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charts/chart1.xml" ContentType="application/vnd.openxmlformats-officedocument.drawingml.chart+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4"/>
    <p:sldMasterId id="2147483859" r:id="rId5"/>
    <p:sldMasterId id="2147484010" r:id="rId6"/>
    <p:sldMasterId id="2147484037" r:id="rId7"/>
    <p:sldMasterId id="2147484061" r:id="rId8"/>
  </p:sldMasterIdLst>
  <p:notesMasterIdLst>
    <p:notesMasterId r:id="rId60"/>
  </p:notesMasterIdLst>
  <p:sldIdLst>
    <p:sldId id="2147308261" r:id="rId9"/>
    <p:sldId id="2147475958" r:id="rId10"/>
    <p:sldId id="2147481503" r:id="rId11"/>
    <p:sldId id="2147481504" r:id="rId12"/>
    <p:sldId id="2147481505" r:id="rId13"/>
    <p:sldId id="2147481506" r:id="rId14"/>
    <p:sldId id="2147481508" r:id="rId15"/>
    <p:sldId id="2147481509" r:id="rId16"/>
    <p:sldId id="2147475677" r:id="rId17"/>
    <p:sldId id="2147481510" r:id="rId18"/>
    <p:sldId id="2147481512" r:id="rId19"/>
    <p:sldId id="2147481517" r:id="rId20"/>
    <p:sldId id="2147475816" r:id="rId21"/>
    <p:sldId id="2147475911" r:id="rId22"/>
    <p:sldId id="2147475629" r:id="rId23"/>
    <p:sldId id="2147474864" r:id="rId24"/>
    <p:sldId id="2147475950" r:id="rId25"/>
    <p:sldId id="2147475921" r:id="rId26"/>
    <p:sldId id="2147475919" r:id="rId27"/>
    <p:sldId id="2147475922" r:id="rId28"/>
    <p:sldId id="2147308225" r:id="rId29"/>
    <p:sldId id="2147475951" r:id="rId30"/>
    <p:sldId id="2147475952" r:id="rId31"/>
    <p:sldId id="2147471517" r:id="rId32"/>
    <p:sldId id="2147471518" r:id="rId33"/>
    <p:sldId id="2147481494" r:id="rId34"/>
    <p:sldId id="2147481495" r:id="rId35"/>
    <p:sldId id="2147479978" r:id="rId36"/>
    <p:sldId id="2147478203" r:id="rId37"/>
    <p:sldId id="2147481501" r:id="rId38"/>
    <p:sldId id="2147481057" r:id="rId39"/>
    <p:sldId id="2147481518" r:id="rId40"/>
    <p:sldId id="2147481498" r:id="rId41"/>
    <p:sldId id="2147481497" r:id="rId42"/>
    <p:sldId id="2147481496" r:id="rId43"/>
    <p:sldId id="2147481500" r:id="rId44"/>
    <p:sldId id="266" r:id="rId45"/>
    <p:sldId id="2147475886" r:id="rId46"/>
    <p:sldId id="2147475660" r:id="rId47"/>
    <p:sldId id="2147475917" r:id="rId48"/>
    <p:sldId id="2147475914" r:id="rId49"/>
    <p:sldId id="2147475566" r:id="rId50"/>
    <p:sldId id="2147475619" r:id="rId51"/>
    <p:sldId id="2147475651" r:id="rId52"/>
    <p:sldId id="2147475650" r:id="rId53"/>
    <p:sldId id="2147475615" r:id="rId54"/>
    <p:sldId id="2147475624" r:id="rId55"/>
    <p:sldId id="2147475923" r:id="rId56"/>
    <p:sldId id="280" r:id="rId57"/>
    <p:sldId id="2147475938" r:id="rId58"/>
    <p:sldId id="214747594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30 Minutes" id="{0E44CF01-FC39-4265-9FEF-CC6CC53CA2F3}">
          <p14:sldIdLst>
            <p14:sldId id="2147308261"/>
            <p14:sldId id="2147475958"/>
            <p14:sldId id="2147481503"/>
            <p14:sldId id="2147481504"/>
            <p14:sldId id="2147481505"/>
            <p14:sldId id="2147481506"/>
            <p14:sldId id="2147481508"/>
            <p14:sldId id="2147481509"/>
            <p14:sldId id="2147475677"/>
            <p14:sldId id="2147481510"/>
            <p14:sldId id="2147481512"/>
            <p14:sldId id="2147481517"/>
          </p14:sldIdLst>
        </p14:section>
        <p14:section name="Intel differentiation" id="{6DAD4662-D3D8-47A3-8635-C6A72E82B3EC}">
          <p14:sldIdLst>
            <p14:sldId id="2147475816"/>
          </p14:sldIdLst>
        </p14:section>
        <p14:section name="Eaglestream Platform" id="{E8DB2F01-7336-4A33-BCC5-5DC15FB5C7CE}">
          <p14:sldIdLst>
            <p14:sldId id="2147475911"/>
          </p14:sldIdLst>
        </p14:section>
        <p14:section name="Intel accelerator engines" id="{9D4FC81D-E432-4063-9541-01E7CA642A3B}">
          <p14:sldIdLst>
            <p14:sldId id="2147475629"/>
            <p14:sldId id="2147474864"/>
            <p14:sldId id="2147475950"/>
            <p14:sldId id="2147475921"/>
            <p14:sldId id="2147475919"/>
            <p14:sldId id="2147475922"/>
            <p14:sldId id="2147308225"/>
            <p14:sldId id="2147475951"/>
            <p14:sldId id="2147475952"/>
            <p14:sldId id="2147471517"/>
            <p14:sldId id="2147471518"/>
            <p14:sldId id="2147481494"/>
            <p14:sldId id="2147481495"/>
            <p14:sldId id="2147479978"/>
            <p14:sldId id="2147478203"/>
            <p14:sldId id="2147481501"/>
            <p14:sldId id="2147481057"/>
            <p14:sldId id="2147481518"/>
            <p14:sldId id="2147481498"/>
            <p14:sldId id="2147481497"/>
            <p14:sldId id="2147481496"/>
            <p14:sldId id="2147481500"/>
          </p14:sldIdLst>
        </p14:section>
        <p14:section name="Wrap up" id="{D0052E09-EA28-4B45-9504-5E39E9036357}">
          <p14:sldIdLst>
            <p14:sldId id="266"/>
            <p14:sldId id="2147475886"/>
            <p14:sldId id="2147475660"/>
          </p14:sldIdLst>
        </p14:section>
        <p14:section name="Segment specific" id="{447A2163-48A5-421F-BF89-7D8F8BC8C60D}">
          <p14:sldIdLst/>
        </p14:section>
        <p14:section name="Accelerator deep dive" id="{FB31B13C-52D5-4D7C-8F76-C02F1C39C9A8}">
          <p14:sldIdLst/>
        </p14:section>
        <p14:section name="TCO" id="{C8483546-9EA3-4C6D-B5D6-58DD6306A93D}">
          <p14:sldIdLst>
            <p14:sldId id="2147475917"/>
            <p14:sldId id="2147475914"/>
            <p14:sldId id="2147475566"/>
            <p14:sldId id="2147475619"/>
            <p14:sldId id="2147475651"/>
            <p14:sldId id="2147475650"/>
            <p14:sldId id="2147475615"/>
            <p14:sldId id="2147475624"/>
            <p14:sldId id="2147475923"/>
            <p14:sldId id="280"/>
            <p14:sldId id="2147475938"/>
            <p14:sldId id="214747594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C3FA01-EB9A-9BAB-2D50-5F0279862F7F}" name="Gonzales, Miriam" initials="GM" userId="S::miriam.gonzales@intel.com::67f09e42-e1b4-48c4-a785-2e14cb9d48f2" providerId="AD"/>
  <p188:author id="{1583CF02-B81C-DF5C-7C6E-5FE06F54E4FC}" name="Terry, Max" initials="TM" userId="S::max.terry@intel.com::7063c4ca-42fc-4e9e-b72d-2aecbe93fd2f" providerId="AD"/>
  <p188:author id="{9B2D3715-23AB-D358-52B4-EF8D64FA325A}" name="David, Jessica" initials="DJ" userId="S::jessica.david@intel.com::992ebeb4-e758-40c9-b280-921f71ffbe58" providerId="AD"/>
  <p188:author id="{82BF0646-00CF-5004-D72D-6B97B9836BD4}" name="Peters, Christopher P" initials="PCP" userId="S::christopher.p.peters@intel.com::465d3fc7-ddf5-4bc0-953e-4849779ec54f" providerId="AD"/>
  <p188:author id="{8875A899-0B13-9625-27FE-9D206FF04352}" name="Adams, Susan" initials="AS" userId="S::susan.adams@intel.com::921d9f6c-c63d-4ce4-9951-730c876af4a0" providerId="AD"/>
  <p188:author id="{E3B820BC-146C-9D53-332E-960E5D762894}" name="Daubeneck, Christina M" initials="DM" userId="S::christina.m.daubeneck@intel.com::5f489dd2-30e9-4c2c-bd4c-76f45046ed09" providerId="AD"/>
  <p188:author id="{56AAA8E4-957B-3CB8-D819-43E74825DD4D}" name="Alex, Shikha" initials="AS" userId="S::shikha.alex@intel.com::0fede7a0-7fb4-4454-b8d9-894f1fc99b00" providerId="AD"/>
  <p188:author id="{E4F270F5-4D7A-D342-298D-14227C60AD5C}" name="Christoffer, Brenda A" initials="CBA" userId="S::brenda.a.christoffer@intel.com::6bda8a28-3a7f-4bb0-989e-1b8a9694f4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0CF3E6-F2A8-48BE-80D0-EBBB1B687A18}" v="14" dt="2023-10-23T08:54:35.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061" autoAdjust="0"/>
  </p:normalViewPr>
  <p:slideViewPr>
    <p:cSldViewPr snapToGrid="0">
      <p:cViewPr varScale="1">
        <p:scale>
          <a:sx n="75" d="100"/>
          <a:sy n="75" d="100"/>
        </p:scale>
        <p:origin x="19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zanowski, Lukasz" userId="f4346eff-a3b0-46b4-8125-b121ee60527a" providerId="ADAL" clId="{990CF3E6-F2A8-48BE-80D0-EBBB1B687A18}"/>
    <pc:docChg chg="undo custSel addSld delSld modSld sldOrd addSection delSection modSection">
      <pc:chgData name="Chrzanowski, Lukasz" userId="f4346eff-a3b0-46b4-8125-b121ee60527a" providerId="ADAL" clId="{990CF3E6-F2A8-48BE-80D0-EBBB1B687A18}" dt="2023-10-23T14:59:09.572" v="245" actId="47"/>
      <pc:docMkLst>
        <pc:docMk/>
      </pc:docMkLst>
      <pc:sldChg chg="del">
        <pc:chgData name="Chrzanowski, Lukasz" userId="f4346eff-a3b0-46b4-8125-b121ee60527a" providerId="ADAL" clId="{990CF3E6-F2A8-48BE-80D0-EBBB1B687A18}" dt="2023-10-23T08:55:18.521" v="199" actId="47"/>
        <pc:sldMkLst>
          <pc:docMk/>
          <pc:sldMk cId="2999825766" sldId="375"/>
        </pc:sldMkLst>
      </pc:sldChg>
      <pc:sldChg chg="del">
        <pc:chgData name="Chrzanowski, Lukasz" userId="f4346eff-a3b0-46b4-8125-b121ee60527a" providerId="ADAL" clId="{990CF3E6-F2A8-48BE-80D0-EBBB1B687A18}" dt="2023-10-23T08:39:40.747" v="147" actId="47"/>
        <pc:sldMkLst>
          <pc:docMk/>
          <pc:sldMk cId="3991796380" sldId="409"/>
        </pc:sldMkLst>
      </pc:sldChg>
      <pc:sldChg chg="addSp delSp modSp mod">
        <pc:chgData name="Chrzanowski, Lukasz" userId="f4346eff-a3b0-46b4-8125-b121ee60527a" providerId="ADAL" clId="{990CF3E6-F2A8-48BE-80D0-EBBB1B687A18}" dt="2023-10-19T12:45:41.536" v="40" actId="1076"/>
        <pc:sldMkLst>
          <pc:docMk/>
          <pc:sldMk cId="4262489667" sldId="2147308261"/>
        </pc:sldMkLst>
        <pc:spChg chg="add del mod">
          <ac:chgData name="Chrzanowski, Lukasz" userId="f4346eff-a3b0-46b4-8125-b121ee60527a" providerId="ADAL" clId="{990CF3E6-F2A8-48BE-80D0-EBBB1B687A18}" dt="2023-10-19T12:45:41.536" v="40" actId="1076"/>
          <ac:spMkLst>
            <pc:docMk/>
            <pc:sldMk cId="4262489667" sldId="2147308261"/>
            <ac:spMk id="2" creationId="{E888F21B-42FD-4353-885E-5F980E5AF535}"/>
          </ac:spMkLst>
        </pc:spChg>
        <pc:spChg chg="mod">
          <ac:chgData name="Chrzanowski, Lukasz" userId="f4346eff-a3b0-46b4-8125-b121ee60527a" providerId="ADAL" clId="{990CF3E6-F2A8-48BE-80D0-EBBB1B687A18}" dt="2023-10-19T12:45:23.349" v="35" actId="255"/>
          <ac:spMkLst>
            <pc:docMk/>
            <pc:sldMk cId="4262489667" sldId="2147308261"/>
            <ac:spMk id="3" creationId="{80F5C75B-B96D-5340-D7E4-0B5E497B77AD}"/>
          </ac:spMkLst>
        </pc:spChg>
        <pc:spChg chg="add del mod">
          <ac:chgData name="Chrzanowski, Lukasz" userId="f4346eff-a3b0-46b4-8125-b121ee60527a" providerId="ADAL" clId="{990CF3E6-F2A8-48BE-80D0-EBBB1B687A18}" dt="2023-10-19T12:45:31.438" v="37" actId="478"/>
          <ac:spMkLst>
            <pc:docMk/>
            <pc:sldMk cId="4262489667" sldId="2147308261"/>
            <ac:spMk id="5" creationId="{01215FB5-A310-7C2B-FD32-2A260A6BFB2F}"/>
          </ac:spMkLst>
        </pc:spChg>
        <pc:spChg chg="del">
          <ac:chgData name="Chrzanowski, Lukasz" userId="f4346eff-a3b0-46b4-8125-b121ee60527a" providerId="ADAL" clId="{990CF3E6-F2A8-48BE-80D0-EBBB1B687A18}" dt="2023-10-19T12:45:39.410" v="39" actId="478"/>
          <ac:spMkLst>
            <pc:docMk/>
            <pc:sldMk cId="4262489667" sldId="2147308261"/>
            <ac:spMk id="6" creationId="{74E13DF8-3142-C34E-9895-99552342AB33}"/>
          </ac:spMkLst>
        </pc:spChg>
      </pc:sldChg>
      <pc:sldChg chg="del">
        <pc:chgData name="Chrzanowski, Lukasz" userId="f4346eff-a3b0-46b4-8125-b121ee60527a" providerId="ADAL" clId="{990CF3E6-F2A8-48BE-80D0-EBBB1B687A18}" dt="2023-10-23T08:41:34.414" v="148" actId="47"/>
        <pc:sldMkLst>
          <pc:docMk/>
          <pc:sldMk cId="1958069933" sldId="2147475648"/>
        </pc:sldMkLst>
      </pc:sldChg>
      <pc:sldChg chg="add del">
        <pc:chgData name="Chrzanowski, Lukasz" userId="f4346eff-a3b0-46b4-8125-b121ee60527a" providerId="ADAL" clId="{990CF3E6-F2A8-48BE-80D0-EBBB1B687A18}" dt="2023-10-23T08:44:37.097" v="156" actId="47"/>
        <pc:sldMkLst>
          <pc:docMk/>
          <pc:sldMk cId="617919513" sldId="2147475659"/>
        </pc:sldMkLst>
      </pc:sldChg>
      <pc:sldChg chg="delSp modSp mod setBg">
        <pc:chgData name="Chrzanowski, Lukasz" userId="f4346eff-a3b0-46b4-8125-b121ee60527a" providerId="ADAL" clId="{990CF3E6-F2A8-48BE-80D0-EBBB1B687A18}" dt="2023-10-19T13:18:55.167" v="141" actId="1076"/>
        <pc:sldMkLst>
          <pc:docMk/>
          <pc:sldMk cId="2980294627" sldId="2147475677"/>
        </pc:sldMkLst>
        <pc:spChg chg="mod">
          <ac:chgData name="Chrzanowski, Lukasz" userId="f4346eff-a3b0-46b4-8125-b121ee60527a" providerId="ADAL" clId="{990CF3E6-F2A8-48BE-80D0-EBBB1B687A18}" dt="2023-10-19T13:18:21.225" v="137" actId="1076"/>
          <ac:spMkLst>
            <pc:docMk/>
            <pc:sldMk cId="2980294627" sldId="2147475677"/>
            <ac:spMk id="2" creationId="{B1F655D9-0E6C-DE5C-D420-3362F3B65885}"/>
          </ac:spMkLst>
        </pc:spChg>
        <pc:spChg chg="mod">
          <ac:chgData name="Chrzanowski, Lukasz" userId="f4346eff-a3b0-46b4-8125-b121ee60527a" providerId="ADAL" clId="{990CF3E6-F2A8-48BE-80D0-EBBB1B687A18}" dt="2023-10-19T13:18:21.225" v="137" actId="1076"/>
          <ac:spMkLst>
            <pc:docMk/>
            <pc:sldMk cId="2980294627" sldId="2147475677"/>
            <ac:spMk id="4" creationId="{7B8D1259-4206-FEEF-E521-6A7839626717}"/>
          </ac:spMkLst>
        </pc:spChg>
        <pc:spChg chg="mod">
          <ac:chgData name="Chrzanowski, Lukasz" userId="f4346eff-a3b0-46b4-8125-b121ee60527a" providerId="ADAL" clId="{990CF3E6-F2A8-48BE-80D0-EBBB1B687A18}" dt="2023-10-19T13:18:21.225" v="137" actId="1076"/>
          <ac:spMkLst>
            <pc:docMk/>
            <pc:sldMk cId="2980294627" sldId="2147475677"/>
            <ac:spMk id="6" creationId="{8828FE26-DCA8-A2E3-2A95-76B5F9064822}"/>
          </ac:spMkLst>
        </pc:spChg>
        <pc:spChg chg="mod">
          <ac:chgData name="Chrzanowski, Lukasz" userId="f4346eff-a3b0-46b4-8125-b121ee60527a" providerId="ADAL" clId="{990CF3E6-F2A8-48BE-80D0-EBBB1B687A18}" dt="2023-10-19T13:18:21.225" v="137" actId="1076"/>
          <ac:spMkLst>
            <pc:docMk/>
            <pc:sldMk cId="2980294627" sldId="2147475677"/>
            <ac:spMk id="7" creationId="{C163357D-37A1-5CE7-B321-684614032282}"/>
          </ac:spMkLst>
        </pc:spChg>
        <pc:spChg chg="mod">
          <ac:chgData name="Chrzanowski, Lukasz" userId="f4346eff-a3b0-46b4-8125-b121ee60527a" providerId="ADAL" clId="{990CF3E6-F2A8-48BE-80D0-EBBB1B687A18}" dt="2023-10-19T13:18:21.225" v="137" actId="1076"/>
          <ac:spMkLst>
            <pc:docMk/>
            <pc:sldMk cId="2980294627" sldId="2147475677"/>
            <ac:spMk id="8" creationId="{C3C27704-CC60-510F-E358-C4379CA7F2B0}"/>
          </ac:spMkLst>
        </pc:spChg>
        <pc:spChg chg="mod">
          <ac:chgData name="Chrzanowski, Lukasz" userId="f4346eff-a3b0-46b4-8125-b121ee60527a" providerId="ADAL" clId="{990CF3E6-F2A8-48BE-80D0-EBBB1B687A18}" dt="2023-10-19T13:18:21.225" v="137" actId="1076"/>
          <ac:spMkLst>
            <pc:docMk/>
            <pc:sldMk cId="2980294627" sldId="2147475677"/>
            <ac:spMk id="9" creationId="{C35FF103-3C0C-DFCA-8906-6E42CF9791FF}"/>
          </ac:spMkLst>
        </pc:spChg>
        <pc:spChg chg="mod">
          <ac:chgData name="Chrzanowski, Lukasz" userId="f4346eff-a3b0-46b4-8125-b121ee60527a" providerId="ADAL" clId="{990CF3E6-F2A8-48BE-80D0-EBBB1B687A18}" dt="2023-10-19T13:18:21.225" v="137" actId="1076"/>
          <ac:spMkLst>
            <pc:docMk/>
            <pc:sldMk cId="2980294627" sldId="2147475677"/>
            <ac:spMk id="10" creationId="{BB4EA24A-4142-BFF7-A5DD-D2E63E1A4C92}"/>
          </ac:spMkLst>
        </pc:spChg>
        <pc:spChg chg="mod">
          <ac:chgData name="Chrzanowski, Lukasz" userId="f4346eff-a3b0-46b4-8125-b121ee60527a" providerId="ADAL" clId="{990CF3E6-F2A8-48BE-80D0-EBBB1B687A18}" dt="2023-10-19T13:18:21.225" v="137" actId="1076"/>
          <ac:spMkLst>
            <pc:docMk/>
            <pc:sldMk cId="2980294627" sldId="2147475677"/>
            <ac:spMk id="21" creationId="{6DBC2CC1-3A6D-9052-8FEB-2553CD16B663}"/>
          </ac:spMkLst>
        </pc:spChg>
        <pc:spChg chg="mod">
          <ac:chgData name="Chrzanowski, Lukasz" userId="f4346eff-a3b0-46b4-8125-b121ee60527a" providerId="ADAL" clId="{990CF3E6-F2A8-48BE-80D0-EBBB1B687A18}" dt="2023-10-19T13:18:21.225" v="137" actId="1076"/>
          <ac:spMkLst>
            <pc:docMk/>
            <pc:sldMk cId="2980294627" sldId="2147475677"/>
            <ac:spMk id="22" creationId="{D649B5E6-747A-A5A7-9719-E1EBBDF1A3E6}"/>
          </ac:spMkLst>
        </pc:spChg>
        <pc:spChg chg="mod">
          <ac:chgData name="Chrzanowski, Lukasz" userId="f4346eff-a3b0-46b4-8125-b121ee60527a" providerId="ADAL" clId="{990CF3E6-F2A8-48BE-80D0-EBBB1B687A18}" dt="2023-10-19T13:18:21.225" v="137" actId="1076"/>
          <ac:spMkLst>
            <pc:docMk/>
            <pc:sldMk cId="2980294627" sldId="2147475677"/>
            <ac:spMk id="23" creationId="{1D161626-A4FE-E75D-3AB9-612E7CD75DE9}"/>
          </ac:spMkLst>
        </pc:spChg>
        <pc:spChg chg="mod">
          <ac:chgData name="Chrzanowski, Lukasz" userId="f4346eff-a3b0-46b4-8125-b121ee60527a" providerId="ADAL" clId="{990CF3E6-F2A8-48BE-80D0-EBBB1B687A18}" dt="2023-10-19T13:18:30.263" v="138" actId="1076"/>
          <ac:spMkLst>
            <pc:docMk/>
            <pc:sldMk cId="2980294627" sldId="2147475677"/>
            <ac:spMk id="25" creationId="{F1E074A4-530E-20E9-770A-D728CBBFEB44}"/>
          </ac:spMkLst>
        </pc:spChg>
        <pc:spChg chg="mod">
          <ac:chgData name="Chrzanowski, Lukasz" userId="f4346eff-a3b0-46b4-8125-b121ee60527a" providerId="ADAL" clId="{990CF3E6-F2A8-48BE-80D0-EBBB1B687A18}" dt="2023-10-19T13:18:55.167" v="141" actId="1076"/>
          <ac:spMkLst>
            <pc:docMk/>
            <pc:sldMk cId="2980294627" sldId="2147475677"/>
            <ac:spMk id="28" creationId="{4CAE3F97-0AAB-FBCC-2CF0-CE18DC7988C0}"/>
          </ac:spMkLst>
        </pc:spChg>
        <pc:spChg chg="del">
          <ac:chgData name="Chrzanowski, Lukasz" userId="f4346eff-a3b0-46b4-8125-b121ee60527a" providerId="ADAL" clId="{990CF3E6-F2A8-48BE-80D0-EBBB1B687A18}" dt="2023-10-19T13:17:54.180" v="135" actId="478"/>
          <ac:spMkLst>
            <pc:docMk/>
            <pc:sldMk cId="2980294627" sldId="2147475677"/>
            <ac:spMk id="29" creationId="{2FAB4028-17F6-AF7B-0AF5-0C2088A6AD95}"/>
          </ac:spMkLst>
        </pc:spChg>
        <pc:spChg chg="mod">
          <ac:chgData name="Chrzanowski, Lukasz" userId="f4346eff-a3b0-46b4-8125-b121ee60527a" providerId="ADAL" clId="{990CF3E6-F2A8-48BE-80D0-EBBB1B687A18}" dt="2023-10-19T13:18:21.225" v="137" actId="1076"/>
          <ac:spMkLst>
            <pc:docMk/>
            <pc:sldMk cId="2980294627" sldId="2147475677"/>
            <ac:spMk id="30" creationId="{0C227FC9-B2D6-E455-9913-CB092264624B}"/>
          </ac:spMkLst>
        </pc:spChg>
        <pc:grpChg chg="mod">
          <ac:chgData name="Chrzanowski, Lukasz" userId="f4346eff-a3b0-46b4-8125-b121ee60527a" providerId="ADAL" clId="{990CF3E6-F2A8-48BE-80D0-EBBB1B687A18}" dt="2023-10-19T13:18:21.225" v="137" actId="1076"/>
          <ac:grpSpMkLst>
            <pc:docMk/>
            <pc:sldMk cId="2980294627" sldId="2147475677"/>
            <ac:grpSpMk id="12" creationId="{D8D9C91C-B657-A819-090C-F1BF2BB4BE9E}"/>
          </ac:grpSpMkLst>
        </pc:grpChg>
        <pc:grpChg chg="mod">
          <ac:chgData name="Chrzanowski, Lukasz" userId="f4346eff-a3b0-46b4-8125-b121ee60527a" providerId="ADAL" clId="{990CF3E6-F2A8-48BE-80D0-EBBB1B687A18}" dt="2023-10-19T13:18:21.225" v="137" actId="1076"/>
          <ac:grpSpMkLst>
            <pc:docMk/>
            <pc:sldMk cId="2980294627" sldId="2147475677"/>
            <ac:grpSpMk id="15" creationId="{55C1E810-7197-29B4-1F38-34DF8242FA83}"/>
          </ac:grpSpMkLst>
        </pc:grpChg>
        <pc:grpChg chg="mod">
          <ac:chgData name="Chrzanowski, Lukasz" userId="f4346eff-a3b0-46b4-8125-b121ee60527a" providerId="ADAL" clId="{990CF3E6-F2A8-48BE-80D0-EBBB1B687A18}" dt="2023-10-19T13:18:21.225" v="137" actId="1076"/>
          <ac:grpSpMkLst>
            <pc:docMk/>
            <pc:sldMk cId="2980294627" sldId="2147475677"/>
            <ac:grpSpMk id="18" creationId="{74B4FD57-E2FA-CAB4-FCA0-247EC8A5A26A}"/>
          </ac:grpSpMkLst>
        </pc:grpChg>
        <pc:grpChg chg="mod">
          <ac:chgData name="Chrzanowski, Lukasz" userId="f4346eff-a3b0-46b4-8125-b121ee60527a" providerId="ADAL" clId="{990CF3E6-F2A8-48BE-80D0-EBBB1B687A18}" dt="2023-10-19T13:18:21.225" v="137" actId="1076"/>
          <ac:grpSpMkLst>
            <pc:docMk/>
            <pc:sldMk cId="2980294627" sldId="2147475677"/>
            <ac:grpSpMk id="31" creationId="{5AD6498B-0F28-33C2-CF71-A0FF04F0030D}"/>
          </ac:grpSpMkLst>
        </pc:grpChg>
        <pc:picChg chg="mod">
          <ac:chgData name="Chrzanowski, Lukasz" userId="f4346eff-a3b0-46b4-8125-b121ee60527a" providerId="ADAL" clId="{990CF3E6-F2A8-48BE-80D0-EBBB1B687A18}" dt="2023-10-19T13:18:21.225" v="137" actId="1076"/>
          <ac:picMkLst>
            <pc:docMk/>
            <pc:sldMk cId="2980294627" sldId="2147475677"/>
            <ac:picMk id="11" creationId="{79B684FD-C6AA-34FA-57B9-C47ED1CE83AA}"/>
          </ac:picMkLst>
        </pc:picChg>
      </pc:sldChg>
      <pc:sldChg chg="add del">
        <pc:chgData name="Chrzanowski, Lukasz" userId="f4346eff-a3b0-46b4-8125-b121ee60527a" providerId="ADAL" clId="{990CF3E6-F2A8-48BE-80D0-EBBB1B687A18}" dt="2023-10-23T08:44:30.531" v="155" actId="47"/>
        <pc:sldMkLst>
          <pc:docMk/>
          <pc:sldMk cId="4065911373" sldId="2147475816"/>
        </pc:sldMkLst>
      </pc:sldChg>
      <pc:sldChg chg="del">
        <pc:chgData name="Chrzanowski, Lukasz" userId="f4346eff-a3b0-46b4-8125-b121ee60527a" providerId="ADAL" clId="{990CF3E6-F2A8-48BE-80D0-EBBB1B687A18}" dt="2023-10-23T08:42:51.538" v="150" actId="47"/>
        <pc:sldMkLst>
          <pc:docMk/>
          <pc:sldMk cId="160874813" sldId="2147475954"/>
        </pc:sldMkLst>
      </pc:sldChg>
      <pc:sldChg chg="del">
        <pc:chgData name="Chrzanowski, Lukasz" userId="f4346eff-a3b0-46b4-8125-b121ee60527a" providerId="ADAL" clId="{990CF3E6-F2A8-48BE-80D0-EBBB1B687A18}" dt="2023-10-23T08:43:24.883" v="152" actId="47"/>
        <pc:sldMkLst>
          <pc:docMk/>
          <pc:sldMk cId="2364993060" sldId="2147479922"/>
        </pc:sldMkLst>
      </pc:sldChg>
      <pc:sldChg chg="del">
        <pc:chgData name="Chrzanowski, Lukasz" userId="f4346eff-a3b0-46b4-8125-b121ee60527a" providerId="ADAL" clId="{990CF3E6-F2A8-48BE-80D0-EBBB1B687A18}" dt="2023-10-23T08:42:26.394" v="149" actId="47"/>
        <pc:sldMkLst>
          <pc:docMk/>
          <pc:sldMk cId="3439849333" sldId="2147481492"/>
        </pc:sldMkLst>
      </pc:sldChg>
      <pc:sldChg chg="del">
        <pc:chgData name="Chrzanowski, Lukasz" userId="f4346eff-a3b0-46b4-8125-b121ee60527a" providerId="ADAL" clId="{990CF3E6-F2A8-48BE-80D0-EBBB1B687A18}" dt="2023-10-23T08:43:52.308" v="153" actId="47"/>
        <pc:sldMkLst>
          <pc:docMk/>
          <pc:sldMk cId="2389249484" sldId="2147481499"/>
        </pc:sldMkLst>
      </pc:sldChg>
      <pc:sldChg chg="modSp mod">
        <pc:chgData name="Chrzanowski, Lukasz" userId="f4346eff-a3b0-46b4-8125-b121ee60527a" providerId="ADAL" clId="{990CF3E6-F2A8-48BE-80D0-EBBB1B687A18}" dt="2023-10-19T13:19:40.704" v="143" actId="20577"/>
        <pc:sldMkLst>
          <pc:docMk/>
          <pc:sldMk cId="1735251662" sldId="2147481500"/>
        </pc:sldMkLst>
        <pc:spChg chg="mod">
          <ac:chgData name="Chrzanowski, Lukasz" userId="f4346eff-a3b0-46b4-8125-b121ee60527a" providerId="ADAL" clId="{990CF3E6-F2A8-48BE-80D0-EBBB1B687A18}" dt="2023-10-19T13:19:40.704" v="143" actId="20577"/>
          <ac:spMkLst>
            <pc:docMk/>
            <pc:sldMk cId="1735251662" sldId="2147481500"/>
            <ac:spMk id="2" creationId="{E8F4AFE1-2A79-5E80-CEB5-F16D77CDC716}"/>
          </ac:spMkLst>
        </pc:spChg>
      </pc:sldChg>
      <pc:sldChg chg="del">
        <pc:chgData name="Chrzanowski, Lukasz" userId="f4346eff-a3b0-46b4-8125-b121ee60527a" providerId="ADAL" clId="{990CF3E6-F2A8-48BE-80D0-EBBB1B687A18}" dt="2023-10-23T08:43:17.905" v="151" actId="47"/>
        <pc:sldMkLst>
          <pc:docMk/>
          <pc:sldMk cId="1667547061" sldId="2147481502"/>
        </pc:sldMkLst>
      </pc:sldChg>
      <pc:sldChg chg="addSp modSp new mod modClrScheme chgLayout">
        <pc:chgData name="Chrzanowski, Lukasz" userId="f4346eff-a3b0-46b4-8125-b121ee60527a" providerId="ADAL" clId="{990CF3E6-F2A8-48BE-80D0-EBBB1B687A18}" dt="2023-10-19T12:50:08.326" v="46" actId="26606"/>
        <pc:sldMkLst>
          <pc:docMk/>
          <pc:sldMk cId="3036133188" sldId="2147481503"/>
        </pc:sldMkLst>
        <pc:picChg chg="add mod">
          <ac:chgData name="Chrzanowski, Lukasz" userId="f4346eff-a3b0-46b4-8125-b121ee60527a" providerId="ADAL" clId="{990CF3E6-F2A8-48BE-80D0-EBBB1B687A18}" dt="2023-10-19T12:50:08.326" v="46" actId="26606"/>
          <ac:picMkLst>
            <pc:docMk/>
            <pc:sldMk cId="3036133188" sldId="2147481503"/>
            <ac:picMk id="3" creationId="{2841AD1A-9295-E653-7F7B-437D0B61572C}"/>
          </ac:picMkLst>
        </pc:picChg>
      </pc:sldChg>
      <pc:sldChg chg="addSp modSp new mod modClrScheme chgLayout">
        <pc:chgData name="Chrzanowski, Lukasz" userId="f4346eff-a3b0-46b4-8125-b121ee60527a" providerId="ADAL" clId="{990CF3E6-F2A8-48BE-80D0-EBBB1B687A18}" dt="2023-10-19T12:51:15.268" v="53" actId="26606"/>
        <pc:sldMkLst>
          <pc:docMk/>
          <pc:sldMk cId="217640681" sldId="2147481504"/>
        </pc:sldMkLst>
        <pc:picChg chg="add mod">
          <ac:chgData name="Chrzanowski, Lukasz" userId="f4346eff-a3b0-46b4-8125-b121ee60527a" providerId="ADAL" clId="{990CF3E6-F2A8-48BE-80D0-EBBB1B687A18}" dt="2023-10-19T12:51:15.268" v="53" actId="26606"/>
          <ac:picMkLst>
            <pc:docMk/>
            <pc:sldMk cId="217640681" sldId="2147481504"/>
            <ac:picMk id="3" creationId="{C8C7F80A-28CE-CE2D-A2BB-83E690C753C6}"/>
          </ac:picMkLst>
        </pc:picChg>
      </pc:sldChg>
      <pc:sldChg chg="new del">
        <pc:chgData name="Chrzanowski, Lukasz" userId="f4346eff-a3b0-46b4-8125-b121ee60527a" providerId="ADAL" clId="{990CF3E6-F2A8-48BE-80D0-EBBB1B687A18}" dt="2023-10-19T12:50:18.748" v="48" actId="680"/>
        <pc:sldMkLst>
          <pc:docMk/>
          <pc:sldMk cId="1249135103" sldId="2147481504"/>
        </pc:sldMkLst>
      </pc:sldChg>
      <pc:sldChg chg="addSp modSp new mod modClrScheme chgLayout">
        <pc:chgData name="Chrzanowski, Lukasz" userId="f4346eff-a3b0-46b4-8125-b121ee60527a" providerId="ADAL" clId="{990CF3E6-F2A8-48BE-80D0-EBBB1B687A18}" dt="2023-10-19T12:53:54.567" v="55" actId="26606"/>
        <pc:sldMkLst>
          <pc:docMk/>
          <pc:sldMk cId="1441873023" sldId="2147481505"/>
        </pc:sldMkLst>
        <pc:picChg chg="add mod">
          <ac:chgData name="Chrzanowski, Lukasz" userId="f4346eff-a3b0-46b4-8125-b121ee60527a" providerId="ADAL" clId="{990CF3E6-F2A8-48BE-80D0-EBBB1B687A18}" dt="2023-10-19T12:53:54.567" v="55" actId="26606"/>
          <ac:picMkLst>
            <pc:docMk/>
            <pc:sldMk cId="1441873023" sldId="2147481505"/>
            <ac:picMk id="3" creationId="{340F6C73-12DC-C257-FDD9-604C7005608C}"/>
          </ac:picMkLst>
        </pc:picChg>
      </pc:sldChg>
      <pc:sldChg chg="addSp modSp new mod modClrScheme chgLayout">
        <pc:chgData name="Chrzanowski, Lukasz" userId="f4346eff-a3b0-46b4-8125-b121ee60527a" providerId="ADAL" clId="{990CF3E6-F2A8-48BE-80D0-EBBB1B687A18}" dt="2023-10-19T12:54:56.758" v="57" actId="26606"/>
        <pc:sldMkLst>
          <pc:docMk/>
          <pc:sldMk cId="23414753" sldId="2147481506"/>
        </pc:sldMkLst>
        <pc:picChg chg="add mod">
          <ac:chgData name="Chrzanowski, Lukasz" userId="f4346eff-a3b0-46b4-8125-b121ee60527a" providerId="ADAL" clId="{990CF3E6-F2A8-48BE-80D0-EBBB1B687A18}" dt="2023-10-19T12:54:56.758" v="57" actId="26606"/>
          <ac:picMkLst>
            <pc:docMk/>
            <pc:sldMk cId="23414753" sldId="2147481506"/>
            <ac:picMk id="3" creationId="{559CD5DD-B6CE-B7D0-0BD7-003179E41465}"/>
          </ac:picMkLst>
        </pc:picChg>
      </pc:sldChg>
      <pc:sldChg chg="addSp modSp new del mod modClrScheme chgLayout">
        <pc:chgData name="Chrzanowski, Lukasz" userId="f4346eff-a3b0-46b4-8125-b121ee60527a" providerId="ADAL" clId="{990CF3E6-F2A8-48BE-80D0-EBBB1B687A18}" dt="2023-10-23T08:48:43.960" v="157" actId="47"/>
        <pc:sldMkLst>
          <pc:docMk/>
          <pc:sldMk cId="4004372091" sldId="2147481507"/>
        </pc:sldMkLst>
        <pc:picChg chg="add mod">
          <ac:chgData name="Chrzanowski, Lukasz" userId="f4346eff-a3b0-46b4-8125-b121ee60527a" providerId="ADAL" clId="{990CF3E6-F2A8-48BE-80D0-EBBB1B687A18}" dt="2023-10-19T12:56:43.775" v="63" actId="26606"/>
          <ac:picMkLst>
            <pc:docMk/>
            <pc:sldMk cId="4004372091" sldId="2147481507"/>
            <ac:picMk id="3" creationId="{751B59C4-D99C-660D-3EA3-6C9EB07532AD}"/>
          </ac:picMkLst>
        </pc:picChg>
      </pc:sldChg>
      <pc:sldChg chg="addSp modSp new mod modClrScheme chgLayout">
        <pc:chgData name="Chrzanowski, Lukasz" userId="f4346eff-a3b0-46b4-8125-b121ee60527a" providerId="ADAL" clId="{990CF3E6-F2A8-48BE-80D0-EBBB1B687A18}" dt="2023-10-19T12:57:29.787" v="65" actId="26606"/>
        <pc:sldMkLst>
          <pc:docMk/>
          <pc:sldMk cId="1395902092" sldId="2147481508"/>
        </pc:sldMkLst>
        <pc:picChg chg="add mod">
          <ac:chgData name="Chrzanowski, Lukasz" userId="f4346eff-a3b0-46b4-8125-b121ee60527a" providerId="ADAL" clId="{990CF3E6-F2A8-48BE-80D0-EBBB1B687A18}" dt="2023-10-19T12:57:29.787" v="65" actId="26606"/>
          <ac:picMkLst>
            <pc:docMk/>
            <pc:sldMk cId="1395902092" sldId="2147481508"/>
            <ac:picMk id="3" creationId="{1BD23D07-D2BD-2A99-48D0-2E92736CFCA6}"/>
          </ac:picMkLst>
        </pc:picChg>
      </pc:sldChg>
      <pc:sldChg chg="addSp modSp new mod modClrScheme chgLayout">
        <pc:chgData name="Chrzanowski, Lukasz" userId="f4346eff-a3b0-46b4-8125-b121ee60527a" providerId="ADAL" clId="{990CF3E6-F2A8-48BE-80D0-EBBB1B687A18}" dt="2023-10-19T12:58:31.803" v="71" actId="1076"/>
        <pc:sldMkLst>
          <pc:docMk/>
          <pc:sldMk cId="2972472596" sldId="2147481509"/>
        </pc:sldMkLst>
        <pc:picChg chg="add mod">
          <ac:chgData name="Chrzanowski, Lukasz" userId="f4346eff-a3b0-46b4-8125-b121ee60527a" providerId="ADAL" clId="{990CF3E6-F2A8-48BE-80D0-EBBB1B687A18}" dt="2023-10-19T12:58:31.803" v="71" actId="1076"/>
          <ac:picMkLst>
            <pc:docMk/>
            <pc:sldMk cId="2972472596" sldId="2147481509"/>
            <ac:picMk id="3" creationId="{9AF77E19-7366-74B0-399B-415541444FB0}"/>
          </ac:picMkLst>
        </pc:picChg>
      </pc:sldChg>
      <pc:sldChg chg="addSp delSp modSp new mod modClrScheme chgLayout">
        <pc:chgData name="Chrzanowski, Lukasz" userId="f4346eff-a3b0-46b4-8125-b121ee60527a" providerId="ADAL" clId="{990CF3E6-F2A8-48BE-80D0-EBBB1B687A18}" dt="2023-10-19T13:02:17.109" v="77" actId="26606"/>
        <pc:sldMkLst>
          <pc:docMk/>
          <pc:sldMk cId="2690404275" sldId="2147481510"/>
        </pc:sldMkLst>
        <pc:spChg chg="add del mod">
          <ac:chgData name="Chrzanowski, Lukasz" userId="f4346eff-a3b0-46b4-8125-b121ee60527a" providerId="ADAL" clId="{990CF3E6-F2A8-48BE-80D0-EBBB1B687A18}" dt="2023-10-19T13:02:11.003" v="74" actId="26606"/>
          <ac:spMkLst>
            <pc:docMk/>
            <pc:sldMk cId="2690404275" sldId="2147481510"/>
            <ac:spMk id="8" creationId="{4D1453D0-E20C-0440-95D6-6D3DB6CB1EFE}"/>
          </ac:spMkLst>
        </pc:spChg>
        <pc:picChg chg="add mod">
          <ac:chgData name="Chrzanowski, Lukasz" userId="f4346eff-a3b0-46b4-8125-b121ee60527a" providerId="ADAL" clId="{990CF3E6-F2A8-48BE-80D0-EBBB1B687A18}" dt="2023-10-19T13:02:17.109" v="77" actId="26606"/>
          <ac:picMkLst>
            <pc:docMk/>
            <pc:sldMk cId="2690404275" sldId="2147481510"/>
            <ac:picMk id="3" creationId="{AB1B9BB2-A274-8845-8986-F309347636A7}"/>
          </ac:picMkLst>
        </pc:picChg>
      </pc:sldChg>
      <pc:sldChg chg="addSp modSp new del mod modClrScheme chgLayout">
        <pc:chgData name="Chrzanowski, Lukasz" userId="f4346eff-a3b0-46b4-8125-b121ee60527a" providerId="ADAL" clId="{990CF3E6-F2A8-48BE-80D0-EBBB1B687A18}" dt="2023-10-23T08:56:15.902" v="200" actId="47"/>
        <pc:sldMkLst>
          <pc:docMk/>
          <pc:sldMk cId="3727732367" sldId="2147481511"/>
        </pc:sldMkLst>
        <pc:picChg chg="add mod">
          <ac:chgData name="Chrzanowski, Lukasz" userId="f4346eff-a3b0-46b4-8125-b121ee60527a" providerId="ADAL" clId="{990CF3E6-F2A8-48BE-80D0-EBBB1B687A18}" dt="2023-10-19T13:03:18.452" v="80" actId="26606"/>
          <ac:picMkLst>
            <pc:docMk/>
            <pc:sldMk cId="3727732367" sldId="2147481511"/>
            <ac:picMk id="3" creationId="{BB04F296-F43C-FCBC-9287-146B3109C4B7}"/>
          </ac:picMkLst>
        </pc:picChg>
      </pc:sldChg>
      <pc:sldChg chg="addSp delSp modSp new mod modNotesTx">
        <pc:chgData name="Chrzanowski, Lukasz" userId="f4346eff-a3b0-46b4-8125-b121ee60527a" providerId="ADAL" clId="{990CF3E6-F2A8-48BE-80D0-EBBB1B687A18}" dt="2023-10-23T08:56:47.712" v="244" actId="20577"/>
        <pc:sldMkLst>
          <pc:docMk/>
          <pc:sldMk cId="1805365211" sldId="2147481512"/>
        </pc:sldMkLst>
        <pc:picChg chg="add mod">
          <ac:chgData name="Chrzanowski, Lukasz" userId="f4346eff-a3b0-46b4-8125-b121ee60527a" providerId="ADAL" clId="{990CF3E6-F2A8-48BE-80D0-EBBB1B687A18}" dt="2023-10-19T13:08:38.708" v="99" actId="1076"/>
          <ac:picMkLst>
            <pc:docMk/>
            <pc:sldMk cId="1805365211" sldId="2147481512"/>
            <ac:picMk id="3" creationId="{6B967DB8-ED2C-649D-A9A1-D0E431CDB2F6}"/>
          </ac:picMkLst>
        </pc:picChg>
        <pc:picChg chg="add del mod">
          <ac:chgData name="Chrzanowski, Lukasz" userId="f4346eff-a3b0-46b4-8125-b121ee60527a" providerId="ADAL" clId="{990CF3E6-F2A8-48BE-80D0-EBBB1B687A18}" dt="2023-10-19T13:09:34.982" v="115" actId="478"/>
          <ac:picMkLst>
            <pc:docMk/>
            <pc:sldMk cId="1805365211" sldId="2147481512"/>
            <ac:picMk id="5" creationId="{C89AC70B-23E8-0400-9CCB-245C07552CB1}"/>
          </ac:picMkLst>
        </pc:picChg>
        <pc:picChg chg="add mod">
          <ac:chgData name="Chrzanowski, Lukasz" userId="f4346eff-a3b0-46b4-8125-b121ee60527a" providerId="ADAL" clId="{990CF3E6-F2A8-48BE-80D0-EBBB1B687A18}" dt="2023-10-19T13:09:42.687" v="118" actId="1076"/>
          <ac:picMkLst>
            <pc:docMk/>
            <pc:sldMk cId="1805365211" sldId="2147481512"/>
            <ac:picMk id="7" creationId="{1E732FA2-11E8-BDB9-1BB9-4F5F4B1E7DA1}"/>
          </ac:picMkLst>
        </pc:picChg>
      </pc:sldChg>
      <pc:sldChg chg="new del">
        <pc:chgData name="Chrzanowski, Lukasz" userId="f4346eff-a3b0-46b4-8125-b121ee60527a" providerId="ADAL" clId="{990CF3E6-F2A8-48BE-80D0-EBBB1B687A18}" dt="2023-10-19T13:21:25.659" v="144" actId="47"/>
        <pc:sldMkLst>
          <pc:docMk/>
          <pc:sldMk cId="25096637" sldId="2147481513"/>
        </pc:sldMkLst>
      </pc:sldChg>
      <pc:sldChg chg="new del">
        <pc:chgData name="Chrzanowski, Lukasz" userId="f4346eff-a3b0-46b4-8125-b121ee60527a" providerId="ADAL" clId="{990CF3E6-F2A8-48BE-80D0-EBBB1B687A18}" dt="2023-10-19T13:21:26.391" v="145" actId="47"/>
        <pc:sldMkLst>
          <pc:docMk/>
          <pc:sldMk cId="3426459056" sldId="2147481514"/>
        </pc:sldMkLst>
      </pc:sldChg>
      <pc:sldChg chg="new del">
        <pc:chgData name="Chrzanowski, Lukasz" userId="f4346eff-a3b0-46b4-8125-b121ee60527a" providerId="ADAL" clId="{990CF3E6-F2A8-48BE-80D0-EBBB1B687A18}" dt="2023-10-19T13:21:26.924" v="146" actId="47"/>
        <pc:sldMkLst>
          <pc:docMk/>
          <pc:sldMk cId="302965347" sldId="2147481515"/>
        </pc:sldMkLst>
      </pc:sldChg>
      <pc:sldChg chg="addSp modSp new del mod ord">
        <pc:chgData name="Chrzanowski, Lukasz" userId="f4346eff-a3b0-46b4-8125-b121ee60527a" providerId="ADAL" clId="{990CF3E6-F2A8-48BE-80D0-EBBB1B687A18}" dt="2023-10-23T08:56:15.902" v="200" actId="47"/>
        <pc:sldMkLst>
          <pc:docMk/>
          <pc:sldMk cId="3604663706" sldId="2147481516"/>
        </pc:sldMkLst>
        <pc:picChg chg="add mod">
          <ac:chgData name="Chrzanowski, Lukasz" userId="f4346eff-a3b0-46b4-8125-b121ee60527a" providerId="ADAL" clId="{990CF3E6-F2A8-48BE-80D0-EBBB1B687A18}" dt="2023-10-19T13:05:57.359" v="95" actId="14100"/>
          <ac:picMkLst>
            <pc:docMk/>
            <pc:sldMk cId="3604663706" sldId="2147481516"/>
            <ac:picMk id="3" creationId="{1994B80D-BBE4-699C-390C-BA89796DC539}"/>
          </ac:picMkLst>
        </pc:picChg>
        <pc:picChg chg="add mod">
          <ac:chgData name="Chrzanowski, Lukasz" userId="f4346eff-a3b0-46b4-8125-b121ee60527a" providerId="ADAL" clId="{990CF3E6-F2A8-48BE-80D0-EBBB1B687A18}" dt="2023-10-19T13:05:49.543" v="93" actId="14100"/>
          <ac:picMkLst>
            <pc:docMk/>
            <pc:sldMk cId="3604663706" sldId="2147481516"/>
            <ac:picMk id="5" creationId="{FC96F71D-C6A0-6E2D-C0CE-996795344714}"/>
          </ac:picMkLst>
        </pc:picChg>
      </pc:sldChg>
      <pc:sldChg chg="addSp modSp new mod">
        <pc:chgData name="Chrzanowski, Lukasz" userId="f4346eff-a3b0-46b4-8125-b121ee60527a" providerId="ADAL" clId="{990CF3E6-F2A8-48BE-80D0-EBBB1B687A18}" dt="2023-10-23T08:54:35.634" v="196"/>
        <pc:sldMkLst>
          <pc:docMk/>
          <pc:sldMk cId="1482039769" sldId="2147481517"/>
        </pc:sldMkLst>
        <pc:spChg chg="mod">
          <ac:chgData name="Chrzanowski, Lukasz" userId="f4346eff-a3b0-46b4-8125-b121ee60527a" providerId="ADAL" clId="{990CF3E6-F2A8-48BE-80D0-EBBB1B687A18}" dt="2023-10-23T08:54:10.138" v="195" actId="20577"/>
          <ac:spMkLst>
            <pc:docMk/>
            <pc:sldMk cId="1482039769" sldId="2147481517"/>
            <ac:spMk id="2" creationId="{143007F7-3C07-76C1-21D4-85323A47B567}"/>
          </ac:spMkLst>
        </pc:spChg>
        <pc:picChg chg="add mod">
          <ac:chgData name="Chrzanowski, Lukasz" userId="f4346eff-a3b0-46b4-8125-b121ee60527a" providerId="ADAL" clId="{990CF3E6-F2A8-48BE-80D0-EBBB1B687A18}" dt="2023-10-23T08:54:35.634" v="196"/>
          <ac:picMkLst>
            <pc:docMk/>
            <pc:sldMk cId="1482039769" sldId="2147481517"/>
            <ac:picMk id="4" creationId="{26177C66-4373-C2F9-FE47-7CC17097880A}"/>
          </ac:picMkLst>
        </pc:picChg>
        <pc:picChg chg="add mod">
          <ac:chgData name="Chrzanowski, Lukasz" userId="f4346eff-a3b0-46b4-8125-b121ee60527a" providerId="ADAL" clId="{990CF3E6-F2A8-48BE-80D0-EBBB1B687A18}" dt="2023-10-23T08:54:35.634" v="196"/>
          <ac:picMkLst>
            <pc:docMk/>
            <pc:sldMk cId="1482039769" sldId="2147481517"/>
            <ac:picMk id="5" creationId="{DA5F48F1-3E21-AF8D-92DF-C7BC6706CA76}"/>
          </ac:picMkLst>
        </pc:picChg>
        <pc:picChg chg="add mod">
          <ac:chgData name="Chrzanowski, Lukasz" userId="f4346eff-a3b0-46b4-8125-b121ee60527a" providerId="ADAL" clId="{990CF3E6-F2A8-48BE-80D0-EBBB1B687A18}" dt="2023-10-23T08:54:35.634" v="196"/>
          <ac:picMkLst>
            <pc:docMk/>
            <pc:sldMk cId="1482039769" sldId="2147481517"/>
            <ac:picMk id="6" creationId="{E8F37AA6-20E0-FC31-A2B4-00964A637AEF}"/>
          </ac:picMkLst>
        </pc:picChg>
      </pc:sldChg>
      <pc:sldChg chg="new del">
        <pc:chgData name="Chrzanowski, Lukasz" userId="f4346eff-a3b0-46b4-8125-b121ee60527a" providerId="ADAL" clId="{990CF3E6-F2A8-48BE-80D0-EBBB1B687A18}" dt="2023-10-19T13:19:04.775" v="142" actId="47"/>
        <pc:sldMkLst>
          <pc:docMk/>
          <pc:sldMk cId="2665364297" sldId="2147481517"/>
        </pc:sldMkLst>
      </pc:sldChg>
      <pc:sldChg chg="add del">
        <pc:chgData name="Chrzanowski, Lukasz" userId="f4346eff-a3b0-46b4-8125-b121ee60527a" providerId="ADAL" clId="{990CF3E6-F2A8-48BE-80D0-EBBB1B687A18}" dt="2023-10-19T13:16:45.584" v="121"/>
        <pc:sldMkLst>
          <pc:docMk/>
          <pc:sldMk cId="563882187" sldId="2147481518"/>
        </pc:sldMkLst>
      </pc:sldChg>
      <pc:sldChg chg="addSp new mod">
        <pc:chgData name="Chrzanowski, Lukasz" userId="f4346eff-a3b0-46b4-8125-b121ee60527a" providerId="ADAL" clId="{990CF3E6-F2A8-48BE-80D0-EBBB1B687A18}" dt="2023-10-23T08:55:15.983" v="198" actId="22"/>
        <pc:sldMkLst>
          <pc:docMk/>
          <pc:sldMk cId="3217147594" sldId="2147481518"/>
        </pc:sldMkLst>
        <pc:picChg chg="add">
          <ac:chgData name="Chrzanowski, Lukasz" userId="f4346eff-a3b0-46b4-8125-b121ee60527a" providerId="ADAL" clId="{990CF3E6-F2A8-48BE-80D0-EBBB1B687A18}" dt="2023-10-23T08:55:15.983" v="198" actId="22"/>
          <ac:picMkLst>
            <pc:docMk/>
            <pc:sldMk cId="3217147594" sldId="2147481518"/>
            <ac:picMk id="4" creationId="{F8CC8DD2-7FBA-E098-9E3E-D7F3878DBD2C}"/>
          </ac:picMkLst>
        </pc:picChg>
      </pc:sldChg>
      <pc:sldMasterChg chg="delSldLayout">
        <pc:chgData name="Chrzanowski, Lukasz" userId="f4346eff-a3b0-46b4-8125-b121ee60527a" providerId="ADAL" clId="{990CF3E6-F2A8-48BE-80D0-EBBB1B687A18}" dt="2023-10-23T08:39:40.747" v="147" actId="47"/>
        <pc:sldMasterMkLst>
          <pc:docMk/>
          <pc:sldMasterMk cId="1195906296" sldId="2147483799"/>
        </pc:sldMasterMkLst>
        <pc:sldLayoutChg chg="del">
          <pc:chgData name="Chrzanowski, Lukasz" userId="f4346eff-a3b0-46b4-8125-b121ee60527a" providerId="ADAL" clId="{990CF3E6-F2A8-48BE-80D0-EBBB1B687A18}" dt="2023-10-23T08:39:40.747" v="147" actId="47"/>
          <pc:sldLayoutMkLst>
            <pc:docMk/>
            <pc:sldMasterMk cId="1195906296" sldId="2147483799"/>
            <pc:sldLayoutMk cId="3513058358" sldId="2147484060"/>
          </pc:sldLayoutMkLst>
        </pc:sldLayoutChg>
      </pc:sldMasterChg>
      <pc:sldMasterChg chg="delSldLayout">
        <pc:chgData name="Chrzanowski, Lukasz" userId="f4346eff-a3b0-46b4-8125-b121ee60527a" providerId="ADAL" clId="{990CF3E6-F2A8-48BE-80D0-EBBB1B687A18}" dt="2023-10-23T08:55:18.521" v="199" actId="47"/>
        <pc:sldMasterMkLst>
          <pc:docMk/>
          <pc:sldMasterMk cId="1866644686" sldId="2147483859"/>
        </pc:sldMasterMkLst>
        <pc:sldLayoutChg chg="del">
          <pc:chgData name="Chrzanowski, Lukasz" userId="f4346eff-a3b0-46b4-8125-b121ee60527a" providerId="ADAL" clId="{990CF3E6-F2A8-48BE-80D0-EBBB1B687A18}" dt="2023-10-23T08:55:18.521" v="199" actId="47"/>
          <pc:sldLayoutMkLst>
            <pc:docMk/>
            <pc:sldMasterMk cId="1866644686" sldId="2147483859"/>
            <pc:sldLayoutMk cId="2069138360" sldId="2147484059"/>
          </pc:sldLayoutMkLst>
        </pc:sldLayoutChg>
      </pc:sldMasterChg>
      <pc:sldMasterChg chg="delSldLayout">
        <pc:chgData name="Chrzanowski, Lukasz" userId="f4346eff-a3b0-46b4-8125-b121ee60527a" providerId="ADAL" clId="{990CF3E6-F2A8-48BE-80D0-EBBB1B687A18}" dt="2023-10-23T08:43:24.883" v="152" actId="47"/>
        <pc:sldMasterMkLst>
          <pc:docMk/>
          <pc:sldMasterMk cId="73874848" sldId="2147484061"/>
        </pc:sldMasterMkLst>
        <pc:sldLayoutChg chg="del">
          <pc:chgData name="Chrzanowski, Lukasz" userId="f4346eff-a3b0-46b4-8125-b121ee60527a" providerId="ADAL" clId="{990CF3E6-F2A8-48BE-80D0-EBBB1B687A18}" dt="2023-10-23T08:43:24.883" v="152" actId="47"/>
          <pc:sldLayoutMkLst>
            <pc:docMk/>
            <pc:sldMasterMk cId="73874848" sldId="2147484061"/>
            <pc:sldLayoutMk cId="38662273" sldId="2147484107"/>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85003499999999999"/>
        </c:manualLayout>
      </c:layout>
      <c:pieChart>
        <c:varyColors val="0"/>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b"/>
      <c:layout>
        <c:manualLayout>
          <c:xMode val="edge"/>
          <c:yMode val="edge"/>
          <c:x val="4.1227E-2"/>
          <c:y val="0.95121999999999995"/>
          <c:w val="0.91754599999999997"/>
          <c:h val="4.8779599999999999E-2"/>
        </c:manualLayout>
      </c:layout>
      <c:overlay val="1"/>
      <c:spPr>
        <a:noFill/>
        <a:ln w="12700" cap="flat">
          <a:noFill/>
          <a:miter lim="400000"/>
        </a:ln>
        <a:effectLst/>
      </c:spPr>
      <c:txPr>
        <a:bodyPr rot="0"/>
        <a:lstStyle/>
        <a:p>
          <a:pPr>
            <a:defRPr sz="1800" b="0" i="0" u="none" strike="noStrike">
              <a:solidFill>
                <a:srgbClr val="000000"/>
              </a:solidFill>
              <a:latin typeface="Intel Clear"/>
            </a:defRPr>
          </a:pPr>
          <a:endParaRPr lang="en-US"/>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a:gsLst>
                <a:gs pos="0">
                  <a:schemeClr val="accent2"/>
                </a:gs>
                <a:gs pos="84000">
                  <a:schemeClr val="accent1"/>
                </a:gs>
              </a:gsLst>
              <a:lin ang="16200000" scaled="0"/>
            </a:gradFill>
            <a:ln>
              <a:noFill/>
            </a:ln>
            <a:effectLst/>
          </c:spPr>
          <c:invertIfNegative val="0"/>
          <c:dPt>
            <c:idx val="2"/>
            <c:invertIfNegative val="0"/>
            <c:bubble3D val="0"/>
            <c:spPr>
              <a:gradFill>
                <a:gsLst>
                  <a:gs pos="0">
                    <a:schemeClr val="accent2"/>
                  </a:gs>
                  <a:gs pos="84000">
                    <a:schemeClr val="accent1"/>
                  </a:gs>
                </a:gsLst>
                <a:lin ang="16200000" scaled="0"/>
              </a:gradFill>
              <a:ln>
                <a:noFill/>
              </a:ln>
              <a:effectLst/>
            </c:spPr>
            <c:extLst>
              <c:ext xmlns:c16="http://schemas.microsoft.com/office/drawing/2014/chart" uri="{C3380CC4-5D6E-409C-BE32-E72D297353CC}">
                <c16:uniqueId val="{00000000-C33D-994F-83A0-C375D6EDB99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'Accel Eff'!$A$31:$A$42</c:f>
              <c:strCache>
                <c:ptCount val="12"/>
                <c:pt idx="0">
                  <c:v>ClickHouse
(IAA vs LZ4)</c:v>
                </c:pt>
                <c:pt idx="1">
                  <c:v>ClickHouse
(IAA vs ZSTD)</c:v>
                </c:pt>
                <c:pt idx="2">
                  <c:v>RocksDB
(IAA vs ZSTD)</c:v>
                </c:pt>
                <c:pt idx="3">
                  <c:v>HPL Linpack
(AVX-512 vs AVX2)</c:v>
                </c:pt>
                <c:pt idx="4">
                  <c:v>SPDK 128K QD64
(large media files) vs OOB</c:v>
                </c:pt>
                <c:pt idx="5">
                  <c:v>SPDK 16K QD256
(database requests) vs OOB</c:v>
                </c:pt>
                <c:pt idx="6">
                  <c:v>Real Time Image Recognition
(AMX vs FP32) RN50</c:v>
                </c:pt>
                <c:pt idx="7">
                  <c:v>Batch Image Recog
(AMX vs FP32) RN50</c:v>
                </c:pt>
                <c:pt idx="8">
                  <c:v>Real Time Object Detection
(AMX  vs FP32)
 SSD-RN34</c:v>
                </c:pt>
                <c:pt idx="9">
                  <c:v>Batch Object Detection
(AMX  vs FP32)
 SSD-RN34</c:v>
                </c:pt>
                <c:pt idx="10">
                  <c:v>NGINX (65K cps Perf)
QAT vs OOB</c:v>
                </c:pt>
                <c:pt idx="11">
                  <c:v>QATzip
(QAT vs zlib/OOB)</c:v>
                </c:pt>
              </c:strCache>
            </c:strRef>
          </c:cat>
          <c:val>
            <c:numRef>
              <c:f>'Accel Eff'!$C$31:$C$42</c:f>
              <c:numCache>
                <c:formatCode>0.00</c:formatCode>
                <c:ptCount val="12"/>
                <c:pt idx="0">
                  <c:v>1.1247504833933679</c:v>
                </c:pt>
                <c:pt idx="1">
                  <c:v>1.2580245438441067</c:v>
                </c:pt>
                <c:pt idx="2">
                  <c:v>2.0057130773658329</c:v>
                </c:pt>
                <c:pt idx="3">
                  <c:v>1.6105485733594411</c:v>
                </c:pt>
                <c:pt idx="4">
                  <c:v>3.1790915834692512</c:v>
                </c:pt>
                <c:pt idx="5">
                  <c:v>1.9158287689226519</c:v>
                </c:pt>
                <c:pt idx="6">
                  <c:v>7.998799205034568</c:v>
                </c:pt>
                <c:pt idx="7">
                  <c:v>9.7598322066477596</c:v>
                </c:pt>
                <c:pt idx="8">
                  <c:v>14.213425402693012</c:v>
                </c:pt>
                <c:pt idx="9">
                  <c:v>13.534100593762274</c:v>
                </c:pt>
                <c:pt idx="10">
                  <c:v>1.2192704879664187</c:v>
                </c:pt>
                <c:pt idx="11">
                  <c:v>28.850325553670501</c:v>
                </c:pt>
              </c:numCache>
            </c:numRef>
          </c:val>
          <c:extLst>
            <c:ext xmlns:c16="http://schemas.microsoft.com/office/drawing/2014/chart" uri="{C3380CC4-5D6E-409C-BE32-E72D297353CC}">
              <c16:uniqueId val="{00000000-8A67-4098-8D2C-1A36B427BFEC}"/>
            </c:ext>
          </c:extLst>
        </c:ser>
        <c:dLbls>
          <c:showLegendKey val="0"/>
          <c:showVal val="0"/>
          <c:showCatName val="0"/>
          <c:showSerName val="0"/>
          <c:showPercent val="0"/>
          <c:showBubbleSize val="0"/>
        </c:dLbls>
        <c:gapWidth val="219"/>
        <c:overlap val="-27"/>
        <c:axId val="993777992"/>
        <c:axId val="993772416"/>
      </c:barChart>
      <c:catAx>
        <c:axId val="99377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3772416"/>
        <c:crosses val="autoZero"/>
        <c:auto val="1"/>
        <c:lblAlgn val="ctr"/>
        <c:lblOffset val="100"/>
        <c:noMultiLvlLbl val="0"/>
      </c:catAx>
      <c:valAx>
        <c:axId val="993772416"/>
        <c:scaling>
          <c:orientation val="minMax"/>
          <c:max val="3.5"/>
        </c:scaling>
        <c:delete val="1"/>
        <c:axPos val="l"/>
        <c:majorGridlines>
          <c:spPr>
            <a:ln w="6350" cap="flat" cmpd="sng" algn="ctr">
              <a:solidFill>
                <a:schemeClr val="accent2"/>
              </a:solidFill>
              <a:round/>
            </a:ln>
            <a:effectLst/>
          </c:spPr>
        </c:majorGridlines>
        <c:numFmt formatCode="#,##0.0" sourceLinked="0"/>
        <c:majorTickMark val="none"/>
        <c:minorTickMark val="none"/>
        <c:tickLblPos val="nextTo"/>
        <c:crossAx val="99377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D0AC14-D832-4AC7-8FA4-99DE0767C50F}"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96029A-A5FD-4C08-95E8-F09D89D27E55}" type="slidenum">
              <a:rPr lang="en-US" smtClean="0"/>
              <a:t>‹#›</a:t>
            </a:fld>
            <a:endParaRPr lang="en-US"/>
          </a:p>
        </p:txBody>
      </p:sp>
    </p:spTree>
    <p:extLst>
      <p:ext uri="{BB962C8B-B14F-4D97-AF65-F5344CB8AC3E}">
        <p14:creationId xmlns:p14="http://schemas.microsoft.com/office/powerpoint/2010/main" val="4250282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ntel.github.io/qpl/documentation/introduction_docs/introduction.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intel.github.io/DML/documentation/introduction_docs/introduction.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82083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C9A2B-D0B4-48C8-BA96-1ADE0A191B0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0261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effectLst/>
                <a:latin typeface="Calibri" panose="020F0502020204030204" pitchFamily="34" charset="0"/>
                <a:ea typeface="Calibri" panose="020F0502020204030204" pitchFamily="34" charset="0"/>
              </a:rPr>
              <a:t>The combination of the improved performance and power efficiency combine to offer compelling opportunity to improve TCO by purchasing 4</a:t>
            </a:r>
            <a:r>
              <a:rPr lang="en-US" sz="1200" baseline="30000">
                <a:effectLst/>
                <a:latin typeface="Calibri" panose="020F0502020204030204" pitchFamily="34" charset="0"/>
                <a:ea typeface="Calibri" panose="020F0502020204030204" pitchFamily="34" charset="0"/>
              </a:rPr>
              <a:t>th</a:t>
            </a:r>
            <a:r>
              <a:rPr lang="en-US" sz="1200">
                <a:effectLst/>
                <a:latin typeface="Calibri" panose="020F0502020204030204" pitchFamily="34" charset="0"/>
                <a:ea typeface="Calibri" panose="020F0502020204030204" pitchFamily="34" charset="0"/>
              </a:rPr>
              <a:t> Gen Xeon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effectLst/>
                <a:latin typeface="Calibri" panose="020F0502020204030204" pitchFamily="34" charset="0"/>
                <a:ea typeface="Calibri" panose="020F0502020204030204" pitchFamily="34" charset="0"/>
              </a:rPr>
              <a:t>Comparison here is situation where user is buying for specific overall performance capability on a workload needing to deploy a new fleet of servers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effectLst/>
                <a:latin typeface="Calibri" panose="020F0502020204030204" pitchFamily="34" charset="0"/>
                <a:ea typeface="Calibri" panose="020F0502020204030204" pitchFamily="34" charset="0"/>
              </a:rPr>
              <a:t>Instead of deploying 50 3</a:t>
            </a:r>
            <a:r>
              <a:rPr lang="en-US" sz="1200" baseline="30000">
                <a:effectLst/>
                <a:latin typeface="Calibri" panose="020F0502020204030204" pitchFamily="34" charset="0"/>
                <a:ea typeface="Calibri" panose="020F0502020204030204" pitchFamily="34" charset="0"/>
              </a:rPr>
              <a:t>rd</a:t>
            </a:r>
            <a:r>
              <a:rPr lang="en-US" sz="1200">
                <a:effectLst/>
                <a:latin typeface="Calibri" panose="020F0502020204030204" pitchFamily="34" charset="0"/>
                <a:ea typeface="Calibri" panose="020F0502020204030204" pitchFamily="34" charset="0"/>
              </a:rPr>
              <a:t> Gen Intel Xeon servers to meet a target performance, you can deploy fewer 4</a:t>
            </a:r>
            <a:r>
              <a:rPr lang="en-US" sz="1200" baseline="30000">
                <a:effectLst/>
                <a:latin typeface="Calibri" panose="020F0502020204030204" pitchFamily="34" charset="0"/>
                <a:ea typeface="Calibri" panose="020F0502020204030204" pitchFamily="34" charset="0"/>
              </a:rPr>
              <a:t>th</a:t>
            </a:r>
            <a:r>
              <a:rPr lang="en-US" sz="1200">
                <a:effectLst/>
                <a:latin typeface="Calibri" panose="020F0502020204030204" pitchFamily="34" charset="0"/>
                <a:ea typeface="Calibri" panose="020F0502020204030204" pitchFamily="34" charset="0"/>
              </a:rPr>
              <a:t> Gen Intel Xeon based servers with built in accelerators and save money, save power and reduce carbon footprint.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Shown 3 buying situations . One for AI, one for Database and one for HPC </a:t>
            </a:r>
            <a:r>
              <a:rPr lang="en-US" err="1"/>
              <a:t>su</a:t>
            </a:r>
            <a:r>
              <a:rPr lang="en-US"/>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TCO savings is result of Capex, </a:t>
            </a:r>
            <a:r>
              <a:rPr lang="en-US" err="1"/>
              <a:t>Opex</a:t>
            </a:r>
            <a:r>
              <a:rPr lang="en-US"/>
              <a:t> and Power savings.</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C9A2B-D0B4-48C8-BA96-1ADE0A191B0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5551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0" kern="1200" dirty="0">
                <a:solidFill>
                  <a:schemeClr val="tx1"/>
                </a:solidFill>
                <a:effectLst/>
                <a:ea typeface="+mn-ea"/>
                <a:cs typeface="+mn-cs"/>
              </a:rPr>
              <a:t>Key Point:  Intel will offer customers the widest range of data protection options to fit the wide range of customer needs.</a:t>
            </a:r>
          </a:p>
          <a:p>
            <a:pPr lvl="0"/>
            <a:endParaRPr lang="en-US" sz="1100" b="0" kern="1200" dirty="0">
              <a:solidFill>
                <a:schemeClr val="tx1"/>
              </a:solidFill>
              <a:effectLst/>
              <a:ea typeface="+mn-ea"/>
              <a:cs typeface="+mn-cs"/>
            </a:endParaRPr>
          </a:p>
          <a:p>
            <a:pPr lvl="0"/>
            <a:r>
              <a:rPr lang="en-US" sz="1100" b="0" kern="1200" dirty="0">
                <a:solidFill>
                  <a:schemeClr val="tx1"/>
                </a:solidFill>
                <a:effectLst/>
                <a:ea typeface="+mn-ea"/>
                <a:cs typeface="+mn-cs"/>
              </a:rPr>
              <a:t>With the addition of TDX to our data protection technology line-up, Intel will offer customers an unmatched range of options on which to deploy confidential computing solutions.  Each solution offers unique security properties and balances data protection with ease-of-deployment.</a:t>
            </a:r>
          </a:p>
          <a:p>
            <a:pPr lvl="0"/>
            <a:endParaRPr lang="en-US" sz="1100" b="0" kern="1200" dirty="0">
              <a:solidFill>
                <a:schemeClr val="tx1"/>
              </a:solidFill>
              <a:effectLst/>
              <a:ea typeface="+mn-ea"/>
              <a:cs typeface="+mn-cs"/>
            </a:endParaRPr>
          </a:p>
          <a:p>
            <a:pPr lvl="0"/>
            <a:r>
              <a:rPr lang="en-US" sz="1100" b="0" kern="1200" dirty="0">
                <a:solidFill>
                  <a:schemeClr val="tx1"/>
                </a:solidFill>
                <a:effectLst/>
                <a:ea typeface="+mn-ea"/>
                <a:cs typeface="+mn-cs"/>
              </a:rPr>
              <a:t>Intel TME encrypts all the memory on the system with a master key.  It is very simple to deploy with just a BIOS switch and provides effective protection against physical attacks on memory, such as cold-boot attack and purpose-built memory probes.  TME requires the user to trust all the software in the stack.</a:t>
            </a:r>
          </a:p>
          <a:p>
            <a:pPr lvl="0"/>
            <a:endParaRPr lang="en-US" sz="1100" b="0" kern="1200" dirty="0">
              <a:solidFill>
                <a:schemeClr val="tx1"/>
              </a:solidFill>
              <a:effectLst/>
              <a:ea typeface="+mn-ea"/>
              <a:cs typeface="+mn-cs"/>
            </a:endParaRPr>
          </a:p>
          <a:p>
            <a:pPr lvl="0"/>
            <a:r>
              <a:rPr lang="en-US" sz="1100" b="0" kern="1200" dirty="0">
                <a:solidFill>
                  <a:schemeClr val="tx1"/>
                </a:solidFill>
                <a:effectLst/>
                <a:ea typeface="+mn-ea"/>
                <a:cs typeface="+mn-cs"/>
              </a:rPr>
              <a:t>Intel TDX encrypts each VM with a tenant-specific key and can be configured with just a few clicks during VM stet-up.  With TDX, only the Guest OS and the applications inside the VM are inside the trust boundary.  For cloud providers seeking software config uniformity across their fleet, TDX will be the most straight-forward Confidential Computing technology to deploy.</a:t>
            </a:r>
          </a:p>
          <a:p>
            <a:pPr lvl="0"/>
            <a:endParaRPr lang="en-US" sz="1100" b="0" kern="1200" dirty="0">
              <a:solidFill>
                <a:schemeClr val="tx1"/>
              </a:solidFill>
              <a:effectLst/>
              <a:ea typeface="+mn-ea"/>
              <a:cs typeface="+mn-cs"/>
            </a:endParaRPr>
          </a:p>
          <a:p>
            <a:pPr lvl="0"/>
            <a:r>
              <a:rPr lang="en-US" sz="1100" b="0" kern="1200" dirty="0">
                <a:solidFill>
                  <a:schemeClr val="tx1"/>
                </a:solidFill>
                <a:effectLst/>
                <a:ea typeface="+mn-ea"/>
                <a:cs typeface="+mn-cs"/>
              </a:rPr>
              <a:t>For cloud providers looking for high-security differentiation today and tomorrow, Intel SGX offers the tightest trust boundary and greatest data isolation of any solution in the market, with only the SGX enclave inside the trust boundary.  No other software can gain access to the data.  Deploying SGX does take more planning and enabling than TME or TDX, but is not the excruciatingly difficult task the competition claims.  Several SGX-compatible library OS’s are available today that enable deployment of unmodified apps in SGX enclaves, including Gramine (open source), “Scone” from </a:t>
            </a:r>
            <a:r>
              <a:rPr lang="en-US" sz="1100" b="0" kern="1200" dirty="0" err="1">
                <a:solidFill>
                  <a:schemeClr val="tx1"/>
                </a:solidFill>
                <a:effectLst/>
                <a:ea typeface="+mn-ea"/>
                <a:cs typeface="+mn-cs"/>
              </a:rPr>
              <a:t>Scontain</a:t>
            </a:r>
            <a:r>
              <a:rPr lang="en-US" sz="1100" b="0" kern="1200" dirty="0">
                <a:solidFill>
                  <a:schemeClr val="tx1"/>
                </a:solidFill>
                <a:effectLst/>
                <a:ea typeface="+mn-ea"/>
                <a:cs typeface="+mn-cs"/>
              </a:rPr>
              <a:t>, and “Runtime Encryption” from </a:t>
            </a:r>
            <a:r>
              <a:rPr lang="en-US" sz="1100" b="0" kern="1200" dirty="0" err="1">
                <a:solidFill>
                  <a:schemeClr val="tx1"/>
                </a:solidFill>
                <a:effectLst/>
                <a:ea typeface="+mn-ea"/>
                <a:cs typeface="+mn-cs"/>
              </a:rPr>
              <a:t>Fortanix</a:t>
            </a:r>
            <a:r>
              <a:rPr lang="en-US" sz="1100" b="0" kern="1200" dirty="0">
                <a:solidFill>
                  <a:schemeClr val="tx1"/>
                </a:solidFill>
                <a:effectLst/>
                <a:ea typeface="+mn-ea"/>
                <a:cs typeface="+mn-cs"/>
              </a:rPr>
              <a:t>.</a:t>
            </a:r>
          </a:p>
          <a:p>
            <a:pPr lvl="0"/>
            <a:endParaRPr lang="en-US" sz="1100" b="0" kern="1200" dirty="0">
              <a:solidFill>
                <a:schemeClr val="tx1"/>
              </a:solidFill>
              <a:effectLst/>
              <a:ea typeface="+mn-ea"/>
              <a:cs typeface="+mn-cs"/>
            </a:endParaRPr>
          </a:p>
          <a:p>
            <a:pPr lvl="0"/>
            <a:r>
              <a:rPr lang="en-US" sz="1100" b="0" kern="1200" dirty="0">
                <a:solidFill>
                  <a:schemeClr val="tx1"/>
                </a:solidFill>
                <a:effectLst/>
                <a:ea typeface="+mn-ea"/>
                <a:cs typeface="+mn-cs"/>
              </a:rPr>
              <a:t>With these three options, you now have the ability to open up detailed conversations with customers about which best fits their needs.</a:t>
            </a:r>
          </a:p>
          <a:p>
            <a:pPr lvl="0"/>
            <a:endParaRPr lang="en-US" sz="1100" b="0" kern="1200" dirty="0">
              <a:solidFill>
                <a:schemeClr val="tx1"/>
              </a:solidFill>
              <a:effectLst/>
              <a:ea typeface="+mn-ea"/>
              <a:cs typeface="+mn-cs"/>
            </a:endParaRPr>
          </a:p>
          <a:p>
            <a:pPr lvl="0"/>
            <a:r>
              <a:rPr lang="en-US" sz="1100" b="0" kern="1200" dirty="0">
                <a:solidFill>
                  <a:schemeClr val="tx1"/>
                </a:solidFill>
                <a:effectLst/>
                <a:ea typeface="+mn-ea"/>
                <a:cs typeface="+mn-cs"/>
              </a:rPr>
              <a:t>With Intel, you will have the most comprehensive line-up of confidential computing solutions to sell --  More than AMD and more than AWS’ Graviton &amp; Nitro products.</a:t>
            </a:r>
          </a:p>
          <a:p>
            <a:pPr lvl="0"/>
            <a:endParaRPr lang="en-US" sz="1100" b="0" kern="1200" dirty="0">
              <a:solidFill>
                <a:schemeClr val="tx1"/>
              </a:solidFill>
              <a:effectLst/>
              <a:ea typeface="+mn-ea"/>
              <a:cs typeface="+mn-cs"/>
            </a:endParaRPr>
          </a:p>
        </p:txBody>
      </p:sp>
    </p:spTree>
    <p:extLst>
      <p:ext uri="{BB962C8B-B14F-4D97-AF65-F5344CB8AC3E}">
        <p14:creationId xmlns:p14="http://schemas.microsoft.com/office/powerpoint/2010/main" val="3706461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62FDB-81DE-B846-9E39-5B42C2F9CD9B}"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045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62FDB-81DE-B846-9E39-5B42C2F9CD9B}"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245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Wow, that was really impressive! If you’re wondering what about the software related to GPU Flex and Max series, </a:t>
            </a:r>
            <a:r>
              <a:rPr lang="en-US" dirty="0"/>
              <a:t>Intel </a:t>
            </a:r>
            <a:r>
              <a:rPr lang="en-US" dirty="0" err="1"/>
              <a:t>oneAPI</a:t>
            </a:r>
            <a:r>
              <a:rPr lang="en-US" dirty="0"/>
              <a:t> is </a:t>
            </a:r>
            <a:r>
              <a:rPr lang="pl-PL" dirty="0"/>
              <a:t>here</a:t>
            </a:r>
            <a:r>
              <a:rPr lang="en-US" dirty="0"/>
              <a:t> for ease of adoption for software developers and includes a complete set of advanced compliers, libraries, and a code migration with SYCL along with analysis and debugger tools. Developers can be confident that existing applications will work seamlessly with </a:t>
            </a:r>
            <a:r>
              <a:rPr lang="en-US" dirty="0" err="1"/>
              <a:t>oneAPI</a:t>
            </a:r>
            <a:r>
              <a:rPr lang="en-US" dirty="0"/>
              <a:t> due to its interoperability with existing programming models and code bases</a:t>
            </a:r>
            <a:r>
              <a:rPr lang="pl-PL" dirty="0"/>
              <a:t> like </a:t>
            </a:r>
            <a:r>
              <a:rPr lang="en-US"/>
              <a:t> C</a:t>
            </a:r>
            <a:r>
              <a:rPr lang="en-US" dirty="0"/>
              <a:t>++, Fortran, Python, OpenMP, </a:t>
            </a:r>
            <a:r>
              <a:rPr lang="en-US"/>
              <a:t>etc.. </a:t>
            </a:r>
            <a:r>
              <a:rPr lang="en-US" dirty="0"/>
              <a:t>The transition to CPUs, GPUs, FPGAs, and AI accelerators using a single code base in Data Parallel C++ helps to optimize a developer’s time. A good place to begin for application developers is the workflow guide focused on the GPU and the Intel® </a:t>
            </a:r>
            <a:r>
              <a:rPr lang="en-US" dirty="0" err="1"/>
              <a:t>oneAPI</a:t>
            </a:r>
            <a:r>
              <a:rPr lang="en-US" dirty="0"/>
              <a:t> Base Toolkit.</a:t>
            </a:r>
          </a:p>
          <a:p>
            <a:endParaRPr lang="en-US" dirty="0"/>
          </a:p>
          <a:p>
            <a:r>
              <a:rPr lang="en-US" dirty="0"/>
              <a:t>The Intel </a:t>
            </a:r>
            <a:r>
              <a:rPr lang="en-US" dirty="0" err="1"/>
              <a:t>oneAPI</a:t>
            </a:r>
            <a:r>
              <a:rPr lang="en-US" dirty="0"/>
              <a:t> Base Toolkit provides a set of high-performance tools for building C++ and Data Parallel C++ applications. While domain specific toolkits are available for specific workloads. Intel </a:t>
            </a:r>
            <a:r>
              <a:rPr lang="en-US" dirty="0" err="1"/>
              <a:t>oneAPI</a:t>
            </a:r>
            <a:r>
              <a:rPr lang="en-US" dirty="0"/>
              <a:t> Tools for HPC provides support for scalability of Fortran, OpenMP and MPI applications. Intel </a:t>
            </a:r>
            <a:r>
              <a:rPr lang="en-US" dirty="0" err="1"/>
              <a:t>oneAPI</a:t>
            </a:r>
            <a:r>
              <a:rPr lang="en-US" dirty="0"/>
              <a:t> Tools for IoT is designed to help developers that are designing solutions at the edge of the network. Intel </a:t>
            </a:r>
            <a:r>
              <a:rPr lang="en-US" dirty="0" err="1"/>
              <a:t>oneAPI</a:t>
            </a:r>
            <a:r>
              <a:rPr lang="en-US" dirty="0"/>
              <a:t> AI Analytics Toolkit provides support for optimization of Deep Learning frameworks and Python libraries to assist with machine learning and data science pipelines. Intel </a:t>
            </a:r>
            <a:r>
              <a:rPr lang="en-US" dirty="0" err="1"/>
              <a:t>oneAPI</a:t>
            </a:r>
            <a:r>
              <a:rPr lang="en-US" dirty="0"/>
              <a:t> Rendering Toolkit focuses on visualization applications. Intel Distribution of </a:t>
            </a:r>
            <a:r>
              <a:rPr lang="en-US" dirty="0" err="1"/>
              <a:t>OpenVINO</a:t>
            </a:r>
            <a:r>
              <a:rPr lang="en-US" dirty="0"/>
              <a:t> Toolkit assists developers working with inference and applications from the edge to the cloud. Lastly for guidance on code optimization see the </a:t>
            </a:r>
            <a:r>
              <a:rPr lang="en-US" dirty="0" err="1"/>
              <a:t>oneAPI</a:t>
            </a:r>
            <a:r>
              <a:rPr lang="en-US" dirty="0"/>
              <a:t> GPU Optimization Guide.</a:t>
            </a:r>
          </a:p>
          <a:p>
            <a:endParaRPr lang="en-US" dirty="0"/>
          </a:p>
          <a:p>
            <a:r>
              <a:rPr lang="en-US" dirty="0"/>
              <a:t>If you are focused on AI and work with </a:t>
            </a:r>
            <a:r>
              <a:rPr lang="en-US" dirty="0" err="1"/>
              <a:t>PyTorch</a:t>
            </a:r>
            <a:r>
              <a:rPr lang="en-US" dirty="0"/>
              <a:t> or the Tensor Flow Frameworks, the latest versions are compatible with the Intel® Data Center GPU Max Series.</a:t>
            </a:r>
          </a:p>
        </p:txBody>
      </p:sp>
      <p:sp>
        <p:nvSpPr>
          <p:cNvPr id="4" name="Slide Number Placeholder 3"/>
          <p:cNvSpPr>
            <a:spLocks noGrp="1"/>
          </p:cNvSpPr>
          <p:nvPr>
            <p:ph type="sldNum" sz="quarter" idx="5"/>
          </p:nvPr>
        </p:nvSpPr>
        <p:spPr/>
        <p:txBody>
          <a:bodyPr/>
          <a:lstStyle/>
          <a:p>
            <a:fld id="{43D92567-D7D7-4223-A842-9A06E6D4E1F9}" type="slidenum">
              <a:rPr lang="en-US" smtClean="0"/>
              <a:t>27</a:t>
            </a:fld>
            <a:endParaRPr lang="en-US"/>
          </a:p>
        </p:txBody>
      </p:sp>
    </p:spTree>
    <p:extLst>
      <p:ext uri="{BB962C8B-B14F-4D97-AF65-F5344CB8AC3E}">
        <p14:creationId xmlns:p14="http://schemas.microsoft.com/office/powerpoint/2010/main" val="3881070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88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solidFill>
                <a:srgbClr val="7F7F7F"/>
              </a:solidFill>
              <a:cs typeface="Calibri"/>
            </a:endParaRPr>
          </a:p>
        </p:txBody>
      </p:sp>
      <p:sp>
        <p:nvSpPr>
          <p:cNvPr id="4" name="Slide Number Placeholder 3"/>
          <p:cNvSpPr>
            <a:spLocks noGrp="1"/>
          </p:cNvSpPr>
          <p:nvPr>
            <p:ph type="sldNum" sz="quarter" idx="5"/>
          </p:nvPr>
        </p:nvSpPr>
        <p:spPr/>
        <p:txBody>
          <a:bodyPr/>
          <a:lstStyle/>
          <a:p>
            <a:fld id="{7D45E71E-5AE4-46E8-A021-14B019370B85}" type="slidenum">
              <a:rPr lang="en-US" smtClean="0"/>
              <a:t>31</a:t>
            </a:fld>
            <a:endParaRPr lang="en-US"/>
          </a:p>
        </p:txBody>
      </p:sp>
    </p:spTree>
    <p:extLst>
      <p:ext uri="{BB962C8B-B14F-4D97-AF65-F5344CB8AC3E}">
        <p14:creationId xmlns:p14="http://schemas.microsoft.com/office/powerpoint/2010/main" val="1473955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C9A2B-D0B4-48C8-BA96-1ADE0A191B0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9253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spcBef>
                <a:spcPts val="0"/>
              </a:spcBef>
              <a:spcAft>
                <a:spcPts val="0"/>
              </a:spcAft>
              <a:buFontTx/>
              <a:buNone/>
            </a:pPr>
            <a:r>
              <a:rPr lang="en-US" sz="1800" kern="1200">
                <a:solidFill>
                  <a:schemeClr val="tx1"/>
                </a:solidFill>
                <a:effectLst/>
                <a:latin typeface="Calibri" panose="020F0502020204030204" pitchFamily="34" charset="0"/>
                <a:cs typeface="+mn-cs"/>
              </a:rPr>
              <a:t>This is the biggest platform transition in years for Intel given new connectivity, I/O and memory technologies: DDR5, PCIe Gen 5, and CXL 1.1​</a:t>
            </a:r>
          </a:p>
          <a:p>
            <a:pPr marL="0" marR="0" lvl="0" indent="0" algn="l" defTabSz="914400" rtl="0" eaLnBrk="1" fontAlgn="base" latinLnBrk="0" hangingPunct="1">
              <a:spcBef>
                <a:spcPts val="0"/>
              </a:spcBef>
              <a:spcAft>
                <a:spcPts val="0"/>
              </a:spcAft>
              <a:buFontTx/>
              <a:buNone/>
            </a:pPr>
            <a:r>
              <a:rPr lang="en-US" sz="1800" kern="1200">
                <a:solidFill>
                  <a:schemeClr val="tx1"/>
                </a:solidFill>
                <a:effectLst/>
                <a:latin typeface="Calibri" panose="020F0502020204030204" pitchFamily="34" charset="0"/>
                <a:cs typeface="+mn-cs"/>
              </a:rPr>
              <a:t>One of the most feature rich products to represent the breadth of workloads from general purpose to the fastest growing emergent workloads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415E7-6064-43B5-A0C1-3B8B67B997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555758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6029A-A5FD-4C08-95E8-F09D89D27E55}" type="slidenum">
              <a:rPr lang="en-US" smtClean="0"/>
              <a:t>2</a:t>
            </a:fld>
            <a:endParaRPr lang="en-US"/>
          </a:p>
        </p:txBody>
      </p:sp>
    </p:spTree>
    <p:extLst>
      <p:ext uri="{BB962C8B-B14F-4D97-AF65-F5344CB8AC3E}">
        <p14:creationId xmlns:p14="http://schemas.microsoft.com/office/powerpoint/2010/main" val="2477447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1C9A2B-D0B4-48C8-BA96-1ADE0A191B0E}" type="slidenum">
              <a:rPr lang="en-US" smtClean="0"/>
              <a:pPr/>
              <a:t>47</a:t>
            </a:fld>
            <a:endParaRPr lang="en-US"/>
          </a:p>
        </p:txBody>
      </p:sp>
    </p:spTree>
    <p:extLst>
      <p:ext uri="{BB962C8B-B14F-4D97-AF65-F5344CB8AC3E}">
        <p14:creationId xmlns:p14="http://schemas.microsoft.com/office/powerpoint/2010/main" val="3311489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1C9A2B-D0B4-48C8-BA96-1ADE0A191B0E}" type="slidenum">
              <a:rPr lang="en-US" smtClean="0"/>
              <a:pPr/>
              <a:t>48</a:t>
            </a:fld>
            <a:endParaRPr lang="en-US"/>
          </a:p>
        </p:txBody>
      </p:sp>
    </p:spTree>
    <p:extLst>
      <p:ext uri="{BB962C8B-B14F-4D97-AF65-F5344CB8AC3E}">
        <p14:creationId xmlns:p14="http://schemas.microsoft.com/office/powerpoint/2010/main" val="364221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7321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AV1</a:t>
            </a:r>
          </a:p>
          <a:p>
            <a:r>
              <a:rPr lang="pl-PL" dirty="0"/>
              <a:t>Ray Tracing</a:t>
            </a:r>
          </a:p>
          <a:p>
            <a:r>
              <a:rPr lang="pl-PL" dirty="0"/>
              <a:t>SW validation</a:t>
            </a:r>
          </a:p>
          <a:p>
            <a:endParaRPr lang="en-US" dirty="0"/>
          </a:p>
        </p:txBody>
      </p:sp>
      <p:sp>
        <p:nvSpPr>
          <p:cNvPr id="4" name="Slide Number Placeholder 3"/>
          <p:cNvSpPr>
            <a:spLocks noGrp="1"/>
          </p:cNvSpPr>
          <p:nvPr>
            <p:ph type="sldNum" sz="quarter" idx="5"/>
          </p:nvPr>
        </p:nvSpPr>
        <p:spPr/>
        <p:txBody>
          <a:bodyPr/>
          <a:lstStyle/>
          <a:p>
            <a:fld id="{7296029A-A5FD-4C08-95E8-F09D89D27E55}" type="slidenum">
              <a:rPr lang="en-US" smtClean="0"/>
              <a:t>11</a:t>
            </a:fld>
            <a:endParaRPr lang="en-US"/>
          </a:p>
        </p:txBody>
      </p:sp>
    </p:spTree>
    <p:extLst>
      <p:ext uri="{BB962C8B-B14F-4D97-AF65-F5344CB8AC3E}">
        <p14:creationId xmlns:p14="http://schemas.microsoft.com/office/powerpoint/2010/main" val="1436260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800" b="1">
                <a:effectLst/>
                <a:latin typeface="Calibri" panose="020F0502020204030204" pitchFamily="34" charset="0"/>
                <a:ea typeface="Times New Roman" panose="02020603050405020304" pitchFamily="18" charset="0"/>
              </a:rPr>
              <a:t>Key Message</a:t>
            </a:r>
            <a:r>
              <a:rPr lang="en-US" sz="1800">
                <a:effectLst/>
                <a:latin typeface="Calibri" panose="020F0502020204030204" pitchFamily="34" charset="0"/>
                <a:ea typeface="Times New Roman" panose="02020603050405020304" pitchFamily="18" charset="0"/>
              </a:rPr>
              <a:t>: </a:t>
            </a:r>
            <a:r>
              <a:rPr lang="en-US" sz="1800"/>
              <a:t>The industry is choosing Intel’s differentiated approach – </a:t>
            </a:r>
            <a:r>
              <a:rPr lang="en-US" sz="1800" i="1"/>
              <a:t>today</a:t>
            </a:r>
            <a:r>
              <a:rPr lang="en-US" sz="1800"/>
              <a:t>, for taking on and solving computing challenges at scale. Intel’s strategy of aligning CPU cores with built-in accelerators, alongside optimized software optimized for specific workloads delivers superior performance at higher efficiency for optimal total cost of ownership.</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800"/>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We have a differentiated strategy</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That strategy is that cores + accelerators win (vs just adding more cores).</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CPU Cores + accelerators optimized for specific workloads deliver: 1) superior performance, 2) at higher efficiency, 3) at better TCO</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This strategy takes advantage of our ability to optimize software at scale through an open software approach that delivers choice, flexibility, performance and productivity that drives innovation in the ecosystem. This is a significant strategic moat.  </a:t>
            </a:r>
          </a:p>
          <a:p>
            <a:pPr marL="800100" marR="0" lvl="1"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a:effectLst/>
                <a:latin typeface="Calibri" panose="020F0502020204030204" pitchFamily="34" charset="0"/>
                <a:ea typeface="Times New Roman" panose="02020603050405020304" pitchFamily="18" charset="0"/>
              </a:rPr>
              <a:t>Intel SW enables taking advantage of our HW accelerators.</a:t>
            </a:r>
          </a:p>
          <a:p>
            <a:pPr marL="800100" marR="0" lvl="1"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Intel’s software investments are driven across the software stack – including optimizations in AI frameworks, contributions to open source projects, and Intel’s </a:t>
            </a:r>
            <a:r>
              <a:rPr lang="en-US" sz="1800" err="1">
                <a:effectLst/>
                <a:latin typeface="Calibri" panose="020F0502020204030204" pitchFamily="34" charset="0"/>
                <a:ea typeface="Times New Roman" panose="02020603050405020304" pitchFamily="18" charset="0"/>
              </a:rPr>
              <a:t>oneAPI</a:t>
            </a:r>
            <a:r>
              <a:rPr lang="en-US" sz="1800">
                <a:effectLst/>
                <a:latin typeface="Calibri" panose="020F0502020204030204" pitchFamily="34" charset="0"/>
                <a:ea typeface="Times New Roman" panose="02020603050405020304" pitchFamily="18" charset="0"/>
              </a:rPr>
              <a:t> &amp; AI tools (AI Analytics and </a:t>
            </a:r>
            <a:r>
              <a:rPr lang="en-US" sz="1800" err="1">
                <a:effectLst/>
                <a:latin typeface="Calibri" panose="020F0502020204030204" pitchFamily="34" charset="0"/>
                <a:ea typeface="Times New Roman" panose="02020603050405020304" pitchFamily="18" charset="0"/>
              </a:rPr>
              <a:t>OpenVINO</a:t>
            </a:r>
            <a:r>
              <a:rPr lang="en-US" sz="1800">
                <a:effectLst/>
                <a:latin typeface="Calibri" panose="020F0502020204030204" pitchFamily="34" charset="0"/>
                <a:ea typeface="Times New Roman" panose="02020603050405020304" pitchFamily="18" charset="0"/>
              </a:rPr>
              <a:t> toolkits) bring multiarchitecture performance and productivity</a:t>
            </a:r>
          </a:p>
          <a:p>
            <a:pPr marL="342900" marR="0" lvl="0" indent="-342900">
              <a:spcBef>
                <a:spcPts val="0"/>
              </a:spcBef>
              <a:spcAft>
                <a:spcPts val="0"/>
              </a:spcAft>
              <a:buFont typeface="Symbol" panose="05050102010706020507" pitchFamily="18" charset="2"/>
              <a:buChar char=""/>
            </a:pP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451C9A2B-D0B4-48C8-BA96-1ADE0A191B0E}" type="slidenum">
              <a:rPr lang="en-US" smtClean="0"/>
              <a:pPr/>
              <a:t>13</a:t>
            </a:fld>
            <a:endParaRPr lang="en-US"/>
          </a:p>
        </p:txBody>
      </p:sp>
    </p:spTree>
    <p:extLst>
      <p:ext uri="{BB962C8B-B14F-4D97-AF65-F5344CB8AC3E}">
        <p14:creationId xmlns:p14="http://schemas.microsoft.com/office/powerpoint/2010/main" val="1239079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4772" y="4620577"/>
            <a:ext cx="5852160" cy="3780473"/>
          </a:xfrm>
        </p:spPr>
        <p:txBody>
          <a:bodyPr/>
          <a:lstStyle/>
          <a:p>
            <a:r>
              <a:rPr lang="en-US"/>
              <a:t>Flexibility with 1s to 8s scalability to meet individual customer needs</a:t>
            </a:r>
          </a:p>
          <a:p>
            <a:r>
              <a:rPr lang="en-US"/>
              <a:t>Increased core counts from previous generation</a:t>
            </a:r>
          </a:p>
          <a:p>
            <a:r>
              <a:rPr lang="en-US"/>
              <a:t>Introducing the most built in accelerators in the market today to address customers real workloads</a:t>
            </a:r>
          </a:p>
          <a:p>
            <a:r>
              <a:rPr lang="en-US"/>
              <a:t>Inclusion and introduction of DDR5, PCIe 5, and CXL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4DB09C-60E0-40A9-A83D-15CADC18997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3894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BABABA"/>
                </a:solidFill>
                <a:effectLst/>
                <a:latin typeface="IntelOne Text" panose="020B0503020203020204" pitchFamily="34" charset="0"/>
              </a:rPr>
              <a:t>4</a:t>
            </a:r>
            <a:r>
              <a:rPr lang="en-US" sz="1200" baseline="30000">
                <a:solidFill>
                  <a:srgbClr val="BABABA"/>
                </a:solidFill>
                <a:effectLst/>
                <a:latin typeface="IntelOne Text" panose="020B0503020203020204" pitchFamily="34" charset="0"/>
              </a:rPr>
              <a:t>th</a:t>
            </a:r>
            <a:r>
              <a:rPr lang="en-US" sz="1200">
                <a:solidFill>
                  <a:srgbClr val="BABABA"/>
                </a:solidFill>
                <a:effectLst/>
                <a:latin typeface="IntelOne Text" panose="020B0503020203020204" pitchFamily="34" charset="0"/>
              </a:rPr>
              <a:t> Gen Intel Xeon SP offers the most accelerators of any CPU in the </a:t>
            </a:r>
            <a:r>
              <a:rPr lang="en-US" sz="1200" err="1">
                <a:solidFill>
                  <a:srgbClr val="BABABA"/>
                </a:solidFill>
                <a:effectLst/>
                <a:latin typeface="IntelOne Text" panose="020B0503020203020204" pitchFamily="34" charset="0"/>
              </a:rPr>
              <a:t>the</a:t>
            </a:r>
            <a:r>
              <a:rPr lang="en-US" sz="1200">
                <a:solidFill>
                  <a:srgbClr val="BABABA"/>
                </a:solidFill>
                <a:effectLst/>
                <a:latin typeface="IntelOne Text" panose="020B0503020203020204" pitchFamily="34" charset="0"/>
              </a:rPr>
              <a:t> market today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BABABA"/>
                </a:solidFill>
                <a:effectLst/>
                <a:latin typeface="IntelOne Text" panose="020B0503020203020204" pitchFamily="34" charset="0"/>
              </a:rPr>
              <a:t>Learning from our customers, Intel is targeting real world workloads to provide better performance and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BABABA"/>
                </a:solidFill>
                <a:effectLst/>
                <a:latin typeface="IntelOne Text" panose="020B0503020203020204" pitchFamily="34" charset="0"/>
              </a:rPr>
              <a:t>Many features are enabled through Intel® </a:t>
            </a:r>
            <a:r>
              <a:rPr lang="en-US" sz="1200" err="1">
                <a:solidFill>
                  <a:srgbClr val="BABABA"/>
                </a:solidFill>
                <a:effectLst/>
                <a:latin typeface="IntelOne Text" panose="020B0503020203020204" pitchFamily="34" charset="0"/>
              </a:rPr>
              <a:t>oneAPI</a:t>
            </a:r>
            <a:r>
              <a:rPr lang="en-US" sz="1200">
                <a:solidFill>
                  <a:srgbClr val="BABABA"/>
                </a:solidFill>
                <a:effectLst/>
                <a:latin typeface="IntelOne Text" panose="020B0503020203020204" pitchFamily="34" charset="0"/>
              </a:rPr>
              <a:t> Tools &amp; Intel-optimized AI frameworks.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C9A2B-D0B4-48C8-BA96-1ADE0A191B0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8848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Yu Mincho" panose="02020400000000000000" pitchFamily="18" charset="-128"/>
                <a:cs typeface="Times New Roman" panose="02020603050405020304" pitchFamily="18" charset="0"/>
              </a:rPr>
              <a:t>The 4th Gen Intel Xeon scalable processors – formerly code-named Sapphire Rapids – has the most built-in accelerators of any CPU on the market. </a:t>
            </a:r>
            <a:endParaRPr lang="en-US" sz="1100" b="0" i="0" u="none" strike="noStrike" cap="none" spc="0" baseline="0">
              <a:solidFill>
                <a:schemeClr val="dk1"/>
              </a:solidFill>
              <a:effectLst/>
              <a:uFillTx/>
              <a:latin typeface="+mn-lt"/>
              <a:ea typeface="+mn-ea"/>
              <a:cs typeface="+mn-cs"/>
              <a:sym typeface="Intel Clear"/>
            </a:endParaRPr>
          </a:p>
          <a:p>
            <a:pPr algn="l"/>
            <a:r>
              <a:rPr lang="en-US" sz="1100" b="0" i="0" u="none" strike="noStrike" cap="none" spc="0" baseline="0">
                <a:solidFill>
                  <a:schemeClr val="dk1"/>
                </a:solidFill>
                <a:effectLst/>
                <a:uFillTx/>
                <a:latin typeface="+mn-lt"/>
                <a:ea typeface="+mn-ea"/>
                <a:cs typeface="+mn-cs"/>
                <a:sym typeface="Intel Clear"/>
              </a:rPr>
              <a:t>Developers can realize the value of new built-in accelerator features on Intel® 4</a:t>
            </a:r>
            <a:r>
              <a:rPr lang="en-US" sz="1100" b="0" i="0" u="none" strike="noStrike" cap="none" spc="0" baseline="30000">
                <a:solidFill>
                  <a:schemeClr val="dk1"/>
                </a:solidFill>
                <a:effectLst/>
                <a:uFillTx/>
                <a:latin typeface="+mn-lt"/>
                <a:ea typeface="+mn-ea"/>
                <a:cs typeface="+mn-cs"/>
                <a:sym typeface="Intel Clear"/>
              </a:rPr>
              <a:t>th</a:t>
            </a:r>
            <a:r>
              <a:rPr lang="en-US" sz="1100" b="0" i="0" u="none" strike="noStrike" cap="none" spc="0" baseline="0">
                <a:solidFill>
                  <a:schemeClr val="dk1"/>
                </a:solidFill>
                <a:effectLst/>
                <a:uFillTx/>
                <a:latin typeface="+mn-lt"/>
                <a:ea typeface="+mn-ea"/>
                <a:cs typeface="+mn-cs"/>
                <a:sym typeface="Intel Clear"/>
              </a:rPr>
              <a:t> Gen Xeon® Scalable Processors with Intel® oneAPI and AI tools. The latest Intel® Accelerator Engines and software optimizations improve performance per watt by 2.9x (</a:t>
            </a:r>
            <a:r>
              <a:rPr lang="en-US" sz="1100">
                <a:effectLst/>
                <a:latin typeface="Calibri" panose="020F0502020204030204" pitchFamily="34" charset="0"/>
                <a:ea typeface="Times New Roman" panose="02020603050405020304" pitchFamily="18" charset="0"/>
              </a:rPr>
              <a:t>See [E1] at intel.com/</a:t>
            </a:r>
            <a:r>
              <a:rPr lang="en-US" sz="1100" err="1">
                <a:effectLst/>
                <a:latin typeface="Calibri" panose="020F0502020204030204" pitchFamily="34" charset="0"/>
                <a:ea typeface="Times New Roman" panose="02020603050405020304" pitchFamily="18" charset="0"/>
              </a:rPr>
              <a:t>processorclaims</a:t>
            </a:r>
            <a:r>
              <a:rPr lang="en-US" sz="1100">
                <a:effectLst/>
                <a:latin typeface="Calibri" panose="020F0502020204030204" pitchFamily="34" charset="0"/>
                <a:ea typeface="Times New Roman" panose="02020603050405020304" pitchFamily="18" charset="0"/>
              </a:rPr>
              <a:t>: 4th Gen Intel® Xeon® Scalable processors. Results may vary.</a:t>
            </a:r>
            <a:r>
              <a:rPr lang="en-US" sz="800" b="0" i="0" u="none" strike="noStrike" cap="none" spc="0" baseline="0">
                <a:solidFill>
                  <a:schemeClr val="dk1"/>
                </a:solidFill>
                <a:effectLst/>
                <a:uFillTx/>
                <a:latin typeface="+mn-lt"/>
                <a:ea typeface="+mn-ea"/>
                <a:cs typeface="+mn-cs"/>
                <a:sym typeface="Intel Clear"/>
              </a:rPr>
              <a:t>) </a:t>
            </a:r>
            <a:r>
              <a:rPr lang="en-US" sz="1100" b="0" i="0" u="none" strike="noStrike" cap="none" spc="0" baseline="0">
                <a:solidFill>
                  <a:schemeClr val="dk1"/>
                </a:solidFill>
                <a:effectLst/>
                <a:uFillTx/>
                <a:latin typeface="+mn-lt"/>
                <a:ea typeface="+mn-ea"/>
                <a:cs typeface="+mn-cs"/>
                <a:sym typeface="Intel Clear"/>
              </a:rPr>
              <a:t>on average across targeted workloads in AI, data analytics, networking, storage and HPC. Intel® oneAPI toolkits offer a complete set of advanced compilers, libraries, analysis and debug tools, and optimized frameworks that simplify the development and deployment of accelerated solutions. Efficiently harness the full potential of Intel® hardware accelerator instruction sets, including Intel® Advanced Matrix Extensions (Intel® AMX), Intel® </a:t>
            </a:r>
            <a:r>
              <a:rPr lang="en-US" sz="1100" b="0" i="0" u="none" strike="noStrike" cap="none" spc="0" baseline="0" err="1">
                <a:solidFill>
                  <a:schemeClr val="dk1"/>
                </a:solidFill>
                <a:effectLst/>
                <a:uFillTx/>
                <a:latin typeface="+mn-lt"/>
                <a:ea typeface="+mn-ea"/>
                <a:cs typeface="+mn-cs"/>
                <a:sym typeface="Intel Clear"/>
              </a:rPr>
              <a:t>QuickAssist</a:t>
            </a:r>
            <a:r>
              <a:rPr lang="en-US" sz="1100" b="0" i="0" u="none" strike="noStrike" cap="none" spc="0" baseline="0">
                <a:solidFill>
                  <a:schemeClr val="dk1"/>
                </a:solidFill>
                <a:effectLst/>
                <a:uFillTx/>
                <a:latin typeface="+mn-lt"/>
                <a:ea typeface="+mn-ea"/>
                <a:cs typeface="+mn-cs"/>
                <a:sym typeface="Intel Clear"/>
              </a:rPr>
              <a:t> Technology (Intel® QAT), Intel® Data Streaming Accelerator (Intel® DSA), and Intel® In-Memory Analytics Accelerator (Intel® IAA).</a:t>
            </a:r>
          </a:p>
          <a:p>
            <a:pPr algn="l"/>
            <a:endParaRPr lang="en-US" sz="1100" b="0" i="0" u="none" strike="noStrike" cap="none" spc="0" baseline="0">
              <a:solidFill>
                <a:schemeClr val="dk1"/>
              </a:solidFill>
              <a:effectLst/>
              <a:uFillTx/>
              <a:latin typeface="+mn-lt"/>
              <a:ea typeface="+mn-ea"/>
              <a:cs typeface="+mn-cs"/>
              <a:sym typeface="Intel Clear"/>
            </a:endParaRPr>
          </a:p>
          <a:p>
            <a:pPr marL="0" marR="0">
              <a:lnSpc>
                <a:spcPct val="107000"/>
              </a:lnSpc>
              <a:spcBef>
                <a:spcPts val="0"/>
              </a:spcBef>
              <a:spcAft>
                <a:spcPts val="800"/>
              </a:spcAft>
            </a:pPr>
            <a:r>
              <a:rPr lang="en-US" sz="1100">
                <a:effectLst/>
                <a:latin typeface="Calibri" panose="020F0502020204030204" pitchFamily="34" charset="0"/>
                <a:ea typeface="Yu Mincho" panose="02020400000000000000" pitchFamily="18" charset="-128"/>
                <a:cs typeface="Times New Roman" panose="02020603050405020304" pitchFamily="18" charset="0"/>
              </a:rPr>
              <a:t>The Advanced Matrix Extensions take a lot of advantage of Math Kernel Library for matrix calculations and the Deep Neural Network library.</a:t>
            </a:r>
          </a:p>
          <a:p>
            <a:pPr marL="0" marR="0">
              <a:lnSpc>
                <a:spcPct val="107000"/>
              </a:lnSpc>
              <a:spcBef>
                <a:spcPts val="0"/>
              </a:spcBef>
              <a:spcAft>
                <a:spcPts val="800"/>
              </a:spcAft>
            </a:pPr>
            <a:br>
              <a:rPr lang="en-US" sz="1100">
                <a:effectLst/>
                <a:latin typeface="Calibri" panose="020F0502020204030204" pitchFamily="34" charset="0"/>
                <a:ea typeface="Yu Mincho" panose="02020400000000000000" pitchFamily="18" charset="-128"/>
                <a:cs typeface="Times New Roman" panose="02020603050405020304" pitchFamily="18" charset="0"/>
              </a:rPr>
            </a:br>
            <a:r>
              <a:rPr lang="en-US" sz="1100">
                <a:effectLst/>
                <a:latin typeface="Calibri" panose="020F0502020204030204" pitchFamily="34" charset="0"/>
                <a:ea typeface="Yu Mincho" panose="02020400000000000000" pitchFamily="18" charset="-128"/>
                <a:cs typeface="Times New Roman" panose="02020603050405020304" pitchFamily="18" charset="0"/>
              </a:rPr>
              <a:t>And we've also got this this In-Memory Analytics Accelerator which take advantage of Intel Query Processing Library, and the Data Streaming Accelerator, which takes advantage of Intel Data Mover Library. We also take advantage of the Data Streaming Accelerator with MPI for some fast chip to chip communications.</a:t>
            </a:r>
          </a:p>
          <a:p>
            <a:pPr algn="l"/>
            <a:endParaRPr lang="en-US" sz="1100" b="0" i="0" u="none" strike="noStrike" cap="none" spc="0" baseline="0">
              <a:solidFill>
                <a:schemeClr val="dk1"/>
              </a:solidFill>
              <a:effectLst/>
              <a:uFillTx/>
              <a:latin typeface="+mn-lt"/>
              <a:ea typeface="+mn-ea"/>
              <a:cs typeface="+mn-cs"/>
              <a:sym typeface="Intel Clear"/>
            </a:endParaRPr>
          </a:p>
          <a:p>
            <a:pPr marL="171450" lvl="0" indent="-171450" algn="l">
              <a:buFont typeface="Arial" panose="020B0604020202020204" pitchFamily="34" charset="0"/>
              <a:buChar char="•"/>
            </a:pPr>
            <a:r>
              <a:rPr lang="en-US" sz="1100" b="1" i="0" u="none" strike="noStrike" cap="none" spc="0" baseline="0">
                <a:solidFill>
                  <a:schemeClr val="dk1"/>
                </a:solidFill>
                <a:effectLst/>
                <a:uFillTx/>
                <a:latin typeface="+mn-lt"/>
                <a:ea typeface="+mn-ea"/>
                <a:cs typeface="+mn-cs"/>
                <a:sym typeface="Intel Clear"/>
              </a:rPr>
              <a:t>Accelerate machine learning and data science pipelines</a:t>
            </a:r>
            <a:r>
              <a:rPr lang="en-US" sz="1100" b="0" i="0" u="none" strike="noStrike" cap="none" spc="0" baseline="0">
                <a:solidFill>
                  <a:schemeClr val="dk1"/>
                </a:solidFill>
                <a:effectLst/>
                <a:uFillTx/>
                <a:latin typeface="+mn-lt"/>
                <a:ea typeface="+mn-ea"/>
                <a:cs typeface="+mn-cs"/>
                <a:sym typeface="Intel Clear"/>
              </a:rPr>
              <a:t> using the Intel® oneAPI Base and AI Analytics toolkits. Intel oneAPI libraries (oneDNN, oneDAL, oneCCL) activate Intel AMX and support for INT8 and BFloat16 datatypes. Drive optimizations on orders of magnitude into industry-leading deep learning AI frameworks, including TensorFlow and </a:t>
            </a:r>
            <a:r>
              <a:rPr lang="en-US" sz="1100" b="0" i="0" u="none" strike="noStrike" cap="none" spc="0" baseline="0" err="1">
                <a:solidFill>
                  <a:schemeClr val="dk1"/>
                </a:solidFill>
                <a:effectLst/>
                <a:uFillTx/>
                <a:latin typeface="+mn-lt"/>
                <a:ea typeface="+mn-ea"/>
                <a:cs typeface="+mn-cs"/>
                <a:sym typeface="Intel Clear"/>
              </a:rPr>
              <a:t>PyTorch</a:t>
            </a:r>
            <a:r>
              <a:rPr lang="en-US" sz="1100" b="0" i="0" u="none" strike="noStrike" cap="none" spc="0" baseline="0">
                <a:solidFill>
                  <a:schemeClr val="dk1"/>
                </a:solidFill>
                <a:effectLst/>
                <a:uFillTx/>
                <a:latin typeface="+mn-lt"/>
                <a:ea typeface="+mn-ea"/>
                <a:cs typeface="+mn-cs"/>
                <a:sym typeface="Intel Clear"/>
              </a:rPr>
              <a:t>, and the OpenVINO™ toolkit powered by oneAPI for inference acceleration.</a:t>
            </a:r>
          </a:p>
          <a:p>
            <a:pPr marL="171450" lvl="0" indent="-171450" algn="l">
              <a:buFont typeface="Arial" panose="020B0604020202020204" pitchFamily="34" charset="0"/>
              <a:buChar char="•"/>
            </a:pPr>
            <a:r>
              <a:rPr lang="en-US" sz="1100" b="1" i="0" u="none" strike="noStrike" cap="none" spc="0" baseline="0">
                <a:solidFill>
                  <a:schemeClr val="dk1"/>
                </a:solidFill>
                <a:effectLst/>
                <a:uFillTx/>
                <a:latin typeface="+mn-lt"/>
                <a:ea typeface="+mn-ea"/>
                <a:cs typeface="+mn-cs"/>
                <a:sym typeface="Intel Clear"/>
              </a:rPr>
              <a:t>Deliver fast HPC applications that scale</a:t>
            </a:r>
            <a:r>
              <a:rPr lang="en-US" sz="1100" b="0" i="0" u="none" strike="noStrike" cap="none" spc="0" baseline="0">
                <a:solidFill>
                  <a:schemeClr val="dk1"/>
                </a:solidFill>
                <a:effectLst/>
                <a:uFillTx/>
                <a:latin typeface="+mn-lt"/>
                <a:ea typeface="+mn-ea"/>
                <a:cs typeface="+mn-cs"/>
                <a:sym typeface="Intel Clear"/>
              </a:rPr>
              <a:t> with techniques in vectorization, multithreading, multi-node parallelization, and memory optimization using Intel® oneAPI Base and HPC toolkits. Drive productivity with advanced analysis tools, the Intel® Fortran Compiler, Intel® Math Kernel Library (</a:t>
            </a:r>
            <a:r>
              <a:rPr lang="en-US" sz="1100" b="0" i="0" u="none" strike="noStrike" cap="none" spc="0" baseline="0" err="1">
                <a:solidFill>
                  <a:schemeClr val="dk1"/>
                </a:solidFill>
                <a:effectLst/>
                <a:uFillTx/>
                <a:latin typeface="+mn-lt"/>
                <a:ea typeface="+mn-ea"/>
                <a:cs typeface="+mn-cs"/>
                <a:sym typeface="Intel Clear"/>
              </a:rPr>
              <a:t>oneMKL</a:t>
            </a:r>
            <a:r>
              <a:rPr lang="en-US" sz="1100" b="0" i="0" u="none" strike="noStrike" cap="none" spc="0" baseline="0">
                <a:solidFill>
                  <a:schemeClr val="dk1"/>
                </a:solidFill>
                <a:effectLst/>
                <a:uFillTx/>
                <a:latin typeface="+mn-lt"/>
                <a:ea typeface="+mn-ea"/>
                <a:cs typeface="+mn-cs"/>
                <a:sym typeface="Intel Clear"/>
              </a:rPr>
              <a:t>), and Intel® VTune™ Profiler.</a:t>
            </a:r>
          </a:p>
          <a:p>
            <a:pPr marL="171450" lvl="0" indent="-171450" algn="l">
              <a:buFont typeface="Arial" panose="020B0604020202020204" pitchFamily="34" charset="0"/>
              <a:buChar char="•"/>
            </a:pPr>
            <a:r>
              <a:rPr lang="en-US" sz="1100" b="1" i="0" u="none" strike="noStrike" cap="none" spc="0" baseline="0">
                <a:solidFill>
                  <a:schemeClr val="dk1"/>
                </a:solidFill>
                <a:effectLst/>
                <a:uFillTx/>
                <a:latin typeface="+mn-lt"/>
                <a:ea typeface="+mn-ea"/>
                <a:cs typeface="+mn-cs"/>
                <a:sym typeface="Intel Clear"/>
              </a:rPr>
              <a:t>Accelerate high-fidelity visualization</a:t>
            </a:r>
            <a:r>
              <a:rPr lang="en-US" sz="1100" b="0" i="0" u="none" strike="noStrike" cap="none" spc="0" baseline="0">
                <a:solidFill>
                  <a:schemeClr val="dk1"/>
                </a:solidFill>
                <a:effectLst/>
                <a:uFillTx/>
                <a:latin typeface="+mn-lt"/>
                <a:ea typeface="+mn-ea"/>
                <a:cs typeface="+mn-cs"/>
                <a:sym typeface="Intel Clear"/>
              </a:rPr>
              <a:t> applications for scientific and medical research, motion picture production, and more using advanced libraries in the Intel® oneAPI Rendering Toolkit. Access all system memory space for even the largest data sets. Enable deep learning-based denoising. And efficiently deploy across parallel processing architectures and platforms.</a:t>
            </a:r>
          </a:p>
          <a:p>
            <a:endParaRPr lang="en-US" sz="1100">
              <a:solidFill>
                <a:schemeClr val="bg2"/>
              </a:solidFill>
              <a:latin typeface="IntelOne Display Light" panose="020B0403020203020204" pitchFamily="34" charset="0"/>
            </a:endParaRPr>
          </a:p>
          <a:p>
            <a:r>
              <a:rPr lang="en-US" sz="1100">
                <a:solidFill>
                  <a:schemeClr val="bg2"/>
                </a:solidFill>
                <a:latin typeface="IntelOne Display Light" panose="020B0403020203020204" pitchFamily="34" charset="0"/>
              </a:rPr>
              <a:t>Notes for QPL/DML:</a:t>
            </a:r>
          </a:p>
          <a:p>
            <a:r>
              <a:rPr lang="en-US" sz="1100">
                <a:solidFill>
                  <a:schemeClr val="bg2"/>
                </a:solidFill>
                <a:latin typeface="IntelOne Display Light" panose="020B0403020203020204" pitchFamily="34" charset="0"/>
              </a:rPr>
              <a:t>DML and QPL not part of oneAPI,</a:t>
            </a:r>
            <a:br>
              <a:rPr lang="en-US" sz="1100">
                <a:solidFill>
                  <a:schemeClr val="bg2"/>
                </a:solidFill>
                <a:latin typeface="IntelOne Display Light" panose="020B0403020203020204" pitchFamily="34" charset="0"/>
              </a:rPr>
            </a:br>
            <a:r>
              <a:rPr lang="en-US" sz="1800" u="sng">
                <a:solidFill>
                  <a:srgbClr val="0563C1"/>
                </a:solidFill>
                <a:effectLst/>
                <a:latin typeface="Calibri" panose="020F0502020204030204" pitchFamily="34" charset="0"/>
                <a:ea typeface="DengXian" panose="02010600030101010101" pitchFamily="2" charset="-122"/>
                <a:hlinkClick r:id="rId3"/>
              </a:rPr>
              <a:t>Intel® Query Processing Library (Intel® QPL)</a:t>
            </a:r>
            <a:r>
              <a:rPr lang="en-US" sz="1800" u="sng">
                <a:solidFill>
                  <a:srgbClr val="0563C1"/>
                </a:solidFill>
                <a:effectLst/>
                <a:latin typeface="Calibri" panose="020F0502020204030204" pitchFamily="34" charset="0"/>
                <a:ea typeface="DengXian" panose="02010600030101010101" pitchFamily="2" charset="-122"/>
              </a:rPr>
              <a:t>- https://intel.github.io/qpl/documentation/introduction_docs/introduction.html</a:t>
            </a:r>
          </a:p>
          <a:p>
            <a:r>
              <a:rPr lang="en-US" sz="1800">
                <a:effectLst/>
                <a:latin typeface="Calibri" panose="020F0502020204030204" pitchFamily="34" charset="0"/>
                <a:ea typeface="DengXian" panose="02010600030101010101" pitchFamily="2" charset="-122"/>
              </a:rPr>
              <a:t> and </a:t>
            </a:r>
            <a:r>
              <a:rPr lang="en-US" sz="1800" u="sng">
                <a:solidFill>
                  <a:srgbClr val="0563C1"/>
                </a:solidFill>
                <a:effectLst/>
                <a:latin typeface="Calibri" panose="020F0502020204030204" pitchFamily="34" charset="0"/>
                <a:ea typeface="DengXian" panose="02010600030101010101" pitchFamily="2" charset="-122"/>
                <a:hlinkClick r:id="rId4"/>
              </a:rPr>
              <a:t>Intel® Data Mover Library (Intel® DML)</a:t>
            </a:r>
            <a:r>
              <a:rPr lang="en-US" sz="1800">
                <a:effectLst/>
                <a:latin typeface="Calibri" panose="020F0502020204030204" pitchFamily="34" charset="0"/>
                <a:ea typeface="DengXian" panose="02010600030101010101" pitchFamily="2" charset="-122"/>
              </a:rPr>
              <a:t> - https://intel.github.io/DML/documentation/introduction_docs/introduction.html</a:t>
            </a:r>
          </a:p>
          <a:p>
            <a:endParaRPr lang="en-US" sz="1100">
              <a:solidFill>
                <a:schemeClr val="bg2"/>
              </a:solidFill>
              <a:latin typeface="IntelOne Display Light" panose="020B0403020203020204" pitchFamily="34" charset="0"/>
            </a:endParaRPr>
          </a:p>
          <a:p>
            <a:endParaRPr lang="en-US" sz="1100" u="sng">
              <a:solidFill>
                <a:schemeClr val="bg2"/>
              </a:solidFill>
              <a:highlight>
                <a:srgbClr val="FFFF00"/>
              </a:highlight>
              <a:latin typeface="IntelOne Display Light" panose="020B0403020203020204" pitchFamily="34" charset="0"/>
            </a:endParaRPr>
          </a:p>
          <a:p>
            <a:pPr marL="0" marR="0">
              <a:spcBef>
                <a:spcPts val="0"/>
              </a:spcBef>
              <a:spcAft>
                <a:spcPts val="0"/>
              </a:spcAft>
            </a:pPr>
            <a:r>
              <a:rPr lang="en-US" sz="1800">
                <a:effectLst/>
                <a:latin typeface="Calibri" panose="020F0502020204030204" pitchFamily="34" charset="0"/>
                <a:ea typeface="DengXian" panose="02010600030101010101" pitchFamily="2" charset="-122"/>
              </a:rPr>
              <a:t> </a:t>
            </a:r>
          </a:p>
          <a:p>
            <a:endParaRPr lang="en-US" sz="1100">
              <a:solidFill>
                <a:schemeClr val="bg2"/>
              </a:solidFill>
              <a:latin typeface="IntelOne Display Light" panose="020B0403020203020204" pitchFamily="34" charset="0"/>
            </a:endParaRPr>
          </a:p>
          <a:p>
            <a:endParaRPr lang="en-US"/>
          </a:p>
        </p:txBody>
      </p:sp>
    </p:spTree>
    <p:extLst>
      <p:ext uri="{BB962C8B-B14F-4D97-AF65-F5344CB8AC3E}">
        <p14:creationId xmlns:p14="http://schemas.microsoft.com/office/powerpoint/2010/main" val="515098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Intel’s focus is on real world workloads and bringing differentiated performance</a:t>
            </a:r>
          </a:p>
          <a:p>
            <a:r>
              <a:rPr lang="en-US"/>
              <a:t>We partnered with many customers across the ecosystem to learn about their needs</a:t>
            </a:r>
          </a:p>
          <a:p>
            <a:r>
              <a:rPr lang="en-US"/>
              <a:t>Intel offers broad platform of advanced technologies that incorporates both hardware and software offerings that help customer reach these performance numbers</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C9A2B-D0B4-48C8-BA96-1ADE0A191B0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0244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Master" Target="../slideMasters/slideMaster5.xml"/><Relationship Id="rId5" Type="http://schemas.microsoft.com/office/2007/relationships/hdphoto" Target="../media/hdphoto3.wdp"/><Relationship Id="rId4" Type="http://schemas.openxmlformats.org/officeDocument/2006/relationships/image" Target="../media/image38.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tiff"/><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how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40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5F0E-0527-45C2-9C85-5A58EF6B1120}"/>
              </a:ext>
            </a:extLst>
          </p:cNvPr>
          <p:cNvSpPr>
            <a:spLocks noGrp="1"/>
          </p:cNvSpPr>
          <p:nvPr>
            <p:ph type="title"/>
          </p:nvPr>
        </p:nvSpPr>
        <p:spPr>
          <a:xfrm>
            <a:off x="497839" y="221694"/>
            <a:ext cx="5403849" cy="1199822"/>
          </a:xfrm>
        </p:spPr>
        <p:txBody>
          <a:bodyPr vert="horz" lIns="91440" tIns="45720" rIns="91440" bIns="45720" rtlCol="0" anchor="ctr">
            <a:normAutofit/>
          </a:bodyPr>
          <a:lstStyle>
            <a:lvl1pPr>
              <a:defRPr lang="en-US" sz="3200" dirty="0">
                <a:gradFill flip="none" rotWithShape="1">
                  <a:gsLst>
                    <a:gs pos="16000">
                      <a:schemeClr val="bg2"/>
                    </a:gs>
                    <a:gs pos="87000">
                      <a:schemeClr val="accent1"/>
                    </a:gs>
                  </a:gsLst>
                  <a:lin ang="2700000" scaled="1"/>
                  <a:tileRect/>
                </a:gradFill>
              </a:defRPr>
            </a:lvl1pPr>
          </a:lstStyle>
          <a:p>
            <a:pPr lvl="0"/>
            <a:r>
              <a:rPr lang="en-US"/>
              <a:t>Click to edit Master title style</a:t>
            </a:r>
          </a:p>
        </p:txBody>
      </p:sp>
      <p:pic>
        <p:nvPicPr>
          <p:cNvPr id="4" name="Picture 3" descr="A picture containing computer&#10;&#10;Description automatically generated">
            <a:extLst>
              <a:ext uri="{FF2B5EF4-FFF2-40B4-BE49-F238E27FC236}">
                <a16:creationId xmlns:a16="http://schemas.microsoft.com/office/drawing/2014/main" id="{B5584D78-9176-457C-9CEF-B0CAD0FD91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708" r="3334"/>
          <a:stretch/>
        </p:blipFill>
        <p:spPr>
          <a:xfrm>
            <a:off x="6222999" y="0"/>
            <a:ext cx="5969001" cy="6858000"/>
          </a:xfrm>
          <a:prstGeom prst="rect">
            <a:avLst/>
          </a:prstGeom>
        </p:spPr>
      </p:pic>
      <p:cxnSp>
        <p:nvCxnSpPr>
          <p:cNvPr id="6" name="Straight Connector 5">
            <a:extLst>
              <a:ext uri="{FF2B5EF4-FFF2-40B4-BE49-F238E27FC236}">
                <a16:creationId xmlns:a16="http://schemas.microsoft.com/office/drawing/2014/main" id="{68FA20B7-8B22-42EB-8483-1431429A0DAA}"/>
              </a:ext>
            </a:extLst>
          </p:cNvPr>
          <p:cNvCxnSpPr>
            <a:cxnSpLocks/>
          </p:cNvCxnSpPr>
          <p:nvPr userDrawn="1"/>
        </p:nvCxnSpPr>
        <p:spPr>
          <a:xfrm>
            <a:off x="6228080" y="-15240"/>
            <a:ext cx="0" cy="6873240"/>
          </a:xfrm>
          <a:prstGeom prst="line">
            <a:avLst/>
          </a:prstGeom>
          <a:ln w="28575">
            <a:solidFill>
              <a:srgbClr val="AFD8EF"/>
            </a:solidFill>
          </a:ln>
          <a:effectLst>
            <a:glow rad="25400">
              <a:srgbClr val="B0EFFF">
                <a:alpha val="21000"/>
              </a:srgbClr>
            </a:glow>
          </a:effectLst>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4CC8E11D-C616-45E9-A169-6B078201B8D4}"/>
              </a:ext>
            </a:extLst>
          </p:cNvPr>
          <p:cNvSpPr>
            <a:spLocks noGrp="1"/>
          </p:cNvSpPr>
          <p:nvPr>
            <p:ph sz="quarter" idx="10"/>
          </p:nvPr>
        </p:nvSpPr>
        <p:spPr>
          <a:xfrm>
            <a:off x="498475" y="1579563"/>
            <a:ext cx="5403850" cy="47545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 name="Graphic 4">
            <a:extLst>
              <a:ext uri="{FF2B5EF4-FFF2-40B4-BE49-F238E27FC236}">
                <a16:creationId xmlns:a16="http://schemas.microsoft.com/office/drawing/2014/main" id="{A6CEA4AE-6CF8-4DC5-B2B6-554BADCB81BA}"/>
              </a:ext>
            </a:extLst>
          </p:cNvPr>
          <p:cNvGrpSpPr/>
          <p:nvPr userDrawn="1"/>
        </p:nvGrpSpPr>
        <p:grpSpPr>
          <a:xfrm>
            <a:off x="124734" y="6550337"/>
            <a:ext cx="665641" cy="149163"/>
            <a:chOff x="124734" y="6550337"/>
            <a:chExt cx="665641" cy="149163"/>
          </a:xfrm>
          <a:solidFill>
            <a:srgbClr val="00C7FD"/>
          </a:solidFill>
        </p:grpSpPr>
        <p:sp>
          <p:nvSpPr>
            <p:cNvPr id="21" name="Freeform: Shape 20">
              <a:extLst>
                <a:ext uri="{FF2B5EF4-FFF2-40B4-BE49-F238E27FC236}">
                  <a16:creationId xmlns:a16="http://schemas.microsoft.com/office/drawing/2014/main" id="{A55382D4-ACFE-4E25-9E13-2E77957126A0}"/>
                </a:ext>
              </a:extLst>
            </p:cNvPr>
            <p:cNvSpPr/>
            <p:nvPr/>
          </p:nvSpPr>
          <p:spPr>
            <a:xfrm>
              <a:off x="124734" y="6550337"/>
              <a:ext cx="631343" cy="149163"/>
            </a:xfrm>
            <a:custGeom>
              <a:avLst/>
              <a:gdLst>
                <a:gd name="connsiteX0" fmla="*/ 631344 w 631343"/>
                <a:gd name="connsiteY0" fmla="*/ 2061 h 149163"/>
                <a:gd name="connsiteX1" fmla="*/ 631344 w 631343"/>
                <a:gd name="connsiteY1" fmla="*/ 147102 h 149163"/>
                <a:gd name="connsiteX2" fmla="*/ 611668 w 631343"/>
                <a:gd name="connsiteY2" fmla="*/ 147102 h 149163"/>
                <a:gd name="connsiteX3" fmla="*/ 520011 w 631343"/>
                <a:gd name="connsiteY3" fmla="*/ 39989 h 149163"/>
                <a:gd name="connsiteX4" fmla="*/ 520011 w 631343"/>
                <a:gd name="connsiteY4" fmla="*/ 147102 h 149163"/>
                <a:gd name="connsiteX5" fmla="*/ 497195 w 631343"/>
                <a:gd name="connsiteY5" fmla="*/ 147102 h 149163"/>
                <a:gd name="connsiteX6" fmla="*/ 497195 w 631343"/>
                <a:gd name="connsiteY6" fmla="*/ 2061 h 149163"/>
                <a:gd name="connsiteX7" fmla="*/ 516871 w 631343"/>
                <a:gd name="connsiteY7" fmla="*/ 2061 h 149163"/>
                <a:gd name="connsiteX8" fmla="*/ 608528 w 631343"/>
                <a:gd name="connsiteY8" fmla="*/ 109174 h 149163"/>
                <a:gd name="connsiteX9" fmla="*/ 608528 w 631343"/>
                <a:gd name="connsiteY9" fmla="*/ 2061 h 149163"/>
                <a:gd name="connsiteX10" fmla="*/ 631344 w 631343"/>
                <a:gd name="connsiteY10" fmla="*/ 2061 h 149163"/>
                <a:gd name="connsiteX11" fmla="*/ 396117 w 631343"/>
                <a:gd name="connsiteY11" fmla="*/ 0 h 149163"/>
                <a:gd name="connsiteX12" fmla="*/ 472760 w 631343"/>
                <a:gd name="connsiteY12" fmla="*/ 74582 h 149163"/>
                <a:gd name="connsiteX13" fmla="*/ 396117 w 631343"/>
                <a:gd name="connsiteY13" fmla="*/ 149163 h 149163"/>
                <a:gd name="connsiteX14" fmla="*/ 319475 w 631343"/>
                <a:gd name="connsiteY14" fmla="*/ 74582 h 149163"/>
                <a:gd name="connsiteX15" fmla="*/ 396117 w 631343"/>
                <a:gd name="connsiteY15" fmla="*/ 0 h 149163"/>
                <a:gd name="connsiteX16" fmla="*/ 396117 w 631343"/>
                <a:gd name="connsiteY16" fmla="*/ 128457 h 149163"/>
                <a:gd name="connsiteX17" fmla="*/ 449993 w 631343"/>
                <a:gd name="connsiteY17" fmla="*/ 74582 h 149163"/>
                <a:gd name="connsiteX18" fmla="*/ 396117 w 631343"/>
                <a:gd name="connsiteY18" fmla="*/ 20706 h 149163"/>
                <a:gd name="connsiteX19" fmla="*/ 342242 w 631343"/>
                <a:gd name="connsiteY19" fmla="*/ 74582 h 149163"/>
                <a:gd name="connsiteX20" fmla="*/ 396117 w 631343"/>
                <a:gd name="connsiteY20" fmla="*/ 128457 h 149163"/>
                <a:gd name="connsiteX21" fmla="*/ 300829 w 631343"/>
                <a:gd name="connsiteY21" fmla="*/ 84984 h 149163"/>
                <a:gd name="connsiteX22" fmla="*/ 301565 w 631343"/>
                <a:gd name="connsiteY22" fmla="*/ 74582 h 149163"/>
                <a:gd name="connsiteX23" fmla="*/ 224923 w 631343"/>
                <a:gd name="connsiteY23" fmla="*/ 0 h 149163"/>
                <a:gd name="connsiteX24" fmla="*/ 148280 w 631343"/>
                <a:gd name="connsiteY24" fmla="*/ 74582 h 149163"/>
                <a:gd name="connsiteX25" fmla="*/ 224923 w 631343"/>
                <a:gd name="connsiteY25" fmla="*/ 149163 h 149163"/>
                <a:gd name="connsiteX26" fmla="*/ 290378 w 631343"/>
                <a:gd name="connsiteY26" fmla="*/ 120655 h 149163"/>
                <a:gd name="connsiteX27" fmla="*/ 272714 w 631343"/>
                <a:gd name="connsiteY27" fmla="*/ 107162 h 149163"/>
                <a:gd name="connsiteX28" fmla="*/ 224923 w 631343"/>
                <a:gd name="connsiteY28" fmla="*/ 128800 h 149163"/>
                <a:gd name="connsiteX29" fmla="*/ 172029 w 631343"/>
                <a:gd name="connsiteY29" fmla="*/ 84935 h 149163"/>
                <a:gd name="connsiteX30" fmla="*/ 300829 w 631343"/>
                <a:gd name="connsiteY30" fmla="*/ 84935 h 149163"/>
                <a:gd name="connsiteX31" fmla="*/ 224923 w 631343"/>
                <a:gd name="connsiteY31" fmla="*/ 20706 h 149163"/>
                <a:gd name="connsiteX32" fmla="*/ 277866 w 631343"/>
                <a:gd name="connsiteY32" fmla="*/ 64670 h 149163"/>
                <a:gd name="connsiteX33" fmla="*/ 171930 w 631343"/>
                <a:gd name="connsiteY33" fmla="*/ 64670 h 149163"/>
                <a:gd name="connsiteX34" fmla="*/ 224923 w 631343"/>
                <a:gd name="connsiteY34" fmla="*/ 20706 h 149163"/>
                <a:gd name="connsiteX35" fmla="*/ 145042 w 631343"/>
                <a:gd name="connsiteY35" fmla="*/ 2061 h 149163"/>
                <a:gd name="connsiteX36" fmla="*/ 116877 w 631343"/>
                <a:gd name="connsiteY36" fmla="*/ 2061 h 149163"/>
                <a:gd name="connsiteX37" fmla="*/ 72521 w 631343"/>
                <a:gd name="connsiteY37" fmla="*/ 57114 h 149163"/>
                <a:gd name="connsiteX38" fmla="*/ 28164 w 631343"/>
                <a:gd name="connsiteY38" fmla="*/ 2061 h 149163"/>
                <a:gd name="connsiteX39" fmla="*/ 0 w 631343"/>
                <a:gd name="connsiteY39" fmla="*/ 2061 h 149163"/>
                <a:gd name="connsiteX40" fmla="*/ 58439 w 631343"/>
                <a:gd name="connsiteY40" fmla="*/ 74582 h 149163"/>
                <a:gd name="connsiteX41" fmla="*/ 0 w 631343"/>
                <a:gd name="connsiteY41" fmla="*/ 147053 h 149163"/>
                <a:gd name="connsiteX42" fmla="*/ 28164 w 631343"/>
                <a:gd name="connsiteY42" fmla="*/ 147053 h 149163"/>
                <a:gd name="connsiteX43" fmla="*/ 72521 w 631343"/>
                <a:gd name="connsiteY43" fmla="*/ 92000 h 149163"/>
                <a:gd name="connsiteX44" fmla="*/ 116877 w 631343"/>
                <a:gd name="connsiteY44" fmla="*/ 147053 h 149163"/>
                <a:gd name="connsiteX45" fmla="*/ 145042 w 631343"/>
                <a:gd name="connsiteY45" fmla="*/ 147053 h 149163"/>
                <a:gd name="connsiteX46" fmla="*/ 86603 w 631343"/>
                <a:gd name="connsiteY46" fmla="*/ 74533 h 149163"/>
                <a:gd name="connsiteX47" fmla="*/ 145042 w 631343"/>
                <a:gd name="connsiteY47" fmla="*/ 2012 h 1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1343" h="149163">
                  <a:moveTo>
                    <a:pt x="631344" y="2061"/>
                  </a:moveTo>
                  <a:lnTo>
                    <a:pt x="631344" y="147102"/>
                  </a:lnTo>
                  <a:lnTo>
                    <a:pt x="611668" y="147102"/>
                  </a:lnTo>
                  <a:lnTo>
                    <a:pt x="520011" y="39989"/>
                  </a:lnTo>
                  <a:lnTo>
                    <a:pt x="520011" y="147102"/>
                  </a:lnTo>
                  <a:lnTo>
                    <a:pt x="497195" y="147102"/>
                  </a:lnTo>
                  <a:lnTo>
                    <a:pt x="497195" y="2061"/>
                  </a:lnTo>
                  <a:lnTo>
                    <a:pt x="516871" y="2061"/>
                  </a:lnTo>
                  <a:lnTo>
                    <a:pt x="608528" y="109174"/>
                  </a:lnTo>
                  <a:lnTo>
                    <a:pt x="608528" y="2061"/>
                  </a:lnTo>
                  <a:lnTo>
                    <a:pt x="631344" y="2061"/>
                  </a:lnTo>
                  <a:close/>
                  <a:moveTo>
                    <a:pt x="396117" y="0"/>
                  </a:moveTo>
                  <a:cubicBezTo>
                    <a:pt x="439640" y="0"/>
                    <a:pt x="472760" y="33169"/>
                    <a:pt x="472760" y="74582"/>
                  </a:cubicBezTo>
                  <a:cubicBezTo>
                    <a:pt x="472760" y="115994"/>
                    <a:pt x="439590" y="149163"/>
                    <a:pt x="396117" y="149163"/>
                  </a:cubicBezTo>
                  <a:cubicBezTo>
                    <a:pt x="352644" y="149163"/>
                    <a:pt x="319475" y="115994"/>
                    <a:pt x="319475" y="74582"/>
                  </a:cubicBezTo>
                  <a:cubicBezTo>
                    <a:pt x="319475" y="33169"/>
                    <a:pt x="352644" y="0"/>
                    <a:pt x="396117" y="0"/>
                  </a:cubicBezTo>
                  <a:close/>
                  <a:moveTo>
                    <a:pt x="396117" y="128457"/>
                  </a:moveTo>
                  <a:cubicBezTo>
                    <a:pt x="426146" y="128457"/>
                    <a:pt x="449993" y="104610"/>
                    <a:pt x="449993" y="74582"/>
                  </a:cubicBezTo>
                  <a:cubicBezTo>
                    <a:pt x="449993" y="44553"/>
                    <a:pt x="426146" y="20706"/>
                    <a:pt x="396117" y="20706"/>
                  </a:cubicBezTo>
                  <a:cubicBezTo>
                    <a:pt x="366088" y="20706"/>
                    <a:pt x="342242" y="44553"/>
                    <a:pt x="342242" y="74582"/>
                  </a:cubicBezTo>
                  <a:cubicBezTo>
                    <a:pt x="342242" y="104610"/>
                    <a:pt x="366088" y="128457"/>
                    <a:pt x="396117" y="128457"/>
                  </a:cubicBezTo>
                  <a:close/>
                  <a:moveTo>
                    <a:pt x="300829" y="84984"/>
                  </a:moveTo>
                  <a:cubicBezTo>
                    <a:pt x="301320" y="81598"/>
                    <a:pt x="301565" y="78114"/>
                    <a:pt x="301565" y="74582"/>
                  </a:cubicBezTo>
                  <a:cubicBezTo>
                    <a:pt x="301565" y="33169"/>
                    <a:pt x="268396" y="0"/>
                    <a:pt x="224923" y="0"/>
                  </a:cubicBezTo>
                  <a:cubicBezTo>
                    <a:pt x="181449" y="0"/>
                    <a:pt x="148280" y="33169"/>
                    <a:pt x="148280" y="74582"/>
                  </a:cubicBezTo>
                  <a:cubicBezTo>
                    <a:pt x="148280" y="115994"/>
                    <a:pt x="181449" y="149163"/>
                    <a:pt x="224923" y="149163"/>
                  </a:cubicBezTo>
                  <a:cubicBezTo>
                    <a:pt x="256865" y="149163"/>
                    <a:pt x="276836" y="136651"/>
                    <a:pt x="290378" y="120655"/>
                  </a:cubicBezTo>
                  <a:lnTo>
                    <a:pt x="272714" y="107162"/>
                  </a:lnTo>
                  <a:cubicBezTo>
                    <a:pt x="260251" y="122716"/>
                    <a:pt x="244599" y="128800"/>
                    <a:pt x="224923" y="128800"/>
                  </a:cubicBezTo>
                  <a:cubicBezTo>
                    <a:pt x="198427" y="128800"/>
                    <a:pt x="176788" y="109910"/>
                    <a:pt x="172029" y="84935"/>
                  </a:cubicBezTo>
                  <a:lnTo>
                    <a:pt x="300829" y="84935"/>
                  </a:lnTo>
                  <a:close/>
                  <a:moveTo>
                    <a:pt x="224923" y="20706"/>
                  </a:moveTo>
                  <a:cubicBezTo>
                    <a:pt x="251566" y="20706"/>
                    <a:pt x="273303" y="39450"/>
                    <a:pt x="277866" y="64670"/>
                  </a:cubicBezTo>
                  <a:lnTo>
                    <a:pt x="171930" y="64670"/>
                  </a:lnTo>
                  <a:cubicBezTo>
                    <a:pt x="176494" y="39450"/>
                    <a:pt x="198230" y="20706"/>
                    <a:pt x="224923" y="20706"/>
                  </a:cubicBezTo>
                  <a:close/>
                  <a:moveTo>
                    <a:pt x="145042" y="2061"/>
                  </a:moveTo>
                  <a:lnTo>
                    <a:pt x="116877" y="2061"/>
                  </a:lnTo>
                  <a:lnTo>
                    <a:pt x="72521" y="57114"/>
                  </a:lnTo>
                  <a:lnTo>
                    <a:pt x="28164" y="2061"/>
                  </a:lnTo>
                  <a:lnTo>
                    <a:pt x="0" y="2061"/>
                  </a:lnTo>
                  <a:lnTo>
                    <a:pt x="58439" y="74582"/>
                  </a:lnTo>
                  <a:lnTo>
                    <a:pt x="0" y="147053"/>
                  </a:lnTo>
                  <a:lnTo>
                    <a:pt x="28164" y="147053"/>
                  </a:lnTo>
                  <a:lnTo>
                    <a:pt x="72521" y="92000"/>
                  </a:lnTo>
                  <a:lnTo>
                    <a:pt x="116877" y="147053"/>
                  </a:lnTo>
                  <a:lnTo>
                    <a:pt x="145042" y="147053"/>
                  </a:lnTo>
                  <a:lnTo>
                    <a:pt x="86603" y="74533"/>
                  </a:lnTo>
                  <a:lnTo>
                    <a:pt x="145042" y="2012"/>
                  </a:lnTo>
                  <a:close/>
                </a:path>
              </a:pathLst>
            </a:custGeom>
            <a:solidFill>
              <a:srgbClr val="00C7FD"/>
            </a:solidFill>
            <a:ln w="4903" cap="flat">
              <a:no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35E7DAD8-9530-41E5-A149-7066D2638E1B}"/>
                </a:ext>
              </a:extLst>
            </p:cNvPr>
            <p:cNvGrpSpPr/>
            <p:nvPr/>
          </p:nvGrpSpPr>
          <p:grpSpPr>
            <a:xfrm>
              <a:off x="772417" y="6552937"/>
              <a:ext cx="17958" cy="17958"/>
              <a:chOff x="772417" y="6552937"/>
              <a:chExt cx="17958" cy="17958"/>
            </a:xfrm>
            <a:solidFill>
              <a:srgbClr val="00C7FD"/>
            </a:solidFill>
          </p:grpSpPr>
          <p:sp>
            <p:nvSpPr>
              <p:cNvPr id="23" name="Freeform: Shape 22">
                <a:extLst>
                  <a:ext uri="{FF2B5EF4-FFF2-40B4-BE49-F238E27FC236}">
                    <a16:creationId xmlns:a16="http://schemas.microsoft.com/office/drawing/2014/main" id="{90E84B73-AEC3-4457-8767-0F0860F9566C}"/>
                  </a:ext>
                </a:extLst>
              </p:cNvPr>
              <p:cNvSpPr/>
              <p:nvPr/>
            </p:nvSpPr>
            <p:spPr>
              <a:xfrm>
                <a:off x="772417" y="6552937"/>
                <a:ext cx="17958" cy="17958"/>
              </a:xfrm>
              <a:custGeom>
                <a:avLst/>
                <a:gdLst>
                  <a:gd name="connsiteX0" fmla="*/ 8979 w 17958"/>
                  <a:gd name="connsiteY0" fmla="*/ 1276 h 17958"/>
                  <a:gd name="connsiteX1" fmla="*/ 16683 w 17958"/>
                  <a:gd name="connsiteY1" fmla="*/ 8979 h 17958"/>
                  <a:gd name="connsiteX2" fmla="*/ 8979 w 17958"/>
                  <a:gd name="connsiteY2" fmla="*/ 16683 h 17958"/>
                  <a:gd name="connsiteX3" fmla="*/ 1276 w 17958"/>
                  <a:gd name="connsiteY3" fmla="*/ 8979 h 17958"/>
                  <a:gd name="connsiteX4" fmla="*/ 8979 w 17958"/>
                  <a:gd name="connsiteY4" fmla="*/ 1276 h 17958"/>
                  <a:gd name="connsiteX5" fmla="*/ 8979 w 17958"/>
                  <a:gd name="connsiteY5" fmla="*/ 0 h 17958"/>
                  <a:gd name="connsiteX6" fmla="*/ 0 w 17958"/>
                  <a:gd name="connsiteY6" fmla="*/ 8979 h 17958"/>
                  <a:gd name="connsiteX7" fmla="*/ 8979 w 17958"/>
                  <a:gd name="connsiteY7" fmla="*/ 17958 h 17958"/>
                  <a:gd name="connsiteX8" fmla="*/ 17959 w 17958"/>
                  <a:gd name="connsiteY8" fmla="*/ 8979 h 17958"/>
                  <a:gd name="connsiteX9" fmla="*/ 8979 w 17958"/>
                  <a:gd name="connsiteY9" fmla="*/ 0 h 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58" h="17958">
                    <a:moveTo>
                      <a:pt x="8979" y="1276"/>
                    </a:moveTo>
                    <a:cubicBezTo>
                      <a:pt x="13199" y="1276"/>
                      <a:pt x="16683" y="4710"/>
                      <a:pt x="16683" y="8979"/>
                    </a:cubicBezTo>
                    <a:cubicBezTo>
                      <a:pt x="16683" y="13248"/>
                      <a:pt x="13248" y="16683"/>
                      <a:pt x="8979" y="16683"/>
                    </a:cubicBezTo>
                    <a:cubicBezTo>
                      <a:pt x="4710" y="16683"/>
                      <a:pt x="1276" y="13248"/>
                      <a:pt x="1276" y="8979"/>
                    </a:cubicBezTo>
                    <a:cubicBezTo>
                      <a:pt x="1276" y="4710"/>
                      <a:pt x="4710" y="1276"/>
                      <a:pt x="8979" y="1276"/>
                    </a:cubicBezTo>
                    <a:moveTo>
                      <a:pt x="8979" y="0"/>
                    </a:moveTo>
                    <a:cubicBezTo>
                      <a:pt x="4024" y="0"/>
                      <a:pt x="0" y="4023"/>
                      <a:pt x="0" y="8979"/>
                    </a:cubicBezTo>
                    <a:cubicBezTo>
                      <a:pt x="0" y="13935"/>
                      <a:pt x="4024" y="17958"/>
                      <a:pt x="8979" y="17958"/>
                    </a:cubicBezTo>
                    <a:cubicBezTo>
                      <a:pt x="13935" y="17958"/>
                      <a:pt x="17959" y="13935"/>
                      <a:pt x="17959" y="8979"/>
                    </a:cubicBezTo>
                    <a:cubicBezTo>
                      <a:pt x="17959" y="4023"/>
                      <a:pt x="13935" y="0"/>
                      <a:pt x="8979" y="0"/>
                    </a:cubicBezTo>
                  </a:path>
                </a:pathLst>
              </a:custGeom>
              <a:solidFill>
                <a:srgbClr val="00C7FD"/>
              </a:solidFill>
              <a:ln w="490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37EF8BF-4952-473E-87D1-F1DB93ECAC13}"/>
                  </a:ext>
                </a:extLst>
              </p:cNvPr>
              <p:cNvSpPr/>
              <p:nvPr/>
            </p:nvSpPr>
            <p:spPr>
              <a:xfrm>
                <a:off x="778305" y="6557402"/>
                <a:ext cx="7016" cy="8979"/>
              </a:xfrm>
              <a:custGeom>
                <a:avLst/>
                <a:gdLst>
                  <a:gd name="connsiteX0" fmla="*/ 3729 w 7016"/>
                  <a:gd name="connsiteY0" fmla="*/ 0 h 8979"/>
                  <a:gd name="connsiteX1" fmla="*/ 5250 w 7016"/>
                  <a:gd name="connsiteY1" fmla="*/ 393 h 8979"/>
                  <a:gd name="connsiteX2" fmla="*/ 6281 w 7016"/>
                  <a:gd name="connsiteY2" fmla="*/ 1423 h 8979"/>
                  <a:gd name="connsiteX3" fmla="*/ 6673 w 7016"/>
                  <a:gd name="connsiteY3" fmla="*/ 2846 h 8979"/>
                  <a:gd name="connsiteX4" fmla="*/ 6182 w 7016"/>
                  <a:gd name="connsiteY4" fmla="*/ 4465 h 8979"/>
                  <a:gd name="connsiteX5" fmla="*/ 4956 w 7016"/>
                  <a:gd name="connsiteY5" fmla="*/ 5397 h 8979"/>
                  <a:gd name="connsiteX6" fmla="*/ 7017 w 7016"/>
                  <a:gd name="connsiteY6" fmla="*/ 8979 h 8979"/>
                  <a:gd name="connsiteX7" fmla="*/ 5397 w 7016"/>
                  <a:gd name="connsiteY7" fmla="*/ 8979 h 8979"/>
                  <a:gd name="connsiteX8" fmla="*/ 3533 w 7016"/>
                  <a:gd name="connsiteY8" fmla="*/ 5643 h 8979"/>
                  <a:gd name="connsiteX9" fmla="*/ 1423 w 7016"/>
                  <a:gd name="connsiteY9" fmla="*/ 5643 h 8979"/>
                  <a:gd name="connsiteX10" fmla="*/ 1423 w 7016"/>
                  <a:gd name="connsiteY10" fmla="*/ 8979 h 8979"/>
                  <a:gd name="connsiteX11" fmla="*/ 0 w 7016"/>
                  <a:gd name="connsiteY11" fmla="*/ 8979 h 8979"/>
                  <a:gd name="connsiteX12" fmla="*/ 0 w 7016"/>
                  <a:gd name="connsiteY12" fmla="*/ 0 h 8979"/>
                  <a:gd name="connsiteX13" fmla="*/ 3729 w 7016"/>
                  <a:gd name="connsiteY13" fmla="*/ 0 h 8979"/>
                  <a:gd name="connsiteX14" fmla="*/ 3729 w 7016"/>
                  <a:gd name="connsiteY14" fmla="*/ 4367 h 8979"/>
                  <a:gd name="connsiteX15" fmla="*/ 4514 w 7016"/>
                  <a:gd name="connsiteY15" fmla="*/ 4171 h 8979"/>
                  <a:gd name="connsiteX16" fmla="*/ 5054 w 7016"/>
                  <a:gd name="connsiteY16" fmla="*/ 3631 h 8979"/>
                  <a:gd name="connsiteX17" fmla="*/ 5250 w 7016"/>
                  <a:gd name="connsiteY17" fmla="*/ 2846 h 8979"/>
                  <a:gd name="connsiteX18" fmla="*/ 5054 w 7016"/>
                  <a:gd name="connsiteY18" fmla="*/ 2061 h 8979"/>
                  <a:gd name="connsiteX19" fmla="*/ 4514 w 7016"/>
                  <a:gd name="connsiteY19" fmla="*/ 1521 h 8979"/>
                  <a:gd name="connsiteX20" fmla="*/ 3729 w 7016"/>
                  <a:gd name="connsiteY20" fmla="*/ 1325 h 8979"/>
                  <a:gd name="connsiteX21" fmla="*/ 1423 w 7016"/>
                  <a:gd name="connsiteY21" fmla="*/ 1325 h 8979"/>
                  <a:gd name="connsiteX22" fmla="*/ 1423 w 7016"/>
                  <a:gd name="connsiteY22" fmla="*/ 4416 h 8979"/>
                  <a:gd name="connsiteX23" fmla="*/ 3729 w 7016"/>
                  <a:gd name="connsiteY23" fmla="*/ 4416 h 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16" h="8979">
                    <a:moveTo>
                      <a:pt x="3729" y="0"/>
                    </a:moveTo>
                    <a:cubicBezTo>
                      <a:pt x="4269" y="0"/>
                      <a:pt x="4809" y="147"/>
                      <a:pt x="5250" y="393"/>
                    </a:cubicBezTo>
                    <a:cubicBezTo>
                      <a:pt x="5692" y="638"/>
                      <a:pt x="6035" y="981"/>
                      <a:pt x="6281" y="1423"/>
                    </a:cubicBezTo>
                    <a:cubicBezTo>
                      <a:pt x="6526" y="1865"/>
                      <a:pt x="6673" y="2306"/>
                      <a:pt x="6673" y="2846"/>
                    </a:cubicBezTo>
                    <a:cubicBezTo>
                      <a:pt x="6673" y="3484"/>
                      <a:pt x="6526" y="4023"/>
                      <a:pt x="6182" y="4465"/>
                    </a:cubicBezTo>
                    <a:cubicBezTo>
                      <a:pt x="5839" y="4907"/>
                      <a:pt x="5446" y="5201"/>
                      <a:pt x="4956" y="5397"/>
                    </a:cubicBezTo>
                    <a:lnTo>
                      <a:pt x="7017" y="8979"/>
                    </a:lnTo>
                    <a:lnTo>
                      <a:pt x="5397" y="8979"/>
                    </a:lnTo>
                    <a:lnTo>
                      <a:pt x="3533" y="5643"/>
                    </a:lnTo>
                    <a:lnTo>
                      <a:pt x="1423" y="5643"/>
                    </a:lnTo>
                    <a:lnTo>
                      <a:pt x="1423" y="8979"/>
                    </a:lnTo>
                    <a:lnTo>
                      <a:pt x="0" y="8979"/>
                    </a:lnTo>
                    <a:lnTo>
                      <a:pt x="0" y="0"/>
                    </a:lnTo>
                    <a:lnTo>
                      <a:pt x="3729" y="0"/>
                    </a:lnTo>
                    <a:close/>
                    <a:moveTo>
                      <a:pt x="3729" y="4367"/>
                    </a:moveTo>
                    <a:cubicBezTo>
                      <a:pt x="4024" y="4367"/>
                      <a:pt x="4269" y="4318"/>
                      <a:pt x="4514" y="4171"/>
                    </a:cubicBezTo>
                    <a:cubicBezTo>
                      <a:pt x="4759" y="4023"/>
                      <a:pt x="4907" y="3876"/>
                      <a:pt x="5054" y="3631"/>
                    </a:cubicBezTo>
                    <a:cubicBezTo>
                      <a:pt x="5201" y="3386"/>
                      <a:pt x="5250" y="3140"/>
                      <a:pt x="5250" y="2846"/>
                    </a:cubicBezTo>
                    <a:cubicBezTo>
                      <a:pt x="5250" y="2551"/>
                      <a:pt x="5201" y="2306"/>
                      <a:pt x="5054" y="2061"/>
                    </a:cubicBezTo>
                    <a:cubicBezTo>
                      <a:pt x="4907" y="1815"/>
                      <a:pt x="4759" y="1668"/>
                      <a:pt x="4514" y="1521"/>
                    </a:cubicBezTo>
                    <a:cubicBezTo>
                      <a:pt x="4269" y="1374"/>
                      <a:pt x="4024" y="1325"/>
                      <a:pt x="3729" y="1325"/>
                    </a:cubicBezTo>
                    <a:lnTo>
                      <a:pt x="1423" y="1325"/>
                    </a:lnTo>
                    <a:lnTo>
                      <a:pt x="1423" y="4416"/>
                    </a:lnTo>
                    <a:lnTo>
                      <a:pt x="3729" y="4416"/>
                    </a:lnTo>
                    <a:close/>
                  </a:path>
                </a:pathLst>
              </a:custGeom>
              <a:solidFill>
                <a:srgbClr val="00C7FD"/>
              </a:solidFill>
              <a:ln w="4903" cap="flat">
                <a:noFill/>
                <a:prstDash val="solid"/>
                <a:miter/>
              </a:ln>
            </p:spPr>
            <p:txBody>
              <a:bodyPr rtlCol="0" anchor="ctr"/>
              <a:lstStyle/>
              <a:p>
                <a:endParaRPr lang="en-US"/>
              </a:p>
            </p:txBody>
          </p:sp>
        </p:grpSp>
      </p:grpSp>
      <p:grpSp>
        <p:nvGrpSpPr>
          <p:cNvPr id="25" name="Graphic 4">
            <a:extLst>
              <a:ext uri="{FF2B5EF4-FFF2-40B4-BE49-F238E27FC236}">
                <a16:creationId xmlns:a16="http://schemas.microsoft.com/office/drawing/2014/main" id="{43F4BA17-3DD7-409A-AC0D-C81C0475CD55}"/>
              </a:ext>
            </a:extLst>
          </p:cNvPr>
          <p:cNvGrpSpPr/>
          <p:nvPr userDrawn="1"/>
        </p:nvGrpSpPr>
        <p:grpSpPr>
          <a:xfrm>
            <a:off x="138227" y="6297005"/>
            <a:ext cx="567262" cy="217316"/>
            <a:chOff x="138227" y="6297005"/>
            <a:chExt cx="567262" cy="217316"/>
          </a:xfrm>
          <a:solidFill>
            <a:schemeClr val="accent1"/>
          </a:solidFill>
        </p:grpSpPr>
        <p:sp>
          <p:nvSpPr>
            <p:cNvPr id="26" name="Freeform: Shape 25">
              <a:extLst>
                <a:ext uri="{FF2B5EF4-FFF2-40B4-BE49-F238E27FC236}">
                  <a16:creationId xmlns:a16="http://schemas.microsoft.com/office/drawing/2014/main" id="{39921D82-0B61-4915-87F4-95FE3E6EF0D1}"/>
                </a:ext>
              </a:extLst>
            </p:cNvPr>
            <p:cNvSpPr/>
            <p:nvPr/>
          </p:nvSpPr>
          <p:spPr>
            <a:xfrm>
              <a:off x="138227" y="6299949"/>
              <a:ext cx="40627" cy="40627"/>
            </a:xfrm>
            <a:custGeom>
              <a:avLst/>
              <a:gdLst>
                <a:gd name="connsiteX0" fmla="*/ 0 w 40627"/>
                <a:gd name="connsiteY0" fmla="*/ 0 h 40627"/>
                <a:gd name="connsiteX1" fmla="*/ 40627 w 40627"/>
                <a:gd name="connsiteY1" fmla="*/ 0 h 40627"/>
                <a:gd name="connsiteX2" fmla="*/ 40627 w 40627"/>
                <a:gd name="connsiteY2" fmla="*/ 40627 h 40627"/>
                <a:gd name="connsiteX3" fmla="*/ 0 w 40627"/>
                <a:gd name="connsiteY3" fmla="*/ 40627 h 40627"/>
              </a:gdLst>
              <a:ahLst/>
              <a:cxnLst>
                <a:cxn ang="0">
                  <a:pos x="connsiteX0" y="connsiteY0"/>
                </a:cxn>
                <a:cxn ang="0">
                  <a:pos x="connsiteX1" y="connsiteY1"/>
                </a:cxn>
                <a:cxn ang="0">
                  <a:pos x="connsiteX2" y="connsiteY2"/>
                </a:cxn>
                <a:cxn ang="0">
                  <a:pos x="connsiteX3" y="connsiteY3"/>
                </a:cxn>
              </a:cxnLst>
              <a:rect l="l" t="t" r="r" b="b"/>
              <a:pathLst>
                <a:path w="40627" h="40627">
                  <a:moveTo>
                    <a:pt x="0" y="0"/>
                  </a:moveTo>
                  <a:lnTo>
                    <a:pt x="40627" y="0"/>
                  </a:lnTo>
                  <a:lnTo>
                    <a:pt x="40627" y="40627"/>
                  </a:lnTo>
                  <a:lnTo>
                    <a:pt x="0" y="40627"/>
                  </a:lnTo>
                  <a:close/>
                </a:path>
              </a:pathLst>
            </a:custGeom>
            <a:solidFill>
              <a:schemeClr val="accent2"/>
            </a:solidFill>
            <a:ln w="490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0F11209-09D7-4CF0-873F-B41632545CE8}"/>
                </a:ext>
              </a:extLst>
            </p:cNvPr>
            <p:cNvSpPr/>
            <p:nvPr/>
          </p:nvSpPr>
          <p:spPr>
            <a:xfrm>
              <a:off x="139257" y="6297005"/>
              <a:ext cx="514270" cy="217316"/>
            </a:xfrm>
            <a:custGeom>
              <a:avLst/>
              <a:gdLst>
                <a:gd name="connsiteX0" fmla="*/ 38518 w 514270"/>
                <a:gd name="connsiteY0" fmla="*/ 214275 h 217316"/>
                <a:gd name="connsiteX1" fmla="*/ 38518 w 514270"/>
                <a:gd name="connsiteY1" fmla="*/ 68203 h 217316"/>
                <a:gd name="connsiteX2" fmla="*/ 0 w 514270"/>
                <a:gd name="connsiteY2" fmla="*/ 68203 h 217316"/>
                <a:gd name="connsiteX3" fmla="*/ 0 w 514270"/>
                <a:gd name="connsiteY3" fmla="*/ 214324 h 217316"/>
                <a:gd name="connsiteX4" fmla="*/ 38468 w 514270"/>
                <a:gd name="connsiteY4" fmla="*/ 214324 h 217316"/>
                <a:gd name="connsiteX5" fmla="*/ 293665 w 514270"/>
                <a:gd name="connsiteY5" fmla="*/ 215747 h 217316"/>
                <a:gd name="connsiteX6" fmla="*/ 293665 w 514270"/>
                <a:gd name="connsiteY6" fmla="*/ 179928 h 217316"/>
                <a:gd name="connsiteX7" fmla="*/ 279730 w 514270"/>
                <a:gd name="connsiteY7" fmla="*/ 179045 h 217316"/>
                <a:gd name="connsiteX8" fmla="*/ 270702 w 514270"/>
                <a:gd name="connsiteY8" fmla="*/ 175021 h 217316"/>
                <a:gd name="connsiteX9" fmla="*/ 266679 w 514270"/>
                <a:gd name="connsiteY9" fmla="*/ 166287 h 217316"/>
                <a:gd name="connsiteX10" fmla="*/ 265795 w 514270"/>
                <a:gd name="connsiteY10" fmla="*/ 152156 h 217316"/>
                <a:gd name="connsiteX11" fmla="*/ 265795 w 514270"/>
                <a:gd name="connsiteY11" fmla="*/ 101029 h 217316"/>
                <a:gd name="connsiteX12" fmla="*/ 293665 w 514270"/>
                <a:gd name="connsiteY12" fmla="*/ 101029 h 217316"/>
                <a:gd name="connsiteX13" fmla="*/ 293665 w 514270"/>
                <a:gd name="connsiteY13" fmla="*/ 68105 h 217316"/>
                <a:gd name="connsiteX14" fmla="*/ 265795 w 514270"/>
                <a:gd name="connsiteY14" fmla="*/ 68105 h 217316"/>
                <a:gd name="connsiteX15" fmla="*/ 265795 w 514270"/>
                <a:gd name="connsiteY15" fmla="*/ 11285 h 217316"/>
                <a:gd name="connsiteX16" fmla="*/ 227327 w 514270"/>
                <a:gd name="connsiteY16" fmla="*/ 11285 h 217316"/>
                <a:gd name="connsiteX17" fmla="*/ 227327 w 514270"/>
                <a:gd name="connsiteY17" fmla="*/ 152500 h 217316"/>
                <a:gd name="connsiteX18" fmla="*/ 230418 w 514270"/>
                <a:gd name="connsiteY18" fmla="*/ 182627 h 217316"/>
                <a:gd name="connsiteX19" fmla="*/ 240673 w 514270"/>
                <a:gd name="connsiteY19" fmla="*/ 202008 h 217316"/>
                <a:gd name="connsiteX20" fmla="*/ 259466 w 514270"/>
                <a:gd name="connsiteY20" fmla="*/ 212558 h 217316"/>
                <a:gd name="connsiteX21" fmla="*/ 288808 w 514270"/>
                <a:gd name="connsiteY21" fmla="*/ 215796 h 217316"/>
                <a:gd name="connsiteX22" fmla="*/ 293665 w 514270"/>
                <a:gd name="connsiteY22" fmla="*/ 215796 h 217316"/>
                <a:gd name="connsiteX23" fmla="*/ 514270 w 514270"/>
                <a:gd name="connsiteY23" fmla="*/ 214275 h 217316"/>
                <a:gd name="connsiteX24" fmla="*/ 514270 w 514270"/>
                <a:gd name="connsiteY24" fmla="*/ 0 h 217316"/>
                <a:gd name="connsiteX25" fmla="*/ 475802 w 514270"/>
                <a:gd name="connsiteY25" fmla="*/ 0 h 217316"/>
                <a:gd name="connsiteX26" fmla="*/ 475802 w 514270"/>
                <a:gd name="connsiteY26" fmla="*/ 214275 h 217316"/>
                <a:gd name="connsiteX27" fmla="*/ 514270 w 514270"/>
                <a:gd name="connsiteY27" fmla="*/ 214275 h 217316"/>
                <a:gd name="connsiteX28" fmla="*/ 190183 w 514270"/>
                <a:gd name="connsiteY28" fmla="*/ 82579 h 217316"/>
                <a:gd name="connsiteX29" fmla="*/ 145434 w 514270"/>
                <a:gd name="connsiteY29" fmla="*/ 65210 h 217316"/>
                <a:gd name="connsiteX30" fmla="*/ 120165 w 514270"/>
                <a:gd name="connsiteY30" fmla="*/ 70853 h 217316"/>
                <a:gd name="connsiteX31" fmla="*/ 101029 w 514270"/>
                <a:gd name="connsiteY31" fmla="*/ 86456 h 217316"/>
                <a:gd name="connsiteX32" fmla="*/ 98919 w 514270"/>
                <a:gd name="connsiteY32" fmla="*/ 89154 h 217316"/>
                <a:gd name="connsiteX33" fmla="*/ 98919 w 514270"/>
                <a:gd name="connsiteY33" fmla="*/ 86701 h 217316"/>
                <a:gd name="connsiteX34" fmla="*/ 98919 w 514270"/>
                <a:gd name="connsiteY34" fmla="*/ 68203 h 217316"/>
                <a:gd name="connsiteX35" fmla="*/ 60941 w 514270"/>
                <a:gd name="connsiteY35" fmla="*/ 68203 h 217316"/>
                <a:gd name="connsiteX36" fmla="*/ 60941 w 514270"/>
                <a:gd name="connsiteY36" fmla="*/ 214324 h 217316"/>
                <a:gd name="connsiteX37" fmla="*/ 99213 w 514270"/>
                <a:gd name="connsiteY37" fmla="*/ 214324 h 217316"/>
                <a:gd name="connsiteX38" fmla="*/ 99213 w 514270"/>
                <a:gd name="connsiteY38" fmla="*/ 141901 h 217316"/>
                <a:gd name="connsiteX39" fmla="*/ 99262 w 514270"/>
                <a:gd name="connsiteY39" fmla="*/ 139252 h 217316"/>
                <a:gd name="connsiteX40" fmla="*/ 109419 w 514270"/>
                <a:gd name="connsiteY40" fmla="*/ 108928 h 217316"/>
                <a:gd name="connsiteX41" fmla="*/ 133855 w 514270"/>
                <a:gd name="connsiteY41" fmla="*/ 98526 h 217316"/>
                <a:gd name="connsiteX42" fmla="*/ 159026 w 514270"/>
                <a:gd name="connsiteY42" fmla="*/ 108634 h 217316"/>
                <a:gd name="connsiteX43" fmla="*/ 167416 w 514270"/>
                <a:gd name="connsiteY43" fmla="*/ 136651 h 217316"/>
                <a:gd name="connsiteX44" fmla="*/ 167416 w 514270"/>
                <a:gd name="connsiteY44" fmla="*/ 136651 h 217316"/>
                <a:gd name="connsiteX45" fmla="*/ 167416 w 514270"/>
                <a:gd name="connsiteY45" fmla="*/ 136946 h 217316"/>
                <a:gd name="connsiteX46" fmla="*/ 167416 w 514270"/>
                <a:gd name="connsiteY46" fmla="*/ 136995 h 217316"/>
                <a:gd name="connsiteX47" fmla="*/ 167416 w 514270"/>
                <a:gd name="connsiteY47" fmla="*/ 136995 h 217316"/>
                <a:gd name="connsiteX48" fmla="*/ 167416 w 514270"/>
                <a:gd name="connsiteY48" fmla="*/ 214275 h 217316"/>
                <a:gd name="connsiteX49" fmla="*/ 206277 w 514270"/>
                <a:gd name="connsiteY49" fmla="*/ 214275 h 217316"/>
                <a:gd name="connsiteX50" fmla="*/ 206277 w 514270"/>
                <a:gd name="connsiteY50" fmla="*/ 131352 h 217316"/>
                <a:gd name="connsiteX51" fmla="*/ 190183 w 514270"/>
                <a:gd name="connsiteY51" fmla="*/ 82579 h 217316"/>
                <a:gd name="connsiteX52" fmla="*/ 455684 w 514270"/>
                <a:gd name="connsiteY52" fmla="*/ 140969 h 217316"/>
                <a:gd name="connsiteX53" fmla="*/ 450140 w 514270"/>
                <a:gd name="connsiteY53" fmla="*/ 111431 h 217316"/>
                <a:gd name="connsiteX54" fmla="*/ 434635 w 514270"/>
                <a:gd name="connsiteY54" fmla="*/ 87290 h 217316"/>
                <a:gd name="connsiteX55" fmla="*/ 410837 w 514270"/>
                <a:gd name="connsiteY55" fmla="*/ 71098 h 217316"/>
                <a:gd name="connsiteX56" fmla="*/ 380269 w 514270"/>
                <a:gd name="connsiteY56" fmla="*/ 65259 h 217316"/>
                <a:gd name="connsiteX57" fmla="*/ 350583 w 514270"/>
                <a:gd name="connsiteY57" fmla="*/ 71245 h 217316"/>
                <a:gd name="connsiteX58" fmla="*/ 326442 w 514270"/>
                <a:gd name="connsiteY58" fmla="*/ 87486 h 217316"/>
                <a:gd name="connsiteX59" fmla="*/ 310201 w 514270"/>
                <a:gd name="connsiteY59" fmla="*/ 111627 h 217316"/>
                <a:gd name="connsiteX60" fmla="*/ 304215 w 514270"/>
                <a:gd name="connsiteY60" fmla="*/ 141312 h 217316"/>
                <a:gd name="connsiteX61" fmla="*/ 309907 w 514270"/>
                <a:gd name="connsiteY61" fmla="*/ 170998 h 217316"/>
                <a:gd name="connsiteX62" fmla="*/ 325706 w 514270"/>
                <a:gd name="connsiteY62" fmla="*/ 195090 h 217316"/>
                <a:gd name="connsiteX63" fmla="*/ 350092 w 514270"/>
                <a:gd name="connsiteY63" fmla="*/ 211331 h 217316"/>
                <a:gd name="connsiteX64" fmla="*/ 381397 w 514270"/>
                <a:gd name="connsiteY64" fmla="*/ 217317 h 217316"/>
                <a:gd name="connsiteX65" fmla="*/ 446411 w 514270"/>
                <a:gd name="connsiteY65" fmla="*/ 188662 h 217316"/>
                <a:gd name="connsiteX66" fmla="*/ 418688 w 514270"/>
                <a:gd name="connsiteY66" fmla="*/ 167563 h 217316"/>
                <a:gd name="connsiteX67" fmla="*/ 381692 w 514270"/>
                <a:gd name="connsiteY67" fmla="*/ 183902 h 217316"/>
                <a:gd name="connsiteX68" fmla="*/ 355146 w 514270"/>
                <a:gd name="connsiteY68" fmla="*/ 176444 h 217316"/>
                <a:gd name="connsiteX69" fmla="*/ 341260 w 514270"/>
                <a:gd name="connsiteY69" fmla="*/ 156180 h 217316"/>
                <a:gd name="connsiteX70" fmla="*/ 340868 w 514270"/>
                <a:gd name="connsiteY70" fmla="*/ 154806 h 217316"/>
                <a:gd name="connsiteX71" fmla="*/ 455635 w 514270"/>
                <a:gd name="connsiteY71" fmla="*/ 154806 h 217316"/>
                <a:gd name="connsiteX72" fmla="*/ 455635 w 514270"/>
                <a:gd name="connsiteY72" fmla="*/ 141067 h 217316"/>
                <a:gd name="connsiteX73" fmla="*/ 341211 w 514270"/>
                <a:gd name="connsiteY73" fmla="*/ 127574 h 217316"/>
                <a:gd name="connsiteX74" fmla="*/ 379974 w 514270"/>
                <a:gd name="connsiteY74" fmla="*/ 98183 h 217316"/>
                <a:gd name="connsiteX75" fmla="*/ 418737 w 514270"/>
                <a:gd name="connsiteY75" fmla="*/ 127525 h 217316"/>
                <a:gd name="connsiteX76" fmla="*/ 341211 w 514270"/>
                <a:gd name="connsiteY76" fmla="*/ 127525 h 21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14270" h="217316">
                  <a:moveTo>
                    <a:pt x="38518" y="214275"/>
                  </a:moveTo>
                  <a:lnTo>
                    <a:pt x="38518" y="68203"/>
                  </a:lnTo>
                  <a:lnTo>
                    <a:pt x="0" y="68203"/>
                  </a:lnTo>
                  <a:lnTo>
                    <a:pt x="0" y="214324"/>
                  </a:lnTo>
                  <a:lnTo>
                    <a:pt x="38468" y="214324"/>
                  </a:lnTo>
                  <a:close/>
                  <a:moveTo>
                    <a:pt x="293665" y="215747"/>
                  </a:moveTo>
                  <a:lnTo>
                    <a:pt x="293665" y="179928"/>
                  </a:lnTo>
                  <a:cubicBezTo>
                    <a:pt x="287974" y="179928"/>
                    <a:pt x="283312" y="179585"/>
                    <a:pt x="279730" y="179045"/>
                  </a:cubicBezTo>
                  <a:cubicBezTo>
                    <a:pt x="275756" y="178407"/>
                    <a:pt x="272714" y="177082"/>
                    <a:pt x="270702" y="175021"/>
                  </a:cubicBezTo>
                  <a:cubicBezTo>
                    <a:pt x="268690" y="173010"/>
                    <a:pt x="267317" y="170066"/>
                    <a:pt x="266679" y="166287"/>
                  </a:cubicBezTo>
                  <a:cubicBezTo>
                    <a:pt x="266090" y="162706"/>
                    <a:pt x="265795" y="157946"/>
                    <a:pt x="265795" y="152156"/>
                  </a:cubicBezTo>
                  <a:lnTo>
                    <a:pt x="265795" y="101029"/>
                  </a:lnTo>
                  <a:lnTo>
                    <a:pt x="293665" y="101029"/>
                  </a:lnTo>
                  <a:lnTo>
                    <a:pt x="293665" y="68105"/>
                  </a:lnTo>
                  <a:lnTo>
                    <a:pt x="265795" y="68105"/>
                  </a:lnTo>
                  <a:lnTo>
                    <a:pt x="265795" y="11285"/>
                  </a:lnTo>
                  <a:lnTo>
                    <a:pt x="227327" y="11285"/>
                  </a:lnTo>
                  <a:lnTo>
                    <a:pt x="227327" y="152500"/>
                  </a:lnTo>
                  <a:cubicBezTo>
                    <a:pt x="227327" y="164423"/>
                    <a:pt x="228357" y="174531"/>
                    <a:pt x="230418" y="182627"/>
                  </a:cubicBezTo>
                  <a:cubicBezTo>
                    <a:pt x="232430" y="190625"/>
                    <a:pt x="235865" y="197151"/>
                    <a:pt x="240673" y="202008"/>
                  </a:cubicBezTo>
                  <a:cubicBezTo>
                    <a:pt x="245433" y="206866"/>
                    <a:pt x="251762" y="210448"/>
                    <a:pt x="259466" y="212558"/>
                  </a:cubicBezTo>
                  <a:cubicBezTo>
                    <a:pt x="267218" y="214716"/>
                    <a:pt x="277130" y="215796"/>
                    <a:pt x="288808" y="215796"/>
                  </a:cubicBezTo>
                  <a:lnTo>
                    <a:pt x="293665" y="215796"/>
                  </a:lnTo>
                  <a:close/>
                  <a:moveTo>
                    <a:pt x="514270" y="214275"/>
                  </a:moveTo>
                  <a:lnTo>
                    <a:pt x="514270" y="0"/>
                  </a:lnTo>
                  <a:lnTo>
                    <a:pt x="475802" y="0"/>
                  </a:lnTo>
                  <a:lnTo>
                    <a:pt x="475802" y="214275"/>
                  </a:lnTo>
                  <a:lnTo>
                    <a:pt x="514270" y="214275"/>
                  </a:lnTo>
                  <a:close/>
                  <a:moveTo>
                    <a:pt x="190183" y="82579"/>
                  </a:moveTo>
                  <a:cubicBezTo>
                    <a:pt x="179536" y="71049"/>
                    <a:pt x="164472" y="65210"/>
                    <a:pt x="145434" y="65210"/>
                  </a:cubicBezTo>
                  <a:cubicBezTo>
                    <a:pt x="136259" y="65210"/>
                    <a:pt x="127770" y="67123"/>
                    <a:pt x="120165" y="70853"/>
                  </a:cubicBezTo>
                  <a:cubicBezTo>
                    <a:pt x="112609" y="74582"/>
                    <a:pt x="106181" y="79832"/>
                    <a:pt x="101029" y="86456"/>
                  </a:cubicBezTo>
                  <a:lnTo>
                    <a:pt x="98919" y="89154"/>
                  </a:lnTo>
                  <a:lnTo>
                    <a:pt x="98919" y="86701"/>
                  </a:lnTo>
                  <a:cubicBezTo>
                    <a:pt x="98919" y="86701"/>
                    <a:pt x="98919" y="68203"/>
                    <a:pt x="98919" y="68203"/>
                  </a:cubicBezTo>
                  <a:lnTo>
                    <a:pt x="60941" y="68203"/>
                  </a:lnTo>
                  <a:lnTo>
                    <a:pt x="60941" y="214324"/>
                  </a:lnTo>
                  <a:lnTo>
                    <a:pt x="99213" y="214324"/>
                  </a:lnTo>
                  <a:lnTo>
                    <a:pt x="99213" y="141901"/>
                  </a:lnTo>
                  <a:cubicBezTo>
                    <a:pt x="99213" y="141018"/>
                    <a:pt x="99213" y="140135"/>
                    <a:pt x="99262" y="139252"/>
                  </a:cubicBezTo>
                  <a:cubicBezTo>
                    <a:pt x="99655" y="125611"/>
                    <a:pt x="103090" y="115405"/>
                    <a:pt x="109419" y="108928"/>
                  </a:cubicBezTo>
                  <a:cubicBezTo>
                    <a:pt x="116190" y="102059"/>
                    <a:pt x="124385" y="98526"/>
                    <a:pt x="133855" y="98526"/>
                  </a:cubicBezTo>
                  <a:cubicBezTo>
                    <a:pt x="144944" y="98526"/>
                    <a:pt x="153432" y="101912"/>
                    <a:pt x="159026" y="108634"/>
                  </a:cubicBezTo>
                  <a:cubicBezTo>
                    <a:pt x="164521" y="115209"/>
                    <a:pt x="167318" y="124630"/>
                    <a:pt x="167416" y="136651"/>
                  </a:cubicBezTo>
                  <a:lnTo>
                    <a:pt x="167416" y="136651"/>
                  </a:lnTo>
                  <a:lnTo>
                    <a:pt x="167416" y="136946"/>
                  </a:lnTo>
                  <a:cubicBezTo>
                    <a:pt x="167416" y="136946"/>
                    <a:pt x="167416" y="136946"/>
                    <a:pt x="167416" y="136995"/>
                  </a:cubicBezTo>
                  <a:lnTo>
                    <a:pt x="167416" y="136995"/>
                  </a:lnTo>
                  <a:cubicBezTo>
                    <a:pt x="167416" y="136995"/>
                    <a:pt x="167416" y="214275"/>
                    <a:pt x="167416" y="214275"/>
                  </a:cubicBezTo>
                  <a:lnTo>
                    <a:pt x="206277" y="214275"/>
                  </a:lnTo>
                  <a:lnTo>
                    <a:pt x="206277" y="131352"/>
                  </a:lnTo>
                  <a:cubicBezTo>
                    <a:pt x="206277" y="110548"/>
                    <a:pt x="200880" y="94110"/>
                    <a:pt x="190183" y="82579"/>
                  </a:cubicBezTo>
                  <a:close/>
                  <a:moveTo>
                    <a:pt x="455684" y="140969"/>
                  </a:moveTo>
                  <a:cubicBezTo>
                    <a:pt x="455684" y="130518"/>
                    <a:pt x="453820" y="120557"/>
                    <a:pt x="450140" y="111431"/>
                  </a:cubicBezTo>
                  <a:cubicBezTo>
                    <a:pt x="446460" y="102304"/>
                    <a:pt x="441259" y="94208"/>
                    <a:pt x="434635" y="87290"/>
                  </a:cubicBezTo>
                  <a:cubicBezTo>
                    <a:pt x="428060" y="80421"/>
                    <a:pt x="420013" y="74974"/>
                    <a:pt x="410837" y="71098"/>
                  </a:cubicBezTo>
                  <a:cubicBezTo>
                    <a:pt x="401613" y="67222"/>
                    <a:pt x="391358" y="65259"/>
                    <a:pt x="380269" y="65259"/>
                  </a:cubicBezTo>
                  <a:cubicBezTo>
                    <a:pt x="369817" y="65259"/>
                    <a:pt x="359808" y="67271"/>
                    <a:pt x="350583" y="71245"/>
                  </a:cubicBezTo>
                  <a:cubicBezTo>
                    <a:pt x="341359" y="75219"/>
                    <a:pt x="333262" y="80666"/>
                    <a:pt x="326442" y="87486"/>
                  </a:cubicBezTo>
                  <a:cubicBezTo>
                    <a:pt x="319671" y="94257"/>
                    <a:pt x="314175" y="102402"/>
                    <a:pt x="310201" y="111627"/>
                  </a:cubicBezTo>
                  <a:cubicBezTo>
                    <a:pt x="306227" y="120852"/>
                    <a:pt x="304215" y="130812"/>
                    <a:pt x="304215" y="141312"/>
                  </a:cubicBezTo>
                  <a:cubicBezTo>
                    <a:pt x="304215" y="151813"/>
                    <a:pt x="306128" y="161773"/>
                    <a:pt x="309907" y="170998"/>
                  </a:cubicBezTo>
                  <a:cubicBezTo>
                    <a:pt x="313685" y="180222"/>
                    <a:pt x="318984" y="188319"/>
                    <a:pt x="325706" y="195090"/>
                  </a:cubicBezTo>
                  <a:cubicBezTo>
                    <a:pt x="332379" y="201861"/>
                    <a:pt x="340623" y="207356"/>
                    <a:pt x="350092" y="211331"/>
                  </a:cubicBezTo>
                  <a:cubicBezTo>
                    <a:pt x="359611" y="215305"/>
                    <a:pt x="370161" y="217317"/>
                    <a:pt x="381397" y="217317"/>
                  </a:cubicBezTo>
                  <a:cubicBezTo>
                    <a:pt x="413978" y="217317"/>
                    <a:pt x="434291" y="202499"/>
                    <a:pt x="446411" y="188662"/>
                  </a:cubicBezTo>
                  <a:lnTo>
                    <a:pt x="418688" y="167563"/>
                  </a:lnTo>
                  <a:cubicBezTo>
                    <a:pt x="412849" y="174482"/>
                    <a:pt x="399012" y="183902"/>
                    <a:pt x="381692" y="183902"/>
                  </a:cubicBezTo>
                  <a:cubicBezTo>
                    <a:pt x="370848" y="183902"/>
                    <a:pt x="361868" y="181400"/>
                    <a:pt x="355146" y="176444"/>
                  </a:cubicBezTo>
                  <a:cubicBezTo>
                    <a:pt x="348375" y="171489"/>
                    <a:pt x="343714" y="164668"/>
                    <a:pt x="341260" y="156180"/>
                  </a:cubicBezTo>
                  <a:lnTo>
                    <a:pt x="340868" y="154806"/>
                  </a:lnTo>
                  <a:lnTo>
                    <a:pt x="455635" y="154806"/>
                  </a:lnTo>
                  <a:lnTo>
                    <a:pt x="455635" y="141067"/>
                  </a:lnTo>
                  <a:close/>
                  <a:moveTo>
                    <a:pt x="341211" y="127574"/>
                  </a:moveTo>
                  <a:cubicBezTo>
                    <a:pt x="341211" y="116877"/>
                    <a:pt x="353478" y="98183"/>
                    <a:pt x="379974" y="98183"/>
                  </a:cubicBezTo>
                  <a:cubicBezTo>
                    <a:pt x="406470" y="98183"/>
                    <a:pt x="418737" y="116828"/>
                    <a:pt x="418737" y="127525"/>
                  </a:cubicBezTo>
                  <a:lnTo>
                    <a:pt x="341211" y="127525"/>
                  </a:lnTo>
                  <a:close/>
                </a:path>
              </a:pathLst>
            </a:custGeom>
            <a:solidFill>
              <a:schemeClr val="bg2"/>
            </a:solidFill>
            <a:ln w="4903"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C819EBA6-3B24-480C-A7DD-AAE71C314A05}"/>
                </a:ext>
              </a:extLst>
            </p:cNvPr>
            <p:cNvGrpSpPr/>
            <p:nvPr/>
          </p:nvGrpSpPr>
          <p:grpSpPr>
            <a:xfrm>
              <a:off x="673890" y="6297005"/>
              <a:ext cx="31599" cy="31599"/>
              <a:chOff x="673890" y="6297005"/>
              <a:chExt cx="31599" cy="31599"/>
            </a:xfrm>
            <a:grpFill/>
          </p:grpSpPr>
          <p:sp>
            <p:nvSpPr>
              <p:cNvPr id="29" name="Freeform: Shape 28">
                <a:extLst>
                  <a:ext uri="{FF2B5EF4-FFF2-40B4-BE49-F238E27FC236}">
                    <a16:creationId xmlns:a16="http://schemas.microsoft.com/office/drawing/2014/main" id="{AB9F4F63-CD41-4CB6-A375-079310B471C9}"/>
                  </a:ext>
                </a:extLst>
              </p:cNvPr>
              <p:cNvSpPr/>
              <p:nvPr/>
            </p:nvSpPr>
            <p:spPr>
              <a:xfrm>
                <a:off x="673890" y="6297005"/>
                <a:ext cx="31599" cy="31599"/>
              </a:xfrm>
              <a:custGeom>
                <a:avLst/>
                <a:gdLst>
                  <a:gd name="connsiteX0" fmla="*/ 15800 w 31599"/>
                  <a:gd name="connsiteY0" fmla="*/ 2257 h 31599"/>
                  <a:gd name="connsiteX1" fmla="*/ 29342 w 31599"/>
                  <a:gd name="connsiteY1" fmla="*/ 15800 h 31599"/>
                  <a:gd name="connsiteX2" fmla="*/ 15800 w 31599"/>
                  <a:gd name="connsiteY2" fmla="*/ 29342 h 31599"/>
                  <a:gd name="connsiteX3" fmla="*/ 2257 w 31599"/>
                  <a:gd name="connsiteY3" fmla="*/ 15800 h 31599"/>
                  <a:gd name="connsiteX4" fmla="*/ 15800 w 31599"/>
                  <a:gd name="connsiteY4" fmla="*/ 2257 h 31599"/>
                  <a:gd name="connsiteX5" fmla="*/ 15800 w 31599"/>
                  <a:gd name="connsiteY5" fmla="*/ 0 h 31599"/>
                  <a:gd name="connsiteX6" fmla="*/ 0 w 31599"/>
                  <a:gd name="connsiteY6" fmla="*/ 15800 h 31599"/>
                  <a:gd name="connsiteX7" fmla="*/ 15800 w 31599"/>
                  <a:gd name="connsiteY7" fmla="*/ 31599 h 31599"/>
                  <a:gd name="connsiteX8" fmla="*/ 31599 w 31599"/>
                  <a:gd name="connsiteY8" fmla="*/ 15800 h 31599"/>
                  <a:gd name="connsiteX9" fmla="*/ 15800 w 31599"/>
                  <a:gd name="connsiteY9" fmla="*/ 0 h 3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99" h="31599">
                    <a:moveTo>
                      <a:pt x="15800" y="2257"/>
                    </a:moveTo>
                    <a:cubicBezTo>
                      <a:pt x="23258" y="2257"/>
                      <a:pt x="29342" y="8341"/>
                      <a:pt x="29342" y="15800"/>
                    </a:cubicBezTo>
                    <a:cubicBezTo>
                      <a:pt x="29342" y="23258"/>
                      <a:pt x="23258" y="29342"/>
                      <a:pt x="15800" y="29342"/>
                    </a:cubicBezTo>
                    <a:cubicBezTo>
                      <a:pt x="8341" y="29342"/>
                      <a:pt x="2257" y="23258"/>
                      <a:pt x="2257" y="15800"/>
                    </a:cubicBezTo>
                    <a:cubicBezTo>
                      <a:pt x="2257" y="8341"/>
                      <a:pt x="8341" y="2257"/>
                      <a:pt x="15800" y="2257"/>
                    </a:cubicBezTo>
                    <a:moveTo>
                      <a:pt x="15800" y="0"/>
                    </a:moveTo>
                    <a:cubicBezTo>
                      <a:pt x="7066" y="0"/>
                      <a:pt x="0" y="7066"/>
                      <a:pt x="0" y="15800"/>
                    </a:cubicBezTo>
                    <a:cubicBezTo>
                      <a:pt x="0" y="24533"/>
                      <a:pt x="7066" y="31599"/>
                      <a:pt x="15800" y="31599"/>
                    </a:cubicBezTo>
                    <a:cubicBezTo>
                      <a:pt x="24533" y="31599"/>
                      <a:pt x="31599" y="24533"/>
                      <a:pt x="31599" y="15800"/>
                    </a:cubicBezTo>
                    <a:cubicBezTo>
                      <a:pt x="31599" y="7066"/>
                      <a:pt x="24533" y="0"/>
                      <a:pt x="15800" y="0"/>
                    </a:cubicBezTo>
                  </a:path>
                </a:pathLst>
              </a:custGeom>
              <a:grpFill/>
              <a:ln w="490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6971DB3-DB1F-4E10-B2AD-A1961B4C89BE}"/>
                  </a:ext>
                </a:extLst>
              </p:cNvPr>
              <p:cNvSpPr/>
              <p:nvPr/>
            </p:nvSpPr>
            <p:spPr>
              <a:xfrm>
                <a:off x="684293" y="6304904"/>
                <a:ext cx="12315" cy="15799"/>
              </a:xfrm>
              <a:custGeom>
                <a:avLst/>
                <a:gdLst>
                  <a:gd name="connsiteX0" fmla="*/ 6575 w 12315"/>
                  <a:gd name="connsiteY0" fmla="*/ 0 h 15799"/>
                  <a:gd name="connsiteX1" fmla="*/ 9274 w 12315"/>
                  <a:gd name="connsiteY1" fmla="*/ 638 h 15799"/>
                  <a:gd name="connsiteX2" fmla="*/ 11138 w 12315"/>
                  <a:gd name="connsiteY2" fmla="*/ 2404 h 15799"/>
                  <a:gd name="connsiteX3" fmla="*/ 11776 w 12315"/>
                  <a:gd name="connsiteY3" fmla="*/ 4956 h 15799"/>
                  <a:gd name="connsiteX4" fmla="*/ 10893 w 12315"/>
                  <a:gd name="connsiteY4" fmla="*/ 7802 h 15799"/>
                  <a:gd name="connsiteX5" fmla="*/ 8734 w 12315"/>
                  <a:gd name="connsiteY5" fmla="*/ 9470 h 15799"/>
                  <a:gd name="connsiteX6" fmla="*/ 12316 w 12315"/>
                  <a:gd name="connsiteY6" fmla="*/ 15800 h 15799"/>
                  <a:gd name="connsiteX7" fmla="*/ 9519 w 12315"/>
                  <a:gd name="connsiteY7" fmla="*/ 15800 h 15799"/>
                  <a:gd name="connsiteX8" fmla="*/ 6231 w 12315"/>
                  <a:gd name="connsiteY8" fmla="*/ 9912 h 15799"/>
                  <a:gd name="connsiteX9" fmla="*/ 2502 w 12315"/>
                  <a:gd name="connsiteY9" fmla="*/ 9912 h 15799"/>
                  <a:gd name="connsiteX10" fmla="*/ 2502 w 12315"/>
                  <a:gd name="connsiteY10" fmla="*/ 15800 h 15799"/>
                  <a:gd name="connsiteX11" fmla="*/ 0 w 12315"/>
                  <a:gd name="connsiteY11" fmla="*/ 15800 h 15799"/>
                  <a:gd name="connsiteX12" fmla="*/ 0 w 12315"/>
                  <a:gd name="connsiteY12" fmla="*/ 0 h 15799"/>
                  <a:gd name="connsiteX13" fmla="*/ 6526 w 12315"/>
                  <a:gd name="connsiteY13" fmla="*/ 0 h 15799"/>
                  <a:gd name="connsiteX14" fmla="*/ 6575 w 12315"/>
                  <a:gd name="connsiteY14" fmla="*/ 7654 h 15799"/>
                  <a:gd name="connsiteX15" fmla="*/ 7998 w 12315"/>
                  <a:gd name="connsiteY15" fmla="*/ 7311 h 15799"/>
                  <a:gd name="connsiteX16" fmla="*/ 8979 w 12315"/>
                  <a:gd name="connsiteY16" fmla="*/ 6330 h 15799"/>
                  <a:gd name="connsiteX17" fmla="*/ 9323 w 12315"/>
                  <a:gd name="connsiteY17" fmla="*/ 4907 h 15799"/>
                  <a:gd name="connsiteX18" fmla="*/ 8979 w 12315"/>
                  <a:gd name="connsiteY18" fmla="*/ 3484 h 15799"/>
                  <a:gd name="connsiteX19" fmla="*/ 7998 w 12315"/>
                  <a:gd name="connsiteY19" fmla="*/ 2502 h 15799"/>
                  <a:gd name="connsiteX20" fmla="*/ 6575 w 12315"/>
                  <a:gd name="connsiteY20" fmla="*/ 2159 h 15799"/>
                  <a:gd name="connsiteX21" fmla="*/ 2502 w 12315"/>
                  <a:gd name="connsiteY21" fmla="*/ 2159 h 15799"/>
                  <a:gd name="connsiteX22" fmla="*/ 2502 w 12315"/>
                  <a:gd name="connsiteY22" fmla="*/ 7556 h 15799"/>
                  <a:gd name="connsiteX23" fmla="*/ 6575 w 12315"/>
                  <a:gd name="connsiteY23" fmla="*/ 7556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 h="15799">
                    <a:moveTo>
                      <a:pt x="6575" y="0"/>
                    </a:moveTo>
                    <a:cubicBezTo>
                      <a:pt x="7556" y="0"/>
                      <a:pt x="8440" y="245"/>
                      <a:pt x="9274" y="638"/>
                    </a:cubicBezTo>
                    <a:cubicBezTo>
                      <a:pt x="10059" y="1079"/>
                      <a:pt x="10697" y="1668"/>
                      <a:pt x="11138" y="2404"/>
                    </a:cubicBezTo>
                    <a:cubicBezTo>
                      <a:pt x="11580" y="3140"/>
                      <a:pt x="11776" y="3974"/>
                      <a:pt x="11776" y="4956"/>
                    </a:cubicBezTo>
                    <a:cubicBezTo>
                      <a:pt x="11776" y="6084"/>
                      <a:pt x="11482" y="7066"/>
                      <a:pt x="10893" y="7802"/>
                    </a:cubicBezTo>
                    <a:cubicBezTo>
                      <a:pt x="10304" y="8587"/>
                      <a:pt x="9617" y="9126"/>
                      <a:pt x="8734" y="9470"/>
                    </a:cubicBezTo>
                    <a:lnTo>
                      <a:pt x="12316" y="15800"/>
                    </a:lnTo>
                    <a:lnTo>
                      <a:pt x="9519" y="15800"/>
                    </a:lnTo>
                    <a:lnTo>
                      <a:pt x="6231" y="9912"/>
                    </a:lnTo>
                    <a:lnTo>
                      <a:pt x="2502" y="9912"/>
                    </a:lnTo>
                    <a:lnTo>
                      <a:pt x="2502" y="15800"/>
                    </a:lnTo>
                    <a:lnTo>
                      <a:pt x="0" y="15800"/>
                    </a:lnTo>
                    <a:lnTo>
                      <a:pt x="0" y="0"/>
                    </a:lnTo>
                    <a:lnTo>
                      <a:pt x="6526" y="0"/>
                    </a:lnTo>
                    <a:close/>
                    <a:moveTo>
                      <a:pt x="6575" y="7654"/>
                    </a:moveTo>
                    <a:cubicBezTo>
                      <a:pt x="7115" y="7654"/>
                      <a:pt x="7556" y="7556"/>
                      <a:pt x="7998" y="7311"/>
                    </a:cubicBezTo>
                    <a:cubicBezTo>
                      <a:pt x="8390" y="7066"/>
                      <a:pt x="8734" y="6771"/>
                      <a:pt x="8979" y="6330"/>
                    </a:cubicBezTo>
                    <a:cubicBezTo>
                      <a:pt x="9225" y="5937"/>
                      <a:pt x="9323" y="5446"/>
                      <a:pt x="9323" y="4907"/>
                    </a:cubicBezTo>
                    <a:cubicBezTo>
                      <a:pt x="9323" y="4367"/>
                      <a:pt x="9225" y="3925"/>
                      <a:pt x="8979" y="3484"/>
                    </a:cubicBezTo>
                    <a:cubicBezTo>
                      <a:pt x="8734" y="3091"/>
                      <a:pt x="8440" y="2748"/>
                      <a:pt x="7998" y="2502"/>
                    </a:cubicBezTo>
                    <a:cubicBezTo>
                      <a:pt x="7605" y="2257"/>
                      <a:pt x="7115" y="2159"/>
                      <a:pt x="6575" y="2159"/>
                    </a:cubicBezTo>
                    <a:lnTo>
                      <a:pt x="2502" y="2159"/>
                    </a:lnTo>
                    <a:lnTo>
                      <a:pt x="2502" y="7556"/>
                    </a:lnTo>
                    <a:lnTo>
                      <a:pt x="6575" y="7556"/>
                    </a:lnTo>
                    <a:close/>
                  </a:path>
                </a:pathLst>
              </a:custGeom>
              <a:grpFill/>
              <a:ln w="4903" cap="flat">
                <a:noFill/>
                <a:prstDash val="solid"/>
                <a:miter/>
              </a:ln>
            </p:spPr>
            <p:txBody>
              <a:bodyPr rtlCol="0" anchor="ctr"/>
              <a:lstStyle/>
              <a:p>
                <a:endParaRPr lang="en-US"/>
              </a:p>
            </p:txBody>
          </p:sp>
        </p:grpSp>
      </p:grpSp>
      <p:sp>
        <p:nvSpPr>
          <p:cNvPr id="31" name="TextBox 30">
            <a:extLst>
              <a:ext uri="{FF2B5EF4-FFF2-40B4-BE49-F238E27FC236}">
                <a16:creationId xmlns:a16="http://schemas.microsoft.com/office/drawing/2014/main" id="{FE7D7CD1-B5A9-4848-B789-AC4422DAF980}"/>
              </a:ext>
            </a:extLst>
          </p:cNvPr>
          <p:cNvSpPr txBox="1"/>
          <p:nvPr userDrawn="1"/>
        </p:nvSpPr>
        <p:spPr>
          <a:xfrm>
            <a:off x="756998" y="6457289"/>
            <a:ext cx="2052165" cy="338554"/>
          </a:xfrm>
          <a:prstGeom prst="rect">
            <a:avLst/>
          </a:prstGeom>
          <a:noFill/>
        </p:spPr>
        <p:txBody>
          <a:bodyPr wrap="none" rtlCol="0">
            <a:spAutoFit/>
          </a:bodyPr>
          <a:lstStyle/>
          <a:p>
            <a:pPr algn="ctr"/>
            <a:r>
              <a:rPr kumimoji="0" lang="en-US" sz="1600" b="0" i="0" u="none" strike="noStrike" kern="1200" cap="none" normalizeH="0" baseline="0">
                <a:ln>
                  <a:noFill/>
                </a:ln>
                <a:solidFill>
                  <a:schemeClr val="bg1"/>
                </a:solidFill>
                <a:effectLst/>
                <a:latin typeface="+mj-lt"/>
                <a:ea typeface="Intel Clear Light" panose="020B0404020203020204" pitchFamily="34" charset="0"/>
                <a:cs typeface="Intel Clear Light" panose="020B0404020203020204" pitchFamily="34" charset="0"/>
              </a:rPr>
              <a:t>Accelerate with Xeon</a:t>
            </a:r>
          </a:p>
        </p:txBody>
      </p:sp>
    </p:spTree>
    <p:extLst>
      <p:ext uri="{BB962C8B-B14F-4D97-AF65-F5344CB8AC3E}">
        <p14:creationId xmlns:p14="http://schemas.microsoft.com/office/powerpoint/2010/main" val="42621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951" y="1558457"/>
            <a:ext cx="11248101" cy="428498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7"/>
          <p:cNvSpPr>
            <a:spLocks noGrp="1"/>
          </p:cNvSpPr>
          <p:nvPr>
            <p:ph type="body" sz="quarter" idx="13" hasCustomPrompt="1"/>
          </p:nvPr>
        </p:nvSpPr>
        <p:spPr>
          <a:xfrm>
            <a:off x="471951" y="6185100"/>
            <a:ext cx="11248101" cy="222240"/>
          </a:xfrm>
        </p:spPr>
        <p:txBody>
          <a:bodyPr wrap="square" anchor="b" anchorCtr="0">
            <a:spAutoFit/>
          </a:bodyPr>
          <a:lstStyle>
            <a:lvl1pPr marL="0" indent="0">
              <a:lnSpc>
                <a:spcPct val="75000"/>
              </a:lnSpc>
              <a:spcBef>
                <a:spcPts val="0"/>
              </a:spcBef>
              <a:buFont typeface="Arial" pitchFamily="34" charset="0"/>
              <a:buNone/>
              <a:defRPr sz="1067">
                <a:solidFill>
                  <a:srgbClr val="93A0A7"/>
                </a:solidFill>
                <a:latin typeface="+mn-lt"/>
              </a:defRPr>
            </a:lvl1pPr>
            <a:lvl2pPr marL="228589" indent="-152392">
              <a:defRPr sz="1200"/>
            </a:lvl2pPr>
            <a:lvl3pPr marL="457178" indent="-152392">
              <a:defRPr sz="1200"/>
            </a:lvl3pPr>
            <a:lvl4pPr marL="685766" indent="-152392">
              <a:defRPr sz="1200"/>
            </a:lvl4pPr>
            <a:lvl5pPr marL="914354" indent="-152392">
              <a:defRPr sz="1200"/>
            </a:lvl5pPr>
          </a:lstStyle>
          <a:p>
            <a:pPr lvl="0"/>
            <a:r>
              <a:rPr lang="en-US"/>
              <a:t>Click to edit footnote</a:t>
            </a:r>
          </a:p>
        </p:txBody>
      </p:sp>
      <p:sp>
        <p:nvSpPr>
          <p:cNvPr id="4" name="Slide Number Placeholder 3"/>
          <p:cNvSpPr>
            <a:spLocks noGrp="1"/>
          </p:cNvSpPr>
          <p:nvPr>
            <p:ph type="sldNum" sz="quarter" idx="14"/>
          </p:nvPr>
        </p:nvSpPr>
        <p:spPr/>
        <p:txBody>
          <a:bodyPr/>
          <a:lstStyle/>
          <a:p>
            <a:pPr eaLnBrk="0" fontAlgn="base" hangingPunct="0">
              <a:spcBef>
                <a:spcPct val="50000"/>
              </a:spcBef>
              <a:spcAft>
                <a:spcPct val="0"/>
              </a:spcAft>
            </a:pPr>
            <a:fld id="{FD44707B-D922-47D5-BD24-D96E91B70543}" type="slidenum">
              <a:rPr/>
              <a:pPr eaLnBrk="0" fontAlgn="base" hangingPunct="0">
                <a:spcBef>
                  <a:spcPct val="50000"/>
                </a:spcBef>
                <a:spcAft>
                  <a:spcPct val="0"/>
                </a:spcAft>
              </a:pPr>
              <a:t>‹#›</a:t>
            </a:fld>
            <a:endParaRPr/>
          </a:p>
        </p:txBody>
      </p:sp>
    </p:spTree>
    <p:extLst>
      <p:ext uri="{BB962C8B-B14F-4D97-AF65-F5344CB8AC3E}">
        <p14:creationId xmlns:p14="http://schemas.microsoft.com/office/powerpoint/2010/main" val="28406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showMasterPhAnim="0" type="obj">
  <p:cSld name="Content-GrayMa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967719" y="1266823"/>
            <a:ext cx="10680700" cy="5029200"/>
          </a:xfrm>
        </p:spPr>
        <p:txBody>
          <a:bodyPr/>
          <a:lstStyle>
            <a:lvl1pPr>
              <a:spcBef>
                <a:spcPts val="0"/>
              </a:spcBef>
              <a:spcAft>
                <a:spcPts val="600"/>
              </a:spcAft>
              <a:buClr>
                <a:schemeClr val="bg2"/>
              </a:buClr>
              <a:defRPr sz="2400">
                <a:solidFill>
                  <a:schemeClr val="tx1"/>
                </a:solidFill>
              </a:defRPr>
            </a:lvl1pPr>
            <a:lvl2pPr>
              <a:spcAft>
                <a:spcPts val="600"/>
              </a:spcAft>
              <a:buClr>
                <a:schemeClr val="accent4"/>
              </a:buClr>
              <a:defRPr sz="2000" b="1">
                <a:solidFill>
                  <a:schemeClr val="accent4"/>
                </a:solidFill>
              </a:defRPr>
            </a:lvl2pPr>
            <a:lvl3pPr>
              <a:spcBef>
                <a:spcPts val="0"/>
              </a:spcBef>
              <a:spcAft>
                <a:spcPts val="600"/>
              </a:spcAft>
              <a:buClr>
                <a:srgbClr val="4F4F51"/>
              </a:buClr>
              <a:defRPr sz="1800">
                <a:solidFill>
                  <a:schemeClr val="tx1"/>
                </a:solidFill>
              </a:defRPr>
            </a:lvl3pPr>
            <a:lvl4pPr>
              <a:buClr>
                <a:srgbClr val="4F4F51"/>
              </a:buClr>
              <a:defRPr sz="1600">
                <a:solidFill>
                  <a:schemeClr val="tx1"/>
                </a:solidFill>
              </a:defRPr>
            </a:lvl4pPr>
            <a:lvl5pPr>
              <a:buClr>
                <a:srgbClr val="4F4F51"/>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6"/>
          <p:cNvSpPr>
            <a:spLocks noGrp="1"/>
          </p:cNvSpPr>
          <p:nvPr>
            <p:ph type="sldNum" sz="quarter" idx="11"/>
          </p:nvPr>
        </p:nvSpPr>
        <p:spPr/>
        <p:txBody>
          <a:bodyPr/>
          <a:lstStyle>
            <a:lvl1pPr algn="r">
              <a:defRPr sz="900" b="0" smtClean="0">
                <a:solidFill>
                  <a:schemeClr val="tx1">
                    <a:lumMod val="60000"/>
                    <a:lumOff val="40000"/>
                  </a:schemeClr>
                </a:solidFill>
              </a:defRPr>
            </a:lvl1pPr>
          </a:lstStyle>
          <a:p>
            <a:pPr>
              <a:defRPr/>
            </a:pPr>
            <a:fld id="{67C2F18E-46AE-4775-AF21-947A0F65BC36}" type="slidenum">
              <a:rPr lang="en-US" smtClean="0"/>
              <a:pPr>
                <a:defRPr/>
              </a:pPr>
              <a:t>‹#›</a:t>
            </a:fld>
            <a:endParaRPr lang="en-US"/>
          </a:p>
        </p:txBody>
      </p:sp>
    </p:spTree>
    <p:extLst>
      <p:ext uri="{BB962C8B-B14F-4D97-AF65-F5344CB8AC3E}">
        <p14:creationId xmlns:p14="http://schemas.microsoft.com/office/powerpoint/2010/main" val="2316234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_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6600">
                <a:solidFill>
                  <a:schemeClr val="bg1"/>
                </a:solidFill>
              </a:defRPr>
            </a:lvl1pPr>
          </a:lstStyle>
          <a:p>
            <a:r>
              <a:rPr lang="en-US"/>
              <a:t>Title </a:t>
            </a:r>
            <a:endParaRP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8"/>
            <a:ext cx="10283651" cy="819323"/>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Rev 1.0 </a:t>
            </a:r>
          </a:p>
          <a:p>
            <a:r>
              <a:rPr lang="en-US"/>
              <a:t>Date: Month Year or Quarter Year</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3" name="Rectangle 12">
            <a:extLst>
              <a:ext uri="{FF2B5EF4-FFF2-40B4-BE49-F238E27FC236}">
                <a16:creationId xmlns:a16="http://schemas.microsoft.com/office/drawing/2014/main" id="{EEC134A9-3CA6-419E-B4B7-8C76103647E0}"/>
              </a:ext>
            </a:extLst>
          </p:cNvPr>
          <p:cNvSpPr/>
          <p:nvPr userDrawn="1"/>
        </p:nvSpPr>
        <p:spPr>
          <a:xfrm>
            <a:off x="4824658" y="6562504"/>
            <a:ext cx="2542684" cy="231410"/>
          </a:xfrm>
          <a:prstGeom prst="rect">
            <a:avLst/>
          </a:prstGeom>
        </p:spPr>
        <p:txBody>
          <a:bodyPr wrap="none">
            <a:spAutoFit/>
          </a:bodyPr>
          <a:lstStyle/>
          <a:p>
            <a:pPr algn="ctr"/>
            <a:r>
              <a:rPr lang="en-US" sz="1000">
                <a:solidFill>
                  <a:schemeClr val="bg1"/>
                </a:solidFill>
              </a:rPr>
              <a:t>Intel Top Secret – Document ID # XXXXX</a:t>
            </a:r>
          </a:p>
        </p:txBody>
      </p:sp>
    </p:spTree>
    <p:extLst>
      <p:ext uri="{BB962C8B-B14F-4D97-AF65-F5344CB8AC3E}">
        <p14:creationId xmlns:p14="http://schemas.microsoft.com/office/powerpoint/2010/main" val="313190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Click to edit Master title style</a:t>
            </a:r>
          </a:p>
        </p:txBody>
      </p:sp>
      <p:sp>
        <p:nvSpPr>
          <p:cNvPr id="3" name="Slide Number Placeholder 2"/>
          <p:cNvSpPr>
            <a:spLocks noGrp="1"/>
          </p:cNvSpPr>
          <p:nvPr>
            <p:ph type="sldNum" sz="quarter" idx="10"/>
          </p:nvPr>
        </p:nvSpPr>
        <p:spPr/>
        <p:txBody>
          <a:bodyPr/>
          <a:lstStyle/>
          <a:p>
            <a:fld id="{0B1CC586-4D59-474A-9DF4-107EBAD2B59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7583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7484" y="36785"/>
            <a:ext cx="10972800" cy="1158240"/>
          </a:xfrm>
          <a:prstGeom prst="rect">
            <a:avLst/>
          </a:prstGeom>
        </p:spPr>
        <p:txBody>
          <a:bodyPr/>
          <a:lstStyle>
            <a:lvl1pPr algn="ctr">
              <a:defRPr sz="4667" b="0" i="0" baseline="0">
                <a:solidFill>
                  <a:schemeClr val="bg1"/>
                </a:solidFill>
                <a:latin typeface="Intel Clear Pro Bold"/>
                <a:cs typeface="Intel Clear Pro Bold"/>
              </a:defRPr>
            </a:lvl1pPr>
          </a:lstStyle>
          <a:p>
            <a:r>
              <a:rPr lang="en-US"/>
              <a:t>28pt Intel Clear Headline</a:t>
            </a:r>
          </a:p>
        </p:txBody>
      </p:sp>
      <p:sp>
        <p:nvSpPr>
          <p:cNvPr id="9" name="Content Placeholder 8"/>
          <p:cNvSpPr>
            <a:spLocks noGrp="1"/>
          </p:cNvSpPr>
          <p:nvPr>
            <p:ph sz="quarter" idx="13" hasCustomPrompt="1"/>
          </p:nvPr>
        </p:nvSpPr>
        <p:spPr>
          <a:xfrm>
            <a:off x="607484" y="1274878"/>
            <a:ext cx="10970683" cy="4567767"/>
          </a:xfrm>
          <a:prstGeom prst="rect">
            <a:avLst/>
          </a:prstGeom>
        </p:spPr>
        <p:txBody>
          <a:bodyPr/>
          <a:lstStyle>
            <a:lvl1pPr algn="ctr">
              <a:defRPr>
                <a:solidFill>
                  <a:schemeClr val="bg1"/>
                </a:solidFill>
              </a:defRPr>
            </a:lvl1pPr>
            <a:lvl2pPr algn="ctr">
              <a:defRPr sz="2400">
                <a:solidFill>
                  <a:schemeClr val="bg1"/>
                </a:solidFill>
              </a:defRPr>
            </a:lvl2pPr>
            <a:lvl3pPr algn="ctr">
              <a:defRPr sz="2400">
                <a:solidFill>
                  <a:schemeClr val="bg1"/>
                </a:solidFill>
              </a:defRPr>
            </a:lvl3pPr>
            <a:lvl4pPr algn="ctr">
              <a:defRPr sz="2133">
                <a:solidFill>
                  <a:schemeClr val="bg1"/>
                </a:solidFill>
              </a:defRPr>
            </a:lvl4pPr>
            <a:lvl5pPr algn="ctr">
              <a:defRPr>
                <a:solidFill>
                  <a:schemeClr val="bg1"/>
                </a:solidFill>
              </a:defRPr>
            </a:lvl5pPr>
          </a:lstStyle>
          <a:p>
            <a:pPr lvl="0"/>
            <a:r>
              <a:rPr lang="en-US"/>
              <a:t>18pt Intel Clear body text</a:t>
            </a:r>
          </a:p>
        </p:txBody>
      </p:sp>
      <p:sp>
        <p:nvSpPr>
          <p:cNvPr id="5" name="Footer Placeholder 7">
            <a:extLst>
              <a:ext uri="{FF2B5EF4-FFF2-40B4-BE49-F238E27FC236}">
                <a16:creationId xmlns:a16="http://schemas.microsoft.com/office/drawing/2014/main" id="{A601B0AC-E7C5-C04A-B4DA-3220F44143F0}"/>
              </a:ext>
            </a:extLst>
          </p:cNvPr>
          <p:cNvSpPr>
            <a:spLocks noGrp="1"/>
          </p:cNvSpPr>
          <p:nvPr>
            <p:ph type="ftr" sz="quarter" idx="3"/>
          </p:nvPr>
        </p:nvSpPr>
        <p:spPr>
          <a:xfrm>
            <a:off x="4038600" y="6416231"/>
            <a:ext cx="4114800" cy="366183"/>
          </a:xfrm>
          <a:prstGeom prst="rect">
            <a:avLst/>
          </a:prstGeom>
        </p:spPr>
        <p:txBody>
          <a:bodyPr vert="horz" lIns="91440" tIns="45720" rIns="91440" bIns="45720" rtlCol="0" anchor="ctr"/>
          <a:lstStyle>
            <a:lvl1pPr algn="ctr">
              <a:defRPr sz="1067"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endParaRPr lang="en-US"/>
          </a:p>
        </p:txBody>
      </p:sp>
      <p:sp>
        <p:nvSpPr>
          <p:cNvPr id="8" name="Rectangle 7"/>
          <p:cNvSpPr/>
          <p:nvPr userDrawn="1"/>
        </p:nvSpPr>
        <p:spPr>
          <a:xfrm>
            <a:off x="121993" y="6487646"/>
            <a:ext cx="3251928" cy="246221"/>
          </a:xfrm>
          <a:prstGeom prst="rect">
            <a:avLst/>
          </a:prstGeom>
        </p:spPr>
        <p:txBody>
          <a:bodyPr wrap="square" lIns="0" tIns="0" rIns="0" bIns="0">
            <a:spAutoFit/>
          </a:bodyPr>
          <a:lstStyle/>
          <a:p>
            <a:pPr algn="l" fontAlgn="auto">
              <a:spcBef>
                <a:spcPts val="0"/>
              </a:spcBef>
              <a:spcAft>
                <a:spcPts val="0"/>
              </a:spcAft>
              <a:defRPr/>
            </a:pPr>
            <a:r>
              <a:rPr lang="en-US" sz="800">
                <a:solidFill>
                  <a:schemeClr val="bg1">
                    <a:lumMod val="85000"/>
                  </a:schemeClr>
                </a:solidFill>
                <a:latin typeface="+mn-lt"/>
              </a:rPr>
              <a:t>Copyright</a:t>
            </a:r>
            <a:r>
              <a:rPr lang="en-US" sz="800" baseline="0">
                <a:solidFill>
                  <a:schemeClr val="bg1">
                    <a:lumMod val="85000"/>
                  </a:schemeClr>
                </a:solidFill>
                <a:latin typeface="+mn-lt"/>
              </a:rPr>
              <a:t> </a:t>
            </a:r>
            <a:r>
              <a:rPr lang="en-US" sz="800">
                <a:solidFill>
                  <a:schemeClr val="bg1">
                    <a:lumMod val="85000"/>
                  </a:schemeClr>
                </a:solidFill>
                <a:latin typeface="+mn-lt"/>
              </a:rPr>
              <a:t>©  2019, Intel Corporation. All rights reserved. </a:t>
            </a:r>
            <a:br>
              <a:rPr lang="en-US" sz="800">
                <a:solidFill>
                  <a:schemeClr val="bg1">
                    <a:lumMod val="85000"/>
                  </a:schemeClr>
                </a:solidFill>
                <a:latin typeface="+mn-lt"/>
              </a:rPr>
            </a:br>
            <a:r>
              <a:rPr lang="en-US" sz="800">
                <a:solidFill>
                  <a:schemeClr val="bg1">
                    <a:lumMod val="85000"/>
                  </a:schemeClr>
                </a:solidFill>
                <a:latin typeface="+mn-lt"/>
              </a:rPr>
              <a:t>*Other names and brands may be claimed as the property of others.</a:t>
            </a:r>
          </a:p>
        </p:txBody>
      </p:sp>
      <p:sp>
        <p:nvSpPr>
          <p:cNvPr id="10" name="Action Button: Custom 9">
            <a:hlinkClick r:id="" action="ppaction://noaction" highlightClick="1"/>
          </p:cNvPr>
          <p:cNvSpPr/>
          <p:nvPr userDrawn="1"/>
        </p:nvSpPr>
        <p:spPr>
          <a:xfrm>
            <a:off x="121994" y="6327449"/>
            <a:ext cx="1328207" cy="151513"/>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indent="0" algn="l" defTabSz="609585" rtl="0" eaLnBrk="1" fontAlgn="auto" latinLnBrk="0" hangingPunct="1">
              <a:lnSpc>
                <a:spcPct val="100000"/>
              </a:lnSpc>
              <a:spcBef>
                <a:spcPts val="0"/>
              </a:spcBef>
              <a:spcAft>
                <a:spcPts val="0"/>
              </a:spcAft>
              <a:buClrTx/>
              <a:buSzTx/>
              <a:buFontTx/>
              <a:buNone/>
              <a:tabLst/>
              <a:defRPr/>
            </a:pPr>
            <a:r>
              <a:rPr lang="en-US" sz="933" b="0">
                <a:solidFill>
                  <a:schemeClr val="tx1"/>
                </a:solidFill>
                <a:hlinkClick r:id="" action="ppaction://noaction"/>
              </a:rPr>
              <a:t>Optimization Notice</a:t>
            </a:r>
            <a:endParaRPr lang="en-US" sz="933" b="0">
              <a:solidFill>
                <a:schemeClr val="tx1"/>
              </a:solidFill>
            </a:endParaRPr>
          </a:p>
        </p:txBody>
      </p:sp>
    </p:spTree>
    <p:extLst>
      <p:ext uri="{BB962C8B-B14F-4D97-AF65-F5344CB8AC3E}">
        <p14:creationId xmlns:p14="http://schemas.microsoft.com/office/powerpoint/2010/main" val="256296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sz="4000">
                <a:solidFill>
                  <a:srgbClr val="0070C0"/>
                </a:solidFill>
                <a:latin typeface="+mn-lt"/>
              </a:defRPr>
            </a:lvl1pPr>
          </a:lstStyle>
          <a:p>
            <a:r>
              <a:rPr lang="en-US"/>
              <a:t>40pt Intel Clear Headline</a:t>
            </a:r>
          </a:p>
        </p:txBody>
      </p:sp>
      <p:sp>
        <p:nvSpPr>
          <p:cNvPr id="8" name="Content Placeholder 7"/>
          <p:cNvSpPr>
            <a:spLocks noGrp="1"/>
          </p:cNvSpPr>
          <p:nvPr>
            <p:ph sz="quarter" idx="13" hasCustomPrompt="1"/>
          </p:nvPr>
        </p:nvSpPr>
        <p:spPr>
          <a:xfrm>
            <a:off x="381000" y="1028700"/>
            <a:ext cx="11430000" cy="5372100"/>
          </a:xfrm>
        </p:spPr>
        <p:txBody>
          <a:bodyPr/>
          <a:lstStyle>
            <a:lvl1pPr>
              <a:defRPr sz="2800">
                <a:solidFill>
                  <a:srgbClr val="0070C0"/>
                </a:solidFill>
              </a:defRPr>
            </a:lvl1pPr>
            <a:lvl2pPr>
              <a:spcBef>
                <a:spcPts val="600"/>
              </a:spcBef>
              <a:defRPr sz="2400">
                <a:solidFill>
                  <a:schemeClr val="accent5">
                    <a:lumMod val="50000"/>
                  </a:schemeClr>
                </a:solidFill>
              </a:defRPr>
            </a:lvl2pPr>
            <a:lvl3pPr>
              <a:spcBef>
                <a:spcPts val="300"/>
              </a:spcBef>
              <a:defRPr sz="2000">
                <a:solidFill>
                  <a:schemeClr val="accent5">
                    <a:lumMod val="50000"/>
                  </a:schemeClr>
                </a:solidFill>
              </a:defRPr>
            </a:lvl3pPr>
            <a:lvl4pPr>
              <a:spcBef>
                <a:spcPts val="300"/>
              </a:spcBef>
              <a:defRPr sz="1800">
                <a:solidFill>
                  <a:schemeClr val="accent5">
                    <a:lumMod val="50000"/>
                  </a:schemeClr>
                </a:solidFill>
              </a:defRPr>
            </a:lvl4pPr>
            <a:lvl5pPr>
              <a:spcBef>
                <a:spcPts val="300"/>
              </a:spcBef>
              <a:defRPr sz="1600">
                <a:solidFill>
                  <a:schemeClr val="accent5">
                    <a:lumMod val="50000"/>
                  </a:schemeClr>
                </a:solidFill>
              </a:defRPr>
            </a:lvl5pPr>
          </a:lstStyle>
          <a:p>
            <a:pPr lvl="0"/>
            <a:r>
              <a:rPr lang="en-US"/>
              <a:t>28pt Intel Clear body text</a:t>
            </a:r>
          </a:p>
          <a:p>
            <a:pPr lvl="1"/>
            <a:r>
              <a:rPr lang="en-US"/>
              <a:t>24pt Intel Clear bullet one</a:t>
            </a:r>
          </a:p>
          <a:p>
            <a:pPr lvl="2"/>
            <a:r>
              <a:rPr lang="en-US"/>
              <a:t>20pt Intel Clear sub-bullet</a:t>
            </a:r>
          </a:p>
          <a:p>
            <a:pPr lvl="3"/>
            <a:r>
              <a:rPr lang="en-US"/>
              <a:t>18pt Intel Clear fourth level</a:t>
            </a:r>
          </a:p>
          <a:p>
            <a:pPr lvl="4"/>
            <a:r>
              <a:rPr lang="en-US"/>
              <a:t>16pt Intel Clear fifth level</a:t>
            </a:r>
          </a:p>
        </p:txBody>
      </p:sp>
      <p:sp>
        <p:nvSpPr>
          <p:cNvPr id="3" name="TextBox 2"/>
          <p:cNvSpPr txBox="1"/>
          <p:nvPr userDrawn="1"/>
        </p:nvSpPr>
        <p:spPr>
          <a:xfrm>
            <a:off x="11696700" y="6523910"/>
            <a:ext cx="457200" cy="246221"/>
          </a:xfrm>
          <a:prstGeom prst="rect">
            <a:avLst/>
          </a:prstGeom>
          <a:noFill/>
        </p:spPr>
        <p:txBody>
          <a:bodyPr wrap="square" rtlCol="0">
            <a:spAutoFit/>
          </a:bodyPr>
          <a:lstStyle/>
          <a:p>
            <a:pPr algn="ctr"/>
            <a:fld id="{B20BE4E5-6FF4-44E2-810D-9A2382BEA023}" type="slidenum">
              <a:rPr lang="en-US" sz="1000">
                <a:solidFill>
                  <a:prstClr val="white"/>
                </a:solidFill>
                <a:cs typeface="Neo Sans Intel"/>
              </a:rPr>
              <a:pPr algn="ctr"/>
              <a:t>‹#›</a:t>
            </a:fld>
            <a:endParaRPr lang="en-US" sz="1000">
              <a:solidFill>
                <a:prstClr val="white"/>
              </a:solidFill>
              <a:cs typeface="Neo Sans Intel"/>
            </a:endParaRPr>
          </a:p>
        </p:txBody>
      </p:sp>
    </p:spTree>
    <p:extLst>
      <p:ext uri="{BB962C8B-B14F-4D97-AF65-F5344CB8AC3E}">
        <p14:creationId xmlns:p14="http://schemas.microsoft.com/office/powerpoint/2010/main" val="16487070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Title and Large Bullet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2"/>
            <a:ext cx="2844800" cy="365125"/>
          </a:xfrm>
          <a:prstGeom prst="rect">
            <a:avLst/>
          </a:prstGeom>
        </p:spPr>
        <p:txBody>
          <a:bodyPr/>
          <a:lstStyle/>
          <a:p>
            <a:pPr defTabSz="6095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A11502-A314-4E3A-B418-E0E7633DF693}" type="slidenum">
              <a:rPr lang="en-US" smtClean="0">
                <a:solidFill>
                  <a:prstClr val="white"/>
                </a:solidFill>
              </a:rPr>
              <a:pPr/>
              <a:t>‹#›</a:t>
            </a:fld>
            <a:endParaRPr lang="en-US">
              <a:solidFill>
                <a:prstClr val="white"/>
              </a:solidFill>
            </a:endParaRPr>
          </a:p>
        </p:txBody>
      </p:sp>
      <p:sp>
        <p:nvSpPr>
          <p:cNvPr id="7" name="Title 6"/>
          <p:cNvSpPr>
            <a:spLocks noGrp="1"/>
          </p:cNvSpPr>
          <p:nvPr>
            <p:ph type="title" hasCustomPrompt="1"/>
          </p:nvPr>
        </p:nvSpPr>
        <p:spPr>
          <a:xfrm>
            <a:off x="607484" y="411797"/>
            <a:ext cx="10972800" cy="1158240"/>
          </a:xfrm>
        </p:spPr>
        <p:txBody>
          <a:bodyPr/>
          <a:lstStyle>
            <a:lvl1pPr>
              <a:defRPr/>
            </a:lvl1pPr>
          </a:lstStyle>
          <a:p>
            <a:r>
              <a:rPr lang="en-US" err="1"/>
              <a:t>28pt</a:t>
            </a:r>
            <a:r>
              <a:rPr lang="en-US"/>
              <a:t> Intel Clear Light Headline</a:t>
            </a:r>
          </a:p>
        </p:txBody>
      </p:sp>
      <p:sp>
        <p:nvSpPr>
          <p:cNvPr id="9" name="Content Placeholder 8"/>
          <p:cNvSpPr>
            <a:spLocks noGrp="1"/>
          </p:cNvSpPr>
          <p:nvPr>
            <p:ph sz="quarter" idx="13" hasCustomPrompt="1"/>
          </p:nvPr>
        </p:nvSpPr>
        <p:spPr>
          <a:xfrm>
            <a:off x="607485" y="1604438"/>
            <a:ext cx="10970683" cy="4567767"/>
          </a:xfrm>
        </p:spPr>
        <p:txBody>
          <a:bodyPr/>
          <a:lstStyle>
            <a:lvl2pPr>
              <a:defRPr sz="2400"/>
            </a:lvl2pPr>
            <a:lvl3pPr>
              <a:defRPr sz="2400"/>
            </a:lvl3pPr>
            <a:lvl4pPr>
              <a:defRPr sz="2133"/>
            </a:lvl4pPr>
          </a:lstStyle>
          <a:p>
            <a:pPr lvl="0"/>
            <a:r>
              <a:rPr lang="en-US"/>
              <a:t>18pt Intel Clear body text</a:t>
            </a:r>
          </a:p>
          <a:p>
            <a:pPr lvl="1"/>
            <a:r>
              <a:rPr lang="en-US"/>
              <a:t>18pt Intel Clear bullet one</a:t>
            </a:r>
          </a:p>
          <a:p>
            <a:pPr lvl="2"/>
            <a:r>
              <a:rPr lang="en-US"/>
              <a:t>18pt Intel Clear sub-bullet</a:t>
            </a:r>
          </a:p>
          <a:p>
            <a:pPr lvl="3"/>
            <a:r>
              <a:rPr lang="en-US"/>
              <a:t>16pt Intel Clear fourth level</a:t>
            </a:r>
          </a:p>
          <a:p>
            <a:pPr lvl="4"/>
            <a:r>
              <a:rPr lang="en-US" err="1"/>
              <a:t>14pt</a:t>
            </a:r>
            <a:r>
              <a:rPr lang="en-US"/>
              <a:t> Intel Clear fifth level</a:t>
            </a:r>
          </a:p>
        </p:txBody>
      </p:sp>
    </p:spTree>
    <p:extLst>
      <p:ext uri="{BB962C8B-B14F-4D97-AF65-F5344CB8AC3E}">
        <p14:creationId xmlns:p14="http://schemas.microsoft.com/office/powerpoint/2010/main" val="30601214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86004-328E-4876-BAAB-5F4AE5EADC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C4582A-C7D2-47BE-8A60-D6300CA33F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443CEE-B739-4B44-8D30-4F2C01200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974EFA-1327-498A-BDF5-20F4AB4DAF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519550-B164-40E0-8C94-E4F00F5496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44CBCB-E036-486F-B14C-5580EE49AC0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38DEE24-FDC1-4CC8-AF8C-301FE11472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EF61BB-A8E7-48E4-93AD-76C022D90C61}"/>
              </a:ext>
            </a:extLst>
          </p:cNvPr>
          <p:cNvSpPr>
            <a:spLocks noGrp="1"/>
          </p:cNvSpPr>
          <p:nvPr>
            <p:ph type="sldNum" sz="quarter" idx="12"/>
          </p:nvPr>
        </p:nvSpPr>
        <p:spPr/>
        <p:txBody>
          <a:bodyPr/>
          <a:lstStyle/>
          <a:p>
            <a:fld id="{A3A048DA-DD32-43E1-8A1A-657119A81648}" type="slidenum">
              <a:rPr lang="en-US" smtClean="0"/>
              <a:t>‹#›</a:t>
            </a:fld>
            <a:endParaRPr lang="en-US"/>
          </a:p>
        </p:txBody>
      </p:sp>
    </p:spTree>
    <p:extLst>
      <p:ext uri="{BB962C8B-B14F-4D97-AF65-F5344CB8AC3E}">
        <p14:creationId xmlns:p14="http://schemas.microsoft.com/office/powerpoint/2010/main" val="254902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607484" y="2810749"/>
            <a:ext cx="10363200" cy="1362075"/>
          </a:xfrm>
        </p:spPr>
        <p:txBody>
          <a:bodyPr anchor="b" anchorCtr="0">
            <a:noAutofit/>
          </a:bodyPr>
          <a:lstStyle>
            <a:lvl1pPr algn="l">
              <a:lnSpc>
                <a:spcPct val="80000"/>
              </a:lnSpc>
              <a:defRPr sz="7193"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a:t>54pt Intel Clear Pro</a:t>
            </a:r>
            <a:br>
              <a:rPr lang="en-US"/>
            </a:br>
            <a:r>
              <a:rPr lang="en-US"/>
              <a:t>blue section break</a:t>
            </a:r>
          </a:p>
        </p:txBody>
      </p:sp>
      <p:sp>
        <p:nvSpPr>
          <p:cNvPr id="3" name="Text Placeholder 2"/>
          <p:cNvSpPr>
            <a:spLocks noGrp="1"/>
          </p:cNvSpPr>
          <p:nvPr userDrawn="1">
            <p:ph type="body" idx="1" hasCustomPrompt="1"/>
          </p:nvPr>
        </p:nvSpPr>
        <p:spPr>
          <a:xfrm>
            <a:off x="607484" y="4321534"/>
            <a:ext cx="10363200" cy="1500187"/>
          </a:xfrm>
        </p:spPr>
        <p:txBody>
          <a:bodyPr anchor="t" anchorCtr="0">
            <a:noAutofit/>
          </a:bodyPr>
          <a:lstStyle>
            <a:lvl1pPr marL="0" indent="0">
              <a:buNone/>
              <a:defRPr sz="2131" b="0" i="0" baseline="0">
                <a:solidFill>
                  <a:srgbClr val="F3D54E"/>
                </a:solidFill>
                <a:latin typeface="Intel Clear"/>
                <a:cs typeface="Intel Clear"/>
              </a:defRPr>
            </a:lvl1pPr>
            <a:lvl2pPr marL="609021" indent="0">
              <a:buNone/>
              <a:defRPr sz="2398">
                <a:solidFill>
                  <a:schemeClr val="tx1">
                    <a:tint val="75000"/>
                  </a:schemeClr>
                </a:solidFill>
              </a:defRPr>
            </a:lvl2pPr>
            <a:lvl3pPr marL="1218043" indent="0">
              <a:buNone/>
              <a:defRPr sz="2131">
                <a:solidFill>
                  <a:schemeClr val="tx1">
                    <a:tint val="75000"/>
                  </a:schemeClr>
                </a:solidFill>
              </a:defRPr>
            </a:lvl3pPr>
            <a:lvl4pPr marL="1827063" indent="0">
              <a:buNone/>
              <a:defRPr sz="1865">
                <a:solidFill>
                  <a:schemeClr val="tx1">
                    <a:tint val="75000"/>
                  </a:schemeClr>
                </a:solidFill>
              </a:defRPr>
            </a:lvl4pPr>
            <a:lvl5pPr marL="2436083" indent="0">
              <a:buNone/>
              <a:defRPr sz="1865">
                <a:solidFill>
                  <a:schemeClr val="tx1">
                    <a:tint val="75000"/>
                  </a:schemeClr>
                </a:solidFill>
              </a:defRPr>
            </a:lvl5pPr>
            <a:lvl6pPr marL="3045105" indent="0">
              <a:buNone/>
              <a:defRPr sz="1865">
                <a:solidFill>
                  <a:schemeClr val="tx1">
                    <a:tint val="75000"/>
                  </a:schemeClr>
                </a:solidFill>
              </a:defRPr>
            </a:lvl6pPr>
            <a:lvl7pPr marL="3654126" indent="0">
              <a:buNone/>
              <a:defRPr sz="1865">
                <a:solidFill>
                  <a:schemeClr val="tx1">
                    <a:tint val="75000"/>
                  </a:schemeClr>
                </a:solidFill>
              </a:defRPr>
            </a:lvl7pPr>
            <a:lvl8pPr marL="4263146" indent="0">
              <a:buNone/>
              <a:defRPr sz="1865">
                <a:solidFill>
                  <a:schemeClr val="tx1">
                    <a:tint val="75000"/>
                  </a:schemeClr>
                </a:solidFill>
              </a:defRPr>
            </a:lvl8pPr>
            <a:lvl9pPr marL="4872168" indent="0">
              <a:buNone/>
              <a:defRPr sz="1865">
                <a:solidFill>
                  <a:schemeClr val="tx1">
                    <a:tint val="75000"/>
                  </a:schemeClr>
                </a:solidFill>
              </a:defRPr>
            </a:lvl9pPr>
          </a:lstStyle>
          <a:p>
            <a:r>
              <a:rPr lang="en-US"/>
              <a:t>16pt Intel Clear Subhead</a:t>
            </a:r>
          </a:p>
        </p:txBody>
      </p:sp>
      <p:sp>
        <p:nvSpPr>
          <p:cNvPr id="4" name="TextBox 3"/>
          <p:cNvSpPr txBox="1"/>
          <p:nvPr userDrawn="1"/>
        </p:nvSpPr>
        <p:spPr>
          <a:xfrm>
            <a:off x="4588045" y="6521117"/>
            <a:ext cx="3015915" cy="184538"/>
          </a:xfrm>
          <a:prstGeom prst="rect">
            <a:avLst/>
          </a:prstGeom>
          <a:noFill/>
        </p:spPr>
        <p:txBody>
          <a:bodyPr vert="horz" wrap="square" lIns="0" tIns="0" rIns="0" bIns="0" rtlCol="0">
            <a:spAutoFit/>
          </a:bodyPr>
          <a:lstStyle/>
          <a:p>
            <a:pPr algn="ctr" defTabSz="913675"/>
            <a:r>
              <a:rPr lang="en-US" sz="1199">
                <a:solidFill>
                  <a:prstClr val="white"/>
                </a:solidFill>
              </a:rPr>
              <a:t>Intel Confidential</a:t>
            </a:r>
          </a:p>
        </p:txBody>
      </p:sp>
    </p:spTree>
    <p:extLst>
      <p:ext uri="{BB962C8B-B14F-4D97-AF65-F5344CB8AC3E}">
        <p14:creationId xmlns:p14="http://schemas.microsoft.com/office/powerpoint/2010/main" val="265520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solidFill>
                  <a:prstClr val="white"/>
                </a:solidFill>
              </a:rPr>
              <a:pPr/>
              <a:t>‹#›</a:t>
            </a:fld>
            <a:endParaRPr lang="en-US">
              <a:solidFill>
                <a:prstClr val="white"/>
              </a:solidFill>
            </a:endParaRPr>
          </a:p>
        </p:txBody>
      </p:sp>
      <p:sp>
        <p:nvSpPr>
          <p:cNvPr id="15" name="Content Placeholder 2"/>
          <p:cNvSpPr>
            <a:spLocks noGrp="1"/>
          </p:cNvSpPr>
          <p:nvPr>
            <p:ph sz="half" idx="1" hasCustomPrompt="1"/>
          </p:nvPr>
        </p:nvSpPr>
        <p:spPr>
          <a:xfrm>
            <a:off x="607487" y="1604433"/>
            <a:ext cx="5342468"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5" dirty="0" smtClean="0">
                <a:solidFill>
                  <a:schemeClr val="tx2"/>
                </a:solidFill>
              </a:defRPr>
            </a:lvl3pPr>
            <a:lvl4pPr>
              <a:defRPr lang="en-US" sz="1599" dirty="0" smtClean="0">
                <a:solidFill>
                  <a:schemeClr val="tx2"/>
                </a:solidFill>
              </a:defRPr>
            </a:lvl4pPr>
            <a:lvl5pPr>
              <a:defRPr lang="en-US" sz="1599"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16" name="Content Placeholder 2"/>
          <p:cNvSpPr>
            <a:spLocks noGrp="1"/>
          </p:cNvSpPr>
          <p:nvPr>
            <p:ph sz="half" idx="13" hasCustomPrompt="1"/>
          </p:nvPr>
        </p:nvSpPr>
        <p:spPr>
          <a:xfrm>
            <a:off x="6237817" y="1604433"/>
            <a:ext cx="5340352" cy="4567767"/>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865" dirty="0" smtClean="0">
                <a:solidFill>
                  <a:schemeClr val="tx2"/>
                </a:solidFill>
              </a:defRPr>
            </a:lvl3pPr>
            <a:lvl4pPr>
              <a:defRPr lang="en-US" sz="1599" dirty="0" smtClean="0">
                <a:solidFill>
                  <a:schemeClr val="tx2"/>
                </a:solidFill>
              </a:defRPr>
            </a:lvl4pPr>
            <a:lvl5pPr>
              <a:defRPr lang="en-US" sz="1599" dirty="0">
                <a:solidFill>
                  <a:schemeClr val="tx2"/>
                </a:solidFill>
              </a:defRPr>
            </a:lvl5pPr>
          </a:lstStyle>
          <a:p>
            <a:pPr marR="0" lvl="0" fontAlgn="auto">
              <a:lnSpc>
                <a:spcPct val="100000"/>
              </a:lnSpc>
              <a:buClrTx/>
              <a:buSzTx/>
              <a:tabLst/>
            </a:pPr>
            <a:r>
              <a:rPr lang="en-US"/>
              <a:t>18pt Intel Clear body text</a:t>
            </a:r>
          </a:p>
          <a:p>
            <a:pPr marR="0" lvl="1" fontAlgn="auto">
              <a:lnSpc>
                <a:spcPct val="100000"/>
              </a:lnSpc>
              <a:spcAft>
                <a:spcPts val="0"/>
              </a:spcAft>
              <a:buClrTx/>
              <a:buSzTx/>
              <a:tabLst/>
            </a:pPr>
            <a:r>
              <a:rPr lang="en-US"/>
              <a:t>16pt Intel Clear bullet one</a:t>
            </a:r>
          </a:p>
          <a:p>
            <a:pPr lvl="2"/>
            <a:r>
              <a:rPr lang="en-US" err="1"/>
              <a:t>14pt</a:t>
            </a:r>
            <a:r>
              <a:rPr lang="en-US"/>
              <a:t> Intel Clear third level</a:t>
            </a:r>
          </a:p>
          <a:p>
            <a:pPr lvl="3"/>
            <a:r>
              <a:rPr lang="en-US" err="1"/>
              <a:t>12pt</a:t>
            </a:r>
            <a:r>
              <a:rPr lang="en-US"/>
              <a:t> Intel Clear fourth level</a:t>
            </a:r>
          </a:p>
          <a:p>
            <a:pPr lvl="4"/>
            <a:r>
              <a:rPr lang="en-US" err="1"/>
              <a:t>12pt</a:t>
            </a:r>
            <a:r>
              <a:rPr lang="en-US"/>
              <a:t> Intel Clear fifth level</a:t>
            </a:r>
          </a:p>
        </p:txBody>
      </p:sp>
      <p:sp>
        <p:nvSpPr>
          <p:cNvPr id="8" name="Title 6"/>
          <p:cNvSpPr>
            <a:spLocks noGrp="1"/>
          </p:cNvSpPr>
          <p:nvPr>
            <p:ph type="title" hasCustomPrompt="1"/>
          </p:nvPr>
        </p:nvSpPr>
        <p:spPr>
          <a:xfrm>
            <a:off x="607484" y="411799"/>
            <a:ext cx="10972800" cy="1158239"/>
          </a:xfrm>
        </p:spPr>
        <p:txBody>
          <a:bodyPr/>
          <a:lstStyle>
            <a:lvl1pPr>
              <a:defRPr b="0" i="0" baseline="0">
                <a:solidFill>
                  <a:schemeClr val="tx2"/>
                </a:solidFill>
                <a:latin typeface="Intel Clear"/>
                <a:cs typeface="Intel Clear"/>
              </a:defRPr>
            </a:lvl1pPr>
          </a:lstStyle>
          <a:p>
            <a:r>
              <a:rPr lang="en-US"/>
              <a:t>28pt Intel Clear Headline</a:t>
            </a:r>
          </a:p>
        </p:txBody>
      </p:sp>
      <p:sp>
        <p:nvSpPr>
          <p:cNvPr id="6" name="TextBox 5"/>
          <p:cNvSpPr txBox="1"/>
          <p:nvPr userDrawn="1"/>
        </p:nvSpPr>
        <p:spPr>
          <a:xfrm>
            <a:off x="4588045" y="6521117"/>
            <a:ext cx="3015915" cy="184538"/>
          </a:xfrm>
          <a:prstGeom prst="rect">
            <a:avLst/>
          </a:prstGeom>
          <a:noFill/>
        </p:spPr>
        <p:txBody>
          <a:bodyPr vert="horz" wrap="square" lIns="0" tIns="0" rIns="0" bIns="0" rtlCol="0">
            <a:spAutoFit/>
          </a:bodyPr>
          <a:lstStyle/>
          <a:p>
            <a:pPr algn="ctr" defTabSz="913675"/>
            <a:r>
              <a:rPr lang="en-US" sz="1199">
                <a:solidFill>
                  <a:prstClr val="white"/>
                </a:solidFill>
              </a:rPr>
              <a:t>Intel Confidential</a:t>
            </a:r>
          </a:p>
        </p:txBody>
      </p:sp>
    </p:spTree>
    <p:extLst>
      <p:ext uri="{BB962C8B-B14F-4D97-AF65-F5344CB8AC3E}">
        <p14:creationId xmlns:p14="http://schemas.microsoft.com/office/powerpoint/2010/main" val="229708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tx1"/>
        </a:solidFill>
        <a:effectLst/>
      </p:bgPr>
    </p:bg>
    <p:spTree>
      <p:nvGrpSpPr>
        <p:cNvPr id="1" name=""/>
        <p:cNvGrpSpPr/>
        <p:nvPr/>
      </p:nvGrpSpPr>
      <p:grpSpPr>
        <a:xfrm>
          <a:off x="0" y="0"/>
          <a:ext cx="0" cy="0"/>
          <a:chOff x="0" y="0"/>
          <a:chExt cx="0" cy="0"/>
        </a:xfrm>
      </p:grpSpPr>
      <p:pic>
        <p:nvPicPr>
          <p:cNvPr id="18" name="Picture 17" descr="A picture containing text, person&#10;&#10;Description automatically generated">
            <a:extLst>
              <a:ext uri="{FF2B5EF4-FFF2-40B4-BE49-F238E27FC236}">
                <a16:creationId xmlns:a16="http://schemas.microsoft.com/office/drawing/2014/main" id="{E5DC243F-546E-4527-B8BA-81139E4B6D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924" r="21201"/>
          <a:stretch/>
        </p:blipFill>
        <p:spPr>
          <a:xfrm>
            <a:off x="6233161" y="0"/>
            <a:ext cx="5958839" cy="6858000"/>
          </a:xfrm>
          <a:prstGeom prst="rect">
            <a:avLst/>
          </a:prstGeom>
        </p:spPr>
      </p:pic>
      <p:sp>
        <p:nvSpPr>
          <p:cNvPr id="2" name="Title 1">
            <a:extLst>
              <a:ext uri="{FF2B5EF4-FFF2-40B4-BE49-F238E27FC236}">
                <a16:creationId xmlns:a16="http://schemas.microsoft.com/office/drawing/2014/main" id="{F5C45F0E-0527-45C2-9C85-5A58EF6B1120}"/>
              </a:ext>
            </a:extLst>
          </p:cNvPr>
          <p:cNvSpPr>
            <a:spLocks noGrp="1"/>
          </p:cNvSpPr>
          <p:nvPr>
            <p:ph type="title"/>
          </p:nvPr>
        </p:nvSpPr>
        <p:spPr>
          <a:xfrm>
            <a:off x="497839" y="221694"/>
            <a:ext cx="5403849" cy="1199822"/>
          </a:xfrm>
        </p:spPr>
        <p:txBody>
          <a:bodyPr vert="horz" lIns="91440" tIns="45720" rIns="91440" bIns="45720" rtlCol="0" anchor="ctr">
            <a:normAutofit/>
          </a:bodyPr>
          <a:lstStyle>
            <a:lvl1pPr>
              <a:defRPr lang="en-US" sz="3200" dirty="0">
                <a:gradFill flip="none" rotWithShape="1">
                  <a:gsLst>
                    <a:gs pos="16000">
                      <a:schemeClr val="bg2"/>
                    </a:gs>
                    <a:gs pos="87000">
                      <a:schemeClr val="accent1"/>
                    </a:gs>
                  </a:gsLst>
                  <a:lin ang="2700000" scaled="1"/>
                  <a:tileRect/>
                </a:gradFill>
              </a:defRPr>
            </a:lvl1pPr>
          </a:lstStyle>
          <a:p>
            <a:pPr lvl="0"/>
            <a:r>
              <a:rPr lang="en-US"/>
              <a:t>Click to edit Master title style</a:t>
            </a:r>
          </a:p>
        </p:txBody>
      </p:sp>
      <p:cxnSp>
        <p:nvCxnSpPr>
          <p:cNvPr id="6" name="Straight Connector 5">
            <a:extLst>
              <a:ext uri="{FF2B5EF4-FFF2-40B4-BE49-F238E27FC236}">
                <a16:creationId xmlns:a16="http://schemas.microsoft.com/office/drawing/2014/main" id="{68FA20B7-8B22-42EB-8483-1431429A0DAA}"/>
              </a:ext>
            </a:extLst>
          </p:cNvPr>
          <p:cNvCxnSpPr>
            <a:cxnSpLocks/>
          </p:cNvCxnSpPr>
          <p:nvPr userDrawn="1"/>
        </p:nvCxnSpPr>
        <p:spPr>
          <a:xfrm>
            <a:off x="6228080" y="-15240"/>
            <a:ext cx="0" cy="6873240"/>
          </a:xfrm>
          <a:prstGeom prst="line">
            <a:avLst/>
          </a:prstGeom>
          <a:ln w="28575">
            <a:solidFill>
              <a:srgbClr val="AFD8EF"/>
            </a:solidFill>
          </a:ln>
          <a:effectLst>
            <a:glow rad="25400">
              <a:srgbClr val="B0EFFF">
                <a:alpha val="21000"/>
              </a:srgbClr>
            </a:glow>
          </a:effectLst>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4CC8E11D-C616-45E9-A169-6B078201B8D4}"/>
              </a:ext>
            </a:extLst>
          </p:cNvPr>
          <p:cNvSpPr>
            <a:spLocks noGrp="1"/>
          </p:cNvSpPr>
          <p:nvPr>
            <p:ph sz="quarter" idx="10"/>
          </p:nvPr>
        </p:nvSpPr>
        <p:spPr>
          <a:xfrm>
            <a:off x="498475" y="1579563"/>
            <a:ext cx="5403850" cy="47545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 name="Graphic 4">
            <a:extLst>
              <a:ext uri="{FF2B5EF4-FFF2-40B4-BE49-F238E27FC236}">
                <a16:creationId xmlns:a16="http://schemas.microsoft.com/office/drawing/2014/main" id="{A6CEA4AE-6CF8-4DC5-B2B6-554BADCB81BA}"/>
              </a:ext>
            </a:extLst>
          </p:cNvPr>
          <p:cNvGrpSpPr/>
          <p:nvPr userDrawn="1"/>
        </p:nvGrpSpPr>
        <p:grpSpPr>
          <a:xfrm>
            <a:off x="124734" y="6550337"/>
            <a:ext cx="665641" cy="149163"/>
            <a:chOff x="124734" y="6550337"/>
            <a:chExt cx="665641" cy="149163"/>
          </a:xfrm>
          <a:solidFill>
            <a:srgbClr val="00C7FD"/>
          </a:solidFill>
        </p:grpSpPr>
        <p:sp>
          <p:nvSpPr>
            <p:cNvPr id="21" name="Freeform: Shape 20">
              <a:extLst>
                <a:ext uri="{FF2B5EF4-FFF2-40B4-BE49-F238E27FC236}">
                  <a16:creationId xmlns:a16="http://schemas.microsoft.com/office/drawing/2014/main" id="{A55382D4-ACFE-4E25-9E13-2E77957126A0}"/>
                </a:ext>
              </a:extLst>
            </p:cNvPr>
            <p:cNvSpPr/>
            <p:nvPr/>
          </p:nvSpPr>
          <p:spPr>
            <a:xfrm>
              <a:off x="124734" y="6550337"/>
              <a:ext cx="631343" cy="149163"/>
            </a:xfrm>
            <a:custGeom>
              <a:avLst/>
              <a:gdLst>
                <a:gd name="connsiteX0" fmla="*/ 631344 w 631343"/>
                <a:gd name="connsiteY0" fmla="*/ 2061 h 149163"/>
                <a:gd name="connsiteX1" fmla="*/ 631344 w 631343"/>
                <a:gd name="connsiteY1" fmla="*/ 147102 h 149163"/>
                <a:gd name="connsiteX2" fmla="*/ 611668 w 631343"/>
                <a:gd name="connsiteY2" fmla="*/ 147102 h 149163"/>
                <a:gd name="connsiteX3" fmla="*/ 520011 w 631343"/>
                <a:gd name="connsiteY3" fmla="*/ 39989 h 149163"/>
                <a:gd name="connsiteX4" fmla="*/ 520011 w 631343"/>
                <a:gd name="connsiteY4" fmla="*/ 147102 h 149163"/>
                <a:gd name="connsiteX5" fmla="*/ 497195 w 631343"/>
                <a:gd name="connsiteY5" fmla="*/ 147102 h 149163"/>
                <a:gd name="connsiteX6" fmla="*/ 497195 w 631343"/>
                <a:gd name="connsiteY6" fmla="*/ 2061 h 149163"/>
                <a:gd name="connsiteX7" fmla="*/ 516871 w 631343"/>
                <a:gd name="connsiteY7" fmla="*/ 2061 h 149163"/>
                <a:gd name="connsiteX8" fmla="*/ 608528 w 631343"/>
                <a:gd name="connsiteY8" fmla="*/ 109174 h 149163"/>
                <a:gd name="connsiteX9" fmla="*/ 608528 w 631343"/>
                <a:gd name="connsiteY9" fmla="*/ 2061 h 149163"/>
                <a:gd name="connsiteX10" fmla="*/ 631344 w 631343"/>
                <a:gd name="connsiteY10" fmla="*/ 2061 h 149163"/>
                <a:gd name="connsiteX11" fmla="*/ 396117 w 631343"/>
                <a:gd name="connsiteY11" fmla="*/ 0 h 149163"/>
                <a:gd name="connsiteX12" fmla="*/ 472760 w 631343"/>
                <a:gd name="connsiteY12" fmla="*/ 74582 h 149163"/>
                <a:gd name="connsiteX13" fmla="*/ 396117 w 631343"/>
                <a:gd name="connsiteY13" fmla="*/ 149163 h 149163"/>
                <a:gd name="connsiteX14" fmla="*/ 319475 w 631343"/>
                <a:gd name="connsiteY14" fmla="*/ 74582 h 149163"/>
                <a:gd name="connsiteX15" fmla="*/ 396117 w 631343"/>
                <a:gd name="connsiteY15" fmla="*/ 0 h 149163"/>
                <a:gd name="connsiteX16" fmla="*/ 396117 w 631343"/>
                <a:gd name="connsiteY16" fmla="*/ 128457 h 149163"/>
                <a:gd name="connsiteX17" fmla="*/ 449993 w 631343"/>
                <a:gd name="connsiteY17" fmla="*/ 74582 h 149163"/>
                <a:gd name="connsiteX18" fmla="*/ 396117 w 631343"/>
                <a:gd name="connsiteY18" fmla="*/ 20706 h 149163"/>
                <a:gd name="connsiteX19" fmla="*/ 342242 w 631343"/>
                <a:gd name="connsiteY19" fmla="*/ 74582 h 149163"/>
                <a:gd name="connsiteX20" fmla="*/ 396117 w 631343"/>
                <a:gd name="connsiteY20" fmla="*/ 128457 h 149163"/>
                <a:gd name="connsiteX21" fmla="*/ 300829 w 631343"/>
                <a:gd name="connsiteY21" fmla="*/ 84984 h 149163"/>
                <a:gd name="connsiteX22" fmla="*/ 301565 w 631343"/>
                <a:gd name="connsiteY22" fmla="*/ 74582 h 149163"/>
                <a:gd name="connsiteX23" fmla="*/ 224923 w 631343"/>
                <a:gd name="connsiteY23" fmla="*/ 0 h 149163"/>
                <a:gd name="connsiteX24" fmla="*/ 148280 w 631343"/>
                <a:gd name="connsiteY24" fmla="*/ 74582 h 149163"/>
                <a:gd name="connsiteX25" fmla="*/ 224923 w 631343"/>
                <a:gd name="connsiteY25" fmla="*/ 149163 h 149163"/>
                <a:gd name="connsiteX26" fmla="*/ 290378 w 631343"/>
                <a:gd name="connsiteY26" fmla="*/ 120655 h 149163"/>
                <a:gd name="connsiteX27" fmla="*/ 272714 w 631343"/>
                <a:gd name="connsiteY27" fmla="*/ 107162 h 149163"/>
                <a:gd name="connsiteX28" fmla="*/ 224923 w 631343"/>
                <a:gd name="connsiteY28" fmla="*/ 128800 h 149163"/>
                <a:gd name="connsiteX29" fmla="*/ 172029 w 631343"/>
                <a:gd name="connsiteY29" fmla="*/ 84935 h 149163"/>
                <a:gd name="connsiteX30" fmla="*/ 300829 w 631343"/>
                <a:gd name="connsiteY30" fmla="*/ 84935 h 149163"/>
                <a:gd name="connsiteX31" fmla="*/ 224923 w 631343"/>
                <a:gd name="connsiteY31" fmla="*/ 20706 h 149163"/>
                <a:gd name="connsiteX32" fmla="*/ 277866 w 631343"/>
                <a:gd name="connsiteY32" fmla="*/ 64670 h 149163"/>
                <a:gd name="connsiteX33" fmla="*/ 171930 w 631343"/>
                <a:gd name="connsiteY33" fmla="*/ 64670 h 149163"/>
                <a:gd name="connsiteX34" fmla="*/ 224923 w 631343"/>
                <a:gd name="connsiteY34" fmla="*/ 20706 h 149163"/>
                <a:gd name="connsiteX35" fmla="*/ 145042 w 631343"/>
                <a:gd name="connsiteY35" fmla="*/ 2061 h 149163"/>
                <a:gd name="connsiteX36" fmla="*/ 116877 w 631343"/>
                <a:gd name="connsiteY36" fmla="*/ 2061 h 149163"/>
                <a:gd name="connsiteX37" fmla="*/ 72521 w 631343"/>
                <a:gd name="connsiteY37" fmla="*/ 57114 h 149163"/>
                <a:gd name="connsiteX38" fmla="*/ 28164 w 631343"/>
                <a:gd name="connsiteY38" fmla="*/ 2061 h 149163"/>
                <a:gd name="connsiteX39" fmla="*/ 0 w 631343"/>
                <a:gd name="connsiteY39" fmla="*/ 2061 h 149163"/>
                <a:gd name="connsiteX40" fmla="*/ 58439 w 631343"/>
                <a:gd name="connsiteY40" fmla="*/ 74582 h 149163"/>
                <a:gd name="connsiteX41" fmla="*/ 0 w 631343"/>
                <a:gd name="connsiteY41" fmla="*/ 147053 h 149163"/>
                <a:gd name="connsiteX42" fmla="*/ 28164 w 631343"/>
                <a:gd name="connsiteY42" fmla="*/ 147053 h 149163"/>
                <a:gd name="connsiteX43" fmla="*/ 72521 w 631343"/>
                <a:gd name="connsiteY43" fmla="*/ 92000 h 149163"/>
                <a:gd name="connsiteX44" fmla="*/ 116877 w 631343"/>
                <a:gd name="connsiteY44" fmla="*/ 147053 h 149163"/>
                <a:gd name="connsiteX45" fmla="*/ 145042 w 631343"/>
                <a:gd name="connsiteY45" fmla="*/ 147053 h 149163"/>
                <a:gd name="connsiteX46" fmla="*/ 86603 w 631343"/>
                <a:gd name="connsiteY46" fmla="*/ 74533 h 149163"/>
                <a:gd name="connsiteX47" fmla="*/ 145042 w 631343"/>
                <a:gd name="connsiteY47" fmla="*/ 2012 h 1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1343" h="149163">
                  <a:moveTo>
                    <a:pt x="631344" y="2061"/>
                  </a:moveTo>
                  <a:lnTo>
                    <a:pt x="631344" y="147102"/>
                  </a:lnTo>
                  <a:lnTo>
                    <a:pt x="611668" y="147102"/>
                  </a:lnTo>
                  <a:lnTo>
                    <a:pt x="520011" y="39989"/>
                  </a:lnTo>
                  <a:lnTo>
                    <a:pt x="520011" y="147102"/>
                  </a:lnTo>
                  <a:lnTo>
                    <a:pt x="497195" y="147102"/>
                  </a:lnTo>
                  <a:lnTo>
                    <a:pt x="497195" y="2061"/>
                  </a:lnTo>
                  <a:lnTo>
                    <a:pt x="516871" y="2061"/>
                  </a:lnTo>
                  <a:lnTo>
                    <a:pt x="608528" y="109174"/>
                  </a:lnTo>
                  <a:lnTo>
                    <a:pt x="608528" y="2061"/>
                  </a:lnTo>
                  <a:lnTo>
                    <a:pt x="631344" y="2061"/>
                  </a:lnTo>
                  <a:close/>
                  <a:moveTo>
                    <a:pt x="396117" y="0"/>
                  </a:moveTo>
                  <a:cubicBezTo>
                    <a:pt x="439640" y="0"/>
                    <a:pt x="472760" y="33169"/>
                    <a:pt x="472760" y="74582"/>
                  </a:cubicBezTo>
                  <a:cubicBezTo>
                    <a:pt x="472760" y="115994"/>
                    <a:pt x="439590" y="149163"/>
                    <a:pt x="396117" y="149163"/>
                  </a:cubicBezTo>
                  <a:cubicBezTo>
                    <a:pt x="352644" y="149163"/>
                    <a:pt x="319475" y="115994"/>
                    <a:pt x="319475" y="74582"/>
                  </a:cubicBezTo>
                  <a:cubicBezTo>
                    <a:pt x="319475" y="33169"/>
                    <a:pt x="352644" y="0"/>
                    <a:pt x="396117" y="0"/>
                  </a:cubicBezTo>
                  <a:close/>
                  <a:moveTo>
                    <a:pt x="396117" y="128457"/>
                  </a:moveTo>
                  <a:cubicBezTo>
                    <a:pt x="426146" y="128457"/>
                    <a:pt x="449993" y="104610"/>
                    <a:pt x="449993" y="74582"/>
                  </a:cubicBezTo>
                  <a:cubicBezTo>
                    <a:pt x="449993" y="44553"/>
                    <a:pt x="426146" y="20706"/>
                    <a:pt x="396117" y="20706"/>
                  </a:cubicBezTo>
                  <a:cubicBezTo>
                    <a:pt x="366088" y="20706"/>
                    <a:pt x="342242" y="44553"/>
                    <a:pt x="342242" y="74582"/>
                  </a:cubicBezTo>
                  <a:cubicBezTo>
                    <a:pt x="342242" y="104610"/>
                    <a:pt x="366088" y="128457"/>
                    <a:pt x="396117" y="128457"/>
                  </a:cubicBezTo>
                  <a:close/>
                  <a:moveTo>
                    <a:pt x="300829" y="84984"/>
                  </a:moveTo>
                  <a:cubicBezTo>
                    <a:pt x="301320" y="81598"/>
                    <a:pt x="301565" y="78114"/>
                    <a:pt x="301565" y="74582"/>
                  </a:cubicBezTo>
                  <a:cubicBezTo>
                    <a:pt x="301565" y="33169"/>
                    <a:pt x="268396" y="0"/>
                    <a:pt x="224923" y="0"/>
                  </a:cubicBezTo>
                  <a:cubicBezTo>
                    <a:pt x="181449" y="0"/>
                    <a:pt x="148280" y="33169"/>
                    <a:pt x="148280" y="74582"/>
                  </a:cubicBezTo>
                  <a:cubicBezTo>
                    <a:pt x="148280" y="115994"/>
                    <a:pt x="181449" y="149163"/>
                    <a:pt x="224923" y="149163"/>
                  </a:cubicBezTo>
                  <a:cubicBezTo>
                    <a:pt x="256865" y="149163"/>
                    <a:pt x="276836" y="136651"/>
                    <a:pt x="290378" y="120655"/>
                  </a:cubicBezTo>
                  <a:lnTo>
                    <a:pt x="272714" y="107162"/>
                  </a:lnTo>
                  <a:cubicBezTo>
                    <a:pt x="260251" y="122716"/>
                    <a:pt x="244599" y="128800"/>
                    <a:pt x="224923" y="128800"/>
                  </a:cubicBezTo>
                  <a:cubicBezTo>
                    <a:pt x="198427" y="128800"/>
                    <a:pt x="176788" y="109910"/>
                    <a:pt x="172029" y="84935"/>
                  </a:cubicBezTo>
                  <a:lnTo>
                    <a:pt x="300829" y="84935"/>
                  </a:lnTo>
                  <a:close/>
                  <a:moveTo>
                    <a:pt x="224923" y="20706"/>
                  </a:moveTo>
                  <a:cubicBezTo>
                    <a:pt x="251566" y="20706"/>
                    <a:pt x="273303" y="39450"/>
                    <a:pt x="277866" y="64670"/>
                  </a:cubicBezTo>
                  <a:lnTo>
                    <a:pt x="171930" y="64670"/>
                  </a:lnTo>
                  <a:cubicBezTo>
                    <a:pt x="176494" y="39450"/>
                    <a:pt x="198230" y="20706"/>
                    <a:pt x="224923" y="20706"/>
                  </a:cubicBezTo>
                  <a:close/>
                  <a:moveTo>
                    <a:pt x="145042" y="2061"/>
                  </a:moveTo>
                  <a:lnTo>
                    <a:pt x="116877" y="2061"/>
                  </a:lnTo>
                  <a:lnTo>
                    <a:pt x="72521" y="57114"/>
                  </a:lnTo>
                  <a:lnTo>
                    <a:pt x="28164" y="2061"/>
                  </a:lnTo>
                  <a:lnTo>
                    <a:pt x="0" y="2061"/>
                  </a:lnTo>
                  <a:lnTo>
                    <a:pt x="58439" y="74582"/>
                  </a:lnTo>
                  <a:lnTo>
                    <a:pt x="0" y="147053"/>
                  </a:lnTo>
                  <a:lnTo>
                    <a:pt x="28164" y="147053"/>
                  </a:lnTo>
                  <a:lnTo>
                    <a:pt x="72521" y="92000"/>
                  </a:lnTo>
                  <a:lnTo>
                    <a:pt x="116877" y="147053"/>
                  </a:lnTo>
                  <a:lnTo>
                    <a:pt x="145042" y="147053"/>
                  </a:lnTo>
                  <a:lnTo>
                    <a:pt x="86603" y="74533"/>
                  </a:lnTo>
                  <a:lnTo>
                    <a:pt x="145042" y="2012"/>
                  </a:lnTo>
                  <a:close/>
                </a:path>
              </a:pathLst>
            </a:custGeom>
            <a:solidFill>
              <a:srgbClr val="00C7FD"/>
            </a:solidFill>
            <a:ln w="4903" cap="flat">
              <a:no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35E7DAD8-9530-41E5-A149-7066D2638E1B}"/>
                </a:ext>
              </a:extLst>
            </p:cNvPr>
            <p:cNvGrpSpPr/>
            <p:nvPr/>
          </p:nvGrpSpPr>
          <p:grpSpPr>
            <a:xfrm>
              <a:off x="772417" y="6552937"/>
              <a:ext cx="17958" cy="17958"/>
              <a:chOff x="772417" y="6552937"/>
              <a:chExt cx="17958" cy="17958"/>
            </a:xfrm>
            <a:solidFill>
              <a:srgbClr val="00C7FD"/>
            </a:solidFill>
          </p:grpSpPr>
          <p:sp>
            <p:nvSpPr>
              <p:cNvPr id="23" name="Freeform: Shape 22">
                <a:extLst>
                  <a:ext uri="{FF2B5EF4-FFF2-40B4-BE49-F238E27FC236}">
                    <a16:creationId xmlns:a16="http://schemas.microsoft.com/office/drawing/2014/main" id="{90E84B73-AEC3-4457-8767-0F0860F9566C}"/>
                  </a:ext>
                </a:extLst>
              </p:cNvPr>
              <p:cNvSpPr/>
              <p:nvPr/>
            </p:nvSpPr>
            <p:spPr>
              <a:xfrm>
                <a:off x="772417" y="6552937"/>
                <a:ext cx="17958" cy="17958"/>
              </a:xfrm>
              <a:custGeom>
                <a:avLst/>
                <a:gdLst>
                  <a:gd name="connsiteX0" fmla="*/ 8979 w 17958"/>
                  <a:gd name="connsiteY0" fmla="*/ 1276 h 17958"/>
                  <a:gd name="connsiteX1" fmla="*/ 16683 w 17958"/>
                  <a:gd name="connsiteY1" fmla="*/ 8979 h 17958"/>
                  <a:gd name="connsiteX2" fmla="*/ 8979 w 17958"/>
                  <a:gd name="connsiteY2" fmla="*/ 16683 h 17958"/>
                  <a:gd name="connsiteX3" fmla="*/ 1276 w 17958"/>
                  <a:gd name="connsiteY3" fmla="*/ 8979 h 17958"/>
                  <a:gd name="connsiteX4" fmla="*/ 8979 w 17958"/>
                  <a:gd name="connsiteY4" fmla="*/ 1276 h 17958"/>
                  <a:gd name="connsiteX5" fmla="*/ 8979 w 17958"/>
                  <a:gd name="connsiteY5" fmla="*/ 0 h 17958"/>
                  <a:gd name="connsiteX6" fmla="*/ 0 w 17958"/>
                  <a:gd name="connsiteY6" fmla="*/ 8979 h 17958"/>
                  <a:gd name="connsiteX7" fmla="*/ 8979 w 17958"/>
                  <a:gd name="connsiteY7" fmla="*/ 17958 h 17958"/>
                  <a:gd name="connsiteX8" fmla="*/ 17959 w 17958"/>
                  <a:gd name="connsiteY8" fmla="*/ 8979 h 17958"/>
                  <a:gd name="connsiteX9" fmla="*/ 8979 w 17958"/>
                  <a:gd name="connsiteY9" fmla="*/ 0 h 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58" h="17958">
                    <a:moveTo>
                      <a:pt x="8979" y="1276"/>
                    </a:moveTo>
                    <a:cubicBezTo>
                      <a:pt x="13199" y="1276"/>
                      <a:pt x="16683" y="4710"/>
                      <a:pt x="16683" y="8979"/>
                    </a:cubicBezTo>
                    <a:cubicBezTo>
                      <a:pt x="16683" y="13248"/>
                      <a:pt x="13248" y="16683"/>
                      <a:pt x="8979" y="16683"/>
                    </a:cubicBezTo>
                    <a:cubicBezTo>
                      <a:pt x="4710" y="16683"/>
                      <a:pt x="1276" y="13248"/>
                      <a:pt x="1276" y="8979"/>
                    </a:cubicBezTo>
                    <a:cubicBezTo>
                      <a:pt x="1276" y="4710"/>
                      <a:pt x="4710" y="1276"/>
                      <a:pt x="8979" y="1276"/>
                    </a:cubicBezTo>
                    <a:moveTo>
                      <a:pt x="8979" y="0"/>
                    </a:moveTo>
                    <a:cubicBezTo>
                      <a:pt x="4024" y="0"/>
                      <a:pt x="0" y="4023"/>
                      <a:pt x="0" y="8979"/>
                    </a:cubicBezTo>
                    <a:cubicBezTo>
                      <a:pt x="0" y="13935"/>
                      <a:pt x="4024" y="17958"/>
                      <a:pt x="8979" y="17958"/>
                    </a:cubicBezTo>
                    <a:cubicBezTo>
                      <a:pt x="13935" y="17958"/>
                      <a:pt x="17959" y="13935"/>
                      <a:pt x="17959" y="8979"/>
                    </a:cubicBezTo>
                    <a:cubicBezTo>
                      <a:pt x="17959" y="4023"/>
                      <a:pt x="13935" y="0"/>
                      <a:pt x="8979" y="0"/>
                    </a:cubicBezTo>
                  </a:path>
                </a:pathLst>
              </a:custGeom>
              <a:solidFill>
                <a:srgbClr val="00C7FD"/>
              </a:solidFill>
              <a:ln w="490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37EF8BF-4952-473E-87D1-F1DB93ECAC13}"/>
                  </a:ext>
                </a:extLst>
              </p:cNvPr>
              <p:cNvSpPr/>
              <p:nvPr/>
            </p:nvSpPr>
            <p:spPr>
              <a:xfrm>
                <a:off x="778305" y="6557402"/>
                <a:ext cx="7016" cy="8979"/>
              </a:xfrm>
              <a:custGeom>
                <a:avLst/>
                <a:gdLst>
                  <a:gd name="connsiteX0" fmla="*/ 3729 w 7016"/>
                  <a:gd name="connsiteY0" fmla="*/ 0 h 8979"/>
                  <a:gd name="connsiteX1" fmla="*/ 5250 w 7016"/>
                  <a:gd name="connsiteY1" fmla="*/ 393 h 8979"/>
                  <a:gd name="connsiteX2" fmla="*/ 6281 w 7016"/>
                  <a:gd name="connsiteY2" fmla="*/ 1423 h 8979"/>
                  <a:gd name="connsiteX3" fmla="*/ 6673 w 7016"/>
                  <a:gd name="connsiteY3" fmla="*/ 2846 h 8979"/>
                  <a:gd name="connsiteX4" fmla="*/ 6182 w 7016"/>
                  <a:gd name="connsiteY4" fmla="*/ 4465 h 8979"/>
                  <a:gd name="connsiteX5" fmla="*/ 4956 w 7016"/>
                  <a:gd name="connsiteY5" fmla="*/ 5397 h 8979"/>
                  <a:gd name="connsiteX6" fmla="*/ 7017 w 7016"/>
                  <a:gd name="connsiteY6" fmla="*/ 8979 h 8979"/>
                  <a:gd name="connsiteX7" fmla="*/ 5397 w 7016"/>
                  <a:gd name="connsiteY7" fmla="*/ 8979 h 8979"/>
                  <a:gd name="connsiteX8" fmla="*/ 3533 w 7016"/>
                  <a:gd name="connsiteY8" fmla="*/ 5643 h 8979"/>
                  <a:gd name="connsiteX9" fmla="*/ 1423 w 7016"/>
                  <a:gd name="connsiteY9" fmla="*/ 5643 h 8979"/>
                  <a:gd name="connsiteX10" fmla="*/ 1423 w 7016"/>
                  <a:gd name="connsiteY10" fmla="*/ 8979 h 8979"/>
                  <a:gd name="connsiteX11" fmla="*/ 0 w 7016"/>
                  <a:gd name="connsiteY11" fmla="*/ 8979 h 8979"/>
                  <a:gd name="connsiteX12" fmla="*/ 0 w 7016"/>
                  <a:gd name="connsiteY12" fmla="*/ 0 h 8979"/>
                  <a:gd name="connsiteX13" fmla="*/ 3729 w 7016"/>
                  <a:gd name="connsiteY13" fmla="*/ 0 h 8979"/>
                  <a:gd name="connsiteX14" fmla="*/ 3729 w 7016"/>
                  <a:gd name="connsiteY14" fmla="*/ 4367 h 8979"/>
                  <a:gd name="connsiteX15" fmla="*/ 4514 w 7016"/>
                  <a:gd name="connsiteY15" fmla="*/ 4171 h 8979"/>
                  <a:gd name="connsiteX16" fmla="*/ 5054 w 7016"/>
                  <a:gd name="connsiteY16" fmla="*/ 3631 h 8979"/>
                  <a:gd name="connsiteX17" fmla="*/ 5250 w 7016"/>
                  <a:gd name="connsiteY17" fmla="*/ 2846 h 8979"/>
                  <a:gd name="connsiteX18" fmla="*/ 5054 w 7016"/>
                  <a:gd name="connsiteY18" fmla="*/ 2061 h 8979"/>
                  <a:gd name="connsiteX19" fmla="*/ 4514 w 7016"/>
                  <a:gd name="connsiteY19" fmla="*/ 1521 h 8979"/>
                  <a:gd name="connsiteX20" fmla="*/ 3729 w 7016"/>
                  <a:gd name="connsiteY20" fmla="*/ 1325 h 8979"/>
                  <a:gd name="connsiteX21" fmla="*/ 1423 w 7016"/>
                  <a:gd name="connsiteY21" fmla="*/ 1325 h 8979"/>
                  <a:gd name="connsiteX22" fmla="*/ 1423 w 7016"/>
                  <a:gd name="connsiteY22" fmla="*/ 4416 h 8979"/>
                  <a:gd name="connsiteX23" fmla="*/ 3729 w 7016"/>
                  <a:gd name="connsiteY23" fmla="*/ 4416 h 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16" h="8979">
                    <a:moveTo>
                      <a:pt x="3729" y="0"/>
                    </a:moveTo>
                    <a:cubicBezTo>
                      <a:pt x="4269" y="0"/>
                      <a:pt x="4809" y="147"/>
                      <a:pt x="5250" y="393"/>
                    </a:cubicBezTo>
                    <a:cubicBezTo>
                      <a:pt x="5692" y="638"/>
                      <a:pt x="6035" y="981"/>
                      <a:pt x="6281" y="1423"/>
                    </a:cubicBezTo>
                    <a:cubicBezTo>
                      <a:pt x="6526" y="1865"/>
                      <a:pt x="6673" y="2306"/>
                      <a:pt x="6673" y="2846"/>
                    </a:cubicBezTo>
                    <a:cubicBezTo>
                      <a:pt x="6673" y="3484"/>
                      <a:pt x="6526" y="4023"/>
                      <a:pt x="6182" y="4465"/>
                    </a:cubicBezTo>
                    <a:cubicBezTo>
                      <a:pt x="5839" y="4907"/>
                      <a:pt x="5446" y="5201"/>
                      <a:pt x="4956" y="5397"/>
                    </a:cubicBezTo>
                    <a:lnTo>
                      <a:pt x="7017" y="8979"/>
                    </a:lnTo>
                    <a:lnTo>
                      <a:pt x="5397" y="8979"/>
                    </a:lnTo>
                    <a:lnTo>
                      <a:pt x="3533" y="5643"/>
                    </a:lnTo>
                    <a:lnTo>
                      <a:pt x="1423" y="5643"/>
                    </a:lnTo>
                    <a:lnTo>
                      <a:pt x="1423" y="8979"/>
                    </a:lnTo>
                    <a:lnTo>
                      <a:pt x="0" y="8979"/>
                    </a:lnTo>
                    <a:lnTo>
                      <a:pt x="0" y="0"/>
                    </a:lnTo>
                    <a:lnTo>
                      <a:pt x="3729" y="0"/>
                    </a:lnTo>
                    <a:close/>
                    <a:moveTo>
                      <a:pt x="3729" y="4367"/>
                    </a:moveTo>
                    <a:cubicBezTo>
                      <a:pt x="4024" y="4367"/>
                      <a:pt x="4269" y="4318"/>
                      <a:pt x="4514" y="4171"/>
                    </a:cubicBezTo>
                    <a:cubicBezTo>
                      <a:pt x="4759" y="4023"/>
                      <a:pt x="4907" y="3876"/>
                      <a:pt x="5054" y="3631"/>
                    </a:cubicBezTo>
                    <a:cubicBezTo>
                      <a:pt x="5201" y="3386"/>
                      <a:pt x="5250" y="3140"/>
                      <a:pt x="5250" y="2846"/>
                    </a:cubicBezTo>
                    <a:cubicBezTo>
                      <a:pt x="5250" y="2551"/>
                      <a:pt x="5201" y="2306"/>
                      <a:pt x="5054" y="2061"/>
                    </a:cubicBezTo>
                    <a:cubicBezTo>
                      <a:pt x="4907" y="1815"/>
                      <a:pt x="4759" y="1668"/>
                      <a:pt x="4514" y="1521"/>
                    </a:cubicBezTo>
                    <a:cubicBezTo>
                      <a:pt x="4269" y="1374"/>
                      <a:pt x="4024" y="1325"/>
                      <a:pt x="3729" y="1325"/>
                    </a:cubicBezTo>
                    <a:lnTo>
                      <a:pt x="1423" y="1325"/>
                    </a:lnTo>
                    <a:lnTo>
                      <a:pt x="1423" y="4416"/>
                    </a:lnTo>
                    <a:lnTo>
                      <a:pt x="3729" y="4416"/>
                    </a:lnTo>
                    <a:close/>
                  </a:path>
                </a:pathLst>
              </a:custGeom>
              <a:solidFill>
                <a:srgbClr val="00C7FD"/>
              </a:solidFill>
              <a:ln w="4903" cap="flat">
                <a:noFill/>
                <a:prstDash val="solid"/>
                <a:miter/>
              </a:ln>
            </p:spPr>
            <p:txBody>
              <a:bodyPr rtlCol="0" anchor="ctr"/>
              <a:lstStyle/>
              <a:p>
                <a:endParaRPr lang="en-US"/>
              </a:p>
            </p:txBody>
          </p:sp>
        </p:grpSp>
      </p:grpSp>
      <p:grpSp>
        <p:nvGrpSpPr>
          <p:cNvPr id="25" name="Graphic 4">
            <a:extLst>
              <a:ext uri="{FF2B5EF4-FFF2-40B4-BE49-F238E27FC236}">
                <a16:creationId xmlns:a16="http://schemas.microsoft.com/office/drawing/2014/main" id="{43F4BA17-3DD7-409A-AC0D-C81C0475CD55}"/>
              </a:ext>
            </a:extLst>
          </p:cNvPr>
          <p:cNvGrpSpPr/>
          <p:nvPr userDrawn="1"/>
        </p:nvGrpSpPr>
        <p:grpSpPr>
          <a:xfrm>
            <a:off x="138227" y="6297005"/>
            <a:ext cx="567262" cy="217316"/>
            <a:chOff x="138227" y="6297005"/>
            <a:chExt cx="567262" cy="217316"/>
          </a:xfrm>
          <a:solidFill>
            <a:schemeClr val="accent1"/>
          </a:solidFill>
        </p:grpSpPr>
        <p:sp>
          <p:nvSpPr>
            <p:cNvPr id="26" name="Freeform: Shape 25">
              <a:extLst>
                <a:ext uri="{FF2B5EF4-FFF2-40B4-BE49-F238E27FC236}">
                  <a16:creationId xmlns:a16="http://schemas.microsoft.com/office/drawing/2014/main" id="{39921D82-0B61-4915-87F4-95FE3E6EF0D1}"/>
                </a:ext>
              </a:extLst>
            </p:cNvPr>
            <p:cNvSpPr/>
            <p:nvPr/>
          </p:nvSpPr>
          <p:spPr>
            <a:xfrm>
              <a:off x="138227" y="6299949"/>
              <a:ext cx="40627" cy="40627"/>
            </a:xfrm>
            <a:custGeom>
              <a:avLst/>
              <a:gdLst>
                <a:gd name="connsiteX0" fmla="*/ 0 w 40627"/>
                <a:gd name="connsiteY0" fmla="*/ 0 h 40627"/>
                <a:gd name="connsiteX1" fmla="*/ 40627 w 40627"/>
                <a:gd name="connsiteY1" fmla="*/ 0 h 40627"/>
                <a:gd name="connsiteX2" fmla="*/ 40627 w 40627"/>
                <a:gd name="connsiteY2" fmla="*/ 40627 h 40627"/>
                <a:gd name="connsiteX3" fmla="*/ 0 w 40627"/>
                <a:gd name="connsiteY3" fmla="*/ 40627 h 40627"/>
              </a:gdLst>
              <a:ahLst/>
              <a:cxnLst>
                <a:cxn ang="0">
                  <a:pos x="connsiteX0" y="connsiteY0"/>
                </a:cxn>
                <a:cxn ang="0">
                  <a:pos x="connsiteX1" y="connsiteY1"/>
                </a:cxn>
                <a:cxn ang="0">
                  <a:pos x="connsiteX2" y="connsiteY2"/>
                </a:cxn>
                <a:cxn ang="0">
                  <a:pos x="connsiteX3" y="connsiteY3"/>
                </a:cxn>
              </a:cxnLst>
              <a:rect l="l" t="t" r="r" b="b"/>
              <a:pathLst>
                <a:path w="40627" h="40627">
                  <a:moveTo>
                    <a:pt x="0" y="0"/>
                  </a:moveTo>
                  <a:lnTo>
                    <a:pt x="40627" y="0"/>
                  </a:lnTo>
                  <a:lnTo>
                    <a:pt x="40627" y="40627"/>
                  </a:lnTo>
                  <a:lnTo>
                    <a:pt x="0" y="40627"/>
                  </a:lnTo>
                  <a:close/>
                </a:path>
              </a:pathLst>
            </a:custGeom>
            <a:solidFill>
              <a:schemeClr val="accent2"/>
            </a:solidFill>
            <a:ln w="490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0F11209-09D7-4CF0-873F-B41632545CE8}"/>
                </a:ext>
              </a:extLst>
            </p:cNvPr>
            <p:cNvSpPr/>
            <p:nvPr/>
          </p:nvSpPr>
          <p:spPr>
            <a:xfrm>
              <a:off x="139257" y="6297005"/>
              <a:ext cx="514270" cy="217316"/>
            </a:xfrm>
            <a:custGeom>
              <a:avLst/>
              <a:gdLst>
                <a:gd name="connsiteX0" fmla="*/ 38518 w 514270"/>
                <a:gd name="connsiteY0" fmla="*/ 214275 h 217316"/>
                <a:gd name="connsiteX1" fmla="*/ 38518 w 514270"/>
                <a:gd name="connsiteY1" fmla="*/ 68203 h 217316"/>
                <a:gd name="connsiteX2" fmla="*/ 0 w 514270"/>
                <a:gd name="connsiteY2" fmla="*/ 68203 h 217316"/>
                <a:gd name="connsiteX3" fmla="*/ 0 w 514270"/>
                <a:gd name="connsiteY3" fmla="*/ 214324 h 217316"/>
                <a:gd name="connsiteX4" fmla="*/ 38468 w 514270"/>
                <a:gd name="connsiteY4" fmla="*/ 214324 h 217316"/>
                <a:gd name="connsiteX5" fmla="*/ 293665 w 514270"/>
                <a:gd name="connsiteY5" fmla="*/ 215747 h 217316"/>
                <a:gd name="connsiteX6" fmla="*/ 293665 w 514270"/>
                <a:gd name="connsiteY6" fmla="*/ 179928 h 217316"/>
                <a:gd name="connsiteX7" fmla="*/ 279730 w 514270"/>
                <a:gd name="connsiteY7" fmla="*/ 179045 h 217316"/>
                <a:gd name="connsiteX8" fmla="*/ 270702 w 514270"/>
                <a:gd name="connsiteY8" fmla="*/ 175021 h 217316"/>
                <a:gd name="connsiteX9" fmla="*/ 266679 w 514270"/>
                <a:gd name="connsiteY9" fmla="*/ 166287 h 217316"/>
                <a:gd name="connsiteX10" fmla="*/ 265795 w 514270"/>
                <a:gd name="connsiteY10" fmla="*/ 152156 h 217316"/>
                <a:gd name="connsiteX11" fmla="*/ 265795 w 514270"/>
                <a:gd name="connsiteY11" fmla="*/ 101029 h 217316"/>
                <a:gd name="connsiteX12" fmla="*/ 293665 w 514270"/>
                <a:gd name="connsiteY12" fmla="*/ 101029 h 217316"/>
                <a:gd name="connsiteX13" fmla="*/ 293665 w 514270"/>
                <a:gd name="connsiteY13" fmla="*/ 68105 h 217316"/>
                <a:gd name="connsiteX14" fmla="*/ 265795 w 514270"/>
                <a:gd name="connsiteY14" fmla="*/ 68105 h 217316"/>
                <a:gd name="connsiteX15" fmla="*/ 265795 w 514270"/>
                <a:gd name="connsiteY15" fmla="*/ 11285 h 217316"/>
                <a:gd name="connsiteX16" fmla="*/ 227327 w 514270"/>
                <a:gd name="connsiteY16" fmla="*/ 11285 h 217316"/>
                <a:gd name="connsiteX17" fmla="*/ 227327 w 514270"/>
                <a:gd name="connsiteY17" fmla="*/ 152500 h 217316"/>
                <a:gd name="connsiteX18" fmla="*/ 230418 w 514270"/>
                <a:gd name="connsiteY18" fmla="*/ 182627 h 217316"/>
                <a:gd name="connsiteX19" fmla="*/ 240673 w 514270"/>
                <a:gd name="connsiteY19" fmla="*/ 202008 h 217316"/>
                <a:gd name="connsiteX20" fmla="*/ 259466 w 514270"/>
                <a:gd name="connsiteY20" fmla="*/ 212558 h 217316"/>
                <a:gd name="connsiteX21" fmla="*/ 288808 w 514270"/>
                <a:gd name="connsiteY21" fmla="*/ 215796 h 217316"/>
                <a:gd name="connsiteX22" fmla="*/ 293665 w 514270"/>
                <a:gd name="connsiteY22" fmla="*/ 215796 h 217316"/>
                <a:gd name="connsiteX23" fmla="*/ 514270 w 514270"/>
                <a:gd name="connsiteY23" fmla="*/ 214275 h 217316"/>
                <a:gd name="connsiteX24" fmla="*/ 514270 w 514270"/>
                <a:gd name="connsiteY24" fmla="*/ 0 h 217316"/>
                <a:gd name="connsiteX25" fmla="*/ 475802 w 514270"/>
                <a:gd name="connsiteY25" fmla="*/ 0 h 217316"/>
                <a:gd name="connsiteX26" fmla="*/ 475802 w 514270"/>
                <a:gd name="connsiteY26" fmla="*/ 214275 h 217316"/>
                <a:gd name="connsiteX27" fmla="*/ 514270 w 514270"/>
                <a:gd name="connsiteY27" fmla="*/ 214275 h 217316"/>
                <a:gd name="connsiteX28" fmla="*/ 190183 w 514270"/>
                <a:gd name="connsiteY28" fmla="*/ 82579 h 217316"/>
                <a:gd name="connsiteX29" fmla="*/ 145434 w 514270"/>
                <a:gd name="connsiteY29" fmla="*/ 65210 h 217316"/>
                <a:gd name="connsiteX30" fmla="*/ 120165 w 514270"/>
                <a:gd name="connsiteY30" fmla="*/ 70853 h 217316"/>
                <a:gd name="connsiteX31" fmla="*/ 101029 w 514270"/>
                <a:gd name="connsiteY31" fmla="*/ 86456 h 217316"/>
                <a:gd name="connsiteX32" fmla="*/ 98919 w 514270"/>
                <a:gd name="connsiteY32" fmla="*/ 89154 h 217316"/>
                <a:gd name="connsiteX33" fmla="*/ 98919 w 514270"/>
                <a:gd name="connsiteY33" fmla="*/ 86701 h 217316"/>
                <a:gd name="connsiteX34" fmla="*/ 98919 w 514270"/>
                <a:gd name="connsiteY34" fmla="*/ 68203 h 217316"/>
                <a:gd name="connsiteX35" fmla="*/ 60941 w 514270"/>
                <a:gd name="connsiteY35" fmla="*/ 68203 h 217316"/>
                <a:gd name="connsiteX36" fmla="*/ 60941 w 514270"/>
                <a:gd name="connsiteY36" fmla="*/ 214324 h 217316"/>
                <a:gd name="connsiteX37" fmla="*/ 99213 w 514270"/>
                <a:gd name="connsiteY37" fmla="*/ 214324 h 217316"/>
                <a:gd name="connsiteX38" fmla="*/ 99213 w 514270"/>
                <a:gd name="connsiteY38" fmla="*/ 141901 h 217316"/>
                <a:gd name="connsiteX39" fmla="*/ 99262 w 514270"/>
                <a:gd name="connsiteY39" fmla="*/ 139252 h 217316"/>
                <a:gd name="connsiteX40" fmla="*/ 109419 w 514270"/>
                <a:gd name="connsiteY40" fmla="*/ 108928 h 217316"/>
                <a:gd name="connsiteX41" fmla="*/ 133855 w 514270"/>
                <a:gd name="connsiteY41" fmla="*/ 98526 h 217316"/>
                <a:gd name="connsiteX42" fmla="*/ 159026 w 514270"/>
                <a:gd name="connsiteY42" fmla="*/ 108634 h 217316"/>
                <a:gd name="connsiteX43" fmla="*/ 167416 w 514270"/>
                <a:gd name="connsiteY43" fmla="*/ 136651 h 217316"/>
                <a:gd name="connsiteX44" fmla="*/ 167416 w 514270"/>
                <a:gd name="connsiteY44" fmla="*/ 136651 h 217316"/>
                <a:gd name="connsiteX45" fmla="*/ 167416 w 514270"/>
                <a:gd name="connsiteY45" fmla="*/ 136946 h 217316"/>
                <a:gd name="connsiteX46" fmla="*/ 167416 w 514270"/>
                <a:gd name="connsiteY46" fmla="*/ 136995 h 217316"/>
                <a:gd name="connsiteX47" fmla="*/ 167416 w 514270"/>
                <a:gd name="connsiteY47" fmla="*/ 136995 h 217316"/>
                <a:gd name="connsiteX48" fmla="*/ 167416 w 514270"/>
                <a:gd name="connsiteY48" fmla="*/ 214275 h 217316"/>
                <a:gd name="connsiteX49" fmla="*/ 206277 w 514270"/>
                <a:gd name="connsiteY49" fmla="*/ 214275 h 217316"/>
                <a:gd name="connsiteX50" fmla="*/ 206277 w 514270"/>
                <a:gd name="connsiteY50" fmla="*/ 131352 h 217316"/>
                <a:gd name="connsiteX51" fmla="*/ 190183 w 514270"/>
                <a:gd name="connsiteY51" fmla="*/ 82579 h 217316"/>
                <a:gd name="connsiteX52" fmla="*/ 455684 w 514270"/>
                <a:gd name="connsiteY52" fmla="*/ 140969 h 217316"/>
                <a:gd name="connsiteX53" fmla="*/ 450140 w 514270"/>
                <a:gd name="connsiteY53" fmla="*/ 111431 h 217316"/>
                <a:gd name="connsiteX54" fmla="*/ 434635 w 514270"/>
                <a:gd name="connsiteY54" fmla="*/ 87290 h 217316"/>
                <a:gd name="connsiteX55" fmla="*/ 410837 w 514270"/>
                <a:gd name="connsiteY55" fmla="*/ 71098 h 217316"/>
                <a:gd name="connsiteX56" fmla="*/ 380269 w 514270"/>
                <a:gd name="connsiteY56" fmla="*/ 65259 h 217316"/>
                <a:gd name="connsiteX57" fmla="*/ 350583 w 514270"/>
                <a:gd name="connsiteY57" fmla="*/ 71245 h 217316"/>
                <a:gd name="connsiteX58" fmla="*/ 326442 w 514270"/>
                <a:gd name="connsiteY58" fmla="*/ 87486 h 217316"/>
                <a:gd name="connsiteX59" fmla="*/ 310201 w 514270"/>
                <a:gd name="connsiteY59" fmla="*/ 111627 h 217316"/>
                <a:gd name="connsiteX60" fmla="*/ 304215 w 514270"/>
                <a:gd name="connsiteY60" fmla="*/ 141312 h 217316"/>
                <a:gd name="connsiteX61" fmla="*/ 309907 w 514270"/>
                <a:gd name="connsiteY61" fmla="*/ 170998 h 217316"/>
                <a:gd name="connsiteX62" fmla="*/ 325706 w 514270"/>
                <a:gd name="connsiteY62" fmla="*/ 195090 h 217316"/>
                <a:gd name="connsiteX63" fmla="*/ 350092 w 514270"/>
                <a:gd name="connsiteY63" fmla="*/ 211331 h 217316"/>
                <a:gd name="connsiteX64" fmla="*/ 381397 w 514270"/>
                <a:gd name="connsiteY64" fmla="*/ 217317 h 217316"/>
                <a:gd name="connsiteX65" fmla="*/ 446411 w 514270"/>
                <a:gd name="connsiteY65" fmla="*/ 188662 h 217316"/>
                <a:gd name="connsiteX66" fmla="*/ 418688 w 514270"/>
                <a:gd name="connsiteY66" fmla="*/ 167563 h 217316"/>
                <a:gd name="connsiteX67" fmla="*/ 381692 w 514270"/>
                <a:gd name="connsiteY67" fmla="*/ 183902 h 217316"/>
                <a:gd name="connsiteX68" fmla="*/ 355146 w 514270"/>
                <a:gd name="connsiteY68" fmla="*/ 176444 h 217316"/>
                <a:gd name="connsiteX69" fmla="*/ 341260 w 514270"/>
                <a:gd name="connsiteY69" fmla="*/ 156180 h 217316"/>
                <a:gd name="connsiteX70" fmla="*/ 340868 w 514270"/>
                <a:gd name="connsiteY70" fmla="*/ 154806 h 217316"/>
                <a:gd name="connsiteX71" fmla="*/ 455635 w 514270"/>
                <a:gd name="connsiteY71" fmla="*/ 154806 h 217316"/>
                <a:gd name="connsiteX72" fmla="*/ 455635 w 514270"/>
                <a:gd name="connsiteY72" fmla="*/ 141067 h 217316"/>
                <a:gd name="connsiteX73" fmla="*/ 341211 w 514270"/>
                <a:gd name="connsiteY73" fmla="*/ 127574 h 217316"/>
                <a:gd name="connsiteX74" fmla="*/ 379974 w 514270"/>
                <a:gd name="connsiteY74" fmla="*/ 98183 h 217316"/>
                <a:gd name="connsiteX75" fmla="*/ 418737 w 514270"/>
                <a:gd name="connsiteY75" fmla="*/ 127525 h 217316"/>
                <a:gd name="connsiteX76" fmla="*/ 341211 w 514270"/>
                <a:gd name="connsiteY76" fmla="*/ 127525 h 21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14270" h="217316">
                  <a:moveTo>
                    <a:pt x="38518" y="214275"/>
                  </a:moveTo>
                  <a:lnTo>
                    <a:pt x="38518" y="68203"/>
                  </a:lnTo>
                  <a:lnTo>
                    <a:pt x="0" y="68203"/>
                  </a:lnTo>
                  <a:lnTo>
                    <a:pt x="0" y="214324"/>
                  </a:lnTo>
                  <a:lnTo>
                    <a:pt x="38468" y="214324"/>
                  </a:lnTo>
                  <a:close/>
                  <a:moveTo>
                    <a:pt x="293665" y="215747"/>
                  </a:moveTo>
                  <a:lnTo>
                    <a:pt x="293665" y="179928"/>
                  </a:lnTo>
                  <a:cubicBezTo>
                    <a:pt x="287974" y="179928"/>
                    <a:pt x="283312" y="179585"/>
                    <a:pt x="279730" y="179045"/>
                  </a:cubicBezTo>
                  <a:cubicBezTo>
                    <a:pt x="275756" y="178407"/>
                    <a:pt x="272714" y="177082"/>
                    <a:pt x="270702" y="175021"/>
                  </a:cubicBezTo>
                  <a:cubicBezTo>
                    <a:pt x="268690" y="173010"/>
                    <a:pt x="267317" y="170066"/>
                    <a:pt x="266679" y="166287"/>
                  </a:cubicBezTo>
                  <a:cubicBezTo>
                    <a:pt x="266090" y="162706"/>
                    <a:pt x="265795" y="157946"/>
                    <a:pt x="265795" y="152156"/>
                  </a:cubicBezTo>
                  <a:lnTo>
                    <a:pt x="265795" y="101029"/>
                  </a:lnTo>
                  <a:lnTo>
                    <a:pt x="293665" y="101029"/>
                  </a:lnTo>
                  <a:lnTo>
                    <a:pt x="293665" y="68105"/>
                  </a:lnTo>
                  <a:lnTo>
                    <a:pt x="265795" y="68105"/>
                  </a:lnTo>
                  <a:lnTo>
                    <a:pt x="265795" y="11285"/>
                  </a:lnTo>
                  <a:lnTo>
                    <a:pt x="227327" y="11285"/>
                  </a:lnTo>
                  <a:lnTo>
                    <a:pt x="227327" y="152500"/>
                  </a:lnTo>
                  <a:cubicBezTo>
                    <a:pt x="227327" y="164423"/>
                    <a:pt x="228357" y="174531"/>
                    <a:pt x="230418" y="182627"/>
                  </a:cubicBezTo>
                  <a:cubicBezTo>
                    <a:pt x="232430" y="190625"/>
                    <a:pt x="235865" y="197151"/>
                    <a:pt x="240673" y="202008"/>
                  </a:cubicBezTo>
                  <a:cubicBezTo>
                    <a:pt x="245433" y="206866"/>
                    <a:pt x="251762" y="210448"/>
                    <a:pt x="259466" y="212558"/>
                  </a:cubicBezTo>
                  <a:cubicBezTo>
                    <a:pt x="267218" y="214716"/>
                    <a:pt x="277130" y="215796"/>
                    <a:pt x="288808" y="215796"/>
                  </a:cubicBezTo>
                  <a:lnTo>
                    <a:pt x="293665" y="215796"/>
                  </a:lnTo>
                  <a:close/>
                  <a:moveTo>
                    <a:pt x="514270" y="214275"/>
                  </a:moveTo>
                  <a:lnTo>
                    <a:pt x="514270" y="0"/>
                  </a:lnTo>
                  <a:lnTo>
                    <a:pt x="475802" y="0"/>
                  </a:lnTo>
                  <a:lnTo>
                    <a:pt x="475802" y="214275"/>
                  </a:lnTo>
                  <a:lnTo>
                    <a:pt x="514270" y="214275"/>
                  </a:lnTo>
                  <a:close/>
                  <a:moveTo>
                    <a:pt x="190183" y="82579"/>
                  </a:moveTo>
                  <a:cubicBezTo>
                    <a:pt x="179536" y="71049"/>
                    <a:pt x="164472" y="65210"/>
                    <a:pt x="145434" y="65210"/>
                  </a:cubicBezTo>
                  <a:cubicBezTo>
                    <a:pt x="136259" y="65210"/>
                    <a:pt x="127770" y="67123"/>
                    <a:pt x="120165" y="70853"/>
                  </a:cubicBezTo>
                  <a:cubicBezTo>
                    <a:pt x="112609" y="74582"/>
                    <a:pt x="106181" y="79832"/>
                    <a:pt x="101029" y="86456"/>
                  </a:cubicBezTo>
                  <a:lnTo>
                    <a:pt x="98919" y="89154"/>
                  </a:lnTo>
                  <a:lnTo>
                    <a:pt x="98919" y="86701"/>
                  </a:lnTo>
                  <a:cubicBezTo>
                    <a:pt x="98919" y="86701"/>
                    <a:pt x="98919" y="68203"/>
                    <a:pt x="98919" y="68203"/>
                  </a:cubicBezTo>
                  <a:lnTo>
                    <a:pt x="60941" y="68203"/>
                  </a:lnTo>
                  <a:lnTo>
                    <a:pt x="60941" y="214324"/>
                  </a:lnTo>
                  <a:lnTo>
                    <a:pt x="99213" y="214324"/>
                  </a:lnTo>
                  <a:lnTo>
                    <a:pt x="99213" y="141901"/>
                  </a:lnTo>
                  <a:cubicBezTo>
                    <a:pt x="99213" y="141018"/>
                    <a:pt x="99213" y="140135"/>
                    <a:pt x="99262" y="139252"/>
                  </a:cubicBezTo>
                  <a:cubicBezTo>
                    <a:pt x="99655" y="125611"/>
                    <a:pt x="103090" y="115405"/>
                    <a:pt x="109419" y="108928"/>
                  </a:cubicBezTo>
                  <a:cubicBezTo>
                    <a:pt x="116190" y="102059"/>
                    <a:pt x="124385" y="98526"/>
                    <a:pt x="133855" y="98526"/>
                  </a:cubicBezTo>
                  <a:cubicBezTo>
                    <a:pt x="144944" y="98526"/>
                    <a:pt x="153432" y="101912"/>
                    <a:pt x="159026" y="108634"/>
                  </a:cubicBezTo>
                  <a:cubicBezTo>
                    <a:pt x="164521" y="115209"/>
                    <a:pt x="167318" y="124630"/>
                    <a:pt x="167416" y="136651"/>
                  </a:cubicBezTo>
                  <a:lnTo>
                    <a:pt x="167416" y="136651"/>
                  </a:lnTo>
                  <a:lnTo>
                    <a:pt x="167416" y="136946"/>
                  </a:lnTo>
                  <a:cubicBezTo>
                    <a:pt x="167416" y="136946"/>
                    <a:pt x="167416" y="136946"/>
                    <a:pt x="167416" y="136995"/>
                  </a:cubicBezTo>
                  <a:lnTo>
                    <a:pt x="167416" y="136995"/>
                  </a:lnTo>
                  <a:cubicBezTo>
                    <a:pt x="167416" y="136995"/>
                    <a:pt x="167416" y="214275"/>
                    <a:pt x="167416" y="214275"/>
                  </a:cubicBezTo>
                  <a:lnTo>
                    <a:pt x="206277" y="214275"/>
                  </a:lnTo>
                  <a:lnTo>
                    <a:pt x="206277" y="131352"/>
                  </a:lnTo>
                  <a:cubicBezTo>
                    <a:pt x="206277" y="110548"/>
                    <a:pt x="200880" y="94110"/>
                    <a:pt x="190183" y="82579"/>
                  </a:cubicBezTo>
                  <a:close/>
                  <a:moveTo>
                    <a:pt x="455684" y="140969"/>
                  </a:moveTo>
                  <a:cubicBezTo>
                    <a:pt x="455684" y="130518"/>
                    <a:pt x="453820" y="120557"/>
                    <a:pt x="450140" y="111431"/>
                  </a:cubicBezTo>
                  <a:cubicBezTo>
                    <a:pt x="446460" y="102304"/>
                    <a:pt x="441259" y="94208"/>
                    <a:pt x="434635" y="87290"/>
                  </a:cubicBezTo>
                  <a:cubicBezTo>
                    <a:pt x="428060" y="80421"/>
                    <a:pt x="420013" y="74974"/>
                    <a:pt x="410837" y="71098"/>
                  </a:cubicBezTo>
                  <a:cubicBezTo>
                    <a:pt x="401613" y="67222"/>
                    <a:pt x="391358" y="65259"/>
                    <a:pt x="380269" y="65259"/>
                  </a:cubicBezTo>
                  <a:cubicBezTo>
                    <a:pt x="369817" y="65259"/>
                    <a:pt x="359808" y="67271"/>
                    <a:pt x="350583" y="71245"/>
                  </a:cubicBezTo>
                  <a:cubicBezTo>
                    <a:pt x="341359" y="75219"/>
                    <a:pt x="333262" y="80666"/>
                    <a:pt x="326442" y="87486"/>
                  </a:cubicBezTo>
                  <a:cubicBezTo>
                    <a:pt x="319671" y="94257"/>
                    <a:pt x="314175" y="102402"/>
                    <a:pt x="310201" y="111627"/>
                  </a:cubicBezTo>
                  <a:cubicBezTo>
                    <a:pt x="306227" y="120852"/>
                    <a:pt x="304215" y="130812"/>
                    <a:pt x="304215" y="141312"/>
                  </a:cubicBezTo>
                  <a:cubicBezTo>
                    <a:pt x="304215" y="151813"/>
                    <a:pt x="306128" y="161773"/>
                    <a:pt x="309907" y="170998"/>
                  </a:cubicBezTo>
                  <a:cubicBezTo>
                    <a:pt x="313685" y="180222"/>
                    <a:pt x="318984" y="188319"/>
                    <a:pt x="325706" y="195090"/>
                  </a:cubicBezTo>
                  <a:cubicBezTo>
                    <a:pt x="332379" y="201861"/>
                    <a:pt x="340623" y="207356"/>
                    <a:pt x="350092" y="211331"/>
                  </a:cubicBezTo>
                  <a:cubicBezTo>
                    <a:pt x="359611" y="215305"/>
                    <a:pt x="370161" y="217317"/>
                    <a:pt x="381397" y="217317"/>
                  </a:cubicBezTo>
                  <a:cubicBezTo>
                    <a:pt x="413978" y="217317"/>
                    <a:pt x="434291" y="202499"/>
                    <a:pt x="446411" y="188662"/>
                  </a:cubicBezTo>
                  <a:lnTo>
                    <a:pt x="418688" y="167563"/>
                  </a:lnTo>
                  <a:cubicBezTo>
                    <a:pt x="412849" y="174482"/>
                    <a:pt x="399012" y="183902"/>
                    <a:pt x="381692" y="183902"/>
                  </a:cubicBezTo>
                  <a:cubicBezTo>
                    <a:pt x="370848" y="183902"/>
                    <a:pt x="361868" y="181400"/>
                    <a:pt x="355146" y="176444"/>
                  </a:cubicBezTo>
                  <a:cubicBezTo>
                    <a:pt x="348375" y="171489"/>
                    <a:pt x="343714" y="164668"/>
                    <a:pt x="341260" y="156180"/>
                  </a:cubicBezTo>
                  <a:lnTo>
                    <a:pt x="340868" y="154806"/>
                  </a:lnTo>
                  <a:lnTo>
                    <a:pt x="455635" y="154806"/>
                  </a:lnTo>
                  <a:lnTo>
                    <a:pt x="455635" y="141067"/>
                  </a:lnTo>
                  <a:close/>
                  <a:moveTo>
                    <a:pt x="341211" y="127574"/>
                  </a:moveTo>
                  <a:cubicBezTo>
                    <a:pt x="341211" y="116877"/>
                    <a:pt x="353478" y="98183"/>
                    <a:pt x="379974" y="98183"/>
                  </a:cubicBezTo>
                  <a:cubicBezTo>
                    <a:pt x="406470" y="98183"/>
                    <a:pt x="418737" y="116828"/>
                    <a:pt x="418737" y="127525"/>
                  </a:cubicBezTo>
                  <a:lnTo>
                    <a:pt x="341211" y="127525"/>
                  </a:lnTo>
                  <a:close/>
                </a:path>
              </a:pathLst>
            </a:custGeom>
            <a:solidFill>
              <a:schemeClr val="bg2"/>
            </a:solidFill>
            <a:ln w="4903"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C819EBA6-3B24-480C-A7DD-AAE71C314A05}"/>
                </a:ext>
              </a:extLst>
            </p:cNvPr>
            <p:cNvGrpSpPr/>
            <p:nvPr/>
          </p:nvGrpSpPr>
          <p:grpSpPr>
            <a:xfrm>
              <a:off x="673890" y="6297005"/>
              <a:ext cx="31599" cy="31599"/>
              <a:chOff x="673890" y="6297005"/>
              <a:chExt cx="31599" cy="31599"/>
            </a:xfrm>
            <a:grpFill/>
          </p:grpSpPr>
          <p:sp>
            <p:nvSpPr>
              <p:cNvPr id="29" name="Freeform: Shape 28">
                <a:extLst>
                  <a:ext uri="{FF2B5EF4-FFF2-40B4-BE49-F238E27FC236}">
                    <a16:creationId xmlns:a16="http://schemas.microsoft.com/office/drawing/2014/main" id="{AB9F4F63-CD41-4CB6-A375-079310B471C9}"/>
                  </a:ext>
                </a:extLst>
              </p:cNvPr>
              <p:cNvSpPr/>
              <p:nvPr/>
            </p:nvSpPr>
            <p:spPr>
              <a:xfrm>
                <a:off x="673890" y="6297005"/>
                <a:ext cx="31599" cy="31599"/>
              </a:xfrm>
              <a:custGeom>
                <a:avLst/>
                <a:gdLst>
                  <a:gd name="connsiteX0" fmla="*/ 15800 w 31599"/>
                  <a:gd name="connsiteY0" fmla="*/ 2257 h 31599"/>
                  <a:gd name="connsiteX1" fmla="*/ 29342 w 31599"/>
                  <a:gd name="connsiteY1" fmla="*/ 15800 h 31599"/>
                  <a:gd name="connsiteX2" fmla="*/ 15800 w 31599"/>
                  <a:gd name="connsiteY2" fmla="*/ 29342 h 31599"/>
                  <a:gd name="connsiteX3" fmla="*/ 2257 w 31599"/>
                  <a:gd name="connsiteY3" fmla="*/ 15800 h 31599"/>
                  <a:gd name="connsiteX4" fmla="*/ 15800 w 31599"/>
                  <a:gd name="connsiteY4" fmla="*/ 2257 h 31599"/>
                  <a:gd name="connsiteX5" fmla="*/ 15800 w 31599"/>
                  <a:gd name="connsiteY5" fmla="*/ 0 h 31599"/>
                  <a:gd name="connsiteX6" fmla="*/ 0 w 31599"/>
                  <a:gd name="connsiteY6" fmla="*/ 15800 h 31599"/>
                  <a:gd name="connsiteX7" fmla="*/ 15800 w 31599"/>
                  <a:gd name="connsiteY7" fmla="*/ 31599 h 31599"/>
                  <a:gd name="connsiteX8" fmla="*/ 31599 w 31599"/>
                  <a:gd name="connsiteY8" fmla="*/ 15800 h 31599"/>
                  <a:gd name="connsiteX9" fmla="*/ 15800 w 31599"/>
                  <a:gd name="connsiteY9" fmla="*/ 0 h 3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99" h="31599">
                    <a:moveTo>
                      <a:pt x="15800" y="2257"/>
                    </a:moveTo>
                    <a:cubicBezTo>
                      <a:pt x="23258" y="2257"/>
                      <a:pt x="29342" y="8341"/>
                      <a:pt x="29342" y="15800"/>
                    </a:cubicBezTo>
                    <a:cubicBezTo>
                      <a:pt x="29342" y="23258"/>
                      <a:pt x="23258" y="29342"/>
                      <a:pt x="15800" y="29342"/>
                    </a:cubicBezTo>
                    <a:cubicBezTo>
                      <a:pt x="8341" y="29342"/>
                      <a:pt x="2257" y="23258"/>
                      <a:pt x="2257" y="15800"/>
                    </a:cubicBezTo>
                    <a:cubicBezTo>
                      <a:pt x="2257" y="8341"/>
                      <a:pt x="8341" y="2257"/>
                      <a:pt x="15800" y="2257"/>
                    </a:cubicBezTo>
                    <a:moveTo>
                      <a:pt x="15800" y="0"/>
                    </a:moveTo>
                    <a:cubicBezTo>
                      <a:pt x="7066" y="0"/>
                      <a:pt x="0" y="7066"/>
                      <a:pt x="0" y="15800"/>
                    </a:cubicBezTo>
                    <a:cubicBezTo>
                      <a:pt x="0" y="24533"/>
                      <a:pt x="7066" y="31599"/>
                      <a:pt x="15800" y="31599"/>
                    </a:cubicBezTo>
                    <a:cubicBezTo>
                      <a:pt x="24533" y="31599"/>
                      <a:pt x="31599" y="24533"/>
                      <a:pt x="31599" y="15800"/>
                    </a:cubicBezTo>
                    <a:cubicBezTo>
                      <a:pt x="31599" y="7066"/>
                      <a:pt x="24533" y="0"/>
                      <a:pt x="15800" y="0"/>
                    </a:cubicBezTo>
                  </a:path>
                </a:pathLst>
              </a:custGeom>
              <a:grpFill/>
              <a:ln w="490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6971DB3-DB1F-4E10-B2AD-A1961B4C89BE}"/>
                  </a:ext>
                </a:extLst>
              </p:cNvPr>
              <p:cNvSpPr/>
              <p:nvPr/>
            </p:nvSpPr>
            <p:spPr>
              <a:xfrm>
                <a:off x="684293" y="6304904"/>
                <a:ext cx="12315" cy="15799"/>
              </a:xfrm>
              <a:custGeom>
                <a:avLst/>
                <a:gdLst>
                  <a:gd name="connsiteX0" fmla="*/ 6575 w 12315"/>
                  <a:gd name="connsiteY0" fmla="*/ 0 h 15799"/>
                  <a:gd name="connsiteX1" fmla="*/ 9274 w 12315"/>
                  <a:gd name="connsiteY1" fmla="*/ 638 h 15799"/>
                  <a:gd name="connsiteX2" fmla="*/ 11138 w 12315"/>
                  <a:gd name="connsiteY2" fmla="*/ 2404 h 15799"/>
                  <a:gd name="connsiteX3" fmla="*/ 11776 w 12315"/>
                  <a:gd name="connsiteY3" fmla="*/ 4956 h 15799"/>
                  <a:gd name="connsiteX4" fmla="*/ 10893 w 12315"/>
                  <a:gd name="connsiteY4" fmla="*/ 7802 h 15799"/>
                  <a:gd name="connsiteX5" fmla="*/ 8734 w 12315"/>
                  <a:gd name="connsiteY5" fmla="*/ 9470 h 15799"/>
                  <a:gd name="connsiteX6" fmla="*/ 12316 w 12315"/>
                  <a:gd name="connsiteY6" fmla="*/ 15800 h 15799"/>
                  <a:gd name="connsiteX7" fmla="*/ 9519 w 12315"/>
                  <a:gd name="connsiteY7" fmla="*/ 15800 h 15799"/>
                  <a:gd name="connsiteX8" fmla="*/ 6231 w 12315"/>
                  <a:gd name="connsiteY8" fmla="*/ 9912 h 15799"/>
                  <a:gd name="connsiteX9" fmla="*/ 2502 w 12315"/>
                  <a:gd name="connsiteY9" fmla="*/ 9912 h 15799"/>
                  <a:gd name="connsiteX10" fmla="*/ 2502 w 12315"/>
                  <a:gd name="connsiteY10" fmla="*/ 15800 h 15799"/>
                  <a:gd name="connsiteX11" fmla="*/ 0 w 12315"/>
                  <a:gd name="connsiteY11" fmla="*/ 15800 h 15799"/>
                  <a:gd name="connsiteX12" fmla="*/ 0 w 12315"/>
                  <a:gd name="connsiteY12" fmla="*/ 0 h 15799"/>
                  <a:gd name="connsiteX13" fmla="*/ 6526 w 12315"/>
                  <a:gd name="connsiteY13" fmla="*/ 0 h 15799"/>
                  <a:gd name="connsiteX14" fmla="*/ 6575 w 12315"/>
                  <a:gd name="connsiteY14" fmla="*/ 7654 h 15799"/>
                  <a:gd name="connsiteX15" fmla="*/ 7998 w 12315"/>
                  <a:gd name="connsiteY15" fmla="*/ 7311 h 15799"/>
                  <a:gd name="connsiteX16" fmla="*/ 8979 w 12315"/>
                  <a:gd name="connsiteY16" fmla="*/ 6330 h 15799"/>
                  <a:gd name="connsiteX17" fmla="*/ 9323 w 12315"/>
                  <a:gd name="connsiteY17" fmla="*/ 4907 h 15799"/>
                  <a:gd name="connsiteX18" fmla="*/ 8979 w 12315"/>
                  <a:gd name="connsiteY18" fmla="*/ 3484 h 15799"/>
                  <a:gd name="connsiteX19" fmla="*/ 7998 w 12315"/>
                  <a:gd name="connsiteY19" fmla="*/ 2502 h 15799"/>
                  <a:gd name="connsiteX20" fmla="*/ 6575 w 12315"/>
                  <a:gd name="connsiteY20" fmla="*/ 2159 h 15799"/>
                  <a:gd name="connsiteX21" fmla="*/ 2502 w 12315"/>
                  <a:gd name="connsiteY21" fmla="*/ 2159 h 15799"/>
                  <a:gd name="connsiteX22" fmla="*/ 2502 w 12315"/>
                  <a:gd name="connsiteY22" fmla="*/ 7556 h 15799"/>
                  <a:gd name="connsiteX23" fmla="*/ 6575 w 12315"/>
                  <a:gd name="connsiteY23" fmla="*/ 7556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 h="15799">
                    <a:moveTo>
                      <a:pt x="6575" y="0"/>
                    </a:moveTo>
                    <a:cubicBezTo>
                      <a:pt x="7556" y="0"/>
                      <a:pt x="8440" y="245"/>
                      <a:pt x="9274" y="638"/>
                    </a:cubicBezTo>
                    <a:cubicBezTo>
                      <a:pt x="10059" y="1079"/>
                      <a:pt x="10697" y="1668"/>
                      <a:pt x="11138" y="2404"/>
                    </a:cubicBezTo>
                    <a:cubicBezTo>
                      <a:pt x="11580" y="3140"/>
                      <a:pt x="11776" y="3974"/>
                      <a:pt x="11776" y="4956"/>
                    </a:cubicBezTo>
                    <a:cubicBezTo>
                      <a:pt x="11776" y="6084"/>
                      <a:pt x="11482" y="7066"/>
                      <a:pt x="10893" y="7802"/>
                    </a:cubicBezTo>
                    <a:cubicBezTo>
                      <a:pt x="10304" y="8587"/>
                      <a:pt x="9617" y="9126"/>
                      <a:pt x="8734" y="9470"/>
                    </a:cubicBezTo>
                    <a:lnTo>
                      <a:pt x="12316" y="15800"/>
                    </a:lnTo>
                    <a:lnTo>
                      <a:pt x="9519" y="15800"/>
                    </a:lnTo>
                    <a:lnTo>
                      <a:pt x="6231" y="9912"/>
                    </a:lnTo>
                    <a:lnTo>
                      <a:pt x="2502" y="9912"/>
                    </a:lnTo>
                    <a:lnTo>
                      <a:pt x="2502" y="15800"/>
                    </a:lnTo>
                    <a:lnTo>
                      <a:pt x="0" y="15800"/>
                    </a:lnTo>
                    <a:lnTo>
                      <a:pt x="0" y="0"/>
                    </a:lnTo>
                    <a:lnTo>
                      <a:pt x="6526" y="0"/>
                    </a:lnTo>
                    <a:close/>
                    <a:moveTo>
                      <a:pt x="6575" y="7654"/>
                    </a:moveTo>
                    <a:cubicBezTo>
                      <a:pt x="7115" y="7654"/>
                      <a:pt x="7556" y="7556"/>
                      <a:pt x="7998" y="7311"/>
                    </a:cubicBezTo>
                    <a:cubicBezTo>
                      <a:pt x="8390" y="7066"/>
                      <a:pt x="8734" y="6771"/>
                      <a:pt x="8979" y="6330"/>
                    </a:cubicBezTo>
                    <a:cubicBezTo>
                      <a:pt x="9225" y="5937"/>
                      <a:pt x="9323" y="5446"/>
                      <a:pt x="9323" y="4907"/>
                    </a:cubicBezTo>
                    <a:cubicBezTo>
                      <a:pt x="9323" y="4367"/>
                      <a:pt x="9225" y="3925"/>
                      <a:pt x="8979" y="3484"/>
                    </a:cubicBezTo>
                    <a:cubicBezTo>
                      <a:pt x="8734" y="3091"/>
                      <a:pt x="8440" y="2748"/>
                      <a:pt x="7998" y="2502"/>
                    </a:cubicBezTo>
                    <a:cubicBezTo>
                      <a:pt x="7605" y="2257"/>
                      <a:pt x="7115" y="2159"/>
                      <a:pt x="6575" y="2159"/>
                    </a:cubicBezTo>
                    <a:lnTo>
                      <a:pt x="2502" y="2159"/>
                    </a:lnTo>
                    <a:lnTo>
                      <a:pt x="2502" y="7556"/>
                    </a:lnTo>
                    <a:lnTo>
                      <a:pt x="6575" y="7556"/>
                    </a:lnTo>
                    <a:close/>
                  </a:path>
                </a:pathLst>
              </a:custGeom>
              <a:grpFill/>
              <a:ln w="4903" cap="flat">
                <a:noFill/>
                <a:prstDash val="solid"/>
                <a:miter/>
              </a:ln>
            </p:spPr>
            <p:txBody>
              <a:bodyPr rtlCol="0" anchor="ctr"/>
              <a:lstStyle/>
              <a:p>
                <a:endParaRPr lang="en-US"/>
              </a:p>
            </p:txBody>
          </p:sp>
        </p:grpSp>
      </p:grpSp>
      <p:sp>
        <p:nvSpPr>
          <p:cNvPr id="31" name="TextBox 30">
            <a:extLst>
              <a:ext uri="{FF2B5EF4-FFF2-40B4-BE49-F238E27FC236}">
                <a16:creationId xmlns:a16="http://schemas.microsoft.com/office/drawing/2014/main" id="{FE7D7CD1-B5A9-4848-B789-AC4422DAF980}"/>
              </a:ext>
            </a:extLst>
          </p:cNvPr>
          <p:cNvSpPr txBox="1"/>
          <p:nvPr userDrawn="1"/>
        </p:nvSpPr>
        <p:spPr>
          <a:xfrm>
            <a:off x="756998" y="6457289"/>
            <a:ext cx="2052165" cy="338554"/>
          </a:xfrm>
          <a:prstGeom prst="rect">
            <a:avLst/>
          </a:prstGeom>
          <a:noFill/>
        </p:spPr>
        <p:txBody>
          <a:bodyPr wrap="none" rtlCol="0">
            <a:spAutoFit/>
          </a:bodyPr>
          <a:lstStyle/>
          <a:p>
            <a:pPr algn="ctr"/>
            <a:r>
              <a:rPr kumimoji="0" lang="en-US" sz="1600" b="0" i="0" u="none" strike="noStrike" kern="1200" cap="none" normalizeH="0" baseline="0">
                <a:ln>
                  <a:noFill/>
                </a:ln>
                <a:solidFill>
                  <a:schemeClr val="bg1"/>
                </a:solidFill>
                <a:effectLst/>
                <a:latin typeface="+mj-lt"/>
                <a:ea typeface="Intel Clear Light" panose="020B0404020203020204" pitchFamily="34" charset="0"/>
                <a:cs typeface="Intel Clear Light" panose="020B0404020203020204" pitchFamily="34" charset="0"/>
              </a:rPr>
              <a:t>Accelerate with Xeon</a:t>
            </a:r>
          </a:p>
        </p:txBody>
      </p:sp>
    </p:spTree>
    <p:extLst>
      <p:ext uri="{BB962C8B-B14F-4D97-AF65-F5344CB8AC3E}">
        <p14:creationId xmlns:p14="http://schemas.microsoft.com/office/powerpoint/2010/main" val="78147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61563"/>
            <a:ext cx="10985501" cy="853560"/>
          </a:xfrm>
        </p:spPr>
        <p:txBody>
          <a:bodyPr wrap="square" anchor="t"/>
          <a:lstStyle>
            <a:lvl1pPr>
              <a:lnSpc>
                <a:spcPct val="90000"/>
              </a:lnSpc>
              <a:defRPr sz="3733" b="0">
                <a:solidFill>
                  <a:schemeClr val="accent1"/>
                </a:solidFill>
                <a:latin typeface="Intel Clear" panose="020B0604020203020204" pitchFamily="34" charset="0"/>
              </a:defRPr>
            </a:lvl1pPr>
          </a:lstStyle>
          <a:p>
            <a:r>
              <a:rPr lang="en-US"/>
              <a:t>Click to edit Master title style</a:t>
            </a:r>
            <a:br>
              <a:rPr lang="en-US"/>
            </a:br>
            <a:endParaRPr lang="en-US"/>
          </a:p>
        </p:txBody>
      </p:sp>
      <p:sp>
        <p:nvSpPr>
          <p:cNvPr id="3" name="Content Placeholder 2"/>
          <p:cNvSpPr>
            <a:spLocks noGrp="1"/>
          </p:cNvSpPr>
          <p:nvPr>
            <p:ph sz="half" idx="1"/>
          </p:nvPr>
        </p:nvSpPr>
        <p:spPr>
          <a:xfrm>
            <a:off x="609600" y="1280160"/>
            <a:ext cx="10972800" cy="4754880"/>
          </a:xfrm>
        </p:spPr>
        <p:txBody>
          <a:bodyPr lIns="0" tIns="0" rIns="0" bIns="0"/>
          <a:lstStyle>
            <a:lvl1pPr>
              <a:spcBef>
                <a:spcPts val="133"/>
              </a:spcBef>
              <a:spcAft>
                <a:spcPts val="133"/>
              </a:spcAft>
              <a:defRPr sz="2667">
                <a:solidFill>
                  <a:schemeClr val="bg2"/>
                </a:solidFill>
                <a:latin typeface="Intel Clear" panose="020B0604020203020204" pitchFamily="34" charset="0"/>
              </a:defRPr>
            </a:lvl1pPr>
            <a:lvl2pPr>
              <a:spcBef>
                <a:spcPts val="133"/>
              </a:spcBef>
              <a:spcAft>
                <a:spcPts val="133"/>
              </a:spcAft>
              <a:buFont typeface="Museo Sans For Dell" pitchFamily="2" charset="0"/>
              <a:buChar char="–"/>
              <a:defRPr sz="2400">
                <a:solidFill>
                  <a:schemeClr val="bg2"/>
                </a:solidFill>
                <a:latin typeface="Intel Clear" panose="020B0604020203020204" pitchFamily="34" charset="0"/>
              </a:defRPr>
            </a:lvl2pPr>
            <a:lvl3pPr>
              <a:spcBef>
                <a:spcPts val="133"/>
              </a:spcBef>
              <a:spcAft>
                <a:spcPts val="133"/>
              </a:spcAft>
              <a:defRPr sz="2133">
                <a:solidFill>
                  <a:schemeClr val="bg2"/>
                </a:solidFill>
                <a:latin typeface="Intel Clear" panose="020B0604020203020204" pitchFamily="34" charset="0"/>
              </a:defRPr>
            </a:lvl3pPr>
            <a:lvl4pPr>
              <a:spcBef>
                <a:spcPts val="133"/>
              </a:spcBef>
              <a:spcAft>
                <a:spcPts val="133"/>
              </a:spcAft>
              <a:defRPr sz="1867" baseline="0">
                <a:solidFill>
                  <a:schemeClr val="bg2"/>
                </a:solidFill>
                <a:latin typeface="Intel Clear" panose="020B0604020203020204" pitchFamily="34" charset="0"/>
              </a:defRPr>
            </a:lvl4pPr>
            <a:lvl5pPr>
              <a:spcBef>
                <a:spcPts val="133"/>
              </a:spcBef>
              <a:spcAft>
                <a:spcPts val="133"/>
              </a:spcAft>
              <a:buClr>
                <a:schemeClr val="accent1"/>
              </a:buClr>
              <a:defRPr sz="1600">
                <a:solidFill>
                  <a:schemeClr val="bg2"/>
                </a:solidFill>
                <a:latin typeface="Intel Clear" panose="020B0604020203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065564"/>
      </p:ext>
    </p:extLst>
  </p:cSld>
  <p:clrMapOvr>
    <a:masterClrMapping/>
  </p:clrMapOvr>
  <p:transition spd="med">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amp; Content |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Slide Number Placeholder 5"/>
          <p:cNvSpPr>
            <a:spLocks noGrp="1"/>
          </p:cNvSpPr>
          <p:nvPr>
            <p:ph type="sldNum" sz="quarter" idx="12"/>
          </p:nvPr>
        </p:nvSpPr>
        <p:spPr/>
        <p:txBody>
          <a:bodyPr/>
          <a:lstStyle/>
          <a:p>
            <a:endParaRPr lang="en-NL"/>
          </a:p>
        </p:txBody>
      </p:sp>
      <p:sp>
        <p:nvSpPr>
          <p:cNvPr id="10" name="Content Placeholder 2">
            <a:extLst>
              <a:ext uri="{FF2B5EF4-FFF2-40B4-BE49-F238E27FC236}">
                <a16:creationId xmlns:a16="http://schemas.microsoft.com/office/drawing/2014/main" id="{E0E55147-B6BA-CF4B-B714-EEFD12A71A24}"/>
              </a:ext>
            </a:extLst>
          </p:cNvPr>
          <p:cNvSpPr>
            <a:spLocks noGrp="1"/>
          </p:cNvSpPr>
          <p:nvPr>
            <p:ph idx="1"/>
          </p:nvPr>
        </p:nvSpPr>
        <p:spPr>
          <a:xfrm>
            <a:off x="1003415" y="1845735"/>
            <a:ext cx="4908551" cy="42227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1E26F8E2-74EA-6243-977A-181C66101BA9}"/>
              </a:ext>
            </a:extLst>
          </p:cNvPr>
          <p:cNvSpPr>
            <a:spLocks noGrp="1"/>
          </p:cNvSpPr>
          <p:nvPr>
            <p:ph idx="14"/>
          </p:nvPr>
        </p:nvSpPr>
        <p:spPr>
          <a:xfrm>
            <a:off x="6280041" y="1845735"/>
            <a:ext cx="4908551" cy="42227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29">
            <a:extLst>
              <a:ext uri="{FF2B5EF4-FFF2-40B4-BE49-F238E27FC236}">
                <a16:creationId xmlns:a16="http://schemas.microsoft.com/office/drawing/2014/main" id="{BCD0032F-3A78-442A-8075-63E964B5CA07}"/>
              </a:ext>
            </a:extLst>
          </p:cNvPr>
          <p:cNvSpPr>
            <a:spLocks noGrp="1"/>
          </p:cNvSpPr>
          <p:nvPr>
            <p:ph type="ftr" sz="quarter" idx="3"/>
          </p:nvPr>
        </p:nvSpPr>
        <p:spPr>
          <a:xfrm>
            <a:off x="234809" y="6500549"/>
            <a:ext cx="11492931" cy="274251"/>
          </a:xfrm>
          <a:prstGeom prst="rect">
            <a:avLst/>
          </a:prstGeom>
        </p:spPr>
        <p:txBody>
          <a:bodyPr vert="horz" lIns="91440" tIns="45720" rIns="91440" bIns="45720" rtlCol="0" anchor="ctr"/>
          <a:lstStyle>
            <a:lvl1pPr algn="l">
              <a:defRPr lang="en-US" sz="1067" b="0" i="0" kern="1200" dirty="0" smtClean="0">
                <a:solidFill>
                  <a:srgbClr val="002060"/>
                </a:solidFill>
                <a:latin typeface="IntelOne Display CY Light" panose="020B0403020203020204" pitchFamily="34" charset="0"/>
                <a:ea typeface="Intel Clear Light" panose="020B0404020203020204" pitchFamily="34" charset="0"/>
                <a:cs typeface="Intel Clear Light" panose="020B0404020203020204" pitchFamily="34" charset="0"/>
              </a:defRPr>
            </a:lvl1pPr>
          </a:lstStyle>
          <a:p>
            <a:endParaRPr lang="en-US"/>
          </a:p>
        </p:txBody>
      </p:sp>
    </p:spTree>
    <p:extLst>
      <p:ext uri="{BB962C8B-B14F-4D97-AF65-F5344CB8AC3E}">
        <p14:creationId xmlns:p14="http://schemas.microsoft.com/office/powerpoint/2010/main" val="8738328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mp; Content" userDrawn="1">
  <p:cSld name="1_Title &amp; Content">
    <p:spTree>
      <p:nvGrpSpPr>
        <p:cNvPr id="1" name="Shape 31"/>
        <p:cNvGrpSpPr/>
        <p:nvPr/>
      </p:nvGrpSpPr>
      <p:grpSpPr>
        <a:xfrm>
          <a:off x="0" y="0"/>
          <a:ext cx="0" cy="0"/>
          <a:chOff x="0" y="0"/>
          <a:chExt cx="0" cy="0"/>
        </a:xfrm>
      </p:grpSpPr>
      <p:sp>
        <p:nvSpPr>
          <p:cNvPr id="33" name="Google Shape;33;p79"/>
          <p:cNvSpPr txBox="1">
            <a:spLocks noGrp="1"/>
          </p:cNvSpPr>
          <p:nvPr>
            <p:ph type="body" idx="1"/>
          </p:nvPr>
        </p:nvSpPr>
        <p:spPr>
          <a:xfrm>
            <a:off x="571370" y="1673454"/>
            <a:ext cx="11010900" cy="4574947"/>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200"/>
              </a:spcBef>
              <a:spcAft>
                <a:spcPts val="0"/>
              </a:spcAft>
              <a:buClr>
                <a:schemeClr val="lt2"/>
              </a:buClr>
              <a:buSzPts val="1800"/>
              <a:buChar char="▪"/>
              <a:defRPr/>
            </a:lvl1pPr>
            <a:lvl2pPr marL="914400" lvl="1" indent="-342900" algn="l">
              <a:lnSpc>
                <a:spcPct val="100000"/>
              </a:lnSpc>
              <a:spcBef>
                <a:spcPts val="1200"/>
              </a:spcBef>
              <a:spcAft>
                <a:spcPts val="0"/>
              </a:spcAft>
              <a:buClr>
                <a:schemeClr val="lt2"/>
              </a:buClr>
              <a:buSzPts val="1800"/>
              <a:buChar char="•"/>
              <a:defRPr/>
            </a:lvl2pPr>
            <a:lvl3pPr marL="1371600" lvl="2" indent="-342900" algn="l">
              <a:lnSpc>
                <a:spcPct val="100000"/>
              </a:lnSpc>
              <a:spcBef>
                <a:spcPts val="1200"/>
              </a:spcBef>
              <a:spcAft>
                <a:spcPts val="0"/>
              </a:spcAft>
              <a:buClr>
                <a:schemeClr val="lt2"/>
              </a:buClr>
              <a:buSzPts val="1800"/>
              <a:buChar char="•"/>
              <a:defRPr/>
            </a:lvl3pPr>
            <a:lvl4pPr marL="1828800" lvl="3" indent="-342900" algn="l">
              <a:lnSpc>
                <a:spcPct val="100000"/>
              </a:lnSpc>
              <a:spcBef>
                <a:spcPts val="1200"/>
              </a:spcBef>
              <a:spcAft>
                <a:spcPts val="0"/>
              </a:spcAft>
              <a:buClr>
                <a:schemeClr val="lt2"/>
              </a:buClr>
              <a:buSzPts val="1800"/>
              <a:buChar char="•"/>
              <a:defRPr/>
            </a:lvl4pPr>
            <a:lvl5pPr marL="2286000" lvl="4" indent="-342900" algn="l">
              <a:lnSpc>
                <a:spcPct val="100000"/>
              </a:lnSpc>
              <a:spcBef>
                <a:spcPts val="1200"/>
              </a:spcBef>
              <a:spcAft>
                <a:spcPts val="0"/>
              </a:spcAft>
              <a:buClr>
                <a:schemeClr val="lt2"/>
              </a:buClr>
              <a:buSzPts val="1800"/>
              <a:buChar char="•"/>
              <a:defRPr/>
            </a:lvl5pPr>
            <a:lvl6pPr marL="2743200" lvl="5" indent="-228600" algn="l">
              <a:lnSpc>
                <a:spcPct val="90000"/>
              </a:lnSpc>
              <a:spcBef>
                <a:spcPts val="0"/>
              </a:spcBef>
              <a:spcAft>
                <a:spcPts val="0"/>
              </a:spcAft>
              <a:buClr>
                <a:srgbClr val="5E5E5E"/>
              </a:buClr>
              <a:buSzPts val="1800"/>
              <a:buNone/>
              <a:defRPr/>
            </a:lvl6pPr>
            <a:lvl7pPr marL="3200400" lvl="6" indent="-228600" algn="l">
              <a:lnSpc>
                <a:spcPct val="90000"/>
              </a:lnSpc>
              <a:spcBef>
                <a:spcPts val="0"/>
              </a:spcBef>
              <a:spcAft>
                <a:spcPts val="0"/>
              </a:spcAft>
              <a:buClr>
                <a:srgbClr val="5E5E5E"/>
              </a:buClr>
              <a:buSzPts val="1800"/>
              <a:buNone/>
              <a:defRPr/>
            </a:lvl7pPr>
            <a:lvl8pPr marL="3657600" lvl="7" indent="-228600" algn="l">
              <a:lnSpc>
                <a:spcPct val="90000"/>
              </a:lnSpc>
              <a:spcBef>
                <a:spcPts val="0"/>
              </a:spcBef>
              <a:spcAft>
                <a:spcPts val="0"/>
              </a:spcAft>
              <a:buClr>
                <a:srgbClr val="5E5E5E"/>
              </a:buClr>
              <a:buSzPts val="1800"/>
              <a:buNone/>
              <a:defRPr/>
            </a:lvl8pPr>
            <a:lvl9pPr marL="4114800" lvl="8" indent="-228600" algn="l">
              <a:lnSpc>
                <a:spcPct val="90000"/>
              </a:lnSpc>
              <a:spcBef>
                <a:spcPts val="0"/>
              </a:spcBef>
              <a:spcAft>
                <a:spcPts val="0"/>
              </a:spcAft>
              <a:buClr>
                <a:srgbClr val="5E5E5E"/>
              </a:buClr>
              <a:buSzPts val="1800"/>
              <a:buNone/>
              <a:defRPr/>
            </a:lvl9pPr>
          </a:lstStyle>
          <a:p>
            <a:endParaRPr/>
          </a:p>
        </p:txBody>
      </p:sp>
      <p:sp>
        <p:nvSpPr>
          <p:cNvPr id="2" name="Footer Placeholder 1">
            <a:extLst>
              <a:ext uri="{FF2B5EF4-FFF2-40B4-BE49-F238E27FC236}">
                <a16:creationId xmlns:a16="http://schemas.microsoft.com/office/drawing/2014/main" id="{1F9F2EEF-9632-434C-A185-29532D4B3E8D}"/>
              </a:ext>
            </a:extLst>
          </p:cNvPr>
          <p:cNvSpPr>
            <a:spLocks noGrp="1"/>
          </p:cNvSpPr>
          <p:nvPr>
            <p:ph type="ftr" sz="quarter" idx="10"/>
          </p:nvPr>
        </p:nvSpPr>
        <p:spPr/>
        <p:txBody>
          <a:bodyPr/>
          <a:lstStyle/>
          <a:p>
            <a:endParaRPr lang="en-IL"/>
          </a:p>
        </p:txBody>
      </p:sp>
      <p:sp>
        <p:nvSpPr>
          <p:cNvPr id="3" name="Title 2">
            <a:extLst>
              <a:ext uri="{FF2B5EF4-FFF2-40B4-BE49-F238E27FC236}">
                <a16:creationId xmlns:a16="http://schemas.microsoft.com/office/drawing/2014/main" id="{34277139-0DA2-034C-8845-4083D1AED795}"/>
              </a:ext>
            </a:extLst>
          </p:cNvPr>
          <p:cNvSpPr>
            <a:spLocks noGrp="1"/>
          </p:cNvSpPr>
          <p:nvPr>
            <p:ph type="title"/>
          </p:nvPr>
        </p:nvSpPr>
        <p:spPr/>
        <p:txBody>
          <a:bodyPr/>
          <a:lstStyle/>
          <a:p>
            <a:r>
              <a:rPr lang="en-US"/>
              <a:t>Click to edit Master title style</a:t>
            </a:r>
            <a:endParaRPr lang="en-IL"/>
          </a:p>
        </p:txBody>
      </p:sp>
    </p:spTree>
    <p:extLst>
      <p:ext uri="{BB962C8B-B14F-4D97-AF65-F5344CB8AC3E}">
        <p14:creationId xmlns:p14="http://schemas.microsoft.com/office/powerpoint/2010/main" val="43835575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ustom Layout" userDrawn="1">
  <p:cSld name="Custom Layout">
    <p:bg>
      <p:bgPr>
        <a:blipFill dpi="0" rotWithShape="1">
          <a:blip r:embed="rId2">
            <a:lum/>
          </a:blip>
          <a:srcRect/>
          <a:stretch>
            <a:fillRect/>
          </a:stretch>
        </a:blipFill>
        <a:effectLst/>
      </p:bgPr>
    </p:bg>
    <p:spTree>
      <p:nvGrpSpPr>
        <p:cNvPr id="1" name="Shape 20"/>
        <p:cNvGrpSpPr/>
        <p:nvPr/>
      </p:nvGrpSpPr>
      <p:grpSpPr>
        <a:xfrm>
          <a:off x="0" y="0"/>
          <a:ext cx="0" cy="0"/>
          <a:chOff x="0" y="0"/>
          <a:chExt cx="0" cy="0"/>
        </a:xfrm>
      </p:grpSpPr>
      <p:sp>
        <p:nvSpPr>
          <p:cNvPr id="2" name="TextBox 1">
            <a:extLst>
              <a:ext uri="{FF2B5EF4-FFF2-40B4-BE49-F238E27FC236}">
                <a16:creationId xmlns:a16="http://schemas.microsoft.com/office/drawing/2014/main" id="{47447FEF-5084-E53D-9495-B443A9211955}"/>
              </a:ext>
            </a:extLst>
          </p:cNvPr>
          <p:cNvSpPr txBox="1"/>
          <p:nvPr userDrawn="1"/>
        </p:nvSpPr>
        <p:spPr>
          <a:xfrm>
            <a:off x="10175631" y="6419808"/>
            <a:ext cx="1531815" cy="276999"/>
          </a:xfrm>
          <a:prstGeom prst="rect">
            <a:avLst/>
          </a:prstGeom>
          <a:noFill/>
        </p:spPr>
        <p:txBody>
          <a:bodyPr wrap="square" rIns="0" rtlCol="0">
            <a:spAutoFit/>
          </a:bodyPr>
          <a:lstStyle/>
          <a:p>
            <a:pPr algn="r"/>
            <a:fld id="{81A80063-5C6B-7D4D-BCBD-C2023610E309}" type="slidenum">
              <a:rPr lang="en-US" sz="1200" b="0" i="0" smtClean="0">
                <a:solidFill>
                  <a:schemeClr val="bg2"/>
                </a:solidFill>
                <a:latin typeface="IntelOne Text" panose="020B0503020203020204" pitchFamily="34" charset="77"/>
              </a:rPr>
              <a:t>‹#›</a:t>
            </a:fld>
            <a:endParaRPr lang="en-US" sz="1200" b="0" i="0">
              <a:solidFill>
                <a:schemeClr val="bg2"/>
              </a:solidFill>
              <a:latin typeface="IntelOne Text" panose="020B0503020203020204" pitchFamily="34" charset="77"/>
            </a:endParaRPr>
          </a:p>
        </p:txBody>
      </p:sp>
      <p:sp>
        <p:nvSpPr>
          <p:cNvPr id="3" name="Google Shape;16;p19">
            <a:extLst>
              <a:ext uri="{FF2B5EF4-FFF2-40B4-BE49-F238E27FC236}">
                <a16:creationId xmlns:a16="http://schemas.microsoft.com/office/drawing/2014/main" id="{ADA68C19-2A4F-5179-730A-0D8385E98469}"/>
              </a:ext>
            </a:extLst>
          </p:cNvPr>
          <p:cNvSpPr txBox="1">
            <a:spLocks noGrp="1"/>
          </p:cNvSpPr>
          <p:nvPr>
            <p:ph type="title"/>
          </p:nvPr>
        </p:nvSpPr>
        <p:spPr>
          <a:xfrm>
            <a:off x="838200" y="220133"/>
            <a:ext cx="9928000" cy="822200"/>
          </a:xfrm>
          <a:prstGeom prst="rect">
            <a:avLst/>
          </a:prstGeom>
          <a:noFill/>
          <a:ln>
            <a:noFill/>
          </a:ln>
        </p:spPr>
        <p:txBody>
          <a:bodyPr spcFirstLastPara="1" wrap="square" lIns="0" tIns="68550" rIns="137150" bIns="68550" anchor="t" anchorCtr="0">
            <a:noAutofit/>
          </a:bodyPr>
          <a:lstStyle>
            <a:lvl1pPr lvl="0" algn="l">
              <a:lnSpc>
                <a:spcPct val="100000"/>
              </a:lnSpc>
              <a:spcBef>
                <a:spcPts val="0"/>
              </a:spcBef>
              <a:spcAft>
                <a:spcPts val="0"/>
              </a:spcAft>
              <a:buClr>
                <a:schemeClr val="lt1"/>
              </a:buClr>
              <a:buSzPts val="5400"/>
              <a:buNone/>
              <a:defRPr sz="3600" b="0" i="0">
                <a:solidFill>
                  <a:schemeClr val="accent2"/>
                </a:solidFill>
                <a:latin typeface="IntelOne Display Light" panose="020B0403020203020204" pitchFamily="34" charset="77"/>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lang="en-US"/>
          </a:p>
        </p:txBody>
      </p:sp>
      <p:sp>
        <p:nvSpPr>
          <p:cNvPr id="6" name="Google Shape;43;p25">
            <a:extLst>
              <a:ext uri="{FF2B5EF4-FFF2-40B4-BE49-F238E27FC236}">
                <a16:creationId xmlns:a16="http://schemas.microsoft.com/office/drawing/2014/main" id="{69336D0A-C3C8-6755-4753-E086D7B2BDC5}"/>
              </a:ext>
            </a:extLst>
          </p:cNvPr>
          <p:cNvSpPr txBox="1">
            <a:spLocks noGrp="1"/>
          </p:cNvSpPr>
          <p:nvPr>
            <p:ph type="body" idx="10"/>
          </p:nvPr>
        </p:nvSpPr>
        <p:spPr>
          <a:xfrm>
            <a:off x="838200" y="986917"/>
            <a:ext cx="9927999" cy="1567000"/>
          </a:xfrm>
          <a:prstGeom prst="rect">
            <a:avLst/>
          </a:prstGeom>
          <a:noFill/>
          <a:ln>
            <a:noFill/>
          </a:ln>
        </p:spPr>
        <p:txBody>
          <a:bodyPr spcFirstLastPara="1" wrap="square" lIns="0" tIns="68550" rIns="137150" bIns="68550" anchor="t" anchorCtr="0">
            <a:noAutofit/>
          </a:bodyPr>
          <a:lstStyle>
            <a:lvl1pPr marL="323866" lvl="0" indent="-304815" algn="l">
              <a:lnSpc>
                <a:spcPct val="100000"/>
              </a:lnSpc>
              <a:spcBef>
                <a:spcPts val="1000"/>
              </a:spcBef>
              <a:spcAft>
                <a:spcPts val="0"/>
              </a:spcAft>
              <a:buClr>
                <a:schemeClr val="bg2"/>
              </a:buClr>
              <a:buSzPct val="100000"/>
              <a:buFont typeface="Wingdings" pitchFamily="2" charset="2"/>
              <a:buChar char="§"/>
              <a:tabLst/>
              <a:defRPr sz="1867" b="0" i="0">
                <a:solidFill>
                  <a:schemeClr val="bg2"/>
                </a:solidFill>
                <a:latin typeface="IntelOne Text" panose="020B0503020203020204" pitchFamily="34" charset="77"/>
              </a:defRPr>
            </a:lvl1pPr>
            <a:lvl2pPr marL="685834" lvl="1" indent="-228611" algn="l">
              <a:lnSpc>
                <a:spcPct val="100000"/>
              </a:lnSpc>
              <a:spcBef>
                <a:spcPts val="533"/>
              </a:spcBef>
              <a:spcAft>
                <a:spcPts val="0"/>
              </a:spcAft>
              <a:buClr>
                <a:schemeClr val="bg2"/>
              </a:buClr>
              <a:buSzPts val="2400"/>
              <a:buFont typeface="Arial" panose="020B0604020202020204" pitchFamily="34" charset="0"/>
              <a:buChar char="•"/>
              <a:defRPr sz="1867">
                <a:solidFill>
                  <a:schemeClr val="bg2"/>
                </a:solidFill>
                <a:latin typeface="IntelOne Display Regular" panose="020B0503020203020204" pitchFamily="34" charset="77"/>
              </a:defRPr>
            </a:lvl2pPr>
            <a:lvl3pPr marL="914446" lvl="2" indent="-152408" algn="l">
              <a:lnSpc>
                <a:spcPct val="100000"/>
              </a:lnSpc>
              <a:spcBef>
                <a:spcPts val="533"/>
              </a:spcBef>
              <a:spcAft>
                <a:spcPts val="0"/>
              </a:spcAft>
              <a:buClr>
                <a:schemeClr val="dk1"/>
              </a:buClr>
              <a:buSzPts val="2400"/>
              <a:buNone/>
              <a:defRPr sz="1600"/>
            </a:lvl3pPr>
            <a:lvl4pPr marL="1219261" lvl="3" indent="-152408" algn="l">
              <a:lnSpc>
                <a:spcPct val="100000"/>
              </a:lnSpc>
              <a:spcBef>
                <a:spcPts val="533"/>
              </a:spcBef>
              <a:spcAft>
                <a:spcPts val="0"/>
              </a:spcAft>
              <a:buClr>
                <a:schemeClr val="dk1"/>
              </a:buClr>
              <a:buSzPts val="2400"/>
              <a:buNone/>
              <a:defRPr sz="1600"/>
            </a:lvl4pPr>
            <a:lvl5pPr marL="1524076" lvl="4" indent="-152408" algn="l">
              <a:lnSpc>
                <a:spcPct val="100000"/>
              </a:lnSpc>
              <a:spcBef>
                <a:spcPts val="533"/>
              </a:spcBef>
              <a:spcAft>
                <a:spcPts val="0"/>
              </a:spcAft>
              <a:buClr>
                <a:schemeClr val="dk1"/>
              </a:buClr>
              <a:buSzPts val="2400"/>
              <a:buNone/>
              <a:defRPr sz="1600"/>
            </a:lvl5pPr>
            <a:lvl6pPr marL="1828891" lvl="5" indent="-266713" algn="l">
              <a:lnSpc>
                <a:spcPct val="90000"/>
              </a:lnSpc>
              <a:spcBef>
                <a:spcPts val="533"/>
              </a:spcBef>
              <a:spcAft>
                <a:spcPts val="0"/>
              </a:spcAft>
              <a:buClr>
                <a:schemeClr val="dk1"/>
              </a:buClr>
              <a:buSzPts val="2700"/>
              <a:buChar char="•"/>
              <a:defRPr/>
            </a:lvl6pPr>
            <a:lvl7pPr marL="2133707" lvl="6" indent="-266713" algn="l">
              <a:lnSpc>
                <a:spcPct val="90000"/>
              </a:lnSpc>
              <a:spcBef>
                <a:spcPts val="533"/>
              </a:spcBef>
              <a:spcAft>
                <a:spcPts val="0"/>
              </a:spcAft>
              <a:buClr>
                <a:schemeClr val="dk1"/>
              </a:buClr>
              <a:buSzPts val="2700"/>
              <a:buChar char="•"/>
              <a:defRPr/>
            </a:lvl7pPr>
            <a:lvl8pPr marL="2438522" lvl="7" indent="-266713" algn="l">
              <a:lnSpc>
                <a:spcPct val="90000"/>
              </a:lnSpc>
              <a:spcBef>
                <a:spcPts val="533"/>
              </a:spcBef>
              <a:spcAft>
                <a:spcPts val="0"/>
              </a:spcAft>
              <a:buClr>
                <a:schemeClr val="dk1"/>
              </a:buClr>
              <a:buSzPts val="2700"/>
              <a:buChar char="•"/>
              <a:defRPr/>
            </a:lvl8pPr>
            <a:lvl9pPr marL="2743337" lvl="8" indent="-266713" algn="l">
              <a:lnSpc>
                <a:spcPct val="90000"/>
              </a:lnSpc>
              <a:spcBef>
                <a:spcPts val="533"/>
              </a:spcBef>
              <a:spcAft>
                <a:spcPts val="0"/>
              </a:spcAft>
              <a:buClr>
                <a:schemeClr val="dk1"/>
              </a:buClr>
              <a:buSzPts val="2700"/>
              <a:buChar char="•"/>
              <a:defRPr/>
            </a:lvl9pPr>
          </a:lstStyle>
          <a:p>
            <a:endParaRPr lang="en-US"/>
          </a:p>
        </p:txBody>
      </p:sp>
    </p:spTree>
    <p:extLst>
      <p:ext uri="{BB962C8B-B14F-4D97-AF65-F5344CB8AC3E}">
        <p14:creationId xmlns:p14="http://schemas.microsoft.com/office/powerpoint/2010/main" val="3387458406"/>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792">
          <p15:clr>
            <a:srgbClr val="FBAE40"/>
          </p15:clr>
        </p15:guide>
        <p15:guide id="4" orient="horz" pos="324">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2_Title Slide Blue A">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AF2764-1E6D-5B0E-63C8-C0CCBF9A9B58}"/>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r:embed="rId3">
                    <a14:imgEffect>
                      <a14:saturation sat="0"/>
                    </a14:imgEffect>
                    <a14:imgEffect>
                      <a14:brightnessContrast contrast="62000"/>
                    </a14:imgEffect>
                  </a14:imgLayer>
                </a14:imgProps>
              </a:ext>
            </a:extLst>
          </a:blip>
          <a:srcRect l="905" t="474" b="432"/>
          <a:stretch/>
        </p:blipFill>
        <p:spPr>
          <a:xfrm flipH="1">
            <a:off x="-1" y="0"/>
            <a:ext cx="12192001" cy="6858000"/>
          </a:xfrm>
          <a:prstGeom prst="rect">
            <a:avLst/>
          </a:prstGeom>
        </p:spPr>
      </p:pic>
      <p:sp>
        <p:nvSpPr>
          <p:cNvPr id="13" name="Rectangle 12">
            <a:extLst>
              <a:ext uri="{FF2B5EF4-FFF2-40B4-BE49-F238E27FC236}">
                <a16:creationId xmlns:a16="http://schemas.microsoft.com/office/drawing/2014/main" id="{7BCCDE16-F568-1773-5A67-1478CF9C9365}"/>
              </a:ext>
            </a:extLst>
          </p:cNvPr>
          <p:cNvSpPr/>
          <p:nvPr userDrawn="1"/>
        </p:nvSpPr>
        <p:spPr>
          <a:xfrm>
            <a:off x="2" y="0"/>
            <a:ext cx="10885119" cy="6397053"/>
          </a:xfrm>
          <a:prstGeom prst="rect">
            <a:avLst/>
          </a:prstGeom>
          <a:gradFill>
            <a:gsLst>
              <a:gs pos="39000">
                <a:schemeClr val="bg1">
                  <a:alpha val="82211"/>
                </a:schemeClr>
              </a:gs>
              <a:gs pos="95000">
                <a:srgbClr val="00206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Title 1">
            <a:extLst>
              <a:ext uri="{FF2B5EF4-FFF2-40B4-BE49-F238E27FC236}">
                <a16:creationId xmlns:a16="http://schemas.microsoft.com/office/drawing/2014/main" id="{1A948FEC-DF14-00EF-9CFD-82541C4DA9EA}"/>
              </a:ext>
            </a:extLst>
          </p:cNvPr>
          <p:cNvSpPr>
            <a:spLocks noGrp="1"/>
          </p:cNvSpPr>
          <p:nvPr>
            <p:ph type="title" hasCustomPrompt="1"/>
          </p:nvPr>
        </p:nvSpPr>
        <p:spPr>
          <a:xfrm>
            <a:off x="381000" y="590485"/>
            <a:ext cx="11079163" cy="845107"/>
          </a:xfrm>
        </p:spPr>
        <p:txBody>
          <a:bodyPr>
            <a:noAutofit/>
          </a:bodyPr>
          <a:lstStyle>
            <a:lvl1pPr>
              <a:defRPr sz="7200" b="0" i="0">
                <a:solidFill>
                  <a:schemeClr val="bg1"/>
                </a:solidFill>
                <a:latin typeface="IntelOne Display Light" panose="020B0403020203020204" pitchFamily="34" charset="77"/>
              </a:defRPr>
            </a:lvl1pPr>
          </a:lstStyle>
          <a:p>
            <a:r>
              <a:rPr lang="en-US"/>
              <a:t>Click to edit title style</a:t>
            </a:r>
          </a:p>
        </p:txBody>
      </p:sp>
      <p:sp>
        <p:nvSpPr>
          <p:cNvPr id="2" name="Rectangle 1">
            <a:extLst>
              <a:ext uri="{FF2B5EF4-FFF2-40B4-BE49-F238E27FC236}">
                <a16:creationId xmlns:a16="http://schemas.microsoft.com/office/drawing/2014/main" id="{91CA0227-A041-5487-8B3C-69214AD0B2F4}"/>
              </a:ext>
            </a:extLst>
          </p:cNvPr>
          <p:cNvSpPr/>
          <p:nvPr userDrawn="1"/>
        </p:nvSpPr>
        <p:spPr>
          <a:xfrm>
            <a:off x="11734800" y="6400800"/>
            <a:ext cx="457200" cy="457200"/>
          </a:xfrm>
          <a:prstGeom prst="rect">
            <a:avLst/>
          </a:prstGeom>
          <a:solidFill>
            <a:srgbClr val="00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800"/>
          </a:p>
        </p:txBody>
      </p:sp>
      <p:sp>
        <p:nvSpPr>
          <p:cNvPr id="3" name="TextBox 2" descr="page number">
            <a:extLst>
              <a:ext uri="{FF2B5EF4-FFF2-40B4-BE49-F238E27FC236}">
                <a16:creationId xmlns:a16="http://schemas.microsoft.com/office/drawing/2014/main" id="{46D6B6F7-7923-1667-4EBE-8B3350E707AE}"/>
              </a:ext>
            </a:extLst>
          </p:cNvPr>
          <p:cNvSpPr txBox="1"/>
          <p:nvPr userDrawn="1"/>
        </p:nvSpPr>
        <p:spPr>
          <a:xfrm>
            <a:off x="11886784" y="6553045"/>
            <a:ext cx="166712"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27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rgbClr val="525252"/>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27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rgbClr val="525252"/>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4" name="Rectangle 3">
            <a:extLst>
              <a:ext uri="{FF2B5EF4-FFF2-40B4-BE49-F238E27FC236}">
                <a16:creationId xmlns:a16="http://schemas.microsoft.com/office/drawing/2014/main" id="{FA653C63-E80F-CE41-2E4D-D5AE3F397003}"/>
              </a:ext>
              <a:ext uri="{C183D7F6-B498-43B3-948B-1728B52AA6E4}">
                <adec:decorative xmlns:adec="http://schemas.microsoft.com/office/drawing/2017/decorative" val="1"/>
              </a:ext>
            </a:extLst>
          </p:cNvPr>
          <p:cNvSpPr/>
          <p:nvPr userDrawn="1"/>
        </p:nvSpPr>
        <p:spPr>
          <a:xfrm>
            <a:off x="0" y="6400800"/>
            <a:ext cx="11734800" cy="457200"/>
          </a:xfrm>
          <a:prstGeom prst="rect">
            <a:avLst/>
          </a:prstGeom>
          <a:solidFill>
            <a:srgbClr val="E9E9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479" fontAlgn="auto"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descr="Intel Confidential">
            <a:extLst>
              <a:ext uri="{FF2B5EF4-FFF2-40B4-BE49-F238E27FC236}">
                <a16:creationId xmlns:a16="http://schemas.microsoft.com/office/drawing/2014/main" id="{A794FAAF-312D-BD65-96CA-575261574D16}"/>
              </a:ext>
            </a:extLst>
          </p:cNvPr>
          <p:cNvSpPr/>
          <p:nvPr userDrawn="1"/>
        </p:nvSpPr>
        <p:spPr>
          <a:xfrm>
            <a:off x="5549216" y="6504416"/>
            <a:ext cx="1093569" cy="230832"/>
          </a:xfrm>
          <a:prstGeom prst="rect">
            <a:avLst/>
          </a:prstGeom>
        </p:spPr>
        <p:txBody>
          <a:bodyPr wrap="none">
            <a:spAutoFit/>
          </a:bodyPr>
          <a:lstStyle/>
          <a:p>
            <a:pPr algn="ctr"/>
            <a:r>
              <a:rPr lang="en-US" sz="1000" b="0" i="0">
                <a:solidFill>
                  <a:srgbClr val="525252"/>
                </a:solidFill>
                <a:latin typeface="IntelOne Display Light" panose="020B0403020203020204" pitchFamily="34" charset="77"/>
                <a:ea typeface="Intel Clear" panose="020B0604020203020204" pitchFamily="34" charset="0"/>
                <a:cs typeface="Times New Roman" panose="02020603050405020304" pitchFamily="18" charset="0"/>
              </a:rPr>
              <a:t>Intel Confidential</a:t>
            </a:r>
          </a:p>
        </p:txBody>
      </p:sp>
      <p:sp>
        <p:nvSpPr>
          <p:cNvPr id="6" name="Rectangle 5" descr="Department or Event Name">
            <a:extLst>
              <a:ext uri="{FF2B5EF4-FFF2-40B4-BE49-F238E27FC236}">
                <a16:creationId xmlns:a16="http://schemas.microsoft.com/office/drawing/2014/main" id="{BCC1BA4C-0FD9-AA74-F2F7-F8001393538F}"/>
              </a:ext>
            </a:extLst>
          </p:cNvPr>
          <p:cNvSpPr/>
          <p:nvPr userDrawn="1"/>
        </p:nvSpPr>
        <p:spPr>
          <a:xfrm>
            <a:off x="10646530" y="6504416"/>
            <a:ext cx="776175" cy="230832"/>
          </a:xfrm>
          <a:prstGeom prst="rect">
            <a:avLst/>
          </a:prstGeom>
        </p:spPr>
        <p:txBody>
          <a:bodyPr wrap="none">
            <a:spAutoFit/>
          </a:bodyPr>
          <a:lstStyle/>
          <a:p>
            <a:pPr algn="l"/>
            <a:r>
              <a:rPr lang="en-US" sz="1000" b="0" i="0">
                <a:solidFill>
                  <a:srgbClr val="525252"/>
                </a:solidFill>
                <a:latin typeface="IntelOne Display Regular" panose="020B0503020203020204" pitchFamily="34" charset="77"/>
                <a:ea typeface="Intel Clear" panose="020B0604020203020204" pitchFamily="34" charset="0"/>
                <a:cs typeface="Times New Roman" panose="02020603050405020304" pitchFamily="18" charset="0"/>
              </a:rPr>
              <a:t>AISEF 2.0 </a:t>
            </a:r>
          </a:p>
        </p:txBody>
      </p:sp>
      <p:pic>
        <p:nvPicPr>
          <p:cNvPr id="8" name="Picture 7" descr="A picture containing text, clipart&#10;&#10;Description automatically generated">
            <a:extLst>
              <a:ext uri="{FF2B5EF4-FFF2-40B4-BE49-F238E27FC236}">
                <a16:creationId xmlns:a16="http://schemas.microsoft.com/office/drawing/2014/main" id="{0D0544AC-99EE-A46B-0836-13F0A5683A21}"/>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1001" y="6534318"/>
            <a:ext cx="1105265" cy="190351"/>
          </a:xfrm>
          <a:prstGeom prst="rect">
            <a:avLst/>
          </a:prstGeom>
        </p:spPr>
      </p:pic>
    </p:spTree>
    <p:extLst>
      <p:ext uri="{BB962C8B-B14F-4D97-AF65-F5344CB8AC3E}">
        <p14:creationId xmlns:p14="http://schemas.microsoft.com/office/powerpoint/2010/main" val="69557460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Title and Content Blue A">
    <p:bg>
      <p:bgPr>
        <a:solidFill>
          <a:schemeClr val="tx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841197-2CF0-45F0-8F2A-7933BBBCA6C7}"/>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4" name="Rectangle 13">
            <a:extLst>
              <a:ext uri="{FF2B5EF4-FFF2-40B4-BE49-F238E27FC236}">
                <a16:creationId xmlns:a16="http://schemas.microsoft.com/office/drawing/2014/main" id="{757C7E27-4D13-40CC-BD02-3CD7453D0B8C}"/>
              </a:ext>
            </a:extLst>
          </p:cNvPr>
          <p:cNvSpPr/>
          <p:nvPr userDrawn="1"/>
        </p:nvSpPr>
        <p:spPr>
          <a:xfrm>
            <a:off x="5874296" y="457203"/>
            <a:ext cx="5860504" cy="5943596"/>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925220" y="2614497"/>
            <a:ext cx="4838270" cy="1782383"/>
          </a:xfrm>
        </p:spPr>
        <p:txBody>
          <a:bodyPr anchor="t"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6087624" y="546389"/>
            <a:ext cx="5433848" cy="1118706"/>
          </a:xfrm>
        </p:spPr>
        <p:txBody>
          <a:bodyPr anchor="ctr" anchorCtr="0">
            <a:noAutofit/>
          </a:bodyPr>
          <a:lstStyle>
            <a:lvl1pPr marL="0" indent="0">
              <a:buNone/>
              <a:defRPr sz="3200">
                <a:solidFill>
                  <a:schemeClr val="bg1"/>
                </a:solidFill>
              </a:defRPr>
            </a:lvl1pPr>
          </a:lstStyle>
          <a:p>
            <a:pPr lvl="0"/>
            <a:r>
              <a:rPr lang="en-US"/>
              <a:t>Click to edit Master text styles</a:t>
            </a:r>
          </a:p>
        </p:txBody>
      </p:sp>
      <p:pic>
        <p:nvPicPr>
          <p:cNvPr id="6" name="Graphic 5">
            <a:extLst>
              <a:ext uri="{FF2B5EF4-FFF2-40B4-BE49-F238E27FC236}">
                <a16:creationId xmlns:a16="http://schemas.microsoft.com/office/drawing/2014/main" id="{42F87E56-D20F-4261-BEAD-AB9B17E14FC2}"/>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0" name="TextBox 9">
            <a:extLst>
              <a:ext uri="{FF2B5EF4-FFF2-40B4-BE49-F238E27FC236}">
                <a16:creationId xmlns:a16="http://schemas.microsoft.com/office/drawing/2014/main" id="{B33A9EF0-587D-4D66-AF71-B360DB9198E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sp>
        <p:nvSpPr>
          <p:cNvPr id="11" name="Rectangle 10">
            <a:extLst>
              <a:ext uri="{FF2B5EF4-FFF2-40B4-BE49-F238E27FC236}">
                <a16:creationId xmlns:a16="http://schemas.microsoft.com/office/drawing/2014/main" id="{22EB94AE-1165-4C66-B976-C2E168859D49}"/>
              </a:ext>
            </a:extLst>
          </p:cNvPr>
          <p:cNvSpPr/>
          <p:nvPr userDrawn="1"/>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2" name="Rectangle 11">
            <a:extLst>
              <a:ext uri="{FF2B5EF4-FFF2-40B4-BE49-F238E27FC236}">
                <a16:creationId xmlns:a16="http://schemas.microsoft.com/office/drawing/2014/main" id="{E9F8E51D-DCA9-46A9-A882-29E595D6A99F}"/>
              </a:ext>
            </a:extLst>
          </p:cNvPr>
          <p:cNvSpPr/>
          <p:nvPr userDrawn="1"/>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3" name="Rectangle 12">
            <a:extLst>
              <a:ext uri="{FF2B5EF4-FFF2-40B4-BE49-F238E27FC236}">
                <a16:creationId xmlns:a16="http://schemas.microsoft.com/office/drawing/2014/main" id="{7E74772E-29C4-4337-A397-0F1232F1F1FE}"/>
              </a:ext>
            </a:extLst>
          </p:cNvPr>
          <p:cNvSpPr/>
          <p:nvPr userDrawn="1"/>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p:nvPr>
        </p:nvSpPr>
        <p:spPr>
          <a:xfrm>
            <a:off x="6087624"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B985EAE6-D4B8-435E-B124-9344B8866C81}"/>
              </a:ext>
            </a:extLst>
          </p:cNvPr>
          <p:cNvSpPr/>
          <p:nvPr userDrawn="1"/>
        </p:nvSpPr>
        <p:spPr>
          <a:xfrm>
            <a:off x="4691437" y="6553045"/>
            <a:ext cx="2351926" cy="246221"/>
          </a:xfrm>
          <a:prstGeom prst="rect">
            <a:avLst/>
          </a:prstGeom>
        </p:spPr>
        <p:txBody>
          <a:bodyPr wrap="none">
            <a:spAutoFit/>
          </a:bodyPr>
          <a:lstStyle/>
          <a:p>
            <a:pPr algn="ctr"/>
            <a:r>
              <a:rPr lang="en-US" sz="1000">
                <a:solidFill>
                  <a:schemeClr val="bg1"/>
                </a:solidFill>
              </a:rPr>
              <a:t>Intel Confidential - Under NDA use only</a:t>
            </a:r>
          </a:p>
        </p:txBody>
      </p:sp>
    </p:spTree>
    <p:extLst>
      <p:ext uri="{BB962C8B-B14F-4D97-AF65-F5344CB8AC3E}">
        <p14:creationId xmlns:p14="http://schemas.microsoft.com/office/powerpoint/2010/main" val="426829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12" indent="0">
              <a:buNone/>
              <a:defRPr/>
            </a:lvl2pPr>
            <a:lvl3pPr marL="457025" indent="0">
              <a:buNone/>
              <a:defRPr/>
            </a:lvl3pPr>
            <a:lvl4pPr marL="685537" indent="0">
              <a:buNone/>
              <a:defRPr/>
            </a:lvl4pPr>
            <a:lvl5pPr marL="91404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Intel C" descr="Intel">
            <a:extLst>
              <a:ext uri="{FF2B5EF4-FFF2-40B4-BE49-F238E27FC236}">
                <a16:creationId xmlns:a16="http://schemas.microsoft.com/office/drawing/2014/main" id="{7AA05F2A-A69C-43DB-BAC6-E31EC2AA18A8}"/>
              </a:ext>
            </a:extLst>
          </p:cNvPr>
          <p:cNvPicPr>
            <a:picLocks noChangeAspect="1"/>
          </p:cNvPicPr>
          <p:nvPr userDrawn="1"/>
        </p:nvPicPr>
        <p:blipFill>
          <a:blip r:embed="rId2"/>
          <a:stretch>
            <a:fillRect/>
          </a:stretch>
        </p:blipFill>
        <p:spPr bwMode="black">
          <a:xfrm>
            <a:off x="11081388" y="6313843"/>
            <a:ext cx="570864" cy="253589"/>
          </a:xfrm>
          <a:prstGeom prst="rect">
            <a:avLst/>
          </a:prstGeom>
        </p:spPr>
      </p:pic>
    </p:spTree>
    <p:extLst>
      <p:ext uri="{BB962C8B-B14F-4D97-AF65-F5344CB8AC3E}">
        <p14:creationId xmlns:p14="http://schemas.microsoft.com/office/powerpoint/2010/main" val="16574759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A8A747-9597-844B-886E-8440C9A2B997}"/>
              </a:ext>
            </a:extLst>
          </p:cNvPr>
          <p:cNvSpPr>
            <a:spLocks noGrp="1"/>
          </p:cNvSpPr>
          <p:nvPr>
            <p:ph type="title"/>
          </p:nvPr>
        </p:nvSpPr>
        <p:spPr/>
        <p:txBody>
          <a:bodyPr/>
          <a:lstStyle/>
          <a:p>
            <a:r>
              <a:rPr lang="en-GB"/>
              <a:t>Click to edit Master title style</a:t>
            </a:r>
            <a:endParaRPr lang="en-NL"/>
          </a:p>
        </p:txBody>
      </p:sp>
      <p:sp>
        <p:nvSpPr>
          <p:cNvPr id="9" name="Rectangle 8">
            <a:extLst>
              <a:ext uri="{FF2B5EF4-FFF2-40B4-BE49-F238E27FC236}">
                <a16:creationId xmlns:a16="http://schemas.microsoft.com/office/drawing/2014/main" id="{32012660-608E-2490-2884-81B10A7A30C7}"/>
              </a:ext>
            </a:extLst>
          </p:cNvPr>
          <p:cNvSpPr/>
          <p:nvPr userDrawn="1"/>
        </p:nvSpPr>
        <p:spPr>
          <a:xfrm>
            <a:off x="11734800" y="6400800"/>
            <a:ext cx="457200" cy="457200"/>
          </a:xfrm>
          <a:prstGeom prst="rect">
            <a:avLst/>
          </a:prstGeom>
          <a:solidFill>
            <a:srgbClr val="00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800"/>
          </a:p>
        </p:txBody>
      </p:sp>
      <p:sp>
        <p:nvSpPr>
          <p:cNvPr id="10" name="TextBox 9" descr="page number">
            <a:extLst>
              <a:ext uri="{FF2B5EF4-FFF2-40B4-BE49-F238E27FC236}">
                <a16:creationId xmlns:a16="http://schemas.microsoft.com/office/drawing/2014/main" id="{B03C8CC0-2B2D-2623-6886-39B750EB4355}"/>
              </a:ext>
            </a:extLst>
          </p:cNvPr>
          <p:cNvSpPr txBox="1"/>
          <p:nvPr userDrawn="1"/>
        </p:nvSpPr>
        <p:spPr>
          <a:xfrm>
            <a:off x="11886784" y="6553045"/>
            <a:ext cx="166712"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27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rgbClr val="525252"/>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27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rgbClr val="525252"/>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1" name="Rectangle 10">
            <a:extLst>
              <a:ext uri="{FF2B5EF4-FFF2-40B4-BE49-F238E27FC236}">
                <a16:creationId xmlns:a16="http://schemas.microsoft.com/office/drawing/2014/main" id="{7551892F-ACB7-9CBE-8C79-FA2541FF645E}"/>
              </a:ext>
              <a:ext uri="{C183D7F6-B498-43B3-948B-1728B52AA6E4}">
                <adec:decorative xmlns:adec="http://schemas.microsoft.com/office/drawing/2017/decorative" val="1"/>
              </a:ext>
            </a:extLst>
          </p:cNvPr>
          <p:cNvSpPr/>
          <p:nvPr userDrawn="1"/>
        </p:nvSpPr>
        <p:spPr>
          <a:xfrm>
            <a:off x="0" y="6400800"/>
            <a:ext cx="11734800" cy="457200"/>
          </a:xfrm>
          <a:prstGeom prst="rect">
            <a:avLst/>
          </a:prstGeom>
          <a:solidFill>
            <a:srgbClr val="E9E9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lvl="0" indent="0" algn="ctr" defTabSz="825479" fontAlgn="auto"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descr="Intel Confidential">
            <a:extLst>
              <a:ext uri="{FF2B5EF4-FFF2-40B4-BE49-F238E27FC236}">
                <a16:creationId xmlns:a16="http://schemas.microsoft.com/office/drawing/2014/main" id="{2492B6B1-09FB-B29B-6469-F4DD9D88C6B1}"/>
              </a:ext>
            </a:extLst>
          </p:cNvPr>
          <p:cNvSpPr/>
          <p:nvPr userDrawn="1"/>
        </p:nvSpPr>
        <p:spPr>
          <a:xfrm>
            <a:off x="5549216" y="6504417"/>
            <a:ext cx="1093569" cy="246221"/>
          </a:xfrm>
          <a:prstGeom prst="rect">
            <a:avLst/>
          </a:prstGeom>
        </p:spPr>
        <p:txBody>
          <a:bodyPr wrap="none">
            <a:spAutoFit/>
          </a:bodyPr>
          <a:lstStyle/>
          <a:p>
            <a:pPr algn="ctr"/>
            <a:r>
              <a:rPr lang="en-US" sz="1000" b="0" i="0">
                <a:solidFill>
                  <a:srgbClr val="525252"/>
                </a:solidFill>
                <a:latin typeface="IntelOne Display Light" panose="020B0403020203020204" pitchFamily="34" charset="77"/>
                <a:ea typeface="Intel Clear" panose="020B0604020203020204" pitchFamily="34" charset="0"/>
                <a:cs typeface="Times New Roman" panose="02020603050405020304" pitchFamily="18" charset="0"/>
              </a:rPr>
              <a:t>Intel Confidential</a:t>
            </a:r>
          </a:p>
        </p:txBody>
      </p:sp>
      <p:sp>
        <p:nvSpPr>
          <p:cNvPr id="13" name="Rectangle 12" descr="Department or Event Name">
            <a:extLst>
              <a:ext uri="{FF2B5EF4-FFF2-40B4-BE49-F238E27FC236}">
                <a16:creationId xmlns:a16="http://schemas.microsoft.com/office/drawing/2014/main" id="{50AD45AE-54D0-F869-BCAC-9028AC60C503}"/>
              </a:ext>
            </a:extLst>
          </p:cNvPr>
          <p:cNvSpPr/>
          <p:nvPr userDrawn="1"/>
        </p:nvSpPr>
        <p:spPr>
          <a:xfrm>
            <a:off x="10646530" y="6504417"/>
            <a:ext cx="776175" cy="246221"/>
          </a:xfrm>
          <a:prstGeom prst="rect">
            <a:avLst/>
          </a:prstGeom>
        </p:spPr>
        <p:txBody>
          <a:bodyPr wrap="none">
            <a:spAutoFit/>
          </a:bodyPr>
          <a:lstStyle/>
          <a:p>
            <a:pPr algn="l"/>
            <a:r>
              <a:rPr lang="en-US" sz="1000" b="0" i="0">
                <a:solidFill>
                  <a:srgbClr val="525252"/>
                </a:solidFill>
                <a:latin typeface="IntelOne Display Regular" panose="020B0503020203020204" pitchFamily="34" charset="77"/>
                <a:ea typeface="Intel Clear" panose="020B0604020203020204" pitchFamily="34" charset="0"/>
                <a:cs typeface="Times New Roman" panose="02020603050405020304" pitchFamily="18" charset="0"/>
              </a:rPr>
              <a:t>AISEF 2.0 </a:t>
            </a:r>
          </a:p>
        </p:txBody>
      </p:sp>
      <p:pic>
        <p:nvPicPr>
          <p:cNvPr id="2" name="Picture 1" descr="A picture containing text, clipart&#10;&#10;Description automatically generated">
            <a:extLst>
              <a:ext uri="{FF2B5EF4-FFF2-40B4-BE49-F238E27FC236}">
                <a16:creationId xmlns:a16="http://schemas.microsoft.com/office/drawing/2014/main" id="{7E8C5FF4-9AD7-2754-FB0F-97AA9540147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59318" y="6534318"/>
            <a:ext cx="1105265" cy="190351"/>
          </a:xfrm>
          <a:prstGeom prst="rect">
            <a:avLst/>
          </a:prstGeom>
        </p:spPr>
      </p:pic>
    </p:spTree>
    <p:extLst>
      <p:ext uri="{BB962C8B-B14F-4D97-AF65-F5344CB8AC3E}">
        <p14:creationId xmlns:p14="http://schemas.microsoft.com/office/powerpoint/2010/main" val="248164490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Segu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381000" y="2229178"/>
            <a:ext cx="10972800" cy="1199822"/>
          </a:xfrm>
        </p:spPr>
        <p:txBody>
          <a:bodyPr anchor="b"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3449317"/>
            <a:ext cx="10972800" cy="681935"/>
          </a:xfrm>
        </p:spPr>
        <p:txBody>
          <a:bodyPr>
            <a:normAutofit/>
          </a:bodyPr>
          <a:lstStyle>
            <a:lvl1pPr marL="0" indent="0">
              <a:buNone/>
              <a:defRPr sz="2800">
                <a:solidFill>
                  <a:schemeClr val="accent2"/>
                </a:solidFill>
                <a:latin typeface="+mn-lt"/>
              </a:defRPr>
            </a:lvl1pPr>
          </a:lstStyle>
          <a:p>
            <a:pPr lvl="0"/>
            <a:r>
              <a:rPr lang="en-US"/>
              <a:t>Click to edit Master text styles</a:t>
            </a:r>
          </a:p>
        </p:txBody>
      </p:sp>
      <p:sp>
        <p:nvSpPr>
          <p:cNvPr id="5" name="Rectangle 4">
            <a:extLst>
              <a:ext uri="{FF2B5EF4-FFF2-40B4-BE49-F238E27FC236}">
                <a16:creationId xmlns:a16="http://schemas.microsoft.com/office/drawing/2014/main" id="{3CEB7CF4-6E59-4F58-B339-D2AEFB0D202B}"/>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6" name="Graphic 5">
            <a:extLst>
              <a:ext uri="{FF2B5EF4-FFF2-40B4-BE49-F238E27FC236}">
                <a16:creationId xmlns:a16="http://schemas.microsoft.com/office/drawing/2014/main" id="{42F87E56-D20F-4261-BEAD-AB9B17E14FC2}"/>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7" name="Rectangle 6">
            <a:extLst>
              <a:ext uri="{FF2B5EF4-FFF2-40B4-BE49-F238E27FC236}">
                <a16:creationId xmlns:a16="http://schemas.microsoft.com/office/drawing/2014/main" id="{55FB7B45-0229-4BD9-84EB-963DE20FBDD7}"/>
              </a:ext>
            </a:extLst>
          </p:cNvPr>
          <p:cNvSpPr/>
          <p:nvPr userDrawn="1"/>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0" name="TextBox 9">
            <a:extLst>
              <a:ext uri="{FF2B5EF4-FFF2-40B4-BE49-F238E27FC236}">
                <a16:creationId xmlns:a16="http://schemas.microsoft.com/office/drawing/2014/main" id="{B33A9EF0-587D-4D66-AF71-B360DB9198E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spTree>
    <p:extLst>
      <p:ext uri="{BB962C8B-B14F-4D97-AF65-F5344CB8AC3E}">
        <p14:creationId xmlns:p14="http://schemas.microsoft.com/office/powerpoint/2010/main" val="379173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Title Large | Blue">
    <p:bg>
      <p:bgPr>
        <a:solidFill>
          <a:srgbClr val="002E54"/>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3913E29B-9426-C0DD-CC28-B821AAC8B712}"/>
              </a:ext>
            </a:extLst>
          </p:cNvPr>
          <p:cNvSpPr/>
          <p:nvPr userDrawn="1"/>
        </p:nvSpPr>
        <p:spPr>
          <a:xfrm>
            <a:off x="1736204" y="487363"/>
            <a:ext cx="9976371" cy="4768107"/>
          </a:xfrm>
          <a:prstGeom prst="rect">
            <a:avLst/>
          </a:prstGeom>
          <a:solidFill>
            <a:srgbClr val="007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1"/>
          </a:p>
        </p:txBody>
      </p:sp>
      <p:sp>
        <p:nvSpPr>
          <p:cNvPr id="9" name="Rechthoek 8">
            <a:extLst>
              <a:ext uri="{FF2B5EF4-FFF2-40B4-BE49-F238E27FC236}">
                <a16:creationId xmlns:a16="http://schemas.microsoft.com/office/drawing/2014/main" id="{16303458-6915-16C7-B629-94409C4CB657}"/>
              </a:ext>
            </a:extLst>
          </p:cNvPr>
          <p:cNvSpPr/>
          <p:nvPr userDrawn="1"/>
        </p:nvSpPr>
        <p:spPr>
          <a:xfrm>
            <a:off x="783377" y="5255469"/>
            <a:ext cx="952827" cy="952827"/>
          </a:xfrm>
          <a:prstGeom prst="rect">
            <a:avLst/>
          </a:prstGeom>
          <a:solidFill>
            <a:srgbClr val="FFC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1"/>
          </a:p>
        </p:txBody>
      </p:sp>
      <p:sp>
        <p:nvSpPr>
          <p:cNvPr id="11" name="Rechthoek 10">
            <a:extLst>
              <a:ext uri="{FF2B5EF4-FFF2-40B4-BE49-F238E27FC236}">
                <a16:creationId xmlns:a16="http://schemas.microsoft.com/office/drawing/2014/main" id="{E9670221-4392-DBE5-C0F4-198E5FCAC2C9}"/>
              </a:ext>
            </a:extLst>
          </p:cNvPr>
          <p:cNvSpPr/>
          <p:nvPr userDrawn="1"/>
        </p:nvSpPr>
        <p:spPr>
          <a:xfrm>
            <a:off x="479425" y="4951517"/>
            <a:ext cx="303952" cy="303952"/>
          </a:xfrm>
          <a:prstGeom prst="rect">
            <a:avLst/>
          </a:prstGeom>
          <a:solidFill>
            <a:srgbClr val="00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1"/>
          </a:p>
        </p:txBody>
      </p:sp>
      <p:sp>
        <p:nvSpPr>
          <p:cNvPr id="3" name="Titel 1">
            <a:extLst>
              <a:ext uri="{FF2B5EF4-FFF2-40B4-BE49-F238E27FC236}">
                <a16:creationId xmlns:a16="http://schemas.microsoft.com/office/drawing/2014/main" id="{CF16BDAD-6848-5E7F-9072-54453EC87521}"/>
              </a:ext>
            </a:extLst>
          </p:cNvPr>
          <p:cNvSpPr>
            <a:spLocks noGrp="1"/>
          </p:cNvSpPr>
          <p:nvPr>
            <p:ph type="ctrTitle"/>
          </p:nvPr>
        </p:nvSpPr>
        <p:spPr>
          <a:xfrm>
            <a:off x="2225195" y="1947968"/>
            <a:ext cx="8098420" cy="2387600"/>
          </a:xfrm>
        </p:spPr>
        <p:txBody>
          <a:bodyPr anchor="b"/>
          <a:lstStyle>
            <a:lvl1pPr algn="l">
              <a:defRPr sz="6600" b="0" i="0">
                <a:solidFill>
                  <a:schemeClr val="bg1"/>
                </a:solidFill>
                <a:latin typeface="IntelOne Display Medium" panose="020B0503020203020204" pitchFamily="34" charset="77"/>
              </a:defRPr>
            </a:lvl1pPr>
          </a:lstStyle>
          <a:p>
            <a:r>
              <a:rPr lang="nl-NL"/>
              <a:t>Klik om stijl te bewerken</a:t>
            </a:r>
          </a:p>
        </p:txBody>
      </p:sp>
      <p:sp>
        <p:nvSpPr>
          <p:cNvPr id="4" name="Ondertitel 2">
            <a:extLst>
              <a:ext uri="{FF2B5EF4-FFF2-40B4-BE49-F238E27FC236}">
                <a16:creationId xmlns:a16="http://schemas.microsoft.com/office/drawing/2014/main" id="{C30C3920-4D63-EE75-52C9-29D832536B91}"/>
              </a:ext>
            </a:extLst>
          </p:cNvPr>
          <p:cNvSpPr>
            <a:spLocks noGrp="1"/>
          </p:cNvSpPr>
          <p:nvPr>
            <p:ph type="subTitle" idx="1" hasCustomPrompt="1"/>
          </p:nvPr>
        </p:nvSpPr>
        <p:spPr>
          <a:xfrm>
            <a:off x="2225195" y="621439"/>
            <a:ext cx="8098420" cy="373284"/>
          </a:xfrm>
        </p:spPr>
        <p:txBody>
          <a:bodyPr anchor="b"/>
          <a:lstStyle>
            <a:lvl1pPr marL="0" indent="0" algn="l">
              <a:buNone/>
              <a:defRPr sz="1600" b="0" i="0">
                <a:solidFill>
                  <a:schemeClr val="bg1"/>
                </a:solidFill>
                <a:latin typeface="IntelOne Display Light" panose="020B0403020203020204" pitchFamily="34" charset="77"/>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err="1"/>
              <a:t>Subtitle</a:t>
            </a:r>
            <a:r>
              <a:rPr lang="nl-NL"/>
              <a:t> of </a:t>
            </a:r>
            <a:r>
              <a:rPr lang="nl-NL" err="1"/>
              <a:t>this</a:t>
            </a:r>
            <a:r>
              <a:rPr lang="nl-NL"/>
              <a:t> </a:t>
            </a:r>
            <a:r>
              <a:rPr lang="nl-NL" err="1"/>
              <a:t>presentation</a:t>
            </a:r>
            <a:endParaRPr lang="nl-NL"/>
          </a:p>
        </p:txBody>
      </p:sp>
      <p:pic>
        <p:nvPicPr>
          <p:cNvPr id="13" name="Afbeelding 12">
            <a:extLst>
              <a:ext uri="{FF2B5EF4-FFF2-40B4-BE49-F238E27FC236}">
                <a16:creationId xmlns:a16="http://schemas.microsoft.com/office/drawing/2014/main" id="{D9C8AB89-C358-5351-CB0D-197BF8B549E9}"/>
              </a:ext>
            </a:extLst>
          </p:cNvPr>
          <p:cNvPicPr>
            <a:picLocks noChangeAspect="1"/>
          </p:cNvPicPr>
          <p:nvPr userDrawn="1"/>
        </p:nvPicPr>
        <p:blipFill>
          <a:blip r:embed="rId2"/>
          <a:stretch>
            <a:fillRect/>
          </a:stretch>
        </p:blipFill>
        <p:spPr>
          <a:xfrm>
            <a:off x="1738713" y="6208715"/>
            <a:ext cx="727048" cy="281372"/>
          </a:xfrm>
          <a:prstGeom prst="rect">
            <a:avLst/>
          </a:prstGeom>
        </p:spPr>
      </p:pic>
      <p:sp>
        <p:nvSpPr>
          <p:cNvPr id="5" name="Tijdelijke aanduiding voor tekst 5">
            <a:extLst>
              <a:ext uri="{FF2B5EF4-FFF2-40B4-BE49-F238E27FC236}">
                <a16:creationId xmlns:a16="http://schemas.microsoft.com/office/drawing/2014/main" id="{43E885C4-17CD-9A38-0497-27BF4B077CCC}"/>
              </a:ext>
            </a:extLst>
          </p:cNvPr>
          <p:cNvSpPr>
            <a:spLocks noGrp="1"/>
          </p:cNvSpPr>
          <p:nvPr>
            <p:ph type="body" sz="quarter" idx="12" hasCustomPrompt="1"/>
          </p:nvPr>
        </p:nvSpPr>
        <p:spPr>
          <a:xfrm>
            <a:off x="2225195" y="4483101"/>
            <a:ext cx="8098420" cy="328880"/>
          </a:xfrm>
        </p:spPr>
        <p:txBody>
          <a:bodyPr anchor="b"/>
          <a:lstStyle>
            <a:lvl1pPr>
              <a:defRPr sz="1600" b="0" i="0">
                <a:solidFill>
                  <a:srgbClr val="FFC81E"/>
                </a:solidFill>
                <a:latin typeface="IntelOne Display Medium" panose="020B0503020203020204" pitchFamily="34" charset="77"/>
              </a:defRPr>
            </a:lvl1pPr>
            <a:lvl2pPr marL="61380" indent="0">
              <a:buNone/>
              <a:defRPr/>
            </a:lvl2pPr>
          </a:lstStyle>
          <a:p>
            <a:pPr lvl="0"/>
            <a:r>
              <a:rPr lang="nl-NL"/>
              <a:t>Name </a:t>
            </a:r>
            <a:r>
              <a:rPr lang="nl-NL" err="1"/>
              <a:t>and</a:t>
            </a:r>
            <a:r>
              <a:rPr lang="nl-NL"/>
              <a:t> </a:t>
            </a:r>
            <a:r>
              <a:rPr lang="nl-NL" err="1"/>
              <a:t>function</a:t>
            </a:r>
            <a:endParaRPr lang="nl-NL"/>
          </a:p>
        </p:txBody>
      </p:sp>
    </p:spTree>
    <p:extLst>
      <p:ext uri="{BB962C8B-B14F-4D97-AF65-F5344CB8AC3E}">
        <p14:creationId xmlns:p14="http://schemas.microsoft.com/office/powerpoint/2010/main" val="123872725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5F0E-0527-45C2-9C85-5A58EF6B1120}"/>
              </a:ext>
            </a:extLst>
          </p:cNvPr>
          <p:cNvSpPr>
            <a:spLocks noGrp="1"/>
          </p:cNvSpPr>
          <p:nvPr>
            <p:ph type="title"/>
          </p:nvPr>
        </p:nvSpPr>
        <p:spPr>
          <a:xfrm>
            <a:off x="497839" y="221694"/>
            <a:ext cx="5403849" cy="1199822"/>
          </a:xfrm>
        </p:spPr>
        <p:txBody>
          <a:bodyPr>
            <a:normAutofit/>
          </a:bodyPr>
          <a:lstStyle>
            <a:lvl1pPr>
              <a:defRPr sz="3200"/>
            </a:lvl1pPr>
          </a:lstStyle>
          <a:p>
            <a:r>
              <a:rPr lang="en-US"/>
              <a:t>Click to edit Master title style</a:t>
            </a:r>
          </a:p>
        </p:txBody>
      </p:sp>
      <p:pic>
        <p:nvPicPr>
          <p:cNvPr id="4" name="Picture 3" descr="A picture containing computer&#10;&#10;Description automatically generated">
            <a:extLst>
              <a:ext uri="{FF2B5EF4-FFF2-40B4-BE49-F238E27FC236}">
                <a16:creationId xmlns:a16="http://schemas.microsoft.com/office/drawing/2014/main" id="{B5584D78-9176-457C-9CEF-B0CAD0FD91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708" r="3334"/>
          <a:stretch/>
        </p:blipFill>
        <p:spPr>
          <a:xfrm>
            <a:off x="6222999" y="0"/>
            <a:ext cx="5969001" cy="6858000"/>
          </a:xfrm>
          <a:prstGeom prst="rect">
            <a:avLst/>
          </a:prstGeom>
        </p:spPr>
      </p:pic>
      <p:cxnSp>
        <p:nvCxnSpPr>
          <p:cNvPr id="6" name="Straight Connector 5">
            <a:extLst>
              <a:ext uri="{FF2B5EF4-FFF2-40B4-BE49-F238E27FC236}">
                <a16:creationId xmlns:a16="http://schemas.microsoft.com/office/drawing/2014/main" id="{68FA20B7-8B22-42EB-8483-1431429A0DAA}"/>
              </a:ext>
            </a:extLst>
          </p:cNvPr>
          <p:cNvCxnSpPr>
            <a:cxnSpLocks/>
          </p:cNvCxnSpPr>
          <p:nvPr userDrawn="1"/>
        </p:nvCxnSpPr>
        <p:spPr>
          <a:xfrm>
            <a:off x="6228080" y="-15240"/>
            <a:ext cx="0" cy="6873240"/>
          </a:xfrm>
          <a:prstGeom prst="line">
            <a:avLst/>
          </a:prstGeom>
          <a:ln w="28575">
            <a:solidFill>
              <a:srgbClr val="AFD8EF"/>
            </a:solidFill>
          </a:ln>
          <a:effectLst>
            <a:glow rad="25400">
              <a:srgbClr val="B0EFFF">
                <a:alpha val="21000"/>
              </a:srgbClr>
            </a:glow>
          </a:effectLst>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4CC8E11D-C616-45E9-A169-6B078201B8D4}"/>
              </a:ext>
            </a:extLst>
          </p:cNvPr>
          <p:cNvSpPr>
            <a:spLocks noGrp="1"/>
          </p:cNvSpPr>
          <p:nvPr>
            <p:ph sz="quarter" idx="10"/>
          </p:nvPr>
        </p:nvSpPr>
        <p:spPr>
          <a:xfrm>
            <a:off x="498475" y="1579563"/>
            <a:ext cx="5403850" cy="4754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727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1491674"/>
            <a:ext cx="10972800" cy="4653672"/>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6FD23E5-8B42-FBB3-8E22-4702FB672B0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136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57AB-2129-3446-B65B-A063BB4BF1D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65E9CDF-976F-E940-9946-B8E7268608EF}"/>
              </a:ext>
            </a:extLst>
          </p:cNvPr>
          <p:cNvSpPr>
            <a:spLocks noGrp="1"/>
          </p:cNvSpPr>
          <p:nvPr>
            <p:ph type="sldNum" sz="quarter" idx="10"/>
          </p:nvPr>
        </p:nvSpPr>
        <p:spPr/>
        <p:txBody>
          <a:bodyPr/>
          <a:lstStyle/>
          <a:p>
            <a:fld id="{86CB4B4D-7CA3-9044-876B-883B54F8677D}" type="slidenum">
              <a:rPr lang="en-US" smtClean="0"/>
              <a:pPr/>
              <a:t>‹#›</a:t>
            </a:fld>
            <a:endParaRPr lang="en-US"/>
          </a:p>
        </p:txBody>
      </p:sp>
      <p:sp>
        <p:nvSpPr>
          <p:cNvPr id="6" name="Footer Placeholder 5">
            <a:extLst>
              <a:ext uri="{FF2B5EF4-FFF2-40B4-BE49-F238E27FC236}">
                <a16:creationId xmlns:a16="http://schemas.microsoft.com/office/drawing/2014/main" id="{F5F4E62F-344E-084F-BC4A-8B82076F8CAF}"/>
              </a:ext>
            </a:extLst>
          </p:cNvPr>
          <p:cNvSpPr>
            <a:spLocks noGrp="1"/>
          </p:cNvSpPr>
          <p:nvPr>
            <p:ph type="ftr" sz="quarter" idx="11"/>
          </p:nvPr>
        </p:nvSpPr>
        <p:spPr>
          <a:xfrm>
            <a:off x="617220" y="6446520"/>
            <a:ext cx="4688600" cy="365125"/>
          </a:xfrm>
        </p:spPr>
        <p:txBody>
          <a:bodyPr/>
          <a:lstStyle/>
          <a:p>
            <a:endParaRPr lang="en-US"/>
          </a:p>
        </p:txBody>
      </p:sp>
    </p:spTree>
    <p:extLst>
      <p:ext uri="{BB962C8B-B14F-4D97-AF65-F5344CB8AC3E}">
        <p14:creationId xmlns:p14="http://schemas.microsoft.com/office/powerpoint/2010/main" val="961022915"/>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wo-column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6D96935-79A2-E8B5-1B8D-BC71E0C9C005}"/>
              </a:ext>
            </a:extLst>
          </p:cNvPr>
          <p:cNvSpPr>
            <a:spLocks noGrp="1"/>
          </p:cNvSpPr>
          <p:nvPr>
            <p:ph idx="10"/>
          </p:nvPr>
        </p:nvSpPr>
        <p:spPr>
          <a:xfrm>
            <a:off x="418633" y="798022"/>
            <a:ext cx="5573604" cy="5577840"/>
          </a:xfrm>
          <a:prstGeom prst="rect">
            <a:avLst/>
          </a:prstGeom>
        </p:spPr>
        <p:txBody>
          <a:bodyPr/>
          <a:lstStyle>
            <a:lvl1pPr marL="228600" indent="-228600">
              <a:buClr>
                <a:schemeClr val="tx1"/>
              </a:buClr>
              <a:buSzPct val="80000"/>
              <a:buFont typeface="Apple Symbols" panose="02000000000000000000" pitchFamily="2" charset="-79"/>
              <a:buChar char="⎻"/>
              <a:defRPr>
                <a:solidFill>
                  <a:schemeClr val="tx2"/>
                </a:solidFill>
                <a:latin typeface="+mj-lt"/>
              </a:defRPr>
            </a:lvl1pPr>
            <a:lvl2pPr marL="447675" indent="-176213">
              <a:buClr>
                <a:schemeClr val="tx1"/>
              </a:buClr>
              <a:buSzPct val="80000"/>
              <a:buFont typeface="Apple Symbols" panose="02000000000000000000" pitchFamily="2" charset="-79"/>
              <a:buChar char="⎻"/>
              <a:defRPr>
                <a:solidFill>
                  <a:schemeClr val="tx2"/>
                </a:solidFill>
                <a:latin typeface="+mj-lt"/>
              </a:defRPr>
            </a:lvl2pPr>
            <a:lvl3pPr marL="630238" indent="-182563">
              <a:buClr>
                <a:schemeClr val="tx1"/>
              </a:buClr>
              <a:buSzPct val="80000"/>
              <a:buFont typeface="Apple Symbols" panose="02000000000000000000" pitchFamily="2" charset="-79"/>
              <a:buChar char="⎻"/>
              <a:defRPr>
                <a:solidFill>
                  <a:schemeClr val="tx2"/>
                </a:solidFill>
                <a:latin typeface="+mj-lt"/>
              </a:defRPr>
            </a:lvl3pPr>
            <a:lvl4pPr marL="806450" indent="-176213">
              <a:buClr>
                <a:schemeClr val="tx1"/>
              </a:buClr>
              <a:buSzPct val="80000"/>
              <a:buFont typeface="Apple Symbols" panose="02000000000000000000" pitchFamily="2" charset="-79"/>
              <a:buChar char="⎻"/>
              <a:defRPr>
                <a:solidFill>
                  <a:schemeClr val="tx2"/>
                </a:solidFill>
                <a:latin typeface="+mj-lt"/>
              </a:defRPr>
            </a:lvl4pPr>
            <a:lvl5pPr marL="989013" indent="-182563">
              <a:buClr>
                <a:schemeClr val="tx1"/>
              </a:buClr>
              <a:buSzPct val="80000"/>
              <a:buFont typeface="Apple Symbols" panose="02000000000000000000" pitchFamily="2" charset="-79"/>
              <a:buChar char="⎻"/>
              <a:defRPr>
                <a:solidFill>
                  <a:schemeClr val="tx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9F4553C-A630-2204-091A-FBAED2FB5CB1}"/>
              </a:ext>
            </a:extLst>
          </p:cNvPr>
          <p:cNvSpPr>
            <a:spLocks noGrp="1"/>
          </p:cNvSpPr>
          <p:nvPr>
            <p:ph idx="11"/>
          </p:nvPr>
        </p:nvSpPr>
        <p:spPr>
          <a:xfrm>
            <a:off x="6151727" y="798022"/>
            <a:ext cx="5573604" cy="5577840"/>
          </a:xfrm>
          <a:prstGeom prst="rect">
            <a:avLst/>
          </a:prstGeom>
        </p:spPr>
        <p:txBody>
          <a:bodyPr/>
          <a:lstStyle>
            <a:lvl1pPr marL="228600" indent="-228600">
              <a:buClr>
                <a:schemeClr val="tx1"/>
              </a:buClr>
              <a:buSzPct val="80000"/>
              <a:buFont typeface="Apple Symbols" panose="02000000000000000000" pitchFamily="2" charset="-79"/>
              <a:buChar char="⎻"/>
              <a:defRPr>
                <a:solidFill>
                  <a:schemeClr val="tx2"/>
                </a:solidFill>
                <a:latin typeface="+mj-lt"/>
              </a:defRPr>
            </a:lvl1pPr>
            <a:lvl2pPr marL="447675" indent="-176213">
              <a:buClr>
                <a:schemeClr val="tx1"/>
              </a:buClr>
              <a:buSzPct val="80000"/>
              <a:buFont typeface="Apple Symbols" panose="02000000000000000000" pitchFamily="2" charset="-79"/>
              <a:buChar char="⎻"/>
              <a:defRPr>
                <a:solidFill>
                  <a:schemeClr val="tx2"/>
                </a:solidFill>
                <a:latin typeface="+mj-lt"/>
              </a:defRPr>
            </a:lvl2pPr>
            <a:lvl3pPr marL="630238" indent="-182563">
              <a:buClr>
                <a:schemeClr val="tx1"/>
              </a:buClr>
              <a:buSzPct val="80000"/>
              <a:buFont typeface="Apple Symbols" panose="02000000000000000000" pitchFamily="2" charset="-79"/>
              <a:buChar char="⎻"/>
              <a:defRPr>
                <a:solidFill>
                  <a:schemeClr val="tx2"/>
                </a:solidFill>
                <a:latin typeface="+mj-lt"/>
              </a:defRPr>
            </a:lvl3pPr>
            <a:lvl4pPr marL="806450" indent="-176213">
              <a:buClr>
                <a:schemeClr val="tx1"/>
              </a:buClr>
              <a:buSzPct val="80000"/>
              <a:buFont typeface="Apple Symbols" panose="02000000000000000000" pitchFamily="2" charset="-79"/>
              <a:buChar char="⎻"/>
              <a:defRPr>
                <a:solidFill>
                  <a:schemeClr val="tx2"/>
                </a:solidFill>
                <a:latin typeface="+mj-lt"/>
              </a:defRPr>
            </a:lvl4pPr>
            <a:lvl5pPr marL="989013" indent="-182563">
              <a:buClr>
                <a:schemeClr val="tx1"/>
              </a:buClr>
              <a:buSzPct val="80000"/>
              <a:buFont typeface="Apple Symbols" panose="02000000000000000000" pitchFamily="2" charset="-79"/>
              <a:buChar char="⎻"/>
              <a:defRPr>
                <a:solidFill>
                  <a:schemeClr val="tx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60F69386-7195-727C-0CCB-185B0E8D23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15192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Single Content w/ subhead">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2210" y="1424539"/>
            <a:ext cx="11341565" cy="4951323"/>
          </a:xfrm>
          <a:prstGeom prst="rect">
            <a:avLst/>
          </a:prstGeom>
        </p:spPr>
        <p:txBody>
          <a:bodyPr/>
          <a:lstStyle>
            <a:lvl1pPr marL="228600" indent="-228600">
              <a:buClr>
                <a:schemeClr val="tx1"/>
              </a:buClr>
              <a:buSzPct val="80000"/>
              <a:buFont typeface="Apple Symbols" panose="02000000000000000000" pitchFamily="2" charset="-79"/>
              <a:buChar char="⎻"/>
              <a:defRPr>
                <a:solidFill>
                  <a:schemeClr val="tx2"/>
                </a:solidFill>
                <a:latin typeface="+mj-lt"/>
              </a:defRPr>
            </a:lvl1pPr>
            <a:lvl2pPr marL="447675" indent="-176213">
              <a:buClr>
                <a:schemeClr val="tx1"/>
              </a:buClr>
              <a:buSzPct val="80000"/>
              <a:buFont typeface="Apple Symbols" panose="02000000000000000000" pitchFamily="2" charset="-79"/>
              <a:buChar char="⎻"/>
              <a:defRPr>
                <a:solidFill>
                  <a:schemeClr val="tx2"/>
                </a:solidFill>
                <a:latin typeface="+mj-lt"/>
              </a:defRPr>
            </a:lvl2pPr>
            <a:lvl3pPr marL="630238" indent="-182563">
              <a:buClr>
                <a:schemeClr val="tx1"/>
              </a:buClr>
              <a:buSzPct val="80000"/>
              <a:buFont typeface="Apple Symbols" panose="02000000000000000000" pitchFamily="2" charset="-79"/>
              <a:buChar char="⎻"/>
              <a:defRPr>
                <a:solidFill>
                  <a:schemeClr val="tx2"/>
                </a:solidFill>
                <a:latin typeface="+mj-lt"/>
              </a:defRPr>
            </a:lvl3pPr>
            <a:lvl4pPr marL="806450" indent="-176213">
              <a:buClr>
                <a:schemeClr val="tx1"/>
              </a:buClr>
              <a:buSzPct val="80000"/>
              <a:buFont typeface="Apple Symbols" panose="02000000000000000000" pitchFamily="2" charset="-79"/>
              <a:buChar char="⎻"/>
              <a:defRPr>
                <a:solidFill>
                  <a:schemeClr val="tx2"/>
                </a:solidFill>
                <a:latin typeface="+mj-lt"/>
              </a:defRPr>
            </a:lvl4pPr>
            <a:lvl5pPr marL="989013" indent="-182563">
              <a:buClr>
                <a:schemeClr val="tx1"/>
              </a:buClr>
              <a:buSzPct val="80000"/>
              <a:buFont typeface="Apple Symbols" panose="02000000000000000000" pitchFamily="2" charset="-79"/>
              <a:buChar char="⎻"/>
              <a:defRPr>
                <a:solidFill>
                  <a:schemeClr val="tx2"/>
                </a:solidFill>
                <a:latin typeface="+mj-lt"/>
              </a:defRPr>
            </a:lvl5pPr>
          </a:lstStyle>
          <a:p>
            <a:pPr lvl="0"/>
            <a:r>
              <a:rPr lang="en-US"/>
              <a:t>This is the content</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D2F118B7-3BBD-6E64-2C25-E01E458D12C2}"/>
              </a:ext>
            </a:extLst>
          </p:cNvPr>
          <p:cNvSpPr>
            <a:spLocks noGrp="1"/>
          </p:cNvSpPr>
          <p:nvPr>
            <p:ph type="title"/>
          </p:nvPr>
        </p:nvSpPr>
        <p:spPr>
          <a:xfrm>
            <a:off x="384769" y="-234757"/>
            <a:ext cx="10515600" cy="1325563"/>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53226A2B-A7C3-6238-6EC4-3FFE499421A3}"/>
              </a:ext>
            </a:extLst>
          </p:cNvPr>
          <p:cNvSpPr>
            <a:spLocks noGrp="1"/>
          </p:cNvSpPr>
          <p:nvPr>
            <p:ph type="body" sz="quarter" idx="10" hasCustomPrompt="1"/>
          </p:nvPr>
        </p:nvSpPr>
        <p:spPr>
          <a:xfrm>
            <a:off x="382210" y="846489"/>
            <a:ext cx="11341565" cy="914400"/>
          </a:xfrm>
          <a:prstGeom prst="rect">
            <a:avLst/>
          </a:prstGeom>
        </p:spPr>
        <p:txBody>
          <a:bodyPr/>
          <a:lstStyle>
            <a:lvl1pPr marL="0" indent="0">
              <a:buFontTx/>
              <a:buNone/>
              <a:defRPr>
                <a:solidFill>
                  <a:schemeClr val="tx2"/>
                </a:solidFill>
              </a:defRPr>
            </a:lvl1pPr>
          </a:lstStyle>
          <a:p>
            <a:pPr lvl="0"/>
            <a:r>
              <a:rPr lang="en-US"/>
              <a:t>Bold sub-head style</a:t>
            </a:r>
          </a:p>
        </p:txBody>
      </p:sp>
    </p:spTree>
    <p:extLst>
      <p:ext uri="{BB962C8B-B14F-4D97-AF65-F5344CB8AC3E}">
        <p14:creationId xmlns:p14="http://schemas.microsoft.com/office/powerpoint/2010/main" val="16490104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Title Only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a:t>Click to edit Master title style</a:t>
            </a:r>
          </a:p>
        </p:txBody>
      </p:sp>
      <p:sp>
        <p:nvSpPr>
          <p:cNvPr id="11" name="Slide Number Placeholder 5">
            <a:extLst>
              <a:ext uri="{FF2B5EF4-FFF2-40B4-BE49-F238E27FC236}">
                <a16:creationId xmlns:a16="http://schemas.microsoft.com/office/drawing/2014/main" id="{05A6E65A-3437-2F52-4B41-D77104556A96}"/>
              </a:ext>
            </a:extLst>
          </p:cNvPr>
          <p:cNvSpPr>
            <a:spLocks noGrp="1"/>
          </p:cNvSpPr>
          <p:nvPr>
            <p:ph type="sldNum" sz="quarter" idx="12"/>
          </p:nvPr>
        </p:nvSpPr>
        <p:spPr>
          <a:xfrm>
            <a:off x="10962468" y="6437510"/>
            <a:ext cx="996447" cy="247426"/>
          </a:xfrm>
          <a:prstGeom prst="rect">
            <a:avLst/>
          </a:prstGeom>
        </p:spPr>
        <p:txBody>
          <a:bodyPr/>
          <a:lstStyle>
            <a:lvl1pPr algn="r">
              <a:defRPr sz="1067" b="0" i="0">
                <a:solidFill>
                  <a:schemeClr val="accent2"/>
                </a:solidFill>
                <a:latin typeface="IntelOne Text" panose="020B0503020203020204" pitchFamily="34" charset="77"/>
              </a:defRPr>
            </a:lvl1pPr>
          </a:lstStyle>
          <a:p>
            <a:r>
              <a:rPr lang="en-US"/>
              <a:t> </a:t>
            </a:r>
            <a:fld id="{E7B4C812-DF25-F94B-B42F-BBE1A6B49F1F}" type="slidenum">
              <a:rPr lang="en-US" smtClean="0"/>
              <a:pPr/>
              <a:t>‹#›</a:t>
            </a:fld>
            <a:endParaRPr lang="en-US"/>
          </a:p>
        </p:txBody>
      </p:sp>
    </p:spTree>
    <p:extLst>
      <p:ext uri="{BB962C8B-B14F-4D97-AF65-F5344CB8AC3E}">
        <p14:creationId xmlns:p14="http://schemas.microsoft.com/office/powerpoint/2010/main" val="3085616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F9565F47-0E8E-4429-B68B-3A85181217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924" r="21201"/>
          <a:stretch/>
        </p:blipFill>
        <p:spPr>
          <a:xfrm>
            <a:off x="6233161" y="0"/>
            <a:ext cx="5958839" cy="6858000"/>
          </a:xfrm>
          <a:prstGeom prst="rect">
            <a:avLst/>
          </a:prstGeom>
        </p:spPr>
      </p:pic>
      <p:sp>
        <p:nvSpPr>
          <p:cNvPr id="2" name="Title 1">
            <a:extLst>
              <a:ext uri="{FF2B5EF4-FFF2-40B4-BE49-F238E27FC236}">
                <a16:creationId xmlns:a16="http://schemas.microsoft.com/office/drawing/2014/main" id="{F5C45F0E-0527-45C2-9C85-5A58EF6B1120}"/>
              </a:ext>
            </a:extLst>
          </p:cNvPr>
          <p:cNvSpPr>
            <a:spLocks noGrp="1"/>
          </p:cNvSpPr>
          <p:nvPr>
            <p:ph type="title"/>
          </p:nvPr>
        </p:nvSpPr>
        <p:spPr>
          <a:xfrm>
            <a:off x="497839" y="221694"/>
            <a:ext cx="5403847" cy="1199822"/>
          </a:xfrm>
        </p:spPr>
        <p:txBody>
          <a:bodyPr>
            <a:normAutofit/>
          </a:bodyPr>
          <a:lstStyle>
            <a:lvl1pPr>
              <a:defRPr sz="3200"/>
            </a:lvl1pPr>
          </a:lstStyle>
          <a:p>
            <a:r>
              <a:rPr lang="en-US"/>
              <a:t>Click to edit Master title style</a:t>
            </a:r>
          </a:p>
        </p:txBody>
      </p:sp>
      <p:cxnSp>
        <p:nvCxnSpPr>
          <p:cNvPr id="6" name="Straight Connector 5">
            <a:extLst>
              <a:ext uri="{FF2B5EF4-FFF2-40B4-BE49-F238E27FC236}">
                <a16:creationId xmlns:a16="http://schemas.microsoft.com/office/drawing/2014/main" id="{68FA20B7-8B22-42EB-8483-1431429A0DAA}"/>
              </a:ext>
            </a:extLst>
          </p:cNvPr>
          <p:cNvCxnSpPr>
            <a:cxnSpLocks/>
          </p:cNvCxnSpPr>
          <p:nvPr userDrawn="1"/>
        </p:nvCxnSpPr>
        <p:spPr>
          <a:xfrm>
            <a:off x="6228080" y="-15240"/>
            <a:ext cx="0" cy="6873240"/>
          </a:xfrm>
          <a:prstGeom prst="line">
            <a:avLst/>
          </a:prstGeom>
          <a:ln w="28575">
            <a:solidFill>
              <a:srgbClr val="AFD8EF"/>
            </a:solidFill>
          </a:ln>
          <a:effectLst>
            <a:glow rad="25400">
              <a:srgbClr val="B0EFFF">
                <a:alpha val="21000"/>
              </a:srgbClr>
            </a:glow>
          </a:effectLst>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4CC8E11D-C616-45E9-A169-6B078201B8D4}"/>
              </a:ext>
            </a:extLst>
          </p:cNvPr>
          <p:cNvSpPr>
            <a:spLocks noGrp="1"/>
          </p:cNvSpPr>
          <p:nvPr>
            <p:ph sz="quarter" idx="10"/>
          </p:nvPr>
        </p:nvSpPr>
        <p:spPr>
          <a:xfrm>
            <a:off x="498475" y="1579563"/>
            <a:ext cx="5403850" cy="4754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79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ntel Logo">
    <p:bg>
      <p:bgPr>
        <a:gradFill>
          <a:gsLst>
            <a:gs pos="0">
              <a:srgbClr val="0F1D42"/>
            </a:gs>
            <a:gs pos="32000">
              <a:srgbClr val="174076"/>
            </a:gs>
            <a:gs pos="62000">
              <a:srgbClr val="163868"/>
            </a:gs>
            <a:gs pos="100000">
              <a:srgbClr val="0F1F43"/>
            </a:gs>
          </a:gsLst>
          <a:lin ang="2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AC2093-F719-43E3-AFC1-465DA34C87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96360" y="2556820"/>
            <a:ext cx="4399280" cy="1744360"/>
          </a:xfrm>
          <a:prstGeom prst="rect">
            <a:avLst/>
          </a:prstGeom>
        </p:spPr>
      </p:pic>
    </p:spTree>
    <p:extLst>
      <p:ext uri="{BB962C8B-B14F-4D97-AF65-F5344CB8AC3E}">
        <p14:creationId xmlns:p14="http://schemas.microsoft.com/office/powerpoint/2010/main" val="189172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3_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30A4784-2576-4456-BB2D-0DDD16AA7501}"/>
              </a:ext>
            </a:extLst>
          </p:cNvPr>
          <p:cNvSpPr>
            <a:spLocks noGrp="1"/>
          </p:cNvSpPr>
          <p:nvPr>
            <p:ph type="body" sz="quarter" idx="10" hasCustomPrompt="1"/>
          </p:nvPr>
        </p:nvSpPr>
        <p:spPr>
          <a:xfrm>
            <a:off x="1682750" y="4040369"/>
            <a:ext cx="4114800" cy="1608188"/>
          </a:xfrm>
        </p:spPr>
        <p:txBody>
          <a:bodyPr anchor="ctr" anchorCtr="0"/>
          <a:lstStyle>
            <a:lvl1pPr marL="0" indent="0" algn="r">
              <a:buNone/>
              <a:defRPr sz="6600">
                <a:solidFill>
                  <a:schemeClr val="bg1"/>
                </a:solidFill>
                <a:latin typeface="+mn-lt"/>
              </a:defRPr>
            </a:lvl1pPr>
            <a:lvl2pPr marL="285750" indent="0" algn="r">
              <a:buNone/>
              <a:defRPr/>
            </a:lvl2pPr>
            <a:lvl3pPr marL="571500" indent="0" algn="r">
              <a:buNone/>
              <a:defRPr/>
            </a:lvl3pPr>
            <a:lvl4pPr marL="800100" indent="0" algn="r">
              <a:buNone/>
              <a:defRPr/>
            </a:lvl4pPr>
            <a:lvl5pPr marL="1028700" indent="0" algn="r">
              <a:buNone/>
              <a:defRPr/>
            </a:lvl5pPr>
          </a:lstStyle>
          <a:p>
            <a:pPr lvl="0"/>
            <a:r>
              <a:rPr lang="en-US"/>
              <a:t>Section</a:t>
            </a:r>
            <a:br>
              <a:rPr lang="en-US"/>
            </a:br>
            <a:r>
              <a:rPr lang="en-US"/>
              <a:t>Header</a:t>
            </a:r>
          </a:p>
        </p:txBody>
      </p:sp>
      <p:grpSp>
        <p:nvGrpSpPr>
          <p:cNvPr id="6" name="Group 5">
            <a:extLst>
              <a:ext uri="{FF2B5EF4-FFF2-40B4-BE49-F238E27FC236}">
                <a16:creationId xmlns:a16="http://schemas.microsoft.com/office/drawing/2014/main" id="{B8FC117B-E57A-4A2C-BBC5-D7DA181B3B83}"/>
              </a:ext>
            </a:extLst>
          </p:cNvPr>
          <p:cNvGrpSpPr/>
          <p:nvPr/>
        </p:nvGrpSpPr>
        <p:grpSpPr>
          <a:xfrm>
            <a:off x="0" y="0"/>
            <a:ext cx="12192000" cy="6858001"/>
            <a:chOff x="-257285" y="-1"/>
            <a:chExt cx="24641285" cy="13860724"/>
          </a:xfrm>
        </p:grpSpPr>
        <p:sp>
          <p:nvSpPr>
            <p:cNvPr id="7" name="Rectangle">
              <a:extLst>
                <a:ext uri="{FF2B5EF4-FFF2-40B4-BE49-F238E27FC236}">
                  <a16:creationId xmlns:a16="http://schemas.microsoft.com/office/drawing/2014/main" id="{9E0E13EB-F29E-4539-B5C4-D397230774AA}"/>
                </a:ext>
              </a:extLst>
            </p:cNvPr>
            <p:cNvSpPr/>
            <p:nvPr/>
          </p:nvSpPr>
          <p:spPr>
            <a:xfrm>
              <a:off x="12063357" y="-1"/>
              <a:ext cx="12320643" cy="12356704"/>
            </a:xfrm>
            <a:prstGeom prst="rect">
              <a:avLst/>
            </a:prstGeom>
            <a:solidFill>
              <a:srgbClr val="FFFFFF"/>
            </a:solidFill>
            <a:ln w="12700">
              <a:miter lim="400000"/>
            </a:ln>
          </p:spPr>
          <p:txBody>
            <a:bodyPr lIns="0" tIns="0" rIns="0" bIns="0" anchor="ctr"/>
            <a:lstStyle/>
            <a:p>
              <a:pPr lvl="0"/>
              <a:endParaRPr sz="3200">
                <a:solidFill>
                  <a:srgbClr val="FFFFFF"/>
                </a:solidFill>
                <a:latin typeface="+mj-lt"/>
              </a:endParaRPr>
            </a:p>
          </p:txBody>
        </p:sp>
        <p:sp>
          <p:nvSpPr>
            <p:cNvPr id="9" name="Rectangle">
              <a:extLst>
                <a:ext uri="{FF2B5EF4-FFF2-40B4-BE49-F238E27FC236}">
                  <a16:creationId xmlns:a16="http://schemas.microsoft.com/office/drawing/2014/main" id="{B1EE984E-954F-4DCA-89A5-BC1CF9AE7BB1}"/>
                </a:ext>
              </a:extLst>
            </p:cNvPr>
            <p:cNvSpPr/>
            <p:nvPr/>
          </p:nvSpPr>
          <p:spPr>
            <a:xfrm>
              <a:off x="-257285" y="12343408"/>
              <a:ext cx="12320643" cy="1517315"/>
            </a:xfrm>
            <a:prstGeom prst="rect">
              <a:avLst/>
            </a:prstGeom>
            <a:solidFill>
              <a:srgbClr val="FFFFFF"/>
            </a:solidFill>
            <a:ln w="12700">
              <a:miter lim="400000"/>
            </a:ln>
          </p:spPr>
          <p:txBody>
            <a:bodyPr lIns="0" tIns="0" rIns="0" bIns="0" anchor="ctr"/>
            <a:lstStyle/>
            <a:p>
              <a:pPr lvl="0"/>
              <a:endParaRPr sz="3200">
                <a:solidFill>
                  <a:srgbClr val="FFFFFF"/>
                </a:solidFill>
                <a:latin typeface="+mj-lt"/>
              </a:endParaRPr>
            </a:p>
          </p:txBody>
        </p:sp>
      </p:grpSp>
      <p:sp>
        <p:nvSpPr>
          <p:cNvPr id="16" name="Text Placeholder 4">
            <a:extLst>
              <a:ext uri="{FF2B5EF4-FFF2-40B4-BE49-F238E27FC236}">
                <a16:creationId xmlns:a16="http://schemas.microsoft.com/office/drawing/2014/main" id="{0F5AB492-3B5E-475F-ACB9-D204813257BD}"/>
              </a:ext>
            </a:extLst>
          </p:cNvPr>
          <p:cNvSpPr>
            <a:spLocks noGrp="1"/>
          </p:cNvSpPr>
          <p:nvPr>
            <p:ph type="body" sz="quarter" idx="11" hasCustomPrompt="1"/>
          </p:nvPr>
        </p:nvSpPr>
        <p:spPr>
          <a:xfrm>
            <a:off x="6819900" y="3196621"/>
            <a:ext cx="4660900" cy="661270"/>
          </a:xfrm>
        </p:spPr>
        <p:txBody>
          <a:bodyPr anchor="ctr" anchorCtr="0"/>
          <a:lstStyle>
            <a:lvl1pPr marL="0" indent="0" algn="r">
              <a:buNone/>
              <a:defRPr sz="3200">
                <a:solidFill>
                  <a:schemeClr val="accent6"/>
                </a:solidFill>
                <a:latin typeface="+mj-lt"/>
              </a:defRPr>
            </a:lvl1pPr>
            <a:lvl2pPr marL="285750" indent="0" algn="r">
              <a:buNone/>
              <a:defRPr/>
            </a:lvl2pPr>
            <a:lvl3pPr marL="571500" indent="0" algn="r">
              <a:buNone/>
              <a:defRPr/>
            </a:lvl3pPr>
            <a:lvl4pPr marL="800100" indent="0" algn="r">
              <a:buNone/>
              <a:defRPr/>
            </a:lvl4pPr>
            <a:lvl5pPr marL="1028700" indent="0" algn="r">
              <a:buNone/>
              <a:defRPr/>
            </a:lvl5pPr>
          </a:lstStyle>
          <a:p>
            <a:pPr lvl="0"/>
            <a:r>
              <a:rPr lang="en-US"/>
              <a:t>Sub Header</a:t>
            </a:r>
          </a:p>
        </p:txBody>
      </p:sp>
      <p:pic>
        <p:nvPicPr>
          <p:cNvPr id="11" name="Image" descr="Image">
            <a:extLst>
              <a:ext uri="{FF2B5EF4-FFF2-40B4-BE49-F238E27FC236}">
                <a16:creationId xmlns:a16="http://schemas.microsoft.com/office/drawing/2014/main" id="{1B2AB7E3-CC53-45A6-B183-7ACFDCE48EA1}"/>
              </a:ext>
            </a:extLst>
          </p:cNvPr>
          <p:cNvPicPr>
            <a:picLocks noChangeAspect="1"/>
          </p:cNvPicPr>
          <p:nvPr/>
        </p:nvPicPr>
        <p:blipFill>
          <a:blip r:embed="rId3"/>
          <a:stretch>
            <a:fillRect/>
          </a:stretch>
        </p:blipFill>
        <p:spPr>
          <a:xfrm>
            <a:off x="8243176" y="6382456"/>
            <a:ext cx="3214341" cy="295829"/>
          </a:xfrm>
          <a:prstGeom prst="rect">
            <a:avLst/>
          </a:prstGeom>
          <a:ln w="12700">
            <a:miter lim="400000"/>
          </a:ln>
        </p:spPr>
      </p:pic>
      <p:sp>
        <p:nvSpPr>
          <p:cNvPr id="12" name="TextBox 11">
            <a:extLst>
              <a:ext uri="{FF2B5EF4-FFF2-40B4-BE49-F238E27FC236}">
                <a16:creationId xmlns:a16="http://schemas.microsoft.com/office/drawing/2014/main" id="{8CC1284C-911B-43F0-BAFC-7DF39E62295A}"/>
              </a:ext>
            </a:extLst>
          </p:cNvPr>
          <p:cNvSpPr txBox="1"/>
          <p:nvPr/>
        </p:nvSpPr>
        <p:spPr>
          <a:xfrm>
            <a:off x="11827471" y="64768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mn-lt"/>
              <a:ea typeface="Intel Clear" panose="020B0604020203020204" pitchFamily="34" charset="0"/>
              <a:cs typeface="Intel Clear" panose="020B0604020203020204" pitchFamily="34" charset="0"/>
              <a:sym typeface="Helvetica Neue"/>
            </a:endParaRPr>
          </a:p>
        </p:txBody>
      </p:sp>
      <p:sp>
        <p:nvSpPr>
          <p:cNvPr id="13" name="Text Placeholder 4">
            <a:extLst>
              <a:ext uri="{FF2B5EF4-FFF2-40B4-BE49-F238E27FC236}">
                <a16:creationId xmlns:a16="http://schemas.microsoft.com/office/drawing/2014/main" id="{20E23002-9BB1-4E39-AB02-7C96A4241485}"/>
              </a:ext>
            </a:extLst>
          </p:cNvPr>
          <p:cNvSpPr>
            <a:spLocks noGrp="1"/>
          </p:cNvSpPr>
          <p:nvPr>
            <p:ph type="body" sz="quarter" idx="12" hasCustomPrompt="1"/>
          </p:nvPr>
        </p:nvSpPr>
        <p:spPr>
          <a:xfrm>
            <a:off x="6819900" y="2535351"/>
            <a:ext cx="4660900" cy="661270"/>
          </a:xfrm>
        </p:spPr>
        <p:txBody>
          <a:bodyPr anchor="ctr" anchorCtr="0"/>
          <a:lstStyle>
            <a:lvl1pPr marL="0" indent="0" algn="r">
              <a:buNone/>
              <a:defRPr sz="4800">
                <a:solidFill>
                  <a:schemeClr val="bg2"/>
                </a:solidFill>
                <a:latin typeface="+mn-lt"/>
              </a:defRPr>
            </a:lvl1pPr>
            <a:lvl2pPr marL="285750" indent="0" algn="r">
              <a:buNone/>
              <a:defRPr/>
            </a:lvl2pPr>
            <a:lvl3pPr marL="571500" indent="0" algn="r">
              <a:buNone/>
              <a:defRPr/>
            </a:lvl3pPr>
            <a:lvl4pPr marL="800100" indent="0" algn="r">
              <a:buNone/>
              <a:defRPr/>
            </a:lvl4pPr>
            <a:lvl5pPr marL="1028700" indent="0" algn="r">
              <a:buNone/>
              <a:defRPr/>
            </a:lvl5pPr>
          </a:lstStyle>
          <a:p>
            <a:pPr lvl="0"/>
            <a:r>
              <a:rPr lang="en-US"/>
              <a:t>Header</a:t>
            </a:r>
          </a:p>
        </p:txBody>
      </p:sp>
    </p:spTree>
    <p:extLst>
      <p:ext uri="{BB962C8B-B14F-4D97-AF65-F5344CB8AC3E}">
        <p14:creationId xmlns:p14="http://schemas.microsoft.com/office/powerpoint/2010/main" val="163698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6E09E-F2A1-4C15-8C55-414129EA640D}"/>
              </a:ext>
            </a:extLst>
          </p:cNvPr>
          <p:cNvSpPr>
            <a:spLocks noGrp="1"/>
          </p:cNvSpPr>
          <p:nvPr>
            <p:ph type="title"/>
          </p:nvPr>
        </p:nvSpPr>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E0582A7F-1FA0-4219-8198-71B651CA3F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7FA7D1DB-4DD1-48AA-98D0-3E23EC101FF8}"/>
              </a:ext>
            </a:extLst>
          </p:cNvPr>
          <p:cNvSpPr>
            <a:spLocks noGrp="1"/>
          </p:cNvSpPr>
          <p:nvPr>
            <p:ph type="dt" sz="half" idx="10"/>
          </p:nvPr>
        </p:nvSpPr>
        <p:spPr/>
        <p:txBody>
          <a:bodyPr/>
          <a:lstStyle/>
          <a:p>
            <a:fld id="{7368D0DD-D162-49DF-A87A-6B81B7BE09E9}" type="datetimeFigureOut">
              <a:rPr lang="en-CY" smtClean="0"/>
              <a:t>10/23/2023</a:t>
            </a:fld>
            <a:endParaRPr lang="en-CY"/>
          </a:p>
        </p:txBody>
      </p:sp>
      <p:sp>
        <p:nvSpPr>
          <p:cNvPr id="5" name="Footer Placeholder 4">
            <a:extLst>
              <a:ext uri="{FF2B5EF4-FFF2-40B4-BE49-F238E27FC236}">
                <a16:creationId xmlns:a16="http://schemas.microsoft.com/office/drawing/2014/main" id="{BBFD9DB5-4BE7-4A51-9029-0398D040A2EC}"/>
              </a:ext>
            </a:extLst>
          </p:cNvPr>
          <p:cNvSpPr>
            <a:spLocks noGrp="1"/>
          </p:cNvSpPr>
          <p:nvPr>
            <p:ph type="ftr" sz="quarter" idx="11"/>
          </p:nvPr>
        </p:nvSpPr>
        <p:spPr/>
        <p:txBody>
          <a:bodyPr/>
          <a:lstStyle/>
          <a:p>
            <a:endParaRPr lang="en-CY"/>
          </a:p>
        </p:txBody>
      </p:sp>
      <p:sp>
        <p:nvSpPr>
          <p:cNvPr id="6" name="Slide Number Placeholder 5">
            <a:extLst>
              <a:ext uri="{FF2B5EF4-FFF2-40B4-BE49-F238E27FC236}">
                <a16:creationId xmlns:a16="http://schemas.microsoft.com/office/drawing/2014/main" id="{2253965A-0493-4BF7-8EE4-B37962682F76}"/>
              </a:ext>
            </a:extLst>
          </p:cNvPr>
          <p:cNvSpPr>
            <a:spLocks noGrp="1"/>
          </p:cNvSpPr>
          <p:nvPr>
            <p:ph type="sldNum" sz="quarter" idx="12"/>
          </p:nvPr>
        </p:nvSpPr>
        <p:spPr/>
        <p:txBody>
          <a:bodyPr/>
          <a:lstStyle/>
          <a:p>
            <a:fld id="{A925B457-9697-48EA-BF6D-1CF42C830334}" type="slidenum">
              <a:rPr lang="en-CY" smtClean="0"/>
              <a:t>‹#›</a:t>
            </a:fld>
            <a:endParaRPr lang="en-CY"/>
          </a:p>
        </p:txBody>
      </p:sp>
    </p:spTree>
    <p:extLst>
      <p:ext uri="{BB962C8B-B14F-4D97-AF65-F5344CB8AC3E}">
        <p14:creationId xmlns:p14="http://schemas.microsoft.com/office/powerpoint/2010/main" val="1262986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Blue A">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E35751-F391-41AA-9B05-1647E37D235B}"/>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5" name="Rectangle 4">
            <a:extLst>
              <a:ext uri="{FF2B5EF4-FFF2-40B4-BE49-F238E27FC236}">
                <a16:creationId xmlns:a16="http://schemas.microsoft.com/office/drawing/2014/main" id="{1CF1866E-6300-47C1-B36B-E4F93E357EE1}"/>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6" name="Rectangle 5">
            <a:extLst>
              <a:ext uri="{FF2B5EF4-FFF2-40B4-BE49-F238E27FC236}">
                <a16:creationId xmlns:a16="http://schemas.microsoft.com/office/drawing/2014/main" id="{54266AC4-1BB0-4DCC-B988-F338CCC87BB0}"/>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7" name="Rectangle 6">
            <a:extLst>
              <a:ext uri="{FF2B5EF4-FFF2-40B4-BE49-F238E27FC236}">
                <a16:creationId xmlns:a16="http://schemas.microsoft.com/office/drawing/2014/main" id="{EF200040-B841-47B7-8555-E0299CDC24FA}"/>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grpSp>
        <p:nvGrpSpPr>
          <p:cNvPr id="8" name="Group 7">
            <a:extLst>
              <a:ext uri="{FF2B5EF4-FFF2-40B4-BE49-F238E27FC236}">
                <a16:creationId xmlns:a16="http://schemas.microsoft.com/office/drawing/2014/main" id="{3AD8DF60-7E0A-43C5-81B6-9B3522A7A826}"/>
              </a:ext>
            </a:extLst>
          </p:cNvPr>
          <p:cNvGrpSpPr/>
          <p:nvPr userDrawn="1"/>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One Display Regular" panose="020B0604020203020204" pitchFamily="34" charset="0"/>
                <a:cs typeface="Arial" panose="02020603050405020304" pitchFamily="18" charset="0"/>
              </a:endParaRPr>
            </a:p>
          </p:txBody>
        </p:sp>
      </p:grpSp>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542536" y="1635111"/>
            <a:ext cx="9789007" cy="1874852"/>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p:nvPr>
        </p:nvSpPr>
        <p:spPr>
          <a:xfrm>
            <a:off x="1543438" y="944163"/>
            <a:ext cx="9810362" cy="627700"/>
          </a:xfrm>
        </p:spPr>
        <p:txBody>
          <a:bodyPr anchor="b" anchorCtr="0">
            <a:normAutofit/>
          </a:bodyPr>
          <a:lstStyle>
            <a:lvl1pPr marL="0" indent="0">
              <a:buFontTx/>
              <a:buNone/>
              <a:defRPr sz="1600">
                <a:solidFill>
                  <a:schemeClr val="accent2"/>
                </a:solidFill>
                <a:latin typeface="+mn-lt"/>
              </a:defRPr>
            </a:lvl1pPr>
          </a:lstStyle>
          <a:p>
            <a:pPr lvl="0"/>
            <a:r>
              <a:rPr lang="en-US"/>
              <a:t>Click to edit Master text styles</a:t>
            </a:r>
          </a:p>
        </p:txBody>
      </p:sp>
    </p:spTree>
    <p:extLst>
      <p:ext uri="{BB962C8B-B14F-4D97-AF65-F5344CB8AC3E}">
        <p14:creationId xmlns:p14="http://schemas.microsoft.com/office/powerpoint/2010/main" val="89262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526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0972800" cy="1199822"/>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6"/>
            <a:ext cx="10972800" cy="4689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08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bg>
      <p:bgPr>
        <a:gradFill>
          <a:gsLst>
            <a:gs pos="0">
              <a:srgbClr val="0F1D42"/>
            </a:gs>
            <a:gs pos="32000">
              <a:srgbClr val="174076"/>
            </a:gs>
            <a:gs pos="62000">
              <a:srgbClr val="163868"/>
            </a:gs>
            <a:gs pos="100000">
              <a:srgbClr val="0F1F43"/>
            </a:gs>
          </a:gsLst>
          <a:lin ang="2400000" scaled="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A5EBE21-72B0-4B0F-9205-0B469BDD5310}"/>
              </a:ext>
            </a:extLst>
          </p:cNvPr>
          <p:cNvSpPr/>
          <p:nvPr userDrawn="1"/>
        </p:nvSpPr>
        <p:spPr>
          <a:xfrm>
            <a:off x="2077236" y="1518839"/>
            <a:ext cx="8664690" cy="3724136"/>
          </a:xfrm>
          <a:prstGeom prst="rect">
            <a:avLst/>
          </a:prstGeom>
          <a:gradFill>
            <a:gsLst>
              <a:gs pos="0">
                <a:srgbClr val="0F1D42"/>
              </a:gs>
              <a:gs pos="32000">
                <a:srgbClr val="174076"/>
              </a:gs>
              <a:gs pos="62000">
                <a:srgbClr val="163868"/>
              </a:gs>
              <a:gs pos="100000">
                <a:srgbClr val="0F1F43"/>
              </a:gs>
            </a:gsLst>
            <a:lin ang="2400000" scaled="0"/>
          </a:gradFill>
          <a:ln w="28575">
            <a:solidFill>
              <a:schemeClr val="accent2"/>
            </a:solidFill>
          </a:ln>
          <a:effectLst>
            <a:outerShdw blurRad="215900" dist="38100" dir="2700000" algn="tl" rotWithShape="0">
              <a:srgbClr val="AFD8EF">
                <a:alpha val="19000"/>
              </a:srgbClr>
            </a:out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Rectangle 15">
            <a:extLst>
              <a:ext uri="{FF2B5EF4-FFF2-40B4-BE49-F238E27FC236}">
                <a16:creationId xmlns:a16="http://schemas.microsoft.com/office/drawing/2014/main" id="{D91FDE39-D1D6-488C-920E-E2347F89C9C8}"/>
              </a:ext>
            </a:extLst>
          </p:cNvPr>
          <p:cNvSpPr/>
          <p:nvPr userDrawn="1"/>
        </p:nvSpPr>
        <p:spPr>
          <a:xfrm>
            <a:off x="1311895" y="4828898"/>
            <a:ext cx="158111" cy="158111"/>
          </a:xfrm>
          <a:prstGeom prst="rect">
            <a:avLst/>
          </a:prstGeom>
          <a:solidFill>
            <a:srgbClr val="028BF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1F8B4D13-BBFA-4A66-9F6B-3B45FAAF61AF}"/>
              </a:ext>
            </a:extLst>
          </p:cNvPr>
          <p:cNvSpPr/>
          <p:nvPr userDrawn="1"/>
        </p:nvSpPr>
        <p:spPr>
          <a:xfrm>
            <a:off x="1025241" y="4981317"/>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EB2F237A-2457-4EE3-9608-7775069BE1B1}"/>
              </a:ext>
            </a:extLst>
          </p:cNvPr>
          <p:cNvSpPr/>
          <p:nvPr userDrawn="1"/>
        </p:nvSpPr>
        <p:spPr>
          <a:xfrm>
            <a:off x="1432872" y="5267971"/>
            <a:ext cx="610214" cy="61021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20" name="Picture 19" descr="Logo, company name&#10;&#10;Description automatically generated">
            <a:extLst>
              <a:ext uri="{FF2B5EF4-FFF2-40B4-BE49-F238E27FC236}">
                <a16:creationId xmlns:a16="http://schemas.microsoft.com/office/drawing/2014/main" id="{37DCB219-15EE-47D5-8F97-23CAC06327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11895" y="5267971"/>
            <a:ext cx="731191" cy="731191"/>
          </a:xfrm>
          <a:prstGeom prst="rect">
            <a:avLst/>
          </a:prstGeom>
        </p:spPr>
      </p:pic>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2235347" y="4307505"/>
            <a:ext cx="8280253" cy="588087"/>
          </a:xfrm>
        </p:spPr>
        <p:txBody>
          <a:bodyPr anchor="t" anchorCtr="0">
            <a:normAutofit/>
          </a:bodyPr>
          <a:lstStyle>
            <a:lvl1pPr marL="0" indent="0">
              <a:buFontTx/>
              <a:buNone/>
              <a:defRPr sz="2400">
                <a:solidFill>
                  <a:schemeClr val="accent2"/>
                </a:solidFill>
                <a:latin typeface="+mn-lt"/>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2235347" y="1635111"/>
            <a:ext cx="8280253" cy="1874852"/>
          </a:xfrm>
        </p:spPr>
        <p:txBody>
          <a:bodyPr anchor="b">
            <a:normAutofit/>
          </a:bodyPr>
          <a:lstStyle>
            <a:lvl1pPr algn="l">
              <a:defRPr lang="en-US" sz="5400" b="1" kern="1200" dirty="0">
                <a:gradFill flip="none" rotWithShape="1">
                  <a:gsLst>
                    <a:gs pos="16000">
                      <a:srgbClr val="ECD3F1">
                        <a:lumMod val="0"/>
                        <a:lumOff val="100000"/>
                      </a:srgbClr>
                    </a:gs>
                    <a:gs pos="87000">
                      <a:srgbClr val="76CEFF">
                        <a:lumMod val="38000"/>
                        <a:lumOff val="62000"/>
                      </a:srgbClr>
                    </a:gs>
                  </a:gsLst>
                  <a:lin ang="2700000" scaled="1"/>
                  <a:tileRect/>
                </a:gradFill>
                <a:latin typeface="IntelOne Display Medium" panose="020B0503020203020204" pitchFamily="34" charset="77"/>
                <a:ea typeface="+mn-ea"/>
                <a:cs typeface="Arial"/>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2235347" y="3602038"/>
            <a:ext cx="8280253" cy="684212"/>
          </a:xfrm>
        </p:spPr>
        <p:txBody>
          <a:bodyPr anchor="b" anchorCtr="0">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pic>
        <p:nvPicPr>
          <p:cNvPr id="10" name="Graphic 9">
            <a:extLst>
              <a:ext uri="{FF2B5EF4-FFF2-40B4-BE49-F238E27FC236}">
                <a16:creationId xmlns:a16="http://schemas.microsoft.com/office/drawing/2014/main" id="{84047F50-C432-46C5-8DFB-46BE6E4CA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52251" y="584200"/>
            <a:ext cx="1166828" cy="703528"/>
          </a:xfrm>
          <a:prstGeom prst="rect">
            <a:avLst/>
          </a:prstGeom>
        </p:spPr>
      </p:pic>
      <p:sp>
        <p:nvSpPr>
          <p:cNvPr id="11" name="TextBox 10">
            <a:extLst>
              <a:ext uri="{FF2B5EF4-FFF2-40B4-BE49-F238E27FC236}">
                <a16:creationId xmlns:a16="http://schemas.microsoft.com/office/drawing/2014/main" id="{F860400F-248B-4E1E-985E-0266BF13C529}"/>
              </a:ext>
            </a:extLst>
          </p:cNvPr>
          <p:cNvSpPr txBox="1"/>
          <p:nvPr userDrawn="1"/>
        </p:nvSpPr>
        <p:spPr>
          <a:xfrm>
            <a:off x="3319079" y="942335"/>
            <a:ext cx="2977098" cy="461665"/>
          </a:xfrm>
          <a:prstGeom prst="rect">
            <a:avLst/>
          </a:prstGeom>
          <a:noFill/>
        </p:spPr>
        <p:txBody>
          <a:bodyPr wrap="none" rtlCol="0">
            <a:spAutoFit/>
          </a:bodyPr>
          <a:lstStyle/>
          <a:p>
            <a:pPr algn="l"/>
            <a:r>
              <a:rPr kumimoji="0" lang="en-US" sz="2400" b="0" i="0" u="none" strike="noStrike" kern="1200" cap="none" normalizeH="0" baseline="0">
                <a:ln>
                  <a:noFill/>
                </a:ln>
                <a:effectLst/>
                <a:latin typeface="+mj-lt"/>
                <a:ea typeface="Intel Clear Light" panose="020B0404020203020204" pitchFamily="34" charset="0"/>
                <a:cs typeface="Intel Clear Light" panose="020B0404020203020204" pitchFamily="34" charset="0"/>
              </a:rPr>
              <a:t>Accelerate with Xeon</a:t>
            </a:r>
          </a:p>
        </p:txBody>
      </p:sp>
    </p:spTree>
    <p:extLst>
      <p:ext uri="{BB962C8B-B14F-4D97-AF65-F5344CB8AC3E}">
        <p14:creationId xmlns:p14="http://schemas.microsoft.com/office/powerpoint/2010/main" val="369924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p:nvPr>
        </p:nvSpPr>
        <p:spPr>
          <a:xfrm>
            <a:off x="381000" y="221694"/>
            <a:ext cx="10972800" cy="119982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p:nvPr>
        </p:nvSpPr>
        <p:spPr>
          <a:xfrm>
            <a:off x="381000"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p:nvPr>
        </p:nvSpPr>
        <p:spPr>
          <a:xfrm>
            <a:off x="5923935" y="1487056"/>
            <a:ext cx="5429865" cy="468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865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gu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p:nvPr>
        </p:nvSpPr>
        <p:spPr>
          <a:xfrm>
            <a:off x="381000" y="2229178"/>
            <a:ext cx="10972800" cy="1199822"/>
          </a:xfrm>
        </p:spPr>
        <p:txBody>
          <a:bodyPr anchor="b" anchorCtr="0">
            <a:normAutofit/>
          </a:bodyPr>
          <a:lstStyle>
            <a:lvl1pPr>
              <a:defRPr sz="4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p:nvPr>
        </p:nvSpPr>
        <p:spPr>
          <a:xfrm>
            <a:off x="381000" y="3449317"/>
            <a:ext cx="10972800" cy="681935"/>
          </a:xfrm>
        </p:spPr>
        <p:txBody>
          <a:bodyPr>
            <a:normAutofit/>
          </a:bodyPr>
          <a:lstStyle>
            <a:lvl1pPr marL="0" indent="0">
              <a:buNone/>
              <a:defRPr sz="2800">
                <a:solidFill>
                  <a:schemeClr val="accent2"/>
                </a:solidFill>
                <a:latin typeface="+mn-lt"/>
              </a:defRPr>
            </a:lvl1pPr>
          </a:lstStyle>
          <a:p>
            <a:pPr lvl="0"/>
            <a:r>
              <a:rPr lang="en-US"/>
              <a:t>Click to edit Master text styles</a:t>
            </a:r>
          </a:p>
        </p:txBody>
      </p:sp>
      <p:sp>
        <p:nvSpPr>
          <p:cNvPr id="5" name="Rectangle 4">
            <a:extLst>
              <a:ext uri="{FF2B5EF4-FFF2-40B4-BE49-F238E27FC236}">
                <a16:creationId xmlns:a16="http://schemas.microsoft.com/office/drawing/2014/main" id="{3CEB7CF4-6E59-4F58-B339-D2AEFB0D202B}"/>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6" name="Graphic 5">
            <a:extLst>
              <a:ext uri="{FF2B5EF4-FFF2-40B4-BE49-F238E27FC236}">
                <a16:creationId xmlns:a16="http://schemas.microsoft.com/office/drawing/2014/main" id="{42F87E56-D20F-4261-BEAD-AB9B17E14FC2}"/>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7" name="Rectangle 6">
            <a:extLst>
              <a:ext uri="{FF2B5EF4-FFF2-40B4-BE49-F238E27FC236}">
                <a16:creationId xmlns:a16="http://schemas.microsoft.com/office/drawing/2014/main" id="{55FB7B45-0229-4BD9-84EB-963DE20FBDD7}"/>
              </a:ext>
            </a:extLst>
          </p:cNvPr>
          <p:cNvSpPr/>
          <p:nvPr userDrawn="1"/>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
        <p:nvSpPr>
          <p:cNvPr id="10" name="TextBox 9">
            <a:extLst>
              <a:ext uri="{FF2B5EF4-FFF2-40B4-BE49-F238E27FC236}">
                <a16:creationId xmlns:a16="http://schemas.microsoft.com/office/drawing/2014/main" id="{B33A9EF0-587D-4D66-AF71-B360DB9198E7}"/>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mn-lt"/>
              <a:ea typeface="IntelOne Display Regular" panose="020B0604020203020204" pitchFamily="34" charset="0"/>
              <a:cs typeface="Arial" panose="02020603050405020304" pitchFamily="18" charset="0"/>
              <a:sym typeface="Arial"/>
            </a:endParaRPr>
          </a:p>
        </p:txBody>
      </p:sp>
    </p:spTree>
    <p:extLst>
      <p:ext uri="{BB962C8B-B14F-4D97-AF65-F5344CB8AC3E}">
        <p14:creationId xmlns:p14="http://schemas.microsoft.com/office/powerpoint/2010/main" val="242424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tel Logo">
    <p:bg>
      <p:bgPr>
        <a:solidFill>
          <a:schemeClr val="accent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4021611C-81C5-4D56-9272-6AB4869114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59098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 Blue Lef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47B5BCAB-3C45-024F-8BD5-56662BD509CC}"/>
              </a:ext>
            </a:extLst>
          </p:cNvPr>
          <p:cNvGrpSpPr/>
          <p:nvPr userDrawn="1"/>
        </p:nvGrpSpPr>
        <p:grpSpPr>
          <a:xfrm>
            <a:off x="1094256" y="869795"/>
            <a:ext cx="10001997" cy="5118410"/>
            <a:chOff x="1303850" y="869795"/>
            <a:chExt cx="10001997" cy="5118410"/>
          </a:xfrm>
        </p:grpSpPr>
        <p:pic>
          <p:nvPicPr>
            <p:cNvPr id="16" name="Picture 15">
              <a:extLst>
                <a:ext uri="{FF2B5EF4-FFF2-40B4-BE49-F238E27FC236}">
                  <a16:creationId xmlns:a16="http://schemas.microsoft.com/office/drawing/2014/main" id="{6418FF5C-D850-C243-90F0-8C8ACE2C43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10100" y="4892458"/>
              <a:ext cx="1095747" cy="1095747"/>
            </a:xfrm>
            <a:prstGeom prst="rect">
              <a:avLst/>
            </a:prstGeom>
            <a:effectLst>
              <a:reflection blurRad="214231" stA="50000" endA="300" endPos="55500" dist="327826" dir="5400000" sy="-100000" algn="bl" rotWithShape="0"/>
            </a:effectLst>
          </p:spPr>
        </p:pic>
        <p:sp>
          <p:nvSpPr>
            <p:cNvPr id="12" name="Rectangle 11">
              <a:extLst>
                <a:ext uri="{FF2B5EF4-FFF2-40B4-BE49-F238E27FC236}">
                  <a16:creationId xmlns:a16="http://schemas.microsoft.com/office/drawing/2014/main" id="{BC87E395-9CDA-0B42-8C9B-BDE40513EC6E}"/>
                </a:ext>
              </a:extLst>
            </p:cNvPr>
            <p:cNvSpPr/>
            <p:nvPr userDrawn="1"/>
          </p:nvSpPr>
          <p:spPr>
            <a:xfrm>
              <a:off x="1303850" y="869795"/>
              <a:ext cx="8907739" cy="4022662"/>
            </a:xfrm>
            <a:prstGeom prst="rect">
              <a:avLst/>
            </a:prstGeom>
            <a:gradFill>
              <a:gsLst>
                <a:gs pos="31000">
                  <a:schemeClr val="bg1">
                    <a:alpha val="1000"/>
                  </a:schemeClr>
                </a:gs>
                <a:gs pos="99000">
                  <a:schemeClr val="bg1">
                    <a:alpha val="9000"/>
                  </a:schemeClr>
                </a:gs>
              </a:gsLst>
              <a:lin ang="8100000" scaled="1"/>
            </a:gradFill>
          </p:spPr>
          <p:txBody>
            <a:bodyPr vert="horz" lIns="91440" tIns="45720" rIns="91440" bIns="45720" rtlCol="0" anchor="b">
              <a:normAutofit/>
            </a:bodyPr>
            <a:lstStyle/>
            <a:p>
              <a:pPr lvl="0">
                <a:lnSpc>
                  <a:spcPct val="90000"/>
                </a:lnSpc>
                <a:spcBef>
                  <a:spcPct val="0"/>
                </a:spcBef>
                <a:buNone/>
              </a:pPr>
              <a:endParaRPr lang="en-NL"/>
            </a:p>
          </p:txBody>
        </p:sp>
      </p:grpSp>
      <p:sp>
        <p:nvSpPr>
          <p:cNvPr id="54" name="Text Placeholder 13">
            <a:extLst>
              <a:ext uri="{FF2B5EF4-FFF2-40B4-BE49-F238E27FC236}">
                <a16:creationId xmlns:a16="http://schemas.microsoft.com/office/drawing/2014/main" id="{B9C11B50-4BAC-4E4D-A2BA-EFD7EF52113E}"/>
              </a:ext>
            </a:extLst>
          </p:cNvPr>
          <p:cNvSpPr>
            <a:spLocks noGrp="1"/>
          </p:cNvSpPr>
          <p:nvPr>
            <p:ph type="body" sz="quarter" idx="10" hasCustomPrompt="1"/>
          </p:nvPr>
        </p:nvSpPr>
        <p:spPr>
          <a:xfrm>
            <a:off x="1500910" y="1535178"/>
            <a:ext cx="8156015" cy="627700"/>
          </a:xfrm>
        </p:spPr>
        <p:txBody>
          <a:bodyPr anchor="b" anchorCtr="0">
            <a:noAutofit/>
          </a:bodyPr>
          <a:lstStyle>
            <a:lvl1pPr marL="0" indent="0">
              <a:buFontTx/>
              <a:buNone/>
              <a:defRPr sz="1600">
                <a:solidFill>
                  <a:schemeClr val="bg1"/>
                </a:solidFill>
                <a:latin typeface="+mn-lt"/>
              </a:defRPr>
            </a:lvl1pPr>
          </a:lstStyle>
          <a:p>
            <a:pPr lvl="0"/>
            <a:r>
              <a:rPr lang="en-US"/>
              <a:t>Sub Heading</a:t>
            </a:r>
          </a:p>
        </p:txBody>
      </p:sp>
      <p:sp>
        <p:nvSpPr>
          <p:cNvPr id="55" name="Title 1">
            <a:extLst>
              <a:ext uri="{FF2B5EF4-FFF2-40B4-BE49-F238E27FC236}">
                <a16:creationId xmlns:a16="http://schemas.microsoft.com/office/drawing/2014/main" id="{D09BAE9D-DCFB-984C-A84C-AC67A7D9CB41}"/>
              </a:ext>
            </a:extLst>
          </p:cNvPr>
          <p:cNvSpPr>
            <a:spLocks noGrp="1"/>
          </p:cNvSpPr>
          <p:nvPr>
            <p:ph type="ctrTitle" hasCustomPrompt="1"/>
          </p:nvPr>
        </p:nvSpPr>
        <p:spPr>
          <a:xfrm>
            <a:off x="1500008" y="2226126"/>
            <a:ext cx="8138262" cy="1874852"/>
          </a:xfrm>
        </p:spPr>
        <p:txBody>
          <a:bodyPr anchor="b">
            <a:noAutofit/>
          </a:bodyPr>
          <a:lstStyle>
            <a:lvl1pPr algn="l">
              <a:defRPr sz="6000">
                <a:solidFill>
                  <a:schemeClr val="bg1"/>
                </a:solidFill>
              </a:defRPr>
            </a:lvl1pPr>
          </a:lstStyle>
          <a:p>
            <a:r>
              <a:rPr lang="en-US"/>
              <a:t>Presentation Title</a:t>
            </a:r>
          </a:p>
        </p:txBody>
      </p:sp>
      <p:sp>
        <p:nvSpPr>
          <p:cNvPr id="56" name="Subtitle 2">
            <a:extLst>
              <a:ext uri="{FF2B5EF4-FFF2-40B4-BE49-F238E27FC236}">
                <a16:creationId xmlns:a16="http://schemas.microsoft.com/office/drawing/2014/main" id="{072B0084-0BA0-4F46-84FA-E135F11720F9}"/>
              </a:ext>
            </a:extLst>
          </p:cNvPr>
          <p:cNvSpPr>
            <a:spLocks noGrp="1"/>
          </p:cNvSpPr>
          <p:nvPr>
            <p:ph type="subTitle" idx="1" hasCustomPrompt="1"/>
          </p:nvPr>
        </p:nvSpPr>
        <p:spPr>
          <a:xfrm>
            <a:off x="1500008" y="4193053"/>
            <a:ext cx="8138262" cy="416017"/>
          </a:xfrm>
        </p:spPr>
        <p:txBody>
          <a:bodyPr anchor="ct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of Presenter</a:t>
            </a:r>
          </a:p>
        </p:txBody>
      </p:sp>
    </p:spTree>
    <p:extLst>
      <p:ext uri="{BB962C8B-B14F-4D97-AF65-F5344CB8AC3E}">
        <p14:creationId xmlns:p14="http://schemas.microsoft.com/office/powerpoint/2010/main" val="275072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 Blue Righ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47B5BCAB-3C45-024F-8BD5-56662BD509CC}"/>
              </a:ext>
            </a:extLst>
          </p:cNvPr>
          <p:cNvGrpSpPr/>
          <p:nvPr userDrawn="1"/>
        </p:nvGrpSpPr>
        <p:grpSpPr>
          <a:xfrm>
            <a:off x="1094257" y="869795"/>
            <a:ext cx="10003486" cy="5118410"/>
            <a:chOff x="1303851" y="869795"/>
            <a:chExt cx="10003486" cy="5118410"/>
          </a:xfrm>
        </p:grpSpPr>
        <p:pic>
          <p:nvPicPr>
            <p:cNvPr id="16" name="Picture 15">
              <a:extLst>
                <a:ext uri="{FF2B5EF4-FFF2-40B4-BE49-F238E27FC236}">
                  <a16:creationId xmlns:a16="http://schemas.microsoft.com/office/drawing/2014/main" id="{6418FF5C-D850-C243-90F0-8C8ACE2C43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03851" y="4892458"/>
              <a:ext cx="1095747" cy="1095747"/>
            </a:xfrm>
            <a:prstGeom prst="rect">
              <a:avLst/>
            </a:prstGeom>
            <a:effectLst>
              <a:reflection blurRad="214231" stA="50000" endA="300" endPos="55500" dist="327826" dir="5400000" sy="-100000" algn="bl" rotWithShape="0"/>
            </a:effectLst>
          </p:spPr>
        </p:pic>
        <p:sp>
          <p:nvSpPr>
            <p:cNvPr id="12" name="Rectangle 11">
              <a:extLst>
                <a:ext uri="{FF2B5EF4-FFF2-40B4-BE49-F238E27FC236}">
                  <a16:creationId xmlns:a16="http://schemas.microsoft.com/office/drawing/2014/main" id="{BC87E395-9CDA-0B42-8C9B-BDE40513EC6E}"/>
                </a:ext>
              </a:extLst>
            </p:cNvPr>
            <p:cNvSpPr/>
            <p:nvPr userDrawn="1"/>
          </p:nvSpPr>
          <p:spPr>
            <a:xfrm>
              <a:off x="2399598" y="869795"/>
              <a:ext cx="8907739" cy="4022662"/>
            </a:xfrm>
            <a:prstGeom prst="rect">
              <a:avLst/>
            </a:prstGeom>
            <a:gradFill>
              <a:gsLst>
                <a:gs pos="31000">
                  <a:schemeClr val="bg1">
                    <a:alpha val="1000"/>
                  </a:schemeClr>
                </a:gs>
                <a:gs pos="99000">
                  <a:schemeClr val="bg1">
                    <a:alpha val="9000"/>
                  </a:schemeClr>
                </a:gs>
              </a:gsLst>
              <a:lin ang="8100000" scaled="1"/>
            </a:gradFill>
          </p:spPr>
          <p:txBody>
            <a:bodyPr vert="horz" lIns="91440" tIns="45720" rIns="91440" bIns="45720" rtlCol="0" anchor="b">
              <a:normAutofit/>
            </a:bodyPr>
            <a:lstStyle/>
            <a:p>
              <a:pPr lvl="0">
                <a:lnSpc>
                  <a:spcPct val="90000"/>
                </a:lnSpc>
                <a:spcBef>
                  <a:spcPct val="0"/>
                </a:spcBef>
                <a:buNone/>
              </a:pPr>
              <a:endParaRPr lang="en-NL"/>
            </a:p>
          </p:txBody>
        </p:sp>
      </p:grpSp>
      <p:sp>
        <p:nvSpPr>
          <p:cNvPr id="9" name="Text Placeholder 13">
            <a:extLst>
              <a:ext uri="{FF2B5EF4-FFF2-40B4-BE49-F238E27FC236}">
                <a16:creationId xmlns:a16="http://schemas.microsoft.com/office/drawing/2014/main" id="{015D70A7-4657-6D47-BA9B-2AC1CAAE9897}"/>
              </a:ext>
            </a:extLst>
          </p:cNvPr>
          <p:cNvSpPr>
            <a:spLocks noGrp="1"/>
          </p:cNvSpPr>
          <p:nvPr>
            <p:ph type="body" sz="quarter" idx="10" hasCustomPrompt="1"/>
          </p:nvPr>
        </p:nvSpPr>
        <p:spPr>
          <a:xfrm>
            <a:off x="2563591" y="1535178"/>
            <a:ext cx="8156015" cy="627700"/>
          </a:xfrm>
        </p:spPr>
        <p:txBody>
          <a:bodyPr anchor="b" anchorCtr="0">
            <a:noAutofit/>
          </a:bodyPr>
          <a:lstStyle>
            <a:lvl1pPr marL="0" indent="0">
              <a:buFontTx/>
              <a:buNone/>
              <a:defRPr sz="1600">
                <a:solidFill>
                  <a:schemeClr val="bg1"/>
                </a:solidFill>
                <a:latin typeface="+mn-lt"/>
              </a:defRPr>
            </a:lvl1pPr>
          </a:lstStyle>
          <a:p>
            <a:pPr lvl="0"/>
            <a:r>
              <a:rPr lang="en-US"/>
              <a:t>Sub Heading</a:t>
            </a:r>
          </a:p>
        </p:txBody>
      </p:sp>
      <p:sp>
        <p:nvSpPr>
          <p:cNvPr id="10" name="Title 1">
            <a:extLst>
              <a:ext uri="{FF2B5EF4-FFF2-40B4-BE49-F238E27FC236}">
                <a16:creationId xmlns:a16="http://schemas.microsoft.com/office/drawing/2014/main" id="{A83EC5A0-1BC9-514A-893B-FA15AA02C132}"/>
              </a:ext>
            </a:extLst>
          </p:cNvPr>
          <p:cNvSpPr>
            <a:spLocks noGrp="1"/>
          </p:cNvSpPr>
          <p:nvPr>
            <p:ph type="ctrTitle" hasCustomPrompt="1"/>
          </p:nvPr>
        </p:nvSpPr>
        <p:spPr>
          <a:xfrm>
            <a:off x="2562689" y="2226126"/>
            <a:ext cx="8138262" cy="1874852"/>
          </a:xfrm>
        </p:spPr>
        <p:txBody>
          <a:bodyPr anchor="b">
            <a:noAutofit/>
          </a:bodyPr>
          <a:lstStyle>
            <a:lvl1pPr algn="l">
              <a:defRPr sz="6000">
                <a:solidFill>
                  <a:schemeClr val="bg1"/>
                </a:solidFill>
              </a:defRPr>
            </a:lvl1pPr>
          </a:lstStyle>
          <a:p>
            <a:r>
              <a:rPr lang="en-US"/>
              <a:t>Presentation Title</a:t>
            </a:r>
          </a:p>
        </p:txBody>
      </p:sp>
      <p:sp>
        <p:nvSpPr>
          <p:cNvPr id="13" name="Subtitle 2">
            <a:extLst>
              <a:ext uri="{FF2B5EF4-FFF2-40B4-BE49-F238E27FC236}">
                <a16:creationId xmlns:a16="http://schemas.microsoft.com/office/drawing/2014/main" id="{2BE0261D-2549-A74A-82CE-D9FEFBDF8609}"/>
              </a:ext>
            </a:extLst>
          </p:cNvPr>
          <p:cNvSpPr>
            <a:spLocks noGrp="1"/>
          </p:cNvSpPr>
          <p:nvPr>
            <p:ph type="subTitle" idx="1" hasCustomPrompt="1"/>
          </p:nvPr>
        </p:nvSpPr>
        <p:spPr>
          <a:xfrm>
            <a:off x="2562688" y="4193053"/>
            <a:ext cx="8156015" cy="416017"/>
          </a:xfrm>
        </p:spPr>
        <p:txBody>
          <a:bodyPr anchor="ct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of Presenter</a:t>
            </a:r>
          </a:p>
        </p:txBody>
      </p:sp>
    </p:spTree>
    <p:extLst>
      <p:ext uri="{BB962C8B-B14F-4D97-AF65-F5344CB8AC3E}">
        <p14:creationId xmlns:p14="http://schemas.microsoft.com/office/powerpoint/2010/main" val="12176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20C50B-3CE8-E94F-829A-9BC28922DFBD}"/>
              </a:ext>
            </a:extLst>
          </p:cNvPr>
          <p:cNvSpPr/>
          <p:nvPr userDrawn="1"/>
        </p:nvSpPr>
        <p:spPr>
          <a:xfrm flipV="1">
            <a:off x="606135" y="1488016"/>
            <a:ext cx="10972093" cy="4753556"/>
          </a:xfrm>
          <a:prstGeom prst="rect">
            <a:avLst/>
          </a:prstGeom>
          <a:gradFill flip="none" rotWithShape="1">
            <a:gsLst>
              <a:gs pos="62000">
                <a:schemeClr val="bg1">
                  <a:alpha val="0"/>
                </a:schemeClr>
              </a:gs>
              <a:gs pos="100000">
                <a:srgbClr val="808080">
                  <a:alpha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Content Placeholder 4">
            <a:extLst>
              <a:ext uri="{FF2B5EF4-FFF2-40B4-BE49-F238E27FC236}">
                <a16:creationId xmlns:a16="http://schemas.microsoft.com/office/drawing/2014/main" id="{94E963F6-9E44-1F42-8AD7-C0A8E63A20BF}"/>
              </a:ext>
            </a:extLst>
          </p:cNvPr>
          <p:cNvSpPr>
            <a:spLocks noGrp="1"/>
          </p:cNvSpPr>
          <p:nvPr>
            <p:ph sz="quarter" idx="10"/>
          </p:nvPr>
        </p:nvSpPr>
        <p:spPr>
          <a:xfrm>
            <a:off x="614363" y="1484313"/>
            <a:ext cx="8181975" cy="4573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Title 5">
            <a:extLst>
              <a:ext uri="{FF2B5EF4-FFF2-40B4-BE49-F238E27FC236}">
                <a16:creationId xmlns:a16="http://schemas.microsoft.com/office/drawing/2014/main" id="{5CB89F21-F79B-2045-A08D-9B499A0BB8F5}"/>
              </a:ext>
            </a:extLst>
          </p:cNvPr>
          <p:cNvSpPr>
            <a:spLocks noGrp="1"/>
          </p:cNvSpPr>
          <p:nvPr>
            <p:ph type="title"/>
          </p:nvPr>
        </p:nvSpPr>
        <p:spPr/>
        <p:txBody>
          <a:bodyPr/>
          <a:lstStyle/>
          <a:p>
            <a:r>
              <a:rPr lang="en-GB"/>
              <a:t>Click to edit Master title style</a:t>
            </a:r>
            <a:endParaRPr lang="en-NL"/>
          </a:p>
        </p:txBody>
      </p:sp>
    </p:spTree>
    <p:extLst>
      <p:ext uri="{BB962C8B-B14F-4D97-AF65-F5344CB8AC3E}">
        <p14:creationId xmlns:p14="http://schemas.microsoft.com/office/powerpoint/2010/main" val="135376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 / Agend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20C50B-3CE8-E94F-829A-9BC28922DFBD}"/>
              </a:ext>
            </a:extLst>
          </p:cNvPr>
          <p:cNvSpPr/>
          <p:nvPr userDrawn="1"/>
        </p:nvSpPr>
        <p:spPr>
          <a:xfrm flipV="1">
            <a:off x="606135" y="1488016"/>
            <a:ext cx="10972093" cy="4753556"/>
          </a:xfrm>
          <a:prstGeom prst="rect">
            <a:avLst/>
          </a:prstGeom>
          <a:gradFill flip="none" rotWithShape="1">
            <a:gsLst>
              <a:gs pos="62000">
                <a:schemeClr val="bg1">
                  <a:alpha val="0"/>
                </a:schemeClr>
              </a:gs>
              <a:gs pos="100000">
                <a:srgbClr val="808080">
                  <a:alpha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736368BF-F1E4-4683-BA9A-72115B1D9783}"/>
              </a:ext>
            </a:extLst>
          </p:cNvPr>
          <p:cNvSpPr>
            <a:spLocks noGrp="1"/>
          </p:cNvSpPr>
          <p:nvPr>
            <p:ph type="title" hasCustomPrompt="1"/>
          </p:nvPr>
        </p:nvSpPr>
        <p:spPr>
          <a:xfrm>
            <a:off x="613771" y="380443"/>
            <a:ext cx="8182567" cy="915128"/>
          </a:xfrm>
        </p:spPr>
        <p:txBody>
          <a:bodyPr/>
          <a:lstStyle>
            <a:lvl1pPr>
              <a:defRPr>
                <a:solidFill>
                  <a:schemeClr val="tx1"/>
                </a:solidFill>
              </a:defRPr>
            </a:lvl1pPr>
          </a:lstStyle>
          <a:p>
            <a:r>
              <a:rPr lang="en-US"/>
              <a:t>Click to edit title style</a:t>
            </a:r>
          </a:p>
        </p:txBody>
      </p:sp>
      <p:sp>
        <p:nvSpPr>
          <p:cNvPr id="6" name="Text Placeholder 23">
            <a:extLst>
              <a:ext uri="{FF2B5EF4-FFF2-40B4-BE49-F238E27FC236}">
                <a16:creationId xmlns:a16="http://schemas.microsoft.com/office/drawing/2014/main" id="{2D9EF77E-F70C-334F-8825-26A369AD2BE2}"/>
              </a:ext>
            </a:extLst>
          </p:cNvPr>
          <p:cNvSpPr>
            <a:spLocks noGrp="1"/>
          </p:cNvSpPr>
          <p:nvPr>
            <p:ph type="body" sz="quarter" idx="27" hasCustomPrompt="1"/>
          </p:nvPr>
        </p:nvSpPr>
        <p:spPr>
          <a:xfrm>
            <a:off x="6317237" y="1717686"/>
            <a:ext cx="4770544" cy="410957"/>
          </a:xfrm>
        </p:spPr>
        <p:txBody>
          <a:bodyPr anchor="ctr">
            <a:noAutofit/>
          </a:bodyPr>
          <a:lstStyle>
            <a:lvl1pPr>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text style</a:t>
            </a:r>
          </a:p>
        </p:txBody>
      </p:sp>
      <p:sp>
        <p:nvSpPr>
          <p:cNvPr id="7" name="Text Placeholder 23">
            <a:extLst>
              <a:ext uri="{FF2B5EF4-FFF2-40B4-BE49-F238E27FC236}">
                <a16:creationId xmlns:a16="http://schemas.microsoft.com/office/drawing/2014/main" id="{24BECD26-270F-C74E-B955-52AAFB3D3704}"/>
              </a:ext>
            </a:extLst>
          </p:cNvPr>
          <p:cNvSpPr>
            <a:spLocks noGrp="1"/>
          </p:cNvSpPr>
          <p:nvPr>
            <p:ph type="body" sz="quarter" idx="28" hasCustomPrompt="1"/>
          </p:nvPr>
        </p:nvSpPr>
        <p:spPr>
          <a:xfrm>
            <a:off x="6317237" y="2147258"/>
            <a:ext cx="4770544" cy="239971"/>
          </a:xfrm>
        </p:spPr>
        <p:txBody>
          <a:bodyPr anchor="ctr">
            <a:noAutofit/>
          </a:bodyPr>
          <a:lstStyle>
            <a:lvl1pPr>
              <a:lnSpc>
                <a:spcPct val="100000"/>
              </a:lnSpc>
              <a:defRPr sz="1400" b="0" i="0">
                <a:solidFill>
                  <a:schemeClr val="tx1"/>
                </a:solidFill>
                <a:latin typeface="IntelOne Text Light" panose="020B04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subtitle style</a:t>
            </a:r>
          </a:p>
        </p:txBody>
      </p:sp>
      <p:sp>
        <p:nvSpPr>
          <p:cNvPr id="8" name="Text Placeholder 23">
            <a:extLst>
              <a:ext uri="{FF2B5EF4-FFF2-40B4-BE49-F238E27FC236}">
                <a16:creationId xmlns:a16="http://schemas.microsoft.com/office/drawing/2014/main" id="{3B65EDEC-A464-9849-A7D3-A8FDEE445949}"/>
              </a:ext>
            </a:extLst>
          </p:cNvPr>
          <p:cNvSpPr>
            <a:spLocks noGrp="1"/>
          </p:cNvSpPr>
          <p:nvPr>
            <p:ph type="body" sz="quarter" idx="29" hasCustomPrompt="1"/>
          </p:nvPr>
        </p:nvSpPr>
        <p:spPr>
          <a:xfrm>
            <a:off x="5325542" y="1717686"/>
            <a:ext cx="991695" cy="410957"/>
          </a:xfrm>
        </p:spPr>
        <p:txBody>
          <a:bodyPr anchor="ctr">
            <a:noAutofit/>
          </a:bodyPr>
          <a:lstStyle>
            <a:lvl1pPr algn="l">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00</a:t>
            </a:r>
          </a:p>
        </p:txBody>
      </p:sp>
      <p:sp>
        <p:nvSpPr>
          <p:cNvPr id="9" name="Text Placeholder 23">
            <a:extLst>
              <a:ext uri="{FF2B5EF4-FFF2-40B4-BE49-F238E27FC236}">
                <a16:creationId xmlns:a16="http://schemas.microsoft.com/office/drawing/2014/main" id="{C36956BE-0485-8641-8F60-CE6663114562}"/>
              </a:ext>
            </a:extLst>
          </p:cNvPr>
          <p:cNvSpPr>
            <a:spLocks noGrp="1"/>
          </p:cNvSpPr>
          <p:nvPr>
            <p:ph type="body" sz="quarter" idx="30" hasCustomPrompt="1"/>
          </p:nvPr>
        </p:nvSpPr>
        <p:spPr>
          <a:xfrm>
            <a:off x="6317237" y="2563017"/>
            <a:ext cx="4770544" cy="410957"/>
          </a:xfrm>
        </p:spPr>
        <p:txBody>
          <a:bodyPr anchor="ctr">
            <a:noAutofit/>
          </a:bodyPr>
          <a:lstStyle>
            <a:lvl1pPr>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text style</a:t>
            </a:r>
          </a:p>
        </p:txBody>
      </p:sp>
      <p:sp>
        <p:nvSpPr>
          <p:cNvPr id="10" name="Text Placeholder 23">
            <a:extLst>
              <a:ext uri="{FF2B5EF4-FFF2-40B4-BE49-F238E27FC236}">
                <a16:creationId xmlns:a16="http://schemas.microsoft.com/office/drawing/2014/main" id="{864F76A9-3742-8C43-99C1-5E105D4E035B}"/>
              </a:ext>
            </a:extLst>
          </p:cNvPr>
          <p:cNvSpPr>
            <a:spLocks noGrp="1"/>
          </p:cNvSpPr>
          <p:nvPr>
            <p:ph type="body" sz="quarter" idx="31" hasCustomPrompt="1"/>
          </p:nvPr>
        </p:nvSpPr>
        <p:spPr>
          <a:xfrm>
            <a:off x="6317237" y="2992589"/>
            <a:ext cx="4770544" cy="239971"/>
          </a:xfrm>
        </p:spPr>
        <p:txBody>
          <a:bodyPr anchor="ctr">
            <a:noAutofit/>
          </a:bodyPr>
          <a:lstStyle>
            <a:lvl1pPr>
              <a:lnSpc>
                <a:spcPct val="100000"/>
              </a:lnSpc>
              <a:defRPr sz="1400" b="0" i="0">
                <a:solidFill>
                  <a:schemeClr val="tx1"/>
                </a:solidFill>
                <a:latin typeface="IntelOne Text Light" panose="020B04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subtitle style</a:t>
            </a:r>
          </a:p>
        </p:txBody>
      </p:sp>
      <p:sp>
        <p:nvSpPr>
          <p:cNvPr id="11" name="Text Placeholder 23">
            <a:extLst>
              <a:ext uri="{FF2B5EF4-FFF2-40B4-BE49-F238E27FC236}">
                <a16:creationId xmlns:a16="http://schemas.microsoft.com/office/drawing/2014/main" id="{71EF51BD-F65C-494A-96B5-DAA5DC3F62B6}"/>
              </a:ext>
            </a:extLst>
          </p:cNvPr>
          <p:cNvSpPr>
            <a:spLocks noGrp="1"/>
          </p:cNvSpPr>
          <p:nvPr>
            <p:ph type="body" sz="quarter" idx="32" hasCustomPrompt="1"/>
          </p:nvPr>
        </p:nvSpPr>
        <p:spPr>
          <a:xfrm>
            <a:off x="5325542" y="2563017"/>
            <a:ext cx="991695" cy="410957"/>
          </a:xfrm>
        </p:spPr>
        <p:txBody>
          <a:bodyPr anchor="ctr">
            <a:noAutofit/>
          </a:bodyPr>
          <a:lstStyle>
            <a:lvl1pPr algn="l">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00</a:t>
            </a:r>
          </a:p>
        </p:txBody>
      </p:sp>
      <p:sp>
        <p:nvSpPr>
          <p:cNvPr id="13" name="Text Placeholder 23">
            <a:extLst>
              <a:ext uri="{FF2B5EF4-FFF2-40B4-BE49-F238E27FC236}">
                <a16:creationId xmlns:a16="http://schemas.microsoft.com/office/drawing/2014/main" id="{87C1DFBD-35E0-A54A-9E90-217572140DA7}"/>
              </a:ext>
            </a:extLst>
          </p:cNvPr>
          <p:cNvSpPr>
            <a:spLocks noGrp="1"/>
          </p:cNvSpPr>
          <p:nvPr>
            <p:ph type="body" sz="quarter" idx="33" hasCustomPrompt="1"/>
          </p:nvPr>
        </p:nvSpPr>
        <p:spPr>
          <a:xfrm>
            <a:off x="6317237" y="3408348"/>
            <a:ext cx="4770544" cy="410957"/>
          </a:xfrm>
        </p:spPr>
        <p:txBody>
          <a:bodyPr anchor="ctr">
            <a:noAutofit/>
          </a:bodyPr>
          <a:lstStyle>
            <a:lvl1pPr>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text style</a:t>
            </a:r>
          </a:p>
        </p:txBody>
      </p:sp>
      <p:sp>
        <p:nvSpPr>
          <p:cNvPr id="14" name="Text Placeholder 23">
            <a:extLst>
              <a:ext uri="{FF2B5EF4-FFF2-40B4-BE49-F238E27FC236}">
                <a16:creationId xmlns:a16="http://schemas.microsoft.com/office/drawing/2014/main" id="{5E4EC84D-B532-5E40-AA4E-93F4D932E5EF}"/>
              </a:ext>
            </a:extLst>
          </p:cNvPr>
          <p:cNvSpPr>
            <a:spLocks noGrp="1"/>
          </p:cNvSpPr>
          <p:nvPr>
            <p:ph type="body" sz="quarter" idx="34" hasCustomPrompt="1"/>
          </p:nvPr>
        </p:nvSpPr>
        <p:spPr>
          <a:xfrm>
            <a:off x="6317237" y="3837920"/>
            <a:ext cx="4770544" cy="239971"/>
          </a:xfrm>
        </p:spPr>
        <p:txBody>
          <a:bodyPr anchor="ctr">
            <a:noAutofit/>
          </a:bodyPr>
          <a:lstStyle>
            <a:lvl1pPr>
              <a:lnSpc>
                <a:spcPct val="100000"/>
              </a:lnSpc>
              <a:defRPr sz="1400" b="0" i="0">
                <a:solidFill>
                  <a:schemeClr val="tx1"/>
                </a:solidFill>
                <a:latin typeface="IntelOne Text Light" panose="020B04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subtitle style</a:t>
            </a:r>
          </a:p>
        </p:txBody>
      </p:sp>
      <p:sp>
        <p:nvSpPr>
          <p:cNvPr id="15" name="Text Placeholder 23">
            <a:extLst>
              <a:ext uri="{FF2B5EF4-FFF2-40B4-BE49-F238E27FC236}">
                <a16:creationId xmlns:a16="http://schemas.microsoft.com/office/drawing/2014/main" id="{40CA942D-D32F-E54F-99D4-3523DEAAFE94}"/>
              </a:ext>
            </a:extLst>
          </p:cNvPr>
          <p:cNvSpPr>
            <a:spLocks noGrp="1"/>
          </p:cNvSpPr>
          <p:nvPr>
            <p:ph type="body" sz="quarter" idx="35" hasCustomPrompt="1"/>
          </p:nvPr>
        </p:nvSpPr>
        <p:spPr>
          <a:xfrm>
            <a:off x="5325542" y="3408348"/>
            <a:ext cx="991695" cy="410957"/>
          </a:xfrm>
        </p:spPr>
        <p:txBody>
          <a:bodyPr anchor="ctr">
            <a:noAutofit/>
          </a:bodyPr>
          <a:lstStyle>
            <a:lvl1pPr algn="l">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00</a:t>
            </a:r>
          </a:p>
        </p:txBody>
      </p:sp>
      <p:sp>
        <p:nvSpPr>
          <p:cNvPr id="16" name="Text Placeholder 23">
            <a:extLst>
              <a:ext uri="{FF2B5EF4-FFF2-40B4-BE49-F238E27FC236}">
                <a16:creationId xmlns:a16="http://schemas.microsoft.com/office/drawing/2014/main" id="{CB4FE049-F09B-3F44-98E3-ADDC107D76D1}"/>
              </a:ext>
            </a:extLst>
          </p:cNvPr>
          <p:cNvSpPr>
            <a:spLocks noGrp="1"/>
          </p:cNvSpPr>
          <p:nvPr>
            <p:ph type="body" sz="quarter" idx="36" hasCustomPrompt="1"/>
          </p:nvPr>
        </p:nvSpPr>
        <p:spPr>
          <a:xfrm>
            <a:off x="6317237" y="4253679"/>
            <a:ext cx="4770544" cy="410957"/>
          </a:xfrm>
        </p:spPr>
        <p:txBody>
          <a:bodyPr anchor="ctr">
            <a:noAutofit/>
          </a:bodyPr>
          <a:lstStyle>
            <a:lvl1pPr>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text style</a:t>
            </a:r>
          </a:p>
        </p:txBody>
      </p:sp>
      <p:sp>
        <p:nvSpPr>
          <p:cNvPr id="17" name="Text Placeholder 23">
            <a:extLst>
              <a:ext uri="{FF2B5EF4-FFF2-40B4-BE49-F238E27FC236}">
                <a16:creationId xmlns:a16="http://schemas.microsoft.com/office/drawing/2014/main" id="{F471DE7B-F988-1442-BC6C-4CCF0A6BECE6}"/>
              </a:ext>
            </a:extLst>
          </p:cNvPr>
          <p:cNvSpPr>
            <a:spLocks noGrp="1"/>
          </p:cNvSpPr>
          <p:nvPr>
            <p:ph type="body" sz="quarter" idx="37" hasCustomPrompt="1"/>
          </p:nvPr>
        </p:nvSpPr>
        <p:spPr>
          <a:xfrm>
            <a:off x="6317237" y="4683251"/>
            <a:ext cx="4770544" cy="239971"/>
          </a:xfrm>
        </p:spPr>
        <p:txBody>
          <a:bodyPr anchor="ctr">
            <a:noAutofit/>
          </a:bodyPr>
          <a:lstStyle>
            <a:lvl1pPr>
              <a:lnSpc>
                <a:spcPct val="100000"/>
              </a:lnSpc>
              <a:defRPr sz="1400" b="0" i="0">
                <a:solidFill>
                  <a:schemeClr val="tx1"/>
                </a:solidFill>
                <a:latin typeface="IntelOne Text Light" panose="020B04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subtitle style</a:t>
            </a:r>
          </a:p>
        </p:txBody>
      </p:sp>
      <p:sp>
        <p:nvSpPr>
          <p:cNvPr id="18" name="Text Placeholder 23">
            <a:extLst>
              <a:ext uri="{FF2B5EF4-FFF2-40B4-BE49-F238E27FC236}">
                <a16:creationId xmlns:a16="http://schemas.microsoft.com/office/drawing/2014/main" id="{E438D4BB-BFFD-2D43-AADA-1EE1E04A5B1D}"/>
              </a:ext>
            </a:extLst>
          </p:cNvPr>
          <p:cNvSpPr>
            <a:spLocks noGrp="1"/>
          </p:cNvSpPr>
          <p:nvPr>
            <p:ph type="body" sz="quarter" idx="38" hasCustomPrompt="1"/>
          </p:nvPr>
        </p:nvSpPr>
        <p:spPr>
          <a:xfrm>
            <a:off x="5325542" y="4253679"/>
            <a:ext cx="991695" cy="410957"/>
          </a:xfrm>
        </p:spPr>
        <p:txBody>
          <a:bodyPr anchor="ctr">
            <a:noAutofit/>
          </a:bodyPr>
          <a:lstStyle>
            <a:lvl1pPr algn="l">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00</a:t>
            </a:r>
          </a:p>
        </p:txBody>
      </p:sp>
      <p:sp>
        <p:nvSpPr>
          <p:cNvPr id="19" name="Text Placeholder 23">
            <a:extLst>
              <a:ext uri="{FF2B5EF4-FFF2-40B4-BE49-F238E27FC236}">
                <a16:creationId xmlns:a16="http://schemas.microsoft.com/office/drawing/2014/main" id="{A2600336-66B4-6347-A1C5-3D735F9381B6}"/>
              </a:ext>
            </a:extLst>
          </p:cNvPr>
          <p:cNvSpPr>
            <a:spLocks noGrp="1"/>
          </p:cNvSpPr>
          <p:nvPr>
            <p:ph type="body" sz="quarter" idx="39" hasCustomPrompt="1"/>
          </p:nvPr>
        </p:nvSpPr>
        <p:spPr>
          <a:xfrm>
            <a:off x="6317237" y="5099010"/>
            <a:ext cx="4770544" cy="410957"/>
          </a:xfrm>
        </p:spPr>
        <p:txBody>
          <a:bodyPr anchor="ctr">
            <a:noAutofit/>
          </a:bodyPr>
          <a:lstStyle>
            <a:lvl1pPr>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text style</a:t>
            </a:r>
          </a:p>
        </p:txBody>
      </p:sp>
      <p:sp>
        <p:nvSpPr>
          <p:cNvPr id="20" name="Text Placeholder 23">
            <a:extLst>
              <a:ext uri="{FF2B5EF4-FFF2-40B4-BE49-F238E27FC236}">
                <a16:creationId xmlns:a16="http://schemas.microsoft.com/office/drawing/2014/main" id="{44EC71AD-6C6E-3744-887B-B1A02523620B}"/>
              </a:ext>
            </a:extLst>
          </p:cNvPr>
          <p:cNvSpPr>
            <a:spLocks noGrp="1"/>
          </p:cNvSpPr>
          <p:nvPr>
            <p:ph type="body" sz="quarter" idx="40" hasCustomPrompt="1"/>
          </p:nvPr>
        </p:nvSpPr>
        <p:spPr>
          <a:xfrm>
            <a:off x="6317237" y="5528582"/>
            <a:ext cx="4770544" cy="239971"/>
          </a:xfrm>
        </p:spPr>
        <p:txBody>
          <a:bodyPr anchor="ctr">
            <a:noAutofit/>
          </a:bodyPr>
          <a:lstStyle>
            <a:lvl1pPr>
              <a:lnSpc>
                <a:spcPct val="100000"/>
              </a:lnSpc>
              <a:defRPr sz="1400" b="0" i="0">
                <a:solidFill>
                  <a:schemeClr val="tx1"/>
                </a:solidFill>
                <a:latin typeface="IntelOne Text Light" panose="020B04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subtitle style</a:t>
            </a:r>
          </a:p>
        </p:txBody>
      </p:sp>
      <p:sp>
        <p:nvSpPr>
          <p:cNvPr id="21" name="Text Placeholder 23">
            <a:extLst>
              <a:ext uri="{FF2B5EF4-FFF2-40B4-BE49-F238E27FC236}">
                <a16:creationId xmlns:a16="http://schemas.microsoft.com/office/drawing/2014/main" id="{F10762A6-BAE8-6A4F-BA18-C5E234FDC5B1}"/>
              </a:ext>
            </a:extLst>
          </p:cNvPr>
          <p:cNvSpPr>
            <a:spLocks noGrp="1"/>
          </p:cNvSpPr>
          <p:nvPr>
            <p:ph type="body" sz="quarter" idx="41" hasCustomPrompt="1"/>
          </p:nvPr>
        </p:nvSpPr>
        <p:spPr>
          <a:xfrm>
            <a:off x="5325542" y="5099010"/>
            <a:ext cx="991695" cy="410957"/>
          </a:xfrm>
        </p:spPr>
        <p:txBody>
          <a:bodyPr anchor="ctr">
            <a:noAutofit/>
          </a:bodyPr>
          <a:lstStyle>
            <a:lvl1pPr algn="l">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00</a:t>
            </a:r>
          </a:p>
        </p:txBody>
      </p:sp>
      <p:sp>
        <p:nvSpPr>
          <p:cNvPr id="4" name="Text Placeholder 3">
            <a:extLst>
              <a:ext uri="{FF2B5EF4-FFF2-40B4-BE49-F238E27FC236}">
                <a16:creationId xmlns:a16="http://schemas.microsoft.com/office/drawing/2014/main" id="{FF608BD7-5C15-0646-BAB8-B5E69489BDEB}"/>
              </a:ext>
            </a:extLst>
          </p:cNvPr>
          <p:cNvSpPr>
            <a:spLocks noGrp="1"/>
          </p:cNvSpPr>
          <p:nvPr>
            <p:ph type="body" sz="quarter" idx="42"/>
          </p:nvPr>
        </p:nvSpPr>
        <p:spPr>
          <a:xfrm>
            <a:off x="815547" y="1719188"/>
            <a:ext cx="4102528" cy="36147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24100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s / Agenda multi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20C50B-3CE8-E94F-829A-9BC28922DFBD}"/>
              </a:ext>
            </a:extLst>
          </p:cNvPr>
          <p:cNvSpPr/>
          <p:nvPr userDrawn="1"/>
        </p:nvSpPr>
        <p:spPr>
          <a:xfrm flipV="1">
            <a:off x="606135" y="1488016"/>
            <a:ext cx="10972093" cy="4753556"/>
          </a:xfrm>
          <a:prstGeom prst="rect">
            <a:avLst/>
          </a:prstGeom>
          <a:gradFill flip="none" rotWithShape="1">
            <a:gsLst>
              <a:gs pos="62000">
                <a:schemeClr val="bg1">
                  <a:alpha val="0"/>
                </a:schemeClr>
              </a:gs>
              <a:gs pos="100000">
                <a:srgbClr val="808080">
                  <a:alpha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 Placeholder 23">
            <a:extLst>
              <a:ext uri="{FF2B5EF4-FFF2-40B4-BE49-F238E27FC236}">
                <a16:creationId xmlns:a16="http://schemas.microsoft.com/office/drawing/2014/main" id="{2D9EF77E-F70C-334F-8825-26A369AD2BE2}"/>
              </a:ext>
            </a:extLst>
          </p:cNvPr>
          <p:cNvSpPr>
            <a:spLocks noGrp="1"/>
          </p:cNvSpPr>
          <p:nvPr>
            <p:ph type="body" sz="quarter" idx="27" hasCustomPrompt="1"/>
          </p:nvPr>
        </p:nvSpPr>
        <p:spPr>
          <a:xfrm>
            <a:off x="1745237" y="1717686"/>
            <a:ext cx="4171376" cy="410957"/>
          </a:xfrm>
        </p:spPr>
        <p:txBody>
          <a:bodyPr anchor="ctr">
            <a:noAutofit/>
          </a:bodyPr>
          <a:lstStyle>
            <a:lvl1pPr>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text style</a:t>
            </a:r>
          </a:p>
        </p:txBody>
      </p:sp>
      <p:sp>
        <p:nvSpPr>
          <p:cNvPr id="7" name="Text Placeholder 23">
            <a:extLst>
              <a:ext uri="{FF2B5EF4-FFF2-40B4-BE49-F238E27FC236}">
                <a16:creationId xmlns:a16="http://schemas.microsoft.com/office/drawing/2014/main" id="{24BECD26-270F-C74E-B955-52AAFB3D3704}"/>
              </a:ext>
            </a:extLst>
          </p:cNvPr>
          <p:cNvSpPr>
            <a:spLocks noGrp="1"/>
          </p:cNvSpPr>
          <p:nvPr>
            <p:ph type="body" sz="quarter" idx="28" hasCustomPrompt="1"/>
          </p:nvPr>
        </p:nvSpPr>
        <p:spPr>
          <a:xfrm>
            <a:off x="1745237" y="2147258"/>
            <a:ext cx="4171376" cy="239971"/>
          </a:xfrm>
        </p:spPr>
        <p:txBody>
          <a:bodyPr anchor="ctr">
            <a:noAutofit/>
          </a:bodyPr>
          <a:lstStyle>
            <a:lvl1pPr>
              <a:lnSpc>
                <a:spcPct val="100000"/>
              </a:lnSpc>
              <a:defRPr sz="1400" b="0" i="0">
                <a:solidFill>
                  <a:schemeClr val="tx1"/>
                </a:solidFill>
                <a:latin typeface="IntelOne Text Light" panose="020B04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subtitle style</a:t>
            </a:r>
          </a:p>
        </p:txBody>
      </p:sp>
      <p:sp>
        <p:nvSpPr>
          <p:cNvPr id="8" name="Text Placeholder 23">
            <a:extLst>
              <a:ext uri="{FF2B5EF4-FFF2-40B4-BE49-F238E27FC236}">
                <a16:creationId xmlns:a16="http://schemas.microsoft.com/office/drawing/2014/main" id="{3B65EDEC-A464-9849-A7D3-A8FDEE445949}"/>
              </a:ext>
            </a:extLst>
          </p:cNvPr>
          <p:cNvSpPr>
            <a:spLocks noGrp="1"/>
          </p:cNvSpPr>
          <p:nvPr>
            <p:ph type="body" sz="quarter" idx="29" hasCustomPrompt="1"/>
          </p:nvPr>
        </p:nvSpPr>
        <p:spPr>
          <a:xfrm>
            <a:off x="753542" y="1717686"/>
            <a:ext cx="991695" cy="410957"/>
          </a:xfrm>
        </p:spPr>
        <p:txBody>
          <a:bodyPr anchor="ctr">
            <a:noAutofit/>
          </a:bodyPr>
          <a:lstStyle>
            <a:lvl1pPr algn="l">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00</a:t>
            </a:r>
          </a:p>
        </p:txBody>
      </p:sp>
      <p:sp>
        <p:nvSpPr>
          <p:cNvPr id="9" name="Text Placeholder 23">
            <a:extLst>
              <a:ext uri="{FF2B5EF4-FFF2-40B4-BE49-F238E27FC236}">
                <a16:creationId xmlns:a16="http://schemas.microsoft.com/office/drawing/2014/main" id="{C36956BE-0485-8641-8F60-CE6663114562}"/>
              </a:ext>
            </a:extLst>
          </p:cNvPr>
          <p:cNvSpPr>
            <a:spLocks noGrp="1"/>
          </p:cNvSpPr>
          <p:nvPr>
            <p:ph type="body" sz="quarter" idx="30" hasCustomPrompt="1"/>
          </p:nvPr>
        </p:nvSpPr>
        <p:spPr>
          <a:xfrm>
            <a:off x="1745237" y="2563017"/>
            <a:ext cx="4171376" cy="410957"/>
          </a:xfrm>
        </p:spPr>
        <p:txBody>
          <a:bodyPr anchor="ctr">
            <a:noAutofit/>
          </a:bodyPr>
          <a:lstStyle>
            <a:lvl1pPr>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text style</a:t>
            </a:r>
          </a:p>
        </p:txBody>
      </p:sp>
      <p:sp>
        <p:nvSpPr>
          <p:cNvPr id="10" name="Text Placeholder 23">
            <a:extLst>
              <a:ext uri="{FF2B5EF4-FFF2-40B4-BE49-F238E27FC236}">
                <a16:creationId xmlns:a16="http://schemas.microsoft.com/office/drawing/2014/main" id="{864F76A9-3742-8C43-99C1-5E105D4E035B}"/>
              </a:ext>
            </a:extLst>
          </p:cNvPr>
          <p:cNvSpPr>
            <a:spLocks noGrp="1"/>
          </p:cNvSpPr>
          <p:nvPr>
            <p:ph type="body" sz="quarter" idx="31" hasCustomPrompt="1"/>
          </p:nvPr>
        </p:nvSpPr>
        <p:spPr>
          <a:xfrm>
            <a:off x="1745237" y="2992589"/>
            <a:ext cx="4171376" cy="239971"/>
          </a:xfrm>
        </p:spPr>
        <p:txBody>
          <a:bodyPr anchor="ctr">
            <a:noAutofit/>
          </a:bodyPr>
          <a:lstStyle>
            <a:lvl1pPr>
              <a:lnSpc>
                <a:spcPct val="100000"/>
              </a:lnSpc>
              <a:defRPr sz="1400" b="0" i="0">
                <a:solidFill>
                  <a:schemeClr val="tx1"/>
                </a:solidFill>
                <a:latin typeface="IntelOne Text Light" panose="020B04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subtitle style</a:t>
            </a:r>
          </a:p>
        </p:txBody>
      </p:sp>
      <p:sp>
        <p:nvSpPr>
          <p:cNvPr id="11" name="Text Placeholder 23">
            <a:extLst>
              <a:ext uri="{FF2B5EF4-FFF2-40B4-BE49-F238E27FC236}">
                <a16:creationId xmlns:a16="http://schemas.microsoft.com/office/drawing/2014/main" id="{71EF51BD-F65C-494A-96B5-DAA5DC3F62B6}"/>
              </a:ext>
            </a:extLst>
          </p:cNvPr>
          <p:cNvSpPr>
            <a:spLocks noGrp="1"/>
          </p:cNvSpPr>
          <p:nvPr>
            <p:ph type="body" sz="quarter" idx="32" hasCustomPrompt="1"/>
          </p:nvPr>
        </p:nvSpPr>
        <p:spPr>
          <a:xfrm>
            <a:off x="753542" y="2563017"/>
            <a:ext cx="991695" cy="410957"/>
          </a:xfrm>
        </p:spPr>
        <p:txBody>
          <a:bodyPr anchor="ctr">
            <a:noAutofit/>
          </a:bodyPr>
          <a:lstStyle>
            <a:lvl1pPr algn="l">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00</a:t>
            </a:r>
          </a:p>
        </p:txBody>
      </p:sp>
      <p:sp>
        <p:nvSpPr>
          <p:cNvPr id="13" name="Text Placeholder 23">
            <a:extLst>
              <a:ext uri="{FF2B5EF4-FFF2-40B4-BE49-F238E27FC236}">
                <a16:creationId xmlns:a16="http://schemas.microsoft.com/office/drawing/2014/main" id="{87C1DFBD-35E0-A54A-9E90-217572140DA7}"/>
              </a:ext>
            </a:extLst>
          </p:cNvPr>
          <p:cNvSpPr>
            <a:spLocks noGrp="1"/>
          </p:cNvSpPr>
          <p:nvPr>
            <p:ph type="body" sz="quarter" idx="33" hasCustomPrompt="1"/>
          </p:nvPr>
        </p:nvSpPr>
        <p:spPr>
          <a:xfrm>
            <a:off x="1745237" y="3408348"/>
            <a:ext cx="4171376" cy="410957"/>
          </a:xfrm>
        </p:spPr>
        <p:txBody>
          <a:bodyPr anchor="ctr">
            <a:noAutofit/>
          </a:bodyPr>
          <a:lstStyle>
            <a:lvl1pPr>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text style</a:t>
            </a:r>
          </a:p>
        </p:txBody>
      </p:sp>
      <p:sp>
        <p:nvSpPr>
          <p:cNvPr id="14" name="Text Placeholder 23">
            <a:extLst>
              <a:ext uri="{FF2B5EF4-FFF2-40B4-BE49-F238E27FC236}">
                <a16:creationId xmlns:a16="http://schemas.microsoft.com/office/drawing/2014/main" id="{5E4EC84D-B532-5E40-AA4E-93F4D932E5EF}"/>
              </a:ext>
            </a:extLst>
          </p:cNvPr>
          <p:cNvSpPr>
            <a:spLocks noGrp="1"/>
          </p:cNvSpPr>
          <p:nvPr>
            <p:ph type="body" sz="quarter" idx="34" hasCustomPrompt="1"/>
          </p:nvPr>
        </p:nvSpPr>
        <p:spPr>
          <a:xfrm>
            <a:off x="1745237" y="3837920"/>
            <a:ext cx="4171376" cy="239971"/>
          </a:xfrm>
        </p:spPr>
        <p:txBody>
          <a:bodyPr anchor="ctr">
            <a:noAutofit/>
          </a:bodyPr>
          <a:lstStyle>
            <a:lvl1pPr>
              <a:lnSpc>
                <a:spcPct val="100000"/>
              </a:lnSpc>
              <a:defRPr sz="1400" b="0" i="0">
                <a:solidFill>
                  <a:schemeClr val="tx1"/>
                </a:solidFill>
                <a:latin typeface="IntelOne Text Light" panose="020B04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subtitle style</a:t>
            </a:r>
          </a:p>
        </p:txBody>
      </p:sp>
      <p:sp>
        <p:nvSpPr>
          <p:cNvPr id="15" name="Text Placeholder 23">
            <a:extLst>
              <a:ext uri="{FF2B5EF4-FFF2-40B4-BE49-F238E27FC236}">
                <a16:creationId xmlns:a16="http://schemas.microsoft.com/office/drawing/2014/main" id="{40CA942D-D32F-E54F-99D4-3523DEAAFE94}"/>
              </a:ext>
            </a:extLst>
          </p:cNvPr>
          <p:cNvSpPr>
            <a:spLocks noGrp="1"/>
          </p:cNvSpPr>
          <p:nvPr>
            <p:ph type="body" sz="quarter" idx="35" hasCustomPrompt="1"/>
          </p:nvPr>
        </p:nvSpPr>
        <p:spPr>
          <a:xfrm>
            <a:off x="753542" y="3408348"/>
            <a:ext cx="991695" cy="410957"/>
          </a:xfrm>
        </p:spPr>
        <p:txBody>
          <a:bodyPr anchor="ctr">
            <a:noAutofit/>
          </a:bodyPr>
          <a:lstStyle>
            <a:lvl1pPr algn="l">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00</a:t>
            </a:r>
          </a:p>
        </p:txBody>
      </p:sp>
      <p:sp>
        <p:nvSpPr>
          <p:cNvPr id="16" name="Text Placeholder 23">
            <a:extLst>
              <a:ext uri="{FF2B5EF4-FFF2-40B4-BE49-F238E27FC236}">
                <a16:creationId xmlns:a16="http://schemas.microsoft.com/office/drawing/2014/main" id="{CB4FE049-F09B-3F44-98E3-ADDC107D76D1}"/>
              </a:ext>
            </a:extLst>
          </p:cNvPr>
          <p:cNvSpPr>
            <a:spLocks noGrp="1"/>
          </p:cNvSpPr>
          <p:nvPr>
            <p:ph type="body" sz="quarter" idx="36" hasCustomPrompt="1"/>
          </p:nvPr>
        </p:nvSpPr>
        <p:spPr>
          <a:xfrm>
            <a:off x="1745237" y="4253679"/>
            <a:ext cx="4171376" cy="410957"/>
          </a:xfrm>
        </p:spPr>
        <p:txBody>
          <a:bodyPr anchor="ctr">
            <a:noAutofit/>
          </a:bodyPr>
          <a:lstStyle>
            <a:lvl1pPr>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text style</a:t>
            </a:r>
          </a:p>
        </p:txBody>
      </p:sp>
      <p:sp>
        <p:nvSpPr>
          <p:cNvPr id="17" name="Text Placeholder 23">
            <a:extLst>
              <a:ext uri="{FF2B5EF4-FFF2-40B4-BE49-F238E27FC236}">
                <a16:creationId xmlns:a16="http://schemas.microsoft.com/office/drawing/2014/main" id="{F471DE7B-F988-1442-BC6C-4CCF0A6BECE6}"/>
              </a:ext>
            </a:extLst>
          </p:cNvPr>
          <p:cNvSpPr>
            <a:spLocks noGrp="1"/>
          </p:cNvSpPr>
          <p:nvPr>
            <p:ph type="body" sz="quarter" idx="37" hasCustomPrompt="1"/>
          </p:nvPr>
        </p:nvSpPr>
        <p:spPr>
          <a:xfrm>
            <a:off x="1745237" y="4683251"/>
            <a:ext cx="4171376" cy="239971"/>
          </a:xfrm>
        </p:spPr>
        <p:txBody>
          <a:bodyPr anchor="ctr">
            <a:noAutofit/>
          </a:bodyPr>
          <a:lstStyle>
            <a:lvl1pPr>
              <a:lnSpc>
                <a:spcPct val="100000"/>
              </a:lnSpc>
              <a:defRPr sz="1400" b="0" i="0">
                <a:solidFill>
                  <a:schemeClr val="tx1"/>
                </a:solidFill>
                <a:latin typeface="IntelOne Text Light" panose="020B04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subtitle style</a:t>
            </a:r>
          </a:p>
        </p:txBody>
      </p:sp>
      <p:sp>
        <p:nvSpPr>
          <p:cNvPr id="18" name="Text Placeholder 23">
            <a:extLst>
              <a:ext uri="{FF2B5EF4-FFF2-40B4-BE49-F238E27FC236}">
                <a16:creationId xmlns:a16="http://schemas.microsoft.com/office/drawing/2014/main" id="{E438D4BB-BFFD-2D43-AADA-1EE1E04A5B1D}"/>
              </a:ext>
            </a:extLst>
          </p:cNvPr>
          <p:cNvSpPr>
            <a:spLocks noGrp="1"/>
          </p:cNvSpPr>
          <p:nvPr>
            <p:ph type="body" sz="quarter" idx="38" hasCustomPrompt="1"/>
          </p:nvPr>
        </p:nvSpPr>
        <p:spPr>
          <a:xfrm>
            <a:off x="753542" y="4253679"/>
            <a:ext cx="991695" cy="410957"/>
          </a:xfrm>
        </p:spPr>
        <p:txBody>
          <a:bodyPr anchor="ctr">
            <a:noAutofit/>
          </a:bodyPr>
          <a:lstStyle>
            <a:lvl1pPr algn="l">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00</a:t>
            </a:r>
          </a:p>
        </p:txBody>
      </p:sp>
      <p:sp>
        <p:nvSpPr>
          <p:cNvPr id="19" name="Text Placeholder 23">
            <a:extLst>
              <a:ext uri="{FF2B5EF4-FFF2-40B4-BE49-F238E27FC236}">
                <a16:creationId xmlns:a16="http://schemas.microsoft.com/office/drawing/2014/main" id="{A2600336-66B4-6347-A1C5-3D735F9381B6}"/>
              </a:ext>
            </a:extLst>
          </p:cNvPr>
          <p:cNvSpPr>
            <a:spLocks noGrp="1"/>
          </p:cNvSpPr>
          <p:nvPr>
            <p:ph type="body" sz="quarter" idx="39" hasCustomPrompt="1"/>
          </p:nvPr>
        </p:nvSpPr>
        <p:spPr>
          <a:xfrm>
            <a:off x="1745237" y="5099010"/>
            <a:ext cx="4171376" cy="410957"/>
          </a:xfrm>
        </p:spPr>
        <p:txBody>
          <a:bodyPr anchor="ctr">
            <a:noAutofit/>
          </a:bodyPr>
          <a:lstStyle>
            <a:lvl1pPr>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text style</a:t>
            </a:r>
          </a:p>
        </p:txBody>
      </p:sp>
      <p:sp>
        <p:nvSpPr>
          <p:cNvPr id="20" name="Text Placeholder 23">
            <a:extLst>
              <a:ext uri="{FF2B5EF4-FFF2-40B4-BE49-F238E27FC236}">
                <a16:creationId xmlns:a16="http://schemas.microsoft.com/office/drawing/2014/main" id="{44EC71AD-6C6E-3744-887B-B1A02523620B}"/>
              </a:ext>
            </a:extLst>
          </p:cNvPr>
          <p:cNvSpPr>
            <a:spLocks noGrp="1"/>
          </p:cNvSpPr>
          <p:nvPr>
            <p:ph type="body" sz="quarter" idx="40" hasCustomPrompt="1"/>
          </p:nvPr>
        </p:nvSpPr>
        <p:spPr>
          <a:xfrm>
            <a:off x="1745237" y="5528582"/>
            <a:ext cx="4171376" cy="239971"/>
          </a:xfrm>
        </p:spPr>
        <p:txBody>
          <a:bodyPr anchor="ctr">
            <a:noAutofit/>
          </a:bodyPr>
          <a:lstStyle>
            <a:lvl1pPr>
              <a:lnSpc>
                <a:spcPct val="100000"/>
              </a:lnSpc>
              <a:defRPr sz="1400" b="0" i="0">
                <a:solidFill>
                  <a:schemeClr val="tx1"/>
                </a:solidFill>
                <a:latin typeface="IntelOne Text Light" panose="020B04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subtitle style</a:t>
            </a:r>
          </a:p>
        </p:txBody>
      </p:sp>
      <p:sp>
        <p:nvSpPr>
          <p:cNvPr id="21" name="Text Placeholder 23">
            <a:extLst>
              <a:ext uri="{FF2B5EF4-FFF2-40B4-BE49-F238E27FC236}">
                <a16:creationId xmlns:a16="http://schemas.microsoft.com/office/drawing/2014/main" id="{F10762A6-BAE8-6A4F-BA18-C5E234FDC5B1}"/>
              </a:ext>
            </a:extLst>
          </p:cNvPr>
          <p:cNvSpPr>
            <a:spLocks noGrp="1"/>
          </p:cNvSpPr>
          <p:nvPr>
            <p:ph type="body" sz="quarter" idx="41" hasCustomPrompt="1"/>
          </p:nvPr>
        </p:nvSpPr>
        <p:spPr>
          <a:xfrm>
            <a:off x="753542" y="5099010"/>
            <a:ext cx="991695" cy="410957"/>
          </a:xfrm>
        </p:spPr>
        <p:txBody>
          <a:bodyPr anchor="ctr">
            <a:noAutofit/>
          </a:bodyPr>
          <a:lstStyle>
            <a:lvl1pPr algn="l">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00</a:t>
            </a:r>
          </a:p>
        </p:txBody>
      </p:sp>
      <p:sp>
        <p:nvSpPr>
          <p:cNvPr id="22" name="Text Placeholder 23">
            <a:extLst>
              <a:ext uri="{FF2B5EF4-FFF2-40B4-BE49-F238E27FC236}">
                <a16:creationId xmlns:a16="http://schemas.microsoft.com/office/drawing/2014/main" id="{AEB0DF65-45FF-394E-A364-F8DFA11C1F37}"/>
              </a:ext>
            </a:extLst>
          </p:cNvPr>
          <p:cNvSpPr>
            <a:spLocks noGrp="1"/>
          </p:cNvSpPr>
          <p:nvPr>
            <p:ph type="body" sz="quarter" idx="42" hasCustomPrompt="1"/>
          </p:nvPr>
        </p:nvSpPr>
        <p:spPr>
          <a:xfrm>
            <a:off x="7231637" y="1717686"/>
            <a:ext cx="4171376" cy="410957"/>
          </a:xfrm>
        </p:spPr>
        <p:txBody>
          <a:bodyPr anchor="ctr">
            <a:noAutofit/>
          </a:bodyPr>
          <a:lstStyle>
            <a:lvl1pPr>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text style</a:t>
            </a:r>
          </a:p>
        </p:txBody>
      </p:sp>
      <p:sp>
        <p:nvSpPr>
          <p:cNvPr id="23" name="Text Placeholder 23">
            <a:extLst>
              <a:ext uri="{FF2B5EF4-FFF2-40B4-BE49-F238E27FC236}">
                <a16:creationId xmlns:a16="http://schemas.microsoft.com/office/drawing/2014/main" id="{5B7D7B7F-BDA6-3A4B-AD93-3F979E9319DF}"/>
              </a:ext>
            </a:extLst>
          </p:cNvPr>
          <p:cNvSpPr>
            <a:spLocks noGrp="1"/>
          </p:cNvSpPr>
          <p:nvPr>
            <p:ph type="body" sz="quarter" idx="43" hasCustomPrompt="1"/>
          </p:nvPr>
        </p:nvSpPr>
        <p:spPr>
          <a:xfrm>
            <a:off x="7231637" y="2147258"/>
            <a:ext cx="4171376" cy="239971"/>
          </a:xfrm>
        </p:spPr>
        <p:txBody>
          <a:bodyPr anchor="ctr">
            <a:noAutofit/>
          </a:bodyPr>
          <a:lstStyle>
            <a:lvl1pPr>
              <a:lnSpc>
                <a:spcPct val="100000"/>
              </a:lnSpc>
              <a:defRPr sz="1400" b="0" i="0">
                <a:solidFill>
                  <a:schemeClr val="tx1"/>
                </a:solidFill>
                <a:latin typeface="IntelOne Text Light" panose="020B04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subtitle style</a:t>
            </a:r>
          </a:p>
        </p:txBody>
      </p:sp>
      <p:sp>
        <p:nvSpPr>
          <p:cNvPr id="24" name="Text Placeholder 23">
            <a:extLst>
              <a:ext uri="{FF2B5EF4-FFF2-40B4-BE49-F238E27FC236}">
                <a16:creationId xmlns:a16="http://schemas.microsoft.com/office/drawing/2014/main" id="{C56E6A72-58A3-1C4C-82E9-518C3516E27A}"/>
              </a:ext>
            </a:extLst>
          </p:cNvPr>
          <p:cNvSpPr>
            <a:spLocks noGrp="1"/>
          </p:cNvSpPr>
          <p:nvPr>
            <p:ph type="body" sz="quarter" idx="44" hasCustomPrompt="1"/>
          </p:nvPr>
        </p:nvSpPr>
        <p:spPr>
          <a:xfrm>
            <a:off x="6239942" y="1717686"/>
            <a:ext cx="991695" cy="410957"/>
          </a:xfrm>
        </p:spPr>
        <p:txBody>
          <a:bodyPr anchor="ctr">
            <a:noAutofit/>
          </a:bodyPr>
          <a:lstStyle>
            <a:lvl1pPr algn="l">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00</a:t>
            </a:r>
          </a:p>
        </p:txBody>
      </p:sp>
      <p:sp>
        <p:nvSpPr>
          <p:cNvPr id="25" name="Text Placeholder 23">
            <a:extLst>
              <a:ext uri="{FF2B5EF4-FFF2-40B4-BE49-F238E27FC236}">
                <a16:creationId xmlns:a16="http://schemas.microsoft.com/office/drawing/2014/main" id="{33F927D8-4FA5-8F40-899C-05F89D81CB5E}"/>
              </a:ext>
            </a:extLst>
          </p:cNvPr>
          <p:cNvSpPr>
            <a:spLocks noGrp="1"/>
          </p:cNvSpPr>
          <p:nvPr>
            <p:ph type="body" sz="quarter" idx="45" hasCustomPrompt="1"/>
          </p:nvPr>
        </p:nvSpPr>
        <p:spPr>
          <a:xfrm>
            <a:off x="7231637" y="2563017"/>
            <a:ext cx="4171376" cy="410957"/>
          </a:xfrm>
        </p:spPr>
        <p:txBody>
          <a:bodyPr anchor="ctr">
            <a:noAutofit/>
          </a:bodyPr>
          <a:lstStyle>
            <a:lvl1pPr>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text style</a:t>
            </a:r>
          </a:p>
        </p:txBody>
      </p:sp>
      <p:sp>
        <p:nvSpPr>
          <p:cNvPr id="26" name="Text Placeholder 23">
            <a:extLst>
              <a:ext uri="{FF2B5EF4-FFF2-40B4-BE49-F238E27FC236}">
                <a16:creationId xmlns:a16="http://schemas.microsoft.com/office/drawing/2014/main" id="{2DA2A05C-5B1C-0B40-82B3-C61D1E1AEE64}"/>
              </a:ext>
            </a:extLst>
          </p:cNvPr>
          <p:cNvSpPr>
            <a:spLocks noGrp="1"/>
          </p:cNvSpPr>
          <p:nvPr>
            <p:ph type="body" sz="quarter" idx="46" hasCustomPrompt="1"/>
          </p:nvPr>
        </p:nvSpPr>
        <p:spPr>
          <a:xfrm>
            <a:off x="7231637" y="2992589"/>
            <a:ext cx="4171376" cy="239971"/>
          </a:xfrm>
        </p:spPr>
        <p:txBody>
          <a:bodyPr anchor="ctr">
            <a:noAutofit/>
          </a:bodyPr>
          <a:lstStyle>
            <a:lvl1pPr>
              <a:lnSpc>
                <a:spcPct val="100000"/>
              </a:lnSpc>
              <a:defRPr sz="1400" b="0" i="0">
                <a:solidFill>
                  <a:schemeClr val="tx1"/>
                </a:solidFill>
                <a:latin typeface="IntelOne Text Light" panose="020B04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subtitle style</a:t>
            </a:r>
          </a:p>
        </p:txBody>
      </p:sp>
      <p:sp>
        <p:nvSpPr>
          <p:cNvPr id="27" name="Text Placeholder 23">
            <a:extLst>
              <a:ext uri="{FF2B5EF4-FFF2-40B4-BE49-F238E27FC236}">
                <a16:creationId xmlns:a16="http://schemas.microsoft.com/office/drawing/2014/main" id="{31A9185C-1CE5-EC48-9FED-540ADB933561}"/>
              </a:ext>
            </a:extLst>
          </p:cNvPr>
          <p:cNvSpPr>
            <a:spLocks noGrp="1"/>
          </p:cNvSpPr>
          <p:nvPr>
            <p:ph type="body" sz="quarter" idx="47" hasCustomPrompt="1"/>
          </p:nvPr>
        </p:nvSpPr>
        <p:spPr>
          <a:xfrm>
            <a:off x="6239942" y="2563017"/>
            <a:ext cx="991695" cy="410957"/>
          </a:xfrm>
        </p:spPr>
        <p:txBody>
          <a:bodyPr anchor="ctr">
            <a:noAutofit/>
          </a:bodyPr>
          <a:lstStyle>
            <a:lvl1pPr algn="l">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00</a:t>
            </a:r>
          </a:p>
        </p:txBody>
      </p:sp>
      <p:sp>
        <p:nvSpPr>
          <p:cNvPr id="28" name="Text Placeholder 23">
            <a:extLst>
              <a:ext uri="{FF2B5EF4-FFF2-40B4-BE49-F238E27FC236}">
                <a16:creationId xmlns:a16="http://schemas.microsoft.com/office/drawing/2014/main" id="{2C24637F-2935-724A-A9C3-F5D8277B5C68}"/>
              </a:ext>
            </a:extLst>
          </p:cNvPr>
          <p:cNvSpPr>
            <a:spLocks noGrp="1"/>
          </p:cNvSpPr>
          <p:nvPr>
            <p:ph type="body" sz="quarter" idx="48" hasCustomPrompt="1"/>
          </p:nvPr>
        </p:nvSpPr>
        <p:spPr>
          <a:xfrm>
            <a:off x="7231637" y="3408348"/>
            <a:ext cx="4171376" cy="410957"/>
          </a:xfrm>
        </p:spPr>
        <p:txBody>
          <a:bodyPr anchor="ctr">
            <a:noAutofit/>
          </a:bodyPr>
          <a:lstStyle>
            <a:lvl1pPr>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text style</a:t>
            </a:r>
          </a:p>
        </p:txBody>
      </p:sp>
      <p:sp>
        <p:nvSpPr>
          <p:cNvPr id="29" name="Text Placeholder 23">
            <a:extLst>
              <a:ext uri="{FF2B5EF4-FFF2-40B4-BE49-F238E27FC236}">
                <a16:creationId xmlns:a16="http://schemas.microsoft.com/office/drawing/2014/main" id="{09FD3D9E-3095-9748-91E3-824BB1CB3ED7}"/>
              </a:ext>
            </a:extLst>
          </p:cNvPr>
          <p:cNvSpPr>
            <a:spLocks noGrp="1"/>
          </p:cNvSpPr>
          <p:nvPr>
            <p:ph type="body" sz="quarter" idx="49" hasCustomPrompt="1"/>
          </p:nvPr>
        </p:nvSpPr>
        <p:spPr>
          <a:xfrm>
            <a:off x="7231637" y="3837920"/>
            <a:ext cx="4171376" cy="239971"/>
          </a:xfrm>
        </p:spPr>
        <p:txBody>
          <a:bodyPr anchor="ctr">
            <a:noAutofit/>
          </a:bodyPr>
          <a:lstStyle>
            <a:lvl1pPr>
              <a:lnSpc>
                <a:spcPct val="100000"/>
              </a:lnSpc>
              <a:defRPr sz="1400" b="0" i="0">
                <a:solidFill>
                  <a:schemeClr val="tx1"/>
                </a:solidFill>
                <a:latin typeface="IntelOne Text Light" panose="020B04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subtitle style</a:t>
            </a:r>
          </a:p>
        </p:txBody>
      </p:sp>
      <p:sp>
        <p:nvSpPr>
          <p:cNvPr id="30" name="Text Placeholder 23">
            <a:extLst>
              <a:ext uri="{FF2B5EF4-FFF2-40B4-BE49-F238E27FC236}">
                <a16:creationId xmlns:a16="http://schemas.microsoft.com/office/drawing/2014/main" id="{462396D2-8F4E-AA41-9098-1B4091FE31B5}"/>
              </a:ext>
            </a:extLst>
          </p:cNvPr>
          <p:cNvSpPr>
            <a:spLocks noGrp="1"/>
          </p:cNvSpPr>
          <p:nvPr>
            <p:ph type="body" sz="quarter" idx="50" hasCustomPrompt="1"/>
          </p:nvPr>
        </p:nvSpPr>
        <p:spPr>
          <a:xfrm>
            <a:off x="6239942" y="3408348"/>
            <a:ext cx="991695" cy="410957"/>
          </a:xfrm>
        </p:spPr>
        <p:txBody>
          <a:bodyPr anchor="ctr">
            <a:noAutofit/>
          </a:bodyPr>
          <a:lstStyle>
            <a:lvl1pPr algn="l">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00</a:t>
            </a:r>
          </a:p>
        </p:txBody>
      </p:sp>
      <p:sp>
        <p:nvSpPr>
          <p:cNvPr id="31" name="Text Placeholder 23">
            <a:extLst>
              <a:ext uri="{FF2B5EF4-FFF2-40B4-BE49-F238E27FC236}">
                <a16:creationId xmlns:a16="http://schemas.microsoft.com/office/drawing/2014/main" id="{CAB0A3BA-4A92-B547-8922-9516294D7884}"/>
              </a:ext>
            </a:extLst>
          </p:cNvPr>
          <p:cNvSpPr>
            <a:spLocks noGrp="1"/>
          </p:cNvSpPr>
          <p:nvPr>
            <p:ph type="body" sz="quarter" idx="51" hasCustomPrompt="1"/>
          </p:nvPr>
        </p:nvSpPr>
        <p:spPr>
          <a:xfrm>
            <a:off x="7231637" y="4253679"/>
            <a:ext cx="4171376" cy="410957"/>
          </a:xfrm>
        </p:spPr>
        <p:txBody>
          <a:bodyPr anchor="ctr">
            <a:noAutofit/>
          </a:bodyPr>
          <a:lstStyle>
            <a:lvl1pPr>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text style</a:t>
            </a:r>
          </a:p>
        </p:txBody>
      </p:sp>
      <p:sp>
        <p:nvSpPr>
          <p:cNvPr id="32" name="Text Placeholder 23">
            <a:extLst>
              <a:ext uri="{FF2B5EF4-FFF2-40B4-BE49-F238E27FC236}">
                <a16:creationId xmlns:a16="http://schemas.microsoft.com/office/drawing/2014/main" id="{BBDF7727-4112-2D4E-A020-65F637C7A0D1}"/>
              </a:ext>
            </a:extLst>
          </p:cNvPr>
          <p:cNvSpPr>
            <a:spLocks noGrp="1"/>
          </p:cNvSpPr>
          <p:nvPr>
            <p:ph type="body" sz="quarter" idx="52" hasCustomPrompt="1"/>
          </p:nvPr>
        </p:nvSpPr>
        <p:spPr>
          <a:xfrm>
            <a:off x="7231637" y="4683251"/>
            <a:ext cx="4171376" cy="239971"/>
          </a:xfrm>
        </p:spPr>
        <p:txBody>
          <a:bodyPr anchor="ctr">
            <a:noAutofit/>
          </a:bodyPr>
          <a:lstStyle>
            <a:lvl1pPr>
              <a:lnSpc>
                <a:spcPct val="100000"/>
              </a:lnSpc>
              <a:defRPr sz="1400" b="0" i="0">
                <a:solidFill>
                  <a:schemeClr val="tx1"/>
                </a:solidFill>
                <a:latin typeface="IntelOne Text Light" panose="020B04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subtitle style</a:t>
            </a:r>
          </a:p>
        </p:txBody>
      </p:sp>
      <p:sp>
        <p:nvSpPr>
          <p:cNvPr id="33" name="Text Placeholder 23">
            <a:extLst>
              <a:ext uri="{FF2B5EF4-FFF2-40B4-BE49-F238E27FC236}">
                <a16:creationId xmlns:a16="http://schemas.microsoft.com/office/drawing/2014/main" id="{B9AA9E3F-76F9-D648-9A7A-CB6E15CCE74D}"/>
              </a:ext>
            </a:extLst>
          </p:cNvPr>
          <p:cNvSpPr>
            <a:spLocks noGrp="1"/>
          </p:cNvSpPr>
          <p:nvPr>
            <p:ph type="body" sz="quarter" idx="53" hasCustomPrompt="1"/>
          </p:nvPr>
        </p:nvSpPr>
        <p:spPr>
          <a:xfrm>
            <a:off x="6239942" y="4253679"/>
            <a:ext cx="991695" cy="410957"/>
          </a:xfrm>
        </p:spPr>
        <p:txBody>
          <a:bodyPr anchor="ctr">
            <a:noAutofit/>
          </a:bodyPr>
          <a:lstStyle>
            <a:lvl1pPr algn="l">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00</a:t>
            </a:r>
          </a:p>
        </p:txBody>
      </p:sp>
      <p:sp>
        <p:nvSpPr>
          <p:cNvPr id="34" name="Text Placeholder 23">
            <a:extLst>
              <a:ext uri="{FF2B5EF4-FFF2-40B4-BE49-F238E27FC236}">
                <a16:creationId xmlns:a16="http://schemas.microsoft.com/office/drawing/2014/main" id="{FF62FF67-20C0-6F47-BBF4-1FC571E3AC7C}"/>
              </a:ext>
            </a:extLst>
          </p:cNvPr>
          <p:cNvSpPr>
            <a:spLocks noGrp="1"/>
          </p:cNvSpPr>
          <p:nvPr>
            <p:ph type="body" sz="quarter" idx="54" hasCustomPrompt="1"/>
          </p:nvPr>
        </p:nvSpPr>
        <p:spPr>
          <a:xfrm>
            <a:off x="7231637" y="5099010"/>
            <a:ext cx="4171376" cy="410957"/>
          </a:xfrm>
        </p:spPr>
        <p:txBody>
          <a:bodyPr anchor="ctr">
            <a:noAutofit/>
          </a:bodyPr>
          <a:lstStyle>
            <a:lvl1pPr>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text style</a:t>
            </a:r>
          </a:p>
        </p:txBody>
      </p:sp>
      <p:sp>
        <p:nvSpPr>
          <p:cNvPr id="35" name="Text Placeholder 23">
            <a:extLst>
              <a:ext uri="{FF2B5EF4-FFF2-40B4-BE49-F238E27FC236}">
                <a16:creationId xmlns:a16="http://schemas.microsoft.com/office/drawing/2014/main" id="{B715D835-25BC-3D4C-A732-4FAFA42D02A8}"/>
              </a:ext>
            </a:extLst>
          </p:cNvPr>
          <p:cNvSpPr>
            <a:spLocks noGrp="1"/>
          </p:cNvSpPr>
          <p:nvPr>
            <p:ph type="body" sz="quarter" idx="55" hasCustomPrompt="1"/>
          </p:nvPr>
        </p:nvSpPr>
        <p:spPr>
          <a:xfrm>
            <a:off x="7231637" y="5528582"/>
            <a:ext cx="4171376" cy="239971"/>
          </a:xfrm>
        </p:spPr>
        <p:txBody>
          <a:bodyPr anchor="ctr">
            <a:noAutofit/>
          </a:bodyPr>
          <a:lstStyle>
            <a:lvl1pPr>
              <a:lnSpc>
                <a:spcPct val="100000"/>
              </a:lnSpc>
              <a:defRPr sz="1400" b="0" i="0">
                <a:solidFill>
                  <a:schemeClr val="tx1"/>
                </a:solidFill>
                <a:latin typeface="IntelOne Text Light" panose="020B04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Click to edit subtitle style</a:t>
            </a:r>
          </a:p>
        </p:txBody>
      </p:sp>
      <p:sp>
        <p:nvSpPr>
          <p:cNvPr id="36" name="Text Placeholder 23">
            <a:extLst>
              <a:ext uri="{FF2B5EF4-FFF2-40B4-BE49-F238E27FC236}">
                <a16:creationId xmlns:a16="http://schemas.microsoft.com/office/drawing/2014/main" id="{89DAFBA2-00F5-654A-9858-03A26E8B5934}"/>
              </a:ext>
            </a:extLst>
          </p:cNvPr>
          <p:cNvSpPr>
            <a:spLocks noGrp="1"/>
          </p:cNvSpPr>
          <p:nvPr>
            <p:ph type="body" sz="quarter" idx="56" hasCustomPrompt="1"/>
          </p:nvPr>
        </p:nvSpPr>
        <p:spPr>
          <a:xfrm>
            <a:off x="6239942" y="5099010"/>
            <a:ext cx="991695" cy="410957"/>
          </a:xfrm>
        </p:spPr>
        <p:txBody>
          <a:bodyPr anchor="ctr">
            <a:noAutofit/>
          </a:bodyPr>
          <a:lstStyle>
            <a:lvl1pPr algn="l">
              <a:lnSpc>
                <a:spcPct val="100000"/>
              </a:lnSpc>
              <a:defRPr sz="2000" b="0" i="0">
                <a:solidFill>
                  <a:schemeClr val="tx1"/>
                </a:solidFill>
                <a:latin typeface="IntelOne Text" panose="020B0503020203020204" pitchFamily="34" charset="77"/>
                <a:ea typeface="Intel Clear Light" panose="020B0404020203020204" pitchFamily="34" charset="0"/>
                <a:cs typeface="Intel Clear Light" panose="020B0404020203020204" pitchFamily="34" charset="0"/>
              </a:defRPr>
            </a:lvl1pPr>
            <a:lvl2pPr marL="7937" indent="0">
              <a:buNone/>
              <a:defRPr/>
            </a:lvl2pPr>
          </a:lstStyle>
          <a:p>
            <a:pPr lvl="0"/>
            <a:r>
              <a:rPr lang="en-GB"/>
              <a:t>00</a:t>
            </a:r>
          </a:p>
        </p:txBody>
      </p:sp>
      <p:sp>
        <p:nvSpPr>
          <p:cNvPr id="3" name="Title 2">
            <a:extLst>
              <a:ext uri="{FF2B5EF4-FFF2-40B4-BE49-F238E27FC236}">
                <a16:creationId xmlns:a16="http://schemas.microsoft.com/office/drawing/2014/main" id="{4E2A7230-CCBB-1B4D-A003-C51B917F110D}"/>
              </a:ext>
            </a:extLst>
          </p:cNvPr>
          <p:cNvSpPr>
            <a:spLocks noGrp="1"/>
          </p:cNvSpPr>
          <p:nvPr>
            <p:ph type="title"/>
          </p:nvPr>
        </p:nvSpPr>
        <p:spPr/>
        <p:txBody>
          <a:bodyPr/>
          <a:lstStyle/>
          <a:p>
            <a:r>
              <a:rPr lang="en-GB"/>
              <a:t>Click to edit Master title style</a:t>
            </a:r>
            <a:endParaRPr lang="en-NL"/>
          </a:p>
        </p:txBody>
      </p:sp>
    </p:spTree>
    <p:extLst>
      <p:ext uri="{BB962C8B-B14F-4D97-AF65-F5344CB8AC3E}">
        <p14:creationId xmlns:p14="http://schemas.microsoft.com/office/powerpoint/2010/main" val="397714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98D98A-3564-274B-A3AC-1E1F9BF65D02}"/>
              </a:ext>
            </a:extLst>
          </p:cNvPr>
          <p:cNvSpPr/>
          <p:nvPr userDrawn="1"/>
        </p:nvSpPr>
        <p:spPr>
          <a:xfrm flipV="1">
            <a:off x="606135" y="1488016"/>
            <a:ext cx="10972093" cy="4753556"/>
          </a:xfrm>
          <a:prstGeom prst="rect">
            <a:avLst/>
          </a:prstGeom>
          <a:gradFill flip="none" rotWithShape="1">
            <a:gsLst>
              <a:gs pos="62000">
                <a:schemeClr val="bg1">
                  <a:alpha val="0"/>
                </a:schemeClr>
              </a:gs>
              <a:gs pos="100000">
                <a:srgbClr val="808080">
                  <a:alpha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Content Placeholder 4">
            <a:extLst>
              <a:ext uri="{FF2B5EF4-FFF2-40B4-BE49-F238E27FC236}">
                <a16:creationId xmlns:a16="http://schemas.microsoft.com/office/drawing/2014/main" id="{23112FE2-1035-BE4C-8F1F-C7886220FA08}"/>
              </a:ext>
            </a:extLst>
          </p:cNvPr>
          <p:cNvSpPr>
            <a:spLocks noGrp="1"/>
          </p:cNvSpPr>
          <p:nvPr>
            <p:ph sz="quarter" idx="10"/>
          </p:nvPr>
        </p:nvSpPr>
        <p:spPr>
          <a:xfrm>
            <a:off x="614364" y="1484313"/>
            <a:ext cx="5302250" cy="4573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 name="Title 2">
            <a:extLst>
              <a:ext uri="{FF2B5EF4-FFF2-40B4-BE49-F238E27FC236}">
                <a16:creationId xmlns:a16="http://schemas.microsoft.com/office/drawing/2014/main" id="{68CBEC90-1AB3-2748-86CB-E3CB73E50AE6}"/>
              </a:ext>
            </a:extLst>
          </p:cNvPr>
          <p:cNvSpPr>
            <a:spLocks noGrp="1"/>
          </p:cNvSpPr>
          <p:nvPr>
            <p:ph type="title"/>
          </p:nvPr>
        </p:nvSpPr>
        <p:spPr/>
        <p:txBody>
          <a:bodyPr/>
          <a:lstStyle/>
          <a:p>
            <a:r>
              <a:rPr lang="en-GB"/>
              <a:t>Click to edit Master title style</a:t>
            </a:r>
            <a:endParaRPr lang="en-NL"/>
          </a:p>
        </p:txBody>
      </p:sp>
      <p:sp>
        <p:nvSpPr>
          <p:cNvPr id="8" name="Content Placeholder 4">
            <a:extLst>
              <a:ext uri="{FF2B5EF4-FFF2-40B4-BE49-F238E27FC236}">
                <a16:creationId xmlns:a16="http://schemas.microsoft.com/office/drawing/2014/main" id="{806BFC58-05D1-204C-9019-D85E6ADBB369}"/>
              </a:ext>
            </a:extLst>
          </p:cNvPr>
          <p:cNvSpPr>
            <a:spLocks noGrp="1"/>
          </p:cNvSpPr>
          <p:nvPr>
            <p:ph sz="quarter" idx="11"/>
          </p:nvPr>
        </p:nvSpPr>
        <p:spPr>
          <a:xfrm>
            <a:off x="6283615" y="1484313"/>
            <a:ext cx="5302250" cy="4573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72126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8940BB-17EF-9C44-9F80-11B03F6B19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244228"/>
            <a:ext cx="613771" cy="613771"/>
          </a:xfrm>
          <a:prstGeom prst="rect">
            <a:avLst/>
          </a:prstGeom>
        </p:spPr>
      </p:pic>
      <p:sp>
        <p:nvSpPr>
          <p:cNvPr id="5" name="Rectangle 4">
            <a:extLst>
              <a:ext uri="{FF2B5EF4-FFF2-40B4-BE49-F238E27FC236}">
                <a16:creationId xmlns:a16="http://schemas.microsoft.com/office/drawing/2014/main" id="{9A43A2CD-3D70-CC4A-96C9-570204447102}"/>
              </a:ext>
            </a:extLst>
          </p:cNvPr>
          <p:cNvSpPr/>
          <p:nvPr userDrawn="1"/>
        </p:nvSpPr>
        <p:spPr>
          <a:xfrm flipV="1">
            <a:off x="606135" y="1488016"/>
            <a:ext cx="10972093" cy="4753556"/>
          </a:xfrm>
          <a:prstGeom prst="rect">
            <a:avLst/>
          </a:prstGeom>
          <a:gradFill flip="none" rotWithShape="1">
            <a:gsLst>
              <a:gs pos="0">
                <a:schemeClr val="bg1">
                  <a:alpha val="0"/>
                </a:schemeClr>
              </a:gs>
              <a:gs pos="100000">
                <a:srgbClr val="808080">
                  <a:alpha val="15157"/>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 name="Title 2">
            <a:extLst>
              <a:ext uri="{FF2B5EF4-FFF2-40B4-BE49-F238E27FC236}">
                <a16:creationId xmlns:a16="http://schemas.microsoft.com/office/drawing/2014/main" id="{3DDFC5B8-A189-F142-9416-3598E4CE9394}"/>
              </a:ext>
            </a:extLst>
          </p:cNvPr>
          <p:cNvSpPr>
            <a:spLocks noGrp="1"/>
          </p:cNvSpPr>
          <p:nvPr>
            <p:ph type="title"/>
          </p:nvPr>
        </p:nvSpPr>
        <p:spPr/>
        <p:txBody>
          <a:bodyPr/>
          <a:lstStyle/>
          <a:p>
            <a:r>
              <a:rPr lang="en-GB"/>
              <a:t>Click to edit Master title style</a:t>
            </a:r>
            <a:endParaRPr lang="en-NL"/>
          </a:p>
        </p:txBody>
      </p:sp>
    </p:spTree>
    <p:extLst>
      <p:ext uri="{BB962C8B-B14F-4D97-AF65-F5344CB8AC3E}">
        <p14:creationId xmlns:p14="http://schemas.microsoft.com/office/powerpoint/2010/main" val="63227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04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Only |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DFC5B8-A189-F142-9416-3598E4CE9394}"/>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NL"/>
          </a:p>
        </p:txBody>
      </p:sp>
      <p:pic>
        <p:nvPicPr>
          <p:cNvPr id="2" name="Picture 1">
            <a:extLst>
              <a:ext uri="{FF2B5EF4-FFF2-40B4-BE49-F238E27FC236}">
                <a16:creationId xmlns:a16="http://schemas.microsoft.com/office/drawing/2014/main" id="{05D26CE4-03FF-D445-1BBB-43B21EF4FAD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77611" y="1738833"/>
            <a:ext cx="5505983" cy="3670656"/>
          </a:xfrm>
          <a:prstGeom prst="rect">
            <a:avLst/>
          </a:prstGeom>
        </p:spPr>
      </p:pic>
    </p:spTree>
    <p:extLst>
      <p:ext uri="{BB962C8B-B14F-4D97-AF65-F5344CB8AC3E}">
        <p14:creationId xmlns:p14="http://schemas.microsoft.com/office/powerpoint/2010/main" val="270927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Only |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DFC5B8-A189-F142-9416-3598E4CE9394}"/>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NL"/>
          </a:p>
        </p:txBody>
      </p:sp>
    </p:spTree>
    <p:extLst>
      <p:ext uri="{BB962C8B-B14F-4D97-AF65-F5344CB8AC3E}">
        <p14:creationId xmlns:p14="http://schemas.microsoft.com/office/powerpoint/2010/main" val="89689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4F983D-4B20-304B-9388-884062D74A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244228"/>
            <a:ext cx="613771" cy="613771"/>
          </a:xfrm>
          <a:prstGeom prst="rect">
            <a:avLst/>
          </a:prstGeom>
        </p:spPr>
      </p:pic>
      <p:sp>
        <p:nvSpPr>
          <p:cNvPr id="4" name="Rectangle 3">
            <a:extLst>
              <a:ext uri="{FF2B5EF4-FFF2-40B4-BE49-F238E27FC236}">
                <a16:creationId xmlns:a16="http://schemas.microsoft.com/office/drawing/2014/main" id="{2CBE4C3D-1867-2A47-8D51-0B669A6CF930}"/>
              </a:ext>
            </a:extLst>
          </p:cNvPr>
          <p:cNvSpPr/>
          <p:nvPr userDrawn="1"/>
        </p:nvSpPr>
        <p:spPr>
          <a:xfrm flipV="1">
            <a:off x="606135" y="616428"/>
            <a:ext cx="10972093" cy="5627800"/>
          </a:xfrm>
          <a:prstGeom prst="rect">
            <a:avLst/>
          </a:prstGeom>
          <a:gradFill flip="none" rotWithShape="1">
            <a:gsLst>
              <a:gs pos="0">
                <a:schemeClr val="bg1">
                  <a:alpha val="0"/>
                </a:schemeClr>
              </a:gs>
              <a:gs pos="100000">
                <a:srgbClr val="808080">
                  <a:alpha val="15157"/>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7209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1/2 Image R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20C50B-3CE8-E94F-829A-9BC28922DFBD}"/>
              </a:ext>
            </a:extLst>
          </p:cNvPr>
          <p:cNvSpPr/>
          <p:nvPr userDrawn="1"/>
        </p:nvSpPr>
        <p:spPr>
          <a:xfrm flipV="1">
            <a:off x="606135" y="1488016"/>
            <a:ext cx="10972093" cy="4753556"/>
          </a:xfrm>
          <a:prstGeom prst="rect">
            <a:avLst/>
          </a:prstGeom>
          <a:gradFill flip="none" rotWithShape="1">
            <a:gsLst>
              <a:gs pos="62000">
                <a:schemeClr val="bg1">
                  <a:alpha val="0"/>
                </a:schemeClr>
              </a:gs>
              <a:gs pos="100000">
                <a:srgbClr val="808080">
                  <a:alpha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Content Placeholder 4">
            <a:extLst>
              <a:ext uri="{FF2B5EF4-FFF2-40B4-BE49-F238E27FC236}">
                <a16:creationId xmlns:a16="http://schemas.microsoft.com/office/drawing/2014/main" id="{94E963F6-9E44-1F42-8AD7-C0A8E63A20BF}"/>
              </a:ext>
            </a:extLst>
          </p:cNvPr>
          <p:cNvSpPr>
            <a:spLocks noGrp="1"/>
          </p:cNvSpPr>
          <p:nvPr>
            <p:ph sz="quarter" idx="10"/>
          </p:nvPr>
        </p:nvSpPr>
        <p:spPr>
          <a:xfrm>
            <a:off x="614364" y="1484313"/>
            <a:ext cx="5302250" cy="4573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Picture Placeholder 2">
            <a:extLst>
              <a:ext uri="{FF2B5EF4-FFF2-40B4-BE49-F238E27FC236}">
                <a16:creationId xmlns:a16="http://schemas.microsoft.com/office/drawing/2014/main" id="{0CF4EBDA-362A-3342-95DE-5C75878E9D3F}"/>
              </a:ext>
            </a:extLst>
          </p:cNvPr>
          <p:cNvSpPr>
            <a:spLocks noGrp="1"/>
          </p:cNvSpPr>
          <p:nvPr>
            <p:ph type="pic" sz="quarter" idx="14" hasCustomPrompt="1"/>
          </p:nvPr>
        </p:nvSpPr>
        <p:spPr>
          <a:xfrm>
            <a:off x="6301991" y="688499"/>
            <a:ext cx="5302634" cy="5369401"/>
          </a:xfrm>
          <a:solidFill>
            <a:schemeClr val="tx1">
              <a:lumMod val="50000"/>
              <a:lumOff val="50000"/>
            </a:schemeClr>
          </a:solidFill>
          <a:effectLst>
            <a:reflection blurRad="254000" stA="40000" endPos="25000" dist="314867" dir="5400000" sy="-100000" algn="bl" rotWithShape="0"/>
          </a:effectLst>
        </p:spPr>
        <p:txBody>
          <a:bodyPr lIns="360000" tIns="360000" rIns="360000" bIns="360000"/>
          <a:lstStyle>
            <a:lvl1pPr>
              <a:defRPr>
                <a:solidFill>
                  <a:schemeClr val="bg1"/>
                </a:solidFill>
              </a:defRPr>
            </a:lvl1pPr>
          </a:lstStyle>
          <a:p>
            <a:r>
              <a:rPr lang="en-NL"/>
              <a:t>Drag and drop image or click on the icon in the middle to insert a picture from your computer</a:t>
            </a:r>
          </a:p>
        </p:txBody>
      </p:sp>
      <p:sp>
        <p:nvSpPr>
          <p:cNvPr id="3" name="Title 2">
            <a:extLst>
              <a:ext uri="{FF2B5EF4-FFF2-40B4-BE49-F238E27FC236}">
                <a16:creationId xmlns:a16="http://schemas.microsoft.com/office/drawing/2014/main" id="{D8DFCA7A-9E5C-7148-B40A-22A686A50813}"/>
              </a:ext>
            </a:extLst>
          </p:cNvPr>
          <p:cNvSpPr>
            <a:spLocks noGrp="1"/>
          </p:cNvSpPr>
          <p:nvPr>
            <p:ph type="title" hasCustomPrompt="1"/>
          </p:nvPr>
        </p:nvSpPr>
        <p:spPr>
          <a:xfrm>
            <a:off x="613771" y="425413"/>
            <a:ext cx="5302842" cy="915128"/>
          </a:xfrm>
        </p:spPr>
        <p:txBody>
          <a:bodyPr/>
          <a:lstStyle/>
          <a:p>
            <a:r>
              <a:rPr lang="en-GB"/>
              <a:t>Click to edit title style</a:t>
            </a:r>
            <a:endParaRPr lang="en-NL"/>
          </a:p>
        </p:txBody>
      </p:sp>
    </p:spTree>
    <p:extLst>
      <p:ext uri="{BB962C8B-B14F-4D97-AF65-F5344CB8AC3E}">
        <p14:creationId xmlns:p14="http://schemas.microsoft.com/office/powerpoint/2010/main" val="160862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1/3 Image Righ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20C50B-3CE8-E94F-829A-9BC28922DFBD}"/>
              </a:ext>
            </a:extLst>
          </p:cNvPr>
          <p:cNvSpPr/>
          <p:nvPr userDrawn="1"/>
        </p:nvSpPr>
        <p:spPr>
          <a:xfrm flipV="1">
            <a:off x="606135" y="1488016"/>
            <a:ext cx="10972093" cy="4753556"/>
          </a:xfrm>
          <a:prstGeom prst="rect">
            <a:avLst/>
          </a:prstGeom>
          <a:gradFill flip="none" rotWithShape="1">
            <a:gsLst>
              <a:gs pos="62000">
                <a:schemeClr val="bg1">
                  <a:alpha val="0"/>
                </a:schemeClr>
              </a:gs>
              <a:gs pos="100000">
                <a:srgbClr val="808080">
                  <a:alpha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Content Placeholder 4">
            <a:extLst>
              <a:ext uri="{FF2B5EF4-FFF2-40B4-BE49-F238E27FC236}">
                <a16:creationId xmlns:a16="http://schemas.microsoft.com/office/drawing/2014/main" id="{94E963F6-9E44-1F42-8AD7-C0A8E63A20BF}"/>
              </a:ext>
            </a:extLst>
          </p:cNvPr>
          <p:cNvSpPr>
            <a:spLocks noGrp="1"/>
          </p:cNvSpPr>
          <p:nvPr>
            <p:ph sz="quarter" idx="10"/>
          </p:nvPr>
        </p:nvSpPr>
        <p:spPr>
          <a:xfrm>
            <a:off x="614364" y="1484313"/>
            <a:ext cx="7030620" cy="4573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Picture Placeholder 2">
            <a:extLst>
              <a:ext uri="{FF2B5EF4-FFF2-40B4-BE49-F238E27FC236}">
                <a16:creationId xmlns:a16="http://schemas.microsoft.com/office/drawing/2014/main" id="{0CF4EBDA-362A-3342-95DE-5C75878E9D3F}"/>
              </a:ext>
            </a:extLst>
          </p:cNvPr>
          <p:cNvSpPr>
            <a:spLocks noGrp="1"/>
          </p:cNvSpPr>
          <p:nvPr>
            <p:ph type="pic" sz="quarter" idx="14" hasCustomPrompt="1"/>
          </p:nvPr>
        </p:nvSpPr>
        <p:spPr>
          <a:xfrm>
            <a:off x="8094689" y="688499"/>
            <a:ext cx="3509935" cy="5369401"/>
          </a:xfrm>
          <a:solidFill>
            <a:schemeClr val="tx1">
              <a:lumMod val="50000"/>
              <a:lumOff val="50000"/>
            </a:schemeClr>
          </a:solidFill>
          <a:effectLst>
            <a:reflection blurRad="254000" stA="40000" endPos="25000" dist="314867" dir="5400000" sy="-100000" algn="bl" rotWithShape="0"/>
          </a:effectLst>
        </p:spPr>
        <p:txBody>
          <a:bodyPr vert="horz" lIns="360000" tIns="360000" rIns="360000" bIns="360000" rtlCol="0">
            <a:noAutofit/>
          </a:bodyPr>
          <a:lstStyle>
            <a:lvl1pPr>
              <a:defRPr lang="en-NL" dirty="0">
                <a:solidFill>
                  <a:schemeClr val="bg1"/>
                </a:solidFill>
              </a:defRPr>
            </a:lvl1pPr>
          </a:lstStyle>
          <a:p>
            <a:pPr lvl="0"/>
            <a:r>
              <a:rPr lang="en-NL"/>
              <a:t>Drag and drop image or click on the icon in the middle to insert a picture from your computer</a:t>
            </a:r>
          </a:p>
        </p:txBody>
      </p:sp>
      <p:sp>
        <p:nvSpPr>
          <p:cNvPr id="3" name="Title 2">
            <a:extLst>
              <a:ext uri="{FF2B5EF4-FFF2-40B4-BE49-F238E27FC236}">
                <a16:creationId xmlns:a16="http://schemas.microsoft.com/office/drawing/2014/main" id="{196EF7FC-383B-6947-9768-D3729C0DA0C2}"/>
              </a:ext>
            </a:extLst>
          </p:cNvPr>
          <p:cNvSpPr>
            <a:spLocks noGrp="1"/>
          </p:cNvSpPr>
          <p:nvPr>
            <p:ph type="title"/>
          </p:nvPr>
        </p:nvSpPr>
        <p:spPr>
          <a:xfrm>
            <a:off x="613771" y="425413"/>
            <a:ext cx="7030620" cy="915128"/>
          </a:xfrm>
        </p:spPr>
        <p:txBody>
          <a:bodyPr/>
          <a:lstStyle/>
          <a:p>
            <a:r>
              <a:rPr lang="en-GB"/>
              <a:t>Click to edit Master title style</a:t>
            </a:r>
            <a:endParaRPr lang="en-NL"/>
          </a:p>
        </p:txBody>
      </p:sp>
    </p:spTree>
    <p:extLst>
      <p:ext uri="{BB962C8B-B14F-4D97-AF65-F5344CB8AC3E}">
        <p14:creationId xmlns:p14="http://schemas.microsoft.com/office/powerpoint/2010/main" val="336668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1/2 Image Lef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0CF4EBDA-362A-3342-95DE-5C75878E9D3F}"/>
              </a:ext>
            </a:extLst>
          </p:cNvPr>
          <p:cNvSpPr>
            <a:spLocks noGrp="1"/>
          </p:cNvSpPr>
          <p:nvPr>
            <p:ph type="pic" sz="quarter" idx="14" hasCustomPrompt="1"/>
          </p:nvPr>
        </p:nvSpPr>
        <p:spPr>
          <a:xfrm>
            <a:off x="622001" y="688499"/>
            <a:ext cx="5302634" cy="5369401"/>
          </a:xfrm>
          <a:solidFill>
            <a:schemeClr val="tx1">
              <a:lumMod val="50000"/>
              <a:lumOff val="50000"/>
            </a:schemeClr>
          </a:solidFill>
          <a:effectLst>
            <a:reflection blurRad="254000" stA="40000" endPos="25000" dist="314867" dir="5400000" sy="-100000" algn="bl" rotWithShape="0"/>
          </a:effectLst>
        </p:spPr>
        <p:txBody>
          <a:bodyPr vert="horz" lIns="360000" tIns="360000" rIns="360000" bIns="360000" rtlCol="0">
            <a:noAutofit/>
          </a:bodyPr>
          <a:lstStyle>
            <a:lvl1pPr>
              <a:defRPr lang="en-NL" dirty="0">
                <a:solidFill>
                  <a:schemeClr val="bg1"/>
                </a:solidFill>
              </a:defRPr>
            </a:lvl1pPr>
          </a:lstStyle>
          <a:p>
            <a:pPr lvl="0"/>
            <a:r>
              <a:rPr lang="en-NL"/>
              <a:t>Drag and drop image or click on the icon in the middle to insert a picture from your computer</a:t>
            </a:r>
          </a:p>
        </p:txBody>
      </p:sp>
      <p:sp>
        <p:nvSpPr>
          <p:cNvPr id="12" name="Rectangle 11">
            <a:extLst>
              <a:ext uri="{FF2B5EF4-FFF2-40B4-BE49-F238E27FC236}">
                <a16:creationId xmlns:a16="http://schemas.microsoft.com/office/drawing/2014/main" id="{4920C50B-3CE8-E94F-829A-9BC28922DFBD}"/>
              </a:ext>
            </a:extLst>
          </p:cNvPr>
          <p:cNvSpPr/>
          <p:nvPr userDrawn="1"/>
        </p:nvSpPr>
        <p:spPr>
          <a:xfrm flipV="1">
            <a:off x="6283023" y="1488016"/>
            <a:ext cx="5295205" cy="4753556"/>
          </a:xfrm>
          <a:prstGeom prst="rect">
            <a:avLst/>
          </a:prstGeom>
          <a:gradFill flip="none" rotWithShape="1">
            <a:gsLst>
              <a:gs pos="62000">
                <a:schemeClr val="bg1">
                  <a:alpha val="0"/>
                </a:schemeClr>
              </a:gs>
              <a:gs pos="100000">
                <a:srgbClr val="808080">
                  <a:alpha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Content Placeholder 4">
            <a:extLst>
              <a:ext uri="{FF2B5EF4-FFF2-40B4-BE49-F238E27FC236}">
                <a16:creationId xmlns:a16="http://schemas.microsoft.com/office/drawing/2014/main" id="{94E963F6-9E44-1F42-8AD7-C0A8E63A20BF}"/>
              </a:ext>
            </a:extLst>
          </p:cNvPr>
          <p:cNvSpPr>
            <a:spLocks noGrp="1"/>
          </p:cNvSpPr>
          <p:nvPr>
            <p:ph sz="quarter" idx="10"/>
          </p:nvPr>
        </p:nvSpPr>
        <p:spPr>
          <a:xfrm>
            <a:off x="6283615" y="1484313"/>
            <a:ext cx="5302250" cy="45735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 name="Title 2">
            <a:extLst>
              <a:ext uri="{FF2B5EF4-FFF2-40B4-BE49-F238E27FC236}">
                <a16:creationId xmlns:a16="http://schemas.microsoft.com/office/drawing/2014/main" id="{2A3C960C-049B-714A-9D96-ADF55D477FA8}"/>
              </a:ext>
            </a:extLst>
          </p:cNvPr>
          <p:cNvSpPr>
            <a:spLocks noGrp="1"/>
          </p:cNvSpPr>
          <p:nvPr>
            <p:ph type="title" hasCustomPrompt="1"/>
          </p:nvPr>
        </p:nvSpPr>
        <p:spPr>
          <a:xfrm>
            <a:off x="6267367" y="425413"/>
            <a:ext cx="5318498" cy="915128"/>
          </a:xfrm>
        </p:spPr>
        <p:txBody>
          <a:bodyPr/>
          <a:lstStyle>
            <a:lvl1pPr marL="0" indent="0">
              <a:tabLst>
                <a:tab pos="1282700" algn="l"/>
              </a:tabLst>
              <a:defRPr/>
            </a:lvl1pPr>
          </a:lstStyle>
          <a:p>
            <a:r>
              <a:rPr lang="en-GB"/>
              <a:t>Click to edit title style</a:t>
            </a:r>
            <a:endParaRPr lang="en-NL"/>
          </a:p>
        </p:txBody>
      </p:sp>
    </p:spTree>
    <p:extLst>
      <p:ext uri="{BB962C8B-B14F-4D97-AF65-F5344CB8AC3E}">
        <p14:creationId xmlns:p14="http://schemas.microsoft.com/office/powerpoint/2010/main" val="88201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1/3 Image Lef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20C50B-3CE8-E94F-829A-9BC28922DFBD}"/>
              </a:ext>
            </a:extLst>
          </p:cNvPr>
          <p:cNvSpPr/>
          <p:nvPr userDrawn="1"/>
        </p:nvSpPr>
        <p:spPr>
          <a:xfrm flipV="1">
            <a:off x="606135" y="1488016"/>
            <a:ext cx="10972093" cy="4753556"/>
          </a:xfrm>
          <a:prstGeom prst="rect">
            <a:avLst/>
          </a:prstGeom>
          <a:gradFill flip="none" rotWithShape="1">
            <a:gsLst>
              <a:gs pos="62000">
                <a:schemeClr val="bg1">
                  <a:alpha val="0"/>
                </a:schemeClr>
              </a:gs>
              <a:gs pos="100000">
                <a:srgbClr val="808080">
                  <a:alpha val="10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Content Placeholder 4">
            <a:extLst>
              <a:ext uri="{FF2B5EF4-FFF2-40B4-BE49-F238E27FC236}">
                <a16:creationId xmlns:a16="http://schemas.microsoft.com/office/drawing/2014/main" id="{94E963F6-9E44-1F42-8AD7-C0A8E63A20BF}"/>
              </a:ext>
            </a:extLst>
          </p:cNvPr>
          <p:cNvSpPr>
            <a:spLocks noGrp="1"/>
          </p:cNvSpPr>
          <p:nvPr>
            <p:ph sz="quarter" idx="10"/>
          </p:nvPr>
        </p:nvSpPr>
        <p:spPr>
          <a:xfrm>
            <a:off x="4555245" y="1484313"/>
            <a:ext cx="7030620" cy="4573587"/>
          </a:xfrm>
          <a:noFill/>
          <a:effectLst/>
        </p:spPr>
        <p:txBody>
          <a:bodyPr vert="horz" lIns="360000" tIns="360000" rIns="360000" bIns="360000" rtlCol="0">
            <a:noAutofit/>
          </a:bodyPr>
          <a:lstStyle>
            <a:lvl1pPr>
              <a:defRPr lang="en-GB" dirty="0">
                <a:solidFill>
                  <a:schemeClr val="tx1"/>
                </a:solidFill>
              </a:defRPr>
            </a:lvl1pPr>
            <a:lvl2pPr>
              <a:defRPr lang="en-GB" dirty="0"/>
            </a:lvl2pPr>
            <a:lvl3pPr>
              <a:defRPr lang="en-GB" dirty="0"/>
            </a:lvl3pPr>
            <a:lvl4pPr>
              <a:defRPr lang="en-GB" dirty="0"/>
            </a:lvl4pPr>
            <a:lvl5pPr>
              <a:defRPr lang="en-NL"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Picture Placeholder 2">
            <a:extLst>
              <a:ext uri="{FF2B5EF4-FFF2-40B4-BE49-F238E27FC236}">
                <a16:creationId xmlns:a16="http://schemas.microsoft.com/office/drawing/2014/main" id="{0CF4EBDA-362A-3342-95DE-5C75878E9D3F}"/>
              </a:ext>
            </a:extLst>
          </p:cNvPr>
          <p:cNvSpPr>
            <a:spLocks noGrp="1"/>
          </p:cNvSpPr>
          <p:nvPr>
            <p:ph type="pic" sz="quarter" idx="14" hasCustomPrompt="1"/>
          </p:nvPr>
        </p:nvSpPr>
        <p:spPr>
          <a:xfrm>
            <a:off x="619400" y="688499"/>
            <a:ext cx="3509935" cy="5369401"/>
          </a:xfrm>
          <a:solidFill>
            <a:schemeClr val="tx1">
              <a:lumMod val="50000"/>
              <a:lumOff val="50000"/>
            </a:schemeClr>
          </a:solidFill>
          <a:effectLst>
            <a:reflection blurRad="254000" stA="40000" endPos="25000" dist="314867" dir="5400000" sy="-100000" algn="bl" rotWithShape="0"/>
          </a:effectLst>
        </p:spPr>
        <p:txBody>
          <a:bodyPr vert="horz" lIns="360000" tIns="360000" rIns="360000" bIns="360000" rtlCol="0">
            <a:noAutofit/>
          </a:bodyPr>
          <a:lstStyle>
            <a:lvl1pPr>
              <a:defRPr lang="en-NL" dirty="0">
                <a:solidFill>
                  <a:schemeClr val="bg1"/>
                </a:solidFill>
              </a:defRPr>
            </a:lvl1pPr>
          </a:lstStyle>
          <a:p>
            <a:pPr lvl="0"/>
            <a:r>
              <a:rPr lang="en-NL"/>
              <a:t>Drag and drop image or click on the icon in the middle to insert a picture from your computer</a:t>
            </a:r>
          </a:p>
        </p:txBody>
      </p:sp>
      <p:sp>
        <p:nvSpPr>
          <p:cNvPr id="3" name="Title 2">
            <a:extLst>
              <a:ext uri="{FF2B5EF4-FFF2-40B4-BE49-F238E27FC236}">
                <a16:creationId xmlns:a16="http://schemas.microsoft.com/office/drawing/2014/main" id="{CFC50DBE-5150-8546-BA24-23126315DEAA}"/>
              </a:ext>
            </a:extLst>
          </p:cNvPr>
          <p:cNvSpPr>
            <a:spLocks noGrp="1"/>
          </p:cNvSpPr>
          <p:nvPr>
            <p:ph type="title"/>
          </p:nvPr>
        </p:nvSpPr>
        <p:spPr>
          <a:xfrm>
            <a:off x="4555243" y="425413"/>
            <a:ext cx="7030621" cy="915128"/>
          </a:xfrm>
        </p:spPr>
        <p:txBody>
          <a:bodyPr/>
          <a:lstStyle/>
          <a:p>
            <a:r>
              <a:rPr lang="en-GB"/>
              <a:t>Click to edit Master title style</a:t>
            </a:r>
            <a:endParaRPr lang="en-NL"/>
          </a:p>
        </p:txBody>
      </p:sp>
    </p:spTree>
    <p:extLst>
      <p:ext uri="{BB962C8B-B14F-4D97-AF65-F5344CB8AC3E}">
        <p14:creationId xmlns:p14="http://schemas.microsoft.com/office/powerpoint/2010/main" val="158650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 Large Ima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0CF4EBDA-362A-3342-95DE-5C75878E9D3F}"/>
              </a:ext>
            </a:extLst>
          </p:cNvPr>
          <p:cNvSpPr>
            <a:spLocks noGrp="1"/>
          </p:cNvSpPr>
          <p:nvPr>
            <p:ph type="pic" sz="quarter" idx="14" hasCustomPrompt="1"/>
          </p:nvPr>
        </p:nvSpPr>
        <p:spPr>
          <a:xfrm>
            <a:off x="809469" y="1484313"/>
            <a:ext cx="10588720" cy="4573587"/>
          </a:xfrm>
          <a:solidFill>
            <a:schemeClr val="tx1">
              <a:lumMod val="50000"/>
              <a:lumOff val="50000"/>
            </a:schemeClr>
          </a:solidFill>
          <a:effectLst>
            <a:reflection blurRad="254000" stA="40000" endPos="25000" dist="314867" dir="5400000" sy="-100000" algn="bl" rotWithShape="0"/>
          </a:effectLst>
        </p:spPr>
        <p:txBody>
          <a:bodyPr vert="horz" lIns="360000" tIns="360000" rIns="360000" bIns="360000" rtlCol="0">
            <a:noAutofit/>
          </a:bodyPr>
          <a:lstStyle>
            <a:lvl1pPr>
              <a:defRPr lang="en-NL" dirty="0">
                <a:solidFill>
                  <a:schemeClr val="bg1"/>
                </a:solidFill>
              </a:defRPr>
            </a:lvl1pPr>
          </a:lstStyle>
          <a:p>
            <a:pPr lvl="0"/>
            <a:r>
              <a:rPr lang="en-NL"/>
              <a:t>Drag and drop image or click on the icon in the middle to insert a picture from your computer</a:t>
            </a:r>
          </a:p>
        </p:txBody>
      </p:sp>
      <p:sp>
        <p:nvSpPr>
          <p:cNvPr id="3" name="Title 2">
            <a:extLst>
              <a:ext uri="{FF2B5EF4-FFF2-40B4-BE49-F238E27FC236}">
                <a16:creationId xmlns:a16="http://schemas.microsoft.com/office/drawing/2014/main" id="{CF6C819C-EA03-A642-A43B-13B8FFAAEE6A}"/>
              </a:ext>
            </a:extLst>
          </p:cNvPr>
          <p:cNvSpPr>
            <a:spLocks noGrp="1"/>
          </p:cNvSpPr>
          <p:nvPr>
            <p:ph type="title"/>
          </p:nvPr>
        </p:nvSpPr>
        <p:spPr/>
        <p:txBody>
          <a:bodyPr/>
          <a:lstStyle/>
          <a:p>
            <a:r>
              <a:rPr lang="en-GB"/>
              <a:t>Click to edit Master title style</a:t>
            </a:r>
            <a:endParaRPr lang="en-NL"/>
          </a:p>
        </p:txBody>
      </p:sp>
    </p:spTree>
    <p:extLst>
      <p:ext uri="{BB962C8B-B14F-4D97-AF65-F5344CB8AC3E}">
        <p14:creationId xmlns:p14="http://schemas.microsoft.com/office/powerpoint/2010/main" val="277811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 Whi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A6D10C-49C6-B640-9E58-06B76A67AA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3452"/>
          </a:xfrm>
          <a:prstGeom prst="rect">
            <a:avLst/>
          </a:prstGeom>
        </p:spPr>
      </p:pic>
      <p:pic>
        <p:nvPicPr>
          <p:cNvPr id="6" name="Picture 5">
            <a:extLst>
              <a:ext uri="{FF2B5EF4-FFF2-40B4-BE49-F238E27FC236}">
                <a16:creationId xmlns:a16="http://schemas.microsoft.com/office/drawing/2014/main" id="{0E7A1EA1-3A8B-8B43-893B-5CDF19C027E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87375" y="694424"/>
            <a:ext cx="613771" cy="613771"/>
          </a:xfrm>
          <a:prstGeom prst="rect">
            <a:avLst/>
          </a:prstGeom>
        </p:spPr>
      </p:pic>
      <p:sp>
        <p:nvSpPr>
          <p:cNvPr id="7" name="Rectangle 6">
            <a:extLst>
              <a:ext uri="{FF2B5EF4-FFF2-40B4-BE49-F238E27FC236}">
                <a16:creationId xmlns:a16="http://schemas.microsoft.com/office/drawing/2014/main" id="{C25FD7F1-9A6D-0046-ACFC-8D6A5EA728B0}"/>
              </a:ext>
            </a:extLst>
          </p:cNvPr>
          <p:cNvSpPr/>
          <p:nvPr userDrawn="1"/>
        </p:nvSpPr>
        <p:spPr>
          <a:xfrm>
            <a:off x="1201146" y="1308195"/>
            <a:ext cx="10913211" cy="3988635"/>
          </a:xfrm>
          <a:prstGeom prst="rect">
            <a:avLst/>
          </a:prstGeom>
          <a:gradFill flip="none" rotWithShape="1">
            <a:gsLst>
              <a:gs pos="0">
                <a:schemeClr val="bg1">
                  <a:lumMod val="85000"/>
                  <a:alpha val="0"/>
                </a:schemeClr>
              </a:gs>
              <a:gs pos="100000">
                <a:srgbClr val="808080">
                  <a:alpha val="15157"/>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descr="intel confidential">
            <a:extLst>
              <a:ext uri="{FF2B5EF4-FFF2-40B4-BE49-F238E27FC236}">
                <a16:creationId xmlns:a16="http://schemas.microsoft.com/office/drawing/2014/main" id="{AD9B6AE7-FEB3-0540-A499-B3261F279B0C}"/>
              </a:ext>
            </a:extLst>
          </p:cNvPr>
          <p:cNvSpPr/>
          <p:nvPr userDrawn="1"/>
        </p:nvSpPr>
        <p:spPr>
          <a:xfrm>
            <a:off x="10566664" y="6460622"/>
            <a:ext cx="1116010" cy="246221"/>
          </a:xfrm>
          <a:prstGeom prst="rect">
            <a:avLst/>
          </a:prstGeom>
        </p:spPr>
        <p:txBody>
          <a:bodyPr wrap="none">
            <a:spAutoFit/>
          </a:bodyPr>
          <a:lstStyle/>
          <a:p>
            <a:pPr algn="ctr"/>
            <a:r>
              <a:rPr lang="en-US" sz="1000">
                <a:solidFill>
                  <a:schemeClr val="tx1"/>
                </a:solidFill>
                <a:ea typeface="Intel Clear" panose="020B0604020203020204" pitchFamily="34" charset="0"/>
                <a:cs typeface="Times New Roman" panose="02020603050405020304" pitchFamily="18" charset="0"/>
              </a:rPr>
              <a:t>Intel Confidential</a:t>
            </a:r>
          </a:p>
        </p:txBody>
      </p:sp>
      <p:sp>
        <p:nvSpPr>
          <p:cNvPr id="9" name="TextBox 8" descr="page  number">
            <a:extLst>
              <a:ext uri="{FF2B5EF4-FFF2-40B4-BE49-F238E27FC236}">
                <a16:creationId xmlns:a16="http://schemas.microsoft.com/office/drawing/2014/main" id="{08C6B65C-5389-EB4B-966E-7105FB66C5A2}"/>
              </a:ext>
            </a:extLst>
          </p:cNvPr>
          <p:cNvSpPr txBox="1"/>
          <p:nvPr userDrawn="1"/>
        </p:nvSpPr>
        <p:spPr>
          <a:xfrm>
            <a:off x="11749174" y="6506788"/>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6" name="Text Placeholder 3">
            <a:extLst>
              <a:ext uri="{FF2B5EF4-FFF2-40B4-BE49-F238E27FC236}">
                <a16:creationId xmlns:a16="http://schemas.microsoft.com/office/drawing/2014/main" id="{D8428E68-A54D-614C-95AA-7813E6ADB81D}"/>
              </a:ext>
            </a:extLst>
          </p:cNvPr>
          <p:cNvSpPr>
            <a:spLocks noGrp="1"/>
          </p:cNvSpPr>
          <p:nvPr>
            <p:ph type="body" sz="quarter" idx="11" hasCustomPrompt="1"/>
          </p:nvPr>
        </p:nvSpPr>
        <p:spPr>
          <a:xfrm>
            <a:off x="1547692" y="1561170"/>
            <a:ext cx="9287876" cy="1057995"/>
          </a:xfrm>
        </p:spPr>
        <p:txBody>
          <a:bodyPr anchor="b" anchorCtr="0">
            <a:noAutofit/>
          </a:bodyPr>
          <a:lstStyle>
            <a:lvl1pPr marL="0" indent="0">
              <a:buNone/>
              <a:defRPr sz="3200">
                <a:solidFill>
                  <a:schemeClr val="tx1"/>
                </a:solidFill>
                <a:latin typeface="+mn-lt"/>
              </a:defRPr>
            </a:lvl1pPr>
          </a:lstStyle>
          <a:p>
            <a:pPr lvl="0"/>
            <a:r>
              <a:rPr lang="en-US"/>
              <a:t>Number of Chapter</a:t>
            </a:r>
          </a:p>
        </p:txBody>
      </p:sp>
      <p:sp>
        <p:nvSpPr>
          <p:cNvPr id="17" name="Text Placeholder 3">
            <a:extLst>
              <a:ext uri="{FF2B5EF4-FFF2-40B4-BE49-F238E27FC236}">
                <a16:creationId xmlns:a16="http://schemas.microsoft.com/office/drawing/2014/main" id="{0307F2C9-721E-434F-8611-AD71ACFB4DF8}"/>
              </a:ext>
            </a:extLst>
          </p:cNvPr>
          <p:cNvSpPr>
            <a:spLocks noGrp="1"/>
          </p:cNvSpPr>
          <p:nvPr>
            <p:ph type="body" sz="quarter" idx="12" hasCustomPrompt="1"/>
          </p:nvPr>
        </p:nvSpPr>
        <p:spPr>
          <a:xfrm>
            <a:off x="1547692" y="2619166"/>
            <a:ext cx="9287876" cy="1837730"/>
          </a:xfrm>
        </p:spPr>
        <p:txBody>
          <a:bodyPr anchor="b" anchorCtr="0">
            <a:noAutofit/>
          </a:bodyPr>
          <a:lstStyle>
            <a:lvl1pPr marL="0" indent="0">
              <a:lnSpc>
                <a:spcPct val="80000"/>
              </a:lnSpc>
              <a:buNone/>
              <a:defRPr lang="en-US" sz="6000" b="0" i="0" kern="1200" dirty="0">
                <a:solidFill>
                  <a:schemeClr val="tx1"/>
                </a:solidFill>
                <a:latin typeface="IntelOne Display Regular" panose="020B0503020203020204" pitchFamily="34" charset="77"/>
                <a:ea typeface="+mj-ea"/>
                <a:cs typeface="+mj-cs"/>
              </a:defRPr>
            </a:lvl1pPr>
          </a:lstStyle>
          <a:p>
            <a:pPr lvl="0"/>
            <a:r>
              <a:rPr lang="en-US"/>
              <a:t>Divider Page between Chapters</a:t>
            </a:r>
          </a:p>
        </p:txBody>
      </p:sp>
      <p:sp>
        <p:nvSpPr>
          <p:cNvPr id="18" name="Text Placeholder 3">
            <a:extLst>
              <a:ext uri="{FF2B5EF4-FFF2-40B4-BE49-F238E27FC236}">
                <a16:creationId xmlns:a16="http://schemas.microsoft.com/office/drawing/2014/main" id="{6A36D0B5-030A-5E4B-90D2-0825920B19E9}"/>
              </a:ext>
            </a:extLst>
          </p:cNvPr>
          <p:cNvSpPr>
            <a:spLocks noGrp="1"/>
          </p:cNvSpPr>
          <p:nvPr>
            <p:ph type="body" sz="quarter" idx="13" hasCustomPrompt="1"/>
          </p:nvPr>
        </p:nvSpPr>
        <p:spPr>
          <a:xfrm>
            <a:off x="1547692" y="4458008"/>
            <a:ext cx="9287876" cy="681935"/>
          </a:xfrm>
        </p:spPr>
        <p:txBody>
          <a:bodyPr anchor="t" anchorCtr="0">
            <a:normAutofit/>
          </a:bodyPr>
          <a:lstStyle>
            <a:lvl1pPr marL="0" indent="0">
              <a:buNone/>
              <a:defRPr sz="2000">
                <a:solidFill>
                  <a:schemeClr val="tx1"/>
                </a:solidFill>
                <a:latin typeface="+mn-lt"/>
              </a:defRPr>
            </a:lvl1pPr>
          </a:lstStyle>
          <a:p>
            <a:pPr lvl="0"/>
            <a:r>
              <a:rPr lang="en-US"/>
              <a:t>Sub heading</a:t>
            </a:r>
          </a:p>
        </p:txBody>
      </p:sp>
    </p:spTree>
    <p:extLst>
      <p:ext uri="{BB962C8B-B14F-4D97-AF65-F5344CB8AC3E}">
        <p14:creationId xmlns:p14="http://schemas.microsoft.com/office/powerpoint/2010/main" val="128368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5FD7F1-9A6D-0046-ACFC-8D6A5EA728B0}"/>
              </a:ext>
            </a:extLst>
          </p:cNvPr>
          <p:cNvSpPr/>
          <p:nvPr userDrawn="1"/>
        </p:nvSpPr>
        <p:spPr>
          <a:xfrm>
            <a:off x="1201146" y="1308195"/>
            <a:ext cx="10913211" cy="3988635"/>
          </a:xfrm>
          <a:prstGeom prst="rect">
            <a:avLst/>
          </a:prstGeom>
          <a:gradFill flip="none" rotWithShape="1">
            <a:gsLst>
              <a:gs pos="0">
                <a:schemeClr val="bg1">
                  <a:lumMod val="85000"/>
                  <a:alpha val="0"/>
                </a:schemeClr>
              </a:gs>
              <a:gs pos="100000">
                <a:srgbClr val="808080">
                  <a:alpha val="15157"/>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descr="intel confidential">
            <a:extLst>
              <a:ext uri="{FF2B5EF4-FFF2-40B4-BE49-F238E27FC236}">
                <a16:creationId xmlns:a16="http://schemas.microsoft.com/office/drawing/2014/main" id="{AD9B6AE7-FEB3-0540-A499-B3261F279B0C}"/>
              </a:ext>
            </a:extLst>
          </p:cNvPr>
          <p:cNvSpPr/>
          <p:nvPr userDrawn="1"/>
        </p:nvSpPr>
        <p:spPr>
          <a:xfrm>
            <a:off x="10566664" y="6460622"/>
            <a:ext cx="1116010" cy="246221"/>
          </a:xfrm>
          <a:prstGeom prst="rect">
            <a:avLst/>
          </a:prstGeom>
        </p:spPr>
        <p:txBody>
          <a:bodyPr wrap="none">
            <a:spAutoFit/>
          </a:bodyPr>
          <a:lstStyle/>
          <a:p>
            <a:pPr algn="ctr"/>
            <a:r>
              <a:rPr lang="en-US" sz="1000">
                <a:solidFill>
                  <a:schemeClr val="tx1"/>
                </a:solidFill>
                <a:ea typeface="Intel Clear" panose="020B0604020203020204" pitchFamily="34" charset="0"/>
                <a:cs typeface="Times New Roman" panose="02020603050405020304" pitchFamily="18" charset="0"/>
              </a:rPr>
              <a:t>Intel Confidential</a:t>
            </a:r>
          </a:p>
        </p:txBody>
      </p:sp>
      <p:sp>
        <p:nvSpPr>
          <p:cNvPr id="9" name="TextBox 8" descr="page  number">
            <a:extLst>
              <a:ext uri="{FF2B5EF4-FFF2-40B4-BE49-F238E27FC236}">
                <a16:creationId xmlns:a16="http://schemas.microsoft.com/office/drawing/2014/main" id="{08C6B65C-5389-EB4B-966E-7105FB66C5A2}"/>
              </a:ext>
            </a:extLst>
          </p:cNvPr>
          <p:cNvSpPr txBox="1"/>
          <p:nvPr userDrawn="1"/>
        </p:nvSpPr>
        <p:spPr>
          <a:xfrm>
            <a:off x="11749174" y="6506788"/>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1" name="Text Placeholder 3">
            <a:extLst>
              <a:ext uri="{FF2B5EF4-FFF2-40B4-BE49-F238E27FC236}">
                <a16:creationId xmlns:a16="http://schemas.microsoft.com/office/drawing/2014/main" id="{C604AE9F-611D-3B4E-BB74-886252E5D0F4}"/>
              </a:ext>
            </a:extLst>
          </p:cNvPr>
          <p:cNvSpPr>
            <a:spLocks noGrp="1"/>
          </p:cNvSpPr>
          <p:nvPr>
            <p:ph type="body" sz="quarter" idx="11" hasCustomPrompt="1"/>
          </p:nvPr>
        </p:nvSpPr>
        <p:spPr>
          <a:xfrm>
            <a:off x="1547692" y="1561170"/>
            <a:ext cx="9287876" cy="1057995"/>
          </a:xfrm>
        </p:spPr>
        <p:txBody>
          <a:bodyPr anchor="b" anchorCtr="0">
            <a:noAutofit/>
          </a:bodyPr>
          <a:lstStyle>
            <a:lvl1pPr marL="0" indent="0">
              <a:buNone/>
              <a:defRPr sz="3200">
                <a:solidFill>
                  <a:schemeClr val="bg1"/>
                </a:solidFill>
                <a:latin typeface="+mn-lt"/>
              </a:defRPr>
            </a:lvl1pPr>
          </a:lstStyle>
          <a:p>
            <a:pPr lvl="0"/>
            <a:r>
              <a:rPr lang="en-US"/>
              <a:t>Number of Chapter</a:t>
            </a:r>
          </a:p>
        </p:txBody>
      </p:sp>
      <p:sp>
        <p:nvSpPr>
          <p:cNvPr id="12" name="Text Placeholder 3">
            <a:extLst>
              <a:ext uri="{FF2B5EF4-FFF2-40B4-BE49-F238E27FC236}">
                <a16:creationId xmlns:a16="http://schemas.microsoft.com/office/drawing/2014/main" id="{09E73AF5-08A0-5945-BD62-37E93B3EAE81}"/>
              </a:ext>
            </a:extLst>
          </p:cNvPr>
          <p:cNvSpPr>
            <a:spLocks noGrp="1"/>
          </p:cNvSpPr>
          <p:nvPr>
            <p:ph type="body" sz="quarter" idx="12" hasCustomPrompt="1"/>
          </p:nvPr>
        </p:nvSpPr>
        <p:spPr>
          <a:xfrm>
            <a:off x="1547692" y="2619166"/>
            <a:ext cx="9287876" cy="1837730"/>
          </a:xfrm>
        </p:spPr>
        <p:txBody>
          <a:bodyPr anchor="b" anchorCtr="0">
            <a:noAutofit/>
          </a:bodyPr>
          <a:lstStyle>
            <a:lvl1pPr marL="0" indent="0">
              <a:lnSpc>
                <a:spcPct val="80000"/>
              </a:lnSpc>
              <a:buNone/>
              <a:defRPr lang="en-US" sz="6000" b="0" i="0" kern="1200" dirty="0">
                <a:solidFill>
                  <a:schemeClr val="bg1"/>
                </a:solidFill>
                <a:latin typeface="IntelOne Display Regular" panose="020B0503020203020204" pitchFamily="34" charset="77"/>
                <a:ea typeface="+mj-ea"/>
                <a:cs typeface="+mj-cs"/>
              </a:defRPr>
            </a:lvl1pPr>
          </a:lstStyle>
          <a:p>
            <a:pPr lvl="0"/>
            <a:r>
              <a:rPr lang="en-US"/>
              <a:t>Divider Page between Chapters</a:t>
            </a:r>
          </a:p>
        </p:txBody>
      </p:sp>
      <p:sp>
        <p:nvSpPr>
          <p:cNvPr id="14" name="Text Placeholder 3">
            <a:extLst>
              <a:ext uri="{FF2B5EF4-FFF2-40B4-BE49-F238E27FC236}">
                <a16:creationId xmlns:a16="http://schemas.microsoft.com/office/drawing/2014/main" id="{A447F943-967C-FA44-A411-25CB86E9AA40}"/>
              </a:ext>
            </a:extLst>
          </p:cNvPr>
          <p:cNvSpPr>
            <a:spLocks noGrp="1"/>
          </p:cNvSpPr>
          <p:nvPr>
            <p:ph type="body" sz="quarter" idx="13" hasCustomPrompt="1"/>
          </p:nvPr>
        </p:nvSpPr>
        <p:spPr>
          <a:xfrm>
            <a:off x="1547692" y="4458008"/>
            <a:ext cx="9287876" cy="681935"/>
          </a:xfrm>
        </p:spPr>
        <p:txBody>
          <a:bodyPr anchor="t" anchorCtr="0">
            <a:normAutofit/>
          </a:bodyPr>
          <a:lstStyle>
            <a:lvl1pPr marL="0" indent="0">
              <a:buNone/>
              <a:defRPr sz="2000">
                <a:solidFill>
                  <a:schemeClr val="bg1"/>
                </a:solidFill>
                <a:latin typeface="+mn-lt"/>
              </a:defRPr>
            </a:lvl1pPr>
          </a:lstStyle>
          <a:p>
            <a:pPr lvl="0"/>
            <a:r>
              <a:rPr lang="en-US"/>
              <a:t>Sub heading</a:t>
            </a:r>
          </a:p>
        </p:txBody>
      </p:sp>
    </p:spTree>
    <p:extLst>
      <p:ext uri="{BB962C8B-B14F-4D97-AF65-F5344CB8AC3E}">
        <p14:creationId xmlns:p14="http://schemas.microsoft.com/office/powerpoint/2010/main" val="17758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p:txBody>
          <a:bodyPr/>
          <a:lstStyle>
            <a:lvl1pPr>
              <a:defRPr b="0"/>
            </a:lvl1pPr>
          </a:lstStyle>
          <a:p>
            <a:r>
              <a:rPr lang="en-US"/>
              <a:t>Click to edit title style</a:t>
            </a:r>
          </a:p>
        </p:txBody>
      </p:sp>
    </p:spTree>
    <p:extLst>
      <p:ext uri="{BB962C8B-B14F-4D97-AF65-F5344CB8AC3E}">
        <p14:creationId xmlns:p14="http://schemas.microsoft.com/office/powerpoint/2010/main" val="67786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 White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7A1EA1-3A8B-8B43-893B-5CDF19C027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375" y="694424"/>
            <a:ext cx="613771" cy="613771"/>
          </a:xfrm>
          <a:prstGeom prst="rect">
            <a:avLst/>
          </a:prstGeom>
        </p:spPr>
      </p:pic>
      <p:sp>
        <p:nvSpPr>
          <p:cNvPr id="7" name="Rectangle 6">
            <a:extLst>
              <a:ext uri="{FF2B5EF4-FFF2-40B4-BE49-F238E27FC236}">
                <a16:creationId xmlns:a16="http://schemas.microsoft.com/office/drawing/2014/main" id="{C25FD7F1-9A6D-0046-ACFC-8D6A5EA728B0}"/>
              </a:ext>
            </a:extLst>
          </p:cNvPr>
          <p:cNvSpPr/>
          <p:nvPr userDrawn="1"/>
        </p:nvSpPr>
        <p:spPr>
          <a:xfrm>
            <a:off x="1201146" y="1308195"/>
            <a:ext cx="10913211" cy="3988635"/>
          </a:xfrm>
          <a:prstGeom prst="rect">
            <a:avLst/>
          </a:prstGeom>
          <a:gradFill flip="none" rotWithShape="1">
            <a:gsLst>
              <a:gs pos="0">
                <a:schemeClr val="bg1">
                  <a:lumMod val="85000"/>
                  <a:alpha val="0"/>
                </a:schemeClr>
              </a:gs>
              <a:gs pos="100000">
                <a:srgbClr val="808080">
                  <a:alpha val="15157"/>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descr="intel confidential">
            <a:extLst>
              <a:ext uri="{FF2B5EF4-FFF2-40B4-BE49-F238E27FC236}">
                <a16:creationId xmlns:a16="http://schemas.microsoft.com/office/drawing/2014/main" id="{AD9B6AE7-FEB3-0540-A499-B3261F279B0C}"/>
              </a:ext>
            </a:extLst>
          </p:cNvPr>
          <p:cNvSpPr/>
          <p:nvPr userDrawn="1"/>
        </p:nvSpPr>
        <p:spPr>
          <a:xfrm>
            <a:off x="10566664" y="6460622"/>
            <a:ext cx="1116010" cy="246221"/>
          </a:xfrm>
          <a:prstGeom prst="rect">
            <a:avLst/>
          </a:prstGeom>
        </p:spPr>
        <p:txBody>
          <a:bodyPr wrap="none">
            <a:spAutoFit/>
          </a:bodyPr>
          <a:lstStyle/>
          <a:p>
            <a:pPr algn="ctr"/>
            <a:r>
              <a:rPr lang="en-US" sz="1000">
                <a:solidFill>
                  <a:schemeClr val="tx1"/>
                </a:solidFill>
                <a:ea typeface="Intel Clear" panose="020B0604020203020204" pitchFamily="34" charset="0"/>
                <a:cs typeface="Times New Roman" panose="02020603050405020304" pitchFamily="18" charset="0"/>
              </a:rPr>
              <a:t>Intel Confidential</a:t>
            </a:r>
          </a:p>
        </p:txBody>
      </p:sp>
      <p:sp>
        <p:nvSpPr>
          <p:cNvPr id="9" name="TextBox 8" descr="page  number">
            <a:extLst>
              <a:ext uri="{FF2B5EF4-FFF2-40B4-BE49-F238E27FC236}">
                <a16:creationId xmlns:a16="http://schemas.microsoft.com/office/drawing/2014/main" id="{08C6B65C-5389-EB4B-966E-7105FB66C5A2}"/>
              </a:ext>
            </a:extLst>
          </p:cNvPr>
          <p:cNvSpPr txBox="1"/>
          <p:nvPr userDrawn="1"/>
        </p:nvSpPr>
        <p:spPr>
          <a:xfrm>
            <a:off x="11749174" y="6506788"/>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3" name="Text Placeholder 3">
            <a:extLst>
              <a:ext uri="{FF2B5EF4-FFF2-40B4-BE49-F238E27FC236}">
                <a16:creationId xmlns:a16="http://schemas.microsoft.com/office/drawing/2014/main" id="{8F633836-3474-E949-AA5D-57CABD296D6E}"/>
              </a:ext>
            </a:extLst>
          </p:cNvPr>
          <p:cNvSpPr>
            <a:spLocks noGrp="1"/>
          </p:cNvSpPr>
          <p:nvPr>
            <p:ph type="body" sz="quarter" idx="11" hasCustomPrompt="1"/>
          </p:nvPr>
        </p:nvSpPr>
        <p:spPr>
          <a:xfrm>
            <a:off x="1547692" y="1937230"/>
            <a:ext cx="4650053" cy="681935"/>
          </a:xfrm>
        </p:spPr>
        <p:txBody>
          <a:bodyPr anchor="b" anchorCtr="0">
            <a:noAutofit/>
          </a:bodyPr>
          <a:lstStyle>
            <a:lvl1pPr marL="0" indent="0">
              <a:buNone/>
              <a:defRPr sz="3200">
                <a:solidFill>
                  <a:schemeClr val="tx1"/>
                </a:solidFill>
                <a:latin typeface="+mn-lt"/>
              </a:defRPr>
            </a:lvl1pPr>
          </a:lstStyle>
          <a:p>
            <a:pPr lvl="0"/>
            <a:r>
              <a:rPr lang="en-US"/>
              <a:t>Number of Chapter</a:t>
            </a:r>
          </a:p>
        </p:txBody>
      </p:sp>
      <p:sp>
        <p:nvSpPr>
          <p:cNvPr id="14" name="Text Placeholder 3">
            <a:extLst>
              <a:ext uri="{FF2B5EF4-FFF2-40B4-BE49-F238E27FC236}">
                <a16:creationId xmlns:a16="http://schemas.microsoft.com/office/drawing/2014/main" id="{F72169DA-84D4-B443-B8D4-C2F03E201E07}"/>
              </a:ext>
            </a:extLst>
          </p:cNvPr>
          <p:cNvSpPr>
            <a:spLocks noGrp="1"/>
          </p:cNvSpPr>
          <p:nvPr>
            <p:ph type="body" sz="quarter" idx="12" hasCustomPrompt="1"/>
          </p:nvPr>
        </p:nvSpPr>
        <p:spPr>
          <a:xfrm>
            <a:off x="1547692" y="2619166"/>
            <a:ext cx="4650053" cy="1837730"/>
          </a:xfrm>
        </p:spPr>
        <p:txBody>
          <a:bodyPr anchor="b" anchorCtr="0">
            <a:noAutofit/>
          </a:bodyPr>
          <a:lstStyle>
            <a:lvl1pPr marL="0" indent="0">
              <a:lnSpc>
                <a:spcPct val="80000"/>
              </a:lnSpc>
              <a:buNone/>
              <a:defRPr lang="en-US" sz="6000" b="0" i="0" kern="1200" dirty="0">
                <a:solidFill>
                  <a:schemeClr val="tx1"/>
                </a:solidFill>
                <a:latin typeface="IntelOne Display Regular" panose="020B0503020203020204" pitchFamily="34" charset="77"/>
                <a:ea typeface="+mj-ea"/>
                <a:cs typeface="+mj-cs"/>
              </a:defRPr>
            </a:lvl1pPr>
          </a:lstStyle>
          <a:p>
            <a:pPr lvl="0"/>
            <a:r>
              <a:rPr lang="en-US"/>
              <a:t>Divider Page Chapters</a:t>
            </a:r>
          </a:p>
        </p:txBody>
      </p:sp>
      <p:sp>
        <p:nvSpPr>
          <p:cNvPr id="15" name="Text Placeholder 3">
            <a:extLst>
              <a:ext uri="{FF2B5EF4-FFF2-40B4-BE49-F238E27FC236}">
                <a16:creationId xmlns:a16="http://schemas.microsoft.com/office/drawing/2014/main" id="{09BFAC56-5812-9E4A-877B-D0E34A1E14FD}"/>
              </a:ext>
            </a:extLst>
          </p:cNvPr>
          <p:cNvSpPr>
            <a:spLocks noGrp="1"/>
          </p:cNvSpPr>
          <p:nvPr>
            <p:ph type="body" sz="quarter" idx="13" hasCustomPrompt="1"/>
          </p:nvPr>
        </p:nvSpPr>
        <p:spPr>
          <a:xfrm>
            <a:off x="1547692" y="4458008"/>
            <a:ext cx="4650053" cy="681935"/>
          </a:xfrm>
        </p:spPr>
        <p:txBody>
          <a:bodyPr anchor="t" anchorCtr="0">
            <a:normAutofit/>
          </a:bodyPr>
          <a:lstStyle>
            <a:lvl1pPr marL="0" indent="0">
              <a:buNone/>
              <a:defRPr sz="2000">
                <a:solidFill>
                  <a:schemeClr val="tx1"/>
                </a:solidFill>
                <a:latin typeface="+mn-lt"/>
              </a:defRPr>
            </a:lvl1pPr>
          </a:lstStyle>
          <a:p>
            <a:pPr lvl="0"/>
            <a:r>
              <a:rPr lang="en-US"/>
              <a:t>Sub heading</a:t>
            </a:r>
          </a:p>
        </p:txBody>
      </p:sp>
      <p:sp>
        <p:nvSpPr>
          <p:cNvPr id="3" name="Picture Placeholder 2">
            <a:extLst>
              <a:ext uri="{FF2B5EF4-FFF2-40B4-BE49-F238E27FC236}">
                <a16:creationId xmlns:a16="http://schemas.microsoft.com/office/drawing/2014/main" id="{5D6AF068-9FF4-2E4B-B9F2-D038FB3FA87C}"/>
              </a:ext>
            </a:extLst>
          </p:cNvPr>
          <p:cNvSpPr>
            <a:spLocks noGrp="1"/>
          </p:cNvSpPr>
          <p:nvPr>
            <p:ph type="pic" sz="quarter" idx="14" hasCustomPrompt="1"/>
          </p:nvPr>
        </p:nvSpPr>
        <p:spPr>
          <a:xfrm>
            <a:off x="6468322" y="782423"/>
            <a:ext cx="4969026" cy="5031593"/>
          </a:xfrm>
          <a:solidFill>
            <a:schemeClr val="tx1">
              <a:lumMod val="50000"/>
              <a:lumOff val="50000"/>
            </a:schemeClr>
          </a:solidFill>
          <a:effectLst>
            <a:reflection blurRad="279179" stA="50000" endA="300" endPos="15280" dist="314867" dir="5400000" sy="-100000" algn="bl" rotWithShape="0"/>
          </a:effectLst>
        </p:spPr>
        <p:txBody>
          <a:bodyPr lIns="360000" tIns="360000" rIns="360000" bIns="360000"/>
          <a:lstStyle>
            <a:lvl1pPr>
              <a:defRPr>
                <a:solidFill>
                  <a:schemeClr val="bg1"/>
                </a:solidFill>
              </a:defRPr>
            </a:lvl1pPr>
          </a:lstStyle>
          <a:p>
            <a:r>
              <a:rPr lang="en-NL"/>
              <a:t>Drag and drop image or click on the icon in the middle to insert a picture from your computer</a:t>
            </a:r>
          </a:p>
        </p:txBody>
      </p:sp>
    </p:spTree>
    <p:extLst>
      <p:ext uri="{BB962C8B-B14F-4D97-AF65-F5344CB8AC3E}">
        <p14:creationId xmlns:p14="http://schemas.microsoft.com/office/powerpoint/2010/main" val="186549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 Blue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7A1EA1-3A8B-8B43-893B-5CDF19C027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7375" y="694424"/>
            <a:ext cx="613771" cy="613771"/>
          </a:xfrm>
          <a:prstGeom prst="rect">
            <a:avLst/>
          </a:prstGeom>
        </p:spPr>
      </p:pic>
      <p:sp>
        <p:nvSpPr>
          <p:cNvPr id="11" name="Rectangle 10">
            <a:extLst>
              <a:ext uri="{FF2B5EF4-FFF2-40B4-BE49-F238E27FC236}">
                <a16:creationId xmlns:a16="http://schemas.microsoft.com/office/drawing/2014/main" id="{81282FEB-D9C2-B54E-AA9E-AD5170F5ABA8}"/>
              </a:ext>
            </a:extLst>
          </p:cNvPr>
          <p:cNvSpPr/>
          <p:nvPr userDrawn="1"/>
        </p:nvSpPr>
        <p:spPr>
          <a:xfrm>
            <a:off x="1201146" y="1308195"/>
            <a:ext cx="10913211" cy="3988635"/>
          </a:xfrm>
          <a:prstGeom prst="rect">
            <a:avLst/>
          </a:prstGeom>
          <a:gradFill flip="none" rotWithShape="1">
            <a:gsLst>
              <a:gs pos="0">
                <a:schemeClr val="bg1">
                  <a:lumMod val="85000"/>
                  <a:alpha val="0"/>
                </a:schemeClr>
              </a:gs>
              <a:gs pos="100000">
                <a:srgbClr val="808080">
                  <a:alpha val="15157"/>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descr="intel confidential">
            <a:extLst>
              <a:ext uri="{FF2B5EF4-FFF2-40B4-BE49-F238E27FC236}">
                <a16:creationId xmlns:a16="http://schemas.microsoft.com/office/drawing/2014/main" id="{AD9B6AE7-FEB3-0540-A499-B3261F279B0C}"/>
              </a:ext>
            </a:extLst>
          </p:cNvPr>
          <p:cNvSpPr/>
          <p:nvPr userDrawn="1"/>
        </p:nvSpPr>
        <p:spPr>
          <a:xfrm>
            <a:off x="10566664" y="6460622"/>
            <a:ext cx="1116010" cy="246221"/>
          </a:xfrm>
          <a:prstGeom prst="rect">
            <a:avLst/>
          </a:prstGeom>
        </p:spPr>
        <p:txBody>
          <a:bodyPr wrap="none">
            <a:spAutoFit/>
          </a:bodyPr>
          <a:lstStyle/>
          <a:p>
            <a:pPr algn="ctr"/>
            <a:r>
              <a:rPr lang="en-US" sz="1000">
                <a:solidFill>
                  <a:schemeClr val="tx1"/>
                </a:solidFill>
                <a:ea typeface="Intel Clear" panose="020B0604020203020204" pitchFamily="34" charset="0"/>
                <a:cs typeface="Times New Roman" panose="02020603050405020304" pitchFamily="18" charset="0"/>
              </a:rPr>
              <a:t>Intel Confidential</a:t>
            </a:r>
          </a:p>
        </p:txBody>
      </p:sp>
      <p:sp>
        <p:nvSpPr>
          <p:cNvPr id="9" name="TextBox 8" descr="page  number">
            <a:extLst>
              <a:ext uri="{FF2B5EF4-FFF2-40B4-BE49-F238E27FC236}">
                <a16:creationId xmlns:a16="http://schemas.microsoft.com/office/drawing/2014/main" id="{08C6B65C-5389-EB4B-966E-7105FB66C5A2}"/>
              </a:ext>
            </a:extLst>
          </p:cNvPr>
          <p:cNvSpPr txBox="1"/>
          <p:nvPr userDrawn="1"/>
        </p:nvSpPr>
        <p:spPr>
          <a:xfrm>
            <a:off x="11749174" y="6506788"/>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3" name="Text Placeholder 3">
            <a:extLst>
              <a:ext uri="{FF2B5EF4-FFF2-40B4-BE49-F238E27FC236}">
                <a16:creationId xmlns:a16="http://schemas.microsoft.com/office/drawing/2014/main" id="{8F633836-3474-E949-AA5D-57CABD296D6E}"/>
              </a:ext>
            </a:extLst>
          </p:cNvPr>
          <p:cNvSpPr>
            <a:spLocks noGrp="1"/>
          </p:cNvSpPr>
          <p:nvPr>
            <p:ph type="body" sz="quarter" idx="11" hasCustomPrompt="1"/>
          </p:nvPr>
        </p:nvSpPr>
        <p:spPr>
          <a:xfrm>
            <a:off x="1547692" y="1937230"/>
            <a:ext cx="4650053" cy="681935"/>
          </a:xfrm>
        </p:spPr>
        <p:txBody>
          <a:bodyPr anchor="b" anchorCtr="0">
            <a:noAutofit/>
          </a:bodyPr>
          <a:lstStyle>
            <a:lvl1pPr marL="0" indent="0">
              <a:buNone/>
              <a:defRPr sz="3200">
                <a:solidFill>
                  <a:schemeClr val="bg1"/>
                </a:solidFill>
                <a:latin typeface="+mn-lt"/>
              </a:defRPr>
            </a:lvl1pPr>
          </a:lstStyle>
          <a:p>
            <a:pPr lvl="0"/>
            <a:r>
              <a:rPr lang="en-US"/>
              <a:t>Number of Chapter</a:t>
            </a:r>
          </a:p>
        </p:txBody>
      </p:sp>
      <p:sp>
        <p:nvSpPr>
          <p:cNvPr id="14" name="Text Placeholder 3">
            <a:extLst>
              <a:ext uri="{FF2B5EF4-FFF2-40B4-BE49-F238E27FC236}">
                <a16:creationId xmlns:a16="http://schemas.microsoft.com/office/drawing/2014/main" id="{F72169DA-84D4-B443-B8D4-C2F03E201E07}"/>
              </a:ext>
            </a:extLst>
          </p:cNvPr>
          <p:cNvSpPr>
            <a:spLocks noGrp="1"/>
          </p:cNvSpPr>
          <p:nvPr>
            <p:ph type="body" sz="quarter" idx="12" hasCustomPrompt="1"/>
          </p:nvPr>
        </p:nvSpPr>
        <p:spPr>
          <a:xfrm>
            <a:off x="1547692" y="2619166"/>
            <a:ext cx="4650053" cy="1837730"/>
          </a:xfrm>
        </p:spPr>
        <p:txBody>
          <a:bodyPr anchor="b" anchorCtr="0">
            <a:noAutofit/>
          </a:bodyPr>
          <a:lstStyle>
            <a:lvl1pPr marL="0" indent="0">
              <a:lnSpc>
                <a:spcPct val="80000"/>
              </a:lnSpc>
              <a:buNone/>
              <a:defRPr lang="en-US" sz="6000" b="0" i="0" kern="1200" dirty="0">
                <a:solidFill>
                  <a:schemeClr val="bg1"/>
                </a:solidFill>
                <a:latin typeface="IntelOne Display Regular" panose="020B0503020203020204" pitchFamily="34" charset="77"/>
                <a:ea typeface="+mj-ea"/>
                <a:cs typeface="+mj-cs"/>
              </a:defRPr>
            </a:lvl1pPr>
          </a:lstStyle>
          <a:p>
            <a:pPr lvl="0"/>
            <a:r>
              <a:rPr lang="en-US"/>
              <a:t>Divider Page Chapters</a:t>
            </a:r>
          </a:p>
        </p:txBody>
      </p:sp>
      <p:sp>
        <p:nvSpPr>
          <p:cNvPr id="15" name="Text Placeholder 3">
            <a:extLst>
              <a:ext uri="{FF2B5EF4-FFF2-40B4-BE49-F238E27FC236}">
                <a16:creationId xmlns:a16="http://schemas.microsoft.com/office/drawing/2014/main" id="{09BFAC56-5812-9E4A-877B-D0E34A1E14FD}"/>
              </a:ext>
            </a:extLst>
          </p:cNvPr>
          <p:cNvSpPr>
            <a:spLocks noGrp="1"/>
          </p:cNvSpPr>
          <p:nvPr>
            <p:ph type="body" sz="quarter" idx="13" hasCustomPrompt="1"/>
          </p:nvPr>
        </p:nvSpPr>
        <p:spPr>
          <a:xfrm>
            <a:off x="1547692" y="4458008"/>
            <a:ext cx="4650053" cy="681935"/>
          </a:xfrm>
        </p:spPr>
        <p:txBody>
          <a:bodyPr anchor="t" anchorCtr="0">
            <a:normAutofit/>
          </a:bodyPr>
          <a:lstStyle>
            <a:lvl1pPr marL="0" indent="0">
              <a:buNone/>
              <a:defRPr sz="2000">
                <a:solidFill>
                  <a:schemeClr val="bg1"/>
                </a:solidFill>
                <a:latin typeface="+mn-lt"/>
              </a:defRPr>
            </a:lvl1pPr>
          </a:lstStyle>
          <a:p>
            <a:pPr lvl="0"/>
            <a:r>
              <a:rPr lang="en-US"/>
              <a:t>Sub heading</a:t>
            </a:r>
          </a:p>
        </p:txBody>
      </p:sp>
      <p:sp>
        <p:nvSpPr>
          <p:cNvPr id="3" name="Picture Placeholder 2">
            <a:extLst>
              <a:ext uri="{FF2B5EF4-FFF2-40B4-BE49-F238E27FC236}">
                <a16:creationId xmlns:a16="http://schemas.microsoft.com/office/drawing/2014/main" id="{5D6AF068-9FF4-2E4B-B9F2-D038FB3FA87C}"/>
              </a:ext>
            </a:extLst>
          </p:cNvPr>
          <p:cNvSpPr>
            <a:spLocks noGrp="1"/>
          </p:cNvSpPr>
          <p:nvPr>
            <p:ph type="pic" sz="quarter" idx="14" hasCustomPrompt="1"/>
          </p:nvPr>
        </p:nvSpPr>
        <p:spPr>
          <a:xfrm>
            <a:off x="6468322" y="782423"/>
            <a:ext cx="4969026" cy="5031593"/>
          </a:xfrm>
          <a:solidFill>
            <a:schemeClr val="bg1">
              <a:lumMod val="95000"/>
            </a:schemeClr>
          </a:solidFill>
          <a:effectLst>
            <a:reflection blurRad="279179" stA="50000" endA="300" endPos="15280" dist="314867" dir="5400000" sy="-100000" algn="bl" rotWithShape="0"/>
          </a:effectLst>
        </p:spPr>
        <p:txBody>
          <a:bodyPr vert="horz" lIns="360000" tIns="360000" rIns="360000" bIns="360000" rtlCol="0">
            <a:noAutofit/>
          </a:bodyPr>
          <a:lstStyle>
            <a:lvl1pPr>
              <a:defRPr lang="en-NL" dirty="0">
                <a:solidFill>
                  <a:schemeClr val="tx1">
                    <a:lumMod val="50000"/>
                    <a:lumOff val="50000"/>
                  </a:schemeClr>
                </a:solidFill>
              </a:defRPr>
            </a:lvl1pPr>
          </a:lstStyle>
          <a:p>
            <a:pPr lvl="0"/>
            <a:r>
              <a:rPr lang="en-NL"/>
              <a:t>Drag and drop image or click on the icon in the middle to insert a picture from your computer</a:t>
            </a:r>
          </a:p>
        </p:txBody>
      </p:sp>
    </p:spTree>
    <p:extLst>
      <p:ext uri="{BB962C8B-B14F-4D97-AF65-F5344CB8AC3E}">
        <p14:creationId xmlns:p14="http://schemas.microsoft.com/office/powerpoint/2010/main" val="120775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tatement |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5FD7F1-9A6D-0046-ACFC-8D6A5EA728B0}"/>
              </a:ext>
            </a:extLst>
          </p:cNvPr>
          <p:cNvSpPr/>
          <p:nvPr userDrawn="1"/>
        </p:nvSpPr>
        <p:spPr>
          <a:xfrm>
            <a:off x="1201146" y="1308195"/>
            <a:ext cx="10913211" cy="3988635"/>
          </a:xfrm>
          <a:prstGeom prst="rect">
            <a:avLst/>
          </a:prstGeom>
          <a:gradFill flip="none" rotWithShape="1">
            <a:gsLst>
              <a:gs pos="0">
                <a:schemeClr val="bg1">
                  <a:lumMod val="85000"/>
                  <a:alpha val="0"/>
                </a:schemeClr>
              </a:gs>
              <a:gs pos="100000">
                <a:srgbClr val="808080">
                  <a:alpha val="15157"/>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Rectangle 7" descr="intel confidential">
            <a:extLst>
              <a:ext uri="{FF2B5EF4-FFF2-40B4-BE49-F238E27FC236}">
                <a16:creationId xmlns:a16="http://schemas.microsoft.com/office/drawing/2014/main" id="{AD9B6AE7-FEB3-0540-A499-B3261F279B0C}"/>
              </a:ext>
            </a:extLst>
          </p:cNvPr>
          <p:cNvSpPr/>
          <p:nvPr userDrawn="1"/>
        </p:nvSpPr>
        <p:spPr>
          <a:xfrm>
            <a:off x="10566664" y="6460622"/>
            <a:ext cx="1116010" cy="246221"/>
          </a:xfrm>
          <a:prstGeom prst="rect">
            <a:avLst/>
          </a:prstGeom>
        </p:spPr>
        <p:txBody>
          <a:bodyPr wrap="none">
            <a:spAutoFit/>
          </a:bodyPr>
          <a:lstStyle/>
          <a:p>
            <a:pPr algn="ctr"/>
            <a:r>
              <a:rPr lang="en-US" sz="1000">
                <a:solidFill>
                  <a:schemeClr val="tx1"/>
                </a:solidFill>
                <a:ea typeface="Intel Clear" panose="020B0604020203020204" pitchFamily="34" charset="0"/>
                <a:cs typeface="Times New Roman" panose="02020603050405020304" pitchFamily="18" charset="0"/>
              </a:rPr>
              <a:t>Intel Confidential</a:t>
            </a:r>
          </a:p>
        </p:txBody>
      </p:sp>
      <p:sp>
        <p:nvSpPr>
          <p:cNvPr id="9" name="TextBox 8" descr="page  number">
            <a:extLst>
              <a:ext uri="{FF2B5EF4-FFF2-40B4-BE49-F238E27FC236}">
                <a16:creationId xmlns:a16="http://schemas.microsoft.com/office/drawing/2014/main" id="{08C6B65C-5389-EB4B-966E-7105FB66C5A2}"/>
              </a:ext>
            </a:extLst>
          </p:cNvPr>
          <p:cNvSpPr txBox="1"/>
          <p:nvPr userDrawn="1"/>
        </p:nvSpPr>
        <p:spPr>
          <a:xfrm>
            <a:off x="11749174" y="6506788"/>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0" name="Text Placeholder 3">
            <a:extLst>
              <a:ext uri="{FF2B5EF4-FFF2-40B4-BE49-F238E27FC236}">
                <a16:creationId xmlns:a16="http://schemas.microsoft.com/office/drawing/2014/main" id="{E999A010-6C83-074B-9636-10239E2F7B77}"/>
              </a:ext>
            </a:extLst>
          </p:cNvPr>
          <p:cNvSpPr>
            <a:spLocks noGrp="1"/>
          </p:cNvSpPr>
          <p:nvPr>
            <p:ph type="body" sz="quarter" idx="12" hasCustomPrompt="1"/>
          </p:nvPr>
        </p:nvSpPr>
        <p:spPr>
          <a:xfrm>
            <a:off x="1547692" y="1484313"/>
            <a:ext cx="6966721" cy="2972583"/>
          </a:xfrm>
        </p:spPr>
        <p:txBody>
          <a:bodyPr anchor="b" anchorCtr="0">
            <a:noAutofit/>
          </a:bodyPr>
          <a:lstStyle>
            <a:lvl1pPr marL="0" indent="0">
              <a:lnSpc>
                <a:spcPct val="80000"/>
              </a:lnSpc>
              <a:buNone/>
              <a:defRPr lang="en-US" sz="3200" b="0" i="0" kern="1200" dirty="0">
                <a:solidFill>
                  <a:schemeClr val="bg1"/>
                </a:solidFill>
                <a:latin typeface="IntelOne Display Regular" panose="020B0503020203020204" pitchFamily="34" charset="77"/>
                <a:ea typeface="+mj-ea"/>
                <a:cs typeface="+mj-cs"/>
              </a:defRPr>
            </a:lvl1pPr>
          </a:lstStyle>
          <a:p>
            <a:pPr lvl="0"/>
            <a:r>
              <a:rPr lang="en-US"/>
              <a:t>Divider Page between Chapters</a:t>
            </a:r>
          </a:p>
        </p:txBody>
      </p:sp>
      <p:sp>
        <p:nvSpPr>
          <p:cNvPr id="13" name="Text Placeholder 3">
            <a:extLst>
              <a:ext uri="{FF2B5EF4-FFF2-40B4-BE49-F238E27FC236}">
                <a16:creationId xmlns:a16="http://schemas.microsoft.com/office/drawing/2014/main" id="{AB7D5BD7-5F71-8443-A0F5-416F01B6F077}"/>
              </a:ext>
            </a:extLst>
          </p:cNvPr>
          <p:cNvSpPr>
            <a:spLocks noGrp="1"/>
          </p:cNvSpPr>
          <p:nvPr>
            <p:ph type="body" sz="quarter" idx="13" hasCustomPrompt="1"/>
          </p:nvPr>
        </p:nvSpPr>
        <p:spPr>
          <a:xfrm>
            <a:off x="1547692" y="4458008"/>
            <a:ext cx="6966721" cy="681935"/>
          </a:xfrm>
        </p:spPr>
        <p:txBody>
          <a:bodyPr anchor="t" anchorCtr="0">
            <a:normAutofit/>
          </a:bodyPr>
          <a:lstStyle>
            <a:lvl1pPr marL="0" indent="0">
              <a:buNone/>
              <a:defRPr sz="2000">
                <a:solidFill>
                  <a:schemeClr val="bg1"/>
                </a:solidFill>
                <a:latin typeface="+mn-lt"/>
              </a:defRPr>
            </a:lvl1pPr>
          </a:lstStyle>
          <a:p>
            <a:pPr lvl="0"/>
            <a:r>
              <a:rPr lang="en-US"/>
              <a:t>Sub heading</a:t>
            </a:r>
          </a:p>
        </p:txBody>
      </p:sp>
    </p:spTree>
    <p:extLst>
      <p:ext uri="{BB962C8B-B14F-4D97-AF65-F5344CB8AC3E}">
        <p14:creationId xmlns:p14="http://schemas.microsoft.com/office/powerpoint/2010/main" val="59995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tatement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7A1EA1-3A8B-8B43-893B-5CDF19C027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375" y="694424"/>
            <a:ext cx="613771" cy="613771"/>
          </a:xfrm>
          <a:prstGeom prst="rect">
            <a:avLst/>
          </a:prstGeom>
        </p:spPr>
      </p:pic>
      <p:sp>
        <p:nvSpPr>
          <p:cNvPr id="7" name="Rectangle 6">
            <a:extLst>
              <a:ext uri="{FF2B5EF4-FFF2-40B4-BE49-F238E27FC236}">
                <a16:creationId xmlns:a16="http://schemas.microsoft.com/office/drawing/2014/main" id="{C25FD7F1-9A6D-0046-ACFC-8D6A5EA728B0}"/>
              </a:ext>
            </a:extLst>
          </p:cNvPr>
          <p:cNvSpPr/>
          <p:nvPr userDrawn="1"/>
        </p:nvSpPr>
        <p:spPr>
          <a:xfrm>
            <a:off x="1201146" y="1308195"/>
            <a:ext cx="10913211" cy="3988635"/>
          </a:xfrm>
          <a:prstGeom prst="rect">
            <a:avLst/>
          </a:prstGeom>
          <a:gradFill flip="none" rotWithShape="1">
            <a:gsLst>
              <a:gs pos="0">
                <a:schemeClr val="bg1">
                  <a:lumMod val="85000"/>
                  <a:alpha val="0"/>
                </a:schemeClr>
              </a:gs>
              <a:gs pos="100000">
                <a:srgbClr val="808080">
                  <a:alpha val="15157"/>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NL"/>
          </a:p>
        </p:txBody>
      </p:sp>
      <p:sp>
        <p:nvSpPr>
          <p:cNvPr id="8" name="Rectangle 7" descr="intel confidential">
            <a:extLst>
              <a:ext uri="{FF2B5EF4-FFF2-40B4-BE49-F238E27FC236}">
                <a16:creationId xmlns:a16="http://schemas.microsoft.com/office/drawing/2014/main" id="{AD9B6AE7-FEB3-0540-A499-B3261F279B0C}"/>
              </a:ext>
            </a:extLst>
          </p:cNvPr>
          <p:cNvSpPr/>
          <p:nvPr userDrawn="1"/>
        </p:nvSpPr>
        <p:spPr>
          <a:xfrm>
            <a:off x="10566664" y="6460622"/>
            <a:ext cx="1116010" cy="246221"/>
          </a:xfrm>
          <a:prstGeom prst="rect">
            <a:avLst/>
          </a:prstGeom>
        </p:spPr>
        <p:txBody>
          <a:bodyPr wrap="none">
            <a:spAutoFit/>
          </a:bodyPr>
          <a:lstStyle/>
          <a:p>
            <a:pPr algn="ctr"/>
            <a:r>
              <a:rPr lang="en-US" sz="1000">
                <a:solidFill>
                  <a:schemeClr val="tx1"/>
                </a:solidFill>
                <a:ea typeface="Intel Clear" panose="020B0604020203020204" pitchFamily="34" charset="0"/>
                <a:cs typeface="Times New Roman" panose="02020603050405020304" pitchFamily="18" charset="0"/>
              </a:rPr>
              <a:t>Intel Confidential</a:t>
            </a:r>
          </a:p>
        </p:txBody>
      </p:sp>
      <p:sp>
        <p:nvSpPr>
          <p:cNvPr id="9" name="TextBox 8" descr="page  number">
            <a:extLst>
              <a:ext uri="{FF2B5EF4-FFF2-40B4-BE49-F238E27FC236}">
                <a16:creationId xmlns:a16="http://schemas.microsoft.com/office/drawing/2014/main" id="{08C6B65C-5389-EB4B-966E-7105FB66C5A2}"/>
              </a:ext>
            </a:extLst>
          </p:cNvPr>
          <p:cNvSpPr txBox="1"/>
          <p:nvPr userDrawn="1"/>
        </p:nvSpPr>
        <p:spPr>
          <a:xfrm>
            <a:off x="11749174" y="6506788"/>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Text Placeholder 3">
            <a:extLst>
              <a:ext uri="{FF2B5EF4-FFF2-40B4-BE49-F238E27FC236}">
                <a16:creationId xmlns:a16="http://schemas.microsoft.com/office/drawing/2014/main" id="{09E73AF5-08A0-5945-BD62-37E93B3EAE81}"/>
              </a:ext>
            </a:extLst>
          </p:cNvPr>
          <p:cNvSpPr>
            <a:spLocks noGrp="1"/>
          </p:cNvSpPr>
          <p:nvPr>
            <p:ph type="body" sz="quarter" idx="12" hasCustomPrompt="1"/>
          </p:nvPr>
        </p:nvSpPr>
        <p:spPr>
          <a:xfrm>
            <a:off x="1547692" y="1484313"/>
            <a:ext cx="6966721" cy="2972583"/>
          </a:xfrm>
        </p:spPr>
        <p:txBody>
          <a:bodyPr anchor="b" anchorCtr="0">
            <a:noAutofit/>
          </a:bodyPr>
          <a:lstStyle>
            <a:lvl1pPr marL="0" indent="0">
              <a:lnSpc>
                <a:spcPct val="80000"/>
              </a:lnSpc>
              <a:buNone/>
              <a:defRPr lang="en-US" sz="3200" b="0" i="0" kern="1200" dirty="0">
                <a:solidFill>
                  <a:schemeClr val="tx1"/>
                </a:solidFill>
                <a:latin typeface="IntelOne Display Regular" panose="020B0503020203020204" pitchFamily="34" charset="77"/>
                <a:ea typeface="+mj-ea"/>
                <a:cs typeface="+mj-cs"/>
              </a:defRPr>
            </a:lvl1pPr>
          </a:lstStyle>
          <a:p>
            <a:pPr lvl="0"/>
            <a:r>
              <a:rPr lang="en-US"/>
              <a:t>Divider Page between Chapters</a:t>
            </a:r>
          </a:p>
        </p:txBody>
      </p:sp>
      <p:sp>
        <p:nvSpPr>
          <p:cNvPr id="14" name="Text Placeholder 3">
            <a:extLst>
              <a:ext uri="{FF2B5EF4-FFF2-40B4-BE49-F238E27FC236}">
                <a16:creationId xmlns:a16="http://schemas.microsoft.com/office/drawing/2014/main" id="{A447F943-967C-FA44-A411-25CB86E9AA40}"/>
              </a:ext>
            </a:extLst>
          </p:cNvPr>
          <p:cNvSpPr>
            <a:spLocks noGrp="1"/>
          </p:cNvSpPr>
          <p:nvPr>
            <p:ph type="body" sz="quarter" idx="13" hasCustomPrompt="1"/>
          </p:nvPr>
        </p:nvSpPr>
        <p:spPr>
          <a:xfrm>
            <a:off x="1547692" y="4458008"/>
            <a:ext cx="6966721" cy="681935"/>
          </a:xfrm>
        </p:spPr>
        <p:txBody>
          <a:bodyPr anchor="t" anchorCtr="0">
            <a:normAutofit/>
          </a:bodyPr>
          <a:lstStyle>
            <a:lvl1pPr marL="0" indent="0">
              <a:buNone/>
              <a:defRPr sz="2000">
                <a:solidFill>
                  <a:schemeClr val="tx1"/>
                </a:solidFill>
                <a:latin typeface="+mn-lt"/>
              </a:defRPr>
            </a:lvl1pPr>
          </a:lstStyle>
          <a:p>
            <a:pPr lvl="0"/>
            <a:r>
              <a:rPr lang="en-US"/>
              <a:t>Sub heading</a:t>
            </a:r>
          </a:p>
        </p:txBody>
      </p:sp>
    </p:spTree>
    <p:extLst>
      <p:ext uri="{BB962C8B-B14F-4D97-AF65-F5344CB8AC3E}">
        <p14:creationId xmlns:p14="http://schemas.microsoft.com/office/powerpoint/2010/main" val="171544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nd slide | Thank you Whit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3C54C4-0193-0B49-9E9D-7601B28597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13" y="1389058"/>
            <a:ext cx="1095747" cy="1095747"/>
          </a:xfrm>
          <a:prstGeom prst="rect">
            <a:avLst/>
          </a:prstGeom>
          <a:effectLst/>
        </p:spPr>
      </p:pic>
      <p:sp>
        <p:nvSpPr>
          <p:cNvPr id="7" name="Rectangle 6">
            <a:extLst>
              <a:ext uri="{FF2B5EF4-FFF2-40B4-BE49-F238E27FC236}">
                <a16:creationId xmlns:a16="http://schemas.microsoft.com/office/drawing/2014/main" id="{485E8728-5571-9F4D-92A7-6C68095DA359}"/>
              </a:ext>
            </a:extLst>
          </p:cNvPr>
          <p:cNvSpPr/>
          <p:nvPr userDrawn="1"/>
        </p:nvSpPr>
        <p:spPr>
          <a:xfrm>
            <a:off x="2316061" y="2484805"/>
            <a:ext cx="8811744" cy="3856858"/>
          </a:xfrm>
          <a:prstGeom prst="rect">
            <a:avLst/>
          </a:prstGeom>
          <a:gradFill flip="none" rotWithShape="1">
            <a:gsLst>
              <a:gs pos="0">
                <a:schemeClr val="bg1">
                  <a:lumMod val="85000"/>
                  <a:alpha val="0"/>
                </a:schemeClr>
              </a:gs>
              <a:gs pos="100000">
                <a:srgbClr val="808080">
                  <a:alpha val="15157"/>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NL"/>
          </a:p>
        </p:txBody>
      </p:sp>
      <p:sp>
        <p:nvSpPr>
          <p:cNvPr id="8" name="Title 1">
            <a:extLst>
              <a:ext uri="{FF2B5EF4-FFF2-40B4-BE49-F238E27FC236}">
                <a16:creationId xmlns:a16="http://schemas.microsoft.com/office/drawing/2014/main" id="{04DB6E61-C57F-7F4F-81D0-77C473D2AD98}"/>
              </a:ext>
            </a:extLst>
          </p:cNvPr>
          <p:cNvSpPr>
            <a:spLocks noGrp="1"/>
          </p:cNvSpPr>
          <p:nvPr>
            <p:ph type="ctrTitle" hasCustomPrompt="1"/>
          </p:nvPr>
        </p:nvSpPr>
        <p:spPr>
          <a:xfrm>
            <a:off x="2622408" y="2865031"/>
            <a:ext cx="8138262" cy="1874852"/>
          </a:xfrm>
        </p:spPr>
        <p:txBody>
          <a:bodyPr anchor="t"/>
          <a:lstStyle>
            <a:lvl1pPr algn="l">
              <a:defRPr sz="8800">
                <a:solidFill>
                  <a:schemeClr val="tx1"/>
                </a:solidFill>
              </a:defRPr>
            </a:lvl1pPr>
          </a:lstStyle>
          <a:p>
            <a:r>
              <a:rPr lang="en-US"/>
              <a:t>Thank you</a:t>
            </a:r>
          </a:p>
        </p:txBody>
      </p:sp>
    </p:spTree>
    <p:extLst>
      <p:ext uri="{BB962C8B-B14F-4D97-AF65-F5344CB8AC3E}">
        <p14:creationId xmlns:p14="http://schemas.microsoft.com/office/powerpoint/2010/main" val="28184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 slide | Thank you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EA3290-6E51-1742-9831-D368E22F36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20313" y="1389058"/>
            <a:ext cx="1095747" cy="1095747"/>
          </a:xfrm>
          <a:prstGeom prst="rect">
            <a:avLst/>
          </a:prstGeom>
          <a:effectLst/>
        </p:spPr>
      </p:pic>
      <p:sp>
        <p:nvSpPr>
          <p:cNvPr id="7" name="Rectangle 6">
            <a:extLst>
              <a:ext uri="{FF2B5EF4-FFF2-40B4-BE49-F238E27FC236}">
                <a16:creationId xmlns:a16="http://schemas.microsoft.com/office/drawing/2014/main" id="{7984FD5E-6311-3F4E-8BFA-229C59967F66}"/>
              </a:ext>
            </a:extLst>
          </p:cNvPr>
          <p:cNvSpPr/>
          <p:nvPr userDrawn="1"/>
        </p:nvSpPr>
        <p:spPr>
          <a:xfrm>
            <a:off x="2316061" y="2484805"/>
            <a:ext cx="8811744" cy="3856858"/>
          </a:xfrm>
          <a:prstGeom prst="rect">
            <a:avLst/>
          </a:prstGeom>
          <a:gradFill flip="none" rotWithShape="1">
            <a:gsLst>
              <a:gs pos="46000">
                <a:schemeClr val="bg1">
                  <a:alpha val="0"/>
                </a:schemeClr>
              </a:gs>
              <a:gs pos="100000">
                <a:schemeClr val="bg1">
                  <a:alpha val="17036"/>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NL">
              <a:solidFill>
                <a:schemeClr val="lt1"/>
              </a:solidFill>
            </a:endParaRPr>
          </a:p>
        </p:txBody>
      </p:sp>
      <p:sp>
        <p:nvSpPr>
          <p:cNvPr id="9" name="Title 1">
            <a:extLst>
              <a:ext uri="{FF2B5EF4-FFF2-40B4-BE49-F238E27FC236}">
                <a16:creationId xmlns:a16="http://schemas.microsoft.com/office/drawing/2014/main" id="{F795E17D-223F-BE45-880E-055981C347CD}"/>
              </a:ext>
            </a:extLst>
          </p:cNvPr>
          <p:cNvSpPr>
            <a:spLocks noGrp="1"/>
          </p:cNvSpPr>
          <p:nvPr>
            <p:ph type="ctrTitle" hasCustomPrompt="1"/>
          </p:nvPr>
        </p:nvSpPr>
        <p:spPr>
          <a:xfrm>
            <a:off x="2622408" y="2865031"/>
            <a:ext cx="8138262" cy="1874852"/>
          </a:xfrm>
        </p:spPr>
        <p:txBody>
          <a:bodyPr anchor="t"/>
          <a:lstStyle>
            <a:lvl1pPr algn="l">
              <a:defRPr sz="8800">
                <a:solidFill>
                  <a:schemeClr val="bg1"/>
                </a:solidFill>
              </a:defRPr>
            </a:lvl1pPr>
          </a:lstStyle>
          <a:p>
            <a:r>
              <a:rPr lang="en-US"/>
              <a:t>Thank you</a:t>
            </a:r>
          </a:p>
        </p:txBody>
      </p:sp>
    </p:spTree>
    <p:extLst>
      <p:ext uri="{BB962C8B-B14F-4D97-AF65-F5344CB8AC3E}">
        <p14:creationId xmlns:p14="http://schemas.microsoft.com/office/powerpoint/2010/main" val="332636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End slide | Logo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3C0FCD-C006-0A49-8993-6DAF516414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3452"/>
          </a:xfrm>
          <a:prstGeom prst="rect">
            <a:avLst/>
          </a:prstGeom>
        </p:spPr>
      </p:pic>
      <p:pic>
        <p:nvPicPr>
          <p:cNvPr id="4" name="Picture 3">
            <a:extLst>
              <a:ext uri="{FF2B5EF4-FFF2-40B4-BE49-F238E27FC236}">
                <a16:creationId xmlns:a16="http://schemas.microsoft.com/office/drawing/2014/main" id="{16EBB3C8-9346-274C-A952-826F8E35D1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77611" y="1738833"/>
            <a:ext cx="5505983" cy="3670655"/>
          </a:xfrm>
          <a:prstGeom prst="rect">
            <a:avLst/>
          </a:prstGeom>
        </p:spPr>
      </p:pic>
    </p:spTree>
    <p:extLst>
      <p:ext uri="{BB962C8B-B14F-4D97-AF65-F5344CB8AC3E}">
        <p14:creationId xmlns:p14="http://schemas.microsoft.com/office/powerpoint/2010/main" val="310361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End slide | Logo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8FEC6B-A849-0A4D-84C3-6D868BFD1CE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177611" y="1738833"/>
            <a:ext cx="5505983" cy="3670656"/>
          </a:xfrm>
          <a:prstGeom prst="rect">
            <a:avLst/>
          </a:prstGeom>
        </p:spPr>
      </p:pic>
    </p:spTree>
    <p:extLst>
      <p:ext uri="{BB962C8B-B14F-4D97-AF65-F5344CB8AC3E}">
        <p14:creationId xmlns:p14="http://schemas.microsoft.com/office/powerpoint/2010/main" val="365780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42F7D1-A343-4642-9DF0-B6BE434BA18D}"/>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432A159B-6B77-3348-BED8-FA31E75D3EE0}"/>
              </a:ext>
            </a:extLst>
          </p:cNvPr>
          <p:cNvSpPr/>
          <p:nvPr userDrawn="1"/>
        </p:nvSpPr>
        <p:spPr>
          <a:xfrm>
            <a:off x="0" y="3342291"/>
            <a:ext cx="12192000" cy="3515710"/>
          </a:xfrm>
          <a:prstGeom prst="rect">
            <a:avLst/>
          </a:prstGeom>
          <a:gradFill flip="none" rotWithShape="1">
            <a:gsLst>
              <a:gs pos="89000">
                <a:schemeClr val="bg1"/>
              </a:gs>
              <a:gs pos="57000">
                <a:schemeClr val="bg1">
                  <a:alpha val="89000"/>
                </a:schemeClr>
              </a:gs>
              <a:gs pos="5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125741"/>
            <a:ext cx="10972800" cy="1199822"/>
          </a:xfrm>
        </p:spPr>
        <p:txBody>
          <a:bodyPr>
            <a:normAutofit/>
          </a:bodyPr>
          <a:lstStyle>
            <a:lvl1pPr>
              <a:defRPr sz="3600"/>
            </a:lvl1pPr>
          </a:lstStyle>
          <a:p>
            <a:r>
              <a:rPr lang="en-US"/>
              <a:t>Click to edit title style</a:t>
            </a:r>
          </a:p>
        </p:txBody>
      </p:sp>
      <p:sp>
        <p:nvSpPr>
          <p:cNvPr id="6" name="Rectangle 5">
            <a:extLst>
              <a:ext uri="{FF2B5EF4-FFF2-40B4-BE49-F238E27FC236}">
                <a16:creationId xmlns:a16="http://schemas.microsoft.com/office/drawing/2014/main" id="{6B56F03D-F7FE-B547-9DDD-DB800F2192D2}"/>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rgbClr val="000F8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8" name="Graphic 7">
            <a:extLst>
              <a:ext uri="{FF2B5EF4-FFF2-40B4-BE49-F238E27FC236}">
                <a16:creationId xmlns:a16="http://schemas.microsoft.com/office/drawing/2014/main" id="{667B80B5-BEE6-A744-A3EF-07274814554D}"/>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37466" y="6554735"/>
            <a:ext cx="476084" cy="177524"/>
          </a:xfrm>
          <a:prstGeom prst="rect">
            <a:avLst/>
          </a:prstGeom>
        </p:spPr>
      </p:pic>
      <p:sp>
        <p:nvSpPr>
          <p:cNvPr id="9" name="TextBox 8" descr="page number">
            <a:extLst>
              <a:ext uri="{FF2B5EF4-FFF2-40B4-BE49-F238E27FC236}">
                <a16:creationId xmlns:a16="http://schemas.microsoft.com/office/drawing/2014/main" id="{2096F85F-874E-1D48-B841-1D2439AD36A3}"/>
              </a:ext>
            </a:extLst>
          </p:cNvPr>
          <p:cNvSpPr txBox="1"/>
          <p:nvPr userDrawn="1"/>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0" name="Rectangle 9">
            <a:extLst>
              <a:ext uri="{FF2B5EF4-FFF2-40B4-BE49-F238E27FC236}">
                <a16:creationId xmlns:a16="http://schemas.microsoft.com/office/drawing/2014/main" id="{AF66813E-4ED7-DB46-9DE2-D590A0DFB1CC}"/>
              </a:ext>
              <a:ext uri="{C183D7F6-B498-43B3-948B-1728B52AA6E4}">
                <adec:decorative xmlns:adec="http://schemas.microsoft.com/office/drawing/2017/decorative" val="1"/>
              </a:ext>
            </a:extLst>
          </p:cNvPr>
          <p:cNvSpPr/>
          <p:nvPr userDrawn="1"/>
        </p:nvSpPr>
        <p:spPr>
          <a:xfrm>
            <a:off x="0" y="6400800"/>
            <a:ext cx="11734800" cy="457200"/>
          </a:xfrm>
          <a:prstGeom prst="rect">
            <a:avLst/>
          </a:prstGeom>
          <a:solidFill>
            <a:schemeClr val="tx1">
              <a:lumMod val="75000"/>
              <a:alpha val="16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1" name="Rectangle 10" descr="Department or Event Name">
            <a:extLst>
              <a:ext uri="{FF2B5EF4-FFF2-40B4-BE49-F238E27FC236}">
                <a16:creationId xmlns:a16="http://schemas.microsoft.com/office/drawing/2014/main" id="{0DCBD650-4B35-1242-8620-E438D17FB396}"/>
              </a:ext>
            </a:extLst>
          </p:cNvPr>
          <p:cNvSpPr/>
          <p:nvPr userDrawn="1"/>
        </p:nvSpPr>
        <p:spPr>
          <a:xfrm>
            <a:off x="286365" y="6510549"/>
            <a:ext cx="1680268" cy="276999"/>
          </a:xfrm>
          <a:prstGeom prst="rect">
            <a:avLst/>
          </a:prstGeom>
        </p:spPr>
        <p:txBody>
          <a:bodyPr wrap="none">
            <a:spAutoFit/>
          </a:bodyPr>
          <a:lstStyle/>
          <a:p>
            <a:pPr algn="l"/>
            <a:r>
              <a:rPr lang="en-US" sz="1200" b="0" i="0" err="1">
                <a:solidFill>
                  <a:schemeClr val="tx1">
                    <a:alpha val="41032"/>
                  </a:schemeClr>
                </a:solidFill>
                <a:latin typeface="IntelOne Text Bold" panose="020B0503020203020204" pitchFamily="34" charset="77"/>
                <a:ea typeface="Intel Clear" panose="020B0604020203020204" pitchFamily="34" charset="0"/>
                <a:cs typeface="Times New Roman" panose="02020603050405020304" pitchFamily="18" charset="0"/>
              </a:rPr>
              <a:t>SemiconIndia</a:t>
            </a:r>
            <a:r>
              <a:rPr lang="en-US" sz="1200" b="0" i="0">
                <a:solidFill>
                  <a:schemeClr val="tx1">
                    <a:alpha val="41032"/>
                  </a:schemeClr>
                </a:solidFill>
                <a:latin typeface="IntelOne Text Bold" panose="020B0503020203020204" pitchFamily="34" charset="77"/>
                <a:ea typeface="Intel Clear" panose="020B0604020203020204" pitchFamily="34" charset="0"/>
                <a:cs typeface="Times New Roman" panose="02020603050405020304" pitchFamily="18" charset="0"/>
              </a:rPr>
              <a:t> 2022</a:t>
            </a:r>
          </a:p>
        </p:txBody>
      </p:sp>
      <p:pic>
        <p:nvPicPr>
          <p:cNvPr id="12" name="Graphic 11">
            <a:extLst>
              <a:ext uri="{FF2B5EF4-FFF2-40B4-BE49-F238E27FC236}">
                <a16:creationId xmlns:a16="http://schemas.microsoft.com/office/drawing/2014/main" id="{3BC9233B-216C-324D-BA0B-A6315C10F65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37466" y="6554735"/>
            <a:ext cx="476084" cy="177524"/>
          </a:xfrm>
          <a:prstGeom prst="rect">
            <a:avLst/>
          </a:prstGeom>
        </p:spPr>
      </p:pic>
      <p:sp>
        <p:nvSpPr>
          <p:cNvPr id="13" name="TextBox 12" descr="page number">
            <a:extLst>
              <a:ext uri="{FF2B5EF4-FFF2-40B4-BE49-F238E27FC236}">
                <a16:creationId xmlns:a16="http://schemas.microsoft.com/office/drawing/2014/main" id="{F4DEC50D-9625-A248-8BA4-61CA1435171B}"/>
              </a:ext>
            </a:extLst>
          </p:cNvPr>
          <p:cNvSpPr txBox="1"/>
          <p:nvPr userDrawn="1"/>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171222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Slide Blue A">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F4567CD-F1DA-4E8F-ADDF-371B07892411}"/>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FF16119A-1487-48A7-9CC6-71F9F9535C16}"/>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63CF0AA4-E89F-418F-83F2-0CC0FB3DF16B}"/>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A9F8D4CB-DB57-4130-8BDE-86D5A4C11D49}"/>
              </a:ext>
            </a:extLst>
          </p:cNvPr>
          <p:cNvSpPr/>
          <p:nvPr userDrawn="1"/>
        </p:nvSpPr>
        <p:spPr>
          <a:xfrm>
            <a:off x="1468406" y="0"/>
            <a:ext cx="3430768" cy="5390870"/>
          </a:xfrm>
          <a:prstGeom prst="rect">
            <a:avLst/>
          </a:prstGeom>
          <a:solidFill>
            <a:srgbClr val="E9E9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502BD194-F320-4426-964A-1D4F58024C5F}"/>
              </a:ext>
            </a:extLst>
          </p:cNvPr>
          <p:cNvGrpSpPr/>
          <p:nvPr userDrawn="1"/>
        </p:nvGrpSpPr>
        <p:grpSpPr>
          <a:xfrm>
            <a:off x="1468406" y="5995719"/>
            <a:ext cx="1059754" cy="396801"/>
            <a:chOff x="1314450" y="6391094"/>
            <a:chExt cx="1123377" cy="420623"/>
          </a:xfrm>
          <a:solidFill>
            <a:schemeClr val="tx1"/>
          </a:solidFill>
        </p:grpSpPr>
        <p:sp>
          <p:nvSpPr>
            <p:cNvPr id="21" name="Freeform: Shape 20">
              <a:extLst>
                <a:ext uri="{FF2B5EF4-FFF2-40B4-BE49-F238E27FC236}">
                  <a16:creationId xmlns:a16="http://schemas.microsoft.com/office/drawing/2014/main" id="{61C32755-5BE0-4F78-B52A-08742A60A8E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chemeClr val="accent1"/>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2" name="Freeform: Shape 21">
              <a:extLst>
                <a:ext uri="{FF2B5EF4-FFF2-40B4-BE49-F238E27FC236}">
                  <a16:creationId xmlns:a16="http://schemas.microsoft.com/office/drawing/2014/main" id="{B33F9D2F-6ED9-4D82-B111-BEFD50CBB7B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1C42114-E0DC-41C5-A333-869DAB921F8F}"/>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4" name="Freeform: Shape 23">
              <a:extLst>
                <a:ext uri="{FF2B5EF4-FFF2-40B4-BE49-F238E27FC236}">
                  <a16:creationId xmlns:a16="http://schemas.microsoft.com/office/drawing/2014/main" id="{EB18CC9F-8A17-402D-B10E-AE9061E9554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14" name="Text Placeholder 13">
            <a:extLst>
              <a:ext uri="{FF2B5EF4-FFF2-40B4-BE49-F238E27FC236}">
                <a16:creationId xmlns:a16="http://schemas.microsoft.com/office/drawing/2014/main" id="{22825262-3F6E-4DC6-AA53-E30B25B15839}"/>
              </a:ext>
            </a:extLst>
          </p:cNvPr>
          <p:cNvSpPr>
            <a:spLocks noGrp="1"/>
          </p:cNvSpPr>
          <p:nvPr userDrawn="1">
            <p:ph type="body" sz="quarter" idx="10" hasCustomPrompt="1"/>
          </p:nvPr>
        </p:nvSpPr>
        <p:spPr>
          <a:xfrm>
            <a:off x="1543438" y="944163"/>
            <a:ext cx="9810362" cy="627700"/>
          </a:xfrm>
        </p:spPr>
        <p:txBody>
          <a:bodyPr anchor="b" anchorCtr="0">
            <a:normAutofit/>
          </a:bodyPr>
          <a:lstStyle>
            <a:lvl1pPr marL="0" indent="0">
              <a:buFontTx/>
              <a:buNone/>
              <a:defRPr sz="1600">
                <a:solidFill>
                  <a:schemeClr val="accent1"/>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userDrawn="1">
            <p:ph type="ctrTitle" hasCustomPrompt="1"/>
          </p:nvPr>
        </p:nvSpPr>
        <p:spPr>
          <a:xfrm>
            <a:off x="1542536" y="1635111"/>
            <a:ext cx="9789007" cy="1874852"/>
          </a:xfrm>
        </p:spPr>
        <p:txBody>
          <a:bodyPr anchor="b"/>
          <a:lstStyle>
            <a:lvl1pPr algn="l">
              <a:defRPr sz="6000">
                <a:solidFill>
                  <a:schemeClr val="tx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userDrawn="1">
            <p:ph type="subTitle" idx="1" hasCustomPrompt="1"/>
          </p:nvPr>
        </p:nvSpPr>
        <p:spPr>
          <a:xfrm>
            <a:off x="1542536" y="3602038"/>
            <a:ext cx="978900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12714871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1D6D-2949-46BA-A90D-D85326E49A55}"/>
              </a:ext>
            </a:extLst>
          </p:cNvPr>
          <p:cNvSpPr>
            <a:spLocks noGrp="1"/>
          </p:cNvSpPr>
          <p:nvPr>
            <p:ph type="title" hasCustomPrompt="1"/>
          </p:nvPr>
        </p:nvSpPr>
        <p:spPr/>
        <p:txBody>
          <a:bodyPr/>
          <a:lstStyle/>
          <a:p>
            <a:r>
              <a:rPr lang="en-US"/>
              <a:t>Click to edit title style</a:t>
            </a:r>
          </a:p>
        </p:txBody>
      </p:sp>
      <p:sp>
        <p:nvSpPr>
          <p:cNvPr id="4" name="Content Placeholder 3">
            <a:extLst>
              <a:ext uri="{FF2B5EF4-FFF2-40B4-BE49-F238E27FC236}">
                <a16:creationId xmlns:a16="http://schemas.microsoft.com/office/drawing/2014/main" id="{A32A40B0-225B-42EE-88A6-A0212A85FC54}"/>
              </a:ext>
            </a:extLst>
          </p:cNvPr>
          <p:cNvSpPr>
            <a:spLocks noGrp="1"/>
          </p:cNvSpPr>
          <p:nvPr>
            <p:ph sz="quarter" idx="10" hasCustomPrompt="1"/>
          </p:nvPr>
        </p:nvSpPr>
        <p:spPr>
          <a:xfrm>
            <a:off x="665163" y="1559013"/>
            <a:ext cx="10922000" cy="4608512"/>
          </a:xfrm>
        </p:spPr>
        <p:txBody>
          <a:bodyPr/>
          <a:lstStyle>
            <a:lvl1pPr marL="282575" indent="-282575">
              <a:defRPr/>
            </a:lvl1pPr>
            <a:lvl2pPr marL="565150" indent="-282575">
              <a:defRPr/>
            </a:lvl2pPr>
            <a:lvl3pPr marL="798513" indent="-233363">
              <a:defRPr/>
            </a:lvl3pPr>
            <a:lvl4pPr marL="1030288" indent="-231775">
              <a:defRPr/>
            </a:lvl4pPr>
            <a:lvl5pPr marL="1263650" indent="-233363">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400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Slide Blue B">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81569F-6701-4CDA-895D-6BD6D388AB05}"/>
              </a:ext>
            </a:extLst>
          </p:cNvPr>
          <p:cNvSpPr/>
          <p:nvPr userDrawn="1"/>
        </p:nvSpPr>
        <p:spPr>
          <a:xfrm>
            <a:off x="1468406" y="0"/>
            <a:ext cx="3430768" cy="5390870"/>
          </a:xfrm>
          <a:prstGeom prst="rect">
            <a:avLst/>
          </a:prstGeom>
          <a:solidFill>
            <a:srgbClr val="E9E9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1" name="Rectangle 20">
            <a:extLst>
              <a:ext uri="{FF2B5EF4-FFF2-40B4-BE49-F238E27FC236}">
                <a16:creationId xmlns:a16="http://schemas.microsoft.com/office/drawing/2014/main" id="{758CE26D-A586-4A86-AA98-B9D850FBFCD7}"/>
              </a:ext>
            </a:extLst>
          </p:cNvPr>
          <p:cNvSpPr/>
          <p:nvPr userDrawn="1"/>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7CE63CF4-E38C-42FE-9C75-CB2B3DEB5FBD}"/>
              </a:ext>
            </a:extLst>
          </p:cNvPr>
          <p:cNvSpPr/>
          <p:nvPr userDrawn="1"/>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67E1EECF-CDF6-475D-8C89-D59E9C677475}"/>
              </a:ext>
            </a:extLst>
          </p:cNvPr>
          <p:cNvSpPr/>
          <p:nvPr userDrawn="1"/>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Text Placeholder 13">
            <a:extLst>
              <a:ext uri="{FF2B5EF4-FFF2-40B4-BE49-F238E27FC236}">
                <a16:creationId xmlns:a16="http://schemas.microsoft.com/office/drawing/2014/main" id="{22825262-3F6E-4DC6-AA53-E30B25B15839}"/>
              </a:ext>
            </a:extLst>
          </p:cNvPr>
          <p:cNvSpPr>
            <a:spLocks noGrp="1"/>
          </p:cNvSpPr>
          <p:nvPr userDrawn="1">
            <p:ph type="body" sz="quarter" idx="10" hasCustomPrompt="1"/>
          </p:nvPr>
        </p:nvSpPr>
        <p:spPr>
          <a:xfrm>
            <a:off x="1543438" y="944163"/>
            <a:ext cx="9810362" cy="627700"/>
          </a:xfrm>
        </p:spPr>
        <p:txBody>
          <a:bodyPr anchor="b" anchorCtr="0">
            <a:normAutofit/>
          </a:bodyPr>
          <a:lstStyle>
            <a:lvl1pPr marL="0" indent="0">
              <a:buFontTx/>
              <a:buNone/>
              <a:defRPr sz="1600">
                <a:solidFill>
                  <a:schemeClr val="accent1"/>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userDrawn="1">
            <p:ph type="ctrTitle" hasCustomPrompt="1"/>
          </p:nvPr>
        </p:nvSpPr>
        <p:spPr>
          <a:xfrm>
            <a:off x="1542536" y="1635111"/>
            <a:ext cx="9789007" cy="1874852"/>
          </a:xfrm>
        </p:spPr>
        <p:txBody>
          <a:bodyPr anchor="b"/>
          <a:lstStyle>
            <a:lvl1pPr algn="l">
              <a:defRPr sz="6000">
                <a:solidFill>
                  <a:schemeClr val="tx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userDrawn="1">
            <p:ph type="subTitle" idx="1" hasCustomPrompt="1"/>
          </p:nvPr>
        </p:nvSpPr>
        <p:spPr>
          <a:xfrm>
            <a:off x="1542536" y="3602038"/>
            <a:ext cx="978900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grpSp>
        <p:nvGrpSpPr>
          <p:cNvPr id="5" name="Group 4">
            <a:extLst>
              <a:ext uri="{FF2B5EF4-FFF2-40B4-BE49-F238E27FC236}">
                <a16:creationId xmlns:a16="http://schemas.microsoft.com/office/drawing/2014/main" id="{70C04415-8743-3853-676C-0DA0928EEFDB}"/>
              </a:ext>
            </a:extLst>
          </p:cNvPr>
          <p:cNvGrpSpPr/>
          <p:nvPr userDrawn="1"/>
        </p:nvGrpSpPr>
        <p:grpSpPr>
          <a:xfrm>
            <a:off x="1468406" y="5995719"/>
            <a:ext cx="1059754" cy="396801"/>
            <a:chOff x="1314450" y="6391094"/>
            <a:chExt cx="1123377" cy="420623"/>
          </a:xfrm>
          <a:solidFill>
            <a:schemeClr val="tx1"/>
          </a:solidFill>
        </p:grpSpPr>
        <p:sp>
          <p:nvSpPr>
            <p:cNvPr id="6" name="Freeform: Shape 5">
              <a:extLst>
                <a:ext uri="{FF2B5EF4-FFF2-40B4-BE49-F238E27FC236}">
                  <a16:creationId xmlns:a16="http://schemas.microsoft.com/office/drawing/2014/main" id="{A6AD0BF1-61C4-E361-96E8-FD6A35CE117B}"/>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chemeClr val="accent1"/>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3" name="Freeform: Shape 12">
              <a:extLst>
                <a:ext uri="{FF2B5EF4-FFF2-40B4-BE49-F238E27FC236}">
                  <a16:creationId xmlns:a16="http://schemas.microsoft.com/office/drawing/2014/main" id="{7D416FB8-DE59-3960-2093-11B31D01E75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8" name="Freeform: Shape 27">
              <a:extLst>
                <a:ext uri="{FF2B5EF4-FFF2-40B4-BE49-F238E27FC236}">
                  <a16:creationId xmlns:a16="http://schemas.microsoft.com/office/drawing/2014/main" id="{B26B763B-BA2E-530C-5EBF-AB1531E6817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9" name="Freeform: Shape 28">
              <a:extLst>
                <a:ext uri="{FF2B5EF4-FFF2-40B4-BE49-F238E27FC236}">
                  <a16:creationId xmlns:a16="http://schemas.microsoft.com/office/drawing/2014/main" id="{1CFC4399-D399-5D31-3A05-3CD389F0DF06}"/>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Tree>
    <p:extLst>
      <p:ext uri="{BB962C8B-B14F-4D97-AF65-F5344CB8AC3E}">
        <p14:creationId xmlns:p14="http://schemas.microsoft.com/office/powerpoint/2010/main" val="2431831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Slide Photo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F4567CD-F1DA-4E8F-ADDF-371B07892411}"/>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FF16119A-1487-48A7-9CC6-71F9F9535C16}"/>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63CF0AA4-E89F-418F-83F2-0CC0FB3DF16B}"/>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A9F8D4CB-DB57-4130-8BDE-86D5A4C11D49}"/>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502BD194-F320-4426-964A-1D4F58024C5F}"/>
              </a:ext>
            </a:extLst>
          </p:cNvPr>
          <p:cNvGrpSpPr/>
          <p:nvPr userDrawn="1"/>
        </p:nvGrpSpPr>
        <p:grpSpPr>
          <a:xfrm>
            <a:off x="1468406" y="5995719"/>
            <a:ext cx="1059754" cy="396801"/>
            <a:chOff x="1314450" y="6391094"/>
            <a:chExt cx="1123377" cy="420623"/>
          </a:xfrm>
          <a:solidFill>
            <a:schemeClr val="tx1"/>
          </a:solidFill>
        </p:grpSpPr>
        <p:sp>
          <p:nvSpPr>
            <p:cNvPr id="21" name="Freeform: Shape 20">
              <a:extLst>
                <a:ext uri="{FF2B5EF4-FFF2-40B4-BE49-F238E27FC236}">
                  <a16:creationId xmlns:a16="http://schemas.microsoft.com/office/drawing/2014/main" id="{61C32755-5BE0-4F78-B52A-08742A60A8E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chemeClr val="accent2"/>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2" name="Freeform: Shape 21">
              <a:extLst>
                <a:ext uri="{FF2B5EF4-FFF2-40B4-BE49-F238E27FC236}">
                  <a16:creationId xmlns:a16="http://schemas.microsoft.com/office/drawing/2014/main" id="{B33F9D2F-6ED9-4D82-B111-BEFD50CBB7B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1C42114-E0DC-41C5-A333-869DAB921F8F}"/>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4" name="Freeform: Shape 23">
              <a:extLst>
                <a:ext uri="{FF2B5EF4-FFF2-40B4-BE49-F238E27FC236}">
                  <a16:creationId xmlns:a16="http://schemas.microsoft.com/office/drawing/2014/main" id="{EB18CC9F-8A17-402D-B10E-AE9061E9554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14" name="Text Placeholder 13">
            <a:extLst>
              <a:ext uri="{FF2B5EF4-FFF2-40B4-BE49-F238E27FC236}">
                <a16:creationId xmlns:a16="http://schemas.microsoft.com/office/drawing/2014/main" id="{22825262-3F6E-4DC6-AA53-E30B25B15839}"/>
              </a:ext>
            </a:extLst>
          </p:cNvPr>
          <p:cNvSpPr>
            <a:spLocks noGrp="1"/>
          </p:cNvSpPr>
          <p:nvPr userDrawn="1">
            <p:ph type="body" sz="quarter" idx="10" hasCustomPrompt="1"/>
          </p:nvPr>
        </p:nvSpPr>
        <p:spPr>
          <a:xfrm>
            <a:off x="1543438" y="944163"/>
            <a:ext cx="9810362" cy="627700"/>
          </a:xfrm>
        </p:spPr>
        <p:txBody>
          <a:bodyPr anchor="b" anchorCtr="0">
            <a:normAutofit/>
          </a:bodyPr>
          <a:lstStyle>
            <a:lvl1pPr marL="0" indent="0">
              <a:buFontTx/>
              <a:buNone/>
              <a:defRPr sz="1600">
                <a:solidFill>
                  <a:schemeClr val="tx2"/>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userDrawn="1">
            <p:ph type="ctrTitle" hasCustomPrompt="1"/>
          </p:nvPr>
        </p:nvSpPr>
        <p:spPr>
          <a:xfrm>
            <a:off x="1542536" y="1635111"/>
            <a:ext cx="9789007" cy="1874852"/>
          </a:xfrm>
        </p:spPr>
        <p:txBody>
          <a:bodyPr anchor="b"/>
          <a:lstStyle>
            <a:lvl1pPr algn="l">
              <a:defRPr sz="6000">
                <a:solidFill>
                  <a:schemeClr val="tx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userDrawn="1">
            <p:ph type="subTitle" idx="1" hasCustomPrompt="1"/>
          </p:nvPr>
        </p:nvSpPr>
        <p:spPr>
          <a:xfrm>
            <a:off x="1542536" y="3602038"/>
            <a:ext cx="978900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8691128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Slide Photo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F4567CD-F1DA-4E8F-ADDF-371B07892411}"/>
              </a:ext>
            </a:extLst>
          </p:cNvPr>
          <p:cNvSpPr/>
          <p:nvPr userDrawn="1"/>
        </p:nvSpPr>
        <p:spPr>
          <a:xfrm>
            <a:off x="860457" y="4951823"/>
            <a:ext cx="158111" cy="158111"/>
          </a:xfrm>
          <a:prstGeom prst="rect">
            <a:avLst/>
          </a:prstGeom>
          <a:solidFill>
            <a:srgbClr val="65317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FF16119A-1487-48A7-9CC6-71F9F9535C16}"/>
              </a:ext>
            </a:extLst>
          </p:cNvPr>
          <p:cNvSpPr/>
          <p:nvPr userDrawn="1"/>
        </p:nvSpPr>
        <p:spPr>
          <a:xfrm>
            <a:off x="573803" y="5104242"/>
            <a:ext cx="286654" cy="286654"/>
          </a:xfrm>
          <a:prstGeom prst="rect">
            <a:avLst/>
          </a:prstGeom>
          <a:solidFill>
            <a:srgbClr val="CC94D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63CF0AA4-E89F-418F-83F2-0CC0FB3DF16B}"/>
              </a:ext>
            </a:extLst>
          </p:cNvPr>
          <p:cNvSpPr/>
          <p:nvPr userDrawn="1"/>
        </p:nvSpPr>
        <p:spPr>
          <a:xfrm>
            <a:off x="861107" y="5390896"/>
            <a:ext cx="610214" cy="610214"/>
          </a:xfrm>
          <a:prstGeom prst="rect">
            <a:avLst/>
          </a:prstGeom>
          <a:solidFill>
            <a:srgbClr val="8F5DA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A9F8D4CB-DB57-4130-8BDE-86D5A4C11D49}"/>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502BD194-F320-4426-964A-1D4F58024C5F}"/>
              </a:ext>
            </a:extLst>
          </p:cNvPr>
          <p:cNvGrpSpPr/>
          <p:nvPr userDrawn="1"/>
        </p:nvGrpSpPr>
        <p:grpSpPr>
          <a:xfrm>
            <a:off x="1468406" y="5995719"/>
            <a:ext cx="1059754" cy="396801"/>
            <a:chOff x="1314450" y="6391094"/>
            <a:chExt cx="1123377" cy="420623"/>
          </a:xfrm>
          <a:solidFill>
            <a:schemeClr val="tx1"/>
          </a:solidFill>
        </p:grpSpPr>
        <p:sp>
          <p:nvSpPr>
            <p:cNvPr id="21" name="Freeform: Shape 20">
              <a:extLst>
                <a:ext uri="{FF2B5EF4-FFF2-40B4-BE49-F238E27FC236}">
                  <a16:creationId xmlns:a16="http://schemas.microsoft.com/office/drawing/2014/main" id="{61C32755-5BE0-4F78-B52A-08742A60A8E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chemeClr val="accent2"/>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2" name="Freeform: Shape 21">
              <a:extLst>
                <a:ext uri="{FF2B5EF4-FFF2-40B4-BE49-F238E27FC236}">
                  <a16:creationId xmlns:a16="http://schemas.microsoft.com/office/drawing/2014/main" id="{B33F9D2F-6ED9-4D82-B111-BEFD50CBB7B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1C42114-E0DC-41C5-A333-869DAB921F8F}"/>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4" name="Freeform: Shape 23">
              <a:extLst>
                <a:ext uri="{FF2B5EF4-FFF2-40B4-BE49-F238E27FC236}">
                  <a16:creationId xmlns:a16="http://schemas.microsoft.com/office/drawing/2014/main" id="{EB18CC9F-8A17-402D-B10E-AE9061E9554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14" name="Text Placeholder 13">
            <a:extLst>
              <a:ext uri="{FF2B5EF4-FFF2-40B4-BE49-F238E27FC236}">
                <a16:creationId xmlns:a16="http://schemas.microsoft.com/office/drawing/2014/main" id="{22825262-3F6E-4DC6-AA53-E30B25B15839}"/>
              </a:ext>
            </a:extLst>
          </p:cNvPr>
          <p:cNvSpPr>
            <a:spLocks noGrp="1"/>
          </p:cNvSpPr>
          <p:nvPr userDrawn="1">
            <p:ph type="body" sz="quarter" idx="10" hasCustomPrompt="1"/>
          </p:nvPr>
        </p:nvSpPr>
        <p:spPr>
          <a:xfrm>
            <a:off x="1543438" y="944163"/>
            <a:ext cx="9810362" cy="627700"/>
          </a:xfrm>
        </p:spPr>
        <p:txBody>
          <a:bodyPr anchor="b" anchorCtr="0">
            <a:normAutofit/>
          </a:bodyPr>
          <a:lstStyle>
            <a:lvl1pPr marL="0" indent="0">
              <a:buFontTx/>
              <a:buNone/>
              <a:defRPr sz="1600">
                <a:solidFill>
                  <a:schemeClr val="tx2"/>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userDrawn="1">
            <p:ph type="ctrTitle" hasCustomPrompt="1"/>
          </p:nvPr>
        </p:nvSpPr>
        <p:spPr>
          <a:xfrm>
            <a:off x="1542536" y="1635111"/>
            <a:ext cx="9789007" cy="1874852"/>
          </a:xfrm>
        </p:spPr>
        <p:txBody>
          <a:bodyPr anchor="b"/>
          <a:lstStyle>
            <a:lvl1pPr algn="l">
              <a:defRPr sz="6000">
                <a:solidFill>
                  <a:schemeClr val="tx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userDrawn="1">
            <p:ph type="subTitle" idx="1" hasCustomPrompt="1"/>
          </p:nvPr>
        </p:nvSpPr>
        <p:spPr>
          <a:xfrm>
            <a:off x="1542536" y="3602038"/>
            <a:ext cx="978900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2317924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1491674"/>
            <a:ext cx="10972800" cy="4653672"/>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6FD23E5-8B42-FBB3-8E22-4702FB672B0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915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guide id="5" pos="240">
          <p15:clr>
            <a:srgbClr val="FBAE40"/>
          </p15:clr>
        </p15:guide>
        <p15:guide id="6" pos="715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1491674"/>
            <a:ext cx="5429865" cy="4653672"/>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5923935" y="1491674"/>
            <a:ext cx="5429865" cy="4653672"/>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654BD7A-EF24-5BA8-71D8-37820661AD9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474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0BD236-A5FE-B377-4D89-6CC4416BEC5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016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58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hasCustomPrompt="1"/>
          </p:nvPr>
        </p:nvSpPr>
        <p:spPr>
          <a:xfrm>
            <a:off x="381000" y="1495361"/>
            <a:ext cx="10972800" cy="531526"/>
          </a:xfrm>
        </p:spPr>
        <p:txBody>
          <a:bodyPr>
            <a:noAutofit/>
          </a:bodyPr>
          <a:lstStyle>
            <a:lvl1pPr marL="0" indent="0">
              <a:buFontTx/>
              <a:buNone/>
              <a:defRPr sz="3200" b="0" i="0">
                <a:solidFill>
                  <a:schemeClr val="accent1"/>
                </a:solidFill>
                <a:latin typeface="IntelOne Text" panose="020B0503020203020204" pitchFamily="34" charset="77"/>
              </a:defRPr>
            </a:lvl1pPr>
          </a:lstStyle>
          <a:p>
            <a:pPr lvl="0"/>
            <a:r>
              <a:rPr lang="en-US"/>
              <a:t>Click to edit text styles</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2105680"/>
            <a:ext cx="10972800" cy="4039665"/>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886A3C7A-0D03-4ABF-7369-DA48EFB6CF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593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ub Two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hasCustomPrompt="1"/>
          </p:nvPr>
        </p:nvSpPr>
        <p:spPr>
          <a:xfrm>
            <a:off x="381000" y="1495361"/>
            <a:ext cx="10972800" cy="530454"/>
          </a:xfrm>
        </p:spPr>
        <p:txBody>
          <a:bodyPr>
            <a:noAutofit/>
          </a:bodyPr>
          <a:lstStyle>
            <a:lvl1pPr marL="0" indent="0">
              <a:buNone/>
              <a:defRPr sz="3200" b="0" i="0">
                <a:solidFill>
                  <a:schemeClr val="accent1"/>
                </a:solidFill>
                <a:latin typeface="IntelOne Text" panose="020B0503020203020204" pitchFamily="34" charset="77"/>
              </a:defRPr>
            </a:lvl1pPr>
            <a:lvl2pPr marL="457200" indent="0">
              <a:buNone/>
              <a:defRPr/>
            </a:lvl2pPr>
          </a:lstStyle>
          <a:p>
            <a:pPr lvl="0"/>
            <a:r>
              <a:rPr lang="en-US"/>
              <a:t>Click to edit text styles</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1000" y="2105680"/>
            <a:ext cx="5429865" cy="4039665"/>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5923935" y="2105680"/>
            <a:ext cx="5429865" cy="4039665"/>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8DB6E4F3-2E55-E9EA-4859-9DC5DF5353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136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ub, Content &amp; 1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2105680"/>
            <a:ext cx="5429865" cy="4039665"/>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0"/>
            <a:ext cx="5808406" cy="6400799"/>
          </a:xfrm>
        </p:spPr>
        <p:txBody>
          <a:bodyPr/>
          <a:lstStyle>
            <a:lvl1pPr marL="0" indent="0">
              <a:buNone/>
              <a:defRPr/>
            </a:lvl1pPr>
          </a:lstStyle>
          <a:p>
            <a:r>
              <a:rPr lang="en-US"/>
              <a:t>Click icon to add picture</a:t>
            </a:r>
          </a:p>
        </p:txBody>
      </p:sp>
      <p:sp>
        <p:nvSpPr>
          <p:cNvPr id="8" name="Text Placeholder 5">
            <a:extLst>
              <a:ext uri="{FF2B5EF4-FFF2-40B4-BE49-F238E27FC236}">
                <a16:creationId xmlns:a16="http://schemas.microsoft.com/office/drawing/2014/main" id="{C4D1D699-1964-9A45-A892-EAAC949B8250}"/>
              </a:ext>
            </a:extLst>
          </p:cNvPr>
          <p:cNvSpPr>
            <a:spLocks noGrp="1"/>
          </p:cNvSpPr>
          <p:nvPr>
            <p:ph type="body" sz="quarter" idx="10" hasCustomPrompt="1"/>
          </p:nvPr>
        </p:nvSpPr>
        <p:spPr>
          <a:xfrm>
            <a:off x="381000" y="1495361"/>
            <a:ext cx="5429864" cy="530454"/>
          </a:xfrm>
        </p:spPr>
        <p:txBody>
          <a:bodyPr>
            <a:noAutofit/>
          </a:bodyPr>
          <a:lstStyle>
            <a:lvl1pPr marL="0" indent="0">
              <a:buNone/>
              <a:defRPr sz="2800">
                <a:solidFill>
                  <a:schemeClr val="accent1"/>
                </a:solidFill>
                <a:latin typeface="IntelOne Text" panose="020B0503020203020204" pitchFamily="34" charset="77"/>
              </a:defRPr>
            </a:lvl1pPr>
            <a:lvl2pPr marL="457200" indent="0">
              <a:buNone/>
              <a:defRPr/>
            </a:lvl2pPr>
          </a:lstStyle>
          <a:p>
            <a:pPr lvl="0"/>
            <a:r>
              <a:rPr lang="en-US"/>
              <a:t>Click to edit text styles</a:t>
            </a:r>
          </a:p>
        </p:txBody>
      </p:sp>
      <p:sp>
        <p:nvSpPr>
          <p:cNvPr id="6" name="Title 5">
            <a:extLst>
              <a:ext uri="{FF2B5EF4-FFF2-40B4-BE49-F238E27FC236}">
                <a16:creationId xmlns:a16="http://schemas.microsoft.com/office/drawing/2014/main" id="{B994338F-57B1-028F-1D5E-F452777222AD}"/>
              </a:ext>
            </a:extLst>
          </p:cNvPr>
          <p:cNvSpPr>
            <a:spLocks noGrp="1"/>
          </p:cNvSpPr>
          <p:nvPr>
            <p:ph type="title"/>
          </p:nvPr>
        </p:nvSpPr>
        <p:spPr>
          <a:xfrm>
            <a:off x="381000" y="276840"/>
            <a:ext cx="5429864" cy="1089529"/>
          </a:xfrm>
        </p:spPr>
        <p:txBody>
          <a:bodyPr/>
          <a:lstStyle/>
          <a:p>
            <a:r>
              <a:rPr lang="en-US"/>
              <a:t>Click to edit Master title style</a:t>
            </a:r>
          </a:p>
        </p:txBody>
      </p:sp>
    </p:spTree>
    <p:extLst>
      <p:ext uri="{BB962C8B-B14F-4D97-AF65-F5344CB8AC3E}">
        <p14:creationId xmlns:p14="http://schemas.microsoft.com/office/powerpoint/2010/main" val="201895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p:txBody>
          <a:bodyPr/>
          <a:lstStyle/>
          <a:p>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666749" y="1548767"/>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6209685" y="1548767"/>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74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ub, Content &amp; 2 photo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hasCustomPrompt="1"/>
          </p:nvPr>
        </p:nvSpPr>
        <p:spPr>
          <a:xfrm>
            <a:off x="381000" y="1495361"/>
            <a:ext cx="5429864" cy="530454"/>
          </a:xfrm>
        </p:spPr>
        <p:txBody>
          <a:bodyPr>
            <a:noAutofit/>
          </a:bodyPr>
          <a:lstStyle>
            <a:lvl1pPr marL="0" indent="0">
              <a:buNone/>
              <a:defRPr sz="2800">
                <a:solidFill>
                  <a:schemeClr val="accent1"/>
                </a:solidFill>
                <a:latin typeface="IntelOne Text" panose="020B0503020203020204" pitchFamily="34" charset="77"/>
              </a:defRPr>
            </a:lvl1pPr>
            <a:lvl2pPr marL="457200" indent="0">
              <a:buNone/>
              <a:defRPr/>
            </a:lvl2pPr>
          </a:lstStyle>
          <a:p>
            <a:pPr lvl="0"/>
            <a:r>
              <a:rPr lang="en-US"/>
              <a:t>Click to edit text styles</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2105680"/>
            <a:ext cx="5429865" cy="4039665"/>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276839"/>
            <a:ext cx="5429250" cy="2364133"/>
          </a:xfrm>
        </p:spPr>
        <p:txBody>
          <a:bodyPr/>
          <a:lstStyle>
            <a:lvl1pPr marL="0" indent="0">
              <a:buNone/>
              <a:defRPr/>
            </a:lvl1pPr>
          </a:lstStyle>
          <a:p>
            <a:r>
              <a:rPr lang="en-US"/>
              <a:t>Click icon to add picture</a:t>
            </a:r>
          </a:p>
        </p:txBody>
      </p:sp>
      <p:sp>
        <p:nvSpPr>
          <p:cNvPr id="9" name="Text Placeholder 8">
            <a:extLst>
              <a:ext uri="{FF2B5EF4-FFF2-40B4-BE49-F238E27FC236}">
                <a16:creationId xmlns:a16="http://schemas.microsoft.com/office/drawing/2014/main" id="{49775C37-EE38-450C-8269-79E50F8E88A0}"/>
              </a:ext>
            </a:extLst>
          </p:cNvPr>
          <p:cNvSpPr>
            <a:spLocks noGrp="1"/>
          </p:cNvSpPr>
          <p:nvPr>
            <p:ph type="body" sz="quarter" idx="12" hasCustomPrompt="1"/>
          </p:nvPr>
        </p:nvSpPr>
        <p:spPr>
          <a:xfrm>
            <a:off x="5926138" y="2655076"/>
            <a:ext cx="5429250" cy="378268"/>
          </a:xfrm>
        </p:spPr>
        <p:txBody>
          <a:bodyPr>
            <a:normAutofit/>
          </a:bodyPr>
          <a:lstStyle>
            <a:lvl1pPr marL="0" indent="0">
              <a:buNone/>
              <a:defRPr sz="1600">
                <a:solidFill>
                  <a:schemeClr val="tx1"/>
                </a:solidFill>
              </a:defRPr>
            </a:lvl1pPr>
            <a:lvl2pPr marL="457200" indent="0">
              <a:buNone/>
              <a:defRPr/>
            </a:lvl2pPr>
          </a:lstStyle>
          <a:p>
            <a:pPr lvl="0"/>
            <a:r>
              <a:rPr lang="en-US"/>
              <a:t>Click to edit text styles</a:t>
            </a:r>
          </a:p>
        </p:txBody>
      </p:sp>
      <p:sp>
        <p:nvSpPr>
          <p:cNvPr id="10" name="Picture Placeholder 6">
            <a:extLst>
              <a:ext uri="{FF2B5EF4-FFF2-40B4-BE49-F238E27FC236}">
                <a16:creationId xmlns:a16="http://schemas.microsoft.com/office/drawing/2014/main" id="{7DC24117-8044-4F60-A59D-9F61002D6C8C}"/>
              </a:ext>
            </a:extLst>
          </p:cNvPr>
          <p:cNvSpPr>
            <a:spLocks noGrp="1"/>
          </p:cNvSpPr>
          <p:nvPr>
            <p:ph type="pic" sz="quarter" idx="13"/>
          </p:nvPr>
        </p:nvSpPr>
        <p:spPr>
          <a:xfrm>
            <a:off x="5924550" y="3402944"/>
            <a:ext cx="5429250" cy="2364133"/>
          </a:xfrm>
        </p:spPr>
        <p:txBody>
          <a:bodyPr/>
          <a:lstStyle>
            <a:lvl1pPr marL="0" indent="0">
              <a:buNone/>
              <a:defRPr/>
            </a:lvl1pPr>
          </a:lstStyle>
          <a:p>
            <a:r>
              <a:rPr lang="en-US"/>
              <a:t>Click icon to add picture</a:t>
            </a:r>
          </a:p>
        </p:txBody>
      </p:sp>
      <p:sp>
        <p:nvSpPr>
          <p:cNvPr id="11" name="Text Placeholder 8">
            <a:extLst>
              <a:ext uri="{FF2B5EF4-FFF2-40B4-BE49-F238E27FC236}">
                <a16:creationId xmlns:a16="http://schemas.microsoft.com/office/drawing/2014/main" id="{205F9606-8CF6-4C56-B2B6-E8A04B25F11E}"/>
              </a:ext>
            </a:extLst>
          </p:cNvPr>
          <p:cNvSpPr>
            <a:spLocks noGrp="1"/>
          </p:cNvSpPr>
          <p:nvPr>
            <p:ph type="body" sz="quarter" idx="14" hasCustomPrompt="1"/>
          </p:nvPr>
        </p:nvSpPr>
        <p:spPr>
          <a:xfrm>
            <a:off x="5924294" y="5767078"/>
            <a:ext cx="5429250" cy="378268"/>
          </a:xfrm>
        </p:spPr>
        <p:txBody>
          <a:bodyPr>
            <a:normAutofit/>
          </a:bodyPr>
          <a:lstStyle>
            <a:lvl1pPr marL="0" indent="0">
              <a:buNone/>
              <a:defRPr sz="1600">
                <a:solidFill>
                  <a:schemeClr val="tx1"/>
                </a:solidFill>
              </a:defRPr>
            </a:lvl1pPr>
            <a:lvl2pPr marL="457200" indent="0">
              <a:buNone/>
              <a:defRPr/>
            </a:lvl2pPr>
          </a:lstStyle>
          <a:p>
            <a:pPr lvl="0"/>
            <a:r>
              <a:rPr lang="en-US"/>
              <a:t>Click to edit text styles</a:t>
            </a:r>
          </a:p>
        </p:txBody>
      </p:sp>
      <p:sp>
        <p:nvSpPr>
          <p:cNvPr id="8" name="Title 7">
            <a:extLst>
              <a:ext uri="{FF2B5EF4-FFF2-40B4-BE49-F238E27FC236}">
                <a16:creationId xmlns:a16="http://schemas.microsoft.com/office/drawing/2014/main" id="{33E60C93-847C-93D6-AE2E-10B0B166D56D}"/>
              </a:ext>
            </a:extLst>
          </p:cNvPr>
          <p:cNvSpPr>
            <a:spLocks noGrp="1"/>
          </p:cNvSpPr>
          <p:nvPr>
            <p:ph type="title"/>
          </p:nvPr>
        </p:nvSpPr>
        <p:spPr>
          <a:xfrm>
            <a:off x="381000" y="276840"/>
            <a:ext cx="5429864" cy="1089529"/>
          </a:xfrm>
        </p:spPr>
        <p:txBody>
          <a:bodyPr/>
          <a:lstStyle/>
          <a:p>
            <a:r>
              <a:rPr lang="en-US"/>
              <a:t>Click to edit Master title style</a:t>
            </a:r>
          </a:p>
        </p:txBody>
      </p:sp>
    </p:spTree>
    <p:extLst>
      <p:ext uri="{BB962C8B-B14F-4D97-AF65-F5344CB8AC3E}">
        <p14:creationId xmlns:p14="http://schemas.microsoft.com/office/powerpoint/2010/main" val="185559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ull pa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0" y="0"/>
            <a:ext cx="11734800" cy="6400799"/>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111387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1441833"/>
            <a:ext cx="10972800" cy="4201862"/>
          </a:xfrm>
        </p:spPr>
        <p:txBody>
          <a:bodyPr>
            <a:normAutofit/>
          </a:bodyPr>
          <a:lstStyle>
            <a:lvl1pPr marL="0" indent="0">
              <a:buNone/>
              <a:defRPr sz="6000" b="0" i="0">
                <a:solidFill>
                  <a:schemeClr val="tx1"/>
                </a:solidFill>
                <a:latin typeface="IntelOne Text" panose="020B0503020203020204" pitchFamily="34" charset="0"/>
              </a:defRPr>
            </a:lvl1pPr>
          </a:lstStyle>
          <a:p>
            <a:pPr lvl="0"/>
            <a:r>
              <a:rPr lang="en-US"/>
              <a:t>Click to edit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hasCustomPrompt="1"/>
          </p:nvPr>
        </p:nvSpPr>
        <p:spPr>
          <a:xfrm>
            <a:off x="381000" y="5643695"/>
            <a:ext cx="10972800" cy="501650"/>
          </a:xfrm>
        </p:spPr>
        <p:txBody>
          <a:bodyPr/>
          <a:lstStyle>
            <a:lvl1pPr marL="0" indent="0">
              <a:buNone/>
              <a:defRPr>
                <a:solidFill>
                  <a:schemeClr val="accent1"/>
                </a:solidFill>
                <a:latin typeface="IntelOne Text" panose="020B0503020203020204" pitchFamily="34" charset="77"/>
              </a:defRPr>
            </a:lvl1pPr>
          </a:lstStyle>
          <a:p>
            <a:pPr lvl="0"/>
            <a:r>
              <a:rPr lang="en-US"/>
              <a:t>Click to edit text styles</a:t>
            </a:r>
          </a:p>
        </p:txBody>
      </p:sp>
      <p:sp>
        <p:nvSpPr>
          <p:cNvPr id="3" name="Title 2">
            <a:extLst>
              <a:ext uri="{FF2B5EF4-FFF2-40B4-BE49-F238E27FC236}">
                <a16:creationId xmlns:a16="http://schemas.microsoft.com/office/drawing/2014/main" id="{5C08B0F4-E007-F41E-F5D0-77F772EECB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464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Blue A">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399" y="457200"/>
            <a:ext cx="5874297" cy="5948829"/>
          </a:xfrm>
          <a:prstGeom prst="rect">
            <a:avLst/>
          </a:prstGeom>
          <a:solidFill>
            <a:srgbClr val="D8D8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tx1"/>
                </a:solidFill>
              </a:defRPr>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6087623" y="596089"/>
            <a:ext cx="5433848" cy="1118706"/>
          </a:xfrm>
        </p:spPr>
        <p:txBody>
          <a:bodyPr anchor="ctr" anchorCtr="0">
            <a:noAutofit/>
          </a:bodyPr>
          <a:lstStyle>
            <a:lvl1pPr marL="0" indent="0">
              <a:buNone/>
              <a:defRPr sz="3200">
                <a:solidFill>
                  <a:schemeClr val="accent1"/>
                </a:solidFill>
              </a:defRPr>
            </a:lvl1pPr>
          </a:lstStyle>
          <a:p>
            <a:pPr lvl="0"/>
            <a:r>
              <a:rPr lang="en-US"/>
              <a:t>Click to edit text styles</a:t>
            </a: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087623" y="1813802"/>
            <a:ext cx="5433848" cy="43315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341B807F-E5A0-4B47-8126-0798D03DDEEE}"/>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Tree>
    <p:extLst>
      <p:ext uri="{BB962C8B-B14F-4D97-AF65-F5344CB8AC3E}">
        <p14:creationId xmlns:p14="http://schemas.microsoft.com/office/powerpoint/2010/main" val="38507971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Blue B">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399" y="457200"/>
            <a:ext cx="5874297" cy="5948829"/>
          </a:xfrm>
          <a:prstGeom prst="rect">
            <a:avLst/>
          </a:prstGeom>
          <a:solidFill>
            <a:srgbClr val="D8D8D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tx1"/>
                </a:solidFill>
              </a:defRPr>
            </a:lvl1pPr>
          </a:lstStyle>
          <a:p>
            <a:r>
              <a:rPr lang="en-US"/>
              <a:t>Click to edit title style</a:t>
            </a: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087623" y="1813802"/>
            <a:ext cx="5433848" cy="43315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AF16FE66-F77C-48EC-9636-B0D3F1F816E2}"/>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5" name="Text Placeholder 3">
            <a:extLst>
              <a:ext uri="{FF2B5EF4-FFF2-40B4-BE49-F238E27FC236}">
                <a16:creationId xmlns:a16="http://schemas.microsoft.com/office/drawing/2014/main" id="{EC0925EA-E721-8E27-02E3-4DB09C20BFF6}"/>
              </a:ext>
            </a:extLst>
          </p:cNvPr>
          <p:cNvSpPr>
            <a:spLocks noGrp="1"/>
          </p:cNvSpPr>
          <p:nvPr>
            <p:ph type="body" sz="quarter" idx="10" hasCustomPrompt="1"/>
          </p:nvPr>
        </p:nvSpPr>
        <p:spPr>
          <a:xfrm>
            <a:off x="6087623" y="596089"/>
            <a:ext cx="5433848" cy="1118706"/>
          </a:xfrm>
        </p:spPr>
        <p:txBody>
          <a:bodyPr anchor="ctr" anchorCtr="0">
            <a:noAutofit/>
          </a:bodyPr>
          <a:lstStyle>
            <a:lvl1pPr marL="0" indent="0">
              <a:buNone/>
              <a:defRPr sz="3200">
                <a:solidFill>
                  <a:schemeClr val="accent1"/>
                </a:solidFill>
              </a:defRPr>
            </a:lvl1pPr>
          </a:lstStyle>
          <a:p>
            <a:pPr lvl="0"/>
            <a:r>
              <a:rPr lang="en-US"/>
              <a:t>Click to edit text styles</a:t>
            </a:r>
          </a:p>
        </p:txBody>
      </p:sp>
    </p:spTree>
    <p:extLst>
      <p:ext uri="{BB962C8B-B14F-4D97-AF65-F5344CB8AC3E}">
        <p14:creationId xmlns:p14="http://schemas.microsoft.com/office/powerpoint/2010/main" val="34168356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with Fram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A79AD-8981-4F51-8CC1-43C885681348}"/>
              </a:ext>
            </a:extLst>
          </p:cNvPr>
          <p:cNvSpPr>
            <a:spLocks noGrp="1"/>
          </p:cNvSpPr>
          <p:nvPr>
            <p:ph type="title" hasCustomPrompt="1"/>
          </p:nvPr>
        </p:nvSpPr>
        <p:spPr>
          <a:xfrm>
            <a:off x="817307" y="1828800"/>
            <a:ext cx="10557387" cy="3200400"/>
          </a:xfrm>
        </p:spPr>
        <p:txBody>
          <a:bodyPr anchor="ctr" anchorCtr="0">
            <a:normAutofit/>
          </a:bodyPr>
          <a:lstStyle>
            <a:lvl1pPr algn="ctr">
              <a:defRPr sz="4800">
                <a:solidFill>
                  <a:schemeClr val="tx1"/>
                </a:solidFill>
              </a:defRPr>
            </a:lvl1pPr>
          </a:lstStyle>
          <a:p>
            <a:r>
              <a:rPr lang="en-US"/>
              <a:t>Click to edit title style</a:t>
            </a:r>
          </a:p>
        </p:txBody>
      </p:sp>
      <p:sp>
        <p:nvSpPr>
          <p:cNvPr id="8" name="Rectangle 7">
            <a:extLst>
              <a:ext uri="{FF2B5EF4-FFF2-40B4-BE49-F238E27FC236}">
                <a16:creationId xmlns:a16="http://schemas.microsoft.com/office/drawing/2014/main" id="{E2CCE575-6B8D-CE65-CA71-FF4D4B610DB5}"/>
              </a:ext>
              <a:ext uri="{C183D7F6-B498-43B3-948B-1728B52AA6E4}">
                <adec:decorative xmlns:adec="http://schemas.microsoft.com/office/drawing/2017/decorative" val="1"/>
              </a:ext>
            </a:extLst>
          </p:cNvPr>
          <p:cNvSpPr/>
          <p:nvPr userDrawn="1"/>
        </p:nvSpPr>
        <p:spPr>
          <a:xfrm>
            <a:off x="0" y="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4452DAB1-EFD9-4743-BC94-47F323AA0EE5}"/>
              </a:ext>
              <a:ext uri="{C183D7F6-B498-43B3-948B-1728B52AA6E4}">
                <adec:decorative xmlns:adec="http://schemas.microsoft.com/office/drawing/2017/decorative" val="1"/>
              </a:ext>
            </a:extLst>
          </p:cNvPr>
          <p:cNvSpPr/>
          <p:nvPr userDrawn="1"/>
        </p:nvSpPr>
        <p:spPr>
          <a:xfrm>
            <a:off x="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134599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Intel Logo">
    <p:bg>
      <p:bgPr>
        <a:solidFill>
          <a:schemeClr val="accent1"/>
        </a:solid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81D5E138-8800-4F6C-BD71-5E098EFFE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pic>
        <p:nvPicPr>
          <p:cNvPr id="3" name="Picture 2" descr="Logo&#10;&#10;Description automatically generated">
            <a:extLst>
              <a:ext uri="{FF2B5EF4-FFF2-40B4-BE49-F238E27FC236}">
                <a16:creationId xmlns:a16="http://schemas.microsoft.com/office/drawing/2014/main" id="{204B0861-499A-4B5C-86C7-11D994DAA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12185115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Hero">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D900FCA-F560-47F3-84F5-4554DD187DE0}"/>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8" name="Rectangle 27">
            <a:extLst>
              <a:ext uri="{FF2B5EF4-FFF2-40B4-BE49-F238E27FC236}">
                <a16:creationId xmlns:a16="http://schemas.microsoft.com/office/drawing/2014/main" id="{36D819F1-E946-1BEB-9E28-392BCAA96896}"/>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9" name="Rectangle 28">
            <a:extLst>
              <a:ext uri="{FF2B5EF4-FFF2-40B4-BE49-F238E27FC236}">
                <a16:creationId xmlns:a16="http://schemas.microsoft.com/office/drawing/2014/main" id="{DBFA81F6-4CB5-871D-2A80-1057FDD7B153}"/>
              </a:ext>
            </a:extLst>
          </p:cNvPr>
          <p:cNvSpPr/>
          <p:nvPr userDrawn="1"/>
        </p:nvSpPr>
        <p:spPr>
          <a:xfrm>
            <a:off x="861106" y="5390895"/>
            <a:ext cx="878865" cy="87886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30" name="Rectangle 29">
            <a:extLst>
              <a:ext uri="{FF2B5EF4-FFF2-40B4-BE49-F238E27FC236}">
                <a16:creationId xmlns:a16="http://schemas.microsoft.com/office/drawing/2014/main" id="{35ADC47F-B01D-06C6-DAE9-6CC26CD0CD71}"/>
              </a:ext>
            </a:extLst>
          </p:cNvPr>
          <p:cNvSpPr/>
          <p:nvPr userDrawn="1"/>
        </p:nvSpPr>
        <p:spPr>
          <a:xfrm>
            <a:off x="1739970" y="457200"/>
            <a:ext cx="9994830" cy="4933670"/>
          </a:xfrm>
          <a:prstGeom prst="rect">
            <a:avLst/>
          </a:prstGeom>
          <a:solidFill>
            <a:srgbClr val="E9E9E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31" name="Group 30">
            <a:extLst>
              <a:ext uri="{FF2B5EF4-FFF2-40B4-BE49-F238E27FC236}">
                <a16:creationId xmlns:a16="http://schemas.microsoft.com/office/drawing/2014/main" id="{3399128A-9D83-3326-310B-617FEDB50A67}"/>
              </a:ext>
            </a:extLst>
          </p:cNvPr>
          <p:cNvGrpSpPr/>
          <p:nvPr userDrawn="1"/>
        </p:nvGrpSpPr>
        <p:grpSpPr>
          <a:xfrm>
            <a:off x="1739972" y="6265526"/>
            <a:ext cx="788187" cy="295119"/>
            <a:chOff x="1314450" y="6391094"/>
            <a:chExt cx="1123377" cy="420623"/>
          </a:xfrm>
          <a:solidFill>
            <a:schemeClr val="tx1"/>
          </a:solidFill>
        </p:grpSpPr>
        <p:sp>
          <p:nvSpPr>
            <p:cNvPr id="32" name="Freeform: Shape 31">
              <a:extLst>
                <a:ext uri="{FF2B5EF4-FFF2-40B4-BE49-F238E27FC236}">
                  <a16:creationId xmlns:a16="http://schemas.microsoft.com/office/drawing/2014/main" id="{8FDF1688-4FD7-3D65-9CFB-0F8B8D57FEC2}"/>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chemeClr val="accent1"/>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33" name="Freeform: Shape 32">
              <a:extLst>
                <a:ext uri="{FF2B5EF4-FFF2-40B4-BE49-F238E27FC236}">
                  <a16:creationId xmlns:a16="http://schemas.microsoft.com/office/drawing/2014/main" id="{2806FE92-DF7E-4097-8B3D-BE962AF527B1}"/>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grp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34" name="Freeform: Shape 33">
              <a:extLst>
                <a:ext uri="{FF2B5EF4-FFF2-40B4-BE49-F238E27FC236}">
                  <a16:creationId xmlns:a16="http://schemas.microsoft.com/office/drawing/2014/main" id="{8E019A2B-FC5D-3794-52AA-84C83C179B0B}"/>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grp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35" name="Freeform: Shape 34">
              <a:extLst>
                <a:ext uri="{FF2B5EF4-FFF2-40B4-BE49-F238E27FC236}">
                  <a16:creationId xmlns:a16="http://schemas.microsoft.com/office/drawing/2014/main" id="{1B3F1EEE-63C8-4A9F-6E67-E92007C8B442}"/>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grp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2120971" y="2408974"/>
            <a:ext cx="9232828" cy="840230"/>
          </a:xfrm>
        </p:spPr>
        <p:txBody>
          <a:bodyPr anchor="ctr" anchorCtr="0">
            <a:spAutoFit/>
          </a:bodyPr>
          <a:lstStyle>
            <a:lvl1pPr>
              <a:defRPr sz="5400">
                <a:latin typeface="+mj-lt"/>
              </a:defRPr>
            </a:lvl1pPr>
          </a:lstStyle>
          <a:p>
            <a:r>
              <a:rPr lang="en-US"/>
              <a:t>Click to edit title style</a:t>
            </a:r>
          </a:p>
        </p:txBody>
      </p:sp>
    </p:spTree>
    <p:extLst>
      <p:ext uri="{BB962C8B-B14F-4D97-AF65-F5344CB8AC3E}">
        <p14:creationId xmlns:p14="http://schemas.microsoft.com/office/powerpoint/2010/main" val="58648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tar: 5 Points 1">
            <a:extLst>
              <a:ext uri="{FF2B5EF4-FFF2-40B4-BE49-F238E27FC236}">
                <a16:creationId xmlns:a16="http://schemas.microsoft.com/office/drawing/2014/main" id="{6DFE27D0-DA2F-F482-5445-3433417BA707}"/>
              </a:ext>
            </a:extLst>
          </p:cNvPr>
          <p:cNvSpPr/>
          <p:nvPr userDrawn="1"/>
        </p:nvSpPr>
        <p:spPr>
          <a:xfrm>
            <a:off x="3124200" y="194733"/>
            <a:ext cx="5884334" cy="588433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14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7842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p:txBody>
          <a:bodyPr vert="horz" lIns="91440" tIns="45720" rIns="91440" bIns="45720" rtlCol="0" anchor="ctr">
            <a:normAutofit/>
          </a:bodyPr>
          <a:lstStyle>
            <a:lvl1pPr>
              <a:defRPr lang="en-US">
                <a:gradFill flip="none" rotWithShape="1">
                  <a:gsLst>
                    <a:gs pos="16000">
                      <a:schemeClr val="bg2"/>
                    </a:gs>
                    <a:gs pos="87000">
                      <a:schemeClr val="accent1"/>
                    </a:gs>
                  </a:gsLst>
                  <a:lin ang="2700000" scaled="1"/>
                  <a:tileRect/>
                </a:gradFill>
              </a:defRPr>
            </a:lvl1pPr>
          </a:lstStyle>
          <a:p>
            <a:pPr lvl="0"/>
            <a:r>
              <a:rPr lang="en-US"/>
              <a:t>Click to edit title style</a:t>
            </a:r>
          </a:p>
        </p:txBody>
      </p:sp>
      <p:grpSp>
        <p:nvGrpSpPr>
          <p:cNvPr id="3" name="Graphic 4">
            <a:extLst>
              <a:ext uri="{FF2B5EF4-FFF2-40B4-BE49-F238E27FC236}">
                <a16:creationId xmlns:a16="http://schemas.microsoft.com/office/drawing/2014/main" id="{31A882C2-36EB-422A-BE9C-E406300D63DD}"/>
              </a:ext>
            </a:extLst>
          </p:cNvPr>
          <p:cNvGrpSpPr/>
          <p:nvPr userDrawn="1"/>
        </p:nvGrpSpPr>
        <p:grpSpPr>
          <a:xfrm>
            <a:off x="124734" y="6550337"/>
            <a:ext cx="665641" cy="149163"/>
            <a:chOff x="124734" y="6550337"/>
            <a:chExt cx="665641" cy="149163"/>
          </a:xfrm>
          <a:solidFill>
            <a:srgbClr val="00C7FD"/>
          </a:solidFill>
        </p:grpSpPr>
        <p:sp>
          <p:nvSpPr>
            <p:cNvPr id="4" name="Freeform: Shape 3">
              <a:extLst>
                <a:ext uri="{FF2B5EF4-FFF2-40B4-BE49-F238E27FC236}">
                  <a16:creationId xmlns:a16="http://schemas.microsoft.com/office/drawing/2014/main" id="{F43F7DBB-526D-4069-B67C-16A6A26A48B1}"/>
                </a:ext>
              </a:extLst>
            </p:cNvPr>
            <p:cNvSpPr/>
            <p:nvPr/>
          </p:nvSpPr>
          <p:spPr>
            <a:xfrm>
              <a:off x="124734" y="6550337"/>
              <a:ext cx="631343" cy="149163"/>
            </a:xfrm>
            <a:custGeom>
              <a:avLst/>
              <a:gdLst>
                <a:gd name="connsiteX0" fmla="*/ 631344 w 631343"/>
                <a:gd name="connsiteY0" fmla="*/ 2061 h 149163"/>
                <a:gd name="connsiteX1" fmla="*/ 631344 w 631343"/>
                <a:gd name="connsiteY1" fmla="*/ 147102 h 149163"/>
                <a:gd name="connsiteX2" fmla="*/ 611668 w 631343"/>
                <a:gd name="connsiteY2" fmla="*/ 147102 h 149163"/>
                <a:gd name="connsiteX3" fmla="*/ 520011 w 631343"/>
                <a:gd name="connsiteY3" fmla="*/ 39989 h 149163"/>
                <a:gd name="connsiteX4" fmla="*/ 520011 w 631343"/>
                <a:gd name="connsiteY4" fmla="*/ 147102 h 149163"/>
                <a:gd name="connsiteX5" fmla="*/ 497195 w 631343"/>
                <a:gd name="connsiteY5" fmla="*/ 147102 h 149163"/>
                <a:gd name="connsiteX6" fmla="*/ 497195 w 631343"/>
                <a:gd name="connsiteY6" fmla="*/ 2061 h 149163"/>
                <a:gd name="connsiteX7" fmla="*/ 516871 w 631343"/>
                <a:gd name="connsiteY7" fmla="*/ 2061 h 149163"/>
                <a:gd name="connsiteX8" fmla="*/ 608528 w 631343"/>
                <a:gd name="connsiteY8" fmla="*/ 109174 h 149163"/>
                <a:gd name="connsiteX9" fmla="*/ 608528 w 631343"/>
                <a:gd name="connsiteY9" fmla="*/ 2061 h 149163"/>
                <a:gd name="connsiteX10" fmla="*/ 631344 w 631343"/>
                <a:gd name="connsiteY10" fmla="*/ 2061 h 149163"/>
                <a:gd name="connsiteX11" fmla="*/ 396117 w 631343"/>
                <a:gd name="connsiteY11" fmla="*/ 0 h 149163"/>
                <a:gd name="connsiteX12" fmla="*/ 472760 w 631343"/>
                <a:gd name="connsiteY12" fmla="*/ 74582 h 149163"/>
                <a:gd name="connsiteX13" fmla="*/ 396117 w 631343"/>
                <a:gd name="connsiteY13" fmla="*/ 149163 h 149163"/>
                <a:gd name="connsiteX14" fmla="*/ 319475 w 631343"/>
                <a:gd name="connsiteY14" fmla="*/ 74582 h 149163"/>
                <a:gd name="connsiteX15" fmla="*/ 396117 w 631343"/>
                <a:gd name="connsiteY15" fmla="*/ 0 h 149163"/>
                <a:gd name="connsiteX16" fmla="*/ 396117 w 631343"/>
                <a:gd name="connsiteY16" fmla="*/ 128457 h 149163"/>
                <a:gd name="connsiteX17" fmla="*/ 449993 w 631343"/>
                <a:gd name="connsiteY17" fmla="*/ 74582 h 149163"/>
                <a:gd name="connsiteX18" fmla="*/ 396117 w 631343"/>
                <a:gd name="connsiteY18" fmla="*/ 20706 h 149163"/>
                <a:gd name="connsiteX19" fmla="*/ 342242 w 631343"/>
                <a:gd name="connsiteY19" fmla="*/ 74582 h 149163"/>
                <a:gd name="connsiteX20" fmla="*/ 396117 w 631343"/>
                <a:gd name="connsiteY20" fmla="*/ 128457 h 149163"/>
                <a:gd name="connsiteX21" fmla="*/ 300829 w 631343"/>
                <a:gd name="connsiteY21" fmla="*/ 84984 h 149163"/>
                <a:gd name="connsiteX22" fmla="*/ 301565 w 631343"/>
                <a:gd name="connsiteY22" fmla="*/ 74582 h 149163"/>
                <a:gd name="connsiteX23" fmla="*/ 224923 w 631343"/>
                <a:gd name="connsiteY23" fmla="*/ 0 h 149163"/>
                <a:gd name="connsiteX24" fmla="*/ 148280 w 631343"/>
                <a:gd name="connsiteY24" fmla="*/ 74582 h 149163"/>
                <a:gd name="connsiteX25" fmla="*/ 224923 w 631343"/>
                <a:gd name="connsiteY25" fmla="*/ 149163 h 149163"/>
                <a:gd name="connsiteX26" fmla="*/ 290378 w 631343"/>
                <a:gd name="connsiteY26" fmla="*/ 120655 h 149163"/>
                <a:gd name="connsiteX27" fmla="*/ 272714 w 631343"/>
                <a:gd name="connsiteY27" fmla="*/ 107162 h 149163"/>
                <a:gd name="connsiteX28" fmla="*/ 224923 w 631343"/>
                <a:gd name="connsiteY28" fmla="*/ 128800 h 149163"/>
                <a:gd name="connsiteX29" fmla="*/ 172029 w 631343"/>
                <a:gd name="connsiteY29" fmla="*/ 84935 h 149163"/>
                <a:gd name="connsiteX30" fmla="*/ 300829 w 631343"/>
                <a:gd name="connsiteY30" fmla="*/ 84935 h 149163"/>
                <a:gd name="connsiteX31" fmla="*/ 224923 w 631343"/>
                <a:gd name="connsiteY31" fmla="*/ 20706 h 149163"/>
                <a:gd name="connsiteX32" fmla="*/ 277866 w 631343"/>
                <a:gd name="connsiteY32" fmla="*/ 64670 h 149163"/>
                <a:gd name="connsiteX33" fmla="*/ 171930 w 631343"/>
                <a:gd name="connsiteY33" fmla="*/ 64670 h 149163"/>
                <a:gd name="connsiteX34" fmla="*/ 224923 w 631343"/>
                <a:gd name="connsiteY34" fmla="*/ 20706 h 149163"/>
                <a:gd name="connsiteX35" fmla="*/ 145042 w 631343"/>
                <a:gd name="connsiteY35" fmla="*/ 2061 h 149163"/>
                <a:gd name="connsiteX36" fmla="*/ 116877 w 631343"/>
                <a:gd name="connsiteY36" fmla="*/ 2061 h 149163"/>
                <a:gd name="connsiteX37" fmla="*/ 72521 w 631343"/>
                <a:gd name="connsiteY37" fmla="*/ 57114 h 149163"/>
                <a:gd name="connsiteX38" fmla="*/ 28164 w 631343"/>
                <a:gd name="connsiteY38" fmla="*/ 2061 h 149163"/>
                <a:gd name="connsiteX39" fmla="*/ 0 w 631343"/>
                <a:gd name="connsiteY39" fmla="*/ 2061 h 149163"/>
                <a:gd name="connsiteX40" fmla="*/ 58439 w 631343"/>
                <a:gd name="connsiteY40" fmla="*/ 74582 h 149163"/>
                <a:gd name="connsiteX41" fmla="*/ 0 w 631343"/>
                <a:gd name="connsiteY41" fmla="*/ 147053 h 149163"/>
                <a:gd name="connsiteX42" fmla="*/ 28164 w 631343"/>
                <a:gd name="connsiteY42" fmla="*/ 147053 h 149163"/>
                <a:gd name="connsiteX43" fmla="*/ 72521 w 631343"/>
                <a:gd name="connsiteY43" fmla="*/ 92000 h 149163"/>
                <a:gd name="connsiteX44" fmla="*/ 116877 w 631343"/>
                <a:gd name="connsiteY44" fmla="*/ 147053 h 149163"/>
                <a:gd name="connsiteX45" fmla="*/ 145042 w 631343"/>
                <a:gd name="connsiteY45" fmla="*/ 147053 h 149163"/>
                <a:gd name="connsiteX46" fmla="*/ 86603 w 631343"/>
                <a:gd name="connsiteY46" fmla="*/ 74533 h 149163"/>
                <a:gd name="connsiteX47" fmla="*/ 145042 w 631343"/>
                <a:gd name="connsiteY47" fmla="*/ 2012 h 1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1343" h="149163">
                  <a:moveTo>
                    <a:pt x="631344" y="2061"/>
                  </a:moveTo>
                  <a:lnTo>
                    <a:pt x="631344" y="147102"/>
                  </a:lnTo>
                  <a:lnTo>
                    <a:pt x="611668" y="147102"/>
                  </a:lnTo>
                  <a:lnTo>
                    <a:pt x="520011" y="39989"/>
                  </a:lnTo>
                  <a:lnTo>
                    <a:pt x="520011" y="147102"/>
                  </a:lnTo>
                  <a:lnTo>
                    <a:pt x="497195" y="147102"/>
                  </a:lnTo>
                  <a:lnTo>
                    <a:pt x="497195" y="2061"/>
                  </a:lnTo>
                  <a:lnTo>
                    <a:pt x="516871" y="2061"/>
                  </a:lnTo>
                  <a:lnTo>
                    <a:pt x="608528" y="109174"/>
                  </a:lnTo>
                  <a:lnTo>
                    <a:pt x="608528" y="2061"/>
                  </a:lnTo>
                  <a:lnTo>
                    <a:pt x="631344" y="2061"/>
                  </a:lnTo>
                  <a:close/>
                  <a:moveTo>
                    <a:pt x="396117" y="0"/>
                  </a:moveTo>
                  <a:cubicBezTo>
                    <a:pt x="439640" y="0"/>
                    <a:pt x="472760" y="33169"/>
                    <a:pt x="472760" y="74582"/>
                  </a:cubicBezTo>
                  <a:cubicBezTo>
                    <a:pt x="472760" y="115994"/>
                    <a:pt x="439590" y="149163"/>
                    <a:pt x="396117" y="149163"/>
                  </a:cubicBezTo>
                  <a:cubicBezTo>
                    <a:pt x="352644" y="149163"/>
                    <a:pt x="319475" y="115994"/>
                    <a:pt x="319475" y="74582"/>
                  </a:cubicBezTo>
                  <a:cubicBezTo>
                    <a:pt x="319475" y="33169"/>
                    <a:pt x="352644" y="0"/>
                    <a:pt x="396117" y="0"/>
                  </a:cubicBezTo>
                  <a:close/>
                  <a:moveTo>
                    <a:pt x="396117" y="128457"/>
                  </a:moveTo>
                  <a:cubicBezTo>
                    <a:pt x="426146" y="128457"/>
                    <a:pt x="449993" y="104610"/>
                    <a:pt x="449993" y="74582"/>
                  </a:cubicBezTo>
                  <a:cubicBezTo>
                    <a:pt x="449993" y="44553"/>
                    <a:pt x="426146" y="20706"/>
                    <a:pt x="396117" y="20706"/>
                  </a:cubicBezTo>
                  <a:cubicBezTo>
                    <a:pt x="366088" y="20706"/>
                    <a:pt x="342242" y="44553"/>
                    <a:pt x="342242" y="74582"/>
                  </a:cubicBezTo>
                  <a:cubicBezTo>
                    <a:pt x="342242" y="104610"/>
                    <a:pt x="366088" y="128457"/>
                    <a:pt x="396117" y="128457"/>
                  </a:cubicBezTo>
                  <a:close/>
                  <a:moveTo>
                    <a:pt x="300829" y="84984"/>
                  </a:moveTo>
                  <a:cubicBezTo>
                    <a:pt x="301320" y="81598"/>
                    <a:pt x="301565" y="78114"/>
                    <a:pt x="301565" y="74582"/>
                  </a:cubicBezTo>
                  <a:cubicBezTo>
                    <a:pt x="301565" y="33169"/>
                    <a:pt x="268396" y="0"/>
                    <a:pt x="224923" y="0"/>
                  </a:cubicBezTo>
                  <a:cubicBezTo>
                    <a:pt x="181449" y="0"/>
                    <a:pt x="148280" y="33169"/>
                    <a:pt x="148280" y="74582"/>
                  </a:cubicBezTo>
                  <a:cubicBezTo>
                    <a:pt x="148280" y="115994"/>
                    <a:pt x="181449" y="149163"/>
                    <a:pt x="224923" y="149163"/>
                  </a:cubicBezTo>
                  <a:cubicBezTo>
                    <a:pt x="256865" y="149163"/>
                    <a:pt x="276836" y="136651"/>
                    <a:pt x="290378" y="120655"/>
                  </a:cubicBezTo>
                  <a:lnTo>
                    <a:pt x="272714" y="107162"/>
                  </a:lnTo>
                  <a:cubicBezTo>
                    <a:pt x="260251" y="122716"/>
                    <a:pt x="244599" y="128800"/>
                    <a:pt x="224923" y="128800"/>
                  </a:cubicBezTo>
                  <a:cubicBezTo>
                    <a:pt x="198427" y="128800"/>
                    <a:pt x="176788" y="109910"/>
                    <a:pt x="172029" y="84935"/>
                  </a:cubicBezTo>
                  <a:lnTo>
                    <a:pt x="300829" y="84935"/>
                  </a:lnTo>
                  <a:close/>
                  <a:moveTo>
                    <a:pt x="224923" y="20706"/>
                  </a:moveTo>
                  <a:cubicBezTo>
                    <a:pt x="251566" y="20706"/>
                    <a:pt x="273303" y="39450"/>
                    <a:pt x="277866" y="64670"/>
                  </a:cubicBezTo>
                  <a:lnTo>
                    <a:pt x="171930" y="64670"/>
                  </a:lnTo>
                  <a:cubicBezTo>
                    <a:pt x="176494" y="39450"/>
                    <a:pt x="198230" y="20706"/>
                    <a:pt x="224923" y="20706"/>
                  </a:cubicBezTo>
                  <a:close/>
                  <a:moveTo>
                    <a:pt x="145042" y="2061"/>
                  </a:moveTo>
                  <a:lnTo>
                    <a:pt x="116877" y="2061"/>
                  </a:lnTo>
                  <a:lnTo>
                    <a:pt x="72521" y="57114"/>
                  </a:lnTo>
                  <a:lnTo>
                    <a:pt x="28164" y="2061"/>
                  </a:lnTo>
                  <a:lnTo>
                    <a:pt x="0" y="2061"/>
                  </a:lnTo>
                  <a:lnTo>
                    <a:pt x="58439" y="74582"/>
                  </a:lnTo>
                  <a:lnTo>
                    <a:pt x="0" y="147053"/>
                  </a:lnTo>
                  <a:lnTo>
                    <a:pt x="28164" y="147053"/>
                  </a:lnTo>
                  <a:lnTo>
                    <a:pt x="72521" y="92000"/>
                  </a:lnTo>
                  <a:lnTo>
                    <a:pt x="116877" y="147053"/>
                  </a:lnTo>
                  <a:lnTo>
                    <a:pt x="145042" y="147053"/>
                  </a:lnTo>
                  <a:lnTo>
                    <a:pt x="86603" y="74533"/>
                  </a:lnTo>
                  <a:lnTo>
                    <a:pt x="145042" y="2012"/>
                  </a:lnTo>
                  <a:close/>
                </a:path>
              </a:pathLst>
            </a:custGeom>
            <a:solidFill>
              <a:srgbClr val="00C7FD"/>
            </a:solidFill>
            <a:ln w="4903" cap="flat">
              <a:noFill/>
              <a:prstDash val="solid"/>
              <a:miter/>
            </a:ln>
          </p:spPr>
          <p:txBody>
            <a:bodyPr rtlCol="0" anchor="ctr"/>
            <a:lstStyle/>
            <a:p>
              <a:endParaRPr lang="en-US"/>
            </a:p>
          </p:txBody>
        </p:sp>
        <p:grpSp>
          <p:nvGrpSpPr>
            <p:cNvPr id="5" name="Graphic 4">
              <a:extLst>
                <a:ext uri="{FF2B5EF4-FFF2-40B4-BE49-F238E27FC236}">
                  <a16:creationId xmlns:a16="http://schemas.microsoft.com/office/drawing/2014/main" id="{6DEAE12C-4DAD-4EE9-8DB0-AF182723411B}"/>
                </a:ext>
              </a:extLst>
            </p:cNvPr>
            <p:cNvGrpSpPr/>
            <p:nvPr/>
          </p:nvGrpSpPr>
          <p:grpSpPr>
            <a:xfrm>
              <a:off x="772417" y="6552937"/>
              <a:ext cx="17958" cy="17958"/>
              <a:chOff x="772417" y="6552937"/>
              <a:chExt cx="17958" cy="17958"/>
            </a:xfrm>
            <a:solidFill>
              <a:srgbClr val="00C7FD"/>
            </a:solidFill>
          </p:grpSpPr>
          <p:sp>
            <p:nvSpPr>
              <p:cNvPr id="6" name="Freeform: Shape 5">
                <a:extLst>
                  <a:ext uri="{FF2B5EF4-FFF2-40B4-BE49-F238E27FC236}">
                    <a16:creationId xmlns:a16="http://schemas.microsoft.com/office/drawing/2014/main" id="{0B3DF5D1-FF1F-4F1F-960C-85DFE8A6A057}"/>
                  </a:ext>
                </a:extLst>
              </p:cNvPr>
              <p:cNvSpPr/>
              <p:nvPr/>
            </p:nvSpPr>
            <p:spPr>
              <a:xfrm>
                <a:off x="772417" y="6552937"/>
                <a:ext cx="17958" cy="17958"/>
              </a:xfrm>
              <a:custGeom>
                <a:avLst/>
                <a:gdLst>
                  <a:gd name="connsiteX0" fmla="*/ 8979 w 17958"/>
                  <a:gd name="connsiteY0" fmla="*/ 1276 h 17958"/>
                  <a:gd name="connsiteX1" fmla="*/ 16683 w 17958"/>
                  <a:gd name="connsiteY1" fmla="*/ 8979 h 17958"/>
                  <a:gd name="connsiteX2" fmla="*/ 8979 w 17958"/>
                  <a:gd name="connsiteY2" fmla="*/ 16683 h 17958"/>
                  <a:gd name="connsiteX3" fmla="*/ 1276 w 17958"/>
                  <a:gd name="connsiteY3" fmla="*/ 8979 h 17958"/>
                  <a:gd name="connsiteX4" fmla="*/ 8979 w 17958"/>
                  <a:gd name="connsiteY4" fmla="*/ 1276 h 17958"/>
                  <a:gd name="connsiteX5" fmla="*/ 8979 w 17958"/>
                  <a:gd name="connsiteY5" fmla="*/ 0 h 17958"/>
                  <a:gd name="connsiteX6" fmla="*/ 0 w 17958"/>
                  <a:gd name="connsiteY6" fmla="*/ 8979 h 17958"/>
                  <a:gd name="connsiteX7" fmla="*/ 8979 w 17958"/>
                  <a:gd name="connsiteY7" fmla="*/ 17958 h 17958"/>
                  <a:gd name="connsiteX8" fmla="*/ 17959 w 17958"/>
                  <a:gd name="connsiteY8" fmla="*/ 8979 h 17958"/>
                  <a:gd name="connsiteX9" fmla="*/ 8979 w 17958"/>
                  <a:gd name="connsiteY9" fmla="*/ 0 h 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58" h="17958">
                    <a:moveTo>
                      <a:pt x="8979" y="1276"/>
                    </a:moveTo>
                    <a:cubicBezTo>
                      <a:pt x="13199" y="1276"/>
                      <a:pt x="16683" y="4710"/>
                      <a:pt x="16683" y="8979"/>
                    </a:cubicBezTo>
                    <a:cubicBezTo>
                      <a:pt x="16683" y="13248"/>
                      <a:pt x="13248" y="16683"/>
                      <a:pt x="8979" y="16683"/>
                    </a:cubicBezTo>
                    <a:cubicBezTo>
                      <a:pt x="4710" y="16683"/>
                      <a:pt x="1276" y="13248"/>
                      <a:pt x="1276" y="8979"/>
                    </a:cubicBezTo>
                    <a:cubicBezTo>
                      <a:pt x="1276" y="4710"/>
                      <a:pt x="4710" y="1276"/>
                      <a:pt x="8979" y="1276"/>
                    </a:cubicBezTo>
                    <a:moveTo>
                      <a:pt x="8979" y="0"/>
                    </a:moveTo>
                    <a:cubicBezTo>
                      <a:pt x="4024" y="0"/>
                      <a:pt x="0" y="4023"/>
                      <a:pt x="0" y="8979"/>
                    </a:cubicBezTo>
                    <a:cubicBezTo>
                      <a:pt x="0" y="13935"/>
                      <a:pt x="4024" y="17958"/>
                      <a:pt x="8979" y="17958"/>
                    </a:cubicBezTo>
                    <a:cubicBezTo>
                      <a:pt x="13935" y="17958"/>
                      <a:pt x="17959" y="13935"/>
                      <a:pt x="17959" y="8979"/>
                    </a:cubicBezTo>
                    <a:cubicBezTo>
                      <a:pt x="17959" y="4023"/>
                      <a:pt x="13935" y="0"/>
                      <a:pt x="8979" y="0"/>
                    </a:cubicBezTo>
                  </a:path>
                </a:pathLst>
              </a:custGeom>
              <a:solidFill>
                <a:srgbClr val="00C7FD"/>
              </a:solidFill>
              <a:ln w="4903"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646FC15C-BF62-4E95-A967-F4CCDC5A125B}"/>
                  </a:ext>
                </a:extLst>
              </p:cNvPr>
              <p:cNvSpPr/>
              <p:nvPr/>
            </p:nvSpPr>
            <p:spPr>
              <a:xfrm>
                <a:off x="778305" y="6557402"/>
                <a:ext cx="7016" cy="8979"/>
              </a:xfrm>
              <a:custGeom>
                <a:avLst/>
                <a:gdLst>
                  <a:gd name="connsiteX0" fmla="*/ 3729 w 7016"/>
                  <a:gd name="connsiteY0" fmla="*/ 0 h 8979"/>
                  <a:gd name="connsiteX1" fmla="*/ 5250 w 7016"/>
                  <a:gd name="connsiteY1" fmla="*/ 393 h 8979"/>
                  <a:gd name="connsiteX2" fmla="*/ 6281 w 7016"/>
                  <a:gd name="connsiteY2" fmla="*/ 1423 h 8979"/>
                  <a:gd name="connsiteX3" fmla="*/ 6673 w 7016"/>
                  <a:gd name="connsiteY3" fmla="*/ 2846 h 8979"/>
                  <a:gd name="connsiteX4" fmla="*/ 6182 w 7016"/>
                  <a:gd name="connsiteY4" fmla="*/ 4465 h 8979"/>
                  <a:gd name="connsiteX5" fmla="*/ 4956 w 7016"/>
                  <a:gd name="connsiteY5" fmla="*/ 5397 h 8979"/>
                  <a:gd name="connsiteX6" fmla="*/ 7017 w 7016"/>
                  <a:gd name="connsiteY6" fmla="*/ 8979 h 8979"/>
                  <a:gd name="connsiteX7" fmla="*/ 5397 w 7016"/>
                  <a:gd name="connsiteY7" fmla="*/ 8979 h 8979"/>
                  <a:gd name="connsiteX8" fmla="*/ 3533 w 7016"/>
                  <a:gd name="connsiteY8" fmla="*/ 5643 h 8979"/>
                  <a:gd name="connsiteX9" fmla="*/ 1423 w 7016"/>
                  <a:gd name="connsiteY9" fmla="*/ 5643 h 8979"/>
                  <a:gd name="connsiteX10" fmla="*/ 1423 w 7016"/>
                  <a:gd name="connsiteY10" fmla="*/ 8979 h 8979"/>
                  <a:gd name="connsiteX11" fmla="*/ 0 w 7016"/>
                  <a:gd name="connsiteY11" fmla="*/ 8979 h 8979"/>
                  <a:gd name="connsiteX12" fmla="*/ 0 w 7016"/>
                  <a:gd name="connsiteY12" fmla="*/ 0 h 8979"/>
                  <a:gd name="connsiteX13" fmla="*/ 3729 w 7016"/>
                  <a:gd name="connsiteY13" fmla="*/ 0 h 8979"/>
                  <a:gd name="connsiteX14" fmla="*/ 3729 w 7016"/>
                  <a:gd name="connsiteY14" fmla="*/ 4367 h 8979"/>
                  <a:gd name="connsiteX15" fmla="*/ 4514 w 7016"/>
                  <a:gd name="connsiteY15" fmla="*/ 4171 h 8979"/>
                  <a:gd name="connsiteX16" fmla="*/ 5054 w 7016"/>
                  <a:gd name="connsiteY16" fmla="*/ 3631 h 8979"/>
                  <a:gd name="connsiteX17" fmla="*/ 5250 w 7016"/>
                  <a:gd name="connsiteY17" fmla="*/ 2846 h 8979"/>
                  <a:gd name="connsiteX18" fmla="*/ 5054 w 7016"/>
                  <a:gd name="connsiteY18" fmla="*/ 2061 h 8979"/>
                  <a:gd name="connsiteX19" fmla="*/ 4514 w 7016"/>
                  <a:gd name="connsiteY19" fmla="*/ 1521 h 8979"/>
                  <a:gd name="connsiteX20" fmla="*/ 3729 w 7016"/>
                  <a:gd name="connsiteY20" fmla="*/ 1325 h 8979"/>
                  <a:gd name="connsiteX21" fmla="*/ 1423 w 7016"/>
                  <a:gd name="connsiteY21" fmla="*/ 1325 h 8979"/>
                  <a:gd name="connsiteX22" fmla="*/ 1423 w 7016"/>
                  <a:gd name="connsiteY22" fmla="*/ 4416 h 8979"/>
                  <a:gd name="connsiteX23" fmla="*/ 3729 w 7016"/>
                  <a:gd name="connsiteY23" fmla="*/ 4416 h 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16" h="8979">
                    <a:moveTo>
                      <a:pt x="3729" y="0"/>
                    </a:moveTo>
                    <a:cubicBezTo>
                      <a:pt x="4269" y="0"/>
                      <a:pt x="4809" y="147"/>
                      <a:pt x="5250" y="393"/>
                    </a:cubicBezTo>
                    <a:cubicBezTo>
                      <a:pt x="5692" y="638"/>
                      <a:pt x="6035" y="981"/>
                      <a:pt x="6281" y="1423"/>
                    </a:cubicBezTo>
                    <a:cubicBezTo>
                      <a:pt x="6526" y="1865"/>
                      <a:pt x="6673" y="2306"/>
                      <a:pt x="6673" y="2846"/>
                    </a:cubicBezTo>
                    <a:cubicBezTo>
                      <a:pt x="6673" y="3484"/>
                      <a:pt x="6526" y="4023"/>
                      <a:pt x="6182" y="4465"/>
                    </a:cubicBezTo>
                    <a:cubicBezTo>
                      <a:pt x="5839" y="4907"/>
                      <a:pt x="5446" y="5201"/>
                      <a:pt x="4956" y="5397"/>
                    </a:cubicBezTo>
                    <a:lnTo>
                      <a:pt x="7017" y="8979"/>
                    </a:lnTo>
                    <a:lnTo>
                      <a:pt x="5397" y="8979"/>
                    </a:lnTo>
                    <a:lnTo>
                      <a:pt x="3533" y="5643"/>
                    </a:lnTo>
                    <a:lnTo>
                      <a:pt x="1423" y="5643"/>
                    </a:lnTo>
                    <a:lnTo>
                      <a:pt x="1423" y="8979"/>
                    </a:lnTo>
                    <a:lnTo>
                      <a:pt x="0" y="8979"/>
                    </a:lnTo>
                    <a:lnTo>
                      <a:pt x="0" y="0"/>
                    </a:lnTo>
                    <a:lnTo>
                      <a:pt x="3729" y="0"/>
                    </a:lnTo>
                    <a:close/>
                    <a:moveTo>
                      <a:pt x="3729" y="4367"/>
                    </a:moveTo>
                    <a:cubicBezTo>
                      <a:pt x="4024" y="4367"/>
                      <a:pt x="4269" y="4318"/>
                      <a:pt x="4514" y="4171"/>
                    </a:cubicBezTo>
                    <a:cubicBezTo>
                      <a:pt x="4759" y="4023"/>
                      <a:pt x="4907" y="3876"/>
                      <a:pt x="5054" y="3631"/>
                    </a:cubicBezTo>
                    <a:cubicBezTo>
                      <a:pt x="5201" y="3386"/>
                      <a:pt x="5250" y="3140"/>
                      <a:pt x="5250" y="2846"/>
                    </a:cubicBezTo>
                    <a:cubicBezTo>
                      <a:pt x="5250" y="2551"/>
                      <a:pt x="5201" y="2306"/>
                      <a:pt x="5054" y="2061"/>
                    </a:cubicBezTo>
                    <a:cubicBezTo>
                      <a:pt x="4907" y="1815"/>
                      <a:pt x="4759" y="1668"/>
                      <a:pt x="4514" y="1521"/>
                    </a:cubicBezTo>
                    <a:cubicBezTo>
                      <a:pt x="4269" y="1374"/>
                      <a:pt x="4024" y="1325"/>
                      <a:pt x="3729" y="1325"/>
                    </a:cubicBezTo>
                    <a:lnTo>
                      <a:pt x="1423" y="1325"/>
                    </a:lnTo>
                    <a:lnTo>
                      <a:pt x="1423" y="4416"/>
                    </a:lnTo>
                    <a:lnTo>
                      <a:pt x="3729" y="4416"/>
                    </a:lnTo>
                    <a:close/>
                  </a:path>
                </a:pathLst>
              </a:custGeom>
              <a:solidFill>
                <a:srgbClr val="00C7FD"/>
              </a:solidFill>
              <a:ln w="4903" cap="flat">
                <a:noFill/>
                <a:prstDash val="solid"/>
                <a:miter/>
              </a:ln>
            </p:spPr>
            <p:txBody>
              <a:bodyPr rtlCol="0" anchor="ctr"/>
              <a:lstStyle/>
              <a:p>
                <a:endParaRPr lang="en-US"/>
              </a:p>
            </p:txBody>
          </p:sp>
        </p:grpSp>
      </p:grpSp>
      <p:grpSp>
        <p:nvGrpSpPr>
          <p:cNvPr id="8" name="Graphic 4">
            <a:extLst>
              <a:ext uri="{FF2B5EF4-FFF2-40B4-BE49-F238E27FC236}">
                <a16:creationId xmlns:a16="http://schemas.microsoft.com/office/drawing/2014/main" id="{6889EB5E-85D4-49FB-A18F-26ACEDEBC2DE}"/>
              </a:ext>
            </a:extLst>
          </p:cNvPr>
          <p:cNvGrpSpPr/>
          <p:nvPr userDrawn="1"/>
        </p:nvGrpSpPr>
        <p:grpSpPr>
          <a:xfrm>
            <a:off x="138227" y="6297005"/>
            <a:ext cx="567262" cy="217316"/>
            <a:chOff x="138227" y="6297005"/>
            <a:chExt cx="567262" cy="217316"/>
          </a:xfrm>
          <a:solidFill>
            <a:schemeClr val="accent1"/>
          </a:solidFill>
        </p:grpSpPr>
        <p:sp>
          <p:nvSpPr>
            <p:cNvPr id="9" name="Freeform: Shape 8">
              <a:extLst>
                <a:ext uri="{FF2B5EF4-FFF2-40B4-BE49-F238E27FC236}">
                  <a16:creationId xmlns:a16="http://schemas.microsoft.com/office/drawing/2014/main" id="{2F949C6F-FABA-40DD-9C5D-61065AE33A75}"/>
                </a:ext>
              </a:extLst>
            </p:cNvPr>
            <p:cNvSpPr/>
            <p:nvPr/>
          </p:nvSpPr>
          <p:spPr>
            <a:xfrm>
              <a:off x="138227" y="6299949"/>
              <a:ext cx="40627" cy="40627"/>
            </a:xfrm>
            <a:custGeom>
              <a:avLst/>
              <a:gdLst>
                <a:gd name="connsiteX0" fmla="*/ 0 w 40627"/>
                <a:gd name="connsiteY0" fmla="*/ 0 h 40627"/>
                <a:gd name="connsiteX1" fmla="*/ 40627 w 40627"/>
                <a:gd name="connsiteY1" fmla="*/ 0 h 40627"/>
                <a:gd name="connsiteX2" fmla="*/ 40627 w 40627"/>
                <a:gd name="connsiteY2" fmla="*/ 40627 h 40627"/>
                <a:gd name="connsiteX3" fmla="*/ 0 w 40627"/>
                <a:gd name="connsiteY3" fmla="*/ 40627 h 40627"/>
              </a:gdLst>
              <a:ahLst/>
              <a:cxnLst>
                <a:cxn ang="0">
                  <a:pos x="connsiteX0" y="connsiteY0"/>
                </a:cxn>
                <a:cxn ang="0">
                  <a:pos x="connsiteX1" y="connsiteY1"/>
                </a:cxn>
                <a:cxn ang="0">
                  <a:pos x="connsiteX2" y="connsiteY2"/>
                </a:cxn>
                <a:cxn ang="0">
                  <a:pos x="connsiteX3" y="connsiteY3"/>
                </a:cxn>
              </a:cxnLst>
              <a:rect l="l" t="t" r="r" b="b"/>
              <a:pathLst>
                <a:path w="40627" h="40627">
                  <a:moveTo>
                    <a:pt x="0" y="0"/>
                  </a:moveTo>
                  <a:lnTo>
                    <a:pt x="40627" y="0"/>
                  </a:lnTo>
                  <a:lnTo>
                    <a:pt x="40627" y="40627"/>
                  </a:lnTo>
                  <a:lnTo>
                    <a:pt x="0" y="40627"/>
                  </a:lnTo>
                  <a:close/>
                </a:path>
              </a:pathLst>
            </a:custGeom>
            <a:solidFill>
              <a:schemeClr val="accent2"/>
            </a:solidFill>
            <a:ln w="490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E34B058-2DEE-4712-A846-663D295FF358}"/>
                </a:ext>
              </a:extLst>
            </p:cNvPr>
            <p:cNvSpPr/>
            <p:nvPr/>
          </p:nvSpPr>
          <p:spPr>
            <a:xfrm>
              <a:off x="139257" y="6297005"/>
              <a:ext cx="514270" cy="217316"/>
            </a:xfrm>
            <a:custGeom>
              <a:avLst/>
              <a:gdLst>
                <a:gd name="connsiteX0" fmla="*/ 38518 w 514270"/>
                <a:gd name="connsiteY0" fmla="*/ 214275 h 217316"/>
                <a:gd name="connsiteX1" fmla="*/ 38518 w 514270"/>
                <a:gd name="connsiteY1" fmla="*/ 68203 h 217316"/>
                <a:gd name="connsiteX2" fmla="*/ 0 w 514270"/>
                <a:gd name="connsiteY2" fmla="*/ 68203 h 217316"/>
                <a:gd name="connsiteX3" fmla="*/ 0 w 514270"/>
                <a:gd name="connsiteY3" fmla="*/ 214324 h 217316"/>
                <a:gd name="connsiteX4" fmla="*/ 38468 w 514270"/>
                <a:gd name="connsiteY4" fmla="*/ 214324 h 217316"/>
                <a:gd name="connsiteX5" fmla="*/ 293665 w 514270"/>
                <a:gd name="connsiteY5" fmla="*/ 215747 h 217316"/>
                <a:gd name="connsiteX6" fmla="*/ 293665 w 514270"/>
                <a:gd name="connsiteY6" fmla="*/ 179928 h 217316"/>
                <a:gd name="connsiteX7" fmla="*/ 279730 w 514270"/>
                <a:gd name="connsiteY7" fmla="*/ 179045 h 217316"/>
                <a:gd name="connsiteX8" fmla="*/ 270702 w 514270"/>
                <a:gd name="connsiteY8" fmla="*/ 175021 h 217316"/>
                <a:gd name="connsiteX9" fmla="*/ 266679 w 514270"/>
                <a:gd name="connsiteY9" fmla="*/ 166287 h 217316"/>
                <a:gd name="connsiteX10" fmla="*/ 265795 w 514270"/>
                <a:gd name="connsiteY10" fmla="*/ 152156 h 217316"/>
                <a:gd name="connsiteX11" fmla="*/ 265795 w 514270"/>
                <a:gd name="connsiteY11" fmla="*/ 101029 h 217316"/>
                <a:gd name="connsiteX12" fmla="*/ 293665 w 514270"/>
                <a:gd name="connsiteY12" fmla="*/ 101029 h 217316"/>
                <a:gd name="connsiteX13" fmla="*/ 293665 w 514270"/>
                <a:gd name="connsiteY13" fmla="*/ 68105 h 217316"/>
                <a:gd name="connsiteX14" fmla="*/ 265795 w 514270"/>
                <a:gd name="connsiteY14" fmla="*/ 68105 h 217316"/>
                <a:gd name="connsiteX15" fmla="*/ 265795 w 514270"/>
                <a:gd name="connsiteY15" fmla="*/ 11285 h 217316"/>
                <a:gd name="connsiteX16" fmla="*/ 227327 w 514270"/>
                <a:gd name="connsiteY16" fmla="*/ 11285 h 217316"/>
                <a:gd name="connsiteX17" fmla="*/ 227327 w 514270"/>
                <a:gd name="connsiteY17" fmla="*/ 152500 h 217316"/>
                <a:gd name="connsiteX18" fmla="*/ 230418 w 514270"/>
                <a:gd name="connsiteY18" fmla="*/ 182627 h 217316"/>
                <a:gd name="connsiteX19" fmla="*/ 240673 w 514270"/>
                <a:gd name="connsiteY19" fmla="*/ 202008 h 217316"/>
                <a:gd name="connsiteX20" fmla="*/ 259466 w 514270"/>
                <a:gd name="connsiteY20" fmla="*/ 212558 h 217316"/>
                <a:gd name="connsiteX21" fmla="*/ 288808 w 514270"/>
                <a:gd name="connsiteY21" fmla="*/ 215796 h 217316"/>
                <a:gd name="connsiteX22" fmla="*/ 293665 w 514270"/>
                <a:gd name="connsiteY22" fmla="*/ 215796 h 217316"/>
                <a:gd name="connsiteX23" fmla="*/ 514270 w 514270"/>
                <a:gd name="connsiteY23" fmla="*/ 214275 h 217316"/>
                <a:gd name="connsiteX24" fmla="*/ 514270 w 514270"/>
                <a:gd name="connsiteY24" fmla="*/ 0 h 217316"/>
                <a:gd name="connsiteX25" fmla="*/ 475802 w 514270"/>
                <a:gd name="connsiteY25" fmla="*/ 0 h 217316"/>
                <a:gd name="connsiteX26" fmla="*/ 475802 w 514270"/>
                <a:gd name="connsiteY26" fmla="*/ 214275 h 217316"/>
                <a:gd name="connsiteX27" fmla="*/ 514270 w 514270"/>
                <a:gd name="connsiteY27" fmla="*/ 214275 h 217316"/>
                <a:gd name="connsiteX28" fmla="*/ 190183 w 514270"/>
                <a:gd name="connsiteY28" fmla="*/ 82579 h 217316"/>
                <a:gd name="connsiteX29" fmla="*/ 145434 w 514270"/>
                <a:gd name="connsiteY29" fmla="*/ 65210 h 217316"/>
                <a:gd name="connsiteX30" fmla="*/ 120165 w 514270"/>
                <a:gd name="connsiteY30" fmla="*/ 70853 h 217316"/>
                <a:gd name="connsiteX31" fmla="*/ 101029 w 514270"/>
                <a:gd name="connsiteY31" fmla="*/ 86456 h 217316"/>
                <a:gd name="connsiteX32" fmla="*/ 98919 w 514270"/>
                <a:gd name="connsiteY32" fmla="*/ 89154 h 217316"/>
                <a:gd name="connsiteX33" fmla="*/ 98919 w 514270"/>
                <a:gd name="connsiteY33" fmla="*/ 86701 h 217316"/>
                <a:gd name="connsiteX34" fmla="*/ 98919 w 514270"/>
                <a:gd name="connsiteY34" fmla="*/ 68203 h 217316"/>
                <a:gd name="connsiteX35" fmla="*/ 60941 w 514270"/>
                <a:gd name="connsiteY35" fmla="*/ 68203 h 217316"/>
                <a:gd name="connsiteX36" fmla="*/ 60941 w 514270"/>
                <a:gd name="connsiteY36" fmla="*/ 214324 h 217316"/>
                <a:gd name="connsiteX37" fmla="*/ 99213 w 514270"/>
                <a:gd name="connsiteY37" fmla="*/ 214324 h 217316"/>
                <a:gd name="connsiteX38" fmla="*/ 99213 w 514270"/>
                <a:gd name="connsiteY38" fmla="*/ 141901 h 217316"/>
                <a:gd name="connsiteX39" fmla="*/ 99262 w 514270"/>
                <a:gd name="connsiteY39" fmla="*/ 139252 h 217316"/>
                <a:gd name="connsiteX40" fmla="*/ 109419 w 514270"/>
                <a:gd name="connsiteY40" fmla="*/ 108928 h 217316"/>
                <a:gd name="connsiteX41" fmla="*/ 133855 w 514270"/>
                <a:gd name="connsiteY41" fmla="*/ 98526 h 217316"/>
                <a:gd name="connsiteX42" fmla="*/ 159026 w 514270"/>
                <a:gd name="connsiteY42" fmla="*/ 108634 h 217316"/>
                <a:gd name="connsiteX43" fmla="*/ 167416 w 514270"/>
                <a:gd name="connsiteY43" fmla="*/ 136651 h 217316"/>
                <a:gd name="connsiteX44" fmla="*/ 167416 w 514270"/>
                <a:gd name="connsiteY44" fmla="*/ 136651 h 217316"/>
                <a:gd name="connsiteX45" fmla="*/ 167416 w 514270"/>
                <a:gd name="connsiteY45" fmla="*/ 136946 h 217316"/>
                <a:gd name="connsiteX46" fmla="*/ 167416 w 514270"/>
                <a:gd name="connsiteY46" fmla="*/ 136995 h 217316"/>
                <a:gd name="connsiteX47" fmla="*/ 167416 w 514270"/>
                <a:gd name="connsiteY47" fmla="*/ 136995 h 217316"/>
                <a:gd name="connsiteX48" fmla="*/ 167416 w 514270"/>
                <a:gd name="connsiteY48" fmla="*/ 214275 h 217316"/>
                <a:gd name="connsiteX49" fmla="*/ 206277 w 514270"/>
                <a:gd name="connsiteY49" fmla="*/ 214275 h 217316"/>
                <a:gd name="connsiteX50" fmla="*/ 206277 w 514270"/>
                <a:gd name="connsiteY50" fmla="*/ 131352 h 217316"/>
                <a:gd name="connsiteX51" fmla="*/ 190183 w 514270"/>
                <a:gd name="connsiteY51" fmla="*/ 82579 h 217316"/>
                <a:gd name="connsiteX52" fmla="*/ 455684 w 514270"/>
                <a:gd name="connsiteY52" fmla="*/ 140969 h 217316"/>
                <a:gd name="connsiteX53" fmla="*/ 450140 w 514270"/>
                <a:gd name="connsiteY53" fmla="*/ 111431 h 217316"/>
                <a:gd name="connsiteX54" fmla="*/ 434635 w 514270"/>
                <a:gd name="connsiteY54" fmla="*/ 87290 h 217316"/>
                <a:gd name="connsiteX55" fmla="*/ 410837 w 514270"/>
                <a:gd name="connsiteY55" fmla="*/ 71098 h 217316"/>
                <a:gd name="connsiteX56" fmla="*/ 380269 w 514270"/>
                <a:gd name="connsiteY56" fmla="*/ 65259 h 217316"/>
                <a:gd name="connsiteX57" fmla="*/ 350583 w 514270"/>
                <a:gd name="connsiteY57" fmla="*/ 71245 h 217316"/>
                <a:gd name="connsiteX58" fmla="*/ 326442 w 514270"/>
                <a:gd name="connsiteY58" fmla="*/ 87486 h 217316"/>
                <a:gd name="connsiteX59" fmla="*/ 310201 w 514270"/>
                <a:gd name="connsiteY59" fmla="*/ 111627 h 217316"/>
                <a:gd name="connsiteX60" fmla="*/ 304215 w 514270"/>
                <a:gd name="connsiteY60" fmla="*/ 141312 h 217316"/>
                <a:gd name="connsiteX61" fmla="*/ 309907 w 514270"/>
                <a:gd name="connsiteY61" fmla="*/ 170998 h 217316"/>
                <a:gd name="connsiteX62" fmla="*/ 325706 w 514270"/>
                <a:gd name="connsiteY62" fmla="*/ 195090 h 217316"/>
                <a:gd name="connsiteX63" fmla="*/ 350092 w 514270"/>
                <a:gd name="connsiteY63" fmla="*/ 211331 h 217316"/>
                <a:gd name="connsiteX64" fmla="*/ 381397 w 514270"/>
                <a:gd name="connsiteY64" fmla="*/ 217317 h 217316"/>
                <a:gd name="connsiteX65" fmla="*/ 446411 w 514270"/>
                <a:gd name="connsiteY65" fmla="*/ 188662 h 217316"/>
                <a:gd name="connsiteX66" fmla="*/ 418688 w 514270"/>
                <a:gd name="connsiteY66" fmla="*/ 167563 h 217316"/>
                <a:gd name="connsiteX67" fmla="*/ 381692 w 514270"/>
                <a:gd name="connsiteY67" fmla="*/ 183902 h 217316"/>
                <a:gd name="connsiteX68" fmla="*/ 355146 w 514270"/>
                <a:gd name="connsiteY68" fmla="*/ 176444 h 217316"/>
                <a:gd name="connsiteX69" fmla="*/ 341260 w 514270"/>
                <a:gd name="connsiteY69" fmla="*/ 156180 h 217316"/>
                <a:gd name="connsiteX70" fmla="*/ 340868 w 514270"/>
                <a:gd name="connsiteY70" fmla="*/ 154806 h 217316"/>
                <a:gd name="connsiteX71" fmla="*/ 455635 w 514270"/>
                <a:gd name="connsiteY71" fmla="*/ 154806 h 217316"/>
                <a:gd name="connsiteX72" fmla="*/ 455635 w 514270"/>
                <a:gd name="connsiteY72" fmla="*/ 141067 h 217316"/>
                <a:gd name="connsiteX73" fmla="*/ 341211 w 514270"/>
                <a:gd name="connsiteY73" fmla="*/ 127574 h 217316"/>
                <a:gd name="connsiteX74" fmla="*/ 379974 w 514270"/>
                <a:gd name="connsiteY74" fmla="*/ 98183 h 217316"/>
                <a:gd name="connsiteX75" fmla="*/ 418737 w 514270"/>
                <a:gd name="connsiteY75" fmla="*/ 127525 h 217316"/>
                <a:gd name="connsiteX76" fmla="*/ 341211 w 514270"/>
                <a:gd name="connsiteY76" fmla="*/ 127525 h 21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14270" h="217316">
                  <a:moveTo>
                    <a:pt x="38518" y="214275"/>
                  </a:moveTo>
                  <a:lnTo>
                    <a:pt x="38518" y="68203"/>
                  </a:lnTo>
                  <a:lnTo>
                    <a:pt x="0" y="68203"/>
                  </a:lnTo>
                  <a:lnTo>
                    <a:pt x="0" y="214324"/>
                  </a:lnTo>
                  <a:lnTo>
                    <a:pt x="38468" y="214324"/>
                  </a:lnTo>
                  <a:close/>
                  <a:moveTo>
                    <a:pt x="293665" y="215747"/>
                  </a:moveTo>
                  <a:lnTo>
                    <a:pt x="293665" y="179928"/>
                  </a:lnTo>
                  <a:cubicBezTo>
                    <a:pt x="287974" y="179928"/>
                    <a:pt x="283312" y="179585"/>
                    <a:pt x="279730" y="179045"/>
                  </a:cubicBezTo>
                  <a:cubicBezTo>
                    <a:pt x="275756" y="178407"/>
                    <a:pt x="272714" y="177082"/>
                    <a:pt x="270702" y="175021"/>
                  </a:cubicBezTo>
                  <a:cubicBezTo>
                    <a:pt x="268690" y="173010"/>
                    <a:pt x="267317" y="170066"/>
                    <a:pt x="266679" y="166287"/>
                  </a:cubicBezTo>
                  <a:cubicBezTo>
                    <a:pt x="266090" y="162706"/>
                    <a:pt x="265795" y="157946"/>
                    <a:pt x="265795" y="152156"/>
                  </a:cubicBezTo>
                  <a:lnTo>
                    <a:pt x="265795" y="101029"/>
                  </a:lnTo>
                  <a:lnTo>
                    <a:pt x="293665" y="101029"/>
                  </a:lnTo>
                  <a:lnTo>
                    <a:pt x="293665" y="68105"/>
                  </a:lnTo>
                  <a:lnTo>
                    <a:pt x="265795" y="68105"/>
                  </a:lnTo>
                  <a:lnTo>
                    <a:pt x="265795" y="11285"/>
                  </a:lnTo>
                  <a:lnTo>
                    <a:pt x="227327" y="11285"/>
                  </a:lnTo>
                  <a:lnTo>
                    <a:pt x="227327" y="152500"/>
                  </a:lnTo>
                  <a:cubicBezTo>
                    <a:pt x="227327" y="164423"/>
                    <a:pt x="228357" y="174531"/>
                    <a:pt x="230418" y="182627"/>
                  </a:cubicBezTo>
                  <a:cubicBezTo>
                    <a:pt x="232430" y="190625"/>
                    <a:pt x="235865" y="197151"/>
                    <a:pt x="240673" y="202008"/>
                  </a:cubicBezTo>
                  <a:cubicBezTo>
                    <a:pt x="245433" y="206866"/>
                    <a:pt x="251762" y="210448"/>
                    <a:pt x="259466" y="212558"/>
                  </a:cubicBezTo>
                  <a:cubicBezTo>
                    <a:pt x="267218" y="214716"/>
                    <a:pt x="277130" y="215796"/>
                    <a:pt x="288808" y="215796"/>
                  </a:cubicBezTo>
                  <a:lnTo>
                    <a:pt x="293665" y="215796"/>
                  </a:lnTo>
                  <a:close/>
                  <a:moveTo>
                    <a:pt x="514270" y="214275"/>
                  </a:moveTo>
                  <a:lnTo>
                    <a:pt x="514270" y="0"/>
                  </a:lnTo>
                  <a:lnTo>
                    <a:pt x="475802" y="0"/>
                  </a:lnTo>
                  <a:lnTo>
                    <a:pt x="475802" y="214275"/>
                  </a:lnTo>
                  <a:lnTo>
                    <a:pt x="514270" y="214275"/>
                  </a:lnTo>
                  <a:close/>
                  <a:moveTo>
                    <a:pt x="190183" y="82579"/>
                  </a:moveTo>
                  <a:cubicBezTo>
                    <a:pt x="179536" y="71049"/>
                    <a:pt x="164472" y="65210"/>
                    <a:pt x="145434" y="65210"/>
                  </a:cubicBezTo>
                  <a:cubicBezTo>
                    <a:pt x="136259" y="65210"/>
                    <a:pt x="127770" y="67123"/>
                    <a:pt x="120165" y="70853"/>
                  </a:cubicBezTo>
                  <a:cubicBezTo>
                    <a:pt x="112609" y="74582"/>
                    <a:pt x="106181" y="79832"/>
                    <a:pt x="101029" y="86456"/>
                  </a:cubicBezTo>
                  <a:lnTo>
                    <a:pt x="98919" y="89154"/>
                  </a:lnTo>
                  <a:lnTo>
                    <a:pt x="98919" y="86701"/>
                  </a:lnTo>
                  <a:cubicBezTo>
                    <a:pt x="98919" y="86701"/>
                    <a:pt x="98919" y="68203"/>
                    <a:pt x="98919" y="68203"/>
                  </a:cubicBezTo>
                  <a:lnTo>
                    <a:pt x="60941" y="68203"/>
                  </a:lnTo>
                  <a:lnTo>
                    <a:pt x="60941" y="214324"/>
                  </a:lnTo>
                  <a:lnTo>
                    <a:pt x="99213" y="214324"/>
                  </a:lnTo>
                  <a:lnTo>
                    <a:pt x="99213" y="141901"/>
                  </a:lnTo>
                  <a:cubicBezTo>
                    <a:pt x="99213" y="141018"/>
                    <a:pt x="99213" y="140135"/>
                    <a:pt x="99262" y="139252"/>
                  </a:cubicBezTo>
                  <a:cubicBezTo>
                    <a:pt x="99655" y="125611"/>
                    <a:pt x="103090" y="115405"/>
                    <a:pt x="109419" y="108928"/>
                  </a:cubicBezTo>
                  <a:cubicBezTo>
                    <a:pt x="116190" y="102059"/>
                    <a:pt x="124385" y="98526"/>
                    <a:pt x="133855" y="98526"/>
                  </a:cubicBezTo>
                  <a:cubicBezTo>
                    <a:pt x="144944" y="98526"/>
                    <a:pt x="153432" y="101912"/>
                    <a:pt x="159026" y="108634"/>
                  </a:cubicBezTo>
                  <a:cubicBezTo>
                    <a:pt x="164521" y="115209"/>
                    <a:pt x="167318" y="124630"/>
                    <a:pt x="167416" y="136651"/>
                  </a:cubicBezTo>
                  <a:lnTo>
                    <a:pt x="167416" y="136651"/>
                  </a:lnTo>
                  <a:lnTo>
                    <a:pt x="167416" y="136946"/>
                  </a:lnTo>
                  <a:cubicBezTo>
                    <a:pt x="167416" y="136946"/>
                    <a:pt x="167416" y="136946"/>
                    <a:pt x="167416" y="136995"/>
                  </a:cubicBezTo>
                  <a:lnTo>
                    <a:pt x="167416" y="136995"/>
                  </a:lnTo>
                  <a:cubicBezTo>
                    <a:pt x="167416" y="136995"/>
                    <a:pt x="167416" y="214275"/>
                    <a:pt x="167416" y="214275"/>
                  </a:cubicBezTo>
                  <a:lnTo>
                    <a:pt x="206277" y="214275"/>
                  </a:lnTo>
                  <a:lnTo>
                    <a:pt x="206277" y="131352"/>
                  </a:lnTo>
                  <a:cubicBezTo>
                    <a:pt x="206277" y="110548"/>
                    <a:pt x="200880" y="94110"/>
                    <a:pt x="190183" y="82579"/>
                  </a:cubicBezTo>
                  <a:close/>
                  <a:moveTo>
                    <a:pt x="455684" y="140969"/>
                  </a:moveTo>
                  <a:cubicBezTo>
                    <a:pt x="455684" y="130518"/>
                    <a:pt x="453820" y="120557"/>
                    <a:pt x="450140" y="111431"/>
                  </a:cubicBezTo>
                  <a:cubicBezTo>
                    <a:pt x="446460" y="102304"/>
                    <a:pt x="441259" y="94208"/>
                    <a:pt x="434635" y="87290"/>
                  </a:cubicBezTo>
                  <a:cubicBezTo>
                    <a:pt x="428060" y="80421"/>
                    <a:pt x="420013" y="74974"/>
                    <a:pt x="410837" y="71098"/>
                  </a:cubicBezTo>
                  <a:cubicBezTo>
                    <a:pt x="401613" y="67222"/>
                    <a:pt x="391358" y="65259"/>
                    <a:pt x="380269" y="65259"/>
                  </a:cubicBezTo>
                  <a:cubicBezTo>
                    <a:pt x="369817" y="65259"/>
                    <a:pt x="359808" y="67271"/>
                    <a:pt x="350583" y="71245"/>
                  </a:cubicBezTo>
                  <a:cubicBezTo>
                    <a:pt x="341359" y="75219"/>
                    <a:pt x="333262" y="80666"/>
                    <a:pt x="326442" y="87486"/>
                  </a:cubicBezTo>
                  <a:cubicBezTo>
                    <a:pt x="319671" y="94257"/>
                    <a:pt x="314175" y="102402"/>
                    <a:pt x="310201" y="111627"/>
                  </a:cubicBezTo>
                  <a:cubicBezTo>
                    <a:pt x="306227" y="120852"/>
                    <a:pt x="304215" y="130812"/>
                    <a:pt x="304215" y="141312"/>
                  </a:cubicBezTo>
                  <a:cubicBezTo>
                    <a:pt x="304215" y="151813"/>
                    <a:pt x="306128" y="161773"/>
                    <a:pt x="309907" y="170998"/>
                  </a:cubicBezTo>
                  <a:cubicBezTo>
                    <a:pt x="313685" y="180222"/>
                    <a:pt x="318984" y="188319"/>
                    <a:pt x="325706" y="195090"/>
                  </a:cubicBezTo>
                  <a:cubicBezTo>
                    <a:pt x="332379" y="201861"/>
                    <a:pt x="340623" y="207356"/>
                    <a:pt x="350092" y="211331"/>
                  </a:cubicBezTo>
                  <a:cubicBezTo>
                    <a:pt x="359611" y="215305"/>
                    <a:pt x="370161" y="217317"/>
                    <a:pt x="381397" y="217317"/>
                  </a:cubicBezTo>
                  <a:cubicBezTo>
                    <a:pt x="413978" y="217317"/>
                    <a:pt x="434291" y="202499"/>
                    <a:pt x="446411" y="188662"/>
                  </a:cubicBezTo>
                  <a:lnTo>
                    <a:pt x="418688" y="167563"/>
                  </a:lnTo>
                  <a:cubicBezTo>
                    <a:pt x="412849" y="174482"/>
                    <a:pt x="399012" y="183902"/>
                    <a:pt x="381692" y="183902"/>
                  </a:cubicBezTo>
                  <a:cubicBezTo>
                    <a:pt x="370848" y="183902"/>
                    <a:pt x="361868" y="181400"/>
                    <a:pt x="355146" y="176444"/>
                  </a:cubicBezTo>
                  <a:cubicBezTo>
                    <a:pt x="348375" y="171489"/>
                    <a:pt x="343714" y="164668"/>
                    <a:pt x="341260" y="156180"/>
                  </a:cubicBezTo>
                  <a:lnTo>
                    <a:pt x="340868" y="154806"/>
                  </a:lnTo>
                  <a:lnTo>
                    <a:pt x="455635" y="154806"/>
                  </a:lnTo>
                  <a:lnTo>
                    <a:pt x="455635" y="141067"/>
                  </a:lnTo>
                  <a:close/>
                  <a:moveTo>
                    <a:pt x="341211" y="127574"/>
                  </a:moveTo>
                  <a:cubicBezTo>
                    <a:pt x="341211" y="116877"/>
                    <a:pt x="353478" y="98183"/>
                    <a:pt x="379974" y="98183"/>
                  </a:cubicBezTo>
                  <a:cubicBezTo>
                    <a:pt x="406470" y="98183"/>
                    <a:pt x="418737" y="116828"/>
                    <a:pt x="418737" y="127525"/>
                  </a:cubicBezTo>
                  <a:lnTo>
                    <a:pt x="341211" y="127525"/>
                  </a:lnTo>
                  <a:close/>
                </a:path>
              </a:pathLst>
            </a:custGeom>
            <a:solidFill>
              <a:schemeClr val="bg2"/>
            </a:solidFill>
            <a:ln w="4903" cap="flat">
              <a:noFill/>
              <a:prstDash val="solid"/>
              <a:miter/>
            </a:ln>
          </p:spPr>
          <p:txBody>
            <a:bodyPr rtlCol="0" anchor="ctr"/>
            <a:lstStyle/>
            <a:p>
              <a:endParaRPr lang="en-US"/>
            </a:p>
          </p:txBody>
        </p:sp>
        <p:grpSp>
          <p:nvGrpSpPr>
            <p:cNvPr id="11" name="Graphic 4">
              <a:extLst>
                <a:ext uri="{FF2B5EF4-FFF2-40B4-BE49-F238E27FC236}">
                  <a16:creationId xmlns:a16="http://schemas.microsoft.com/office/drawing/2014/main" id="{AE93B4BE-1ED8-4293-BEAC-D1ABE78D5C67}"/>
                </a:ext>
              </a:extLst>
            </p:cNvPr>
            <p:cNvGrpSpPr/>
            <p:nvPr/>
          </p:nvGrpSpPr>
          <p:grpSpPr>
            <a:xfrm>
              <a:off x="673890" y="6297005"/>
              <a:ext cx="31599" cy="31599"/>
              <a:chOff x="673890" y="6297005"/>
              <a:chExt cx="31599" cy="31599"/>
            </a:xfrm>
            <a:grpFill/>
          </p:grpSpPr>
          <p:sp>
            <p:nvSpPr>
              <p:cNvPr id="12" name="Freeform: Shape 11">
                <a:extLst>
                  <a:ext uri="{FF2B5EF4-FFF2-40B4-BE49-F238E27FC236}">
                    <a16:creationId xmlns:a16="http://schemas.microsoft.com/office/drawing/2014/main" id="{EFD40599-5FEE-44B3-8666-5A2E41651BBF}"/>
                  </a:ext>
                </a:extLst>
              </p:cNvPr>
              <p:cNvSpPr/>
              <p:nvPr/>
            </p:nvSpPr>
            <p:spPr>
              <a:xfrm>
                <a:off x="673890" y="6297005"/>
                <a:ext cx="31599" cy="31599"/>
              </a:xfrm>
              <a:custGeom>
                <a:avLst/>
                <a:gdLst>
                  <a:gd name="connsiteX0" fmla="*/ 15800 w 31599"/>
                  <a:gd name="connsiteY0" fmla="*/ 2257 h 31599"/>
                  <a:gd name="connsiteX1" fmla="*/ 29342 w 31599"/>
                  <a:gd name="connsiteY1" fmla="*/ 15800 h 31599"/>
                  <a:gd name="connsiteX2" fmla="*/ 15800 w 31599"/>
                  <a:gd name="connsiteY2" fmla="*/ 29342 h 31599"/>
                  <a:gd name="connsiteX3" fmla="*/ 2257 w 31599"/>
                  <a:gd name="connsiteY3" fmla="*/ 15800 h 31599"/>
                  <a:gd name="connsiteX4" fmla="*/ 15800 w 31599"/>
                  <a:gd name="connsiteY4" fmla="*/ 2257 h 31599"/>
                  <a:gd name="connsiteX5" fmla="*/ 15800 w 31599"/>
                  <a:gd name="connsiteY5" fmla="*/ 0 h 31599"/>
                  <a:gd name="connsiteX6" fmla="*/ 0 w 31599"/>
                  <a:gd name="connsiteY6" fmla="*/ 15800 h 31599"/>
                  <a:gd name="connsiteX7" fmla="*/ 15800 w 31599"/>
                  <a:gd name="connsiteY7" fmla="*/ 31599 h 31599"/>
                  <a:gd name="connsiteX8" fmla="*/ 31599 w 31599"/>
                  <a:gd name="connsiteY8" fmla="*/ 15800 h 31599"/>
                  <a:gd name="connsiteX9" fmla="*/ 15800 w 31599"/>
                  <a:gd name="connsiteY9" fmla="*/ 0 h 3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99" h="31599">
                    <a:moveTo>
                      <a:pt x="15800" y="2257"/>
                    </a:moveTo>
                    <a:cubicBezTo>
                      <a:pt x="23258" y="2257"/>
                      <a:pt x="29342" y="8341"/>
                      <a:pt x="29342" y="15800"/>
                    </a:cubicBezTo>
                    <a:cubicBezTo>
                      <a:pt x="29342" y="23258"/>
                      <a:pt x="23258" y="29342"/>
                      <a:pt x="15800" y="29342"/>
                    </a:cubicBezTo>
                    <a:cubicBezTo>
                      <a:pt x="8341" y="29342"/>
                      <a:pt x="2257" y="23258"/>
                      <a:pt x="2257" y="15800"/>
                    </a:cubicBezTo>
                    <a:cubicBezTo>
                      <a:pt x="2257" y="8341"/>
                      <a:pt x="8341" y="2257"/>
                      <a:pt x="15800" y="2257"/>
                    </a:cubicBezTo>
                    <a:moveTo>
                      <a:pt x="15800" y="0"/>
                    </a:moveTo>
                    <a:cubicBezTo>
                      <a:pt x="7066" y="0"/>
                      <a:pt x="0" y="7066"/>
                      <a:pt x="0" y="15800"/>
                    </a:cubicBezTo>
                    <a:cubicBezTo>
                      <a:pt x="0" y="24533"/>
                      <a:pt x="7066" y="31599"/>
                      <a:pt x="15800" y="31599"/>
                    </a:cubicBezTo>
                    <a:cubicBezTo>
                      <a:pt x="24533" y="31599"/>
                      <a:pt x="31599" y="24533"/>
                      <a:pt x="31599" y="15800"/>
                    </a:cubicBezTo>
                    <a:cubicBezTo>
                      <a:pt x="31599" y="7066"/>
                      <a:pt x="24533" y="0"/>
                      <a:pt x="15800" y="0"/>
                    </a:cubicBezTo>
                  </a:path>
                </a:pathLst>
              </a:custGeom>
              <a:grpFill/>
              <a:ln w="490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8E1F87E-F835-4EF1-8816-1B4DC8615853}"/>
                  </a:ext>
                </a:extLst>
              </p:cNvPr>
              <p:cNvSpPr/>
              <p:nvPr/>
            </p:nvSpPr>
            <p:spPr>
              <a:xfrm>
                <a:off x="684293" y="6304904"/>
                <a:ext cx="12315" cy="15799"/>
              </a:xfrm>
              <a:custGeom>
                <a:avLst/>
                <a:gdLst>
                  <a:gd name="connsiteX0" fmla="*/ 6575 w 12315"/>
                  <a:gd name="connsiteY0" fmla="*/ 0 h 15799"/>
                  <a:gd name="connsiteX1" fmla="*/ 9274 w 12315"/>
                  <a:gd name="connsiteY1" fmla="*/ 638 h 15799"/>
                  <a:gd name="connsiteX2" fmla="*/ 11138 w 12315"/>
                  <a:gd name="connsiteY2" fmla="*/ 2404 h 15799"/>
                  <a:gd name="connsiteX3" fmla="*/ 11776 w 12315"/>
                  <a:gd name="connsiteY3" fmla="*/ 4956 h 15799"/>
                  <a:gd name="connsiteX4" fmla="*/ 10893 w 12315"/>
                  <a:gd name="connsiteY4" fmla="*/ 7802 h 15799"/>
                  <a:gd name="connsiteX5" fmla="*/ 8734 w 12315"/>
                  <a:gd name="connsiteY5" fmla="*/ 9470 h 15799"/>
                  <a:gd name="connsiteX6" fmla="*/ 12316 w 12315"/>
                  <a:gd name="connsiteY6" fmla="*/ 15800 h 15799"/>
                  <a:gd name="connsiteX7" fmla="*/ 9519 w 12315"/>
                  <a:gd name="connsiteY7" fmla="*/ 15800 h 15799"/>
                  <a:gd name="connsiteX8" fmla="*/ 6231 w 12315"/>
                  <a:gd name="connsiteY8" fmla="*/ 9912 h 15799"/>
                  <a:gd name="connsiteX9" fmla="*/ 2502 w 12315"/>
                  <a:gd name="connsiteY9" fmla="*/ 9912 h 15799"/>
                  <a:gd name="connsiteX10" fmla="*/ 2502 w 12315"/>
                  <a:gd name="connsiteY10" fmla="*/ 15800 h 15799"/>
                  <a:gd name="connsiteX11" fmla="*/ 0 w 12315"/>
                  <a:gd name="connsiteY11" fmla="*/ 15800 h 15799"/>
                  <a:gd name="connsiteX12" fmla="*/ 0 w 12315"/>
                  <a:gd name="connsiteY12" fmla="*/ 0 h 15799"/>
                  <a:gd name="connsiteX13" fmla="*/ 6526 w 12315"/>
                  <a:gd name="connsiteY13" fmla="*/ 0 h 15799"/>
                  <a:gd name="connsiteX14" fmla="*/ 6575 w 12315"/>
                  <a:gd name="connsiteY14" fmla="*/ 7654 h 15799"/>
                  <a:gd name="connsiteX15" fmla="*/ 7998 w 12315"/>
                  <a:gd name="connsiteY15" fmla="*/ 7311 h 15799"/>
                  <a:gd name="connsiteX16" fmla="*/ 8979 w 12315"/>
                  <a:gd name="connsiteY16" fmla="*/ 6330 h 15799"/>
                  <a:gd name="connsiteX17" fmla="*/ 9323 w 12315"/>
                  <a:gd name="connsiteY17" fmla="*/ 4907 h 15799"/>
                  <a:gd name="connsiteX18" fmla="*/ 8979 w 12315"/>
                  <a:gd name="connsiteY18" fmla="*/ 3484 h 15799"/>
                  <a:gd name="connsiteX19" fmla="*/ 7998 w 12315"/>
                  <a:gd name="connsiteY19" fmla="*/ 2502 h 15799"/>
                  <a:gd name="connsiteX20" fmla="*/ 6575 w 12315"/>
                  <a:gd name="connsiteY20" fmla="*/ 2159 h 15799"/>
                  <a:gd name="connsiteX21" fmla="*/ 2502 w 12315"/>
                  <a:gd name="connsiteY21" fmla="*/ 2159 h 15799"/>
                  <a:gd name="connsiteX22" fmla="*/ 2502 w 12315"/>
                  <a:gd name="connsiteY22" fmla="*/ 7556 h 15799"/>
                  <a:gd name="connsiteX23" fmla="*/ 6575 w 12315"/>
                  <a:gd name="connsiteY23" fmla="*/ 7556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 h="15799">
                    <a:moveTo>
                      <a:pt x="6575" y="0"/>
                    </a:moveTo>
                    <a:cubicBezTo>
                      <a:pt x="7556" y="0"/>
                      <a:pt x="8440" y="245"/>
                      <a:pt x="9274" y="638"/>
                    </a:cubicBezTo>
                    <a:cubicBezTo>
                      <a:pt x="10059" y="1079"/>
                      <a:pt x="10697" y="1668"/>
                      <a:pt x="11138" y="2404"/>
                    </a:cubicBezTo>
                    <a:cubicBezTo>
                      <a:pt x="11580" y="3140"/>
                      <a:pt x="11776" y="3974"/>
                      <a:pt x="11776" y="4956"/>
                    </a:cubicBezTo>
                    <a:cubicBezTo>
                      <a:pt x="11776" y="6084"/>
                      <a:pt x="11482" y="7066"/>
                      <a:pt x="10893" y="7802"/>
                    </a:cubicBezTo>
                    <a:cubicBezTo>
                      <a:pt x="10304" y="8587"/>
                      <a:pt x="9617" y="9126"/>
                      <a:pt x="8734" y="9470"/>
                    </a:cubicBezTo>
                    <a:lnTo>
                      <a:pt x="12316" y="15800"/>
                    </a:lnTo>
                    <a:lnTo>
                      <a:pt x="9519" y="15800"/>
                    </a:lnTo>
                    <a:lnTo>
                      <a:pt x="6231" y="9912"/>
                    </a:lnTo>
                    <a:lnTo>
                      <a:pt x="2502" y="9912"/>
                    </a:lnTo>
                    <a:lnTo>
                      <a:pt x="2502" y="15800"/>
                    </a:lnTo>
                    <a:lnTo>
                      <a:pt x="0" y="15800"/>
                    </a:lnTo>
                    <a:lnTo>
                      <a:pt x="0" y="0"/>
                    </a:lnTo>
                    <a:lnTo>
                      <a:pt x="6526" y="0"/>
                    </a:lnTo>
                    <a:close/>
                    <a:moveTo>
                      <a:pt x="6575" y="7654"/>
                    </a:moveTo>
                    <a:cubicBezTo>
                      <a:pt x="7115" y="7654"/>
                      <a:pt x="7556" y="7556"/>
                      <a:pt x="7998" y="7311"/>
                    </a:cubicBezTo>
                    <a:cubicBezTo>
                      <a:pt x="8390" y="7066"/>
                      <a:pt x="8734" y="6771"/>
                      <a:pt x="8979" y="6330"/>
                    </a:cubicBezTo>
                    <a:cubicBezTo>
                      <a:pt x="9225" y="5937"/>
                      <a:pt x="9323" y="5446"/>
                      <a:pt x="9323" y="4907"/>
                    </a:cubicBezTo>
                    <a:cubicBezTo>
                      <a:pt x="9323" y="4367"/>
                      <a:pt x="9225" y="3925"/>
                      <a:pt x="8979" y="3484"/>
                    </a:cubicBezTo>
                    <a:cubicBezTo>
                      <a:pt x="8734" y="3091"/>
                      <a:pt x="8440" y="2748"/>
                      <a:pt x="7998" y="2502"/>
                    </a:cubicBezTo>
                    <a:cubicBezTo>
                      <a:pt x="7605" y="2257"/>
                      <a:pt x="7115" y="2159"/>
                      <a:pt x="6575" y="2159"/>
                    </a:cubicBezTo>
                    <a:lnTo>
                      <a:pt x="2502" y="2159"/>
                    </a:lnTo>
                    <a:lnTo>
                      <a:pt x="2502" y="7556"/>
                    </a:lnTo>
                    <a:lnTo>
                      <a:pt x="6575" y="7556"/>
                    </a:lnTo>
                    <a:close/>
                  </a:path>
                </a:pathLst>
              </a:custGeom>
              <a:grpFill/>
              <a:ln w="4903" cap="flat">
                <a:noFill/>
                <a:prstDash val="solid"/>
                <a:miter/>
              </a:ln>
            </p:spPr>
            <p:txBody>
              <a:bodyPr rtlCol="0" anchor="ctr"/>
              <a:lstStyle/>
              <a:p>
                <a:endParaRPr lang="en-US"/>
              </a:p>
            </p:txBody>
          </p:sp>
        </p:grpSp>
      </p:grpSp>
      <p:sp>
        <p:nvSpPr>
          <p:cNvPr id="14" name="TextBox 13">
            <a:extLst>
              <a:ext uri="{FF2B5EF4-FFF2-40B4-BE49-F238E27FC236}">
                <a16:creationId xmlns:a16="http://schemas.microsoft.com/office/drawing/2014/main" id="{A2B4C435-254D-4061-9699-C2AE3C5F3FFB}"/>
              </a:ext>
            </a:extLst>
          </p:cNvPr>
          <p:cNvSpPr txBox="1"/>
          <p:nvPr userDrawn="1"/>
        </p:nvSpPr>
        <p:spPr>
          <a:xfrm>
            <a:off x="756998" y="6457289"/>
            <a:ext cx="2052165" cy="338554"/>
          </a:xfrm>
          <a:prstGeom prst="rect">
            <a:avLst/>
          </a:prstGeom>
          <a:noFill/>
        </p:spPr>
        <p:txBody>
          <a:bodyPr wrap="none" rtlCol="0">
            <a:spAutoFit/>
          </a:bodyPr>
          <a:lstStyle/>
          <a:p>
            <a:pPr algn="ctr"/>
            <a:r>
              <a:rPr kumimoji="0" lang="en-US" sz="1600" b="0" i="0" u="none" strike="noStrike" kern="1200" cap="none" normalizeH="0" baseline="0">
                <a:ln>
                  <a:noFill/>
                </a:ln>
                <a:solidFill>
                  <a:schemeClr val="bg1"/>
                </a:solidFill>
                <a:effectLst/>
                <a:latin typeface="+mj-lt"/>
                <a:ea typeface="Intel Clear Light" panose="020B0404020203020204" pitchFamily="34" charset="0"/>
                <a:cs typeface="Intel Clear Light" panose="020B0404020203020204" pitchFamily="34" charset="0"/>
              </a:rPr>
              <a:t>Accelerate with Xeon</a:t>
            </a:r>
          </a:p>
        </p:txBody>
      </p:sp>
    </p:spTree>
    <p:extLst>
      <p:ext uri="{BB962C8B-B14F-4D97-AF65-F5344CB8AC3E}">
        <p14:creationId xmlns:p14="http://schemas.microsoft.com/office/powerpoint/2010/main" val="20701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Blue B">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Text Placeholder 2">
            <a:extLst>
              <a:ext uri="{FF2B5EF4-FFF2-40B4-BE49-F238E27FC236}">
                <a16:creationId xmlns:a16="http://schemas.microsoft.com/office/drawing/2014/main" id="{6E706504-BEDA-1441-8BC1-243269FBBCB8}"/>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21" name="Text Placeholder 6">
            <a:extLst>
              <a:ext uri="{FF2B5EF4-FFF2-40B4-BE49-F238E27FC236}">
                <a16:creationId xmlns:a16="http://schemas.microsoft.com/office/drawing/2014/main" id="{71E0DDC0-B435-4D0B-837E-0E27121099BC}"/>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5F1BD0FC-D3B7-4D2E-989A-64ED187DAF99}"/>
              </a:ext>
            </a:extLst>
          </p:cNvPr>
          <p:cNvSpPr/>
          <p:nvPr userDrawn="1"/>
        </p:nvSpPr>
        <p:spPr>
          <a:xfrm>
            <a:off x="861107" y="5390896"/>
            <a:ext cx="607299" cy="607299"/>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3D2DE0DF-793A-4E90-BB4C-004CD646F4EF}"/>
              </a:ext>
            </a:extLst>
          </p:cNvPr>
          <p:cNvSpPr/>
          <p:nvPr userDrawn="1"/>
        </p:nvSpPr>
        <p:spPr>
          <a:xfrm>
            <a:off x="576067" y="5108797"/>
            <a:ext cx="286654" cy="282073"/>
          </a:xfrm>
          <a:prstGeom prst="rect">
            <a:avLst/>
          </a:prstGeom>
          <a:solidFill>
            <a:schemeClr val="accent3"/>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C39C59F8-1EBA-44B6-940C-E67247F76722}"/>
              </a:ext>
            </a:extLst>
          </p:cNvPr>
          <p:cNvSpPr/>
          <p:nvPr userDrawn="1"/>
        </p:nvSpPr>
        <p:spPr>
          <a:xfrm>
            <a:off x="861107" y="4952474"/>
            <a:ext cx="157461" cy="157461"/>
          </a:xfrm>
          <a:prstGeom prst="rect">
            <a:avLst/>
          </a:prstGeom>
          <a:solidFill>
            <a:schemeClr val="accent4"/>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grpSp>
        <p:nvGrpSpPr>
          <p:cNvPr id="14" name="Group 13">
            <a:extLst>
              <a:ext uri="{FF2B5EF4-FFF2-40B4-BE49-F238E27FC236}">
                <a16:creationId xmlns:a16="http://schemas.microsoft.com/office/drawing/2014/main" id="{25251DAF-788D-46D0-84B3-34DFEE6262F3}"/>
              </a:ext>
            </a:extLst>
          </p:cNvPr>
          <p:cNvGrpSpPr/>
          <p:nvPr userDrawn="1"/>
        </p:nvGrpSpPr>
        <p:grpSpPr>
          <a:xfrm>
            <a:off x="1468406" y="5995719"/>
            <a:ext cx="1059754" cy="396801"/>
            <a:chOff x="1314450" y="6391094"/>
            <a:chExt cx="1123377" cy="420623"/>
          </a:xfrm>
        </p:grpSpPr>
        <p:sp>
          <p:nvSpPr>
            <p:cNvPr id="15" name="Freeform: Shape 14">
              <a:extLst>
                <a:ext uri="{FF2B5EF4-FFF2-40B4-BE49-F238E27FC236}">
                  <a16:creationId xmlns:a16="http://schemas.microsoft.com/office/drawing/2014/main" id="{A050DF4B-855E-41F4-9B0B-9B0BA01FB4FE}"/>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5E76890-19E8-4E79-B88A-5E246700E0D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094D935-4B06-467E-ACD3-E78CD1B86EE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3E1BDA4-68F2-4FA3-BD91-CBC85BF15A7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31044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sp>
        <p:nvSpPr>
          <p:cNvPr id="137" name="Rectangle"/>
          <p:cNvSpPr/>
          <p:nvPr/>
        </p:nvSpPr>
        <p:spPr>
          <a:xfrm>
            <a:off x="1466513" y="-28456"/>
            <a:ext cx="3430768" cy="5421617"/>
          </a:xfrm>
          <a:prstGeom prst="rect">
            <a:avLst/>
          </a:prstGeom>
          <a:solidFill>
            <a:srgbClr val="E7E7E7">
              <a:alpha val="39000"/>
            </a:srgb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Title Text">
            <a:extLst>
              <a:ext uri="{FF2B5EF4-FFF2-40B4-BE49-F238E27FC236}">
                <a16:creationId xmlns:a16="http://schemas.microsoft.com/office/drawing/2014/main" id="{82EC668F-6093-6548-B182-47568630A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a:defRPr sz="7500">
                <a:solidFill>
                  <a:srgbClr val="525252"/>
                </a:solidFill>
              </a:defRPr>
            </a:lvl1pPr>
          </a:lstStyle>
          <a:p>
            <a:r>
              <a:rPr lang="en-US"/>
              <a:t>75 </a:t>
            </a:r>
            <a:r>
              <a:rPr lang="en-US" err="1"/>
              <a:t>pt</a:t>
            </a:r>
            <a:r>
              <a:rPr lang="en-US"/>
              <a:t> Intel Clear</a:t>
            </a:r>
            <a:endParaRPr/>
          </a:p>
        </p:txBody>
      </p:sp>
      <p:sp>
        <p:nvSpPr>
          <p:cNvPr id="15" name="Text Placeholder 2">
            <a:extLst>
              <a:ext uri="{FF2B5EF4-FFF2-40B4-BE49-F238E27FC236}">
                <a16:creationId xmlns:a16="http://schemas.microsoft.com/office/drawing/2014/main" id="{F87CC838-4D6E-4C99-A3F1-81F2913C62B3}"/>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chemeClr val="accent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00C3E650-A810-40D9-81A8-D3E73C9326E4}"/>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sp>
        <p:nvSpPr>
          <p:cNvPr id="10" name="Square">
            <a:extLst>
              <a:ext uri="{FF2B5EF4-FFF2-40B4-BE49-F238E27FC236}">
                <a16:creationId xmlns:a16="http://schemas.microsoft.com/office/drawing/2014/main" id="{99F366F8-DC49-4E0B-B131-1FB92CC518E3}"/>
              </a:ext>
            </a:extLst>
          </p:cNvPr>
          <p:cNvSpPr/>
          <p:nvPr userDrawn="1"/>
        </p:nvSpPr>
        <p:spPr>
          <a:xfrm>
            <a:off x="861107" y="5390896"/>
            <a:ext cx="607299" cy="607299"/>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1" name="Rectangle">
            <a:extLst>
              <a:ext uri="{FF2B5EF4-FFF2-40B4-BE49-F238E27FC236}">
                <a16:creationId xmlns:a16="http://schemas.microsoft.com/office/drawing/2014/main" id="{10443275-64C7-4249-92B8-990C3BB41279}"/>
              </a:ext>
            </a:extLst>
          </p:cNvPr>
          <p:cNvSpPr/>
          <p:nvPr userDrawn="1"/>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908D9A-1608-44B4-A0A3-FC9E665728CA}"/>
              </a:ext>
            </a:extLst>
          </p:cNvPr>
          <p:cNvSpPr/>
          <p:nvPr userDrawn="1"/>
        </p:nvSpPr>
        <p:spPr>
          <a:xfrm>
            <a:off x="861107" y="4952474"/>
            <a:ext cx="157461" cy="157461"/>
          </a:xfrm>
          <a:prstGeom prst="rect">
            <a:avLst/>
          </a:prstGeom>
          <a:solidFill>
            <a:srgbClr val="2872C5"/>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3" name="Graphic 2">
            <a:extLst>
              <a:ext uri="{FF2B5EF4-FFF2-40B4-BE49-F238E27FC236}">
                <a16:creationId xmlns:a16="http://schemas.microsoft.com/office/drawing/2014/main" id="{2952F383-4862-4271-B541-561212003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spTree>
    <p:extLst>
      <p:ext uri="{BB962C8B-B14F-4D97-AF65-F5344CB8AC3E}">
        <p14:creationId xmlns:p14="http://schemas.microsoft.com/office/powerpoint/2010/main" val="261972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Tree>
    <p:extLst>
      <p:ext uri="{BB962C8B-B14F-4D97-AF65-F5344CB8AC3E}">
        <p14:creationId xmlns:p14="http://schemas.microsoft.com/office/powerpoint/2010/main" val="156400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553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ub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2139953"/>
            <a:ext cx="11010900" cy="4108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80C114-FE9A-4B63-B509-F59F1A2C55A5}"/>
              </a:ext>
            </a:extLst>
          </p:cNvPr>
          <p:cNvSpPr>
            <a:spLocks noGrp="1"/>
          </p:cNvSpPr>
          <p:nvPr>
            <p:ph type="body" sz="quarter" idx="29"/>
          </p:nvPr>
        </p:nvSpPr>
        <p:spPr>
          <a:xfrm>
            <a:off x="57137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36349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ub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2139951"/>
            <a:ext cx="5288525"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4EEAA39-7062-4DCE-91B8-83056F818FA8}"/>
              </a:ext>
            </a:extLst>
          </p:cNvPr>
          <p:cNvSpPr>
            <a:spLocks noGrp="1"/>
          </p:cNvSpPr>
          <p:nvPr>
            <p:ph type="body" sz="quarter" idx="29"/>
          </p:nvPr>
        </p:nvSpPr>
        <p:spPr>
          <a:xfrm>
            <a:off x="571500" y="1612901"/>
            <a:ext cx="11022013"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72517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2 Content Columns">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EBEEA47F-E66C-C546-A539-293E792A32CD}"/>
              </a:ext>
            </a:extLst>
          </p:cNvPr>
          <p:cNvSpPr txBox="1">
            <a:spLocks noGrp="1"/>
          </p:cNvSpPr>
          <p:nvPr>
            <p:ph type="title" hasCustomPrompt="1"/>
          </p:nvPr>
        </p:nvSpPr>
        <p:spPr>
          <a:xfrm>
            <a:off x="571500" y="571501"/>
            <a:ext cx="11010901" cy="952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F495712A-D685-7146-A64F-2AEC13EF76F9}"/>
              </a:ext>
            </a:extLst>
          </p:cNvPr>
          <p:cNvSpPr>
            <a:spLocks noGrp="1"/>
          </p:cNvSpPr>
          <p:nvPr>
            <p:ph sz="quarter" idx="27"/>
          </p:nvPr>
        </p:nvSpPr>
        <p:spPr>
          <a:xfrm>
            <a:off x="571500"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A8FE6631-4BAF-4E4B-B6F0-F9ED72A3155E}"/>
              </a:ext>
            </a:extLst>
          </p:cNvPr>
          <p:cNvSpPr>
            <a:spLocks noGrp="1"/>
          </p:cNvSpPr>
          <p:nvPr>
            <p:ph sz="quarter" idx="28"/>
          </p:nvPr>
        </p:nvSpPr>
        <p:spPr>
          <a:xfrm>
            <a:off x="6289113" y="1673402"/>
            <a:ext cx="5288525" cy="4584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817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ub, Content &amp; 2 Pictures">
    <p:spTree>
      <p:nvGrpSpPr>
        <p:cNvPr id="1" name=""/>
        <p:cNvGrpSpPr/>
        <p:nvPr/>
      </p:nvGrpSpPr>
      <p:grpSpPr>
        <a:xfrm>
          <a:off x="0" y="0"/>
          <a:ext cx="0" cy="0"/>
          <a:chOff x="0" y="0"/>
          <a:chExt cx="0" cy="0"/>
        </a:xfrm>
      </p:grpSpPr>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557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25" name="Body Level One…">
            <a:extLst>
              <a:ext uri="{FF2B5EF4-FFF2-40B4-BE49-F238E27FC236}">
                <a16:creationId xmlns:a16="http://schemas.microsoft.com/office/drawing/2014/main" id="{6903F994-74B2-4D40-AA5F-7F3D24A00171}"/>
              </a:ext>
            </a:extLst>
          </p:cNvPr>
          <p:cNvSpPr txBox="1">
            <a:spLocks noGrp="1"/>
          </p:cNvSpPr>
          <p:nvPr>
            <p:ph idx="27" hasCustomPrompt="1"/>
          </p:nvPr>
        </p:nvSpPr>
        <p:spPr>
          <a:xfrm>
            <a:off x="6609331" y="2978828"/>
            <a:ext cx="4668837" cy="345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26" name="Body Level One…">
            <a:extLst>
              <a:ext uri="{FF2B5EF4-FFF2-40B4-BE49-F238E27FC236}">
                <a16:creationId xmlns:a16="http://schemas.microsoft.com/office/drawing/2014/main" id="{BF74888E-798E-B543-94EF-279F3EA6E46B}"/>
              </a:ext>
            </a:extLst>
          </p:cNvPr>
          <p:cNvSpPr txBox="1">
            <a:spLocks noGrp="1"/>
          </p:cNvSpPr>
          <p:nvPr>
            <p:ph idx="28" hasCustomPrompt="1"/>
          </p:nvPr>
        </p:nvSpPr>
        <p:spPr>
          <a:xfrm>
            <a:off x="6609331" y="5929172"/>
            <a:ext cx="4668837" cy="345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numCol="1">
            <a:normAutofit/>
          </a:bodyPr>
          <a:lstStyle>
            <a:lvl1pPr marL="0" marR="0" indent="0" algn="l" defTabSz="609600" eaLnBrk="1" fontAlgn="auto" latinLnBrk="0" hangingPunct="1">
              <a:lnSpc>
                <a:spcPts val="2450"/>
              </a:lnSpc>
              <a:spcBef>
                <a:spcPts val="0"/>
              </a:spcBef>
              <a:spcAft>
                <a:spcPts val="0"/>
              </a:spcAft>
              <a:buClrTx/>
              <a:buSzTx/>
              <a:buFont typeface="Arial" panose="020B0604020202020204" pitchFamily="34" charset="0"/>
              <a:buNone/>
              <a:tabLst/>
              <a:defRPr sz="1600">
                <a:solidFill>
                  <a:schemeClr val="tx2"/>
                </a:solidFill>
              </a:defRPr>
            </a:lvl1pPr>
          </a:lstStyle>
          <a:p>
            <a:r>
              <a:rPr lang="en-US"/>
              <a:t>Image Caption 16pt gray text</a:t>
            </a:r>
          </a:p>
        </p:txBody>
      </p:sp>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09331" y="571500"/>
            <a:ext cx="4668837" cy="2381250"/>
          </a:xfrm>
        </p:spPr>
        <p:txBody>
          <a:bodyPr/>
          <a:lstStyle/>
          <a:p>
            <a:endParaRPr lang="en-US"/>
          </a:p>
        </p:txBody>
      </p:sp>
      <p:sp>
        <p:nvSpPr>
          <p:cNvPr id="20" name="Picture Placeholder 4">
            <a:extLst>
              <a:ext uri="{FF2B5EF4-FFF2-40B4-BE49-F238E27FC236}">
                <a16:creationId xmlns:a16="http://schemas.microsoft.com/office/drawing/2014/main" id="{5CA48836-DAA2-4E4F-A22A-2F5682E12CEF}"/>
              </a:ext>
            </a:extLst>
          </p:cNvPr>
          <p:cNvSpPr>
            <a:spLocks noGrp="1"/>
          </p:cNvSpPr>
          <p:nvPr>
            <p:ph type="pic" sz="quarter" idx="31"/>
          </p:nvPr>
        </p:nvSpPr>
        <p:spPr>
          <a:xfrm>
            <a:off x="6609331" y="3537061"/>
            <a:ext cx="4668837" cy="2381250"/>
          </a:xfrm>
        </p:spPr>
        <p:txBody>
          <a:bodyPr/>
          <a:lstStyle/>
          <a:p>
            <a:endParaRPr lang="en-US"/>
          </a:p>
        </p:txBody>
      </p:sp>
      <p:sp>
        <p:nvSpPr>
          <p:cNvPr id="14" name="Content Placeholder 2">
            <a:extLst>
              <a:ext uri="{FF2B5EF4-FFF2-40B4-BE49-F238E27FC236}">
                <a16:creationId xmlns:a16="http://schemas.microsoft.com/office/drawing/2014/main" id="{DC0D3278-E8A7-4B14-A5ED-BE235CEC6F80}"/>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403FD6E6-528D-49D5-BBAB-B26572C15F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7988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ub, Content &amp;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B3C6455-4913-47BC-8232-AB0BABBA08C3}"/>
              </a:ext>
            </a:extLst>
          </p:cNvPr>
          <p:cNvSpPr>
            <a:spLocks noGrp="1"/>
          </p:cNvSpPr>
          <p:nvPr>
            <p:ph type="pic" sz="quarter" idx="30"/>
          </p:nvPr>
        </p:nvSpPr>
        <p:spPr>
          <a:xfrm>
            <a:off x="6615046" y="0"/>
            <a:ext cx="5129422" cy="6416167"/>
          </a:xfrm>
        </p:spPr>
        <p:txBody>
          <a:bodyPr/>
          <a:lstStyle/>
          <a:p>
            <a:endParaRPr lang="en-US"/>
          </a:p>
        </p:txBody>
      </p:sp>
      <p:sp>
        <p:nvSpPr>
          <p:cNvPr id="23" name="Title Text">
            <a:extLst>
              <a:ext uri="{FF2B5EF4-FFF2-40B4-BE49-F238E27FC236}">
                <a16:creationId xmlns:a16="http://schemas.microsoft.com/office/drawing/2014/main" id="{FAEAC0A3-8438-1245-A28C-64BC26BFB231}"/>
              </a:ext>
            </a:extLst>
          </p:cNvPr>
          <p:cNvSpPr txBox="1">
            <a:spLocks noGrp="1"/>
          </p:cNvSpPr>
          <p:nvPr>
            <p:ph type="title" hasCustomPrompt="1"/>
          </p:nvPr>
        </p:nvSpPr>
        <p:spPr>
          <a:xfrm>
            <a:off x="571500" y="567227"/>
            <a:ext cx="5747107" cy="945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11" name="Content Placeholder 2">
            <a:extLst>
              <a:ext uri="{FF2B5EF4-FFF2-40B4-BE49-F238E27FC236}">
                <a16:creationId xmlns:a16="http://schemas.microsoft.com/office/drawing/2014/main" id="{7B7FB3F6-9C71-45A0-8236-12671533CA22}"/>
              </a:ext>
            </a:extLst>
          </p:cNvPr>
          <p:cNvSpPr>
            <a:spLocks noGrp="1"/>
          </p:cNvSpPr>
          <p:nvPr>
            <p:ph sz="quarter" idx="32"/>
          </p:nvPr>
        </p:nvSpPr>
        <p:spPr>
          <a:xfrm>
            <a:off x="571500" y="2139952"/>
            <a:ext cx="5768944" cy="4118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B1C73349-1E00-4922-970C-187F97CE0620}"/>
              </a:ext>
            </a:extLst>
          </p:cNvPr>
          <p:cNvSpPr>
            <a:spLocks noGrp="1"/>
          </p:cNvSpPr>
          <p:nvPr>
            <p:ph type="body" sz="quarter" idx="29"/>
          </p:nvPr>
        </p:nvSpPr>
        <p:spPr>
          <a:xfrm>
            <a:off x="571500" y="1612901"/>
            <a:ext cx="5768944" cy="438150"/>
          </a:xfrm>
        </p:spPr>
        <p:txBody>
          <a:bodyPr>
            <a:noAutofit/>
          </a:bodyPr>
          <a:lstStyle>
            <a:lvl1pPr marL="0" indent="0">
              <a:buNone/>
              <a:defRPr sz="3200">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17044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mp; Full Page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AD9210-5064-4050-9368-9292054D59F4}"/>
              </a:ext>
            </a:extLst>
          </p:cNvPr>
          <p:cNvSpPr>
            <a:spLocks noGrp="1"/>
          </p:cNvSpPr>
          <p:nvPr>
            <p:ph type="pic" sz="quarter" idx="10"/>
          </p:nvPr>
        </p:nvSpPr>
        <p:spPr>
          <a:xfrm>
            <a:off x="-11286" y="0"/>
            <a:ext cx="11744325" cy="6401797"/>
          </a:xfrm>
          <a:noFill/>
        </p:spPr>
        <p:txBody>
          <a:bodyPr/>
          <a:lstStyle/>
          <a:p>
            <a:endParaRPr lang="en-US"/>
          </a:p>
        </p:txBody>
      </p:sp>
      <p:sp>
        <p:nvSpPr>
          <p:cNvPr id="11" name="Title Text">
            <a:extLst>
              <a:ext uri="{FF2B5EF4-FFF2-40B4-BE49-F238E27FC236}">
                <a16:creationId xmlns:a16="http://schemas.microsoft.com/office/drawing/2014/main" id="{14AFAB66-6BED-5D47-B26F-D9C8808F3A18}"/>
              </a:ext>
            </a:extLst>
          </p:cNvPr>
          <p:cNvSpPr txBox="1">
            <a:spLocks noGrp="1"/>
          </p:cNvSpPr>
          <p:nvPr>
            <p:ph type="title" hasCustomPrompt="1"/>
          </p:nvPr>
        </p:nvSpPr>
        <p:spPr>
          <a:xfrm>
            <a:off x="571500" y="571500"/>
            <a:ext cx="11010899" cy="87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chemeClr val="tx2"/>
                </a:solidFill>
              </a:defRPr>
            </a:lvl1pPr>
          </a:lstStyle>
          <a:p>
            <a:r>
              <a:rPr lang="en-US"/>
              <a:t>Full page Image, Delete Title if Necessary</a:t>
            </a:r>
          </a:p>
        </p:txBody>
      </p:sp>
    </p:spTree>
    <p:extLst>
      <p:ext uri="{BB962C8B-B14F-4D97-AF65-F5344CB8AC3E}">
        <p14:creationId xmlns:p14="http://schemas.microsoft.com/office/powerpoint/2010/main" val="2859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1D6D-2949-46BA-A90D-D85326E49A55}"/>
              </a:ext>
            </a:extLst>
          </p:cNvPr>
          <p:cNvSpPr>
            <a:spLocks noGrp="1"/>
          </p:cNvSpPr>
          <p:nvPr>
            <p:ph type="title" hasCustomPrompt="1"/>
          </p:nvPr>
        </p:nvSpPr>
        <p:spPr/>
        <p:txBody>
          <a:bodyPr/>
          <a:lstStyle>
            <a:lvl1pPr>
              <a:defRPr>
                <a:gradFill flip="none" rotWithShape="1">
                  <a:gsLst>
                    <a:gs pos="16000">
                      <a:schemeClr val="bg2"/>
                    </a:gs>
                    <a:gs pos="87000">
                      <a:schemeClr val="accent1"/>
                    </a:gs>
                  </a:gsLst>
                  <a:lin ang="2700000" scaled="1"/>
                  <a:tileRect/>
                </a:gradFill>
              </a:defRPr>
            </a:lvl1pPr>
          </a:lstStyle>
          <a:p>
            <a:r>
              <a:rPr lang="en-US"/>
              <a:t>Click to edit title style</a:t>
            </a:r>
          </a:p>
        </p:txBody>
      </p:sp>
      <p:sp>
        <p:nvSpPr>
          <p:cNvPr id="4" name="Content Placeholder 3">
            <a:extLst>
              <a:ext uri="{FF2B5EF4-FFF2-40B4-BE49-F238E27FC236}">
                <a16:creationId xmlns:a16="http://schemas.microsoft.com/office/drawing/2014/main" id="{A32A40B0-225B-42EE-88A6-A0212A85FC54}"/>
              </a:ext>
            </a:extLst>
          </p:cNvPr>
          <p:cNvSpPr>
            <a:spLocks noGrp="1"/>
          </p:cNvSpPr>
          <p:nvPr>
            <p:ph sz="quarter" idx="10" hasCustomPrompt="1"/>
          </p:nvPr>
        </p:nvSpPr>
        <p:spPr>
          <a:xfrm>
            <a:off x="665163" y="1559013"/>
            <a:ext cx="10922000" cy="4608512"/>
          </a:xfrm>
        </p:spPr>
        <p:txBody>
          <a:bodyPr/>
          <a:lstStyle>
            <a:lvl1pPr marL="282575" indent="-282575">
              <a:defRPr>
                <a:solidFill>
                  <a:schemeClr val="bg1"/>
                </a:solidFill>
              </a:defRPr>
            </a:lvl1pPr>
            <a:lvl2pPr marL="565150" indent="-282575">
              <a:defRPr>
                <a:solidFill>
                  <a:schemeClr val="bg1"/>
                </a:solidFill>
              </a:defRPr>
            </a:lvl2pPr>
            <a:lvl3pPr marL="798513" indent="-233363">
              <a:defRPr>
                <a:solidFill>
                  <a:schemeClr val="bg1"/>
                </a:solidFill>
              </a:defRPr>
            </a:lvl3pPr>
            <a:lvl4pPr marL="1030288" indent="-231775">
              <a:defRPr>
                <a:solidFill>
                  <a:schemeClr val="bg1"/>
                </a:solidFill>
              </a:defRPr>
            </a:lvl4pPr>
            <a:lvl5pPr marL="1263650" indent="-233363">
              <a:defRPr>
                <a:solidFill>
                  <a:schemeClr val="bg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4">
            <a:extLst>
              <a:ext uri="{FF2B5EF4-FFF2-40B4-BE49-F238E27FC236}">
                <a16:creationId xmlns:a16="http://schemas.microsoft.com/office/drawing/2014/main" id="{CFC97D9B-0D72-419B-A768-445E8F1E784E}"/>
              </a:ext>
            </a:extLst>
          </p:cNvPr>
          <p:cNvGrpSpPr/>
          <p:nvPr/>
        </p:nvGrpSpPr>
        <p:grpSpPr>
          <a:xfrm>
            <a:off x="124734" y="6550337"/>
            <a:ext cx="665641" cy="149163"/>
            <a:chOff x="124734" y="6550337"/>
            <a:chExt cx="665641" cy="149163"/>
          </a:xfrm>
          <a:solidFill>
            <a:srgbClr val="00C7FD"/>
          </a:solidFill>
        </p:grpSpPr>
        <p:sp>
          <p:nvSpPr>
            <p:cNvPr id="8" name="Freeform: Shape 7">
              <a:extLst>
                <a:ext uri="{FF2B5EF4-FFF2-40B4-BE49-F238E27FC236}">
                  <a16:creationId xmlns:a16="http://schemas.microsoft.com/office/drawing/2014/main" id="{7233A604-86DC-44B5-BA7F-743922AAB001}"/>
                </a:ext>
              </a:extLst>
            </p:cNvPr>
            <p:cNvSpPr/>
            <p:nvPr/>
          </p:nvSpPr>
          <p:spPr>
            <a:xfrm>
              <a:off x="124734" y="6550337"/>
              <a:ext cx="631343" cy="149163"/>
            </a:xfrm>
            <a:custGeom>
              <a:avLst/>
              <a:gdLst>
                <a:gd name="connsiteX0" fmla="*/ 631344 w 631343"/>
                <a:gd name="connsiteY0" fmla="*/ 2061 h 149163"/>
                <a:gd name="connsiteX1" fmla="*/ 631344 w 631343"/>
                <a:gd name="connsiteY1" fmla="*/ 147102 h 149163"/>
                <a:gd name="connsiteX2" fmla="*/ 611668 w 631343"/>
                <a:gd name="connsiteY2" fmla="*/ 147102 h 149163"/>
                <a:gd name="connsiteX3" fmla="*/ 520011 w 631343"/>
                <a:gd name="connsiteY3" fmla="*/ 39989 h 149163"/>
                <a:gd name="connsiteX4" fmla="*/ 520011 w 631343"/>
                <a:gd name="connsiteY4" fmla="*/ 147102 h 149163"/>
                <a:gd name="connsiteX5" fmla="*/ 497195 w 631343"/>
                <a:gd name="connsiteY5" fmla="*/ 147102 h 149163"/>
                <a:gd name="connsiteX6" fmla="*/ 497195 w 631343"/>
                <a:gd name="connsiteY6" fmla="*/ 2061 h 149163"/>
                <a:gd name="connsiteX7" fmla="*/ 516871 w 631343"/>
                <a:gd name="connsiteY7" fmla="*/ 2061 h 149163"/>
                <a:gd name="connsiteX8" fmla="*/ 608528 w 631343"/>
                <a:gd name="connsiteY8" fmla="*/ 109174 h 149163"/>
                <a:gd name="connsiteX9" fmla="*/ 608528 w 631343"/>
                <a:gd name="connsiteY9" fmla="*/ 2061 h 149163"/>
                <a:gd name="connsiteX10" fmla="*/ 631344 w 631343"/>
                <a:gd name="connsiteY10" fmla="*/ 2061 h 149163"/>
                <a:gd name="connsiteX11" fmla="*/ 396117 w 631343"/>
                <a:gd name="connsiteY11" fmla="*/ 0 h 149163"/>
                <a:gd name="connsiteX12" fmla="*/ 472760 w 631343"/>
                <a:gd name="connsiteY12" fmla="*/ 74582 h 149163"/>
                <a:gd name="connsiteX13" fmla="*/ 396117 w 631343"/>
                <a:gd name="connsiteY13" fmla="*/ 149163 h 149163"/>
                <a:gd name="connsiteX14" fmla="*/ 319475 w 631343"/>
                <a:gd name="connsiteY14" fmla="*/ 74582 h 149163"/>
                <a:gd name="connsiteX15" fmla="*/ 396117 w 631343"/>
                <a:gd name="connsiteY15" fmla="*/ 0 h 149163"/>
                <a:gd name="connsiteX16" fmla="*/ 396117 w 631343"/>
                <a:gd name="connsiteY16" fmla="*/ 128457 h 149163"/>
                <a:gd name="connsiteX17" fmla="*/ 449993 w 631343"/>
                <a:gd name="connsiteY17" fmla="*/ 74582 h 149163"/>
                <a:gd name="connsiteX18" fmla="*/ 396117 w 631343"/>
                <a:gd name="connsiteY18" fmla="*/ 20706 h 149163"/>
                <a:gd name="connsiteX19" fmla="*/ 342242 w 631343"/>
                <a:gd name="connsiteY19" fmla="*/ 74582 h 149163"/>
                <a:gd name="connsiteX20" fmla="*/ 396117 w 631343"/>
                <a:gd name="connsiteY20" fmla="*/ 128457 h 149163"/>
                <a:gd name="connsiteX21" fmla="*/ 300829 w 631343"/>
                <a:gd name="connsiteY21" fmla="*/ 84984 h 149163"/>
                <a:gd name="connsiteX22" fmla="*/ 301565 w 631343"/>
                <a:gd name="connsiteY22" fmla="*/ 74582 h 149163"/>
                <a:gd name="connsiteX23" fmla="*/ 224923 w 631343"/>
                <a:gd name="connsiteY23" fmla="*/ 0 h 149163"/>
                <a:gd name="connsiteX24" fmla="*/ 148280 w 631343"/>
                <a:gd name="connsiteY24" fmla="*/ 74582 h 149163"/>
                <a:gd name="connsiteX25" fmla="*/ 224923 w 631343"/>
                <a:gd name="connsiteY25" fmla="*/ 149163 h 149163"/>
                <a:gd name="connsiteX26" fmla="*/ 290378 w 631343"/>
                <a:gd name="connsiteY26" fmla="*/ 120655 h 149163"/>
                <a:gd name="connsiteX27" fmla="*/ 272714 w 631343"/>
                <a:gd name="connsiteY27" fmla="*/ 107162 h 149163"/>
                <a:gd name="connsiteX28" fmla="*/ 224923 w 631343"/>
                <a:gd name="connsiteY28" fmla="*/ 128800 h 149163"/>
                <a:gd name="connsiteX29" fmla="*/ 172029 w 631343"/>
                <a:gd name="connsiteY29" fmla="*/ 84935 h 149163"/>
                <a:gd name="connsiteX30" fmla="*/ 300829 w 631343"/>
                <a:gd name="connsiteY30" fmla="*/ 84935 h 149163"/>
                <a:gd name="connsiteX31" fmla="*/ 224923 w 631343"/>
                <a:gd name="connsiteY31" fmla="*/ 20706 h 149163"/>
                <a:gd name="connsiteX32" fmla="*/ 277866 w 631343"/>
                <a:gd name="connsiteY32" fmla="*/ 64670 h 149163"/>
                <a:gd name="connsiteX33" fmla="*/ 171930 w 631343"/>
                <a:gd name="connsiteY33" fmla="*/ 64670 h 149163"/>
                <a:gd name="connsiteX34" fmla="*/ 224923 w 631343"/>
                <a:gd name="connsiteY34" fmla="*/ 20706 h 149163"/>
                <a:gd name="connsiteX35" fmla="*/ 145042 w 631343"/>
                <a:gd name="connsiteY35" fmla="*/ 2061 h 149163"/>
                <a:gd name="connsiteX36" fmla="*/ 116877 w 631343"/>
                <a:gd name="connsiteY36" fmla="*/ 2061 h 149163"/>
                <a:gd name="connsiteX37" fmla="*/ 72521 w 631343"/>
                <a:gd name="connsiteY37" fmla="*/ 57114 h 149163"/>
                <a:gd name="connsiteX38" fmla="*/ 28164 w 631343"/>
                <a:gd name="connsiteY38" fmla="*/ 2061 h 149163"/>
                <a:gd name="connsiteX39" fmla="*/ 0 w 631343"/>
                <a:gd name="connsiteY39" fmla="*/ 2061 h 149163"/>
                <a:gd name="connsiteX40" fmla="*/ 58439 w 631343"/>
                <a:gd name="connsiteY40" fmla="*/ 74582 h 149163"/>
                <a:gd name="connsiteX41" fmla="*/ 0 w 631343"/>
                <a:gd name="connsiteY41" fmla="*/ 147053 h 149163"/>
                <a:gd name="connsiteX42" fmla="*/ 28164 w 631343"/>
                <a:gd name="connsiteY42" fmla="*/ 147053 h 149163"/>
                <a:gd name="connsiteX43" fmla="*/ 72521 w 631343"/>
                <a:gd name="connsiteY43" fmla="*/ 92000 h 149163"/>
                <a:gd name="connsiteX44" fmla="*/ 116877 w 631343"/>
                <a:gd name="connsiteY44" fmla="*/ 147053 h 149163"/>
                <a:gd name="connsiteX45" fmla="*/ 145042 w 631343"/>
                <a:gd name="connsiteY45" fmla="*/ 147053 h 149163"/>
                <a:gd name="connsiteX46" fmla="*/ 86603 w 631343"/>
                <a:gd name="connsiteY46" fmla="*/ 74533 h 149163"/>
                <a:gd name="connsiteX47" fmla="*/ 145042 w 631343"/>
                <a:gd name="connsiteY47" fmla="*/ 2012 h 1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1343" h="149163">
                  <a:moveTo>
                    <a:pt x="631344" y="2061"/>
                  </a:moveTo>
                  <a:lnTo>
                    <a:pt x="631344" y="147102"/>
                  </a:lnTo>
                  <a:lnTo>
                    <a:pt x="611668" y="147102"/>
                  </a:lnTo>
                  <a:lnTo>
                    <a:pt x="520011" y="39989"/>
                  </a:lnTo>
                  <a:lnTo>
                    <a:pt x="520011" y="147102"/>
                  </a:lnTo>
                  <a:lnTo>
                    <a:pt x="497195" y="147102"/>
                  </a:lnTo>
                  <a:lnTo>
                    <a:pt x="497195" y="2061"/>
                  </a:lnTo>
                  <a:lnTo>
                    <a:pt x="516871" y="2061"/>
                  </a:lnTo>
                  <a:lnTo>
                    <a:pt x="608528" y="109174"/>
                  </a:lnTo>
                  <a:lnTo>
                    <a:pt x="608528" y="2061"/>
                  </a:lnTo>
                  <a:lnTo>
                    <a:pt x="631344" y="2061"/>
                  </a:lnTo>
                  <a:close/>
                  <a:moveTo>
                    <a:pt x="396117" y="0"/>
                  </a:moveTo>
                  <a:cubicBezTo>
                    <a:pt x="439640" y="0"/>
                    <a:pt x="472760" y="33169"/>
                    <a:pt x="472760" y="74582"/>
                  </a:cubicBezTo>
                  <a:cubicBezTo>
                    <a:pt x="472760" y="115994"/>
                    <a:pt x="439590" y="149163"/>
                    <a:pt x="396117" y="149163"/>
                  </a:cubicBezTo>
                  <a:cubicBezTo>
                    <a:pt x="352644" y="149163"/>
                    <a:pt x="319475" y="115994"/>
                    <a:pt x="319475" y="74582"/>
                  </a:cubicBezTo>
                  <a:cubicBezTo>
                    <a:pt x="319475" y="33169"/>
                    <a:pt x="352644" y="0"/>
                    <a:pt x="396117" y="0"/>
                  </a:cubicBezTo>
                  <a:close/>
                  <a:moveTo>
                    <a:pt x="396117" y="128457"/>
                  </a:moveTo>
                  <a:cubicBezTo>
                    <a:pt x="426146" y="128457"/>
                    <a:pt x="449993" y="104610"/>
                    <a:pt x="449993" y="74582"/>
                  </a:cubicBezTo>
                  <a:cubicBezTo>
                    <a:pt x="449993" y="44553"/>
                    <a:pt x="426146" y="20706"/>
                    <a:pt x="396117" y="20706"/>
                  </a:cubicBezTo>
                  <a:cubicBezTo>
                    <a:pt x="366088" y="20706"/>
                    <a:pt x="342242" y="44553"/>
                    <a:pt x="342242" y="74582"/>
                  </a:cubicBezTo>
                  <a:cubicBezTo>
                    <a:pt x="342242" y="104610"/>
                    <a:pt x="366088" y="128457"/>
                    <a:pt x="396117" y="128457"/>
                  </a:cubicBezTo>
                  <a:close/>
                  <a:moveTo>
                    <a:pt x="300829" y="84984"/>
                  </a:moveTo>
                  <a:cubicBezTo>
                    <a:pt x="301320" y="81598"/>
                    <a:pt x="301565" y="78114"/>
                    <a:pt x="301565" y="74582"/>
                  </a:cubicBezTo>
                  <a:cubicBezTo>
                    <a:pt x="301565" y="33169"/>
                    <a:pt x="268396" y="0"/>
                    <a:pt x="224923" y="0"/>
                  </a:cubicBezTo>
                  <a:cubicBezTo>
                    <a:pt x="181449" y="0"/>
                    <a:pt x="148280" y="33169"/>
                    <a:pt x="148280" y="74582"/>
                  </a:cubicBezTo>
                  <a:cubicBezTo>
                    <a:pt x="148280" y="115994"/>
                    <a:pt x="181449" y="149163"/>
                    <a:pt x="224923" y="149163"/>
                  </a:cubicBezTo>
                  <a:cubicBezTo>
                    <a:pt x="256865" y="149163"/>
                    <a:pt x="276836" y="136651"/>
                    <a:pt x="290378" y="120655"/>
                  </a:cubicBezTo>
                  <a:lnTo>
                    <a:pt x="272714" y="107162"/>
                  </a:lnTo>
                  <a:cubicBezTo>
                    <a:pt x="260251" y="122716"/>
                    <a:pt x="244599" y="128800"/>
                    <a:pt x="224923" y="128800"/>
                  </a:cubicBezTo>
                  <a:cubicBezTo>
                    <a:pt x="198427" y="128800"/>
                    <a:pt x="176788" y="109910"/>
                    <a:pt x="172029" y="84935"/>
                  </a:cubicBezTo>
                  <a:lnTo>
                    <a:pt x="300829" y="84935"/>
                  </a:lnTo>
                  <a:close/>
                  <a:moveTo>
                    <a:pt x="224923" y="20706"/>
                  </a:moveTo>
                  <a:cubicBezTo>
                    <a:pt x="251566" y="20706"/>
                    <a:pt x="273303" y="39450"/>
                    <a:pt x="277866" y="64670"/>
                  </a:cubicBezTo>
                  <a:lnTo>
                    <a:pt x="171930" y="64670"/>
                  </a:lnTo>
                  <a:cubicBezTo>
                    <a:pt x="176494" y="39450"/>
                    <a:pt x="198230" y="20706"/>
                    <a:pt x="224923" y="20706"/>
                  </a:cubicBezTo>
                  <a:close/>
                  <a:moveTo>
                    <a:pt x="145042" y="2061"/>
                  </a:moveTo>
                  <a:lnTo>
                    <a:pt x="116877" y="2061"/>
                  </a:lnTo>
                  <a:lnTo>
                    <a:pt x="72521" y="57114"/>
                  </a:lnTo>
                  <a:lnTo>
                    <a:pt x="28164" y="2061"/>
                  </a:lnTo>
                  <a:lnTo>
                    <a:pt x="0" y="2061"/>
                  </a:lnTo>
                  <a:lnTo>
                    <a:pt x="58439" y="74582"/>
                  </a:lnTo>
                  <a:lnTo>
                    <a:pt x="0" y="147053"/>
                  </a:lnTo>
                  <a:lnTo>
                    <a:pt x="28164" y="147053"/>
                  </a:lnTo>
                  <a:lnTo>
                    <a:pt x="72521" y="92000"/>
                  </a:lnTo>
                  <a:lnTo>
                    <a:pt x="116877" y="147053"/>
                  </a:lnTo>
                  <a:lnTo>
                    <a:pt x="145042" y="147053"/>
                  </a:lnTo>
                  <a:lnTo>
                    <a:pt x="86603" y="74533"/>
                  </a:lnTo>
                  <a:lnTo>
                    <a:pt x="145042" y="2012"/>
                  </a:lnTo>
                  <a:close/>
                </a:path>
              </a:pathLst>
            </a:custGeom>
            <a:solidFill>
              <a:srgbClr val="00C7FD"/>
            </a:solidFill>
            <a:ln w="4903"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1C29A73F-A66B-4C88-A66C-2DD4F689B226}"/>
                </a:ext>
              </a:extLst>
            </p:cNvPr>
            <p:cNvGrpSpPr/>
            <p:nvPr/>
          </p:nvGrpSpPr>
          <p:grpSpPr>
            <a:xfrm>
              <a:off x="772417" y="6552937"/>
              <a:ext cx="17958" cy="17958"/>
              <a:chOff x="772417" y="6552937"/>
              <a:chExt cx="17958" cy="17958"/>
            </a:xfrm>
            <a:solidFill>
              <a:srgbClr val="00C7FD"/>
            </a:solidFill>
          </p:grpSpPr>
          <p:sp>
            <p:nvSpPr>
              <p:cNvPr id="10" name="Freeform: Shape 9">
                <a:extLst>
                  <a:ext uri="{FF2B5EF4-FFF2-40B4-BE49-F238E27FC236}">
                    <a16:creationId xmlns:a16="http://schemas.microsoft.com/office/drawing/2014/main" id="{26E415F6-5334-4777-A941-7B7D3C17578B}"/>
                  </a:ext>
                </a:extLst>
              </p:cNvPr>
              <p:cNvSpPr/>
              <p:nvPr/>
            </p:nvSpPr>
            <p:spPr>
              <a:xfrm>
                <a:off x="772417" y="6552937"/>
                <a:ext cx="17958" cy="17958"/>
              </a:xfrm>
              <a:custGeom>
                <a:avLst/>
                <a:gdLst>
                  <a:gd name="connsiteX0" fmla="*/ 8979 w 17958"/>
                  <a:gd name="connsiteY0" fmla="*/ 1276 h 17958"/>
                  <a:gd name="connsiteX1" fmla="*/ 16683 w 17958"/>
                  <a:gd name="connsiteY1" fmla="*/ 8979 h 17958"/>
                  <a:gd name="connsiteX2" fmla="*/ 8979 w 17958"/>
                  <a:gd name="connsiteY2" fmla="*/ 16683 h 17958"/>
                  <a:gd name="connsiteX3" fmla="*/ 1276 w 17958"/>
                  <a:gd name="connsiteY3" fmla="*/ 8979 h 17958"/>
                  <a:gd name="connsiteX4" fmla="*/ 8979 w 17958"/>
                  <a:gd name="connsiteY4" fmla="*/ 1276 h 17958"/>
                  <a:gd name="connsiteX5" fmla="*/ 8979 w 17958"/>
                  <a:gd name="connsiteY5" fmla="*/ 0 h 17958"/>
                  <a:gd name="connsiteX6" fmla="*/ 0 w 17958"/>
                  <a:gd name="connsiteY6" fmla="*/ 8979 h 17958"/>
                  <a:gd name="connsiteX7" fmla="*/ 8979 w 17958"/>
                  <a:gd name="connsiteY7" fmla="*/ 17958 h 17958"/>
                  <a:gd name="connsiteX8" fmla="*/ 17959 w 17958"/>
                  <a:gd name="connsiteY8" fmla="*/ 8979 h 17958"/>
                  <a:gd name="connsiteX9" fmla="*/ 8979 w 17958"/>
                  <a:gd name="connsiteY9" fmla="*/ 0 h 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58" h="17958">
                    <a:moveTo>
                      <a:pt x="8979" y="1276"/>
                    </a:moveTo>
                    <a:cubicBezTo>
                      <a:pt x="13199" y="1276"/>
                      <a:pt x="16683" y="4710"/>
                      <a:pt x="16683" y="8979"/>
                    </a:cubicBezTo>
                    <a:cubicBezTo>
                      <a:pt x="16683" y="13248"/>
                      <a:pt x="13248" y="16683"/>
                      <a:pt x="8979" y="16683"/>
                    </a:cubicBezTo>
                    <a:cubicBezTo>
                      <a:pt x="4710" y="16683"/>
                      <a:pt x="1276" y="13248"/>
                      <a:pt x="1276" y="8979"/>
                    </a:cubicBezTo>
                    <a:cubicBezTo>
                      <a:pt x="1276" y="4710"/>
                      <a:pt x="4710" y="1276"/>
                      <a:pt x="8979" y="1276"/>
                    </a:cubicBezTo>
                    <a:moveTo>
                      <a:pt x="8979" y="0"/>
                    </a:moveTo>
                    <a:cubicBezTo>
                      <a:pt x="4024" y="0"/>
                      <a:pt x="0" y="4023"/>
                      <a:pt x="0" y="8979"/>
                    </a:cubicBezTo>
                    <a:cubicBezTo>
                      <a:pt x="0" y="13935"/>
                      <a:pt x="4024" y="17958"/>
                      <a:pt x="8979" y="17958"/>
                    </a:cubicBezTo>
                    <a:cubicBezTo>
                      <a:pt x="13935" y="17958"/>
                      <a:pt x="17959" y="13935"/>
                      <a:pt x="17959" y="8979"/>
                    </a:cubicBezTo>
                    <a:cubicBezTo>
                      <a:pt x="17959" y="4023"/>
                      <a:pt x="13935" y="0"/>
                      <a:pt x="8979" y="0"/>
                    </a:cubicBezTo>
                  </a:path>
                </a:pathLst>
              </a:custGeom>
              <a:solidFill>
                <a:srgbClr val="00C7FD"/>
              </a:solidFill>
              <a:ln w="490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DF3CDE4-DBFA-4C81-B1EA-433BA4ACC2E0}"/>
                  </a:ext>
                </a:extLst>
              </p:cNvPr>
              <p:cNvSpPr/>
              <p:nvPr/>
            </p:nvSpPr>
            <p:spPr>
              <a:xfrm>
                <a:off x="778305" y="6557402"/>
                <a:ext cx="7016" cy="8979"/>
              </a:xfrm>
              <a:custGeom>
                <a:avLst/>
                <a:gdLst>
                  <a:gd name="connsiteX0" fmla="*/ 3729 w 7016"/>
                  <a:gd name="connsiteY0" fmla="*/ 0 h 8979"/>
                  <a:gd name="connsiteX1" fmla="*/ 5250 w 7016"/>
                  <a:gd name="connsiteY1" fmla="*/ 393 h 8979"/>
                  <a:gd name="connsiteX2" fmla="*/ 6281 w 7016"/>
                  <a:gd name="connsiteY2" fmla="*/ 1423 h 8979"/>
                  <a:gd name="connsiteX3" fmla="*/ 6673 w 7016"/>
                  <a:gd name="connsiteY3" fmla="*/ 2846 h 8979"/>
                  <a:gd name="connsiteX4" fmla="*/ 6182 w 7016"/>
                  <a:gd name="connsiteY4" fmla="*/ 4465 h 8979"/>
                  <a:gd name="connsiteX5" fmla="*/ 4956 w 7016"/>
                  <a:gd name="connsiteY5" fmla="*/ 5397 h 8979"/>
                  <a:gd name="connsiteX6" fmla="*/ 7017 w 7016"/>
                  <a:gd name="connsiteY6" fmla="*/ 8979 h 8979"/>
                  <a:gd name="connsiteX7" fmla="*/ 5397 w 7016"/>
                  <a:gd name="connsiteY7" fmla="*/ 8979 h 8979"/>
                  <a:gd name="connsiteX8" fmla="*/ 3533 w 7016"/>
                  <a:gd name="connsiteY8" fmla="*/ 5643 h 8979"/>
                  <a:gd name="connsiteX9" fmla="*/ 1423 w 7016"/>
                  <a:gd name="connsiteY9" fmla="*/ 5643 h 8979"/>
                  <a:gd name="connsiteX10" fmla="*/ 1423 w 7016"/>
                  <a:gd name="connsiteY10" fmla="*/ 8979 h 8979"/>
                  <a:gd name="connsiteX11" fmla="*/ 0 w 7016"/>
                  <a:gd name="connsiteY11" fmla="*/ 8979 h 8979"/>
                  <a:gd name="connsiteX12" fmla="*/ 0 w 7016"/>
                  <a:gd name="connsiteY12" fmla="*/ 0 h 8979"/>
                  <a:gd name="connsiteX13" fmla="*/ 3729 w 7016"/>
                  <a:gd name="connsiteY13" fmla="*/ 0 h 8979"/>
                  <a:gd name="connsiteX14" fmla="*/ 3729 w 7016"/>
                  <a:gd name="connsiteY14" fmla="*/ 4367 h 8979"/>
                  <a:gd name="connsiteX15" fmla="*/ 4514 w 7016"/>
                  <a:gd name="connsiteY15" fmla="*/ 4171 h 8979"/>
                  <a:gd name="connsiteX16" fmla="*/ 5054 w 7016"/>
                  <a:gd name="connsiteY16" fmla="*/ 3631 h 8979"/>
                  <a:gd name="connsiteX17" fmla="*/ 5250 w 7016"/>
                  <a:gd name="connsiteY17" fmla="*/ 2846 h 8979"/>
                  <a:gd name="connsiteX18" fmla="*/ 5054 w 7016"/>
                  <a:gd name="connsiteY18" fmla="*/ 2061 h 8979"/>
                  <a:gd name="connsiteX19" fmla="*/ 4514 w 7016"/>
                  <a:gd name="connsiteY19" fmla="*/ 1521 h 8979"/>
                  <a:gd name="connsiteX20" fmla="*/ 3729 w 7016"/>
                  <a:gd name="connsiteY20" fmla="*/ 1325 h 8979"/>
                  <a:gd name="connsiteX21" fmla="*/ 1423 w 7016"/>
                  <a:gd name="connsiteY21" fmla="*/ 1325 h 8979"/>
                  <a:gd name="connsiteX22" fmla="*/ 1423 w 7016"/>
                  <a:gd name="connsiteY22" fmla="*/ 4416 h 8979"/>
                  <a:gd name="connsiteX23" fmla="*/ 3729 w 7016"/>
                  <a:gd name="connsiteY23" fmla="*/ 4416 h 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16" h="8979">
                    <a:moveTo>
                      <a:pt x="3729" y="0"/>
                    </a:moveTo>
                    <a:cubicBezTo>
                      <a:pt x="4269" y="0"/>
                      <a:pt x="4809" y="147"/>
                      <a:pt x="5250" y="393"/>
                    </a:cubicBezTo>
                    <a:cubicBezTo>
                      <a:pt x="5692" y="638"/>
                      <a:pt x="6035" y="981"/>
                      <a:pt x="6281" y="1423"/>
                    </a:cubicBezTo>
                    <a:cubicBezTo>
                      <a:pt x="6526" y="1865"/>
                      <a:pt x="6673" y="2306"/>
                      <a:pt x="6673" y="2846"/>
                    </a:cubicBezTo>
                    <a:cubicBezTo>
                      <a:pt x="6673" y="3484"/>
                      <a:pt x="6526" y="4023"/>
                      <a:pt x="6182" y="4465"/>
                    </a:cubicBezTo>
                    <a:cubicBezTo>
                      <a:pt x="5839" y="4907"/>
                      <a:pt x="5446" y="5201"/>
                      <a:pt x="4956" y="5397"/>
                    </a:cubicBezTo>
                    <a:lnTo>
                      <a:pt x="7017" y="8979"/>
                    </a:lnTo>
                    <a:lnTo>
                      <a:pt x="5397" y="8979"/>
                    </a:lnTo>
                    <a:lnTo>
                      <a:pt x="3533" y="5643"/>
                    </a:lnTo>
                    <a:lnTo>
                      <a:pt x="1423" y="5643"/>
                    </a:lnTo>
                    <a:lnTo>
                      <a:pt x="1423" y="8979"/>
                    </a:lnTo>
                    <a:lnTo>
                      <a:pt x="0" y="8979"/>
                    </a:lnTo>
                    <a:lnTo>
                      <a:pt x="0" y="0"/>
                    </a:lnTo>
                    <a:lnTo>
                      <a:pt x="3729" y="0"/>
                    </a:lnTo>
                    <a:close/>
                    <a:moveTo>
                      <a:pt x="3729" y="4367"/>
                    </a:moveTo>
                    <a:cubicBezTo>
                      <a:pt x="4024" y="4367"/>
                      <a:pt x="4269" y="4318"/>
                      <a:pt x="4514" y="4171"/>
                    </a:cubicBezTo>
                    <a:cubicBezTo>
                      <a:pt x="4759" y="4023"/>
                      <a:pt x="4907" y="3876"/>
                      <a:pt x="5054" y="3631"/>
                    </a:cubicBezTo>
                    <a:cubicBezTo>
                      <a:pt x="5201" y="3386"/>
                      <a:pt x="5250" y="3140"/>
                      <a:pt x="5250" y="2846"/>
                    </a:cubicBezTo>
                    <a:cubicBezTo>
                      <a:pt x="5250" y="2551"/>
                      <a:pt x="5201" y="2306"/>
                      <a:pt x="5054" y="2061"/>
                    </a:cubicBezTo>
                    <a:cubicBezTo>
                      <a:pt x="4907" y="1815"/>
                      <a:pt x="4759" y="1668"/>
                      <a:pt x="4514" y="1521"/>
                    </a:cubicBezTo>
                    <a:cubicBezTo>
                      <a:pt x="4269" y="1374"/>
                      <a:pt x="4024" y="1325"/>
                      <a:pt x="3729" y="1325"/>
                    </a:cubicBezTo>
                    <a:lnTo>
                      <a:pt x="1423" y="1325"/>
                    </a:lnTo>
                    <a:lnTo>
                      <a:pt x="1423" y="4416"/>
                    </a:lnTo>
                    <a:lnTo>
                      <a:pt x="3729" y="4416"/>
                    </a:lnTo>
                    <a:close/>
                  </a:path>
                </a:pathLst>
              </a:custGeom>
              <a:solidFill>
                <a:srgbClr val="00C7FD"/>
              </a:solidFill>
              <a:ln w="4903" cap="flat">
                <a:noFill/>
                <a:prstDash val="solid"/>
                <a:miter/>
              </a:ln>
            </p:spPr>
            <p:txBody>
              <a:bodyPr rtlCol="0" anchor="ctr"/>
              <a:lstStyle/>
              <a:p>
                <a:endParaRPr lang="en-US"/>
              </a:p>
            </p:txBody>
          </p:sp>
        </p:grpSp>
      </p:grpSp>
      <p:grpSp>
        <p:nvGrpSpPr>
          <p:cNvPr id="12" name="Graphic 4">
            <a:extLst>
              <a:ext uri="{FF2B5EF4-FFF2-40B4-BE49-F238E27FC236}">
                <a16:creationId xmlns:a16="http://schemas.microsoft.com/office/drawing/2014/main" id="{8F2EF7BB-4BF8-42CB-8BDD-A8F565A050F1}"/>
              </a:ext>
            </a:extLst>
          </p:cNvPr>
          <p:cNvGrpSpPr/>
          <p:nvPr/>
        </p:nvGrpSpPr>
        <p:grpSpPr>
          <a:xfrm>
            <a:off x="138227" y="6297005"/>
            <a:ext cx="567262" cy="217316"/>
            <a:chOff x="138227" y="6297005"/>
            <a:chExt cx="567262" cy="217316"/>
          </a:xfrm>
          <a:solidFill>
            <a:schemeClr val="accent1"/>
          </a:solidFill>
        </p:grpSpPr>
        <p:sp>
          <p:nvSpPr>
            <p:cNvPr id="13" name="Freeform: Shape 12">
              <a:extLst>
                <a:ext uri="{FF2B5EF4-FFF2-40B4-BE49-F238E27FC236}">
                  <a16:creationId xmlns:a16="http://schemas.microsoft.com/office/drawing/2014/main" id="{018D1FD1-A97D-493D-BC5A-A0234A0341C9}"/>
                </a:ext>
              </a:extLst>
            </p:cNvPr>
            <p:cNvSpPr/>
            <p:nvPr/>
          </p:nvSpPr>
          <p:spPr>
            <a:xfrm>
              <a:off x="138227" y="6299949"/>
              <a:ext cx="40627" cy="40627"/>
            </a:xfrm>
            <a:custGeom>
              <a:avLst/>
              <a:gdLst>
                <a:gd name="connsiteX0" fmla="*/ 0 w 40627"/>
                <a:gd name="connsiteY0" fmla="*/ 0 h 40627"/>
                <a:gd name="connsiteX1" fmla="*/ 40627 w 40627"/>
                <a:gd name="connsiteY1" fmla="*/ 0 h 40627"/>
                <a:gd name="connsiteX2" fmla="*/ 40627 w 40627"/>
                <a:gd name="connsiteY2" fmla="*/ 40627 h 40627"/>
                <a:gd name="connsiteX3" fmla="*/ 0 w 40627"/>
                <a:gd name="connsiteY3" fmla="*/ 40627 h 40627"/>
              </a:gdLst>
              <a:ahLst/>
              <a:cxnLst>
                <a:cxn ang="0">
                  <a:pos x="connsiteX0" y="connsiteY0"/>
                </a:cxn>
                <a:cxn ang="0">
                  <a:pos x="connsiteX1" y="connsiteY1"/>
                </a:cxn>
                <a:cxn ang="0">
                  <a:pos x="connsiteX2" y="connsiteY2"/>
                </a:cxn>
                <a:cxn ang="0">
                  <a:pos x="connsiteX3" y="connsiteY3"/>
                </a:cxn>
              </a:cxnLst>
              <a:rect l="l" t="t" r="r" b="b"/>
              <a:pathLst>
                <a:path w="40627" h="40627">
                  <a:moveTo>
                    <a:pt x="0" y="0"/>
                  </a:moveTo>
                  <a:lnTo>
                    <a:pt x="40627" y="0"/>
                  </a:lnTo>
                  <a:lnTo>
                    <a:pt x="40627" y="40627"/>
                  </a:lnTo>
                  <a:lnTo>
                    <a:pt x="0" y="40627"/>
                  </a:lnTo>
                  <a:close/>
                </a:path>
              </a:pathLst>
            </a:custGeom>
            <a:solidFill>
              <a:schemeClr val="accent2"/>
            </a:solidFill>
            <a:ln w="490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416C71A-2E6E-46BB-8345-9FFE00C3B6AF}"/>
                </a:ext>
              </a:extLst>
            </p:cNvPr>
            <p:cNvSpPr/>
            <p:nvPr/>
          </p:nvSpPr>
          <p:spPr>
            <a:xfrm>
              <a:off x="139257" y="6297005"/>
              <a:ext cx="514270" cy="217316"/>
            </a:xfrm>
            <a:custGeom>
              <a:avLst/>
              <a:gdLst>
                <a:gd name="connsiteX0" fmla="*/ 38518 w 514270"/>
                <a:gd name="connsiteY0" fmla="*/ 214275 h 217316"/>
                <a:gd name="connsiteX1" fmla="*/ 38518 w 514270"/>
                <a:gd name="connsiteY1" fmla="*/ 68203 h 217316"/>
                <a:gd name="connsiteX2" fmla="*/ 0 w 514270"/>
                <a:gd name="connsiteY2" fmla="*/ 68203 h 217316"/>
                <a:gd name="connsiteX3" fmla="*/ 0 w 514270"/>
                <a:gd name="connsiteY3" fmla="*/ 214324 h 217316"/>
                <a:gd name="connsiteX4" fmla="*/ 38468 w 514270"/>
                <a:gd name="connsiteY4" fmla="*/ 214324 h 217316"/>
                <a:gd name="connsiteX5" fmla="*/ 293665 w 514270"/>
                <a:gd name="connsiteY5" fmla="*/ 215747 h 217316"/>
                <a:gd name="connsiteX6" fmla="*/ 293665 w 514270"/>
                <a:gd name="connsiteY6" fmla="*/ 179928 h 217316"/>
                <a:gd name="connsiteX7" fmla="*/ 279730 w 514270"/>
                <a:gd name="connsiteY7" fmla="*/ 179045 h 217316"/>
                <a:gd name="connsiteX8" fmla="*/ 270702 w 514270"/>
                <a:gd name="connsiteY8" fmla="*/ 175021 h 217316"/>
                <a:gd name="connsiteX9" fmla="*/ 266679 w 514270"/>
                <a:gd name="connsiteY9" fmla="*/ 166287 h 217316"/>
                <a:gd name="connsiteX10" fmla="*/ 265795 w 514270"/>
                <a:gd name="connsiteY10" fmla="*/ 152156 h 217316"/>
                <a:gd name="connsiteX11" fmla="*/ 265795 w 514270"/>
                <a:gd name="connsiteY11" fmla="*/ 101029 h 217316"/>
                <a:gd name="connsiteX12" fmla="*/ 293665 w 514270"/>
                <a:gd name="connsiteY12" fmla="*/ 101029 h 217316"/>
                <a:gd name="connsiteX13" fmla="*/ 293665 w 514270"/>
                <a:gd name="connsiteY13" fmla="*/ 68105 h 217316"/>
                <a:gd name="connsiteX14" fmla="*/ 265795 w 514270"/>
                <a:gd name="connsiteY14" fmla="*/ 68105 h 217316"/>
                <a:gd name="connsiteX15" fmla="*/ 265795 w 514270"/>
                <a:gd name="connsiteY15" fmla="*/ 11285 h 217316"/>
                <a:gd name="connsiteX16" fmla="*/ 227327 w 514270"/>
                <a:gd name="connsiteY16" fmla="*/ 11285 h 217316"/>
                <a:gd name="connsiteX17" fmla="*/ 227327 w 514270"/>
                <a:gd name="connsiteY17" fmla="*/ 152500 h 217316"/>
                <a:gd name="connsiteX18" fmla="*/ 230418 w 514270"/>
                <a:gd name="connsiteY18" fmla="*/ 182627 h 217316"/>
                <a:gd name="connsiteX19" fmla="*/ 240673 w 514270"/>
                <a:gd name="connsiteY19" fmla="*/ 202008 h 217316"/>
                <a:gd name="connsiteX20" fmla="*/ 259466 w 514270"/>
                <a:gd name="connsiteY20" fmla="*/ 212558 h 217316"/>
                <a:gd name="connsiteX21" fmla="*/ 288808 w 514270"/>
                <a:gd name="connsiteY21" fmla="*/ 215796 h 217316"/>
                <a:gd name="connsiteX22" fmla="*/ 293665 w 514270"/>
                <a:gd name="connsiteY22" fmla="*/ 215796 h 217316"/>
                <a:gd name="connsiteX23" fmla="*/ 514270 w 514270"/>
                <a:gd name="connsiteY23" fmla="*/ 214275 h 217316"/>
                <a:gd name="connsiteX24" fmla="*/ 514270 w 514270"/>
                <a:gd name="connsiteY24" fmla="*/ 0 h 217316"/>
                <a:gd name="connsiteX25" fmla="*/ 475802 w 514270"/>
                <a:gd name="connsiteY25" fmla="*/ 0 h 217316"/>
                <a:gd name="connsiteX26" fmla="*/ 475802 w 514270"/>
                <a:gd name="connsiteY26" fmla="*/ 214275 h 217316"/>
                <a:gd name="connsiteX27" fmla="*/ 514270 w 514270"/>
                <a:gd name="connsiteY27" fmla="*/ 214275 h 217316"/>
                <a:gd name="connsiteX28" fmla="*/ 190183 w 514270"/>
                <a:gd name="connsiteY28" fmla="*/ 82579 h 217316"/>
                <a:gd name="connsiteX29" fmla="*/ 145434 w 514270"/>
                <a:gd name="connsiteY29" fmla="*/ 65210 h 217316"/>
                <a:gd name="connsiteX30" fmla="*/ 120165 w 514270"/>
                <a:gd name="connsiteY30" fmla="*/ 70853 h 217316"/>
                <a:gd name="connsiteX31" fmla="*/ 101029 w 514270"/>
                <a:gd name="connsiteY31" fmla="*/ 86456 h 217316"/>
                <a:gd name="connsiteX32" fmla="*/ 98919 w 514270"/>
                <a:gd name="connsiteY32" fmla="*/ 89154 h 217316"/>
                <a:gd name="connsiteX33" fmla="*/ 98919 w 514270"/>
                <a:gd name="connsiteY33" fmla="*/ 86701 h 217316"/>
                <a:gd name="connsiteX34" fmla="*/ 98919 w 514270"/>
                <a:gd name="connsiteY34" fmla="*/ 68203 h 217316"/>
                <a:gd name="connsiteX35" fmla="*/ 60941 w 514270"/>
                <a:gd name="connsiteY35" fmla="*/ 68203 h 217316"/>
                <a:gd name="connsiteX36" fmla="*/ 60941 w 514270"/>
                <a:gd name="connsiteY36" fmla="*/ 214324 h 217316"/>
                <a:gd name="connsiteX37" fmla="*/ 99213 w 514270"/>
                <a:gd name="connsiteY37" fmla="*/ 214324 h 217316"/>
                <a:gd name="connsiteX38" fmla="*/ 99213 w 514270"/>
                <a:gd name="connsiteY38" fmla="*/ 141901 h 217316"/>
                <a:gd name="connsiteX39" fmla="*/ 99262 w 514270"/>
                <a:gd name="connsiteY39" fmla="*/ 139252 h 217316"/>
                <a:gd name="connsiteX40" fmla="*/ 109419 w 514270"/>
                <a:gd name="connsiteY40" fmla="*/ 108928 h 217316"/>
                <a:gd name="connsiteX41" fmla="*/ 133855 w 514270"/>
                <a:gd name="connsiteY41" fmla="*/ 98526 h 217316"/>
                <a:gd name="connsiteX42" fmla="*/ 159026 w 514270"/>
                <a:gd name="connsiteY42" fmla="*/ 108634 h 217316"/>
                <a:gd name="connsiteX43" fmla="*/ 167416 w 514270"/>
                <a:gd name="connsiteY43" fmla="*/ 136651 h 217316"/>
                <a:gd name="connsiteX44" fmla="*/ 167416 w 514270"/>
                <a:gd name="connsiteY44" fmla="*/ 136651 h 217316"/>
                <a:gd name="connsiteX45" fmla="*/ 167416 w 514270"/>
                <a:gd name="connsiteY45" fmla="*/ 136946 h 217316"/>
                <a:gd name="connsiteX46" fmla="*/ 167416 w 514270"/>
                <a:gd name="connsiteY46" fmla="*/ 136995 h 217316"/>
                <a:gd name="connsiteX47" fmla="*/ 167416 w 514270"/>
                <a:gd name="connsiteY47" fmla="*/ 136995 h 217316"/>
                <a:gd name="connsiteX48" fmla="*/ 167416 w 514270"/>
                <a:gd name="connsiteY48" fmla="*/ 214275 h 217316"/>
                <a:gd name="connsiteX49" fmla="*/ 206277 w 514270"/>
                <a:gd name="connsiteY49" fmla="*/ 214275 h 217316"/>
                <a:gd name="connsiteX50" fmla="*/ 206277 w 514270"/>
                <a:gd name="connsiteY50" fmla="*/ 131352 h 217316"/>
                <a:gd name="connsiteX51" fmla="*/ 190183 w 514270"/>
                <a:gd name="connsiteY51" fmla="*/ 82579 h 217316"/>
                <a:gd name="connsiteX52" fmla="*/ 455684 w 514270"/>
                <a:gd name="connsiteY52" fmla="*/ 140969 h 217316"/>
                <a:gd name="connsiteX53" fmla="*/ 450140 w 514270"/>
                <a:gd name="connsiteY53" fmla="*/ 111431 h 217316"/>
                <a:gd name="connsiteX54" fmla="*/ 434635 w 514270"/>
                <a:gd name="connsiteY54" fmla="*/ 87290 h 217316"/>
                <a:gd name="connsiteX55" fmla="*/ 410837 w 514270"/>
                <a:gd name="connsiteY55" fmla="*/ 71098 h 217316"/>
                <a:gd name="connsiteX56" fmla="*/ 380269 w 514270"/>
                <a:gd name="connsiteY56" fmla="*/ 65259 h 217316"/>
                <a:gd name="connsiteX57" fmla="*/ 350583 w 514270"/>
                <a:gd name="connsiteY57" fmla="*/ 71245 h 217316"/>
                <a:gd name="connsiteX58" fmla="*/ 326442 w 514270"/>
                <a:gd name="connsiteY58" fmla="*/ 87486 h 217316"/>
                <a:gd name="connsiteX59" fmla="*/ 310201 w 514270"/>
                <a:gd name="connsiteY59" fmla="*/ 111627 h 217316"/>
                <a:gd name="connsiteX60" fmla="*/ 304215 w 514270"/>
                <a:gd name="connsiteY60" fmla="*/ 141312 h 217316"/>
                <a:gd name="connsiteX61" fmla="*/ 309907 w 514270"/>
                <a:gd name="connsiteY61" fmla="*/ 170998 h 217316"/>
                <a:gd name="connsiteX62" fmla="*/ 325706 w 514270"/>
                <a:gd name="connsiteY62" fmla="*/ 195090 h 217316"/>
                <a:gd name="connsiteX63" fmla="*/ 350092 w 514270"/>
                <a:gd name="connsiteY63" fmla="*/ 211331 h 217316"/>
                <a:gd name="connsiteX64" fmla="*/ 381397 w 514270"/>
                <a:gd name="connsiteY64" fmla="*/ 217317 h 217316"/>
                <a:gd name="connsiteX65" fmla="*/ 446411 w 514270"/>
                <a:gd name="connsiteY65" fmla="*/ 188662 h 217316"/>
                <a:gd name="connsiteX66" fmla="*/ 418688 w 514270"/>
                <a:gd name="connsiteY66" fmla="*/ 167563 h 217316"/>
                <a:gd name="connsiteX67" fmla="*/ 381692 w 514270"/>
                <a:gd name="connsiteY67" fmla="*/ 183902 h 217316"/>
                <a:gd name="connsiteX68" fmla="*/ 355146 w 514270"/>
                <a:gd name="connsiteY68" fmla="*/ 176444 h 217316"/>
                <a:gd name="connsiteX69" fmla="*/ 341260 w 514270"/>
                <a:gd name="connsiteY69" fmla="*/ 156180 h 217316"/>
                <a:gd name="connsiteX70" fmla="*/ 340868 w 514270"/>
                <a:gd name="connsiteY70" fmla="*/ 154806 h 217316"/>
                <a:gd name="connsiteX71" fmla="*/ 455635 w 514270"/>
                <a:gd name="connsiteY71" fmla="*/ 154806 h 217316"/>
                <a:gd name="connsiteX72" fmla="*/ 455635 w 514270"/>
                <a:gd name="connsiteY72" fmla="*/ 141067 h 217316"/>
                <a:gd name="connsiteX73" fmla="*/ 341211 w 514270"/>
                <a:gd name="connsiteY73" fmla="*/ 127574 h 217316"/>
                <a:gd name="connsiteX74" fmla="*/ 379974 w 514270"/>
                <a:gd name="connsiteY74" fmla="*/ 98183 h 217316"/>
                <a:gd name="connsiteX75" fmla="*/ 418737 w 514270"/>
                <a:gd name="connsiteY75" fmla="*/ 127525 h 217316"/>
                <a:gd name="connsiteX76" fmla="*/ 341211 w 514270"/>
                <a:gd name="connsiteY76" fmla="*/ 127525 h 21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14270" h="217316">
                  <a:moveTo>
                    <a:pt x="38518" y="214275"/>
                  </a:moveTo>
                  <a:lnTo>
                    <a:pt x="38518" y="68203"/>
                  </a:lnTo>
                  <a:lnTo>
                    <a:pt x="0" y="68203"/>
                  </a:lnTo>
                  <a:lnTo>
                    <a:pt x="0" y="214324"/>
                  </a:lnTo>
                  <a:lnTo>
                    <a:pt x="38468" y="214324"/>
                  </a:lnTo>
                  <a:close/>
                  <a:moveTo>
                    <a:pt x="293665" y="215747"/>
                  </a:moveTo>
                  <a:lnTo>
                    <a:pt x="293665" y="179928"/>
                  </a:lnTo>
                  <a:cubicBezTo>
                    <a:pt x="287974" y="179928"/>
                    <a:pt x="283312" y="179585"/>
                    <a:pt x="279730" y="179045"/>
                  </a:cubicBezTo>
                  <a:cubicBezTo>
                    <a:pt x="275756" y="178407"/>
                    <a:pt x="272714" y="177082"/>
                    <a:pt x="270702" y="175021"/>
                  </a:cubicBezTo>
                  <a:cubicBezTo>
                    <a:pt x="268690" y="173010"/>
                    <a:pt x="267317" y="170066"/>
                    <a:pt x="266679" y="166287"/>
                  </a:cubicBezTo>
                  <a:cubicBezTo>
                    <a:pt x="266090" y="162706"/>
                    <a:pt x="265795" y="157946"/>
                    <a:pt x="265795" y="152156"/>
                  </a:cubicBezTo>
                  <a:lnTo>
                    <a:pt x="265795" y="101029"/>
                  </a:lnTo>
                  <a:lnTo>
                    <a:pt x="293665" y="101029"/>
                  </a:lnTo>
                  <a:lnTo>
                    <a:pt x="293665" y="68105"/>
                  </a:lnTo>
                  <a:lnTo>
                    <a:pt x="265795" y="68105"/>
                  </a:lnTo>
                  <a:lnTo>
                    <a:pt x="265795" y="11285"/>
                  </a:lnTo>
                  <a:lnTo>
                    <a:pt x="227327" y="11285"/>
                  </a:lnTo>
                  <a:lnTo>
                    <a:pt x="227327" y="152500"/>
                  </a:lnTo>
                  <a:cubicBezTo>
                    <a:pt x="227327" y="164423"/>
                    <a:pt x="228357" y="174531"/>
                    <a:pt x="230418" y="182627"/>
                  </a:cubicBezTo>
                  <a:cubicBezTo>
                    <a:pt x="232430" y="190625"/>
                    <a:pt x="235865" y="197151"/>
                    <a:pt x="240673" y="202008"/>
                  </a:cubicBezTo>
                  <a:cubicBezTo>
                    <a:pt x="245433" y="206866"/>
                    <a:pt x="251762" y="210448"/>
                    <a:pt x="259466" y="212558"/>
                  </a:cubicBezTo>
                  <a:cubicBezTo>
                    <a:pt x="267218" y="214716"/>
                    <a:pt x="277130" y="215796"/>
                    <a:pt x="288808" y="215796"/>
                  </a:cubicBezTo>
                  <a:lnTo>
                    <a:pt x="293665" y="215796"/>
                  </a:lnTo>
                  <a:close/>
                  <a:moveTo>
                    <a:pt x="514270" y="214275"/>
                  </a:moveTo>
                  <a:lnTo>
                    <a:pt x="514270" y="0"/>
                  </a:lnTo>
                  <a:lnTo>
                    <a:pt x="475802" y="0"/>
                  </a:lnTo>
                  <a:lnTo>
                    <a:pt x="475802" y="214275"/>
                  </a:lnTo>
                  <a:lnTo>
                    <a:pt x="514270" y="214275"/>
                  </a:lnTo>
                  <a:close/>
                  <a:moveTo>
                    <a:pt x="190183" y="82579"/>
                  </a:moveTo>
                  <a:cubicBezTo>
                    <a:pt x="179536" y="71049"/>
                    <a:pt x="164472" y="65210"/>
                    <a:pt x="145434" y="65210"/>
                  </a:cubicBezTo>
                  <a:cubicBezTo>
                    <a:pt x="136259" y="65210"/>
                    <a:pt x="127770" y="67123"/>
                    <a:pt x="120165" y="70853"/>
                  </a:cubicBezTo>
                  <a:cubicBezTo>
                    <a:pt x="112609" y="74582"/>
                    <a:pt x="106181" y="79832"/>
                    <a:pt x="101029" y="86456"/>
                  </a:cubicBezTo>
                  <a:lnTo>
                    <a:pt x="98919" y="89154"/>
                  </a:lnTo>
                  <a:lnTo>
                    <a:pt x="98919" y="86701"/>
                  </a:lnTo>
                  <a:cubicBezTo>
                    <a:pt x="98919" y="86701"/>
                    <a:pt x="98919" y="68203"/>
                    <a:pt x="98919" y="68203"/>
                  </a:cubicBezTo>
                  <a:lnTo>
                    <a:pt x="60941" y="68203"/>
                  </a:lnTo>
                  <a:lnTo>
                    <a:pt x="60941" y="214324"/>
                  </a:lnTo>
                  <a:lnTo>
                    <a:pt x="99213" y="214324"/>
                  </a:lnTo>
                  <a:lnTo>
                    <a:pt x="99213" y="141901"/>
                  </a:lnTo>
                  <a:cubicBezTo>
                    <a:pt x="99213" y="141018"/>
                    <a:pt x="99213" y="140135"/>
                    <a:pt x="99262" y="139252"/>
                  </a:cubicBezTo>
                  <a:cubicBezTo>
                    <a:pt x="99655" y="125611"/>
                    <a:pt x="103090" y="115405"/>
                    <a:pt x="109419" y="108928"/>
                  </a:cubicBezTo>
                  <a:cubicBezTo>
                    <a:pt x="116190" y="102059"/>
                    <a:pt x="124385" y="98526"/>
                    <a:pt x="133855" y="98526"/>
                  </a:cubicBezTo>
                  <a:cubicBezTo>
                    <a:pt x="144944" y="98526"/>
                    <a:pt x="153432" y="101912"/>
                    <a:pt x="159026" y="108634"/>
                  </a:cubicBezTo>
                  <a:cubicBezTo>
                    <a:pt x="164521" y="115209"/>
                    <a:pt x="167318" y="124630"/>
                    <a:pt x="167416" y="136651"/>
                  </a:cubicBezTo>
                  <a:lnTo>
                    <a:pt x="167416" y="136651"/>
                  </a:lnTo>
                  <a:lnTo>
                    <a:pt x="167416" y="136946"/>
                  </a:lnTo>
                  <a:cubicBezTo>
                    <a:pt x="167416" y="136946"/>
                    <a:pt x="167416" y="136946"/>
                    <a:pt x="167416" y="136995"/>
                  </a:cubicBezTo>
                  <a:lnTo>
                    <a:pt x="167416" y="136995"/>
                  </a:lnTo>
                  <a:cubicBezTo>
                    <a:pt x="167416" y="136995"/>
                    <a:pt x="167416" y="214275"/>
                    <a:pt x="167416" y="214275"/>
                  </a:cubicBezTo>
                  <a:lnTo>
                    <a:pt x="206277" y="214275"/>
                  </a:lnTo>
                  <a:lnTo>
                    <a:pt x="206277" y="131352"/>
                  </a:lnTo>
                  <a:cubicBezTo>
                    <a:pt x="206277" y="110548"/>
                    <a:pt x="200880" y="94110"/>
                    <a:pt x="190183" y="82579"/>
                  </a:cubicBezTo>
                  <a:close/>
                  <a:moveTo>
                    <a:pt x="455684" y="140969"/>
                  </a:moveTo>
                  <a:cubicBezTo>
                    <a:pt x="455684" y="130518"/>
                    <a:pt x="453820" y="120557"/>
                    <a:pt x="450140" y="111431"/>
                  </a:cubicBezTo>
                  <a:cubicBezTo>
                    <a:pt x="446460" y="102304"/>
                    <a:pt x="441259" y="94208"/>
                    <a:pt x="434635" y="87290"/>
                  </a:cubicBezTo>
                  <a:cubicBezTo>
                    <a:pt x="428060" y="80421"/>
                    <a:pt x="420013" y="74974"/>
                    <a:pt x="410837" y="71098"/>
                  </a:cubicBezTo>
                  <a:cubicBezTo>
                    <a:pt x="401613" y="67222"/>
                    <a:pt x="391358" y="65259"/>
                    <a:pt x="380269" y="65259"/>
                  </a:cubicBezTo>
                  <a:cubicBezTo>
                    <a:pt x="369817" y="65259"/>
                    <a:pt x="359808" y="67271"/>
                    <a:pt x="350583" y="71245"/>
                  </a:cubicBezTo>
                  <a:cubicBezTo>
                    <a:pt x="341359" y="75219"/>
                    <a:pt x="333262" y="80666"/>
                    <a:pt x="326442" y="87486"/>
                  </a:cubicBezTo>
                  <a:cubicBezTo>
                    <a:pt x="319671" y="94257"/>
                    <a:pt x="314175" y="102402"/>
                    <a:pt x="310201" y="111627"/>
                  </a:cubicBezTo>
                  <a:cubicBezTo>
                    <a:pt x="306227" y="120852"/>
                    <a:pt x="304215" y="130812"/>
                    <a:pt x="304215" y="141312"/>
                  </a:cubicBezTo>
                  <a:cubicBezTo>
                    <a:pt x="304215" y="151813"/>
                    <a:pt x="306128" y="161773"/>
                    <a:pt x="309907" y="170998"/>
                  </a:cubicBezTo>
                  <a:cubicBezTo>
                    <a:pt x="313685" y="180222"/>
                    <a:pt x="318984" y="188319"/>
                    <a:pt x="325706" y="195090"/>
                  </a:cubicBezTo>
                  <a:cubicBezTo>
                    <a:pt x="332379" y="201861"/>
                    <a:pt x="340623" y="207356"/>
                    <a:pt x="350092" y="211331"/>
                  </a:cubicBezTo>
                  <a:cubicBezTo>
                    <a:pt x="359611" y="215305"/>
                    <a:pt x="370161" y="217317"/>
                    <a:pt x="381397" y="217317"/>
                  </a:cubicBezTo>
                  <a:cubicBezTo>
                    <a:pt x="413978" y="217317"/>
                    <a:pt x="434291" y="202499"/>
                    <a:pt x="446411" y="188662"/>
                  </a:cubicBezTo>
                  <a:lnTo>
                    <a:pt x="418688" y="167563"/>
                  </a:lnTo>
                  <a:cubicBezTo>
                    <a:pt x="412849" y="174482"/>
                    <a:pt x="399012" y="183902"/>
                    <a:pt x="381692" y="183902"/>
                  </a:cubicBezTo>
                  <a:cubicBezTo>
                    <a:pt x="370848" y="183902"/>
                    <a:pt x="361868" y="181400"/>
                    <a:pt x="355146" y="176444"/>
                  </a:cubicBezTo>
                  <a:cubicBezTo>
                    <a:pt x="348375" y="171489"/>
                    <a:pt x="343714" y="164668"/>
                    <a:pt x="341260" y="156180"/>
                  </a:cubicBezTo>
                  <a:lnTo>
                    <a:pt x="340868" y="154806"/>
                  </a:lnTo>
                  <a:lnTo>
                    <a:pt x="455635" y="154806"/>
                  </a:lnTo>
                  <a:lnTo>
                    <a:pt x="455635" y="141067"/>
                  </a:lnTo>
                  <a:close/>
                  <a:moveTo>
                    <a:pt x="341211" y="127574"/>
                  </a:moveTo>
                  <a:cubicBezTo>
                    <a:pt x="341211" y="116877"/>
                    <a:pt x="353478" y="98183"/>
                    <a:pt x="379974" y="98183"/>
                  </a:cubicBezTo>
                  <a:cubicBezTo>
                    <a:pt x="406470" y="98183"/>
                    <a:pt x="418737" y="116828"/>
                    <a:pt x="418737" y="127525"/>
                  </a:cubicBezTo>
                  <a:lnTo>
                    <a:pt x="341211" y="127525"/>
                  </a:lnTo>
                  <a:close/>
                </a:path>
              </a:pathLst>
            </a:custGeom>
            <a:solidFill>
              <a:schemeClr val="bg2"/>
            </a:solidFill>
            <a:ln w="4903" cap="flat">
              <a:noFill/>
              <a:prstDash val="solid"/>
              <a:miter/>
            </a:ln>
          </p:spPr>
          <p:txBody>
            <a:bodyPr rtlCol="0" anchor="ctr"/>
            <a:lstStyle/>
            <a:p>
              <a:endParaRPr lang="en-US"/>
            </a:p>
          </p:txBody>
        </p:sp>
        <p:grpSp>
          <p:nvGrpSpPr>
            <p:cNvPr id="15" name="Graphic 4">
              <a:extLst>
                <a:ext uri="{FF2B5EF4-FFF2-40B4-BE49-F238E27FC236}">
                  <a16:creationId xmlns:a16="http://schemas.microsoft.com/office/drawing/2014/main" id="{A043BE46-7B9E-4467-9C46-D0F98AE0832F}"/>
                </a:ext>
              </a:extLst>
            </p:cNvPr>
            <p:cNvGrpSpPr/>
            <p:nvPr/>
          </p:nvGrpSpPr>
          <p:grpSpPr>
            <a:xfrm>
              <a:off x="673890" y="6297005"/>
              <a:ext cx="31599" cy="31599"/>
              <a:chOff x="673890" y="6297005"/>
              <a:chExt cx="31599" cy="31599"/>
            </a:xfrm>
            <a:grpFill/>
          </p:grpSpPr>
          <p:sp>
            <p:nvSpPr>
              <p:cNvPr id="16" name="Freeform: Shape 15">
                <a:extLst>
                  <a:ext uri="{FF2B5EF4-FFF2-40B4-BE49-F238E27FC236}">
                    <a16:creationId xmlns:a16="http://schemas.microsoft.com/office/drawing/2014/main" id="{3D35BED8-66C1-4C08-8EFE-8E9305D767B0}"/>
                  </a:ext>
                </a:extLst>
              </p:cNvPr>
              <p:cNvSpPr/>
              <p:nvPr/>
            </p:nvSpPr>
            <p:spPr>
              <a:xfrm>
                <a:off x="673890" y="6297005"/>
                <a:ext cx="31599" cy="31599"/>
              </a:xfrm>
              <a:custGeom>
                <a:avLst/>
                <a:gdLst>
                  <a:gd name="connsiteX0" fmla="*/ 15800 w 31599"/>
                  <a:gd name="connsiteY0" fmla="*/ 2257 h 31599"/>
                  <a:gd name="connsiteX1" fmla="*/ 29342 w 31599"/>
                  <a:gd name="connsiteY1" fmla="*/ 15800 h 31599"/>
                  <a:gd name="connsiteX2" fmla="*/ 15800 w 31599"/>
                  <a:gd name="connsiteY2" fmla="*/ 29342 h 31599"/>
                  <a:gd name="connsiteX3" fmla="*/ 2257 w 31599"/>
                  <a:gd name="connsiteY3" fmla="*/ 15800 h 31599"/>
                  <a:gd name="connsiteX4" fmla="*/ 15800 w 31599"/>
                  <a:gd name="connsiteY4" fmla="*/ 2257 h 31599"/>
                  <a:gd name="connsiteX5" fmla="*/ 15800 w 31599"/>
                  <a:gd name="connsiteY5" fmla="*/ 0 h 31599"/>
                  <a:gd name="connsiteX6" fmla="*/ 0 w 31599"/>
                  <a:gd name="connsiteY6" fmla="*/ 15800 h 31599"/>
                  <a:gd name="connsiteX7" fmla="*/ 15800 w 31599"/>
                  <a:gd name="connsiteY7" fmla="*/ 31599 h 31599"/>
                  <a:gd name="connsiteX8" fmla="*/ 31599 w 31599"/>
                  <a:gd name="connsiteY8" fmla="*/ 15800 h 31599"/>
                  <a:gd name="connsiteX9" fmla="*/ 15800 w 31599"/>
                  <a:gd name="connsiteY9" fmla="*/ 0 h 3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99" h="31599">
                    <a:moveTo>
                      <a:pt x="15800" y="2257"/>
                    </a:moveTo>
                    <a:cubicBezTo>
                      <a:pt x="23258" y="2257"/>
                      <a:pt x="29342" y="8341"/>
                      <a:pt x="29342" y="15800"/>
                    </a:cubicBezTo>
                    <a:cubicBezTo>
                      <a:pt x="29342" y="23258"/>
                      <a:pt x="23258" y="29342"/>
                      <a:pt x="15800" y="29342"/>
                    </a:cubicBezTo>
                    <a:cubicBezTo>
                      <a:pt x="8341" y="29342"/>
                      <a:pt x="2257" y="23258"/>
                      <a:pt x="2257" y="15800"/>
                    </a:cubicBezTo>
                    <a:cubicBezTo>
                      <a:pt x="2257" y="8341"/>
                      <a:pt x="8341" y="2257"/>
                      <a:pt x="15800" y="2257"/>
                    </a:cubicBezTo>
                    <a:moveTo>
                      <a:pt x="15800" y="0"/>
                    </a:moveTo>
                    <a:cubicBezTo>
                      <a:pt x="7066" y="0"/>
                      <a:pt x="0" y="7066"/>
                      <a:pt x="0" y="15800"/>
                    </a:cubicBezTo>
                    <a:cubicBezTo>
                      <a:pt x="0" y="24533"/>
                      <a:pt x="7066" y="31599"/>
                      <a:pt x="15800" y="31599"/>
                    </a:cubicBezTo>
                    <a:cubicBezTo>
                      <a:pt x="24533" y="31599"/>
                      <a:pt x="31599" y="24533"/>
                      <a:pt x="31599" y="15800"/>
                    </a:cubicBezTo>
                    <a:cubicBezTo>
                      <a:pt x="31599" y="7066"/>
                      <a:pt x="24533" y="0"/>
                      <a:pt x="15800" y="0"/>
                    </a:cubicBezTo>
                  </a:path>
                </a:pathLst>
              </a:custGeom>
              <a:grpFill/>
              <a:ln w="490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322F586-C355-4ED1-A3F8-CB7601F1A391}"/>
                  </a:ext>
                </a:extLst>
              </p:cNvPr>
              <p:cNvSpPr/>
              <p:nvPr/>
            </p:nvSpPr>
            <p:spPr>
              <a:xfrm>
                <a:off x="684293" y="6304904"/>
                <a:ext cx="12315" cy="15799"/>
              </a:xfrm>
              <a:custGeom>
                <a:avLst/>
                <a:gdLst>
                  <a:gd name="connsiteX0" fmla="*/ 6575 w 12315"/>
                  <a:gd name="connsiteY0" fmla="*/ 0 h 15799"/>
                  <a:gd name="connsiteX1" fmla="*/ 9274 w 12315"/>
                  <a:gd name="connsiteY1" fmla="*/ 638 h 15799"/>
                  <a:gd name="connsiteX2" fmla="*/ 11138 w 12315"/>
                  <a:gd name="connsiteY2" fmla="*/ 2404 h 15799"/>
                  <a:gd name="connsiteX3" fmla="*/ 11776 w 12315"/>
                  <a:gd name="connsiteY3" fmla="*/ 4956 h 15799"/>
                  <a:gd name="connsiteX4" fmla="*/ 10893 w 12315"/>
                  <a:gd name="connsiteY4" fmla="*/ 7802 h 15799"/>
                  <a:gd name="connsiteX5" fmla="*/ 8734 w 12315"/>
                  <a:gd name="connsiteY5" fmla="*/ 9470 h 15799"/>
                  <a:gd name="connsiteX6" fmla="*/ 12316 w 12315"/>
                  <a:gd name="connsiteY6" fmla="*/ 15800 h 15799"/>
                  <a:gd name="connsiteX7" fmla="*/ 9519 w 12315"/>
                  <a:gd name="connsiteY7" fmla="*/ 15800 h 15799"/>
                  <a:gd name="connsiteX8" fmla="*/ 6231 w 12315"/>
                  <a:gd name="connsiteY8" fmla="*/ 9912 h 15799"/>
                  <a:gd name="connsiteX9" fmla="*/ 2502 w 12315"/>
                  <a:gd name="connsiteY9" fmla="*/ 9912 h 15799"/>
                  <a:gd name="connsiteX10" fmla="*/ 2502 w 12315"/>
                  <a:gd name="connsiteY10" fmla="*/ 15800 h 15799"/>
                  <a:gd name="connsiteX11" fmla="*/ 0 w 12315"/>
                  <a:gd name="connsiteY11" fmla="*/ 15800 h 15799"/>
                  <a:gd name="connsiteX12" fmla="*/ 0 w 12315"/>
                  <a:gd name="connsiteY12" fmla="*/ 0 h 15799"/>
                  <a:gd name="connsiteX13" fmla="*/ 6526 w 12315"/>
                  <a:gd name="connsiteY13" fmla="*/ 0 h 15799"/>
                  <a:gd name="connsiteX14" fmla="*/ 6575 w 12315"/>
                  <a:gd name="connsiteY14" fmla="*/ 7654 h 15799"/>
                  <a:gd name="connsiteX15" fmla="*/ 7998 w 12315"/>
                  <a:gd name="connsiteY15" fmla="*/ 7311 h 15799"/>
                  <a:gd name="connsiteX16" fmla="*/ 8979 w 12315"/>
                  <a:gd name="connsiteY16" fmla="*/ 6330 h 15799"/>
                  <a:gd name="connsiteX17" fmla="*/ 9323 w 12315"/>
                  <a:gd name="connsiteY17" fmla="*/ 4907 h 15799"/>
                  <a:gd name="connsiteX18" fmla="*/ 8979 w 12315"/>
                  <a:gd name="connsiteY18" fmla="*/ 3484 h 15799"/>
                  <a:gd name="connsiteX19" fmla="*/ 7998 w 12315"/>
                  <a:gd name="connsiteY19" fmla="*/ 2502 h 15799"/>
                  <a:gd name="connsiteX20" fmla="*/ 6575 w 12315"/>
                  <a:gd name="connsiteY20" fmla="*/ 2159 h 15799"/>
                  <a:gd name="connsiteX21" fmla="*/ 2502 w 12315"/>
                  <a:gd name="connsiteY21" fmla="*/ 2159 h 15799"/>
                  <a:gd name="connsiteX22" fmla="*/ 2502 w 12315"/>
                  <a:gd name="connsiteY22" fmla="*/ 7556 h 15799"/>
                  <a:gd name="connsiteX23" fmla="*/ 6575 w 12315"/>
                  <a:gd name="connsiteY23" fmla="*/ 7556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 h="15799">
                    <a:moveTo>
                      <a:pt x="6575" y="0"/>
                    </a:moveTo>
                    <a:cubicBezTo>
                      <a:pt x="7556" y="0"/>
                      <a:pt x="8440" y="245"/>
                      <a:pt x="9274" y="638"/>
                    </a:cubicBezTo>
                    <a:cubicBezTo>
                      <a:pt x="10059" y="1079"/>
                      <a:pt x="10697" y="1668"/>
                      <a:pt x="11138" y="2404"/>
                    </a:cubicBezTo>
                    <a:cubicBezTo>
                      <a:pt x="11580" y="3140"/>
                      <a:pt x="11776" y="3974"/>
                      <a:pt x="11776" y="4956"/>
                    </a:cubicBezTo>
                    <a:cubicBezTo>
                      <a:pt x="11776" y="6084"/>
                      <a:pt x="11482" y="7066"/>
                      <a:pt x="10893" y="7802"/>
                    </a:cubicBezTo>
                    <a:cubicBezTo>
                      <a:pt x="10304" y="8587"/>
                      <a:pt x="9617" y="9126"/>
                      <a:pt x="8734" y="9470"/>
                    </a:cubicBezTo>
                    <a:lnTo>
                      <a:pt x="12316" y="15800"/>
                    </a:lnTo>
                    <a:lnTo>
                      <a:pt x="9519" y="15800"/>
                    </a:lnTo>
                    <a:lnTo>
                      <a:pt x="6231" y="9912"/>
                    </a:lnTo>
                    <a:lnTo>
                      <a:pt x="2502" y="9912"/>
                    </a:lnTo>
                    <a:lnTo>
                      <a:pt x="2502" y="15800"/>
                    </a:lnTo>
                    <a:lnTo>
                      <a:pt x="0" y="15800"/>
                    </a:lnTo>
                    <a:lnTo>
                      <a:pt x="0" y="0"/>
                    </a:lnTo>
                    <a:lnTo>
                      <a:pt x="6526" y="0"/>
                    </a:lnTo>
                    <a:close/>
                    <a:moveTo>
                      <a:pt x="6575" y="7654"/>
                    </a:moveTo>
                    <a:cubicBezTo>
                      <a:pt x="7115" y="7654"/>
                      <a:pt x="7556" y="7556"/>
                      <a:pt x="7998" y="7311"/>
                    </a:cubicBezTo>
                    <a:cubicBezTo>
                      <a:pt x="8390" y="7066"/>
                      <a:pt x="8734" y="6771"/>
                      <a:pt x="8979" y="6330"/>
                    </a:cubicBezTo>
                    <a:cubicBezTo>
                      <a:pt x="9225" y="5937"/>
                      <a:pt x="9323" y="5446"/>
                      <a:pt x="9323" y="4907"/>
                    </a:cubicBezTo>
                    <a:cubicBezTo>
                      <a:pt x="9323" y="4367"/>
                      <a:pt x="9225" y="3925"/>
                      <a:pt x="8979" y="3484"/>
                    </a:cubicBezTo>
                    <a:cubicBezTo>
                      <a:pt x="8734" y="3091"/>
                      <a:pt x="8440" y="2748"/>
                      <a:pt x="7998" y="2502"/>
                    </a:cubicBezTo>
                    <a:cubicBezTo>
                      <a:pt x="7605" y="2257"/>
                      <a:pt x="7115" y="2159"/>
                      <a:pt x="6575" y="2159"/>
                    </a:cubicBezTo>
                    <a:lnTo>
                      <a:pt x="2502" y="2159"/>
                    </a:lnTo>
                    <a:lnTo>
                      <a:pt x="2502" y="7556"/>
                    </a:lnTo>
                    <a:lnTo>
                      <a:pt x="6575" y="7556"/>
                    </a:lnTo>
                    <a:close/>
                  </a:path>
                </a:pathLst>
              </a:custGeom>
              <a:grpFill/>
              <a:ln w="4903" cap="flat">
                <a:noFill/>
                <a:prstDash val="solid"/>
                <a:miter/>
              </a:ln>
            </p:spPr>
            <p:txBody>
              <a:bodyPr rtlCol="0" anchor="ctr"/>
              <a:lstStyle/>
              <a:p>
                <a:endParaRPr lang="en-US"/>
              </a:p>
            </p:txBody>
          </p:sp>
        </p:grpSp>
      </p:grpSp>
      <p:sp>
        <p:nvSpPr>
          <p:cNvPr id="6" name="TextBox 5">
            <a:extLst>
              <a:ext uri="{FF2B5EF4-FFF2-40B4-BE49-F238E27FC236}">
                <a16:creationId xmlns:a16="http://schemas.microsoft.com/office/drawing/2014/main" id="{18381C46-70B7-4527-9603-3C3B26081327}"/>
              </a:ext>
            </a:extLst>
          </p:cNvPr>
          <p:cNvSpPr txBox="1"/>
          <p:nvPr userDrawn="1"/>
        </p:nvSpPr>
        <p:spPr>
          <a:xfrm>
            <a:off x="756998" y="6457289"/>
            <a:ext cx="2052165" cy="338554"/>
          </a:xfrm>
          <a:prstGeom prst="rect">
            <a:avLst/>
          </a:prstGeom>
          <a:noFill/>
        </p:spPr>
        <p:txBody>
          <a:bodyPr wrap="none" rtlCol="0">
            <a:spAutoFit/>
          </a:bodyPr>
          <a:lstStyle/>
          <a:p>
            <a:pPr algn="ctr"/>
            <a:r>
              <a:rPr kumimoji="0" lang="en-US" sz="1600" b="0" i="0" u="none" strike="noStrike" kern="1200" cap="none" normalizeH="0" baseline="0">
                <a:ln>
                  <a:noFill/>
                </a:ln>
                <a:solidFill>
                  <a:schemeClr val="bg1"/>
                </a:solidFill>
                <a:effectLst/>
                <a:latin typeface="+mj-lt"/>
                <a:ea typeface="Intel Clear Light" panose="020B0404020203020204" pitchFamily="34" charset="0"/>
                <a:cs typeface="Intel Clear Light" panose="020B0404020203020204" pitchFamily="34" charset="0"/>
              </a:rPr>
              <a:t>Accelerate with Xeon</a:t>
            </a:r>
          </a:p>
        </p:txBody>
      </p:sp>
    </p:spTree>
    <p:extLst>
      <p:ext uri="{BB962C8B-B14F-4D97-AF65-F5344CB8AC3E}">
        <p14:creationId xmlns:p14="http://schemas.microsoft.com/office/powerpoint/2010/main" val="196924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endParaRPr lang="en-US"/>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15891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3_Chart Exampl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759918-59AA-4DFC-90DA-60CD5B2BD6B8}"/>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Square">
            <a:extLst>
              <a:ext uri="{FF2B5EF4-FFF2-40B4-BE49-F238E27FC236}">
                <a16:creationId xmlns:a16="http://schemas.microsoft.com/office/drawing/2014/main" id="{D4662ED0-432E-6C48-8B26-9A21EDA54E6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9" name="TextBox 28">
            <a:extLst>
              <a:ext uri="{FF2B5EF4-FFF2-40B4-BE49-F238E27FC236}">
                <a16:creationId xmlns:a16="http://schemas.microsoft.com/office/drawing/2014/main" id="{EFDF4199-9905-E94D-9EEB-E7016E48C0FC}"/>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chemeClr val="bg1"/>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9816"/>
            <a:ext cx="11010900" cy="3719897"/>
          </a:xfrm>
        </p:spPr>
        <p:txBody>
          <a:bodyPr>
            <a:normAutofit/>
          </a:bodyPr>
          <a:lstStyle>
            <a:lvl1pPr marL="0" indent="0">
              <a:buNone/>
              <a:defRPr sz="6000">
                <a:solidFill>
                  <a:schemeClr val="bg1"/>
                </a:solidFill>
              </a:defRPr>
            </a:lvl1pPr>
          </a:lstStyle>
          <a:p>
            <a:pPr lvl="0"/>
            <a:endParaRPr lang="en-US"/>
          </a:p>
        </p:txBody>
      </p:sp>
      <p:pic>
        <p:nvPicPr>
          <p:cNvPr id="11" name="Image" descr="Image">
            <a:extLst>
              <a:ext uri="{FF2B5EF4-FFF2-40B4-BE49-F238E27FC236}">
                <a16:creationId xmlns:a16="http://schemas.microsoft.com/office/drawing/2014/main" id="{B9FFF72B-62D2-4E22-9A98-EF3F6229F4AB}"/>
              </a:ext>
            </a:extLst>
          </p:cNvPr>
          <p:cNvPicPr>
            <a:picLocks noChangeAspect="1"/>
          </p:cNvPicPr>
          <p:nvPr userDrawn="1"/>
        </p:nvPicPr>
        <p:blipFill>
          <a:blip r:embed="rId2"/>
          <a:stretch>
            <a:fillRect/>
          </a:stretch>
        </p:blipFill>
        <p:spPr>
          <a:xfrm>
            <a:off x="11151433" y="6543018"/>
            <a:ext cx="491250" cy="190501"/>
          </a:xfrm>
          <a:prstGeom prst="rect">
            <a:avLst/>
          </a:prstGeom>
          <a:ln w="12700">
            <a:miter lim="400000"/>
          </a:ln>
        </p:spPr>
      </p:pic>
      <p:sp>
        <p:nvSpPr>
          <p:cNvPr id="14" name="Text Placeholder 3">
            <a:extLst>
              <a:ext uri="{FF2B5EF4-FFF2-40B4-BE49-F238E27FC236}">
                <a16:creationId xmlns:a16="http://schemas.microsoft.com/office/drawing/2014/main" id="{222ECF1F-2453-406E-AC0D-F6E6614ECF80}"/>
              </a:ext>
            </a:extLst>
          </p:cNvPr>
          <p:cNvSpPr>
            <a:spLocks noGrp="1"/>
          </p:cNvSpPr>
          <p:nvPr>
            <p:ph type="body" sz="quarter" idx="29"/>
          </p:nvPr>
        </p:nvSpPr>
        <p:spPr>
          <a:xfrm>
            <a:off x="571500" y="5476099"/>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7" name="Rectangle 16">
            <a:extLst>
              <a:ext uri="{FF2B5EF4-FFF2-40B4-BE49-F238E27FC236}">
                <a16:creationId xmlns:a16="http://schemas.microsoft.com/office/drawing/2014/main" id="{16C53A36-6661-45AA-8054-02BA7512E621}"/>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98143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Break White">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56CA39C9-EAE4-4511-9CE8-BB4D4B47FC0C}"/>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rgbClr val="525252"/>
                </a:solidFill>
              </a:defRPr>
            </a:lvl1pPr>
          </a:lstStyle>
          <a:p>
            <a:r>
              <a:rPr lang="en-US"/>
              <a:t>Section Break Text Goes Here</a:t>
            </a:r>
          </a:p>
        </p:txBody>
      </p:sp>
      <p:sp>
        <p:nvSpPr>
          <p:cNvPr id="8" name="Text Placeholder 3">
            <a:extLst>
              <a:ext uri="{FF2B5EF4-FFF2-40B4-BE49-F238E27FC236}">
                <a16:creationId xmlns:a16="http://schemas.microsoft.com/office/drawing/2014/main" id="{4B923F7B-306D-4D7E-9DB3-5B163B8D53FC}"/>
              </a:ext>
            </a:extLst>
          </p:cNvPr>
          <p:cNvSpPr>
            <a:spLocks noGrp="1"/>
          </p:cNvSpPr>
          <p:nvPr>
            <p:ph type="body" sz="quarter" idx="29"/>
          </p:nvPr>
        </p:nvSpPr>
        <p:spPr>
          <a:xfrm>
            <a:off x="571500" y="3939750"/>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20973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Break Blu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B5B8CD-DD94-44E8-9F69-C9075C2E0A93}"/>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721"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6" name="Title Text">
            <a:extLst>
              <a:ext uri="{FF2B5EF4-FFF2-40B4-BE49-F238E27FC236}">
                <a16:creationId xmlns:a16="http://schemas.microsoft.com/office/drawing/2014/main" id="{38003A1C-51D1-4427-BFE8-8448E4C61D6B}"/>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0" name="Text Placeholder 3">
            <a:extLst>
              <a:ext uri="{FF2B5EF4-FFF2-40B4-BE49-F238E27FC236}">
                <a16:creationId xmlns:a16="http://schemas.microsoft.com/office/drawing/2014/main" id="{130F9DFC-5AE2-4BB1-822C-8EAEAE2CA5F2}"/>
              </a:ext>
            </a:extLst>
          </p:cNvPr>
          <p:cNvSpPr>
            <a:spLocks noGrp="1"/>
          </p:cNvSpPr>
          <p:nvPr>
            <p:ph type="body" sz="quarter" idx="29"/>
          </p:nvPr>
        </p:nvSpPr>
        <p:spPr>
          <a:xfrm>
            <a:off x="571500" y="3948942"/>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F82519BB-51CE-4A9C-AFEF-514971F5D779}"/>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2797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ction Break Light Blue">
    <p:bg>
      <p:bgPr>
        <a:solidFill>
          <a:schemeClr val="accent2">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7A2BC2-9250-4B6C-8674-1CD30F0A349F}"/>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FE22C60C-8CBC-40B8-ABEA-44BF775A3581}"/>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62"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5" name="Rectangle 14">
            <a:extLst>
              <a:ext uri="{FF2B5EF4-FFF2-40B4-BE49-F238E27FC236}">
                <a16:creationId xmlns:a16="http://schemas.microsoft.com/office/drawing/2014/main" id="{68A864FA-3818-4931-B452-798F1E7F5A67}"/>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16" name="Rectangle 15">
            <a:extLst>
              <a:ext uri="{FF2B5EF4-FFF2-40B4-BE49-F238E27FC236}">
                <a16:creationId xmlns:a16="http://schemas.microsoft.com/office/drawing/2014/main" id="{48FC8DFF-85CB-4435-B144-6A1DC4093482}"/>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7" name="Title Text">
            <a:extLst>
              <a:ext uri="{FF2B5EF4-FFF2-40B4-BE49-F238E27FC236}">
                <a16:creationId xmlns:a16="http://schemas.microsoft.com/office/drawing/2014/main" id="{5844F860-03F8-4657-A6E6-4E8919DD4FFF}"/>
              </a:ext>
            </a:extLst>
          </p:cNvPr>
          <p:cNvSpPr txBox="1">
            <a:spLocks noGrp="1"/>
          </p:cNvSpPr>
          <p:nvPr>
            <p:ph type="title" hasCustomPrompt="1"/>
          </p:nvPr>
        </p:nvSpPr>
        <p:spPr>
          <a:xfrm>
            <a:off x="571370" y="2140785"/>
            <a:ext cx="11010816" cy="1651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chorCtr="0">
            <a:noAutofit/>
          </a:bodyPr>
          <a:lstStyle>
            <a:lvl1pPr>
              <a:defRPr sz="4800">
                <a:solidFill>
                  <a:schemeClr val="bg1"/>
                </a:solidFill>
              </a:defRPr>
            </a:lvl1pPr>
          </a:lstStyle>
          <a:p>
            <a:r>
              <a:rPr lang="en-US"/>
              <a:t>Section Break Text Goes Here</a:t>
            </a:r>
          </a:p>
        </p:txBody>
      </p:sp>
      <p:sp>
        <p:nvSpPr>
          <p:cNvPr id="11" name="Text Placeholder 3">
            <a:extLst>
              <a:ext uri="{FF2B5EF4-FFF2-40B4-BE49-F238E27FC236}">
                <a16:creationId xmlns:a16="http://schemas.microsoft.com/office/drawing/2014/main" id="{ADACC9CB-1B2F-42BF-8D9F-62EC595FEA6C}"/>
              </a:ext>
            </a:extLst>
          </p:cNvPr>
          <p:cNvSpPr>
            <a:spLocks noGrp="1"/>
          </p:cNvSpPr>
          <p:nvPr>
            <p:ph type="body" sz="quarter" idx="29"/>
          </p:nvPr>
        </p:nvSpPr>
        <p:spPr>
          <a:xfrm>
            <a:off x="571500" y="3964420"/>
            <a:ext cx="11022013" cy="438150"/>
          </a:xfrm>
        </p:spPr>
        <p:txBody>
          <a:bodyPr/>
          <a:lstStyle>
            <a:lvl1pPr marL="0" indent="0">
              <a:buNone/>
              <a:defRPr>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3771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Blue">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4C58A6BF-BF0D-4749-B07B-7C0A27747D42}"/>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697" name="Square"/>
          <p:cNvSpPr/>
          <p:nvPr/>
        </p:nvSpPr>
        <p:spPr>
          <a:xfrm>
            <a:off x="709974" y="2295859"/>
            <a:ext cx="318638" cy="318638"/>
          </a:xfrm>
          <a:prstGeom prst="rect">
            <a:avLst/>
          </a:prstGeom>
          <a:solidFill>
            <a:srgbClr val="00C7FD"/>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98" name="Square"/>
          <p:cNvSpPr/>
          <p:nvPr/>
        </p:nvSpPr>
        <p:spPr>
          <a:xfrm>
            <a:off x="536812"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99" name="Square"/>
          <p:cNvSpPr/>
          <p:nvPr/>
        </p:nvSpPr>
        <p:spPr>
          <a:xfrm>
            <a:off x="709974"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700" name="Rectangle"/>
          <p:cNvSpPr/>
          <p:nvPr/>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705"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18" name="TextBox 17">
            <a:extLst>
              <a:ext uri="{FF2B5EF4-FFF2-40B4-BE49-F238E27FC236}">
                <a16:creationId xmlns:a16="http://schemas.microsoft.com/office/drawing/2014/main" id="{F5846515-4871-AA4D-B71A-1561CC2E370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5F192548-45E5-4F50-A32B-E61F6CFA996F}"/>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38703551-AC59-4BD9-8B3C-616B6DFB3DB4}"/>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97348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Blue 2">
    <p:bg>
      <p:bgPr>
        <a:solidFill>
          <a:schemeClr val="tx2"/>
        </a:solidFill>
        <a:effectLst/>
      </p:bgPr>
    </p:bg>
    <p:spTree>
      <p:nvGrpSpPr>
        <p:cNvPr id="1" name=""/>
        <p:cNvGrpSpPr/>
        <p:nvPr/>
      </p:nvGrpSpPr>
      <p:grpSpPr>
        <a:xfrm>
          <a:off x="0" y="0"/>
          <a:ext cx="0" cy="0"/>
          <a:chOff x="0" y="0"/>
          <a:chExt cx="0" cy="0"/>
        </a:xfrm>
      </p:grpSpPr>
      <p:sp>
        <p:nvSpPr>
          <p:cNvPr id="21" name="Square">
            <a:extLst>
              <a:ext uri="{FF2B5EF4-FFF2-40B4-BE49-F238E27FC236}">
                <a16:creationId xmlns:a16="http://schemas.microsoft.com/office/drawing/2014/main" id="{3B808FDC-D2A2-42EB-B356-E69E4A048F8E}"/>
              </a:ext>
            </a:extLst>
          </p:cNvPr>
          <p:cNvSpPr/>
          <p:nvPr userDrawn="1"/>
        </p:nvSpPr>
        <p:spPr>
          <a:xfrm>
            <a:off x="11741697" y="6405280"/>
            <a:ext cx="450068" cy="450068"/>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2" name="Rectangle">
            <a:extLst>
              <a:ext uri="{FF2B5EF4-FFF2-40B4-BE49-F238E27FC236}">
                <a16:creationId xmlns:a16="http://schemas.microsoft.com/office/drawing/2014/main" id="{8A1BD37C-2C85-4873-ABDD-4B358A87ED4B}"/>
              </a:ext>
            </a:extLst>
          </p:cNvPr>
          <p:cNvSpPr/>
          <p:nvPr userDrawn="1"/>
        </p:nvSpPr>
        <p:spPr>
          <a:xfrm>
            <a:off x="5814183" y="402558"/>
            <a:ext cx="5927511" cy="600347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0" name="Square"/>
          <p:cNvSpPr/>
          <p:nvPr/>
        </p:nvSpPr>
        <p:spPr>
          <a:xfrm>
            <a:off x="707513" y="2295859"/>
            <a:ext cx="318638" cy="318638"/>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671" name="Square"/>
          <p:cNvSpPr/>
          <p:nvPr/>
        </p:nvSpPr>
        <p:spPr>
          <a:xfrm>
            <a:off x="533946" y="2122317"/>
            <a:ext cx="174318" cy="174318"/>
          </a:xfrm>
          <a:prstGeom prst="rect">
            <a:avLst/>
          </a:prstGeom>
          <a:solidFill>
            <a:srgbClr val="F6CB4B"/>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672" name="Square"/>
          <p:cNvSpPr/>
          <p:nvPr/>
        </p:nvSpPr>
        <p:spPr>
          <a:xfrm>
            <a:off x="707513" y="2023075"/>
            <a:ext cx="98724" cy="98723"/>
          </a:xfrm>
          <a:prstGeom prst="rect">
            <a:avLst/>
          </a:prstGeom>
          <a:solidFill>
            <a:srgbClr val="D9692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673"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19" name="TextBox 18">
            <a:extLst>
              <a:ext uri="{FF2B5EF4-FFF2-40B4-BE49-F238E27FC236}">
                <a16:creationId xmlns:a16="http://schemas.microsoft.com/office/drawing/2014/main" id="{C90FD0E6-78D1-5F44-A938-3A961F43FACD}"/>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3" name="Content Placeholder 2">
            <a:extLst>
              <a:ext uri="{FF2B5EF4-FFF2-40B4-BE49-F238E27FC236}">
                <a16:creationId xmlns:a16="http://schemas.microsoft.com/office/drawing/2014/main" id="{25002A24-73D0-4602-A8A1-5D9281BAF934}"/>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itle Text">
            <a:extLst>
              <a:ext uri="{FF2B5EF4-FFF2-40B4-BE49-F238E27FC236}">
                <a16:creationId xmlns:a16="http://schemas.microsoft.com/office/drawing/2014/main" id="{1F252960-CAAB-483D-8A6A-5882E4B6282A}"/>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4" name="Text Placeholder 3">
            <a:extLst>
              <a:ext uri="{FF2B5EF4-FFF2-40B4-BE49-F238E27FC236}">
                <a16:creationId xmlns:a16="http://schemas.microsoft.com/office/drawing/2014/main" id="{AAFA146E-21CD-4BD6-A89D-E6C5A6850811}"/>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52900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Light Blue">
    <p:bg>
      <p:bgPr>
        <a:solidFill>
          <a:schemeClr val="accent2"/>
        </a:solidFill>
        <a:effectLst/>
      </p:bgPr>
    </p:bg>
    <p:spTree>
      <p:nvGrpSpPr>
        <p:cNvPr id="1" name=""/>
        <p:cNvGrpSpPr/>
        <p:nvPr/>
      </p:nvGrpSpPr>
      <p:grpSpPr>
        <a:xfrm>
          <a:off x="0" y="0"/>
          <a:ext cx="0" cy="0"/>
          <a:chOff x="0" y="0"/>
          <a:chExt cx="0" cy="0"/>
        </a:xfrm>
      </p:grpSpPr>
      <p:sp>
        <p:nvSpPr>
          <p:cNvPr id="20" name="Square">
            <a:extLst>
              <a:ext uri="{FF2B5EF4-FFF2-40B4-BE49-F238E27FC236}">
                <a16:creationId xmlns:a16="http://schemas.microsoft.com/office/drawing/2014/main" id="{FE9A3852-307B-4677-A2E2-D7DC495E366A}"/>
              </a:ext>
            </a:extLst>
          </p:cNvPr>
          <p:cNvSpPr/>
          <p:nvPr userDrawn="1"/>
        </p:nvSpPr>
        <p:spPr>
          <a:xfrm>
            <a:off x="11741697" y="6405280"/>
            <a:ext cx="450068" cy="450068"/>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21" name="Rectangle">
            <a:extLst>
              <a:ext uri="{FF2B5EF4-FFF2-40B4-BE49-F238E27FC236}">
                <a16:creationId xmlns:a16="http://schemas.microsoft.com/office/drawing/2014/main" id="{1E9FE6C1-27FB-467A-8BF9-B80A0C35FEDB}"/>
              </a:ext>
            </a:extLst>
          </p:cNvPr>
          <p:cNvSpPr/>
          <p:nvPr userDrawn="1"/>
        </p:nvSpPr>
        <p:spPr>
          <a:xfrm>
            <a:off x="5814183" y="402558"/>
            <a:ext cx="5927511" cy="6003471"/>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1" name="Square">
            <a:extLst>
              <a:ext uri="{FF2B5EF4-FFF2-40B4-BE49-F238E27FC236}">
                <a16:creationId xmlns:a16="http://schemas.microsoft.com/office/drawing/2014/main" id="{C93C8C2E-66DD-E64F-BD60-42EBDC0E958E}"/>
              </a:ext>
            </a:extLst>
          </p:cNvPr>
          <p:cNvSpPr/>
          <p:nvPr userDrawn="1"/>
        </p:nvSpPr>
        <p:spPr>
          <a:xfrm>
            <a:off x="707513" y="2295859"/>
            <a:ext cx="318638" cy="318638"/>
          </a:xfrm>
          <a:prstGeom prst="rect">
            <a:avLst/>
          </a:prstGeom>
          <a:solidFill>
            <a:srgbClr val="004A86"/>
          </a:solidFill>
          <a:ln w="12700">
            <a:miter lim="400000"/>
          </a:ln>
        </p:spPr>
        <p:txBody>
          <a:bodyPr lIns="25400" tIns="25400" rIns="25400" bIns="25400" anchor="ctr"/>
          <a:lstStyle/>
          <a:p>
            <a:pPr algn="ctr" defTabSz="412750">
              <a:lnSpc>
                <a:spcPct val="100000"/>
              </a:lnSpc>
              <a:spcBef>
                <a:spcPts val="0"/>
              </a:spcBef>
              <a:defRPr sz="3200">
                <a:solidFill>
                  <a:srgbClr val="0068B5"/>
                </a:solidFill>
                <a:latin typeface="Helvetica Neue Medium"/>
                <a:ea typeface="Helvetica Neue Medium"/>
                <a:cs typeface="Helvetica Neue Medium"/>
                <a:sym typeface="Helvetica Neue Medium"/>
              </a:defRPr>
            </a:pPr>
            <a:endParaRPr sz="1600"/>
          </a:p>
        </p:txBody>
      </p:sp>
      <p:sp>
        <p:nvSpPr>
          <p:cNvPr id="12" name="Square">
            <a:extLst>
              <a:ext uri="{FF2B5EF4-FFF2-40B4-BE49-F238E27FC236}">
                <a16:creationId xmlns:a16="http://schemas.microsoft.com/office/drawing/2014/main" id="{85A14FBD-B953-BA4F-8F83-DE73E3C37290}"/>
              </a:ext>
            </a:extLst>
          </p:cNvPr>
          <p:cNvSpPr/>
          <p:nvPr userDrawn="1"/>
        </p:nvSpPr>
        <p:spPr>
          <a:xfrm>
            <a:off x="533946" y="2122317"/>
            <a:ext cx="174318" cy="174318"/>
          </a:xfrm>
          <a:prstGeom prst="rect">
            <a:avLst/>
          </a:prstGeom>
          <a:solidFill>
            <a:srgbClr val="7BDE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 name="Square">
            <a:extLst>
              <a:ext uri="{FF2B5EF4-FFF2-40B4-BE49-F238E27FC236}">
                <a16:creationId xmlns:a16="http://schemas.microsoft.com/office/drawing/2014/main" id="{59044771-2E3B-C941-8593-8E508F542287}"/>
              </a:ext>
            </a:extLst>
          </p:cNvPr>
          <p:cNvSpPr/>
          <p:nvPr userDrawn="1"/>
        </p:nvSpPr>
        <p:spPr>
          <a:xfrm>
            <a:off x="707513" y="2023075"/>
            <a:ext cx="98724" cy="98723"/>
          </a:xfrm>
          <a:prstGeom prst="rect">
            <a:avLst/>
          </a:prstGeom>
          <a:solidFill>
            <a:srgbClr val="B4F0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5E5861BF-901F-47D4-91BC-0B353503F232}"/>
              </a:ext>
            </a:extLst>
          </p:cNvPr>
          <p:cNvSpPr txBox="1">
            <a:spLocks noGrp="1"/>
          </p:cNvSpPr>
          <p:nvPr>
            <p:ph type="title" hasCustomPrompt="1"/>
          </p:nvPr>
        </p:nvSpPr>
        <p:spPr>
          <a:xfrm>
            <a:off x="1014757" y="2545222"/>
            <a:ext cx="4785571"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8" name="Text Placeholder 3">
            <a:extLst>
              <a:ext uri="{FF2B5EF4-FFF2-40B4-BE49-F238E27FC236}">
                <a16:creationId xmlns:a16="http://schemas.microsoft.com/office/drawing/2014/main" id="{3BA33390-07D4-4E2C-BDA6-AE147B9075AE}"/>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78547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ub, Content Gray">
    <p:bg>
      <p:bgPr>
        <a:solidFill>
          <a:schemeClr val="bg1">
            <a:lumMod val="95000"/>
          </a:schemeClr>
        </a:solidFill>
        <a:effectLst/>
      </p:bgPr>
    </p:bg>
    <p:spTree>
      <p:nvGrpSpPr>
        <p:cNvPr id="1" name=""/>
        <p:cNvGrpSpPr/>
        <p:nvPr/>
      </p:nvGrpSpPr>
      <p:grpSpPr>
        <a:xfrm>
          <a:off x="0" y="0"/>
          <a:ext cx="0" cy="0"/>
          <a:chOff x="0" y="0"/>
          <a:chExt cx="0" cy="0"/>
        </a:xfrm>
      </p:grpSpPr>
      <p:sp>
        <p:nvSpPr>
          <p:cNvPr id="12" name="Square">
            <a:extLst>
              <a:ext uri="{FF2B5EF4-FFF2-40B4-BE49-F238E27FC236}">
                <a16:creationId xmlns:a16="http://schemas.microsoft.com/office/drawing/2014/main" id="{55D0C779-F23A-40CE-B4C7-842A10085F59}"/>
              </a:ext>
            </a:extLst>
          </p:cNvPr>
          <p:cNvSpPr/>
          <p:nvPr userDrawn="1"/>
        </p:nvSpPr>
        <p:spPr>
          <a:xfrm>
            <a:off x="11741697" y="6405280"/>
            <a:ext cx="450068" cy="450068"/>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9" name="Rectangle">
            <a:extLst>
              <a:ext uri="{FF2B5EF4-FFF2-40B4-BE49-F238E27FC236}">
                <a16:creationId xmlns:a16="http://schemas.microsoft.com/office/drawing/2014/main" id="{1EFAB719-B3C2-4520-AFF9-4A06F169DB2B}"/>
              </a:ext>
            </a:extLst>
          </p:cNvPr>
          <p:cNvSpPr/>
          <p:nvPr userDrawn="1"/>
        </p:nvSpPr>
        <p:spPr>
          <a:xfrm>
            <a:off x="5814183" y="402558"/>
            <a:ext cx="5927511" cy="6003471"/>
          </a:xfrm>
          <a:prstGeom prst="rect">
            <a:avLst/>
          </a:prstGeom>
          <a:solidFill>
            <a:schemeClr val="bg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511" name="Rectangle"/>
          <p:cNvSpPr/>
          <p:nvPr/>
        </p:nvSpPr>
        <p:spPr>
          <a:xfrm>
            <a:off x="5815052" y="401865"/>
            <a:ext cx="5927511" cy="6003471"/>
          </a:xfrm>
          <a:prstGeom prst="rect">
            <a:avLst/>
          </a:prstGeom>
          <a:solidFill>
            <a:srgbClr val="FFFFFF"/>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0" name="Content Placeholder 2">
            <a:extLst>
              <a:ext uri="{FF2B5EF4-FFF2-40B4-BE49-F238E27FC236}">
                <a16:creationId xmlns:a16="http://schemas.microsoft.com/office/drawing/2014/main" id="{D197FC80-1304-44AF-BD9E-CFB8D3B37C99}"/>
              </a:ext>
            </a:extLst>
          </p:cNvPr>
          <p:cNvSpPr>
            <a:spLocks noGrp="1"/>
          </p:cNvSpPr>
          <p:nvPr>
            <p:ph sz="quarter" idx="27"/>
          </p:nvPr>
        </p:nvSpPr>
        <p:spPr>
          <a:xfrm>
            <a:off x="6394450" y="1974850"/>
            <a:ext cx="4852988" cy="37036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Text">
            <a:extLst>
              <a:ext uri="{FF2B5EF4-FFF2-40B4-BE49-F238E27FC236}">
                <a16:creationId xmlns:a16="http://schemas.microsoft.com/office/drawing/2014/main" id="{1B60A262-0CE7-4C6B-B734-0B0EA0F1A4A3}"/>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2"/>
                </a:solidFill>
              </a:defRPr>
            </a:lvl1pPr>
          </a:lstStyle>
          <a:p>
            <a:r>
              <a:rPr lang="en-US"/>
              <a:t>Title Text Goes Here</a:t>
            </a:r>
          </a:p>
        </p:txBody>
      </p:sp>
      <p:sp>
        <p:nvSpPr>
          <p:cNvPr id="11" name="Text Placeholder 3">
            <a:extLst>
              <a:ext uri="{FF2B5EF4-FFF2-40B4-BE49-F238E27FC236}">
                <a16:creationId xmlns:a16="http://schemas.microsoft.com/office/drawing/2014/main" id="{7B80F0DD-816B-4E0B-8C85-8413DB8C70E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2"/>
                </a:solidFill>
                <a:latin typeface="+mn-lt"/>
              </a:defRPr>
            </a:lvl1pPr>
            <a:lvl2pPr marL="228600" indent="0">
              <a:buNone/>
              <a:defRPr/>
            </a:lvl2pPr>
          </a:lstStyle>
          <a:p>
            <a:pPr lvl="0"/>
            <a:r>
              <a:rPr lang="en-US"/>
              <a:t>Click to edit Master text styles</a:t>
            </a:r>
          </a:p>
        </p:txBody>
      </p:sp>
      <p:sp>
        <p:nvSpPr>
          <p:cNvPr id="13" name="TextBox 12">
            <a:extLst>
              <a:ext uri="{FF2B5EF4-FFF2-40B4-BE49-F238E27FC236}">
                <a16:creationId xmlns:a16="http://schemas.microsoft.com/office/drawing/2014/main" id="{4578484E-3DC4-4DF6-819B-FDDDA6F166CB}"/>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tx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err="1">
              <a:ln>
                <a:noFill/>
              </a:ln>
              <a:solidFill>
                <a:schemeClr val="tx2"/>
              </a:solidFill>
              <a:effectLst/>
              <a:uFillTx/>
              <a:latin typeface="+mn-lt"/>
              <a:ea typeface="+mn-ea"/>
              <a:cs typeface="+mn-cs"/>
              <a:sym typeface="Helvetica Neue"/>
            </a:endParaRPr>
          </a:p>
        </p:txBody>
      </p:sp>
    </p:spTree>
    <p:extLst>
      <p:ext uri="{BB962C8B-B14F-4D97-AF65-F5344CB8AC3E}">
        <p14:creationId xmlns:p14="http://schemas.microsoft.com/office/powerpoint/2010/main" val="241308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Blue 3">
    <p:bg>
      <p:bgPr>
        <a:solidFill>
          <a:schemeClr val="accent1"/>
        </a:solid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FE89D76-523B-456C-9EE9-BC9CB964E5C3}"/>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Text">
            <a:extLst>
              <a:ext uri="{FF2B5EF4-FFF2-40B4-BE49-F238E27FC236}">
                <a16:creationId xmlns:a16="http://schemas.microsoft.com/office/drawing/2014/main" id="{72D74CEB-BA0A-43F1-82CE-384185B612C9}"/>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1" name="Text Placeholder 3">
            <a:extLst>
              <a:ext uri="{FF2B5EF4-FFF2-40B4-BE49-F238E27FC236}">
                <a16:creationId xmlns:a16="http://schemas.microsoft.com/office/drawing/2014/main" id="{50F55EEA-3D90-42F4-B8D0-30E0374D2A5B}"/>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2" name="Rectangle 11">
            <a:extLst>
              <a:ext uri="{FF2B5EF4-FFF2-40B4-BE49-F238E27FC236}">
                <a16:creationId xmlns:a16="http://schemas.microsoft.com/office/drawing/2014/main" id="{84CCC3F4-FFF1-4AD9-8605-41A61B8926CF}"/>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Square">
            <a:extLst>
              <a:ext uri="{FF2B5EF4-FFF2-40B4-BE49-F238E27FC236}">
                <a16:creationId xmlns:a16="http://schemas.microsoft.com/office/drawing/2014/main" id="{C4A06178-9ACC-4082-8329-4A9A59924508}"/>
              </a:ext>
            </a:extLst>
          </p:cNvPr>
          <p:cNvSpPr/>
          <p:nvPr userDrawn="1"/>
        </p:nvSpPr>
        <p:spPr>
          <a:xfrm>
            <a:off x="11741697" y="6407185"/>
            <a:ext cx="450068" cy="450068"/>
          </a:xfrm>
          <a:prstGeom prst="rect">
            <a:avLst/>
          </a:prstGeom>
          <a:solidFill>
            <a:schemeClr val="accent1">
              <a:alpha val="50000"/>
            </a:schemeClr>
          </a:solidFill>
          <a:ln w="12700">
            <a:miter lim="400000"/>
          </a:ln>
        </p:spPr>
        <p:txBody>
          <a:bodyPr lIns="0" tIns="0" rIns="0" bIns="0" anchor="ctr"/>
          <a:lstStyle/>
          <a:p>
            <a:pPr defTabSz="412750">
              <a:defRPr sz="3200">
                <a:solidFill>
                  <a:srgbClr val="026FC5"/>
                </a:solidFill>
                <a:latin typeface="Helvetica Neue Medium"/>
                <a:ea typeface="Helvetica Neue Medium"/>
                <a:cs typeface="Helvetica Neue Medium"/>
                <a:sym typeface="Helvetica Neue Medium"/>
              </a:defRPr>
            </a:pPr>
            <a:endParaRPr sz="1600"/>
          </a:p>
        </p:txBody>
      </p:sp>
      <p:sp>
        <p:nvSpPr>
          <p:cNvPr id="20" name="TextBox 19">
            <a:extLst>
              <a:ext uri="{FF2B5EF4-FFF2-40B4-BE49-F238E27FC236}">
                <a16:creationId xmlns:a16="http://schemas.microsoft.com/office/drawing/2014/main" id="{DC922DFF-5663-40DE-9B54-4149EDB7740E}"/>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22" name="Image" descr="Image">
            <a:extLst>
              <a:ext uri="{FF2B5EF4-FFF2-40B4-BE49-F238E27FC236}">
                <a16:creationId xmlns:a16="http://schemas.microsoft.com/office/drawing/2014/main" id="{E5997704-33EA-4D7D-8B55-E46DD2216814}"/>
              </a:ext>
            </a:extLst>
          </p:cNvPr>
          <p:cNvPicPr>
            <a:picLocks noChangeAspect="1"/>
          </p:cNvPicPr>
          <p:nvPr userDrawn="1"/>
        </p:nvPicPr>
        <p:blipFill>
          <a:blip r:embed="rId2"/>
          <a:stretch>
            <a:fillRect/>
          </a:stretch>
        </p:blipFill>
        <p:spPr>
          <a:xfrm>
            <a:off x="11151433" y="6543018"/>
            <a:ext cx="491250" cy="190501"/>
          </a:xfrm>
          <a:prstGeom prst="rect">
            <a:avLst/>
          </a:prstGeom>
          <a:ln w="12700">
            <a:miter lim="400000"/>
          </a:ln>
        </p:spPr>
      </p:pic>
      <p:sp>
        <p:nvSpPr>
          <p:cNvPr id="25" name="Rectangle 24">
            <a:extLst>
              <a:ext uri="{FF2B5EF4-FFF2-40B4-BE49-F238E27FC236}">
                <a16:creationId xmlns:a16="http://schemas.microsoft.com/office/drawing/2014/main" id="{373D4EB9-5CAF-4B81-91EA-AD490D0B13E4}"/>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7170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Title and 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p:txBody>
          <a:bodyPr vert="horz" lIns="91440" tIns="45720" rIns="91440" bIns="45720" rtlCol="0" anchor="ctr">
            <a:normAutofit/>
          </a:bodyPr>
          <a:lstStyle>
            <a:lvl1pPr>
              <a:defRPr lang="en-US">
                <a:gradFill flip="none" rotWithShape="1">
                  <a:gsLst>
                    <a:gs pos="16000">
                      <a:schemeClr val="bg2"/>
                    </a:gs>
                    <a:gs pos="87000">
                      <a:schemeClr val="accent1"/>
                    </a:gs>
                  </a:gsLst>
                  <a:lin ang="2700000" scaled="1"/>
                  <a:tileRect/>
                </a:gradFill>
              </a:defRPr>
            </a:lvl1pPr>
          </a:lstStyle>
          <a:p>
            <a:pPr lvl="0"/>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666749" y="1548767"/>
            <a:ext cx="5429865" cy="46866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6209685" y="1548767"/>
            <a:ext cx="5429865" cy="46866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5" name="Graphic 4">
            <a:extLst>
              <a:ext uri="{FF2B5EF4-FFF2-40B4-BE49-F238E27FC236}">
                <a16:creationId xmlns:a16="http://schemas.microsoft.com/office/drawing/2014/main" id="{FF9ADE75-853C-4AA9-9F19-ED4A8E23CFA0}"/>
              </a:ext>
            </a:extLst>
          </p:cNvPr>
          <p:cNvGrpSpPr/>
          <p:nvPr userDrawn="1"/>
        </p:nvGrpSpPr>
        <p:grpSpPr>
          <a:xfrm>
            <a:off x="124734" y="6550337"/>
            <a:ext cx="665641" cy="149163"/>
            <a:chOff x="124734" y="6550337"/>
            <a:chExt cx="665641" cy="149163"/>
          </a:xfrm>
          <a:solidFill>
            <a:srgbClr val="00C7FD"/>
          </a:solidFill>
        </p:grpSpPr>
        <p:sp>
          <p:nvSpPr>
            <p:cNvPr id="6" name="Freeform: Shape 5">
              <a:extLst>
                <a:ext uri="{FF2B5EF4-FFF2-40B4-BE49-F238E27FC236}">
                  <a16:creationId xmlns:a16="http://schemas.microsoft.com/office/drawing/2014/main" id="{FC522AE8-2579-41B0-BD15-AD8E63401B50}"/>
                </a:ext>
              </a:extLst>
            </p:cNvPr>
            <p:cNvSpPr/>
            <p:nvPr/>
          </p:nvSpPr>
          <p:spPr>
            <a:xfrm>
              <a:off x="124734" y="6550337"/>
              <a:ext cx="631343" cy="149163"/>
            </a:xfrm>
            <a:custGeom>
              <a:avLst/>
              <a:gdLst>
                <a:gd name="connsiteX0" fmla="*/ 631344 w 631343"/>
                <a:gd name="connsiteY0" fmla="*/ 2061 h 149163"/>
                <a:gd name="connsiteX1" fmla="*/ 631344 w 631343"/>
                <a:gd name="connsiteY1" fmla="*/ 147102 h 149163"/>
                <a:gd name="connsiteX2" fmla="*/ 611668 w 631343"/>
                <a:gd name="connsiteY2" fmla="*/ 147102 h 149163"/>
                <a:gd name="connsiteX3" fmla="*/ 520011 w 631343"/>
                <a:gd name="connsiteY3" fmla="*/ 39989 h 149163"/>
                <a:gd name="connsiteX4" fmla="*/ 520011 w 631343"/>
                <a:gd name="connsiteY4" fmla="*/ 147102 h 149163"/>
                <a:gd name="connsiteX5" fmla="*/ 497195 w 631343"/>
                <a:gd name="connsiteY5" fmla="*/ 147102 h 149163"/>
                <a:gd name="connsiteX6" fmla="*/ 497195 w 631343"/>
                <a:gd name="connsiteY6" fmla="*/ 2061 h 149163"/>
                <a:gd name="connsiteX7" fmla="*/ 516871 w 631343"/>
                <a:gd name="connsiteY7" fmla="*/ 2061 h 149163"/>
                <a:gd name="connsiteX8" fmla="*/ 608528 w 631343"/>
                <a:gd name="connsiteY8" fmla="*/ 109174 h 149163"/>
                <a:gd name="connsiteX9" fmla="*/ 608528 w 631343"/>
                <a:gd name="connsiteY9" fmla="*/ 2061 h 149163"/>
                <a:gd name="connsiteX10" fmla="*/ 631344 w 631343"/>
                <a:gd name="connsiteY10" fmla="*/ 2061 h 149163"/>
                <a:gd name="connsiteX11" fmla="*/ 396117 w 631343"/>
                <a:gd name="connsiteY11" fmla="*/ 0 h 149163"/>
                <a:gd name="connsiteX12" fmla="*/ 472760 w 631343"/>
                <a:gd name="connsiteY12" fmla="*/ 74582 h 149163"/>
                <a:gd name="connsiteX13" fmla="*/ 396117 w 631343"/>
                <a:gd name="connsiteY13" fmla="*/ 149163 h 149163"/>
                <a:gd name="connsiteX14" fmla="*/ 319475 w 631343"/>
                <a:gd name="connsiteY14" fmla="*/ 74582 h 149163"/>
                <a:gd name="connsiteX15" fmla="*/ 396117 w 631343"/>
                <a:gd name="connsiteY15" fmla="*/ 0 h 149163"/>
                <a:gd name="connsiteX16" fmla="*/ 396117 w 631343"/>
                <a:gd name="connsiteY16" fmla="*/ 128457 h 149163"/>
                <a:gd name="connsiteX17" fmla="*/ 449993 w 631343"/>
                <a:gd name="connsiteY17" fmla="*/ 74582 h 149163"/>
                <a:gd name="connsiteX18" fmla="*/ 396117 w 631343"/>
                <a:gd name="connsiteY18" fmla="*/ 20706 h 149163"/>
                <a:gd name="connsiteX19" fmla="*/ 342242 w 631343"/>
                <a:gd name="connsiteY19" fmla="*/ 74582 h 149163"/>
                <a:gd name="connsiteX20" fmla="*/ 396117 w 631343"/>
                <a:gd name="connsiteY20" fmla="*/ 128457 h 149163"/>
                <a:gd name="connsiteX21" fmla="*/ 300829 w 631343"/>
                <a:gd name="connsiteY21" fmla="*/ 84984 h 149163"/>
                <a:gd name="connsiteX22" fmla="*/ 301565 w 631343"/>
                <a:gd name="connsiteY22" fmla="*/ 74582 h 149163"/>
                <a:gd name="connsiteX23" fmla="*/ 224923 w 631343"/>
                <a:gd name="connsiteY23" fmla="*/ 0 h 149163"/>
                <a:gd name="connsiteX24" fmla="*/ 148280 w 631343"/>
                <a:gd name="connsiteY24" fmla="*/ 74582 h 149163"/>
                <a:gd name="connsiteX25" fmla="*/ 224923 w 631343"/>
                <a:gd name="connsiteY25" fmla="*/ 149163 h 149163"/>
                <a:gd name="connsiteX26" fmla="*/ 290378 w 631343"/>
                <a:gd name="connsiteY26" fmla="*/ 120655 h 149163"/>
                <a:gd name="connsiteX27" fmla="*/ 272714 w 631343"/>
                <a:gd name="connsiteY27" fmla="*/ 107162 h 149163"/>
                <a:gd name="connsiteX28" fmla="*/ 224923 w 631343"/>
                <a:gd name="connsiteY28" fmla="*/ 128800 h 149163"/>
                <a:gd name="connsiteX29" fmla="*/ 172029 w 631343"/>
                <a:gd name="connsiteY29" fmla="*/ 84935 h 149163"/>
                <a:gd name="connsiteX30" fmla="*/ 300829 w 631343"/>
                <a:gd name="connsiteY30" fmla="*/ 84935 h 149163"/>
                <a:gd name="connsiteX31" fmla="*/ 224923 w 631343"/>
                <a:gd name="connsiteY31" fmla="*/ 20706 h 149163"/>
                <a:gd name="connsiteX32" fmla="*/ 277866 w 631343"/>
                <a:gd name="connsiteY32" fmla="*/ 64670 h 149163"/>
                <a:gd name="connsiteX33" fmla="*/ 171930 w 631343"/>
                <a:gd name="connsiteY33" fmla="*/ 64670 h 149163"/>
                <a:gd name="connsiteX34" fmla="*/ 224923 w 631343"/>
                <a:gd name="connsiteY34" fmla="*/ 20706 h 149163"/>
                <a:gd name="connsiteX35" fmla="*/ 145042 w 631343"/>
                <a:gd name="connsiteY35" fmla="*/ 2061 h 149163"/>
                <a:gd name="connsiteX36" fmla="*/ 116877 w 631343"/>
                <a:gd name="connsiteY36" fmla="*/ 2061 h 149163"/>
                <a:gd name="connsiteX37" fmla="*/ 72521 w 631343"/>
                <a:gd name="connsiteY37" fmla="*/ 57114 h 149163"/>
                <a:gd name="connsiteX38" fmla="*/ 28164 w 631343"/>
                <a:gd name="connsiteY38" fmla="*/ 2061 h 149163"/>
                <a:gd name="connsiteX39" fmla="*/ 0 w 631343"/>
                <a:gd name="connsiteY39" fmla="*/ 2061 h 149163"/>
                <a:gd name="connsiteX40" fmla="*/ 58439 w 631343"/>
                <a:gd name="connsiteY40" fmla="*/ 74582 h 149163"/>
                <a:gd name="connsiteX41" fmla="*/ 0 w 631343"/>
                <a:gd name="connsiteY41" fmla="*/ 147053 h 149163"/>
                <a:gd name="connsiteX42" fmla="*/ 28164 w 631343"/>
                <a:gd name="connsiteY42" fmla="*/ 147053 h 149163"/>
                <a:gd name="connsiteX43" fmla="*/ 72521 w 631343"/>
                <a:gd name="connsiteY43" fmla="*/ 92000 h 149163"/>
                <a:gd name="connsiteX44" fmla="*/ 116877 w 631343"/>
                <a:gd name="connsiteY44" fmla="*/ 147053 h 149163"/>
                <a:gd name="connsiteX45" fmla="*/ 145042 w 631343"/>
                <a:gd name="connsiteY45" fmla="*/ 147053 h 149163"/>
                <a:gd name="connsiteX46" fmla="*/ 86603 w 631343"/>
                <a:gd name="connsiteY46" fmla="*/ 74533 h 149163"/>
                <a:gd name="connsiteX47" fmla="*/ 145042 w 631343"/>
                <a:gd name="connsiteY47" fmla="*/ 2012 h 1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1343" h="149163">
                  <a:moveTo>
                    <a:pt x="631344" y="2061"/>
                  </a:moveTo>
                  <a:lnTo>
                    <a:pt x="631344" y="147102"/>
                  </a:lnTo>
                  <a:lnTo>
                    <a:pt x="611668" y="147102"/>
                  </a:lnTo>
                  <a:lnTo>
                    <a:pt x="520011" y="39989"/>
                  </a:lnTo>
                  <a:lnTo>
                    <a:pt x="520011" y="147102"/>
                  </a:lnTo>
                  <a:lnTo>
                    <a:pt x="497195" y="147102"/>
                  </a:lnTo>
                  <a:lnTo>
                    <a:pt x="497195" y="2061"/>
                  </a:lnTo>
                  <a:lnTo>
                    <a:pt x="516871" y="2061"/>
                  </a:lnTo>
                  <a:lnTo>
                    <a:pt x="608528" y="109174"/>
                  </a:lnTo>
                  <a:lnTo>
                    <a:pt x="608528" y="2061"/>
                  </a:lnTo>
                  <a:lnTo>
                    <a:pt x="631344" y="2061"/>
                  </a:lnTo>
                  <a:close/>
                  <a:moveTo>
                    <a:pt x="396117" y="0"/>
                  </a:moveTo>
                  <a:cubicBezTo>
                    <a:pt x="439640" y="0"/>
                    <a:pt x="472760" y="33169"/>
                    <a:pt x="472760" y="74582"/>
                  </a:cubicBezTo>
                  <a:cubicBezTo>
                    <a:pt x="472760" y="115994"/>
                    <a:pt x="439590" y="149163"/>
                    <a:pt x="396117" y="149163"/>
                  </a:cubicBezTo>
                  <a:cubicBezTo>
                    <a:pt x="352644" y="149163"/>
                    <a:pt x="319475" y="115994"/>
                    <a:pt x="319475" y="74582"/>
                  </a:cubicBezTo>
                  <a:cubicBezTo>
                    <a:pt x="319475" y="33169"/>
                    <a:pt x="352644" y="0"/>
                    <a:pt x="396117" y="0"/>
                  </a:cubicBezTo>
                  <a:close/>
                  <a:moveTo>
                    <a:pt x="396117" y="128457"/>
                  </a:moveTo>
                  <a:cubicBezTo>
                    <a:pt x="426146" y="128457"/>
                    <a:pt x="449993" y="104610"/>
                    <a:pt x="449993" y="74582"/>
                  </a:cubicBezTo>
                  <a:cubicBezTo>
                    <a:pt x="449993" y="44553"/>
                    <a:pt x="426146" y="20706"/>
                    <a:pt x="396117" y="20706"/>
                  </a:cubicBezTo>
                  <a:cubicBezTo>
                    <a:pt x="366088" y="20706"/>
                    <a:pt x="342242" y="44553"/>
                    <a:pt x="342242" y="74582"/>
                  </a:cubicBezTo>
                  <a:cubicBezTo>
                    <a:pt x="342242" y="104610"/>
                    <a:pt x="366088" y="128457"/>
                    <a:pt x="396117" y="128457"/>
                  </a:cubicBezTo>
                  <a:close/>
                  <a:moveTo>
                    <a:pt x="300829" y="84984"/>
                  </a:moveTo>
                  <a:cubicBezTo>
                    <a:pt x="301320" y="81598"/>
                    <a:pt x="301565" y="78114"/>
                    <a:pt x="301565" y="74582"/>
                  </a:cubicBezTo>
                  <a:cubicBezTo>
                    <a:pt x="301565" y="33169"/>
                    <a:pt x="268396" y="0"/>
                    <a:pt x="224923" y="0"/>
                  </a:cubicBezTo>
                  <a:cubicBezTo>
                    <a:pt x="181449" y="0"/>
                    <a:pt x="148280" y="33169"/>
                    <a:pt x="148280" y="74582"/>
                  </a:cubicBezTo>
                  <a:cubicBezTo>
                    <a:pt x="148280" y="115994"/>
                    <a:pt x="181449" y="149163"/>
                    <a:pt x="224923" y="149163"/>
                  </a:cubicBezTo>
                  <a:cubicBezTo>
                    <a:pt x="256865" y="149163"/>
                    <a:pt x="276836" y="136651"/>
                    <a:pt x="290378" y="120655"/>
                  </a:cubicBezTo>
                  <a:lnTo>
                    <a:pt x="272714" y="107162"/>
                  </a:lnTo>
                  <a:cubicBezTo>
                    <a:pt x="260251" y="122716"/>
                    <a:pt x="244599" y="128800"/>
                    <a:pt x="224923" y="128800"/>
                  </a:cubicBezTo>
                  <a:cubicBezTo>
                    <a:pt x="198427" y="128800"/>
                    <a:pt x="176788" y="109910"/>
                    <a:pt x="172029" y="84935"/>
                  </a:cubicBezTo>
                  <a:lnTo>
                    <a:pt x="300829" y="84935"/>
                  </a:lnTo>
                  <a:close/>
                  <a:moveTo>
                    <a:pt x="224923" y="20706"/>
                  </a:moveTo>
                  <a:cubicBezTo>
                    <a:pt x="251566" y="20706"/>
                    <a:pt x="273303" y="39450"/>
                    <a:pt x="277866" y="64670"/>
                  </a:cubicBezTo>
                  <a:lnTo>
                    <a:pt x="171930" y="64670"/>
                  </a:lnTo>
                  <a:cubicBezTo>
                    <a:pt x="176494" y="39450"/>
                    <a:pt x="198230" y="20706"/>
                    <a:pt x="224923" y="20706"/>
                  </a:cubicBezTo>
                  <a:close/>
                  <a:moveTo>
                    <a:pt x="145042" y="2061"/>
                  </a:moveTo>
                  <a:lnTo>
                    <a:pt x="116877" y="2061"/>
                  </a:lnTo>
                  <a:lnTo>
                    <a:pt x="72521" y="57114"/>
                  </a:lnTo>
                  <a:lnTo>
                    <a:pt x="28164" y="2061"/>
                  </a:lnTo>
                  <a:lnTo>
                    <a:pt x="0" y="2061"/>
                  </a:lnTo>
                  <a:lnTo>
                    <a:pt x="58439" y="74582"/>
                  </a:lnTo>
                  <a:lnTo>
                    <a:pt x="0" y="147053"/>
                  </a:lnTo>
                  <a:lnTo>
                    <a:pt x="28164" y="147053"/>
                  </a:lnTo>
                  <a:lnTo>
                    <a:pt x="72521" y="92000"/>
                  </a:lnTo>
                  <a:lnTo>
                    <a:pt x="116877" y="147053"/>
                  </a:lnTo>
                  <a:lnTo>
                    <a:pt x="145042" y="147053"/>
                  </a:lnTo>
                  <a:lnTo>
                    <a:pt x="86603" y="74533"/>
                  </a:lnTo>
                  <a:lnTo>
                    <a:pt x="145042" y="2012"/>
                  </a:lnTo>
                  <a:close/>
                </a:path>
              </a:pathLst>
            </a:custGeom>
            <a:solidFill>
              <a:srgbClr val="00C7FD"/>
            </a:solidFill>
            <a:ln w="4903" cap="flat">
              <a:noFill/>
              <a:prstDash val="solid"/>
              <a:miter/>
            </a:ln>
          </p:spPr>
          <p:txBody>
            <a:bodyPr rtlCol="0" anchor="ctr"/>
            <a:lstStyle/>
            <a:p>
              <a:endParaRPr lang="en-US"/>
            </a:p>
          </p:txBody>
        </p:sp>
        <p:grpSp>
          <p:nvGrpSpPr>
            <p:cNvPr id="7" name="Graphic 4">
              <a:extLst>
                <a:ext uri="{FF2B5EF4-FFF2-40B4-BE49-F238E27FC236}">
                  <a16:creationId xmlns:a16="http://schemas.microsoft.com/office/drawing/2014/main" id="{E52517DF-8574-4E63-A1F0-C930F265FDDF}"/>
                </a:ext>
              </a:extLst>
            </p:cNvPr>
            <p:cNvGrpSpPr/>
            <p:nvPr/>
          </p:nvGrpSpPr>
          <p:grpSpPr>
            <a:xfrm>
              <a:off x="772417" y="6552937"/>
              <a:ext cx="17958" cy="17958"/>
              <a:chOff x="772417" y="6552937"/>
              <a:chExt cx="17958" cy="17958"/>
            </a:xfrm>
            <a:solidFill>
              <a:srgbClr val="00C7FD"/>
            </a:solidFill>
          </p:grpSpPr>
          <p:sp>
            <p:nvSpPr>
              <p:cNvPr id="8" name="Freeform: Shape 7">
                <a:extLst>
                  <a:ext uri="{FF2B5EF4-FFF2-40B4-BE49-F238E27FC236}">
                    <a16:creationId xmlns:a16="http://schemas.microsoft.com/office/drawing/2014/main" id="{B994C507-8897-4B07-BF84-209B06AC1B56}"/>
                  </a:ext>
                </a:extLst>
              </p:cNvPr>
              <p:cNvSpPr/>
              <p:nvPr/>
            </p:nvSpPr>
            <p:spPr>
              <a:xfrm>
                <a:off x="772417" y="6552937"/>
                <a:ext cx="17958" cy="17958"/>
              </a:xfrm>
              <a:custGeom>
                <a:avLst/>
                <a:gdLst>
                  <a:gd name="connsiteX0" fmla="*/ 8979 w 17958"/>
                  <a:gd name="connsiteY0" fmla="*/ 1276 h 17958"/>
                  <a:gd name="connsiteX1" fmla="*/ 16683 w 17958"/>
                  <a:gd name="connsiteY1" fmla="*/ 8979 h 17958"/>
                  <a:gd name="connsiteX2" fmla="*/ 8979 w 17958"/>
                  <a:gd name="connsiteY2" fmla="*/ 16683 h 17958"/>
                  <a:gd name="connsiteX3" fmla="*/ 1276 w 17958"/>
                  <a:gd name="connsiteY3" fmla="*/ 8979 h 17958"/>
                  <a:gd name="connsiteX4" fmla="*/ 8979 w 17958"/>
                  <a:gd name="connsiteY4" fmla="*/ 1276 h 17958"/>
                  <a:gd name="connsiteX5" fmla="*/ 8979 w 17958"/>
                  <a:gd name="connsiteY5" fmla="*/ 0 h 17958"/>
                  <a:gd name="connsiteX6" fmla="*/ 0 w 17958"/>
                  <a:gd name="connsiteY6" fmla="*/ 8979 h 17958"/>
                  <a:gd name="connsiteX7" fmla="*/ 8979 w 17958"/>
                  <a:gd name="connsiteY7" fmla="*/ 17958 h 17958"/>
                  <a:gd name="connsiteX8" fmla="*/ 17959 w 17958"/>
                  <a:gd name="connsiteY8" fmla="*/ 8979 h 17958"/>
                  <a:gd name="connsiteX9" fmla="*/ 8979 w 17958"/>
                  <a:gd name="connsiteY9" fmla="*/ 0 h 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58" h="17958">
                    <a:moveTo>
                      <a:pt x="8979" y="1276"/>
                    </a:moveTo>
                    <a:cubicBezTo>
                      <a:pt x="13199" y="1276"/>
                      <a:pt x="16683" y="4710"/>
                      <a:pt x="16683" y="8979"/>
                    </a:cubicBezTo>
                    <a:cubicBezTo>
                      <a:pt x="16683" y="13248"/>
                      <a:pt x="13248" y="16683"/>
                      <a:pt x="8979" y="16683"/>
                    </a:cubicBezTo>
                    <a:cubicBezTo>
                      <a:pt x="4710" y="16683"/>
                      <a:pt x="1276" y="13248"/>
                      <a:pt x="1276" y="8979"/>
                    </a:cubicBezTo>
                    <a:cubicBezTo>
                      <a:pt x="1276" y="4710"/>
                      <a:pt x="4710" y="1276"/>
                      <a:pt x="8979" y="1276"/>
                    </a:cubicBezTo>
                    <a:moveTo>
                      <a:pt x="8979" y="0"/>
                    </a:moveTo>
                    <a:cubicBezTo>
                      <a:pt x="4024" y="0"/>
                      <a:pt x="0" y="4023"/>
                      <a:pt x="0" y="8979"/>
                    </a:cubicBezTo>
                    <a:cubicBezTo>
                      <a:pt x="0" y="13935"/>
                      <a:pt x="4024" y="17958"/>
                      <a:pt x="8979" y="17958"/>
                    </a:cubicBezTo>
                    <a:cubicBezTo>
                      <a:pt x="13935" y="17958"/>
                      <a:pt x="17959" y="13935"/>
                      <a:pt x="17959" y="8979"/>
                    </a:cubicBezTo>
                    <a:cubicBezTo>
                      <a:pt x="17959" y="4023"/>
                      <a:pt x="13935" y="0"/>
                      <a:pt x="8979" y="0"/>
                    </a:cubicBezTo>
                  </a:path>
                </a:pathLst>
              </a:custGeom>
              <a:solidFill>
                <a:srgbClr val="00C7FD"/>
              </a:solidFill>
              <a:ln w="490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C4375E9-67BB-452D-83EA-A55FCBD10E52}"/>
                  </a:ext>
                </a:extLst>
              </p:cNvPr>
              <p:cNvSpPr/>
              <p:nvPr/>
            </p:nvSpPr>
            <p:spPr>
              <a:xfrm>
                <a:off x="778305" y="6557402"/>
                <a:ext cx="7016" cy="8979"/>
              </a:xfrm>
              <a:custGeom>
                <a:avLst/>
                <a:gdLst>
                  <a:gd name="connsiteX0" fmla="*/ 3729 w 7016"/>
                  <a:gd name="connsiteY0" fmla="*/ 0 h 8979"/>
                  <a:gd name="connsiteX1" fmla="*/ 5250 w 7016"/>
                  <a:gd name="connsiteY1" fmla="*/ 393 h 8979"/>
                  <a:gd name="connsiteX2" fmla="*/ 6281 w 7016"/>
                  <a:gd name="connsiteY2" fmla="*/ 1423 h 8979"/>
                  <a:gd name="connsiteX3" fmla="*/ 6673 w 7016"/>
                  <a:gd name="connsiteY3" fmla="*/ 2846 h 8979"/>
                  <a:gd name="connsiteX4" fmla="*/ 6182 w 7016"/>
                  <a:gd name="connsiteY4" fmla="*/ 4465 h 8979"/>
                  <a:gd name="connsiteX5" fmla="*/ 4956 w 7016"/>
                  <a:gd name="connsiteY5" fmla="*/ 5397 h 8979"/>
                  <a:gd name="connsiteX6" fmla="*/ 7017 w 7016"/>
                  <a:gd name="connsiteY6" fmla="*/ 8979 h 8979"/>
                  <a:gd name="connsiteX7" fmla="*/ 5397 w 7016"/>
                  <a:gd name="connsiteY7" fmla="*/ 8979 h 8979"/>
                  <a:gd name="connsiteX8" fmla="*/ 3533 w 7016"/>
                  <a:gd name="connsiteY8" fmla="*/ 5643 h 8979"/>
                  <a:gd name="connsiteX9" fmla="*/ 1423 w 7016"/>
                  <a:gd name="connsiteY9" fmla="*/ 5643 h 8979"/>
                  <a:gd name="connsiteX10" fmla="*/ 1423 w 7016"/>
                  <a:gd name="connsiteY10" fmla="*/ 8979 h 8979"/>
                  <a:gd name="connsiteX11" fmla="*/ 0 w 7016"/>
                  <a:gd name="connsiteY11" fmla="*/ 8979 h 8979"/>
                  <a:gd name="connsiteX12" fmla="*/ 0 w 7016"/>
                  <a:gd name="connsiteY12" fmla="*/ 0 h 8979"/>
                  <a:gd name="connsiteX13" fmla="*/ 3729 w 7016"/>
                  <a:gd name="connsiteY13" fmla="*/ 0 h 8979"/>
                  <a:gd name="connsiteX14" fmla="*/ 3729 w 7016"/>
                  <a:gd name="connsiteY14" fmla="*/ 4367 h 8979"/>
                  <a:gd name="connsiteX15" fmla="*/ 4514 w 7016"/>
                  <a:gd name="connsiteY15" fmla="*/ 4171 h 8979"/>
                  <a:gd name="connsiteX16" fmla="*/ 5054 w 7016"/>
                  <a:gd name="connsiteY16" fmla="*/ 3631 h 8979"/>
                  <a:gd name="connsiteX17" fmla="*/ 5250 w 7016"/>
                  <a:gd name="connsiteY17" fmla="*/ 2846 h 8979"/>
                  <a:gd name="connsiteX18" fmla="*/ 5054 w 7016"/>
                  <a:gd name="connsiteY18" fmla="*/ 2061 h 8979"/>
                  <a:gd name="connsiteX19" fmla="*/ 4514 w 7016"/>
                  <a:gd name="connsiteY19" fmla="*/ 1521 h 8979"/>
                  <a:gd name="connsiteX20" fmla="*/ 3729 w 7016"/>
                  <a:gd name="connsiteY20" fmla="*/ 1325 h 8979"/>
                  <a:gd name="connsiteX21" fmla="*/ 1423 w 7016"/>
                  <a:gd name="connsiteY21" fmla="*/ 1325 h 8979"/>
                  <a:gd name="connsiteX22" fmla="*/ 1423 w 7016"/>
                  <a:gd name="connsiteY22" fmla="*/ 4416 h 8979"/>
                  <a:gd name="connsiteX23" fmla="*/ 3729 w 7016"/>
                  <a:gd name="connsiteY23" fmla="*/ 4416 h 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16" h="8979">
                    <a:moveTo>
                      <a:pt x="3729" y="0"/>
                    </a:moveTo>
                    <a:cubicBezTo>
                      <a:pt x="4269" y="0"/>
                      <a:pt x="4809" y="147"/>
                      <a:pt x="5250" y="393"/>
                    </a:cubicBezTo>
                    <a:cubicBezTo>
                      <a:pt x="5692" y="638"/>
                      <a:pt x="6035" y="981"/>
                      <a:pt x="6281" y="1423"/>
                    </a:cubicBezTo>
                    <a:cubicBezTo>
                      <a:pt x="6526" y="1865"/>
                      <a:pt x="6673" y="2306"/>
                      <a:pt x="6673" y="2846"/>
                    </a:cubicBezTo>
                    <a:cubicBezTo>
                      <a:pt x="6673" y="3484"/>
                      <a:pt x="6526" y="4023"/>
                      <a:pt x="6182" y="4465"/>
                    </a:cubicBezTo>
                    <a:cubicBezTo>
                      <a:pt x="5839" y="4907"/>
                      <a:pt x="5446" y="5201"/>
                      <a:pt x="4956" y="5397"/>
                    </a:cubicBezTo>
                    <a:lnTo>
                      <a:pt x="7017" y="8979"/>
                    </a:lnTo>
                    <a:lnTo>
                      <a:pt x="5397" y="8979"/>
                    </a:lnTo>
                    <a:lnTo>
                      <a:pt x="3533" y="5643"/>
                    </a:lnTo>
                    <a:lnTo>
                      <a:pt x="1423" y="5643"/>
                    </a:lnTo>
                    <a:lnTo>
                      <a:pt x="1423" y="8979"/>
                    </a:lnTo>
                    <a:lnTo>
                      <a:pt x="0" y="8979"/>
                    </a:lnTo>
                    <a:lnTo>
                      <a:pt x="0" y="0"/>
                    </a:lnTo>
                    <a:lnTo>
                      <a:pt x="3729" y="0"/>
                    </a:lnTo>
                    <a:close/>
                    <a:moveTo>
                      <a:pt x="3729" y="4367"/>
                    </a:moveTo>
                    <a:cubicBezTo>
                      <a:pt x="4024" y="4367"/>
                      <a:pt x="4269" y="4318"/>
                      <a:pt x="4514" y="4171"/>
                    </a:cubicBezTo>
                    <a:cubicBezTo>
                      <a:pt x="4759" y="4023"/>
                      <a:pt x="4907" y="3876"/>
                      <a:pt x="5054" y="3631"/>
                    </a:cubicBezTo>
                    <a:cubicBezTo>
                      <a:pt x="5201" y="3386"/>
                      <a:pt x="5250" y="3140"/>
                      <a:pt x="5250" y="2846"/>
                    </a:cubicBezTo>
                    <a:cubicBezTo>
                      <a:pt x="5250" y="2551"/>
                      <a:pt x="5201" y="2306"/>
                      <a:pt x="5054" y="2061"/>
                    </a:cubicBezTo>
                    <a:cubicBezTo>
                      <a:pt x="4907" y="1815"/>
                      <a:pt x="4759" y="1668"/>
                      <a:pt x="4514" y="1521"/>
                    </a:cubicBezTo>
                    <a:cubicBezTo>
                      <a:pt x="4269" y="1374"/>
                      <a:pt x="4024" y="1325"/>
                      <a:pt x="3729" y="1325"/>
                    </a:cubicBezTo>
                    <a:lnTo>
                      <a:pt x="1423" y="1325"/>
                    </a:lnTo>
                    <a:lnTo>
                      <a:pt x="1423" y="4416"/>
                    </a:lnTo>
                    <a:lnTo>
                      <a:pt x="3729" y="4416"/>
                    </a:lnTo>
                    <a:close/>
                  </a:path>
                </a:pathLst>
              </a:custGeom>
              <a:solidFill>
                <a:srgbClr val="00C7FD"/>
              </a:solidFill>
              <a:ln w="4903" cap="flat">
                <a:noFill/>
                <a:prstDash val="solid"/>
                <a:miter/>
              </a:ln>
            </p:spPr>
            <p:txBody>
              <a:bodyPr rtlCol="0" anchor="ctr"/>
              <a:lstStyle/>
              <a:p>
                <a:endParaRPr lang="en-US"/>
              </a:p>
            </p:txBody>
          </p:sp>
        </p:grpSp>
      </p:grpSp>
      <p:grpSp>
        <p:nvGrpSpPr>
          <p:cNvPr id="10" name="Graphic 4">
            <a:extLst>
              <a:ext uri="{FF2B5EF4-FFF2-40B4-BE49-F238E27FC236}">
                <a16:creationId xmlns:a16="http://schemas.microsoft.com/office/drawing/2014/main" id="{E5792D5E-CED0-486E-83FA-D03CE92D5EC6}"/>
              </a:ext>
            </a:extLst>
          </p:cNvPr>
          <p:cNvGrpSpPr/>
          <p:nvPr userDrawn="1"/>
        </p:nvGrpSpPr>
        <p:grpSpPr>
          <a:xfrm>
            <a:off x="138227" y="6297005"/>
            <a:ext cx="567262" cy="217316"/>
            <a:chOff x="138227" y="6297005"/>
            <a:chExt cx="567262" cy="217316"/>
          </a:xfrm>
          <a:solidFill>
            <a:schemeClr val="accent1"/>
          </a:solidFill>
        </p:grpSpPr>
        <p:sp>
          <p:nvSpPr>
            <p:cNvPr id="11" name="Freeform: Shape 10">
              <a:extLst>
                <a:ext uri="{FF2B5EF4-FFF2-40B4-BE49-F238E27FC236}">
                  <a16:creationId xmlns:a16="http://schemas.microsoft.com/office/drawing/2014/main" id="{FD28F393-D7D6-49EC-80CA-6215D977BEBF}"/>
                </a:ext>
              </a:extLst>
            </p:cNvPr>
            <p:cNvSpPr/>
            <p:nvPr/>
          </p:nvSpPr>
          <p:spPr>
            <a:xfrm>
              <a:off x="138227" y="6299949"/>
              <a:ext cx="40627" cy="40627"/>
            </a:xfrm>
            <a:custGeom>
              <a:avLst/>
              <a:gdLst>
                <a:gd name="connsiteX0" fmla="*/ 0 w 40627"/>
                <a:gd name="connsiteY0" fmla="*/ 0 h 40627"/>
                <a:gd name="connsiteX1" fmla="*/ 40627 w 40627"/>
                <a:gd name="connsiteY1" fmla="*/ 0 h 40627"/>
                <a:gd name="connsiteX2" fmla="*/ 40627 w 40627"/>
                <a:gd name="connsiteY2" fmla="*/ 40627 h 40627"/>
                <a:gd name="connsiteX3" fmla="*/ 0 w 40627"/>
                <a:gd name="connsiteY3" fmla="*/ 40627 h 40627"/>
              </a:gdLst>
              <a:ahLst/>
              <a:cxnLst>
                <a:cxn ang="0">
                  <a:pos x="connsiteX0" y="connsiteY0"/>
                </a:cxn>
                <a:cxn ang="0">
                  <a:pos x="connsiteX1" y="connsiteY1"/>
                </a:cxn>
                <a:cxn ang="0">
                  <a:pos x="connsiteX2" y="connsiteY2"/>
                </a:cxn>
                <a:cxn ang="0">
                  <a:pos x="connsiteX3" y="connsiteY3"/>
                </a:cxn>
              </a:cxnLst>
              <a:rect l="l" t="t" r="r" b="b"/>
              <a:pathLst>
                <a:path w="40627" h="40627">
                  <a:moveTo>
                    <a:pt x="0" y="0"/>
                  </a:moveTo>
                  <a:lnTo>
                    <a:pt x="40627" y="0"/>
                  </a:lnTo>
                  <a:lnTo>
                    <a:pt x="40627" y="40627"/>
                  </a:lnTo>
                  <a:lnTo>
                    <a:pt x="0" y="40627"/>
                  </a:lnTo>
                  <a:close/>
                </a:path>
              </a:pathLst>
            </a:custGeom>
            <a:solidFill>
              <a:schemeClr val="accent2"/>
            </a:solidFill>
            <a:ln w="490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0FCFB28-E63B-4BE9-912B-3B3BE4DEB0CB}"/>
                </a:ext>
              </a:extLst>
            </p:cNvPr>
            <p:cNvSpPr/>
            <p:nvPr/>
          </p:nvSpPr>
          <p:spPr>
            <a:xfrm>
              <a:off x="139257" y="6297005"/>
              <a:ext cx="514270" cy="217316"/>
            </a:xfrm>
            <a:custGeom>
              <a:avLst/>
              <a:gdLst>
                <a:gd name="connsiteX0" fmla="*/ 38518 w 514270"/>
                <a:gd name="connsiteY0" fmla="*/ 214275 h 217316"/>
                <a:gd name="connsiteX1" fmla="*/ 38518 w 514270"/>
                <a:gd name="connsiteY1" fmla="*/ 68203 h 217316"/>
                <a:gd name="connsiteX2" fmla="*/ 0 w 514270"/>
                <a:gd name="connsiteY2" fmla="*/ 68203 h 217316"/>
                <a:gd name="connsiteX3" fmla="*/ 0 w 514270"/>
                <a:gd name="connsiteY3" fmla="*/ 214324 h 217316"/>
                <a:gd name="connsiteX4" fmla="*/ 38468 w 514270"/>
                <a:gd name="connsiteY4" fmla="*/ 214324 h 217316"/>
                <a:gd name="connsiteX5" fmla="*/ 293665 w 514270"/>
                <a:gd name="connsiteY5" fmla="*/ 215747 h 217316"/>
                <a:gd name="connsiteX6" fmla="*/ 293665 w 514270"/>
                <a:gd name="connsiteY6" fmla="*/ 179928 h 217316"/>
                <a:gd name="connsiteX7" fmla="*/ 279730 w 514270"/>
                <a:gd name="connsiteY7" fmla="*/ 179045 h 217316"/>
                <a:gd name="connsiteX8" fmla="*/ 270702 w 514270"/>
                <a:gd name="connsiteY8" fmla="*/ 175021 h 217316"/>
                <a:gd name="connsiteX9" fmla="*/ 266679 w 514270"/>
                <a:gd name="connsiteY9" fmla="*/ 166287 h 217316"/>
                <a:gd name="connsiteX10" fmla="*/ 265795 w 514270"/>
                <a:gd name="connsiteY10" fmla="*/ 152156 h 217316"/>
                <a:gd name="connsiteX11" fmla="*/ 265795 w 514270"/>
                <a:gd name="connsiteY11" fmla="*/ 101029 h 217316"/>
                <a:gd name="connsiteX12" fmla="*/ 293665 w 514270"/>
                <a:gd name="connsiteY12" fmla="*/ 101029 h 217316"/>
                <a:gd name="connsiteX13" fmla="*/ 293665 w 514270"/>
                <a:gd name="connsiteY13" fmla="*/ 68105 h 217316"/>
                <a:gd name="connsiteX14" fmla="*/ 265795 w 514270"/>
                <a:gd name="connsiteY14" fmla="*/ 68105 h 217316"/>
                <a:gd name="connsiteX15" fmla="*/ 265795 w 514270"/>
                <a:gd name="connsiteY15" fmla="*/ 11285 h 217316"/>
                <a:gd name="connsiteX16" fmla="*/ 227327 w 514270"/>
                <a:gd name="connsiteY16" fmla="*/ 11285 h 217316"/>
                <a:gd name="connsiteX17" fmla="*/ 227327 w 514270"/>
                <a:gd name="connsiteY17" fmla="*/ 152500 h 217316"/>
                <a:gd name="connsiteX18" fmla="*/ 230418 w 514270"/>
                <a:gd name="connsiteY18" fmla="*/ 182627 h 217316"/>
                <a:gd name="connsiteX19" fmla="*/ 240673 w 514270"/>
                <a:gd name="connsiteY19" fmla="*/ 202008 h 217316"/>
                <a:gd name="connsiteX20" fmla="*/ 259466 w 514270"/>
                <a:gd name="connsiteY20" fmla="*/ 212558 h 217316"/>
                <a:gd name="connsiteX21" fmla="*/ 288808 w 514270"/>
                <a:gd name="connsiteY21" fmla="*/ 215796 h 217316"/>
                <a:gd name="connsiteX22" fmla="*/ 293665 w 514270"/>
                <a:gd name="connsiteY22" fmla="*/ 215796 h 217316"/>
                <a:gd name="connsiteX23" fmla="*/ 514270 w 514270"/>
                <a:gd name="connsiteY23" fmla="*/ 214275 h 217316"/>
                <a:gd name="connsiteX24" fmla="*/ 514270 w 514270"/>
                <a:gd name="connsiteY24" fmla="*/ 0 h 217316"/>
                <a:gd name="connsiteX25" fmla="*/ 475802 w 514270"/>
                <a:gd name="connsiteY25" fmla="*/ 0 h 217316"/>
                <a:gd name="connsiteX26" fmla="*/ 475802 w 514270"/>
                <a:gd name="connsiteY26" fmla="*/ 214275 h 217316"/>
                <a:gd name="connsiteX27" fmla="*/ 514270 w 514270"/>
                <a:gd name="connsiteY27" fmla="*/ 214275 h 217316"/>
                <a:gd name="connsiteX28" fmla="*/ 190183 w 514270"/>
                <a:gd name="connsiteY28" fmla="*/ 82579 h 217316"/>
                <a:gd name="connsiteX29" fmla="*/ 145434 w 514270"/>
                <a:gd name="connsiteY29" fmla="*/ 65210 h 217316"/>
                <a:gd name="connsiteX30" fmla="*/ 120165 w 514270"/>
                <a:gd name="connsiteY30" fmla="*/ 70853 h 217316"/>
                <a:gd name="connsiteX31" fmla="*/ 101029 w 514270"/>
                <a:gd name="connsiteY31" fmla="*/ 86456 h 217316"/>
                <a:gd name="connsiteX32" fmla="*/ 98919 w 514270"/>
                <a:gd name="connsiteY32" fmla="*/ 89154 h 217316"/>
                <a:gd name="connsiteX33" fmla="*/ 98919 w 514270"/>
                <a:gd name="connsiteY33" fmla="*/ 86701 h 217316"/>
                <a:gd name="connsiteX34" fmla="*/ 98919 w 514270"/>
                <a:gd name="connsiteY34" fmla="*/ 68203 h 217316"/>
                <a:gd name="connsiteX35" fmla="*/ 60941 w 514270"/>
                <a:gd name="connsiteY35" fmla="*/ 68203 h 217316"/>
                <a:gd name="connsiteX36" fmla="*/ 60941 w 514270"/>
                <a:gd name="connsiteY36" fmla="*/ 214324 h 217316"/>
                <a:gd name="connsiteX37" fmla="*/ 99213 w 514270"/>
                <a:gd name="connsiteY37" fmla="*/ 214324 h 217316"/>
                <a:gd name="connsiteX38" fmla="*/ 99213 w 514270"/>
                <a:gd name="connsiteY38" fmla="*/ 141901 h 217316"/>
                <a:gd name="connsiteX39" fmla="*/ 99262 w 514270"/>
                <a:gd name="connsiteY39" fmla="*/ 139252 h 217316"/>
                <a:gd name="connsiteX40" fmla="*/ 109419 w 514270"/>
                <a:gd name="connsiteY40" fmla="*/ 108928 h 217316"/>
                <a:gd name="connsiteX41" fmla="*/ 133855 w 514270"/>
                <a:gd name="connsiteY41" fmla="*/ 98526 h 217316"/>
                <a:gd name="connsiteX42" fmla="*/ 159026 w 514270"/>
                <a:gd name="connsiteY42" fmla="*/ 108634 h 217316"/>
                <a:gd name="connsiteX43" fmla="*/ 167416 w 514270"/>
                <a:gd name="connsiteY43" fmla="*/ 136651 h 217316"/>
                <a:gd name="connsiteX44" fmla="*/ 167416 w 514270"/>
                <a:gd name="connsiteY44" fmla="*/ 136651 h 217316"/>
                <a:gd name="connsiteX45" fmla="*/ 167416 w 514270"/>
                <a:gd name="connsiteY45" fmla="*/ 136946 h 217316"/>
                <a:gd name="connsiteX46" fmla="*/ 167416 w 514270"/>
                <a:gd name="connsiteY46" fmla="*/ 136995 h 217316"/>
                <a:gd name="connsiteX47" fmla="*/ 167416 w 514270"/>
                <a:gd name="connsiteY47" fmla="*/ 136995 h 217316"/>
                <a:gd name="connsiteX48" fmla="*/ 167416 w 514270"/>
                <a:gd name="connsiteY48" fmla="*/ 214275 h 217316"/>
                <a:gd name="connsiteX49" fmla="*/ 206277 w 514270"/>
                <a:gd name="connsiteY49" fmla="*/ 214275 h 217316"/>
                <a:gd name="connsiteX50" fmla="*/ 206277 w 514270"/>
                <a:gd name="connsiteY50" fmla="*/ 131352 h 217316"/>
                <a:gd name="connsiteX51" fmla="*/ 190183 w 514270"/>
                <a:gd name="connsiteY51" fmla="*/ 82579 h 217316"/>
                <a:gd name="connsiteX52" fmla="*/ 455684 w 514270"/>
                <a:gd name="connsiteY52" fmla="*/ 140969 h 217316"/>
                <a:gd name="connsiteX53" fmla="*/ 450140 w 514270"/>
                <a:gd name="connsiteY53" fmla="*/ 111431 h 217316"/>
                <a:gd name="connsiteX54" fmla="*/ 434635 w 514270"/>
                <a:gd name="connsiteY54" fmla="*/ 87290 h 217316"/>
                <a:gd name="connsiteX55" fmla="*/ 410837 w 514270"/>
                <a:gd name="connsiteY55" fmla="*/ 71098 h 217316"/>
                <a:gd name="connsiteX56" fmla="*/ 380269 w 514270"/>
                <a:gd name="connsiteY56" fmla="*/ 65259 h 217316"/>
                <a:gd name="connsiteX57" fmla="*/ 350583 w 514270"/>
                <a:gd name="connsiteY57" fmla="*/ 71245 h 217316"/>
                <a:gd name="connsiteX58" fmla="*/ 326442 w 514270"/>
                <a:gd name="connsiteY58" fmla="*/ 87486 h 217316"/>
                <a:gd name="connsiteX59" fmla="*/ 310201 w 514270"/>
                <a:gd name="connsiteY59" fmla="*/ 111627 h 217316"/>
                <a:gd name="connsiteX60" fmla="*/ 304215 w 514270"/>
                <a:gd name="connsiteY60" fmla="*/ 141312 h 217316"/>
                <a:gd name="connsiteX61" fmla="*/ 309907 w 514270"/>
                <a:gd name="connsiteY61" fmla="*/ 170998 h 217316"/>
                <a:gd name="connsiteX62" fmla="*/ 325706 w 514270"/>
                <a:gd name="connsiteY62" fmla="*/ 195090 h 217316"/>
                <a:gd name="connsiteX63" fmla="*/ 350092 w 514270"/>
                <a:gd name="connsiteY63" fmla="*/ 211331 h 217316"/>
                <a:gd name="connsiteX64" fmla="*/ 381397 w 514270"/>
                <a:gd name="connsiteY64" fmla="*/ 217317 h 217316"/>
                <a:gd name="connsiteX65" fmla="*/ 446411 w 514270"/>
                <a:gd name="connsiteY65" fmla="*/ 188662 h 217316"/>
                <a:gd name="connsiteX66" fmla="*/ 418688 w 514270"/>
                <a:gd name="connsiteY66" fmla="*/ 167563 h 217316"/>
                <a:gd name="connsiteX67" fmla="*/ 381692 w 514270"/>
                <a:gd name="connsiteY67" fmla="*/ 183902 h 217316"/>
                <a:gd name="connsiteX68" fmla="*/ 355146 w 514270"/>
                <a:gd name="connsiteY68" fmla="*/ 176444 h 217316"/>
                <a:gd name="connsiteX69" fmla="*/ 341260 w 514270"/>
                <a:gd name="connsiteY69" fmla="*/ 156180 h 217316"/>
                <a:gd name="connsiteX70" fmla="*/ 340868 w 514270"/>
                <a:gd name="connsiteY70" fmla="*/ 154806 h 217316"/>
                <a:gd name="connsiteX71" fmla="*/ 455635 w 514270"/>
                <a:gd name="connsiteY71" fmla="*/ 154806 h 217316"/>
                <a:gd name="connsiteX72" fmla="*/ 455635 w 514270"/>
                <a:gd name="connsiteY72" fmla="*/ 141067 h 217316"/>
                <a:gd name="connsiteX73" fmla="*/ 341211 w 514270"/>
                <a:gd name="connsiteY73" fmla="*/ 127574 h 217316"/>
                <a:gd name="connsiteX74" fmla="*/ 379974 w 514270"/>
                <a:gd name="connsiteY74" fmla="*/ 98183 h 217316"/>
                <a:gd name="connsiteX75" fmla="*/ 418737 w 514270"/>
                <a:gd name="connsiteY75" fmla="*/ 127525 h 217316"/>
                <a:gd name="connsiteX76" fmla="*/ 341211 w 514270"/>
                <a:gd name="connsiteY76" fmla="*/ 127525 h 21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14270" h="217316">
                  <a:moveTo>
                    <a:pt x="38518" y="214275"/>
                  </a:moveTo>
                  <a:lnTo>
                    <a:pt x="38518" y="68203"/>
                  </a:lnTo>
                  <a:lnTo>
                    <a:pt x="0" y="68203"/>
                  </a:lnTo>
                  <a:lnTo>
                    <a:pt x="0" y="214324"/>
                  </a:lnTo>
                  <a:lnTo>
                    <a:pt x="38468" y="214324"/>
                  </a:lnTo>
                  <a:close/>
                  <a:moveTo>
                    <a:pt x="293665" y="215747"/>
                  </a:moveTo>
                  <a:lnTo>
                    <a:pt x="293665" y="179928"/>
                  </a:lnTo>
                  <a:cubicBezTo>
                    <a:pt x="287974" y="179928"/>
                    <a:pt x="283312" y="179585"/>
                    <a:pt x="279730" y="179045"/>
                  </a:cubicBezTo>
                  <a:cubicBezTo>
                    <a:pt x="275756" y="178407"/>
                    <a:pt x="272714" y="177082"/>
                    <a:pt x="270702" y="175021"/>
                  </a:cubicBezTo>
                  <a:cubicBezTo>
                    <a:pt x="268690" y="173010"/>
                    <a:pt x="267317" y="170066"/>
                    <a:pt x="266679" y="166287"/>
                  </a:cubicBezTo>
                  <a:cubicBezTo>
                    <a:pt x="266090" y="162706"/>
                    <a:pt x="265795" y="157946"/>
                    <a:pt x="265795" y="152156"/>
                  </a:cubicBezTo>
                  <a:lnTo>
                    <a:pt x="265795" y="101029"/>
                  </a:lnTo>
                  <a:lnTo>
                    <a:pt x="293665" y="101029"/>
                  </a:lnTo>
                  <a:lnTo>
                    <a:pt x="293665" y="68105"/>
                  </a:lnTo>
                  <a:lnTo>
                    <a:pt x="265795" y="68105"/>
                  </a:lnTo>
                  <a:lnTo>
                    <a:pt x="265795" y="11285"/>
                  </a:lnTo>
                  <a:lnTo>
                    <a:pt x="227327" y="11285"/>
                  </a:lnTo>
                  <a:lnTo>
                    <a:pt x="227327" y="152500"/>
                  </a:lnTo>
                  <a:cubicBezTo>
                    <a:pt x="227327" y="164423"/>
                    <a:pt x="228357" y="174531"/>
                    <a:pt x="230418" y="182627"/>
                  </a:cubicBezTo>
                  <a:cubicBezTo>
                    <a:pt x="232430" y="190625"/>
                    <a:pt x="235865" y="197151"/>
                    <a:pt x="240673" y="202008"/>
                  </a:cubicBezTo>
                  <a:cubicBezTo>
                    <a:pt x="245433" y="206866"/>
                    <a:pt x="251762" y="210448"/>
                    <a:pt x="259466" y="212558"/>
                  </a:cubicBezTo>
                  <a:cubicBezTo>
                    <a:pt x="267218" y="214716"/>
                    <a:pt x="277130" y="215796"/>
                    <a:pt x="288808" y="215796"/>
                  </a:cubicBezTo>
                  <a:lnTo>
                    <a:pt x="293665" y="215796"/>
                  </a:lnTo>
                  <a:close/>
                  <a:moveTo>
                    <a:pt x="514270" y="214275"/>
                  </a:moveTo>
                  <a:lnTo>
                    <a:pt x="514270" y="0"/>
                  </a:lnTo>
                  <a:lnTo>
                    <a:pt x="475802" y="0"/>
                  </a:lnTo>
                  <a:lnTo>
                    <a:pt x="475802" y="214275"/>
                  </a:lnTo>
                  <a:lnTo>
                    <a:pt x="514270" y="214275"/>
                  </a:lnTo>
                  <a:close/>
                  <a:moveTo>
                    <a:pt x="190183" y="82579"/>
                  </a:moveTo>
                  <a:cubicBezTo>
                    <a:pt x="179536" y="71049"/>
                    <a:pt x="164472" y="65210"/>
                    <a:pt x="145434" y="65210"/>
                  </a:cubicBezTo>
                  <a:cubicBezTo>
                    <a:pt x="136259" y="65210"/>
                    <a:pt x="127770" y="67123"/>
                    <a:pt x="120165" y="70853"/>
                  </a:cubicBezTo>
                  <a:cubicBezTo>
                    <a:pt x="112609" y="74582"/>
                    <a:pt x="106181" y="79832"/>
                    <a:pt x="101029" y="86456"/>
                  </a:cubicBezTo>
                  <a:lnTo>
                    <a:pt x="98919" y="89154"/>
                  </a:lnTo>
                  <a:lnTo>
                    <a:pt x="98919" y="86701"/>
                  </a:lnTo>
                  <a:cubicBezTo>
                    <a:pt x="98919" y="86701"/>
                    <a:pt x="98919" y="68203"/>
                    <a:pt x="98919" y="68203"/>
                  </a:cubicBezTo>
                  <a:lnTo>
                    <a:pt x="60941" y="68203"/>
                  </a:lnTo>
                  <a:lnTo>
                    <a:pt x="60941" y="214324"/>
                  </a:lnTo>
                  <a:lnTo>
                    <a:pt x="99213" y="214324"/>
                  </a:lnTo>
                  <a:lnTo>
                    <a:pt x="99213" y="141901"/>
                  </a:lnTo>
                  <a:cubicBezTo>
                    <a:pt x="99213" y="141018"/>
                    <a:pt x="99213" y="140135"/>
                    <a:pt x="99262" y="139252"/>
                  </a:cubicBezTo>
                  <a:cubicBezTo>
                    <a:pt x="99655" y="125611"/>
                    <a:pt x="103090" y="115405"/>
                    <a:pt x="109419" y="108928"/>
                  </a:cubicBezTo>
                  <a:cubicBezTo>
                    <a:pt x="116190" y="102059"/>
                    <a:pt x="124385" y="98526"/>
                    <a:pt x="133855" y="98526"/>
                  </a:cubicBezTo>
                  <a:cubicBezTo>
                    <a:pt x="144944" y="98526"/>
                    <a:pt x="153432" y="101912"/>
                    <a:pt x="159026" y="108634"/>
                  </a:cubicBezTo>
                  <a:cubicBezTo>
                    <a:pt x="164521" y="115209"/>
                    <a:pt x="167318" y="124630"/>
                    <a:pt x="167416" y="136651"/>
                  </a:cubicBezTo>
                  <a:lnTo>
                    <a:pt x="167416" y="136651"/>
                  </a:lnTo>
                  <a:lnTo>
                    <a:pt x="167416" y="136946"/>
                  </a:lnTo>
                  <a:cubicBezTo>
                    <a:pt x="167416" y="136946"/>
                    <a:pt x="167416" y="136946"/>
                    <a:pt x="167416" y="136995"/>
                  </a:cubicBezTo>
                  <a:lnTo>
                    <a:pt x="167416" y="136995"/>
                  </a:lnTo>
                  <a:cubicBezTo>
                    <a:pt x="167416" y="136995"/>
                    <a:pt x="167416" y="214275"/>
                    <a:pt x="167416" y="214275"/>
                  </a:cubicBezTo>
                  <a:lnTo>
                    <a:pt x="206277" y="214275"/>
                  </a:lnTo>
                  <a:lnTo>
                    <a:pt x="206277" y="131352"/>
                  </a:lnTo>
                  <a:cubicBezTo>
                    <a:pt x="206277" y="110548"/>
                    <a:pt x="200880" y="94110"/>
                    <a:pt x="190183" y="82579"/>
                  </a:cubicBezTo>
                  <a:close/>
                  <a:moveTo>
                    <a:pt x="455684" y="140969"/>
                  </a:moveTo>
                  <a:cubicBezTo>
                    <a:pt x="455684" y="130518"/>
                    <a:pt x="453820" y="120557"/>
                    <a:pt x="450140" y="111431"/>
                  </a:cubicBezTo>
                  <a:cubicBezTo>
                    <a:pt x="446460" y="102304"/>
                    <a:pt x="441259" y="94208"/>
                    <a:pt x="434635" y="87290"/>
                  </a:cubicBezTo>
                  <a:cubicBezTo>
                    <a:pt x="428060" y="80421"/>
                    <a:pt x="420013" y="74974"/>
                    <a:pt x="410837" y="71098"/>
                  </a:cubicBezTo>
                  <a:cubicBezTo>
                    <a:pt x="401613" y="67222"/>
                    <a:pt x="391358" y="65259"/>
                    <a:pt x="380269" y="65259"/>
                  </a:cubicBezTo>
                  <a:cubicBezTo>
                    <a:pt x="369817" y="65259"/>
                    <a:pt x="359808" y="67271"/>
                    <a:pt x="350583" y="71245"/>
                  </a:cubicBezTo>
                  <a:cubicBezTo>
                    <a:pt x="341359" y="75219"/>
                    <a:pt x="333262" y="80666"/>
                    <a:pt x="326442" y="87486"/>
                  </a:cubicBezTo>
                  <a:cubicBezTo>
                    <a:pt x="319671" y="94257"/>
                    <a:pt x="314175" y="102402"/>
                    <a:pt x="310201" y="111627"/>
                  </a:cubicBezTo>
                  <a:cubicBezTo>
                    <a:pt x="306227" y="120852"/>
                    <a:pt x="304215" y="130812"/>
                    <a:pt x="304215" y="141312"/>
                  </a:cubicBezTo>
                  <a:cubicBezTo>
                    <a:pt x="304215" y="151813"/>
                    <a:pt x="306128" y="161773"/>
                    <a:pt x="309907" y="170998"/>
                  </a:cubicBezTo>
                  <a:cubicBezTo>
                    <a:pt x="313685" y="180222"/>
                    <a:pt x="318984" y="188319"/>
                    <a:pt x="325706" y="195090"/>
                  </a:cubicBezTo>
                  <a:cubicBezTo>
                    <a:pt x="332379" y="201861"/>
                    <a:pt x="340623" y="207356"/>
                    <a:pt x="350092" y="211331"/>
                  </a:cubicBezTo>
                  <a:cubicBezTo>
                    <a:pt x="359611" y="215305"/>
                    <a:pt x="370161" y="217317"/>
                    <a:pt x="381397" y="217317"/>
                  </a:cubicBezTo>
                  <a:cubicBezTo>
                    <a:pt x="413978" y="217317"/>
                    <a:pt x="434291" y="202499"/>
                    <a:pt x="446411" y="188662"/>
                  </a:cubicBezTo>
                  <a:lnTo>
                    <a:pt x="418688" y="167563"/>
                  </a:lnTo>
                  <a:cubicBezTo>
                    <a:pt x="412849" y="174482"/>
                    <a:pt x="399012" y="183902"/>
                    <a:pt x="381692" y="183902"/>
                  </a:cubicBezTo>
                  <a:cubicBezTo>
                    <a:pt x="370848" y="183902"/>
                    <a:pt x="361868" y="181400"/>
                    <a:pt x="355146" y="176444"/>
                  </a:cubicBezTo>
                  <a:cubicBezTo>
                    <a:pt x="348375" y="171489"/>
                    <a:pt x="343714" y="164668"/>
                    <a:pt x="341260" y="156180"/>
                  </a:cubicBezTo>
                  <a:lnTo>
                    <a:pt x="340868" y="154806"/>
                  </a:lnTo>
                  <a:lnTo>
                    <a:pt x="455635" y="154806"/>
                  </a:lnTo>
                  <a:lnTo>
                    <a:pt x="455635" y="141067"/>
                  </a:lnTo>
                  <a:close/>
                  <a:moveTo>
                    <a:pt x="341211" y="127574"/>
                  </a:moveTo>
                  <a:cubicBezTo>
                    <a:pt x="341211" y="116877"/>
                    <a:pt x="353478" y="98183"/>
                    <a:pt x="379974" y="98183"/>
                  </a:cubicBezTo>
                  <a:cubicBezTo>
                    <a:pt x="406470" y="98183"/>
                    <a:pt x="418737" y="116828"/>
                    <a:pt x="418737" y="127525"/>
                  </a:cubicBezTo>
                  <a:lnTo>
                    <a:pt x="341211" y="127525"/>
                  </a:lnTo>
                  <a:close/>
                </a:path>
              </a:pathLst>
            </a:custGeom>
            <a:solidFill>
              <a:schemeClr val="bg2"/>
            </a:solidFill>
            <a:ln w="4903" cap="flat">
              <a:noFill/>
              <a:prstDash val="solid"/>
              <a:miter/>
            </a:ln>
          </p:spPr>
          <p:txBody>
            <a:bodyPr rtlCol="0" anchor="ctr"/>
            <a:lstStyle/>
            <a:p>
              <a:endParaRPr lang="en-US"/>
            </a:p>
          </p:txBody>
        </p:sp>
        <p:grpSp>
          <p:nvGrpSpPr>
            <p:cNvPr id="13" name="Graphic 4">
              <a:extLst>
                <a:ext uri="{FF2B5EF4-FFF2-40B4-BE49-F238E27FC236}">
                  <a16:creationId xmlns:a16="http://schemas.microsoft.com/office/drawing/2014/main" id="{D10FD838-DFE9-4C61-A531-5F63E47AC4BF}"/>
                </a:ext>
              </a:extLst>
            </p:cNvPr>
            <p:cNvGrpSpPr/>
            <p:nvPr/>
          </p:nvGrpSpPr>
          <p:grpSpPr>
            <a:xfrm>
              <a:off x="673890" y="6297005"/>
              <a:ext cx="31599" cy="31599"/>
              <a:chOff x="673890" y="6297005"/>
              <a:chExt cx="31599" cy="31599"/>
            </a:xfrm>
            <a:grpFill/>
          </p:grpSpPr>
          <p:sp>
            <p:nvSpPr>
              <p:cNvPr id="14" name="Freeform: Shape 13">
                <a:extLst>
                  <a:ext uri="{FF2B5EF4-FFF2-40B4-BE49-F238E27FC236}">
                    <a16:creationId xmlns:a16="http://schemas.microsoft.com/office/drawing/2014/main" id="{B0FBA4C0-76D8-48F2-A8D9-EBB244148321}"/>
                  </a:ext>
                </a:extLst>
              </p:cNvPr>
              <p:cNvSpPr/>
              <p:nvPr/>
            </p:nvSpPr>
            <p:spPr>
              <a:xfrm>
                <a:off x="673890" y="6297005"/>
                <a:ext cx="31599" cy="31599"/>
              </a:xfrm>
              <a:custGeom>
                <a:avLst/>
                <a:gdLst>
                  <a:gd name="connsiteX0" fmla="*/ 15800 w 31599"/>
                  <a:gd name="connsiteY0" fmla="*/ 2257 h 31599"/>
                  <a:gd name="connsiteX1" fmla="*/ 29342 w 31599"/>
                  <a:gd name="connsiteY1" fmla="*/ 15800 h 31599"/>
                  <a:gd name="connsiteX2" fmla="*/ 15800 w 31599"/>
                  <a:gd name="connsiteY2" fmla="*/ 29342 h 31599"/>
                  <a:gd name="connsiteX3" fmla="*/ 2257 w 31599"/>
                  <a:gd name="connsiteY3" fmla="*/ 15800 h 31599"/>
                  <a:gd name="connsiteX4" fmla="*/ 15800 w 31599"/>
                  <a:gd name="connsiteY4" fmla="*/ 2257 h 31599"/>
                  <a:gd name="connsiteX5" fmla="*/ 15800 w 31599"/>
                  <a:gd name="connsiteY5" fmla="*/ 0 h 31599"/>
                  <a:gd name="connsiteX6" fmla="*/ 0 w 31599"/>
                  <a:gd name="connsiteY6" fmla="*/ 15800 h 31599"/>
                  <a:gd name="connsiteX7" fmla="*/ 15800 w 31599"/>
                  <a:gd name="connsiteY7" fmla="*/ 31599 h 31599"/>
                  <a:gd name="connsiteX8" fmla="*/ 31599 w 31599"/>
                  <a:gd name="connsiteY8" fmla="*/ 15800 h 31599"/>
                  <a:gd name="connsiteX9" fmla="*/ 15800 w 31599"/>
                  <a:gd name="connsiteY9" fmla="*/ 0 h 3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99" h="31599">
                    <a:moveTo>
                      <a:pt x="15800" y="2257"/>
                    </a:moveTo>
                    <a:cubicBezTo>
                      <a:pt x="23258" y="2257"/>
                      <a:pt x="29342" y="8341"/>
                      <a:pt x="29342" y="15800"/>
                    </a:cubicBezTo>
                    <a:cubicBezTo>
                      <a:pt x="29342" y="23258"/>
                      <a:pt x="23258" y="29342"/>
                      <a:pt x="15800" y="29342"/>
                    </a:cubicBezTo>
                    <a:cubicBezTo>
                      <a:pt x="8341" y="29342"/>
                      <a:pt x="2257" y="23258"/>
                      <a:pt x="2257" y="15800"/>
                    </a:cubicBezTo>
                    <a:cubicBezTo>
                      <a:pt x="2257" y="8341"/>
                      <a:pt x="8341" y="2257"/>
                      <a:pt x="15800" y="2257"/>
                    </a:cubicBezTo>
                    <a:moveTo>
                      <a:pt x="15800" y="0"/>
                    </a:moveTo>
                    <a:cubicBezTo>
                      <a:pt x="7066" y="0"/>
                      <a:pt x="0" y="7066"/>
                      <a:pt x="0" y="15800"/>
                    </a:cubicBezTo>
                    <a:cubicBezTo>
                      <a:pt x="0" y="24533"/>
                      <a:pt x="7066" y="31599"/>
                      <a:pt x="15800" y="31599"/>
                    </a:cubicBezTo>
                    <a:cubicBezTo>
                      <a:pt x="24533" y="31599"/>
                      <a:pt x="31599" y="24533"/>
                      <a:pt x="31599" y="15800"/>
                    </a:cubicBezTo>
                    <a:cubicBezTo>
                      <a:pt x="31599" y="7066"/>
                      <a:pt x="24533" y="0"/>
                      <a:pt x="15800" y="0"/>
                    </a:cubicBezTo>
                  </a:path>
                </a:pathLst>
              </a:custGeom>
              <a:grpFill/>
              <a:ln w="4903"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8B2FABF-1F8C-4770-B1E3-22C363A6ABB3}"/>
                  </a:ext>
                </a:extLst>
              </p:cNvPr>
              <p:cNvSpPr/>
              <p:nvPr/>
            </p:nvSpPr>
            <p:spPr>
              <a:xfrm>
                <a:off x="684293" y="6304904"/>
                <a:ext cx="12315" cy="15799"/>
              </a:xfrm>
              <a:custGeom>
                <a:avLst/>
                <a:gdLst>
                  <a:gd name="connsiteX0" fmla="*/ 6575 w 12315"/>
                  <a:gd name="connsiteY0" fmla="*/ 0 h 15799"/>
                  <a:gd name="connsiteX1" fmla="*/ 9274 w 12315"/>
                  <a:gd name="connsiteY1" fmla="*/ 638 h 15799"/>
                  <a:gd name="connsiteX2" fmla="*/ 11138 w 12315"/>
                  <a:gd name="connsiteY2" fmla="*/ 2404 h 15799"/>
                  <a:gd name="connsiteX3" fmla="*/ 11776 w 12315"/>
                  <a:gd name="connsiteY3" fmla="*/ 4956 h 15799"/>
                  <a:gd name="connsiteX4" fmla="*/ 10893 w 12315"/>
                  <a:gd name="connsiteY4" fmla="*/ 7802 h 15799"/>
                  <a:gd name="connsiteX5" fmla="*/ 8734 w 12315"/>
                  <a:gd name="connsiteY5" fmla="*/ 9470 h 15799"/>
                  <a:gd name="connsiteX6" fmla="*/ 12316 w 12315"/>
                  <a:gd name="connsiteY6" fmla="*/ 15800 h 15799"/>
                  <a:gd name="connsiteX7" fmla="*/ 9519 w 12315"/>
                  <a:gd name="connsiteY7" fmla="*/ 15800 h 15799"/>
                  <a:gd name="connsiteX8" fmla="*/ 6231 w 12315"/>
                  <a:gd name="connsiteY8" fmla="*/ 9912 h 15799"/>
                  <a:gd name="connsiteX9" fmla="*/ 2502 w 12315"/>
                  <a:gd name="connsiteY9" fmla="*/ 9912 h 15799"/>
                  <a:gd name="connsiteX10" fmla="*/ 2502 w 12315"/>
                  <a:gd name="connsiteY10" fmla="*/ 15800 h 15799"/>
                  <a:gd name="connsiteX11" fmla="*/ 0 w 12315"/>
                  <a:gd name="connsiteY11" fmla="*/ 15800 h 15799"/>
                  <a:gd name="connsiteX12" fmla="*/ 0 w 12315"/>
                  <a:gd name="connsiteY12" fmla="*/ 0 h 15799"/>
                  <a:gd name="connsiteX13" fmla="*/ 6526 w 12315"/>
                  <a:gd name="connsiteY13" fmla="*/ 0 h 15799"/>
                  <a:gd name="connsiteX14" fmla="*/ 6575 w 12315"/>
                  <a:gd name="connsiteY14" fmla="*/ 7654 h 15799"/>
                  <a:gd name="connsiteX15" fmla="*/ 7998 w 12315"/>
                  <a:gd name="connsiteY15" fmla="*/ 7311 h 15799"/>
                  <a:gd name="connsiteX16" fmla="*/ 8979 w 12315"/>
                  <a:gd name="connsiteY16" fmla="*/ 6330 h 15799"/>
                  <a:gd name="connsiteX17" fmla="*/ 9323 w 12315"/>
                  <a:gd name="connsiteY17" fmla="*/ 4907 h 15799"/>
                  <a:gd name="connsiteX18" fmla="*/ 8979 w 12315"/>
                  <a:gd name="connsiteY18" fmla="*/ 3484 h 15799"/>
                  <a:gd name="connsiteX19" fmla="*/ 7998 w 12315"/>
                  <a:gd name="connsiteY19" fmla="*/ 2502 h 15799"/>
                  <a:gd name="connsiteX20" fmla="*/ 6575 w 12315"/>
                  <a:gd name="connsiteY20" fmla="*/ 2159 h 15799"/>
                  <a:gd name="connsiteX21" fmla="*/ 2502 w 12315"/>
                  <a:gd name="connsiteY21" fmla="*/ 2159 h 15799"/>
                  <a:gd name="connsiteX22" fmla="*/ 2502 w 12315"/>
                  <a:gd name="connsiteY22" fmla="*/ 7556 h 15799"/>
                  <a:gd name="connsiteX23" fmla="*/ 6575 w 12315"/>
                  <a:gd name="connsiteY23" fmla="*/ 7556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 h="15799">
                    <a:moveTo>
                      <a:pt x="6575" y="0"/>
                    </a:moveTo>
                    <a:cubicBezTo>
                      <a:pt x="7556" y="0"/>
                      <a:pt x="8440" y="245"/>
                      <a:pt x="9274" y="638"/>
                    </a:cubicBezTo>
                    <a:cubicBezTo>
                      <a:pt x="10059" y="1079"/>
                      <a:pt x="10697" y="1668"/>
                      <a:pt x="11138" y="2404"/>
                    </a:cubicBezTo>
                    <a:cubicBezTo>
                      <a:pt x="11580" y="3140"/>
                      <a:pt x="11776" y="3974"/>
                      <a:pt x="11776" y="4956"/>
                    </a:cubicBezTo>
                    <a:cubicBezTo>
                      <a:pt x="11776" y="6084"/>
                      <a:pt x="11482" y="7066"/>
                      <a:pt x="10893" y="7802"/>
                    </a:cubicBezTo>
                    <a:cubicBezTo>
                      <a:pt x="10304" y="8587"/>
                      <a:pt x="9617" y="9126"/>
                      <a:pt x="8734" y="9470"/>
                    </a:cubicBezTo>
                    <a:lnTo>
                      <a:pt x="12316" y="15800"/>
                    </a:lnTo>
                    <a:lnTo>
                      <a:pt x="9519" y="15800"/>
                    </a:lnTo>
                    <a:lnTo>
                      <a:pt x="6231" y="9912"/>
                    </a:lnTo>
                    <a:lnTo>
                      <a:pt x="2502" y="9912"/>
                    </a:lnTo>
                    <a:lnTo>
                      <a:pt x="2502" y="15800"/>
                    </a:lnTo>
                    <a:lnTo>
                      <a:pt x="0" y="15800"/>
                    </a:lnTo>
                    <a:lnTo>
                      <a:pt x="0" y="0"/>
                    </a:lnTo>
                    <a:lnTo>
                      <a:pt x="6526" y="0"/>
                    </a:lnTo>
                    <a:close/>
                    <a:moveTo>
                      <a:pt x="6575" y="7654"/>
                    </a:moveTo>
                    <a:cubicBezTo>
                      <a:pt x="7115" y="7654"/>
                      <a:pt x="7556" y="7556"/>
                      <a:pt x="7998" y="7311"/>
                    </a:cubicBezTo>
                    <a:cubicBezTo>
                      <a:pt x="8390" y="7066"/>
                      <a:pt x="8734" y="6771"/>
                      <a:pt x="8979" y="6330"/>
                    </a:cubicBezTo>
                    <a:cubicBezTo>
                      <a:pt x="9225" y="5937"/>
                      <a:pt x="9323" y="5446"/>
                      <a:pt x="9323" y="4907"/>
                    </a:cubicBezTo>
                    <a:cubicBezTo>
                      <a:pt x="9323" y="4367"/>
                      <a:pt x="9225" y="3925"/>
                      <a:pt x="8979" y="3484"/>
                    </a:cubicBezTo>
                    <a:cubicBezTo>
                      <a:pt x="8734" y="3091"/>
                      <a:pt x="8440" y="2748"/>
                      <a:pt x="7998" y="2502"/>
                    </a:cubicBezTo>
                    <a:cubicBezTo>
                      <a:pt x="7605" y="2257"/>
                      <a:pt x="7115" y="2159"/>
                      <a:pt x="6575" y="2159"/>
                    </a:cubicBezTo>
                    <a:lnTo>
                      <a:pt x="2502" y="2159"/>
                    </a:lnTo>
                    <a:lnTo>
                      <a:pt x="2502" y="7556"/>
                    </a:lnTo>
                    <a:lnTo>
                      <a:pt x="6575" y="7556"/>
                    </a:lnTo>
                    <a:close/>
                  </a:path>
                </a:pathLst>
              </a:custGeom>
              <a:grpFill/>
              <a:ln w="4903" cap="flat">
                <a:noFill/>
                <a:prstDash val="solid"/>
                <a:miter/>
              </a:ln>
            </p:spPr>
            <p:txBody>
              <a:bodyPr rtlCol="0" anchor="ctr"/>
              <a:lstStyle/>
              <a:p>
                <a:endParaRPr lang="en-US"/>
              </a:p>
            </p:txBody>
          </p:sp>
        </p:grpSp>
      </p:grpSp>
      <p:sp>
        <p:nvSpPr>
          <p:cNvPr id="16" name="TextBox 15">
            <a:extLst>
              <a:ext uri="{FF2B5EF4-FFF2-40B4-BE49-F238E27FC236}">
                <a16:creationId xmlns:a16="http://schemas.microsoft.com/office/drawing/2014/main" id="{3E54A5AB-FD74-4242-82A1-559DD88A1D30}"/>
              </a:ext>
            </a:extLst>
          </p:cNvPr>
          <p:cNvSpPr txBox="1"/>
          <p:nvPr userDrawn="1"/>
        </p:nvSpPr>
        <p:spPr>
          <a:xfrm>
            <a:off x="756998" y="6457289"/>
            <a:ext cx="2052165" cy="338554"/>
          </a:xfrm>
          <a:prstGeom prst="rect">
            <a:avLst/>
          </a:prstGeom>
          <a:noFill/>
        </p:spPr>
        <p:txBody>
          <a:bodyPr wrap="none" rtlCol="0">
            <a:spAutoFit/>
          </a:bodyPr>
          <a:lstStyle/>
          <a:p>
            <a:pPr algn="ctr"/>
            <a:r>
              <a:rPr kumimoji="0" lang="en-US" sz="1600" b="0" i="0" u="none" strike="noStrike" kern="1200" cap="none" normalizeH="0" baseline="0">
                <a:ln>
                  <a:noFill/>
                </a:ln>
                <a:solidFill>
                  <a:schemeClr val="bg1"/>
                </a:solidFill>
                <a:effectLst/>
                <a:latin typeface="+mj-lt"/>
                <a:ea typeface="Intel Clear Light" panose="020B0404020203020204" pitchFamily="34" charset="0"/>
                <a:cs typeface="Intel Clear Light" panose="020B0404020203020204" pitchFamily="34" charset="0"/>
              </a:rPr>
              <a:t>Accelerate with Xeon</a:t>
            </a:r>
          </a:p>
        </p:txBody>
      </p:sp>
    </p:spTree>
    <p:extLst>
      <p:ext uri="{BB962C8B-B14F-4D97-AF65-F5344CB8AC3E}">
        <p14:creationId xmlns:p14="http://schemas.microsoft.com/office/powerpoint/2010/main" val="425741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ub &amp; Content Light Blue 2">
    <p:bg>
      <p:bgPr>
        <a:solidFill>
          <a:schemeClr val="accent2">
            <a:lumMod val="75000"/>
          </a:schemeClr>
        </a:solidFill>
        <a:effectLst/>
      </p:bgPr>
    </p:bg>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2093C42A-FAA6-40D8-A663-DDDE456C16CF}"/>
              </a:ext>
            </a:extLst>
          </p:cNvPr>
          <p:cNvSpPr>
            <a:spLocks noGrp="1"/>
          </p:cNvSpPr>
          <p:nvPr>
            <p:ph sz="quarter" idx="27"/>
          </p:nvPr>
        </p:nvSpPr>
        <p:spPr>
          <a:xfrm>
            <a:off x="6394450" y="1974850"/>
            <a:ext cx="4852988" cy="37036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Text">
            <a:extLst>
              <a:ext uri="{FF2B5EF4-FFF2-40B4-BE49-F238E27FC236}">
                <a16:creationId xmlns:a16="http://schemas.microsoft.com/office/drawing/2014/main" id="{6A03358B-3D25-4A6D-85E6-54F235A943A8}"/>
              </a:ext>
            </a:extLst>
          </p:cNvPr>
          <p:cNvSpPr txBox="1">
            <a:spLocks noGrp="1"/>
          </p:cNvSpPr>
          <p:nvPr>
            <p:ph type="title" hasCustomPrompt="1"/>
          </p:nvPr>
        </p:nvSpPr>
        <p:spPr>
          <a:xfrm>
            <a:off x="554183" y="2545222"/>
            <a:ext cx="4765744" cy="249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a:defRPr sz="4000">
                <a:solidFill>
                  <a:schemeClr val="bg1"/>
                </a:solidFill>
              </a:defRPr>
            </a:lvl1pPr>
          </a:lstStyle>
          <a:p>
            <a:r>
              <a:rPr lang="en-US"/>
              <a:t>Title Text Goes Here</a:t>
            </a:r>
          </a:p>
        </p:txBody>
      </p:sp>
      <p:sp>
        <p:nvSpPr>
          <p:cNvPr id="12" name="Text Placeholder 3">
            <a:extLst>
              <a:ext uri="{FF2B5EF4-FFF2-40B4-BE49-F238E27FC236}">
                <a16:creationId xmlns:a16="http://schemas.microsoft.com/office/drawing/2014/main" id="{F8EBE803-6659-42A1-A094-94B9EF7ABC2F}"/>
              </a:ext>
            </a:extLst>
          </p:cNvPr>
          <p:cNvSpPr>
            <a:spLocks noGrp="1"/>
          </p:cNvSpPr>
          <p:nvPr>
            <p:ph type="body" sz="quarter" idx="29"/>
          </p:nvPr>
        </p:nvSpPr>
        <p:spPr>
          <a:xfrm>
            <a:off x="6394450" y="740229"/>
            <a:ext cx="4865211" cy="1078146"/>
          </a:xfrm>
        </p:spPr>
        <p:txBody>
          <a:bodyPr anchor="b" anchorCtr="0">
            <a:normAutofit/>
          </a:bodyPr>
          <a:lstStyle>
            <a:lvl1pPr marL="0" indent="0">
              <a:buNone/>
              <a:defRPr sz="3200">
                <a:solidFill>
                  <a:schemeClr val="bg1"/>
                </a:solidFill>
                <a:latin typeface="+mn-lt"/>
              </a:defRPr>
            </a:lvl1pPr>
            <a:lvl2pPr marL="228600" indent="0">
              <a:buNone/>
              <a:defRPr/>
            </a:lvl2pPr>
          </a:lstStyle>
          <a:p>
            <a:pPr lvl="0"/>
            <a:r>
              <a:rPr lang="en-US"/>
              <a:t>Click to edit Master text styles</a:t>
            </a:r>
          </a:p>
        </p:txBody>
      </p:sp>
      <p:sp>
        <p:nvSpPr>
          <p:cNvPr id="15" name="Rectangle 14">
            <a:extLst>
              <a:ext uri="{FF2B5EF4-FFF2-40B4-BE49-F238E27FC236}">
                <a16:creationId xmlns:a16="http://schemas.microsoft.com/office/drawing/2014/main" id="{DC0D4B91-0BAF-46EC-9A7C-9D57C3224A9C}"/>
              </a:ext>
            </a:extLst>
          </p:cNvPr>
          <p:cNvSpPr/>
          <p:nvPr userDrawn="1"/>
        </p:nvSpPr>
        <p:spPr>
          <a:xfrm>
            <a:off x="0" y="6407451"/>
            <a:ext cx="11736987"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a:extLst>
              <a:ext uri="{FF2B5EF4-FFF2-40B4-BE49-F238E27FC236}">
                <a16:creationId xmlns:a16="http://schemas.microsoft.com/office/drawing/2014/main" id="{4B30B67E-5DCD-4732-882C-64DE9CC86419}"/>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chemeClr val="bg1"/>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pic>
        <p:nvPicPr>
          <p:cNvPr id="18" name="Image" descr="Image">
            <a:extLst>
              <a:ext uri="{FF2B5EF4-FFF2-40B4-BE49-F238E27FC236}">
                <a16:creationId xmlns:a16="http://schemas.microsoft.com/office/drawing/2014/main" id="{2F70C4FC-7A21-4AFA-8998-5EAB2E19CBCA}"/>
              </a:ext>
            </a:extLst>
          </p:cNvPr>
          <p:cNvPicPr>
            <a:picLocks noChangeAspect="1"/>
          </p:cNvPicPr>
          <p:nvPr userDrawn="1"/>
        </p:nvPicPr>
        <p:blipFill>
          <a:blip r:embed="rId2"/>
          <a:stretch>
            <a:fillRect/>
          </a:stretch>
        </p:blipFill>
        <p:spPr>
          <a:xfrm>
            <a:off x="11151433" y="6543018"/>
            <a:ext cx="491250" cy="190501"/>
          </a:xfrm>
          <a:prstGeom prst="rect">
            <a:avLst/>
          </a:prstGeom>
          <a:ln w="12700">
            <a:miter lim="400000"/>
          </a:ln>
        </p:spPr>
      </p:pic>
      <p:sp>
        <p:nvSpPr>
          <p:cNvPr id="22" name="Rectangle 21">
            <a:extLst>
              <a:ext uri="{FF2B5EF4-FFF2-40B4-BE49-F238E27FC236}">
                <a16:creationId xmlns:a16="http://schemas.microsoft.com/office/drawing/2014/main" id="{8D716FF7-59F9-414F-85CD-8E23360D2B4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24" name="Rectangle 23">
            <a:extLst>
              <a:ext uri="{FF2B5EF4-FFF2-40B4-BE49-F238E27FC236}">
                <a16:creationId xmlns:a16="http://schemas.microsoft.com/office/drawing/2014/main" id="{AD4273EB-E90B-42F7-8CE9-6A1713A08CA3}"/>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25" name="Rectangle 24">
            <a:extLst>
              <a:ext uri="{FF2B5EF4-FFF2-40B4-BE49-F238E27FC236}">
                <a16:creationId xmlns:a16="http://schemas.microsoft.com/office/drawing/2014/main" id="{F98FFA5B-1C6A-486A-A0FE-02206FCDC54A}"/>
              </a:ext>
            </a:extLst>
          </p:cNvPr>
          <p:cNvSpPr/>
          <p:nvPr userDrawn="1"/>
        </p:nvSpPr>
        <p:spPr>
          <a:xfrm rot="5400000">
            <a:off x="8758537" y="2978453"/>
            <a:ext cx="6407450" cy="45054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63453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mp; Sub White">
    <p:spTree>
      <p:nvGrpSpPr>
        <p:cNvPr id="1" name=""/>
        <p:cNvGrpSpPr/>
        <p:nvPr/>
      </p:nvGrpSpPr>
      <p:grpSpPr>
        <a:xfrm>
          <a:off x="0" y="0"/>
          <a:ext cx="0" cy="0"/>
          <a:chOff x="0" y="0"/>
          <a:chExt cx="0" cy="0"/>
        </a:xfrm>
      </p:grpSpPr>
      <p:graphicFrame>
        <p:nvGraphicFramePr>
          <p:cNvPr id="13" name="Chart 5">
            <a:extLst>
              <a:ext uri="{FF2B5EF4-FFF2-40B4-BE49-F238E27FC236}">
                <a16:creationId xmlns:a16="http://schemas.microsoft.com/office/drawing/2014/main" id="{F0529FEA-BEC4-644C-94EE-601D5BED26F3}"/>
              </a:ext>
            </a:extLst>
          </p:cNvPr>
          <p:cNvGraphicFramePr/>
          <p:nvPr userDrawn="1">
            <p:extLst>
              <p:ext uri="{D42A27DB-BD31-4B8C-83A1-F6EECF244321}">
                <p14:modId xmlns:p14="http://schemas.microsoft.com/office/powerpoint/2010/main" val="1986217473"/>
              </p:ext>
            </p:extLst>
          </p:nvPr>
        </p:nvGraphicFramePr>
        <p:xfrm>
          <a:off x="7201593" y="1799047"/>
          <a:ext cx="3472287" cy="4025676"/>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Text">
            <a:extLst>
              <a:ext uri="{FF2B5EF4-FFF2-40B4-BE49-F238E27FC236}">
                <a16:creationId xmlns:a16="http://schemas.microsoft.com/office/drawing/2014/main" id="{0EA1A176-5931-41CA-86D5-15FC4398AA40}"/>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accent1"/>
                </a:solidFill>
              </a:defRPr>
            </a:lvl1pPr>
          </a:lstStyle>
          <a:p>
            <a:r>
              <a:rPr lang="en-US"/>
              <a:t>48pt Intel Clear Light Body. For content that is not a section, but has a big idea in text only.</a:t>
            </a:r>
          </a:p>
        </p:txBody>
      </p:sp>
      <p:sp>
        <p:nvSpPr>
          <p:cNvPr id="8" name="Rectangle 7">
            <a:extLst>
              <a:ext uri="{FF2B5EF4-FFF2-40B4-BE49-F238E27FC236}">
                <a16:creationId xmlns:a16="http://schemas.microsoft.com/office/drawing/2014/main" id="{597652EB-8B2D-46CC-B147-89A4C26A2D8F}"/>
              </a:ext>
            </a:extLst>
          </p:cNvPr>
          <p:cNvSpPr/>
          <p:nvPr userDrawn="1"/>
        </p:nvSpPr>
        <p:spPr>
          <a:xfrm>
            <a:off x="0" y="0"/>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71A480A-B7B4-498C-9868-A91E2651D429}"/>
              </a:ext>
            </a:extLst>
          </p:cNvPr>
          <p:cNvSpPr/>
          <p:nvPr userDrawn="1"/>
        </p:nvSpPr>
        <p:spPr>
          <a:xfrm rot="5400000">
            <a:off x="-2978450"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69231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amp; Sub Blue">
    <p:bg>
      <p:bgPr>
        <a:solidFill>
          <a:schemeClr val="tx2"/>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1"/>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10" name="Title Text">
            <a:extLst>
              <a:ext uri="{FF2B5EF4-FFF2-40B4-BE49-F238E27FC236}">
                <a16:creationId xmlns:a16="http://schemas.microsoft.com/office/drawing/2014/main" id="{E400EEBB-F912-40CA-A759-DEFE15164979}"/>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31767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amp; Sub Light Blue">
    <p:bg>
      <p:bgPr>
        <a:solidFill>
          <a:srgbClr val="00C7FD"/>
        </a:solidFill>
        <a:effectLst/>
      </p:bgPr>
    </p:bg>
    <p:spTree>
      <p:nvGrpSpPr>
        <p:cNvPr id="1" name=""/>
        <p:cNvGrpSpPr/>
        <p:nvPr/>
      </p:nvGrpSpPr>
      <p:grpSpPr>
        <a:xfrm>
          <a:off x="0" y="0"/>
          <a:ext cx="0" cy="0"/>
          <a:chOff x="0" y="0"/>
          <a:chExt cx="0" cy="0"/>
        </a:xfrm>
      </p:grpSpPr>
      <p:sp>
        <p:nvSpPr>
          <p:cNvPr id="860" name="Rectangle"/>
          <p:cNvSpPr/>
          <p:nvPr userDrawn="1"/>
        </p:nvSpPr>
        <p:spPr>
          <a:xfrm>
            <a:off x="471054" y="464127"/>
            <a:ext cx="11272494" cy="5944838"/>
          </a:xfrm>
          <a:prstGeom prst="rect">
            <a:avLst/>
          </a:prstGeom>
          <a:solidFill>
            <a:schemeClr val="accent2">
              <a:lumMod val="75000"/>
            </a:schemeClr>
          </a:solidFill>
          <a:ln w="12700">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61" name="Square"/>
          <p:cNvSpPr/>
          <p:nvPr/>
        </p:nvSpPr>
        <p:spPr>
          <a:xfrm>
            <a:off x="11743603" y="6405281"/>
            <a:ext cx="448398" cy="452720"/>
          </a:xfrm>
          <a:prstGeom prst="rect">
            <a:avLst/>
          </a:prstGeom>
          <a:solidFill>
            <a:schemeClr val="accent2">
              <a:lumMod val="75000"/>
            </a:schemeClr>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pic>
        <p:nvPicPr>
          <p:cNvPr id="862" name="Image" descr="Image"/>
          <p:cNvPicPr>
            <a:picLocks noChangeAspect="1"/>
          </p:cNvPicPr>
          <p:nvPr/>
        </p:nvPicPr>
        <p:blipFill>
          <a:blip r:embed="rId2"/>
          <a:stretch>
            <a:fillRect/>
          </a:stretch>
        </p:blipFill>
        <p:spPr>
          <a:xfrm>
            <a:off x="11151433" y="6543018"/>
            <a:ext cx="491250" cy="190501"/>
          </a:xfrm>
          <a:prstGeom prst="rect">
            <a:avLst/>
          </a:prstGeom>
          <a:ln w="12700">
            <a:miter lim="400000"/>
          </a:ln>
        </p:spPr>
      </p:pic>
      <p:sp>
        <p:nvSpPr>
          <p:cNvPr id="866" name="Text"/>
          <p:cNvSpPr txBox="1"/>
          <p:nvPr/>
        </p:nvSpPr>
        <p:spPr>
          <a:xfrm>
            <a:off x="11942955" y="6538004"/>
            <a:ext cx="51361" cy="189796"/>
          </a:xfrm>
          <a:prstGeom prst="rect">
            <a:avLst/>
          </a:prstGeom>
          <a:ln w="12700">
            <a:miter lim="400000"/>
          </a:ln>
        </p:spPr>
        <p:txBody>
          <a:bodyPr wrap="none" lIns="25400" tIns="25400" rIns="25400" bIns="25400" anchor="b">
            <a:spAutoFit/>
          </a:bodyPr>
          <a:lstStyle/>
          <a:p>
            <a:pPr algn="ctr" defTabSz="292100">
              <a:lnSpc>
                <a:spcPct val="100000"/>
              </a:lnSpc>
              <a:spcBef>
                <a:spcPts val="0"/>
              </a:spcBef>
              <a:defRPr sz="1800">
                <a:solidFill>
                  <a:srgbClr val="FFFFFF"/>
                </a:solidFill>
                <a:latin typeface="Intel Clear"/>
                <a:ea typeface="Intel Clear"/>
                <a:cs typeface="Intel Clear"/>
                <a:sym typeface="Intel Clear"/>
              </a:defRPr>
            </a:pPr>
            <a:endParaRPr sz="900"/>
          </a:p>
        </p:txBody>
      </p:sp>
      <p:sp>
        <p:nvSpPr>
          <p:cNvPr id="13" name="TextBox 12">
            <a:extLst>
              <a:ext uri="{FF2B5EF4-FFF2-40B4-BE49-F238E27FC236}">
                <a16:creationId xmlns:a16="http://schemas.microsoft.com/office/drawing/2014/main" id="{9D4875CE-AB47-3643-8581-D89E9CF7EFC1}"/>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8" name="Rectangle 7">
            <a:extLst>
              <a:ext uri="{FF2B5EF4-FFF2-40B4-BE49-F238E27FC236}">
                <a16:creationId xmlns:a16="http://schemas.microsoft.com/office/drawing/2014/main" id="{52E60B70-5DF3-4398-B558-301661292DFC}"/>
              </a:ext>
            </a:extLst>
          </p:cNvPr>
          <p:cNvSpPr/>
          <p:nvPr userDrawn="1"/>
        </p:nvSpPr>
        <p:spPr>
          <a:xfrm>
            <a:off x="5503530" y="6562504"/>
            <a:ext cx="1184940" cy="231410"/>
          </a:xfrm>
          <a:prstGeom prst="rect">
            <a:avLst/>
          </a:prstGeom>
        </p:spPr>
        <p:txBody>
          <a:bodyPr wrap="none">
            <a:spAutoFit/>
          </a:bodyPr>
          <a:lstStyle/>
          <a:p>
            <a:pPr algn="ctr"/>
            <a:r>
              <a:rPr lang="en-US" sz="1000">
                <a:solidFill>
                  <a:schemeClr val="bg1"/>
                </a:solidFill>
              </a:rPr>
              <a:t>Intel Confidential</a:t>
            </a:r>
          </a:p>
        </p:txBody>
      </p:sp>
      <p:sp>
        <p:nvSpPr>
          <p:cNvPr id="9" name="Rectangle 8">
            <a:extLst>
              <a:ext uri="{FF2B5EF4-FFF2-40B4-BE49-F238E27FC236}">
                <a16:creationId xmlns:a16="http://schemas.microsoft.com/office/drawing/2014/main" id="{EC2CF38D-B95A-4CD5-8F7D-86EA9C709AD4}"/>
              </a:ext>
            </a:extLst>
          </p:cNvPr>
          <p:cNvSpPr/>
          <p:nvPr userDrawn="1"/>
        </p:nvSpPr>
        <p:spPr>
          <a:xfrm>
            <a:off x="483010" y="6562504"/>
            <a:ext cx="1766830" cy="231410"/>
          </a:xfrm>
          <a:prstGeom prst="rect">
            <a:avLst/>
          </a:prstGeom>
        </p:spPr>
        <p:txBody>
          <a:bodyPr wrap="none">
            <a:spAutoFit/>
          </a:bodyPr>
          <a:lstStyle/>
          <a:p>
            <a:pPr algn="l"/>
            <a:r>
              <a:rPr lang="en-US" sz="1000">
                <a:solidFill>
                  <a:schemeClr val="bg1"/>
                </a:solidFill>
              </a:rPr>
              <a:t>Department or Event Name</a:t>
            </a:r>
          </a:p>
        </p:txBody>
      </p:sp>
      <p:sp>
        <p:nvSpPr>
          <p:cNvPr id="10" name="Title Text">
            <a:extLst>
              <a:ext uri="{FF2B5EF4-FFF2-40B4-BE49-F238E27FC236}">
                <a16:creationId xmlns:a16="http://schemas.microsoft.com/office/drawing/2014/main" id="{93B25211-1805-4C17-8545-7E02A6786392}"/>
              </a:ext>
            </a:extLst>
          </p:cNvPr>
          <p:cNvSpPr txBox="1">
            <a:spLocks noGrp="1"/>
          </p:cNvSpPr>
          <p:nvPr>
            <p:ph type="title" hasCustomPrompt="1"/>
          </p:nvPr>
        </p:nvSpPr>
        <p:spPr>
          <a:xfrm>
            <a:off x="1444480" y="1917036"/>
            <a:ext cx="9303040" cy="3023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chorCtr="0">
            <a:noAutofit/>
          </a:bodyPr>
          <a:lstStyle>
            <a:lvl1pPr algn="ctr">
              <a:defRPr sz="4800">
                <a:solidFill>
                  <a:schemeClr val="bg1"/>
                </a:solidFill>
              </a:defRPr>
            </a:lvl1pPr>
          </a:lstStyle>
          <a:p>
            <a:r>
              <a:rPr lang="en-US"/>
              <a:t>48pt Intel Clear Light Body. For content that is not a section, but has a big idea in text only.</a:t>
            </a:r>
          </a:p>
        </p:txBody>
      </p:sp>
    </p:spTree>
    <p:extLst>
      <p:ext uri="{BB962C8B-B14F-4D97-AF65-F5344CB8AC3E}">
        <p14:creationId xmlns:p14="http://schemas.microsoft.com/office/powerpoint/2010/main" val="11407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99949" y="2409775"/>
            <a:ext cx="4080108" cy="1521396"/>
          </a:xfrm>
          <a:prstGeom prst="rect">
            <a:avLst/>
          </a:prstGeom>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6" name="Rectangle 5">
            <a:extLst>
              <a:ext uri="{FF2B5EF4-FFF2-40B4-BE49-F238E27FC236}">
                <a16:creationId xmlns:a16="http://schemas.microsoft.com/office/drawing/2014/main" id="{69112354-342E-49CE-8E3C-E078BBE1ADF7}"/>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D21D8AD-9194-4DBA-8221-7F294421810B}"/>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48163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a:p>
        </p:txBody>
      </p:sp>
    </p:spTree>
    <p:extLst>
      <p:ext uri="{BB962C8B-B14F-4D97-AF65-F5344CB8AC3E}">
        <p14:creationId xmlns:p14="http://schemas.microsoft.com/office/powerpoint/2010/main" val="327897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a:p>
        </p:txBody>
      </p:sp>
      <p:sp>
        <p:nvSpPr>
          <p:cNvPr id="7" name="Title 6"/>
          <p:cNvSpPr>
            <a:spLocks noGrp="1"/>
          </p:cNvSpPr>
          <p:nvPr>
            <p:ph type="title" hasCustomPrompt="1"/>
          </p:nvPr>
        </p:nvSpPr>
        <p:spPr>
          <a:xfrm>
            <a:off x="97536" y="97536"/>
            <a:ext cx="11582400" cy="609600"/>
          </a:xfrm>
        </p:spPr>
        <p:txBody>
          <a:bodyPr/>
          <a:lstStyle>
            <a:lvl1pPr>
              <a:defRPr b="0" i="0" baseline="0">
                <a:solidFill>
                  <a:schemeClr val="tx2"/>
                </a:solidFill>
                <a:latin typeface="+mj-lt"/>
                <a:cs typeface="Arial" panose="020B0604020202020204" pitchFamily="34" charset="0"/>
              </a:defRPr>
            </a:lvl1pPr>
          </a:lstStyle>
          <a:p>
            <a:r>
              <a:rPr lang="en-US"/>
              <a:t>28pt Arial Headline</a:t>
            </a:r>
          </a:p>
        </p:txBody>
      </p:sp>
      <p:sp>
        <p:nvSpPr>
          <p:cNvPr id="9" name="Content Placeholder 8"/>
          <p:cNvSpPr>
            <a:spLocks noGrp="1"/>
          </p:cNvSpPr>
          <p:nvPr>
            <p:ph sz="quarter" idx="13" hasCustomPrompt="1"/>
          </p:nvPr>
        </p:nvSpPr>
        <p:spPr>
          <a:xfrm>
            <a:off x="243840" y="731521"/>
            <a:ext cx="11582400" cy="4567767"/>
          </a:xfrm>
        </p:spPr>
        <p:txBody>
          <a:bodyPr/>
          <a:lstStyle>
            <a:lvl1pPr>
              <a:spcBef>
                <a:spcPts val="0"/>
              </a:spcBef>
              <a:defRPr>
                <a:solidFill>
                  <a:srgbClr val="0071C5"/>
                </a:solidFill>
              </a:defRPr>
            </a:lvl1pPr>
            <a:lvl2pPr>
              <a:spcBef>
                <a:spcPts val="0"/>
              </a:spcBef>
              <a:defRPr sz="2400">
                <a:solidFill>
                  <a:schemeClr val="tx2"/>
                </a:solidFill>
              </a:defRPr>
            </a:lvl2pPr>
            <a:lvl3pPr>
              <a:spcBef>
                <a:spcPts val="0"/>
              </a:spcBef>
              <a:defRPr sz="2133">
                <a:solidFill>
                  <a:schemeClr val="tx2"/>
                </a:solidFill>
              </a:defRPr>
            </a:lvl3pPr>
            <a:lvl4pPr>
              <a:spcBef>
                <a:spcPts val="0"/>
              </a:spcBef>
              <a:defRPr sz="1867">
                <a:solidFill>
                  <a:schemeClr val="tx2"/>
                </a:solidFill>
              </a:defRPr>
            </a:lvl4pPr>
            <a:lvl5pPr>
              <a:spcBef>
                <a:spcPts val="0"/>
              </a:spcBef>
              <a:defRPr sz="1600">
                <a:solidFill>
                  <a:schemeClr val="tx2"/>
                </a:solidFill>
              </a:defRPr>
            </a:lvl5pPr>
          </a:lstStyle>
          <a:p>
            <a:pPr lvl="0"/>
            <a:r>
              <a:rPr lang="en-US"/>
              <a:t>18pt Arial body text</a:t>
            </a:r>
          </a:p>
          <a:p>
            <a:pPr lvl="1"/>
            <a:r>
              <a:rPr lang="en-US"/>
              <a:t>18pt Arial bullet one</a:t>
            </a:r>
          </a:p>
          <a:p>
            <a:pPr lvl="2"/>
            <a:r>
              <a:rPr lang="en-US"/>
              <a:t>16pt Arial sub-bullet</a:t>
            </a:r>
          </a:p>
          <a:p>
            <a:pPr lvl="3"/>
            <a:r>
              <a:rPr lang="en-US"/>
              <a:t>14pt Arial fourth level</a:t>
            </a:r>
          </a:p>
          <a:p>
            <a:pPr lvl="4"/>
            <a:r>
              <a:rPr lang="en-US"/>
              <a:t>12pt Arial fifth level</a:t>
            </a:r>
          </a:p>
        </p:txBody>
      </p:sp>
    </p:spTree>
    <p:extLst>
      <p:ext uri="{BB962C8B-B14F-4D97-AF65-F5344CB8AC3E}">
        <p14:creationId xmlns:p14="http://schemas.microsoft.com/office/powerpoint/2010/main" val="4142928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Only - White">
    <p:spTree>
      <p:nvGrpSpPr>
        <p:cNvPr id="1" name=""/>
        <p:cNvGrpSpPr/>
        <p:nvPr/>
      </p:nvGrpSpPr>
      <p:grpSpPr>
        <a:xfrm>
          <a:off x="0" y="0"/>
          <a:ext cx="0" cy="0"/>
          <a:chOff x="0" y="0"/>
          <a:chExt cx="0" cy="0"/>
        </a:xfrm>
      </p:grpSpPr>
      <p:sp>
        <p:nvSpPr>
          <p:cNvPr id="8" name="Slide Number Placeholder 7"/>
          <p:cNvSpPr>
            <a:spLocks noGrp="1"/>
          </p:cNvSpPr>
          <p:nvPr>
            <p:ph type="sldNum" sz="quarter" idx="13"/>
          </p:nvPr>
        </p:nvSpPr>
        <p:spPr/>
        <p:txBody>
          <a:bodyPr/>
          <a:lstStyle/>
          <a:p>
            <a:fld id="{777CA7F3-E131-4845-9F52-A4574703ECCE}" type="slidenum">
              <a:rPr lang="en-US" smtClean="0"/>
              <a:pPr/>
              <a:t>‹#›</a:t>
            </a:fld>
            <a:endParaRPr lang="en-US"/>
          </a:p>
        </p:txBody>
      </p:sp>
      <p:sp>
        <p:nvSpPr>
          <p:cNvPr id="2" name="Footer Placeholder 1">
            <a:extLst>
              <a:ext uri="{FF2B5EF4-FFF2-40B4-BE49-F238E27FC236}">
                <a16:creationId xmlns:a16="http://schemas.microsoft.com/office/drawing/2014/main" id="{E0AE1FFF-B309-48D2-933F-A769CB62E96F}"/>
              </a:ext>
            </a:extLst>
          </p:cNvPr>
          <p:cNvSpPr>
            <a:spLocks noGrp="1"/>
          </p:cNvSpPr>
          <p:nvPr>
            <p:ph type="ftr" sz="quarter" idx="14"/>
          </p:nvPr>
        </p:nvSpPr>
        <p:spPr/>
        <p:txBody>
          <a:bodyPr/>
          <a:lstStyle/>
          <a:p>
            <a:pPr>
              <a:defRPr/>
            </a:pPr>
            <a:endParaRPr lang="en-US" spc="20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3" name="Title 2">
            <a:extLst>
              <a:ext uri="{FF2B5EF4-FFF2-40B4-BE49-F238E27FC236}">
                <a16:creationId xmlns:a16="http://schemas.microsoft.com/office/drawing/2014/main" id="{DE08297C-BA43-458B-9A38-51E63F35FE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943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Content - Whit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4ABEC3-42A3-4920-A7E6-BBB6C6156E36}"/>
              </a:ext>
            </a:extLst>
          </p:cNvPr>
          <p:cNvSpPr>
            <a:spLocks noGrp="1"/>
          </p:cNvSpPr>
          <p:nvPr>
            <p:ph type="sldNum" sz="quarter" idx="11"/>
          </p:nvPr>
        </p:nvSpPr>
        <p:spPr/>
        <p:txBody>
          <a:bodyPr/>
          <a:lstStyle/>
          <a:p>
            <a:fld id="{777CA7F3-E131-4845-9F52-A4574703ECCE}" type="slidenum">
              <a:rPr lang="en-US" smtClean="0"/>
              <a:pPr/>
              <a:t>‹#›</a:t>
            </a:fld>
            <a:endParaRPr lang="en-US"/>
          </a:p>
        </p:txBody>
      </p:sp>
      <p:sp>
        <p:nvSpPr>
          <p:cNvPr id="3" name="Footer Placeholder 2">
            <a:extLst>
              <a:ext uri="{FF2B5EF4-FFF2-40B4-BE49-F238E27FC236}">
                <a16:creationId xmlns:a16="http://schemas.microsoft.com/office/drawing/2014/main" id="{9398F2C3-97E3-4881-A856-07D069A69502}"/>
              </a:ext>
            </a:extLst>
          </p:cNvPr>
          <p:cNvSpPr>
            <a:spLocks noGrp="1"/>
          </p:cNvSpPr>
          <p:nvPr>
            <p:ph type="ftr" sz="quarter" idx="12"/>
          </p:nvPr>
        </p:nvSpPr>
        <p:spPr/>
        <p:txBody>
          <a:bodyPr/>
          <a:lstStyle/>
          <a:p>
            <a:pPr>
              <a:defRPr/>
            </a:pPr>
            <a:endParaRPr lang="en-US" spc="200">
              <a:solidFill>
                <a:prstClr val="white"/>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4" name="Title 3">
            <a:extLst>
              <a:ext uri="{FF2B5EF4-FFF2-40B4-BE49-F238E27FC236}">
                <a16:creationId xmlns:a16="http://schemas.microsoft.com/office/drawing/2014/main" id="{B073B3FB-DCC4-4F30-BB1B-305333867C1A}"/>
              </a:ext>
            </a:extLst>
          </p:cNvPr>
          <p:cNvSpPr>
            <a:spLocks noGrp="1"/>
          </p:cNvSpPr>
          <p:nvPr>
            <p:ph type="title"/>
          </p:nvPr>
        </p:nvSpPr>
        <p:spPr/>
        <p:txBody>
          <a:bodyPr/>
          <a:lstStyle/>
          <a:p>
            <a:r>
              <a:rPr lang="en-US"/>
              <a:t>Click to edit Master title style</a:t>
            </a:r>
          </a:p>
        </p:txBody>
      </p:sp>
      <p:sp>
        <p:nvSpPr>
          <p:cNvPr id="9" name="Text Placeholder 7">
            <a:extLst>
              <a:ext uri="{FF2B5EF4-FFF2-40B4-BE49-F238E27FC236}">
                <a16:creationId xmlns:a16="http://schemas.microsoft.com/office/drawing/2014/main" id="{FA2AC981-647F-4FAA-8C1E-E058B14C3C8D}"/>
              </a:ext>
            </a:extLst>
          </p:cNvPr>
          <p:cNvSpPr>
            <a:spLocks noGrp="1"/>
          </p:cNvSpPr>
          <p:nvPr>
            <p:ph idx="1"/>
          </p:nvPr>
        </p:nvSpPr>
        <p:spPr>
          <a:xfrm>
            <a:off x="458724" y="1280160"/>
            <a:ext cx="11274552" cy="48768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170575"/>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a:p>
        </p:txBody>
      </p:sp>
      <p:sp>
        <p:nvSpPr>
          <p:cNvPr id="6" name="Title 6"/>
          <p:cNvSpPr>
            <a:spLocks noGrp="1"/>
          </p:cNvSpPr>
          <p:nvPr>
            <p:ph type="title" hasCustomPrompt="1"/>
          </p:nvPr>
        </p:nvSpPr>
        <p:spPr>
          <a:xfrm>
            <a:off x="607484" y="411797"/>
            <a:ext cx="10972800" cy="1158240"/>
          </a:xfrm>
        </p:spPr>
        <p:txBody>
          <a:bodyPr/>
          <a:lstStyle>
            <a:lvl1pPr>
              <a:defRPr b="0" i="0" baseline="0">
                <a:solidFill>
                  <a:schemeClr val="tx2"/>
                </a:solidFill>
                <a:latin typeface="Intel Clear"/>
                <a:cs typeface="Intel Clear"/>
              </a:defRPr>
            </a:lvl1pPr>
          </a:lstStyle>
          <a:p>
            <a:r>
              <a:rPr lang="en-US"/>
              <a:t>28pt Intel Clear Headline</a:t>
            </a:r>
          </a:p>
        </p:txBody>
      </p:sp>
      <p:sp>
        <p:nvSpPr>
          <p:cNvPr id="4" name="Footer Placeholder 4"/>
          <p:cNvSpPr>
            <a:spLocks noGrp="1"/>
          </p:cNvSpPr>
          <p:nvPr>
            <p:ph type="ftr" sz="quarter" idx="3"/>
          </p:nvPr>
        </p:nvSpPr>
        <p:spPr>
          <a:xfrm>
            <a:off x="4165600" y="6432516"/>
            <a:ext cx="3860800" cy="365125"/>
          </a:xfrm>
          <a:prstGeom prst="rect">
            <a:avLst/>
          </a:prstGeom>
        </p:spPr>
        <p:txBody>
          <a:bodyPr vert="horz" lIns="91440" tIns="45720" rIns="91440" bIns="45720" rtlCol="0" anchor="ctr"/>
          <a:lstStyle>
            <a:lvl1pPr algn="ctr">
              <a:defRPr sz="1067">
                <a:solidFill>
                  <a:schemeClr val="bg1"/>
                </a:solidFill>
                <a:latin typeface="+mn-lt"/>
              </a:defRPr>
            </a:lvl1pPr>
          </a:lstStyle>
          <a:p>
            <a:endParaRPr lang="en-US"/>
          </a:p>
        </p:txBody>
      </p:sp>
    </p:spTree>
    <p:extLst>
      <p:ext uri="{BB962C8B-B14F-4D97-AF65-F5344CB8AC3E}">
        <p14:creationId xmlns:p14="http://schemas.microsoft.com/office/powerpoint/2010/main" val="265675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11.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image" Target="../media/image1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image" Target="../media/image14.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image" Target="../media/image16.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 Id="rId30"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4.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image" Target="../media/image27.svg"/><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image" Target="../media/image26.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9" Type="http://schemas.openxmlformats.org/officeDocument/2006/relationships/slideLayout" Target="../slideLayouts/slideLayout107.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42" Type="http://schemas.openxmlformats.org/officeDocument/2006/relationships/slideLayout" Target="../slideLayouts/slideLayout110.xml"/><Relationship Id="rId47" Type="http://schemas.openxmlformats.org/officeDocument/2006/relationships/slideLayout" Target="../slideLayouts/slideLayout115.xml"/><Relationship Id="rId50" Type="http://schemas.openxmlformats.org/officeDocument/2006/relationships/slideLayout" Target="../slideLayouts/slideLayout118.xml"/><Relationship Id="rId55" Type="http://schemas.openxmlformats.org/officeDocument/2006/relationships/slideLayout" Target="../slideLayouts/slideLayout123.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9" Type="http://schemas.openxmlformats.org/officeDocument/2006/relationships/slideLayout" Target="../slideLayouts/slideLayout97.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slideLayout" Target="../slideLayouts/slideLayout105.xml"/><Relationship Id="rId40" Type="http://schemas.openxmlformats.org/officeDocument/2006/relationships/slideLayout" Target="../slideLayouts/slideLayout108.xml"/><Relationship Id="rId45" Type="http://schemas.openxmlformats.org/officeDocument/2006/relationships/slideLayout" Target="../slideLayouts/slideLayout113.xml"/><Relationship Id="rId53" Type="http://schemas.openxmlformats.org/officeDocument/2006/relationships/slideLayout" Target="../slideLayouts/slideLayout121.xml"/><Relationship Id="rId58" Type="http://schemas.openxmlformats.org/officeDocument/2006/relationships/image" Target="../media/image10.png"/><Relationship Id="rId5" Type="http://schemas.openxmlformats.org/officeDocument/2006/relationships/slideLayout" Target="../slideLayouts/slideLayout73.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 Id="rId43" Type="http://schemas.openxmlformats.org/officeDocument/2006/relationships/slideLayout" Target="../slideLayouts/slideLayout111.xml"/><Relationship Id="rId48" Type="http://schemas.openxmlformats.org/officeDocument/2006/relationships/slideLayout" Target="../slideLayouts/slideLayout116.xml"/><Relationship Id="rId56" Type="http://schemas.openxmlformats.org/officeDocument/2006/relationships/slideLayout" Target="../slideLayouts/slideLayout124.xml"/><Relationship Id="rId8" Type="http://schemas.openxmlformats.org/officeDocument/2006/relationships/slideLayout" Target="../slideLayouts/slideLayout76.xml"/><Relationship Id="rId51" Type="http://schemas.openxmlformats.org/officeDocument/2006/relationships/slideLayout" Target="../slideLayouts/slideLayout119.xml"/><Relationship Id="rId3" Type="http://schemas.openxmlformats.org/officeDocument/2006/relationships/slideLayout" Target="../slideLayouts/slideLayout71.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slideLayout" Target="../slideLayouts/slideLayout106.xml"/><Relationship Id="rId46" Type="http://schemas.openxmlformats.org/officeDocument/2006/relationships/slideLayout" Target="../slideLayouts/slideLayout114.xml"/><Relationship Id="rId59" Type="http://schemas.openxmlformats.org/officeDocument/2006/relationships/image" Target="../media/image11.svg"/><Relationship Id="rId20" Type="http://schemas.openxmlformats.org/officeDocument/2006/relationships/slideLayout" Target="../slideLayouts/slideLayout88.xml"/><Relationship Id="rId41" Type="http://schemas.openxmlformats.org/officeDocument/2006/relationships/slideLayout" Target="../slideLayouts/slideLayout109.xml"/><Relationship Id="rId54" Type="http://schemas.openxmlformats.org/officeDocument/2006/relationships/slideLayout" Target="../slideLayouts/slideLayout122.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49" Type="http://schemas.openxmlformats.org/officeDocument/2006/relationships/slideLayout" Target="../slideLayouts/slideLayout117.xml"/><Relationship Id="rId57" Type="http://schemas.openxmlformats.org/officeDocument/2006/relationships/theme" Target="../theme/theme5.xml"/><Relationship Id="rId10" Type="http://schemas.openxmlformats.org/officeDocument/2006/relationships/slideLayout" Target="../slideLayouts/slideLayout78.xml"/><Relationship Id="rId31" Type="http://schemas.openxmlformats.org/officeDocument/2006/relationships/slideLayout" Target="../slideLayouts/slideLayout99.xml"/><Relationship Id="rId44" Type="http://schemas.openxmlformats.org/officeDocument/2006/relationships/slideLayout" Target="../slideLayouts/slideLayout112.xml"/><Relationship Id="rId52"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F1D42"/>
            </a:gs>
            <a:gs pos="32000">
              <a:srgbClr val="174076"/>
            </a:gs>
            <a:gs pos="62000">
              <a:srgbClr val="163868"/>
            </a:gs>
            <a:gs pos="100000">
              <a:srgbClr val="0F1F43"/>
            </a:gs>
          </a:gsLst>
          <a:lin ang="2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665754" y="221694"/>
            <a:ext cx="10921552" cy="119982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a:t>Click to edit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665754" y="1558173"/>
            <a:ext cx="10921552" cy="4685290"/>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75791509-95A4-44D7-A114-30ECEF5F2D42}"/>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24734" y="6297005"/>
            <a:ext cx="667310" cy="402348"/>
          </a:xfrm>
          <a:prstGeom prst="rect">
            <a:avLst/>
          </a:prstGeom>
        </p:spPr>
      </p:pic>
      <p:sp>
        <p:nvSpPr>
          <p:cNvPr id="6" name="TextBox 5">
            <a:extLst>
              <a:ext uri="{FF2B5EF4-FFF2-40B4-BE49-F238E27FC236}">
                <a16:creationId xmlns:a16="http://schemas.microsoft.com/office/drawing/2014/main" id="{8CA3FCE6-04E3-4136-8A31-134674F7DD52}"/>
              </a:ext>
            </a:extLst>
          </p:cNvPr>
          <p:cNvSpPr txBox="1"/>
          <p:nvPr userDrawn="1"/>
        </p:nvSpPr>
        <p:spPr>
          <a:xfrm>
            <a:off x="756998" y="6457289"/>
            <a:ext cx="2052165" cy="338554"/>
          </a:xfrm>
          <a:prstGeom prst="rect">
            <a:avLst/>
          </a:prstGeom>
          <a:noFill/>
        </p:spPr>
        <p:txBody>
          <a:bodyPr wrap="none" rtlCol="0">
            <a:spAutoFit/>
          </a:bodyPr>
          <a:lstStyle/>
          <a:p>
            <a:pPr algn="ctr"/>
            <a:r>
              <a:rPr kumimoji="0" lang="en-US" sz="1600" b="0" i="0" u="none" strike="noStrike" kern="1200" cap="none" normalizeH="0" baseline="0">
                <a:ln>
                  <a:noFill/>
                </a:ln>
                <a:effectLst/>
                <a:latin typeface="+mj-lt"/>
                <a:ea typeface="Intel Clear Light" panose="020B0404020203020204" pitchFamily="34" charset="0"/>
                <a:cs typeface="Intel Clear Light" panose="020B0404020203020204" pitchFamily="34" charset="0"/>
              </a:rPr>
              <a:t>Accelerate with Xeon</a:t>
            </a:r>
          </a:p>
        </p:txBody>
      </p:sp>
    </p:spTree>
    <p:extLst>
      <p:ext uri="{BB962C8B-B14F-4D97-AF65-F5344CB8AC3E}">
        <p14:creationId xmlns:p14="http://schemas.microsoft.com/office/powerpoint/2010/main" val="119590629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5" r:id="rId15"/>
    <p:sldLayoutId id="214748400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l" defTabSz="1956498" rtl="0" eaLnBrk="1" fontAlgn="auto" latinLnBrk="0" hangingPunct="0">
        <a:lnSpc>
          <a:spcPct val="85000"/>
        </a:lnSpc>
        <a:spcBef>
          <a:spcPts val="2250"/>
        </a:spcBef>
        <a:spcAft>
          <a:spcPts val="0"/>
        </a:spcAft>
        <a:buClrTx/>
        <a:buSzTx/>
        <a:buFontTx/>
        <a:buNone/>
        <a:tabLst/>
        <a:defRPr kumimoji="0" lang="en-US" sz="4400" b="0" i="0" u="none" strike="noStrike" kern="1200" cap="none" spc="0" normalizeH="0" baseline="0" dirty="0">
          <a:ln w="3175">
            <a:noFill/>
          </a:ln>
          <a:gradFill flip="none" rotWithShape="1">
            <a:gsLst>
              <a:gs pos="16000">
                <a:srgbClr val="ECD3F1">
                  <a:lumMod val="0"/>
                  <a:lumOff val="100000"/>
                </a:srgbClr>
              </a:gs>
              <a:gs pos="87000">
                <a:srgbClr val="76CEFF">
                  <a:lumMod val="38000"/>
                  <a:lumOff val="62000"/>
                </a:srgbClr>
              </a:gs>
            </a:gsLst>
            <a:lin ang="2700000" scaled="1"/>
            <a:tileRect/>
          </a:gradFill>
          <a:effectLst/>
          <a:uFillTx/>
          <a:latin typeface="IntelOne Display Medium" panose="020B0503020203020204" pitchFamily="34" charset="77"/>
          <a:ea typeface="+mn-ea"/>
          <a:cs typeface="Arial"/>
          <a:sym typeface="Helvetica Neue"/>
        </a:defRPr>
      </a:lvl1pPr>
    </p:titleStyle>
    <p:bodyStyle>
      <a:lvl1pPr marL="282575" indent="-282575"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j-lt"/>
          <a:ea typeface="+mn-ea"/>
          <a:cs typeface="+mn-cs"/>
        </a:defRPr>
      </a:lvl1pPr>
      <a:lvl2pPr marL="565150" indent="-282575"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j-lt"/>
          <a:ea typeface="+mn-ea"/>
          <a:cs typeface="+mn-cs"/>
        </a:defRPr>
      </a:lvl2pPr>
      <a:lvl3pPr marL="798513" indent="-233363"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j-lt"/>
          <a:ea typeface="+mn-ea"/>
          <a:cs typeface="+mn-cs"/>
        </a:defRPr>
      </a:lvl3pPr>
      <a:lvl4pPr marL="1030288" indent="-231775"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j-lt"/>
          <a:ea typeface="+mn-ea"/>
          <a:cs typeface="+mn-cs"/>
        </a:defRPr>
      </a:lvl4pPr>
      <a:lvl5pPr marL="1263650" indent="-233363"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0972800" cy="11998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0972800" cy="468529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5BF41EA-3085-473A-967C-3157944804D0}"/>
              </a:ext>
            </a:extLst>
          </p:cNvPr>
          <p:cNvSpPr/>
          <p:nvPr userDrawn="1"/>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pic>
        <p:nvPicPr>
          <p:cNvPr id="10" name="Graphic 9">
            <a:extLst>
              <a:ext uri="{FF2B5EF4-FFF2-40B4-BE49-F238E27FC236}">
                <a16:creationId xmlns:a16="http://schemas.microsoft.com/office/drawing/2014/main" id="{A984EC55-415E-440F-AE6F-DDB70FA6D37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137466" y="6554735"/>
            <a:ext cx="476084" cy="177524"/>
          </a:xfrm>
          <a:prstGeom prst="rect">
            <a:avLst/>
          </a:prstGeom>
        </p:spPr>
      </p:pic>
      <p:sp>
        <p:nvSpPr>
          <p:cNvPr id="11" name="TextBox 10">
            <a:extLst>
              <a:ext uri="{FF2B5EF4-FFF2-40B4-BE49-F238E27FC236}">
                <a16:creationId xmlns:a16="http://schemas.microsoft.com/office/drawing/2014/main" id="{02FB4E28-8FF4-469D-9172-AA2B2441695C}"/>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One Display Regular" panose="020B0604020203020204" pitchFamily="34" charset="0"/>
                <a:cs typeface="Arial" panose="02020603050405020304" pitchFamily="18" charset="0"/>
                <a:sym typeface="Arial"/>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tx1"/>
              </a:solidFill>
              <a:effectLst/>
              <a:uFillTx/>
              <a:latin typeface="+mn-lt"/>
              <a:ea typeface="IntelOne Display Regular" panose="020B0604020203020204" pitchFamily="34" charset="0"/>
              <a:cs typeface="Arial" panose="02020603050405020304" pitchFamily="18" charset="0"/>
              <a:sym typeface="Arial"/>
            </a:endParaRPr>
          </a:p>
        </p:txBody>
      </p:sp>
      <p:sp>
        <p:nvSpPr>
          <p:cNvPr id="12" name="Rectangle 11">
            <a:extLst>
              <a:ext uri="{FF2B5EF4-FFF2-40B4-BE49-F238E27FC236}">
                <a16:creationId xmlns:a16="http://schemas.microsoft.com/office/drawing/2014/main" id="{462C4174-C58D-4EF7-A490-8F73147A264E}"/>
              </a:ext>
            </a:extLst>
          </p:cNvPr>
          <p:cNvSpPr/>
          <p:nvPr userDrawn="1"/>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IntelOne Display Regular" panose="020B0604020203020204" pitchFamily="34" charset="0"/>
              <a:cs typeface="IntelOne Display Regular" panose="020B0604020203020204" pitchFamily="34" charset="0"/>
              <a:sym typeface="Arial"/>
            </a:endParaRPr>
          </a:p>
        </p:txBody>
      </p:sp>
    </p:spTree>
    <p:extLst>
      <p:ext uri="{BB962C8B-B14F-4D97-AF65-F5344CB8AC3E}">
        <p14:creationId xmlns:p14="http://schemas.microsoft.com/office/powerpoint/2010/main" val="1866644686"/>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613771" y="425413"/>
            <a:ext cx="10972094" cy="915128"/>
          </a:xfrm>
          <a:prstGeom prst="rect">
            <a:avLst/>
          </a:prstGeom>
        </p:spPr>
        <p:txBody>
          <a:bodyPr vert="horz" lIns="144000" tIns="144000" rIns="144000" bIns="144000" rtlCol="0" anchor="b">
            <a:noAutofit/>
          </a:bodyPr>
          <a:lstStyle/>
          <a:p>
            <a:r>
              <a:rPr lang="en-US"/>
              <a:t>Click to edit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606137" y="1488016"/>
            <a:ext cx="10979728" cy="4755447"/>
          </a:xfrm>
          <a:prstGeom prst="rect">
            <a:avLst/>
          </a:prstGeom>
        </p:spPr>
        <p:txBody>
          <a:bodyPr vert="horz" lIns="144000" tIns="144000" rIns="144000" bIns="144000" rtlCol="0">
            <a:no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 descr="Welcome to ISC High Performance 2022 - Welcome to ISC High Performance 2022">
            <a:extLst>
              <a:ext uri="{FF2B5EF4-FFF2-40B4-BE49-F238E27FC236}">
                <a16:creationId xmlns:a16="http://schemas.microsoft.com/office/drawing/2014/main" id="{69EFA95B-4B15-7248-8AF8-CB34735B913B}"/>
              </a:ext>
            </a:extLst>
          </p:cNvPr>
          <p:cNvPicPr>
            <a:picLocks noChangeAspect="1" noChangeArrowheads="1"/>
          </p:cNvPicPr>
          <p:nvPr userDrawn="1"/>
        </p:nvPicPr>
        <p:blipFill>
          <a:blip r:embed="rId29" cstate="email">
            <a:extLst>
              <a:ext uri="{BEBA8EAE-BF5A-486C-A8C5-ECC9F3942E4B}">
                <a14:imgProps xmlns:a14="http://schemas.microsoft.com/office/drawing/2010/main">
                  <a14:imgLayer r:embed="rId3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87081" y="6380355"/>
            <a:ext cx="1321840" cy="3549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351F6706-12D8-1440-BDE1-627C4D5225AF}"/>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0" y="6244228"/>
            <a:ext cx="613771" cy="613771"/>
          </a:xfrm>
          <a:prstGeom prst="rect">
            <a:avLst/>
          </a:prstGeom>
        </p:spPr>
      </p:pic>
    </p:spTree>
    <p:extLst>
      <p:ext uri="{BB962C8B-B14F-4D97-AF65-F5344CB8AC3E}">
        <p14:creationId xmlns:p14="http://schemas.microsoft.com/office/powerpoint/2010/main" val="364966070"/>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 id="2147484029" r:id="rId19"/>
    <p:sldLayoutId id="2147484030" r:id="rId20"/>
    <p:sldLayoutId id="2147484031" r:id="rId21"/>
    <p:sldLayoutId id="2147484032" r:id="rId22"/>
    <p:sldLayoutId id="2147484033" r:id="rId23"/>
    <p:sldLayoutId id="2147484034" r:id="rId24"/>
    <p:sldLayoutId id="2147484035" r:id="rId25"/>
    <p:sldLayoutId id="2147484036"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3600" b="0" i="0" kern="1200">
          <a:solidFill>
            <a:schemeClr val="tx1"/>
          </a:solidFill>
          <a:latin typeface="IntelOne Display Regular" panose="020B0503020203020204" pitchFamily="34" charset="77"/>
          <a:ea typeface="+mj-ea"/>
          <a:cs typeface="+mj-cs"/>
        </a:defRPr>
      </a:lvl1pPr>
    </p:titleStyle>
    <p:bodyStyle>
      <a:lvl1pPr marL="0" indent="0" algn="l" defTabSz="914400" rtl="0" eaLnBrk="1" latinLnBrk="0" hangingPunct="1">
        <a:lnSpc>
          <a:spcPct val="100000"/>
        </a:lnSpc>
        <a:spcBef>
          <a:spcPts val="0"/>
        </a:spcBef>
        <a:buClr>
          <a:schemeClr val="accent1"/>
        </a:buClr>
        <a:buFont typeface="IntelOne Display Regular" panose="020B0503020203020204" pitchFamily="34" charset="0"/>
        <a:buNone/>
        <a:defRPr sz="2000" kern="1200">
          <a:solidFill>
            <a:schemeClr val="tx1"/>
          </a:solidFill>
          <a:latin typeface="+mn-lt"/>
          <a:ea typeface="+mn-ea"/>
          <a:cs typeface="+mn-cs"/>
        </a:defRPr>
      </a:lvl1pPr>
      <a:lvl2pPr marL="182563" indent="-171450" algn="l" defTabSz="914400" rtl="0" eaLnBrk="1" latinLnBrk="0" hangingPunct="1">
        <a:lnSpc>
          <a:spcPct val="100000"/>
        </a:lnSpc>
        <a:spcBef>
          <a:spcPts val="600"/>
        </a:spcBef>
        <a:buClr>
          <a:schemeClr val="accent1"/>
        </a:buClr>
        <a:buFont typeface="IntelOne Display Regular" panose="020B0503020203020204" pitchFamily="34" charset="0"/>
        <a:buChar char="•"/>
        <a:tabLst/>
        <a:defRPr sz="1800" kern="1200">
          <a:solidFill>
            <a:schemeClr val="tx1"/>
          </a:solidFill>
          <a:latin typeface="+mn-lt"/>
          <a:ea typeface="+mn-ea"/>
          <a:cs typeface="+mn-cs"/>
        </a:defRPr>
      </a:lvl2pPr>
      <a:lvl3pPr marL="365125" indent="-182563" algn="l" defTabSz="914400" rtl="0" eaLnBrk="1" latinLnBrk="0" hangingPunct="1">
        <a:lnSpc>
          <a:spcPct val="100000"/>
        </a:lnSpc>
        <a:spcBef>
          <a:spcPts val="0"/>
        </a:spcBef>
        <a:spcAft>
          <a:spcPts val="600"/>
        </a:spcAft>
        <a:buClr>
          <a:schemeClr val="accent1"/>
        </a:buClr>
        <a:buFont typeface="System Font Regular"/>
        <a:buChar char="-"/>
        <a:tabLst/>
        <a:defRPr sz="1600" kern="1200">
          <a:solidFill>
            <a:schemeClr val="tx1"/>
          </a:solidFill>
          <a:latin typeface="+mn-lt"/>
          <a:ea typeface="+mn-ea"/>
          <a:cs typeface="+mn-cs"/>
        </a:defRPr>
      </a:lvl3pPr>
      <a:lvl4pPr marL="11113" indent="0" algn="l" defTabSz="914400" rtl="0" eaLnBrk="1" latinLnBrk="0" hangingPunct="1">
        <a:lnSpc>
          <a:spcPct val="100000"/>
        </a:lnSpc>
        <a:spcBef>
          <a:spcPts val="1200"/>
        </a:spcBef>
        <a:buClr>
          <a:schemeClr val="accent1"/>
        </a:buClr>
        <a:buFont typeface="IntelOne Display Regular" panose="020B0503020203020204" pitchFamily="34" charset="0"/>
        <a:buNone/>
        <a:tabLst/>
        <a:defRPr sz="1400" kern="1200">
          <a:solidFill>
            <a:schemeClr val="tx1"/>
          </a:solidFill>
          <a:latin typeface="+mn-lt"/>
          <a:ea typeface="+mn-ea"/>
          <a:cs typeface="+mn-cs"/>
        </a:defRPr>
      </a:lvl4pPr>
      <a:lvl5pPr marL="11113" indent="0" algn="l" defTabSz="914400" rtl="0" eaLnBrk="1" latinLnBrk="0" hangingPunct="1">
        <a:lnSpc>
          <a:spcPct val="100000"/>
        </a:lnSpc>
        <a:spcBef>
          <a:spcPts val="0"/>
        </a:spcBef>
        <a:buClr>
          <a:schemeClr val="accent1"/>
        </a:buClr>
        <a:buFont typeface="IntelOne Display Regular" panose="020B0503020203020204" pitchFamily="34" charset="0"/>
        <a:buNone/>
        <a:tabLst/>
        <a:defRPr sz="2400" b="1" i="0" kern="1200">
          <a:solidFill>
            <a:schemeClr val="tx1"/>
          </a:solidFill>
          <a:latin typeface="IntelOne Text Bold"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3929">
          <p15:clr>
            <a:srgbClr val="F26B43"/>
          </p15:clr>
        </p15:guide>
        <p15:guide id="3" pos="370">
          <p15:clr>
            <a:srgbClr val="F26B43"/>
          </p15:clr>
        </p15:guide>
        <p15:guide id="4" pos="7310">
          <p15:clr>
            <a:srgbClr val="F26B43"/>
          </p15:clr>
        </p15:guide>
        <p15:guide id="5" orient="horz" pos="3816">
          <p15:clr>
            <a:srgbClr val="F26B43"/>
          </p15:clr>
        </p15:guide>
        <p15:guide id="6" orient="horz" pos="2160">
          <p15:clr>
            <a:srgbClr val="F26B43"/>
          </p15:clr>
        </p15:guide>
        <p15:guide id="7" orient="horz" pos="686">
          <p15:clr>
            <a:srgbClr val="F26B43"/>
          </p15:clr>
        </p15:guide>
        <p15:guide id="8" orient="horz" pos="935">
          <p15:clr>
            <a:srgbClr val="F26B43"/>
          </p15:clr>
        </p15:guide>
        <p15:guide id="9" pos="3953">
          <p15:clr>
            <a:srgbClr val="F26B43"/>
          </p15:clr>
        </p15:guide>
        <p15:guide id="10" pos="3727">
          <p15:clr>
            <a:srgbClr val="F26B43"/>
          </p15:clr>
        </p15:guide>
        <p15:guide id="11" pos="554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76840"/>
            <a:ext cx="10972800" cy="1089529"/>
          </a:xfrm>
          <a:prstGeom prst="rect">
            <a:avLst/>
          </a:prstGeom>
        </p:spPr>
        <p:txBody>
          <a:bodyPr vert="horz" lIns="91440" tIns="45720" rIns="91440" bIns="45720" rtlCol="0" anchor="t" anchorCtr="0">
            <a:noAutofit/>
          </a:bodyPr>
          <a:lstStyle/>
          <a:p>
            <a:r>
              <a:rPr lang="en-US"/>
              <a:t>Click to edit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0972800" cy="4653672"/>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AC13F04-AFE6-9D98-8F4A-BB3C418C9548}"/>
              </a:ext>
              <a:ext uri="{C183D7F6-B498-43B3-948B-1728B52AA6E4}">
                <adec:decorative xmlns:adec="http://schemas.microsoft.com/office/drawing/2017/decorative" val="1"/>
              </a:ext>
            </a:extLst>
          </p:cNvPr>
          <p:cNvSpPr/>
          <p:nvPr userDrawn="1"/>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9" name="Graphic 18">
            <a:extLst>
              <a:ext uri="{FF2B5EF4-FFF2-40B4-BE49-F238E27FC236}">
                <a16:creationId xmlns:a16="http://schemas.microsoft.com/office/drawing/2014/main" id="{5691DBAA-52E0-54B6-45D9-FEAB0D0BDE5A}"/>
              </a:ext>
              <a:ext uri="{C183D7F6-B498-43B3-948B-1728B52AA6E4}">
                <adec:decorative xmlns:adec="http://schemas.microsoft.com/office/drawing/2017/decorative" val="1"/>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1137466" y="6554735"/>
            <a:ext cx="476084" cy="177524"/>
          </a:xfrm>
          <a:prstGeom prst="rect">
            <a:avLst/>
          </a:prstGeom>
        </p:spPr>
      </p:pic>
      <p:sp>
        <p:nvSpPr>
          <p:cNvPr id="20" name="TextBox 19" descr="page number">
            <a:extLst>
              <a:ext uri="{FF2B5EF4-FFF2-40B4-BE49-F238E27FC236}">
                <a16:creationId xmlns:a16="http://schemas.microsoft.com/office/drawing/2014/main" id="{23703A79-9E2F-C09B-555B-FF767B4E6CEE}"/>
              </a:ext>
            </a:extLst>
          </p:cNvPr>
          <p:cNvSpPr txBox="1"/>
          <p:nvPr userDrawn="1"/>
        </p:nvSpPr>
        <p:spPr>
          <a:xfrm>
            <a:off x="11795252" y="6506879"/>
            <a:ext cx="349776" cy="246221"/>
          </a:xfrm>
          <a:prstGeom prst="rect">
            <a:avLst/>
          </a:prstGeom>
        </p:spPr>
        <p:txBody>
          <a:bodyPr wrap="none" anchor="ctr" anchorCtr="0">
            <a:spAutoFit/>
          </a:bodyPr>
          <a:lstStyle>
            <a:defPPr>
              <a:defRPr lang="en-US"/>
            </a:defPPr>
            <a:lvl1pPr algn="ctr">
              <a:defRPr sz="1000" b="0" i="0">
                <a:solidFill>
                  <a:srgbClr val="5E5E5E"/>
                </a:solidFill>
                <a:latin typeface="IntelOne Text" panose="020B0503020203020204" pitchFamily="34" charset="77"/>
                <a:ea typeface="Intel Clear" panose="020B0604020203020204" pitchFamily="34" charset="0"/>
                <a:cs typeface="Times New Roman" panose="02020603050405020304" pitchFamily="18" charset="0"/>
              </a:defRPr>
            </a:lvl1pPr>
          </a:lstStyle>
          <a:p>
            <a:pPr lvl="0"/>
            <a:fld id="{4F6B73DA-0149-4325-A7B8-AE29BD4BC701}" type="slidenum">
              <a:rPr lang="en-US" smtClean="0">
                <a:latin typeface="+mn-lt"/>
                <a:sym typeface="Helvetica Neue"/>
              </a:rPr>
              <a:pPr lvl="0"/>
              <a:t>‹#›</a:t>
            </a:fld>
            <a:endParaRPr lang="en-US" err="1">
              <a:latin typeface="+mn-lt"/>
              <a:sym typeface="Helvetica Neue"/>
            </a:endParaRPr>
          </a:p>
        </p:txBody>
      </p:sp>
      <p:sp>
        <p:nvSpPr>
          <p:cNvPr id="21" name="Rectangle 20">
            <a:extLst>
              <a:ext uri="{FF2B5EF4-FFF2-40B4-BE49-F238E27FC236}">
                <a16:creationId xmlns:a16="http://schemas.microsoft.com/office/drawing/2014/main" id="{7D958C43-E667-5A26-DF46-49F818B26D30}"/>
              </a:ext>
              <a:ext uri="{C183D7F6-B498-43B3-948B-1728B52AA6E4}">
                <adec:decorative xmlns:adec="http://schemas.microsoft.com/office/drawing/2017/decorative" val="1"/>
              </a:ext>
            </a:extLst>
          </p:cNvPr>
          <p:cNvSpPr/>
          <p:nvPr userDrawn="1"/>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3627151007"/>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2" r:id="rId15"/>
    <p:sldLayoutId id="2147484053" r:id="rId16"/>
    <p:sldLayoutId id="2147484054" r:id="rId17"/>
    <p:sldLayoutId id="2147484055" r:id="rId18"/>
    <p:sldLayoutId id="2147484056" r:id="rId19"/>
    <p:sldLayoutId id="2147484057"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C80E488-8534-4743-924A-62CA17A7A192}"/>
              </a:ext>
            </a:extLst>
          </p:cNvPr>
          <p:cNvSpPr/>
          <p:nvPr userDrawn="1"/>
        </p:nvSpPr>
        <p:spPr>
          <a:xfrm>
            <a:off x="0" y="6407451"/>
            <a:ext cx="11736987"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5F27ABEE-91E1-420E-AD52-066ECB7CBDFC}"/>
              </a:ext>
            </a:extLst>
          </p:cNvPr>
          <p:cNvSpPr/>
          <p:nvPr userDrawn="1"/>
        </p:nvSpPr>
        <p:spPr>
          <a:xfrm rot="5400000">
            <a:off x="8758537" y="2978453"/>
            <a:ext cx="6407450" cy="450549"/>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Body Level One…"/>
          <p:cNvSpPr txBox="1">
            <a:spLocks noGrp="1"/>
          </p:cNvSpPr>
          <p:nvPr>
            <p:ph type="body" idx="1"/>
          </p:nvPr>
        </p:nvSpPr>
        <p:spPr>
          <a:xfrm>
            <a:off x="592915" y="1524000"/>
            <a:ext cx="10972801" cy="47244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p>
            <a:r>
              <a:rPr lang="en-US"/>
              <a:t>Body copy Intel clear light 28 point</a:t>
            </a:r>
          </a:p>
          <a:p>
            <a:pPr lvl="1"/>
            <a:r>
              <a:rPr lang="en-US"/>
              <a:t>Sub Bullet one 24 point</a:t>
            </a:r>
          </a:p>
          <a:p>
            <a:pPr lvl="2"/>
            <a:r>
              <a:rPr lang="en-US"/>
              <a:t>Sub Bullet two 20 point</a:t>
            </a:r>
          </a:p>
          <a:p>
            <a:pPr lvl="3"/>
            <a:r>
              <a:rPr lang="en-US"/>
              <a:t>Sub Bullet three 18 point</a:t>
            </a:r>
          </a:p>
          <a:p>
            <a:pPr lvl="4"/>
            <a:r>
              <a:rPr lang="en-US"/>
              <a:t>Sub Bullet four 16 point</a:t>
            </a:r>
            <a:br>
              <a:rPr lang="en-US"/>
            </a:br>
            <a:endParaRPr lang="en-US"/>
          </a:p>
          <a:p>
            <a:pPr lvl="2"/>
            <a:endParaRPr/>
          </a:p>
        </p:txBody>
      </p:sp>
      <p:sp>
        <p:nvSpPr>
          <p:cNvPr id="4" name="Title Text"/>
          <p:cNvSpPr txBox="1">
            <a:spLocks noGrp="1"/>
          </p:cNvSpPr>
          <p:nvPr>
            <p:ph type="title"/>
          </p:nvPr>
        </p:nvSpPr>
        <p:spPr>
          <a:xfrm>
            <a:off x="592916" y="571500"/>
            <a:ext cx="10972801" cy="8836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p>
            <a:r>
              <a:rPr lang="en-US"/>
              <a:t>40pt Intel Clear Light Text Goes Here</a:t>
            </a:r>
            <a:endParaRPr/>
          </a:p>
        </p:txBody>
      </p:sp>
      <p:pic>
        <p:nvPicPr>
          <p:cNvPr id="6" name="Graphic 5">
            <a:extLst>
              <a:ext uri="{FF2B5EF4-FFF2-40B4-BE49-F238E27FC236}">
                <a16:creationId xmlns:a16="http://schemas.microsoft.com/office/drawing/2014/main" id="{DCACDBB0-BD96-446C-8F63-C56E4AA10FBD}"/>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11137466" y="6554735"/>
            <a:ext cx="476084" cy="177524"/>
          </a:xfrm>
          <a:prstGeom prst="rect">
            <a:avLst/>
          </a:prstGeom>
        </p:spPr>
      </p:pic>
      <p:sp>
        <p:nvSpPr>
          <p:cNvPr id="9" name="TextBox 8">
            <a:extLst>
              <a:ext uri="{FF2B5EF4-FFF2-40B4-BE49-F238E27FC236}">
                <a16:creationId xmlns:a16="http://schemas.microsoft.com/office/drawing/2014/main" id="{51520E06-BF98-49FF-91DB-15EBE855DD9E}"/>
              </a:ext>
            </a:extLst>
          </p:cNvPr>
          <p:cNvSpPr txBox="1"/>
          <p:nvPr userDrawn="1"/>
        </p:nvSpPr>
        <p:spPr>
          <a:xfrm>
            <a:off x="11908632" y="6579173"/>
            <a:ext cx="12824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800" b="0" i="0" u="none" strike="noStrike" cap="none" spc="0" normalizeH="0" baseline="0" smtClean="0">
                <a:ln>
                  <a:noFill/>
                </a:ln>
                <a:solidFill>
                  <a:schemeClr val="bg2"/>
                </a:solidFill>
                <a:effectLst/>
                <a:uFillTx/>
                <a:latin typeface="+mn-lt"/>
                <a:ea typeface="+mn-ea"/>
                <a:cs typeface="+mn-cs"/>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800" b="0" i="0" u="none" strike="noStrike" cap="none" spc="0" normalizeH="0" baseline="0" err="1">
              <a:ln>
                <a:noFill/>
              </a:ln>
              <a:solidFill>
                <a:schemeClr val="bg2"/>
              </a:solidFill>
              <a:effectLst/>
              <a:uFillTx/>
              <a:latin typeface="+mn-lt"/>
              <a:ea typeface="+mn-ea"/>
              <a:cs typeface="+mn-cs"/>
              <a:sym typeface="Helvetica Neue"/>
            </a:endParaRPr>
          </a:p>
        </p:txBody>
      </p:sp>
    </p:spTree>
    <p:extLst>
      <p:ext uri="{BB962C8B-B14F-4D97-AF65-F5344CB8AC3E}">
        <p14:creationId xmlns:p14="http://schemas.microsoft.com/office/powerpoint/2010/main" val="73874848"/>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 id="2147484074" r:id="rId13"/>
    <p:sldLayoutId id="2147484075" r:id="rId14"/>
    <p:sldLayoutId id="2147484076" r:id="rId15"/>
    <p:sldLayoutId id="2147484077" r:id="rId16"/>
    <p:sldLayoutId id="2147484078" r:id="rId17"/>
    <p:sldLayoutId id="2147484079" r:id="rId18"/>
    <p:sldLayoutId id="2147484080" r:id="rId19"/>
    <p:sldLayoutId id="2147484081" r:id="rId20"/>
    <p:sldLayoutId id="2147484082" r:id="rId21"/>
    <p:sldLayoutId id="2147484083" r:id="rId22"/>
    <p:sldLayoutId id="2147484084" r:id="rId23"/>
    <p:sldLayoutId id="2147484085" r:id="rId24"/>
    <p:sldLayoutId id="2147484086" r:id="rId25"/>
    <p:sldLayoutId id="2147484087" r:id="rId26"/>
    <p:sldLayoutId id="2147484088" r:id="rId27"/>
    <p:sldLayoutId id="2147484089" r:id="rId28"/>
    <p:sldLayoutId id="2147484090" r:id="rId29"/>
    <p:sldLayoutId id="2147484091" r:id="rId30"/>
    <p:sldLayoutId id="2147484092" r:id="rId31"/>
    <p:sldLayoutId id="2147484093" r:id="rId32"/>
    <p:sldLayoutId id="2147484094" r:id="rId33"/>
    <p:sldLayoutId id="2147484095" r:id="rId34"/>
    <p:sldLayoutId id="2147484096" r:id="rId35"/>
    <p:sldLayoutId id="2147484097" r:id="rId36"/>
    <p:sldLayoutId id="2147484098" r:id="rId37"/>
    <p:sldLayoutId id="2147484099" r:id="rId38"/>
    <p:sldLayoutId id="2147484100" r:id="rId39"/>
    <p:sldLayoutId id="2147484101" r:id="rId40"/>
    <p:sldLayoutId id="2147484102" r:id="rId41"/>
    <p:sldLayoutId id="2147484103" r:id="rId42"/>
    <p:sldLayoutId id="2147484104" r:id="rId43"/>
    <p:sldLayoutId id="2147484105" r:id="rId44"/>
    <p:sldLayoutId id="2147484106" r:id="rId45"/>
    <p:sldLayoutId id="2147484108" r:id="rId46"/>
    <p:sldLayoutId id="2147484109" r:id="rId47"/>
    <p:sldLayoutId id="2147484110" r:id="rId48"/>
    <p:sldLayoutId id="2147484111" r:id="rId49"/>
    <p:sldLayoutId id="2147484112" r:id="rId50"/>
    <p:sldLayoutId id="2147484113" r:id="rId51"/>
    <p:sldLayoutId id="2147484114" r:id="rId52"/>
    <p:sldLayoutId id="2147484115" r:id="rId53"/>
    <p:sldLayoutId id="2147484116" r:id="rId54"/>
    <p:sldLayoutId id="2147484117" r:id="rId55"/>
    <p:sldLayoutId id="2147484118" r:id="rId5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marR="0" indent="0" algn="l" defTabSz="609600" latinLnBrk="0">
        <a:lnSpc>
          <a:spcPct val="90000"/>
        </a:lnSpc>
        <a:spcBef>
          <a:spcPts val="0"/>
        </a:spcBef>
        <a:spcAft>
          <a:spcPts val="0"/>
        </a:spcAft>
        <a:buClrTx/>
        <a:buSzTx/>
        <a:buFontTx/>
        <a:buNone/>
        <a:tabLst/>
        <a:defRPr sz="40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2pPr>
      <a:lvl3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3pPr>
      <a:lvl4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4pPr>
      <a:lvl5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5pPr>
      <a:lvl6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6pPr>
      <a:lvl7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7pPr>
      <a:lvl8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8pPr>
      <a:lvl9pPr marL="0" marR="0" indent="0" algn="l" defTabSz="609600" latinLnBrk="0">
        <a:lnSpc>
          <a:spcPct val="90000"/>
        </a:lnSpc>
        <a:spcBef>
          <a:spcPts val="0"/>
        </a:spcBef>
        <a:spcAft>
          <a:spcPts val="0"/>
        </a:spcAft>
        <a:buClrTx/>
        <a:buSzTx/>
        <a:buFontTx/>
        <a:buNone/>
        <a:tabLst/>
        <a:defRPr sz="3300" b="1" i="0" u="none" strike="noStrike" cap="none" spc="0" baseline="0">
          <a:solidFill>
            <a:srgbClr val="535353"/>
          </a:solidFill>
          <a:uFillTx/>
          <a:latin typeface="Helvetica"/>
          <a:ea typeface="Helvetica"/>
          <a:cs typeface="Helvetica"/>
          <a:sym typeface="Helvetica"/>
        </a:defRPr>
      </a:lvl9pPr>
    </p:titleStyle>
    <p:body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p:bodyStyle>
    <p:otherStyle>
      <a:lvl1pPr marL="0" marR="0" indent="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1pPr>
      <a:lvl2pPr marL="0" marR="0" indent="2286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2pPr>
      <a:lvl3pPr marL="0" marR="0" indent="4572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3pPr>
      <a:lvl4pPr marL="0" marR="0" indent="6858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4pPr>
      <a:lvl5pPr marL="0" marR="0" indent="9144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5pPr>
      <a:lvl6pPr marL="0" marR="0" indent="11430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6pPr>
      <a:lvl7pPr marL="0" marR="0" indent="13716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7pPr>
      <a:lvl8pPr marL="0" marR="0" indent="16002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8pPr>
      <a:lvl9pPr marL="0" marR="0" indent="1828800" algn="r" defTabSz="6096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Intel Clear"/>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56.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73.svg"/></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hyperlink" Target="https://intel.github.io/qpl/documentation/introduction_docs/introduction.html" TargetMode="External"/><Relationship Id="rId3" Type="http://schemas.openxmlformats.org/officeDocument/2006/relationships/hyperlink" Target="https://www.intel.com/content/www/us/en/developer/tools/oneapi/toolkits.html" TargetMode="External"/><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hyperlink" Target="oneapi.io" TargetMode="External"/><Relationship Id="rId10" Type="http://schemas.openxmlformats.org/officeDocument/2006/relationships/image" Target="../media/image78.png"/><Relationship Id="rId4" Type="http://schemas.openxmlformats.org/officeDocument/2006/relationships/hyperlink" Target="https://www.intel.com/content/www/us/en/developer/platform/4gen-xeon-max-series-cpu.html#gs.p8zxo6" TargetMode="External"/><Relationship Id="rId9" Type="http://schemas.openxmlformats.org/officeDocument/2006/relationships/image" Target="../media/image77.png"/><Relationship Id="rId14" Type="http://schemas.openxmlformats.org/officeDocument/2006/relationships/hyperlink" Target="https://intel.github.io/DML/documentation/introduction_docs/introduction.html"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hyperlink" Target="https://edc.intel.com/content/www/us/en/products/performance/benchmarks/intel-data-center-gpu-flex-series/" TargetMode="External"/><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hyperlink" Target="https://edc.intel.com/content/www/us/en/products/performance/benchmarks/intel-data-center-gpu-flex-series/" TargetMode="External"/><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1.xml"/><Relationship Id="rId5" Type="http://schemas.openxmlformats.org/officeDocument/2006/relationships/image" Target="../media/image95.png"/><Relationship Id="rId4" Type="http://schemas.openxmlformats.org/officeDocument/2006/relationships/image" Target="../media/image94.jpeg"/></Relationships>
</file>

<file path=ppt/slides/_rels/slide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hyperlink" Target="http://www.intel.com/performanceindex" TargetMode="External"/><Relationship Id="rId2" Type="http://schemas.openxmlformats.org/officeDocument/2006/relationships/notesSlide" Target="../notesSlides/notesSlide17.xml"/><Relationship Id="rId1" Type="http://schemas.openxmlformats.org/officeDocument/2006/relationships/slideLayout" Target="../slideLayouts/slideLayout7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hyperlink" Target="https://habana.ai/habana-claims-validation"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notesSlide" Target="../notesSlides/notesSlide19.xml"/><Relationship Id="rId7" Type="http://schemas.openxmlformats.org/officeDocument/2006/relationships/image" Target="../media/image110.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09.jpeg"/><Relationship Id="rId11" Type="http://schemas.microsoft.com/office/2007/relationships/hdphoto" Target="../media/hdphoto5.wdp"/><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github.com/delimitrou/DeathStarBench#publications" TargetMode="Externa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3" Type="http://schemas.openxmlformats.org/officeDocument/2006/relationships/hyperlink" Target="https://www.spec.org/cpu2017/results/res2023q1/cpu2017-20230130-33925.html" TargetMode="External"/><Relationship Id="rId2" Type="http://schemas.openxmlformats.org/officeDocument/2006/relationships/hyperlink" Target="https://www.spec.org/cpu2017/results/res2020q4/cpu2017-20201015-24218.html" TargetMode="Externa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hyperlink" Target="https://www.spec.org/cpu2017/results/res2023q1/cpu2017-20230130-33925.html" TargetMode="External"/><Relationship Id="rId2" Type="http://schemas.openxmlformats.org/officeDocument/2006/relationships/hyperlink" Target="https://www.spec.org/cpu2017/results/res2020q4/cpu2017-20201015-24218.html"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51.tiff"/><Relationship Id="rId7" Type="http://schemas.openxmlformats.org/officeDocument/2006/relationships/image" Target="../media/image55.jpg"/><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F5C75B-B96D-5340-D7E4-0B5E497B77AD}"/>
              </a:ext>
            </a:extLst>
          </p:cNvPr>
          <p:cNvSpPr>
            <a:spLocks noGrp="1"/>
          </p:cNvSpPr>
          <p:nvPr>
            <p:ph type="ctrTitle"/>
          </p:nvPr>
        </p:nvSpPr>
        <p:spPr>
          <a:xfrm>
            <a:off x="2235346" y="1923209"/>
            <a:ext cx="8280253" cy="1874852"/>
          </a:xfrm>
        </p:spPr>
        <p:txBody>
          <a:bodyPr>
            <a:normAutofit/>
          </a:bodyPr>
          <a:lstStyle/>
          <a:p>
            <a:r>
              <a:rPr lang="en-US" sz="3400" dirty="0"/>
              <a:t>Smart Computing for Smart Businesses: </a:t>
            </a:r>
            <a:br>
              <a:rPr lang="pl-PL" sz="3400" dirty="0"/>
            </a:br>
            <a:r>
              <a:rPr lang="en-US" sz="3400" dirty="0"/>
              <a:t>Intel in Client and Data Center</a:t>
            </a:r>
          </a:p>
        </p:txBody>
      </p:sp>
      <p:sp>
        <p:nvSpPr>
          <p:cNvPr id="2" name="Text Placeholder 1">
            <a:extLst>
              <a:ext uri="{FF2B5EF4-FFF2-40B4-BE49-F238E27FC236}">
                <a16:creationId xmlns:a16="http://schemas.microsoft.com/office/drawing/2014/main" id="{E888F21B-42FD-4353-885E-5F980E5AF535}"/>
              </a:ext>
            </a:extLst>
          </p:cNvPr>
          <p:cNvSpPr>
            <a:spLocks noGrp="1"/>
          </p:cNvSpPr>
          <p:nvPr>
            <p:ph type="subTitle" idx="1"/>
          </p:nvPr>
        </p:nvSpPr>
        <p:spPr>
          <a:xfrm>
            <a:off x="2235345" y="3969086"/>
            <a:ext cx="8280253" cy="684212"/>
          </a:xfrm>
        </p:spPr>
        <p:txBody>
          <a:bodyPr>
            <a:normAutofit/>
          </a:bodyPr>
          <a:lstStyle/>
          <a:p>
            <a:r>
              <a:rPr lang="pl-PL" dirty="0"/>
              <a:t>Łukasz Chrzanowski</a:t>
            </a:r>
            <a:endParaRPr lang="en-US" dirty="0"/>
          </a:p>
        </p:txBody>
      </p:sp>
    </p:spTree>
    <p:extLst>
      <p:ext uri="{BB962C8B-B14F-4D97-AF65-F5344CB8AC3E}">
        <p14:creationId xmlns:p14="http://schemas.microsoft.com/office/powerpoint/2010/main" val="42624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B9BB2-A274-8845-8986-F309347636A7}"/>
              </a:ext>
            </a:extLst>
          </p:cNvPr>
          <p:cNvPicPr>
            <a:picLocks noChangeAspect="1"/>
          </p:cNvPicPr>
          <p:nvPr/>
        </p:nvPicPr>
        <p:blipFill>
          <a:blip r:embed="rId2"/>
          <a:stretch>
            <a:fillRect/>
          </a:stretch>
        </p:blipFill>
        <p:spPr>
          <a:xfrm>
            <a:off x="0" y="648081"/>
            <a:ext cx="11734800" cy="5104636"/>
          </a:xfrm>
          <a:prstGeom prst="rect">
            <a:avLst/>
          </a:prstGeom>
          <a:noFill/>
        </p:spPr>
      </p:pic>
    </p:spTree>
    <p:extLst>
      <p:ext uri="{BB962C8B-B14F-4D97-AF65-F5344CB8AC3E}">
        <p14:creationId xmlns:p14="http://schemas.microsoft.com/office/powerpoint/2010/main" val="269040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67DB8-ED2C-649D-A9A1-D0E431CDB2F6}"/>
              </a:ext>
            </a:extLst>
          </p:cNvPr>
          <p:cNvPicPr>
            <a:picLocks noChangeAspect="1"/>
          </p:cNvPicPr>
          <p:nvPr/>
        </p:nvPicPr>
        <p:blipFill>
          <a:blip r:embed="rId3"/>
          <a:stretch>
            <a:fillRect/>
          </a:stretch>
        </p:blipFill>
        <p:spPr>
          <a:xfrm>
            <a:off x="0" y="0"/>
            <a:ext cx="12192000" cy="4962649"/>
          </a:xfrm>
          <a:prstGeom prst="rect">
            <a:avLst/>
          </a:prstGeom>
        </p:spPr>
      </p:pic>
      <p:pic>
        <p:nvPicPr>
          <p:cNvPr id="7" name="Picture 6">
            <a:extLst>
              <a:ext uri="{FF2B5EF4-FFF2-40B4-BE49-F238E27FC236}">
                <a16:creationId xmlns:a16="http://schemas.microsoft.com/office/drawing/2014/main" id="{1E732FA2-11E8-BDB9-1BB9-4F5F4B1E7DA1}"/>
              </a:ext>
            </a:extLst>
          </p:cNvPr>
          <p:cNvPicPr>
            <a:picLocks noChangeAspect="1"/>
          </p:cNvPicPr>
          <p:nvPr/>
        </p:nvPicPr>
        <p:blipFill>
          <a:blip r:embed="rId4"/>
          <a:stretch>
            <a:fillRect/>
          </a:stretch>
        </p:blipFill>
        <p:spPr>
          <a:xfrm>
            <a:off x="0" y="4885995"/>
            <a:ext cx="12192000" cy="1972005"/>
          </a:xfrm>
          <a:prstGeom prst="rect">
            <a:avLst/>
          </a:prstGeom>
        </p:spPr>
      </p:pic>
    </p:spTree>
    <p:extLst>
      <p:ext uri="{BB962C8B-B14F-4D97-AF65-F5344CB8AC3E}">
        <p14:creationId xmlns:p14="http://schemas.microsoft.com/office/powerpoint/2010/main" val="180536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007F7-3C07-76C1-21D4-85323A47B567}"/>
              </a:ext>
            </a:extLst>
          </p:cNvPr>
          <p:cNvSpPr>
            <a:spLocks noGrp="1"/>
          </p:cNvSpPr>
          <p:nvPr>
            <p:ph type="title"/>
          </p:nvPr>
        </p:nvSpPr>
        <p:spPr/>
        <p:txBody>
          <a:bodyPr/>
          <a:lstStyle/>
          <a:p>
            <a:r>
              <a:rPr lang="pl-PL" dirty="0"/>
              <a:t>Smart Solutions for Smart Data Center</a:t>
            </a:r>
            <a:endParaRPr lang="en-US" dirty="0"/>
          </a:p>
        </p:txBody>
      </p:sp>
      <p:sp>
        <p:nvSpPr>
          <p:cNvPr id="3" name="Content Placeholder 2">
            <a:extLst>
              <a:ext uri="{FF2B5EF4-FFF2-40B4-BE49-F238E27FC236}">
                <a16:creationId xmlns:a16="http://schemas.microsoft.com/office/drawing/2014/main" id="{5C2FD710-AE94-B376-15C6-52D6BA65FBCF}"/>
              </a:ext>
            </a:extLst>
          </p:cNvPr>
          <p:cNvSpPr>
            <a:spLocks noGrp="1"/>
          </p:cNvSpPr>
          <p:nvPr>
            <p:ph sz="quarter" idx="10"/>
          </p:nvPr>
        </p:nvSpPr>
        <p:spPr/>
        <p:txBody>
          <a:bodyPr/>
          <a:lstStyle/>
          <a:p>
            <a:endParaRPr lang="en-US"/>
          </a:p>
        </p:txBody>
      </p:sp>
      <p:pic>
        <p:nvPicPr>
          <p:cNvPr id="4" name="Picture 3">
            <a:extLst>
              <a:ext uri="{FF2B5EF4-FFF2-40B4-BE49-F238E27FC236}">
                <a16:creationId xmlns:a16="http://schemas.microsoft.com/office/drawing/2014/main" id="{26177C66-4373-C2F9-FE47-7CC1709788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8101" y="1701987"/>
            <a:ext cx="6041653" cy="3398427"/>
          </a:xfrm>
          <a:prstGeom prst="rect">
            <a:avLst/>
          </a:prstGeom>
          <a:effectLst>
            <a:outerShdw blurRad="146019" dist="182068" dir="8100000" algn="tr" rotWithShape="0">
              <a:prstClr val="black">
                <a:alpha val="40000"/>
              </a:prstClr>
            </a:outerShdw>
          </a:effectLst>
        </p:spPr>
      </p:pic>
      <p:pic>
        <p:nvPicPr>
          <p:cNvPr id="5" name="Picture 4">
            <a:extLst>
              <a:ext uri="{FF2B5EF4-FFF2-40B4-BE49-F238E27FC236}">
                <a16:creationId xmlns:a16="http://schemas.microsoft.com/office/drawing/2014/main" id="{DA5F48F1-3E21-AF8D-92DF-C7BC6706CA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66380" y="2063740"/>
            <a:ext cx="6333690" cy="3562701"/>
          </a:xfrm>
          <a:prstGeom prst="rect">
            <a:avLst/>
          </a:prstGeom>
          <a:effectLst>
            <a:outerShdw blurRad="146019" dist="182068" dir="8100000" algn="tr" rotWithShape="0">
              <a:prstClr val="black">
                <a:alpha val="40000"/>
              </a:prstClr>
            </a:outerShdw>
          </a:effectLst>
        </p:spPr>
      </p:pic>
      <p:pic>
        <p:nvPicPr>
          <p:cNvPr id="6" name="Picture 5" descr="A close-up of a card&#10;&#10;Description automatically generated with low confidence">
            <a:extLst>
              <a:ext uri="{FF2B5EF4-FFF2-40B4-BE49-F238E27FC236}">
                <a16:creationId xmlns:a16="http://schemas.microsoft.com/office/drawing/2014/main" id="{E8F37AA6-20E0-FC31-A2B4-00964A637AEF}"/>
              </a:ext>
            </a:extLst>
          </p:cNvPr>
          <p:cNvPicPr>
            <a:picLocks noChangeAspect="1"/>
          </p:cNvPicPr>
          <p:nvPr/>
        </p:nvPicPr>
        <p:blipFill rotWithShape="1">
          <a:blip r:embed="rId4">
            <a:extLst>
              <a:ext uri="{28A0092B-C50C-407E-A947-70E740481C1C}">
                <a14:useLocalDpi xmlns:a14="http://schemas.microsoft.com/office/drawing/2010/main" val="0"/>
              </a:ext>
            </a:extLst>
          </a:blip>
          <a:srcRect l="13038" t="15133" r="13086" b="11192"/>
          <a:stretch/>
        </p:blipFill>
        <p:spPr>
          <a:xfrm>
            <a:off x="5026848" y="2215621"/>
            <a:ext cx="2138303" cy="2810908"/>
          </a:xfrm>
          <a:prstGeom prst="rect">
            <a:avLst/>
          </a:prstGeom>
        </p:spPr>
      </p:pic>
    </p:spTree>
    <p:extLst>
      <p:ext uri="{BB962C8B-B14F-4D97-AF65-F5344CB8AC3E}">
        <p14:creationId xmlns:p14="http://schemas.microsoft.com/office/powerpoint/2010/main" val="148203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5C099-EBE1-46BC-8120-8A37067BDEFA}"/>
              </a:ext>
            </a:extLst>
          </p:cNvPr>
          <p:cNvSpPr>
            <a:spLocks noGrp="1"/>
          </p:cNvSpPr>
          <p:nvPr>
            <p:ph type="title"/>
          </p:nvPr>
        </p:nvSpPr>
        <p:spPr>
          <a:xfrm>
            <a:off x="665754" y="388257"/>
            <a:ext cx="10921552" cy="1199822"/>
          </a:xfrm>
        </p:spPr>
        <p:txBody>
          <a:bodyPr lIns="0" tIns="0" rIns="0" bIns="0" anchor="t" anchorCtr="0">
            <a:noAutofit/>
          </a:bodyPr>
          <a:lstStyle/>
          <a:p>
            <a:r>
              <a:rPr lang="en-US" sz="3600"/>
              <a:t>Intel’s Differentiated Approach </a:t>
            </a:r>
          </a:p>
        </p:txBody>
      </p:sp>
      <p:sp>
        <p:nvSpPr>
          <p:cNvPr id="25" name="Rectangle 24">
            <a:extLst>
              <a:ext uri="{FF2B5EF4-FFF2-40B4-BE49-F238E27FC236}">
                <a16:creationId xmlns:a16="http://schemas.microsoft.com/office/drawing/2014/main" id="{9A54FB2B-38B2-7CD2-B946-F1DF18C494A1}"/>
              </a:ext>
            </a:extLst>
          </p:cNvPr>
          <p:cNvSpPr/>
          <p:nvPr/>
        </p:nvSpPr>
        <p:spPr>
          <a:xfrm>
            <a:off x="1711434" y="1523642"/>
            <a:ext cx="8769131" cy="914400"/>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lang="en-US" sz="3200" kern="0">
                <a:ln w="6350">
                  <a:noFill/>
                </a:ln>
                <a:gradFill flip="none" rotWithShape="1">
                  <a:gsLst>
                    <a:gs pos="34000">
                      <a:srgbClr val="B9D6E5"/>
                    </a:gs>
                    <a:gs pos="99000">
                      <a:srgbClr val="0095CA"/>
                    </a:gs>
                  </a:gsLst>
                  <a:lin ang="2700000" scaled="1"/>
                  <a:tileRect/>
                </a:gradFill>
                <a:latin typeface="IntelOne Display Light" panose="020B0403020203020204" pitchFamily="34" charset="77"/>
              </a:rPr>
              <a:t>Workload-First</a:t>
            </a:r>
            <a:endParaRPr kumimoji="0" lang="en-US" sz="3200" u="none" strike="noStrike" kern="0" cap="none" spc="0" normalizeH="0" baseline="0" noProof="0">
              <a:ln w="6350">
                <a:noFill/>
              </a:ln>
              <a:gradFill flip="none" rotWithShape="1">
                <a:gsLst>
                  <a:gs pos="34000">
                    <a:srgbClr val="B9D6E5"/>
                  </a:gs>
                  <a:gs pos="99000">
                    <a:srgbClr val="0095CA"/>
                  </a:gs>
                </a:gsLst>
                <a:lin ang="2700000" scaled="1"/>
                <a:tileRect/>
              </a:gradFill>
              <a:effectLst/>
              <a:uLnTx/>
              <a:uFillTx/>
              <a:latin typeface="IntelOne Display Light" panose="020B0403020203020204" pitchFamily="34" charset="77"/>
            </a:endParaRPr>
          </a:p>
        </p:txBody>
      </p:sp>
      <p:sp>
        <p:nvSpPr>
          <p:cNvPr id="30" name="Rectangle 29">
            <a:extLst>
              <a:ext uri="{FF2B5EF4-FFF2-40B4-BE49-F238E27FC236}">
                <a16:creationId xmlns:a16="http://schemas.microsoft.com/office/drawing/2014/main" id="{A9E08958-7AB8-0C86-74FD-80D74434B71F}"/>
              </a:ext>
            </a:extLst>
          </p:cNvPr>
          <p:cNvSpPr/>
          <p:nvPr/>
        </p:nvSpPr>
        <p:spPr>
          <a:xfrm>
            <a:off x="1711434" y="2605868"/>
            <a:ext cx="8769131" cy="914400"/>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lang="en-US" sz="3200" kern="0">
                <a:ln w="6350">
                  <a:noFill/>
                </a:ln>
                <a:gradFill flip="none" rotWithShape="1">
                  <a:gsLst>
                    <a:gs pos="34000">
                      <a:srgbClr val="B9D6E5"/>
                    </a:gs>
                    <a:gs pos="99000">
                      <a:srgbClr val="0095CA"/>
                    </a:gs>
                  </a:gsLst>
                  <a:lin ang="2700000" scaled="1"/>
                  <a:tileRect/>
                </a:gradFill>
                <a:latin typeface="IntelOne Display Light" panose="020B0403020203020204" pitchFamily="34" charset="77"/>
              </a:rPr>
              <a:t>CPU Cores + Built-In Accelerators Wins</a:t>
            </a:r>
            <a:endParaRPr kumimoji="0" lang="en-US" sz="3200" u="none" strike="noStrike" kern="0" cap="none" spc="0" normalizeH="0" baseline="0" noProof="0">
              <a:ln w="6350">
                <a:noFill/>
              </a:ln>
              <a:gradFill flip="none" rotWithShape="1">
                <a:gsLst>
                  <a:gs pos="34000">
                    <a:srgbClr val="B9D6E5"/>
                  </a:gs>
                  <a:gs pos="99000">
                    <a:srgbClr val="0095CA"/>
                  </a:gs>
                </a:gsLst>
                <a:lin ang="2700000" scaled="1"/>
                <a:tileRect/>
              </a:gradFill>
              <a:effectLst/>
              <a:uLnTx/>
              <a:uFillTx/>
              <a:latin typeface="IntelOne Display Light" panose="020B0403020203020204" pitchFamily="34" charset="77"/>
            </a:endParaRPr>
          </a:p>
        </p:txBody>
      </p:sp>
      <p:sp>
        <p:nvSpPr>
          <p:cNvPr id="31" name="Rectangle 30">
            <a:extLst>
              <a:ext uri="{FF2B5EF4-FFF2-40B4-BE49-F238E27FC236}">
                <a16:creationId xmlns:a16="http://schemas.microsoft.com/office/drawing/2014/main" id="{FE37FC6B-45C7-C92D-13BC-204B329724CD}"/>
              </a:ext>
            </a:extLst>
          </p:cNvPr>
          <p:cNvSpPr/>
          <p:nvPr/>
        </p:nvSpPr>
        <p:spPr>
          <a:xfrm>
            <a:off x="1714154" y="4857908"/>
            <a:ext cx="2751110" cy="1005840"/>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lang="en-US" sz="3200" kern="0">
                <a:ln w="6350">
                  <a:noFill/>
                </a:ln>
                <a:gradFill flip="none" rotWithShape="1">
                  <a:gsLst>
                    <a:gs pos="34000">
                      <a:srgbClr val="B9D6E5"/>
                    </a:gs>
                    <a:gs pos="99000">
                      <a:srgbClr val="0095CA"/>
                    </a:gs>
                  </a:gsLst>
                  <a:lin ang="2700000" scaled="1"/>
                  <a:tileRect/>
                </a:gradFill>
                <a:latin typeface="IntelOne Display Light" panose="020B0403020203020204" pitchFamily="34" charset="77"/>
              </a:rPr>
              <a:t>Higher Performance</a:t>
            </a:r>
            <a:endParaRPr kumimoji="0" lang="en-US" sz="3200" u="none" strike="noStrike" kern="0" cap="none" spc="0" normalizeH="0" baseline="0" noProof="0">
              <a:ln w="6350">
                <a:noFill/>
              </a:ln>
              <a:gradFill flip="none" rotWithShape="1">
                <a:gsLst>
                  <a:gs pos="34000">
                    <a:srgbClr val="B9D6E5"/>
                  </a:gs>
                  <a:gs pos="99000">
                    <a:srgbClr val="0095CA"/>
                  </a:gs>
                </a:gsLst>
                <a:lin ang="2700000" scaled="1"/>
                <a:tileRect/>
              </a:gradFill>
              <a:effectLst/>
              <a:uLnTx/>
              <a:uFillTx/>
              <a:latin typeface="IntelOne Display Light" panose="020B0403020203020204" pitchFamily="34" charset="77"/>
            </a:endParaRPr>
          </a:p>
        </p:txBody>
      </p:sp>
      <p:sp>
        <p:nvSpPr>
          <p:cNvPr id="32" name="Rectangle 31">
            <a:extLst>
              <a:ext uri="{FF2B5EF4-FFF2-40B4-BE49-F238E27FC236}">
                <a16:creationId xmlns:a16="http://schemas.microsoft.com/office/drawing/2014/main" id="{0BCEEC2B-6E70-B5B2-EBA3-172E9F5FA3F5}"/>
              </a:ext>
            </a:extLst>
          </p:cNvPr>
          <p:cNvSpPr/>
          <p:nvPr/>
        </p:nvSpPr>
        <p:spPr>
          <a:xfrm>
            <a:off x="4723168" y="4857908"/>
            <a:ext cx="2751110" cy="1005840"/>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lang="en-US" sz="3200" kern="0">
                <a:ln w="6350">
                  <a:noFill/>
                </a:ln>
                <a:gradFill flip="none" rotWithShape="1">
                  <a:gsLst>
                    <a:gs pos="34000">
                      <a:srgbClr val="B9D6E5"/>
                    </a:gs>
                    <a:gs pos="99000">
                      <a:srgbClr val="0095CA"/>
                    </a:gs>
                  </a:gsLst>
                  <a:lin ang="2700000" scaled="1"/>
                  <a:tileRect/>
                </a:gradFill>
                <a:latin typeface="IntelOne Display Light" panose="020B0403020203020204" pitchFamily="34" charset="77"/>
              </a:rPr>
              <a:t>Increased Efficiency</a:t>
            </a:r>
            <a:endParaRPr kumimoji="0" lang="en-US" sz="3200" u="none" strike="noStrike" kern="0" cap="none" spc="0" normalizeH="0" baseline="0" noProof="0">
              <a:ln w="6350">
                <a:noFill/>
              </a:ln>
              <a:gradFill flip="none" rotWithShape="1">
                <a:gsLst>
                  <a:gs pos="34000">
                    <a:srgbClr val="B9D6E5"/>
                  </a:gs>
                  <a:gs pos="99000">
                    <a:srgbClr val="0095CA"/>
                  </a:gs>
                </a:gsLst>
                <a:lin ang="2700000" scaled="1"/>
                <a:tileRect/>
              </a:gradFill>
              <a:effectLst/>
              <a:uLnTx/>
              <a:uFillTx/>
              <a:latin typeface="IntelOne Display Light" panose="020B0403020203020204" pitchFamily="34" charset="77"/>
            </a:endParaRPr>
          </a:p>
        </p:txBody>
      </p:sp>
      <p:sp>
        <p:nvSpPr>
          <p:cNvPr id="33" name="Rectangle 32">
            <a:extLst>
              <a:ext uri="{FF2B5EF4-FFF2-40B4-BE49-F238E27FC236}">
                <a16:creationId xmlns:a16="http://schemas.microsoft.com/office/drawing/2014/main" id="{411ABD6B-B1B0-5365-6548-5B1E9BB1E8D5}"/>
              </a:ext>
            </a:extLst>
          </p:cNvPr>
          <p:cNvSpPr/>
          <p:nvPr/>
        </p:nvSpPr>
        <p:spPr>
          <a:xfrm>
            <a:off x="7732181" y="4857908"/>
            <a:ext cx="2751110" cy="1005840"/>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3200" u="none" strike="noStrike" kern="0" cap="none" spc="0" normalizeH="0" baseline="0" noProof="0">
                <a:ln w="6350">
                  <a:noFill/>
                </a:ln>
                <a:gradFill flip="none" rotWithShape="1">
                  <a:gsLst>
                    <a:gs pos="34000">
                      <a:srgbClr val="B9D6E5"/>
                    </a:gs>
                    <a:gs pos="99000">
                      <a:srgbClr val="0095CA"/>
                    </a:gs>
                  </a:gsLst>
                  <a:lin ang="2700000" scaled="1"/>
                  <a:tileRect/>
                </a:gradFill>
                <a:effectLst/>
                <a:uLnTx/>
                <a:uFillTx/>
                <a:latin typeface="IntelOne Display Light" panose="020B0403020203020204" pitchFamily="34" charset="77"/>
              </a:rPr>
              <a:t>Optimal</a:t>
            </a:r>
            <a:br>
              <a:rPr kumimoji="0" lang="en-US" sz="3200" u="none" strike="noStrike" kern="0" cap="none" spc="0" normalizeH="0" baseline="0" noProof="0">
                <a:ln w="6350">
                  <a:noFill/>
                </a:ln>
                <a:gradFill flip="none" rotWithShape="1">
                  <a:gsLst>
                    <a:gs pos="34000">
                      <a:srgbClr val="B9D6E5"/>
                    </a:gs>
                    <a:gs pos="99000">
                      <a:srgbClr val="0095CA"/>
                    </a:gs>
                  </a:gsLst>
                  <a:lin ang="2700000" scaled="1"/>
                  <a:tileRect/>
                </a:gradFill>
                <a:effectLst/>
                <a:uLnTx/>
                <a:uFillTx/>
                <a:latin typeface="IntelOne Display Light" panose="020B0403020203020204" pitchFamily="34" charset="77"/>
              </a:rPr>
            </a:br>
            <a:r>
              <a:rPr kumimoji="0" lang="en-US" sz="3200" u="none" strike="noStrike" kern="0" cap="none" spc="0" normalizeH="0" baseline="0" noProof="0">
                <a:ln w="6350">
                  <a:noFill/>
                </a:ln>
                <a:gradFill flip="none" rotWithShape="1">
                  <a:gsLst>
                    <a:gs pos="34000">
                      <a:srgbClr val="B9D6E5"/>
                    </a:gs>
                    <a:gs pos="99000">
                      <a:srgbClr val="0095CA"/>
                    </a:gs>
                  </a:gsLst>
                  <a:lin ang="2700000" scaled="1"/>
                  <a:tileRect/>
                </a:gradFill>
                <a:effectLst/>
                <a:uLnTx/>
                <a:uFillTx/>
                <a:latin typeface="IntelOne Display Light" panose="020B0403020203020204" pitchFamily="34" charset="77"/>
              </a:rPr>
              <a:t> TCO</a:t>
            </a:r>
          </a:p>
        </p:txBody>
      </p:sp>
      <p:sp>
        <p:nvSpPr>
          <p:cNvPr id="3" name="Rectangle 2">
            <a:extLst>
              <a:ext uri="{FF2B5EF4-FFF2-40B4-BE49-F238E27FC236}">
                <a16:creationId xmlns:a16="http://schemas.microsoft.com/office/drawing/2014/main" id="{51D5D2B6-05FF-9927-DEF4-242FE2A912A6}"/>
              </a:ext>
            </a:extLst>
          </p:cNvPr>
          <p:cNvSpPr/>
          <p:nvPr/>
        </p:nvSpPr>
        <p:spPr>
          <a:xfrm>
            <a:off x="1711434" y="3704211"/>
            <a:ext cx="8769131" cy="914400"/>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r>
              <a:rPr lang="en-US" sz="3200" kern="0">
                <a:ln w="6350">
                  <a:noFill/>
                </a:ln>
                <a:gradFill flip="none" rotWithShape="1">
                  <a:gsLst>
                    <a:gs pos="34000">
                      <a:srgbClr val="B9D6E5"/>
                    </a:gs>
                    <a:gs pos="99000">
                      <a:srgbClr val="0095CA"/>
                    </a:gs>
                  </a:gsLst>
                  <a:lin ang="2700000" scaled="1"/>
                  <a:tileRect/>
                </a:gradFill>
                <a:latin typeface="IntelOne Display Light" panose="020B0403020203020204" pitchFamily="34" charset="77"/>
              </a:rPr>
              <a:t>Open Software Ecosystem + oneAPI &amp; AI Tools</a:t>
            </a:r>
            <a:endParaRPr kumimoji="0" lang="en-US" sz="3200" u="none" strike="noStrike" kern="0" cap="none" spc="0" normalizeH="0" baseline="0" noProof="0">
              <a:ln w="6350">
                <a:noFill/>
              </a:ln>
              <a:gradFill flip="none" rotWithShape="1">
                <a:gsLst>
                  <a:gs pos="34000">
                    <a:srgbClr val="B9D6E5"/>
                  </a:gs>
                  <a:gs pos="99000">
                    <a:srgbClr val="0095CA"/>
                  </a:gs>
                </a:gsLst>
                <a:lin ang="2700000" scaled="1"/>
                <a:tileRect/>
              </a:gradFill>
              <a:effectLst/>
              <a:uLnTx/>
              <a:uFillTx/>
              <a:latin typeface="IntelOne Display Light" panose="020B0403020203020204" pitchFamily="34" charset="77"/>
            </a:endParaRPr>
          </a:p>
        </p:txBody>
      </p:sp>
    </p:spTree>
    <p:extLst>
      <p:ext uri="{BB962C8B-B14F-4D97-AF65-F5344CB8AC3E}">
        <p14:creationId xmlns:p14="http://schemas.microsoft.com/office/powerpoint/2010/main" val="406591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86BA1D-B888-5EA5-4FFE-29E3301E6EFC}"/>
              </a:ext>
            </a:extLst>
          </p:cNvPr>
          <p:cNvSpPr/>
          <p:nvPr/>
        </p:nvSpPr>
        <p:spPr>
          <a:xfrm flipH="1">
            <a:off x="3862271" y="2700629"/>
            <a:ext cx="7093185" cy="571333"/>
          </a:xfrm>
          <a:prstGeom prst="rect">
            <a:avLst/>
          </a:prstGeom>
          <a:gradFill>
            <a:gsLst>
              <a:gs pos="0">
                <a:srgbClr val="101D30">
                  <a:lumMod val="70000"/>
                  <a:alpha val="71000"/>
                </a:srgbClr>
              </a:gs>
              <a:gs pos="100000">
                <a:srgbClr val="101D30">
                  <a:lumMod val="32000"/>
                  <a:alpha val="11000"/>
                </a:srgbClr>
              </a:gs>
            </a:gsLst>
            <a:lin ang="0" scaled="1"/>
          </a:gradFill>
          <a:ln w="12700" cap="flat" cmpd="sng" algn="ctr">
            <a:noFill/>
            <a:prstDash val="solid"/>
            <a:miter lim="800000"/>
          </a:ln>
          <a:effectLst/>
        </p:spPr>
        <p:txBody>
          <a:bodyPr lIns="27432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4F0FF"/>
                </a:solidFill>
                <a:effectLst/>
                <a:uLnTx/>
                <a:uFillTx/>
                <a:latin typeface="IntelOne Display Regular" panose="020B0503020203020204" pitchFamily="34" charset="0"/>
                <a:cs typeface="Arial"/>
              </a:rPr>
              <a:t>Most built-in accelerators of any CPU</a:t>
            </a:r>
          </a:p>
        </p:txBody>
      </p:sp>
      <p:sp>
        <p:nvSpPr>
          <p:cNvPr id="19" name="Rectangle 18">
            <a:extLst>
              <a:ext uri="{FF2B5EF4-FFF2-40B4-BE49-F238E27FC236}">
                <a16:creationId xmlns:a16="http://schemas.microsoft.com/office/drawing/2014/main" id="{7FB2C936-07EB-018F-E72E-2EF9DFE04918}"/>
              </a:ext>
            </a:extLst>
          </p:cNvPr>
          <p:cNvSpPr/>
          <p:nvPr/>
        </p:nvSpPr>
        <p:spPr>
          <a:xfrm flipH="1">
            <a:off x="3862272" y="2059884"/>
            <a:ext cx="7093185" cy="575835"/>
          </a:xfrm>
          <a:prstGeom prst="rect">
            <a:avLst/>
          </a:prstGeom>
          <a:gradFill>
            <a:gsLst>
              <a:gs pos="0">
                <a:srgbClr val="101D30">
                  <a:lumMod val="70000"/>
                  <a:alpha val="71000"/>
                </a:srgbClr>
              </a:gs>
              <a:gs pos="100000">
                <a:srgbClr val="101D30">
                  <a:lumMod val="32000"/>
                  <a:alpha val="11000"/>
                </a:srgbClr>
              </a:gs>
            </a:gsLst>
            <a:lin ang="0" scaled="1"/>
          </a:gradFill>
          <a:ln w="12700" cap="flat" cmpd="sng" algn="ctr">
            <a:noFill/>
            <a:prstDash val="solid"/>
            <a:miter lim="800000"/>
          </a:ln>
          <a:effectLst/>
        </p:spPr>
        <p:txBody>
          <a:bodyPr lIns="27432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4F0FF"/>
                </a:solidFill>
                <a:effectLst/>
                <a:uLnTx/>
                <a:uFillTx/>
                <a:latin typeface="IntelOne Display Regular" panose="020B0503020203020204" pitchFamily="34" charset="0"/>
                <a:cs typeface="Arial"/>
              </a:rPr>
              <a:t>Up to 60 cores </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sz="1100">
                <a:solidFill>
                  <a:srgbClr val="B4F0FF"/>
                </a:solidFill>
                <a:latin typeface="IntelOne Display Regular" panose="020B0503020203020204" pitchFamily="34" charset="0"/>
                <a:cs typeface="Arial"/>
              </a:rPr>
              <a:t>per processor</a:t>
            </a:r>
            <a:endParaRPr kumimoji="0" lang="en-US" sz="2800" b="0" i="0" u="none" strike="noStrike" kern="1200" cap="none" spc="0" normalizeH="0" baseline="0" noProof="0">
              <a:ln>
                <a:noFill/>
              </a:ln>
              <a:solidFill>
                <a:srgbClr val="B4F0FF"/>
              </a:solidFill>
              <a:effectLst/>
              <a:uLnTx/>
              <a:uFillTx/>
              <a:latin typeface="IntelOne Display Regular" panose="020B0503020203020204" pitchFamily="34" charset="0"/>
              <a:cs typeface="Arial"/>
            </a:endParaRPr>
          </a:p>
        </p:txBody>
      </p:sp>
      <p:pic>
        <p:nvPicPr>
          <p:cNvPr id="9" name="Picture 8" descr="A close-up of a card&#10;&#10;Description automatically generated with low confidence">
            <a:extLst>
              <a:ext uri="{FF2B5EF4-FFF2-40B4-BE49-F238E27FC236}">
                <a16:creationId xmlns:a16="http://schemas.microsoft.com/office/drawing/2014/main" id="{E3C79825-09C6-AABF-2C94-4BD9059778DC}"/>
              </a:ext>
            </a:extLst>
          </p:cNvPr>
          <p:cNvPicPr>
            <a:picLocks noChangeAspect="1"/>
          </p:cNvPicPr>
          <p:nvPr/>
        </p:nvPicPr>
        <p:blipFill rotWithShape="1">
          <a:blip r:embed="rId3">
            <a:extLst>
              <a:ext uri="{28A0092B-C50C-407E-A947-70E740481C1C}">
                <a14:useLocalDpi xmlns:a14="http://schemas.microsoft.com/office/drawing/2010/main" val="0"/>
              </a:ext>
            </a:extLst>
          </a:blip>
          <a:srcRect l="13038" t="15133" r="13086" b="11192"/>
          <a:stretch/>
        </p:blipFill>
        <p:spPr>
          <a:xfrm>
            <a:off x="555207" y="1750820"/>
            <a:ext cx="3001105" cy="3945106"/>
          </a:xfrm>
          <a:prstGeom prst="rect">
            <a:avLst/>
          </a:prstGeom>
        </p:spPr>
      </p:pic>
      <p:sp>
        <p:nvSpPr>
          <p:cNvPr id="11" name="Title 10">
            <a:extLst>
              <a:ext uri="{FF2B5EF4-FFF2-40B4-BE49-F238E27FC236}">
                <a16:creationId xmlns:a16="http://schemas.microsoft.com/office/drawing/2014/main" id="{84F55E55-DC14-9F79-EEA0-13A44EB39796}"/>
              </a:ext>
            </a:extLst>
          </p:cNvPr>
          <p:cNvSpPr>
            <a:spLocks noGrp="1"/>
          </p:cNvSpPr>
          <p:nvPr>
            <p:ph type="title"/>
          </p:nvPr>
        </p:nvSpPr>
        <p:spPr>
          <a:xfrm>
            <a:off x="356309" y="272823"/>
            <a:ext cx="10921552" cy="890758"/>
          </a:xfrm>
        </p:spPr>
        <p:txBody>
          <a:bodyPr>
            <a:normAutofit/>
          </a:bodyPr>
          <a:lstStyle/>
          <a:p>
            <a:r>
              <a:rPr lang="en-US" sz="4000">
                <a:ln w="3175">
                  <a:noFill/>
                </a:ln>
                <a:gradFill flip="none" rotWithShape="1">
                  <a:gsLst>
                    <a:gs pos="16000">
                      <a:srgbClr val="ECD3F1">
                        <a:lumMod val="0"/>
                        <a:lumOff val="100000"/>
                      </a:srgbClr>
                    </a:gs>
                    <a:gs pos="87000">
                      <a:srgbClr val="76CEFF">
                        <a:lumMod val="38000"/>
                        <a:lumOff val="62000"/>
                      </a:srgbClr>
                    </a:gs>
                  </a:gsLst>
                  <a:lin ang="2700000" scaled="1"/>
                  <a:tileRect/>
                </a:gradFill>
                <a:latin typeface="IntelOne Display Medium" panose="020B0503020203020204" pitchFamily="34" charset="77"/>
                <a:ea typeface="+mn-ea"/>
                <a:cs typeface="Arial"/>
              </a:rPr>
              <a:t>4</a:t>
            </a:r>
            <a:r>
              <a:rPr lang="en-US" sz="4000" baseline="30000">
                <a:ln w="3175">
                  <a:noFill/>
                </a:ln>
                <a:gradFill flip="none" rotWithShape="1">
                  <a:gsLst>
                    <a:gs pos="16000">
                      <a:srgbClr val="ECD3F1">
                        <a:lumMod val="0"/>
                        <a:lumOff val="100000"/>
                      </a:srgbClr>
                    </a:gs>
                    <a:gs pos="87000">
                      <a:srgbClr val="76CEFF">
                        <a:lumMod val="38000"/>
                        <a:lumOff val="62000"/>
                      </a:srgbClr>
                    </a:gs>
                  </a:gsLst>
                  <a:lin ang="2700000" scaled="1"/>
                  <a:tileRect/>
                </a:gradFill>
                <a:latin typeface="IntelOne Display Medium" panose="020B0503020203020204" pitchFamily="34" charset="77"/>
                <a:ea typeface="+mn-ea"/>
                <a:cs typeface="Arial"/>
              </a:rPr>
              <a:t>th</a:t>
            </a:r>
            <a:r>
              <a:rPr lang="en-US" sz="4000">
                <a:ln w="3175">
                  <a:noFill/>
                </a:ln>
                <a:gradFill flip="none" rotWithShape="1">
                  <a:gsLst>
                    <a:gs pos="16000">
                      <a:srgbClr val="ECD3F1">
                        <a:lumMod val="0"/>
                        <a:lumOff val="100000"/>
                      </a:srgbClr>
                    </a:gs>
                    <a:gs pos="87000">
                      <a:srgbClr val="76CEFF">
                        <a:lumMod val="38000"/>
                        <a:lumOff val="62000"/>
                      </a:srgbClr>
                    </a:gs>
                  </a:gsLst>
                  <a:lin ang="2700000" scaled="1"/>
                  <a:tileRect/>
                </a:gradFill>
                <a:latin typeface="IntelOne Display Medium" panose="020B0503020203020204" pitchFamily="34" charset="77"/>
                <a:ea typeface="+mn-ea"/>
                <a:cs typeface="Arial"/>
              </a:rPr>
              <a:t> Gen Intel® Xeon® Scalable Processors</a:t>
            </a:r>
            <a:endParaRPr lang="en-US" sz="4000"/>
          </a:p>
        </p:txBody>
      </p:sp>
      <p:sp>
        <p:nvSpPr>
          <p:cNvPr id="13" name="Rectangle 12">
            <a:extLst>
              <a:ext uri="{FF2B5EF4-FFF2-40B4-BE49-F238E27FC236}">
                <a16:creationId xmlns:a16="http://schemas.microsoft.com/office/drawing/2014/main" id="{13F136FA-BBC2-F616-AFD8-4F199DD9E626}"/>
              </a:ext>
            </a:extLst>
          </p:cNvPr>
          <p:cNvSpPr/>
          <p:nvPr/>
        </p:nvSpPr>
        <p:spPr>
          <a:xfrm flipH="1">
            <a:off x="3862269" y="3328850"/>
            <a:ext cx="7093185" cy="571333"/>
          </a:xfrm>
          <a:prstGeom prst="rect">
            <a:avLst/>
          </a:prstGeom>
          <a:gradFill>
            <a:gsLst>
              <a:gs pos="0">
                <a:srgbClr val="101D30">
                  <a:lumMod val="70000"/>
                  <a:alpha val="71000"/>
                </a:srgbClr>
              </a:gs>
              <a:gs pos="100000">
                <a:srgbClr val="101D30">
                  <a:lumMod val="32000"/>
                  <a:alpha val="11000"/>
                </a:srgbClr>
              </a:gs>
            </a:gsLst>
            <a:lin ang="0" scaled="1"/>
          </a:gradFill>
          <a:ln w="12700" cap="flat" cmpd="sng" algn="ctr">
            <a:noFill/>
            <a:prstDash val="solid"/>
            <a:miter lim="800000"/>
          </a:ln>
          <a:effectLst/>
        </p:spPr>
        <p:txBody>
          <a:bodyPr lIns="27432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2000">
                <a:solidFill>
                  <a:srgbClr val="B4F0FF"/>
                </a:solidFill>
                <a:latin typeface="IntelOne Display Regular" panose="020B0503020203020204" pitchFamily="34" charset="0"/>
                <a:cs typeface="Arial"/>
              </a:rPr>
              <a:t>Increased memory bandwidth with  DDR5</a:t>
            </a:r>
            <a:endParaRPr kumimoji="0" lang="en-US" sz="2000" b="0" i="0" u="none" strike="noStrike" kern="1200" cap="none" spc="0" normalizeH="0" baseline="0" noProof="0">
              <a:ln>
                <a:noFill/>
              </a:ln>
              <a:solidFill>
                <a:srgbClr val="B4F0FF"/>
              </a:solidFill>
              <a:effectLst/>
              <a:uLnTx/>
              <a:uFillTx/>
              <a:latin typeface="IntelOne Display Regular" panose="020B0503020203020204" pitchFamily="34" charset="0"/>
              <a:cs typeface="Arial"/>
            </a:endParaRPr>
          </a:p>
        </p:txBody>
      </p:sp>
      <p:sp>
        <p:nvSpPr>
          <p:cNvPr id="14" name="Rectangle 13">
            <a:extLst>
              <a:ext uri="{FF2B5EF4-FFF2-40B4-BE49-F238E27FC236}">
                <a16:creationId xmlns:a16="http://schemas.microsoft.com/office/drawing/2014/main" id="{4B330C5A-AF6F-DD40-472F-E314141C3D08}"/>
              </a:ext>
            </a:extLst>
          </p:cNvPr>
          <p:cNvSpPr/>
          <p:nvPr/>
        </p:nvSpPr>
        <p:spPr>
          <a:xfrm flipH="1">
            <a:off x="3862267" y="3940123"/>
            <a:ext cx="7093185" cy="571334"/>
          </a:xfrm>
          <a:prstGeom prst="rect">
            <a:avLst/>
          </a:prstGeom>
          <a:gradFill>
            <a:gsLst>
              <a:gs pos="0">
                <a:srgbClr val="101D30">
                  <a:lumMod val="70000"/>
                  <a:alpha val="71000"/>
                </a:srgbClr>
              </a:gs>
              <a:gs pos="100000">
                <a:srgbClr val="101D30">
                  <a:lumMod val="32000"/>
                  <a:alpha val="11000"/>
                </a:srgbClr>
              </a:gs>
            </a:gsLst>
            <a:lin ang="0" scaled="1"/>
          </a:gradFill>
          <a:ln w="12700" cap="flat" cmpd="sng" algn="ctr">
            <a:noFill/>
            <a:prstDash val="solid"/>
            <a:miter lim="800000"/>
          </a:ln>
          <a:effectLst/>
        </p:spPr>
        <p:txBody>
          <a:bodyPr lIns="27432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2000">
                <a:solidFill>
                  <a:srgbClr val="B4F0FF"/>
                </a:solidFill>
                <a:latin typeface="IntelOne Display Regular" panose="020B0503020203020204" pitchFamily="34" charset="0"/>
                <a:cs typeface="Arial"/>
              </a:rPr>
              <a:t>Increased I/O bandwidth with PCIe 5</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sz="1100">
                <a:solidFill>
                  <a:srgbClr val="B4F0FF"/>
                </a:solidFill>
                <a:latin typeface="IntelOne Display Regular" panose="020B0503020203020204" pitchFamily="34" charset="0"/>
                <a:cs typeface="Arial"/>
              </a:rPr>
              <a:t>80 lanes</a:t>
            </a:r>
          </a:p>
        </p:txBody>
      </p:sp>
      <p:sp>
        <p:nvSpPr>
          <p:cNvPr id="17" name="Rectangle 16">
            <a:extLst>
              <a:ext uri="{FF2B5EF4-FFF2-40B4-BE49-F238E27FC236}">
                <a16:creationId xmlns:a16="http://schemas.microsoft.com/office/drawing/2014/main" id="{E5D6BF26-1B7B-0A0D-C58B-CCFE1853A6CD}"/>
              </a:ext>
            </a:extLst>
          </p:cNvPr>
          <p:cNvSpPr/>
          <p:nvPr/>
        </p:nvSpPr>
        <p:spPr>
          <a:xfrm flipH="1">
            <a:off x="3862264" y="4551397"/>
            <a:ext cx="7093185" cy="571334"/>
          </a:xfrm>
          <a:prstGeom prst="rect">
            <a:avLst/>
          </a:prstGeom>
          <a:gradFill>
            <a:gsLst>
              <a:gs pos="0">
                <a:srgbClr val="101D30">
                  <a:lumMod val="70000"/>
                  <a:alpha val="71000"/>
                </a:srgbClr>
              </a:gs>
              <a:gs pos="100000">
                <a:srgbClr val="101D30">
                  <a:lumMod val="32000"/>
                  <a:alpha val="11000"/>
                </a:srgbClr>
              </a:gs>
            </a:gsLst>
            <a:lin ang="0" scaled="1"/>
          </a:gradFill>
          <a:ln w="12700" cap="flat" cmpd="sng" algn="ctr">
            <a:noFill/>
            <a:prstDash val="solid"/>
            <a:miter lim="800000"/>
          </a:ln>
          <a:effectLst/>
        </p:spPr>
        <p:txBody>
          <a:bodyPr lIns="27432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4F0FF"/>
                </a:solidFill>
                <a:effectLst/>
                <a:uLnTx/>
                <a:uFillTx/>
                <a:latin typeface="IntelOne Display Regular" panose="020B0503020203020204" pitchFamily="34" charset="0"/>
                <a:cs typeface="Arial"/>
              </a:rPr>
              <a:t>Increased inter-socket </a:t>
            </a:r>
            <a:r>
              <a:rPr lang="en-US" sz="2000">
                <a:solidFill>
                  <a:srgbClr val="B4F0FF"/>
                </a:solidFill>
                <a:latin typeface="IntelOne Display Regular" panose="020B0503020203020204" pitchFamily="34" charset="0"/>
                <a:cs typeface="Arial"/>
              </a:rPr>
              <a:t>b</a:t>
            </a:r>
            <a:r>
              <a:rPr kumimoji="0" lang="en-US" sz="2000" b="0" i="0" u="none" strike="noStrike" kern="1200" cap="none" spc="0" normalizeH="0" baseline="0" noProof="0" err="1">
                <a:ln>
                  <a:noFill/>
                </a:ln>
                <a:solidFill>
                  <a:srgbClr val="B4F0FF"/>
                </a:solidFill>
                <a:effectLst/>
                <a:uLnTx/>
                <a:uFillTx/>
                <a:latin typeface="IntelOne Display Regular" panose="020B0503020203020204" pitchFamily="34" charset="0"/>
                <a:cs typeface="Arial"/>
              </a:rPr>
              <a:t>andwidth</a:t>
            </a:r>
            <a:r>
              <a:rPr kumimoji="0" lang="en-US" sz="2000" b="0" i="0" u="none" strike="noStrike" kern="1200" cap="none" spc="0" normalizeH="0" baseline="0" noProof="0">
                <a:ln>
                  <a:noFill/>
                </a:ln>
                <a:solidFill>
                  <a:srgbClr val="B4F0FF"/>
                </a:solidFill>
                <a:effectLst/>
                <a:uLnTx/>
                <a:uFillTx/>
                <a:latin typeface="IntelOne Display Regular" panose="020B0503020203020204" pitchFamily="34" charset="0"/>
                <a:cs typeface="Arial"/>
              </a:rPr>
              <a:t> with UPI 2.0</a:t>
            </a:r>
          </a:p>
        </p:txBody>
      </p:sp>
      <p:sp>
        <p:nvSpPr>
          <p:cNvPr id="18" name="Rectangle 17">
            <a:extLst>
              <a:ext uri="{FF2B5EF4-FFF2-40B4-BE49-F238E27FC236}">
                <a16:creationId xmlns:a16="http://schemas.microsoft.com/office/drawing/2014/main" id="{AA4C7EC0-1352-A13F-B583-E4E05769DBE4}"/>
              </a:ext>
            </a:extLst>
          </p:cNvPr>
          <p:cNvSpPr/>
          <p:nvPr/>
        </p:nvSpPr>
        <p:spPr>
          <a:xfrm flipH="1">
            <a:off x="3862264" y="5157033"/>
            <a:ext cx="7093185" cy="571333"/>
          </a:xfrm>
          <a:prstGeom prst="rect">
            <a:avLst/>
          </a:prstGeom>
          <a:gradFill>
            <a:gsLst>
              <a:gs pos="0">
                <a:srgbClr val="101D30">
                  <a:lumMod val="70000"/>
                  <a:alpha val="71000"/>
                </a:srgbClr>
              </a:gs>
              <a:gs pos="100000">
                <a:srgbClr val="101D30">
                  <a:lumMod val="32000"/>
                  <a:alpha val="11000"/>
                </a:srgbClr>
              </a:gs>
            </a:gsLst>
            <a:lin ang="0" scaled="1"/>
          </a:gradFill>
          <a:ln w="12700" cap="flat" cmpd="sng" algn="ctr">
            <a:noFill/>
            <a:prstDash val="solid"/>
            <a:miter lim="800000"/>
          </a:ln>
          <a:effectLst/>
        </p:spPr>
        <p:txBody>
          <a:bodyPr lIns="27432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4F0FF"/>
                </a:solidFill>
                <a:effectLst/>
                <a:uLnTx/>
                <a:uFillTx/>
                <a:latin typeface="IntelOne Display Regular" panose="020B0503020203020204" pitchFamily="34" charset="0"/>
                <a:cs typeface="Arial"/>
              </a:rPr>
              <a:t>Compute Express Link (CXL) 1.1</a:t>
            </a:r>
          </a:p>
        </p:txBody>
      </p:sp>
      <p:sp>
        <p:nvSpPr>
          <p:cNvPr id="20" name="Rectangle 19">
            <a:extLst>
              <a:ext uri="{FF2B5EF4-FFF2-40B4-BE49-F238E27FC236}">
                <a16:creationId xmlns:a16="http://schemas.microsoft.com/office/drawing/2014/main" id="{E8CB700C-68A1-51CA-CEE0-301C37CBC356}"/>
              </a:ext>
            </a:extLst>
          </p:cNvPr>
          <p:cNvSpPr/>
          <p:nvPr/>
        </p:nvSpPr>
        <p:spPr>
          <a:xfrm flipH="1">
            <a:off x="3862264" y="5790892"/>
            <a:ext cx="7093185" cy="571333"/>
          </a:xfrm>
          <a:prstGeom prst="rect">
            <a:avLst/>
          </a:prstGeom>
          <a:gradFill>
            <a:gsLst>
              <a:gs pos="0">
                <a:srgbClr val="101D30">
                  <a:lumMod val="70000"/>
                  <a:alpha val="71000"/>
                </a:srgbClr>
              </a:gs>
              <a:gs pos="100000">
                <a:srgbClr val="101D30">
                  <a:lumMod val="32000"/>
                  <a:alpha val="11000"/>
                </a:srgbClr>
              </a:gs>
            </a:gsLst>
            <a:lin ang="0" scaled="1"/>
          </a:gradFill>
          <a:ln w="12700" cap="flat" cmpd="sng" algn="ctr">
            <a:noFill/>
            <a:prstDash val="solid"/>
            <a:miter lim="800000"/>
          </a:ln>
          <a:effectLst/>
        </p:spPr>
        <p:txBody>
          <a:bodyPr lIns="27432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4F0FF"/>
                </a:solidFill>
                <a:effectLst/>
                <a:uLnTx/>
                <a:uFillTx/>
                <a:latin typeface="IntelOne Display Regular" panose="020B0503020203020204" pitchFamily="34" charset="0"/>
                <a:cs typeface="Arial"/>
              </a:rPr>
              <a:t>Hardware </a:t>
            </a:r>
            <a:r>
              <a:rPr lang="en-US" sz="2000">
                <a:solidFill>
                  <a:srgbClr val="B4F0FF"/>
                </a:solidFill>
                <a:latin typeface="IntelOne Display Regular" panose="020B0503020203020204" pitchFamily="34" charset="0"/>
                <a:cs typeface="Arial"/>
              </a:rPr>
              <a:t>enhanced s</a:t>
            </a:r>
            <a:r>
              <a:rPr kumimoji="0" lang="en-US" sz="2000" b="0" i="0" u="none" strike="noStrike" kern="1200" cap="none" spc="0" normalizeH="0" baseline="0" noProof="0" err="1">
                <a:ln>
                  <a:noFill/>
                </a:ln>
                <a:solidFill>
                  <a:srgbClr val="B4F0FF"/>
                </a:solidFill>
                <a:effectLst/>
                <a:uLnTx/>
                <a:uFillTx/>
                <a:latin typeface="IntelOne Display Regular" panose="020B0503020203020204" pitchFamily="34" charset="0"/>
                <a:cs typeface="Arial"/>
              </a:rPr>
              <a:t>ecurity</a:t>
            </a:r>
            <a:r>
              <a:rPr kumimoji="0" lang="en-US" sz="2000" b="0" i="0" u="none" strike="noStrike" kern="1200" cap="none" spc="0" normalizeH="0" baseline="0" noProof="0">
                <a:ln>
                  <a:noFill/>
                </a:ln>
                <a:solidFill>
                  <a:srgbClr val="B4F0FF"/>
                </a:solidFill>
                <a:effectLst/>
                <a:uLnTx/>
                <a:uFillTx/>
                <a:latin typeface="IntelOne Display Regular" panose="020B0503020203020204" pitchFamily="34" charset="0"/>
                <a:cs typeface="Arial"/>
              </a:rPr>
              <a:t> </a:t>
            </a:r>
          </a:p>
        </p:txBody>
      </p:sp>
      <p:sp>
        <p:nvSpPr>
          <p:cNvPr id="2" name="Rectangle 1">
            <a:extLst>
              <a:ext uri="{FF2B5EF4-FFF2-40B4-BE49-F238E27FC236}">
                <a16:creationId xmlns:a16="http://schemas.microsoft.com/office/drawing/2014/main" id="{0F2095DE-2925-05D5-8094-31100610127E}"/>
              </a:ext>
            </a:extLst>
          </p:cNvPr>
          <p:cNvSpPr/>
          <p:nvPr/>
        </p:nvSpPr>
        <p:spPr>
          <a:xfrm flipH="1">
            <a:off x="3862264" y="1409089"/>
            <a:ext cx="7093185" cy="575835"/>
          </a:xfrm>
          <a:prstGeom prst="rect">
            <a:avLst/>
          </a:prstGeom>
          <a:gradFill>
            <a:gsLst>
              <a:gs pos="0">
                <a:srgbClr val="101D30">
                  <a:lumMod val="70000"/>
                  <a:alpha val="71000"/>
                </a:srgbClr>
              </a:gs>
              <a:gs pos="100000">
                <a:srgbClr val="101D30">
                  <a:lumMod val="32000"/>
                  <a:alpha val="11000"/>
                </a:srgbClr>
              </a:gs>
            </a:gsLst>
            <a:lin ang="0" scaled="1"/>
          </a:gradFill>
          <a:ln w="12700" cap="flat" cmpd="sng" algn="ctr">
            <a:noFill/>
            <a:prstDash val="solid"/>
            <a:miter lim="800000"/>
          </a:ln>
          <a:effectLst/>
        </p:spPr>
        <p:txBody>
          <a:bodyPr lIns="27432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4F0FF"/>
                </a:solidFill>
                <a:effectLst/>
                <a:uLnTx/>
                <a:uFillTx/>
                <a:latin typeface="IntelOne Display Regular" panose="020B0503020203020204" pitchFamily="34" charset="0"/>
                <a:cs typeface="Arial"/>
              </a:rPr>
              <a:t>1 to 8 socket scalability</a:t>
            </a:r>
          </a:p>
        </p:txBody>
      </p:sp>
    </p:spTree>
    <p:extLst>
      <p:ext uri="{BB962C8B-B14F-4D97-AF65-F5344CB8AC3E}">
        <p14:creationId xmlns:p14="http://schemas.microsoft.com/office/powerpoint/2010/main" val="244113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51A530E-E1C1-3F3E-921A-E01766026512}"/>
              </a:ext>
            </a:extLst>
          </p:cNvPr>
          <p:cNvSpPr/>
          <p:nvPr/>
        </p:nvSpPr>
        <p:spPr>
          <a:xfrm>
            <a:off x="713536" y="1726068"/>
            <a:ext cx="10993877" cy="4122282"/>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txBody>
          <a:bodyPr l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2000" b="1" i="0" u="none" strike="noStrike" kern="1200" cap="none" spc="0" normalizeH="0" baseline="0" noProof="0">
              <a:ln>
                <a:noFill/>
              </a:ln>
              <a:solidFill>
                <a:srgbClr val="FFFFFF"/>
              </a:solidFill>
              <a:effectLst/>
              <a:uLnTx/>
              <a:uFillTx/>
              <a:latin typeface="IntelOne Display Regular"/>
              <a:cs typeface="Arial"/>
            </a:endParaRPr>
          </a:p>
        </p:txBody>
      </p:sp>
      <p:sp>
        <p:nvSpPr>
          <p:cNvPr id="72" name="TextBox 71">
            <a:extLst>
              <a:ext uri="{FF2B5EF4-FFF2-40B4-BE49-F238E27FC236}">
                <a16:creationId xmlns:a16="http://schemas.microsoft.com/office/drawing/2014/main" id="{E6934D77-7502-F10D-469E-142D37C6A45B}"/>
              </a:ext>
            </a:extLst>
          </p:cNvPr>
          <p:cNvSpPr txBox="1"/>
          <p:nvPr/>
        </p:nvSpPr>
        <p:spPr>
          <a:xfrm>
            <a:off x="4187368" y="2052617"/>
            <a:ext cx="1804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t>Intel® HPC </a:t>
            </a:r>
            <a:b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br>
            <a: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t>Engines</a:t>
            </a:r>
          </a:p>
        </p:txBody>
      </p:sp>
      <p:sp>
        <p:nvSpPr>
          <p:cNvPr id="74" name="TextBox 73">
            <a:extLst>
              <a:ext uri="{FF2B5EF4-FFF2-40B4-BE49-F238E27FC236}">
                <a16:creationId xmlns:a16="http://schemas.microsoft.com/office/drawing/2014/main" id="{7A69112D-5F7B-7BF2-6422-4747F29E6E7F}"/>
              </a:ext>
            </a:extLst>
          </p:cNvPr>
          <p:cNvSpPr txBox="1"/>
          <p:nvPr/>
        </p:nvSpPr>
        <p:spPr>
          <a:xfrm>
            <a:off x="7770127" y="2076199"/>
            <a:ext cx="1971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t>Intel® </a:t>
            </a:r>
            <a:b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br>
            <a: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t>Analytics Engines</a:t>
            </a:r>
          </a:p>
        </p:txBody>
      </p:sp>
      <p:sp>
        <p:nvSpPr>
          <p:cNvPr id="73" name="TextBox 72">
            <a:extLst>
              <a:ext uri="{FF2B5EF4-FFF2-40B4-BE49-F238E27FC236}">
                <a16:creationId xmlns:a16="http://schemas.microsoft.com/office/drawing/2014/main" id="{49C1F1EF-CA61-416F-35E7-F286366A6D9E}"/>
              </a:ext>
            </a:extLst>
          </p:cNvPr>
          <p:cNvSpPr txBox="1"/>
          <p:nvPr/>
        </p:nvSpPr>
        <p:spPr>
          <a:xfrm>
            <a:off x="5895608" y="2066538"/>
            <a:ext cx="1874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t>Intel® </a:t>
            </a:r>
            <a:b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br>
            <a: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t>Network Engines</a:t>
            </a:r>
          </a:p>
        </p:txBody>
      </p:sp>
      <p:sp>
        <p:nvSpPr>
          <p:cNvPr id="75" name="TextBox 74">
            <a:extLst>
              <a:ext uri="{FF2B5EF4-FFF2-40B4-BE49-F238E27FC236}">
                <a16:creationId xmlns:a16="http://schemas.microsoft.com/office/drawing/2014/main" id="{E5DDAD69-7271-1F4C-C215-602A4150E080}"/>
              </a:ext>
            </a:extLst>
          </p:cNvPr>
          <p:cNvSpPr txBox="1"/>
          <p:nvPr/>
        </p:nvSpPr>
        <p:spPr>
          <a:xfrm>
            <a:off x="9674367" y="2088129"/>
            <a:ext cx="1804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t>Intel® </a:t>
            </a:r>
            <a:b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br>
            <a: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t>Storage Engines</a:t>
            </a:r>
          </a:p>
        </p:txBody>
      </p:sp>
      <p:sp>
        <p:nvSpPr>
          <p:cNvPr id="4" name="Title 3">
            <a:extLst>
              <a:ext uri="{FF2B5EF4-FFF2-40B4-BE49-F238E27FC236}">
                <a16:creationId xmlns:a16="http://schemas.microsoft.com/office/drawing/2014/main" id="{EE811012-2465-4455-9DC4-FC446A7DE880}"/>
              </a:ext>
            </a:extLst>
          </p:cNvPr>
          <p:cNvSpPr>
            <a:spLocks noGrp="1"/>
          </p:cNvSpPr>
          <p:nvPr>
            <p:ph type="title"/>
          </p:nvPr>
        </p:nvSpPr>
        <p:spPr>
          <a:xfrm>
            <a:off x="665753" y="348272"/>
            <a:ext cx="10921552" cy="661378"/>
          </a:xfrm>
        </p:spPr>
        <p:txBody>
          <a:bodyPr lIns="0" tIns="0" rIns="0" bIns="0" anchor="t" anchorCtr="0">
            <a:noAutofit/>
          </a:bodyPr>
          <a:lstStyle/>
          <a:p>
            <a:r>
              <a:rPr lang="en-US" sz="4000"/>
              <a:t>Intel</a:t>
            </a:r>
            <a:r>
              <a:rPr lang="en-US" sz="4000" baseline="30000"/>
              <a:t>®</a:t>
            </a:r>
            <a:r>
              <a:rPr lang="en-US" sz="4000"/>
              <a:t> Accelerator Engines </a:t>
            </a:r>
          </a:p>
        </p:txBody>
      </p:sp>
      <p:sp>
        <p:nvSpPr>
          <p:cNvPr id="5" name="Content Placeholder 4">
            <a:extLst>
              <a:ext uri="{FF2B5EF4-FFF2-40B4-BE49-F238E27FC236}">
                <a16:creationId xmlns:a16="http://schemas.microsoft.com/office/drawing/2014/main" id="{A3318D18-3018-415A-AC07-39CAE0AA1355}"/>
              </a:ext>
            </a:extLst>
          </p:cNvPr>
          <p:cNvSpPr>
            <a:spLocks noGrp="1"/>
          </p:cNvSpPr>
          <p:nvPr>
            <p:ph sz="quarter" idx="10"/>
          </p:nvPr>
        </p:nvSpPr>
        <p:spPr>
          <a:xfrm>
            <a:off x="665753" y="898888"/>
            <a:ext cx="11169491" cy="646820"/>
          </a:xfrm>
        </p:spPr>
        <p:txBody>
          <a:bodyPr lIns="0">
            <a:normAutofit/>
          </a:bodyPr>
          <a:lstStyle/>
          <a:p>
            <a:pPr marL="0" indent="0">
              <a:buNone/>
            </a:pPr>
            <a:r>
              <a:rPr lang="en-US" sz="2000">
                <a:solidFill>
                  <a:schemeClr val="accent2"/>
                </a:solidFill>
              </a:rPr>
              <a:t>Most Built-in Accelerators of any CPU on the market providing customers with </a:t>
            </a:r>
            <a:r>
              <a:rPr lang="en-US" sz="2000">
                <a:solidFill>
                  <a:schemeClr val="accent2"/>
                </a:solidFill>
                <a:latin typeface="IntelOne Display Light" panose="020B0403020203020204" pitchFamily="34" charset="77"/>
              </a:rPr>
              <a:t>increased </a:t>
            </a:r>
            <a:r>
              <a:rPr lang="en-US" sz="2000">
                <a:solidFill>
                  <a:schemeClr val="accent2"/>
                </a:solidFill>
                <a:latin typeface="IntelOne Display Medium" panose="020B0703020203020204" pitchFamily="34" charset="0"/>
              </a:rPr>
              <a:t>performance, costs savings</a:t>
            </a:r>
            <a:r>
              <a:rPr lang="en-US" sz="2000">
                <a:solidFill>
                  <a:schemeClr val="accent2"/>
                </a:solidFill>
                <a:latin typeface="IntelOne Display Light" panose="020B0403020203020204" pitchFamily="34" charset="77"/>
              </a:rPr>
              <a:t> and </a:t>
            </a:r>
            <a:r>
              <a:rPr lang="en-US" sz="2000">
                <a:solidFill>
                  <a:schemeClr val="accent2"/>
                </a:solidFill>
                <a:latin typeface="IntelOne Display Medium" panose="020B0703020203020204" pitchFamily="34" charset="0"/>
              </a:rPr>
              <a:t>sustainability</a:t>
            </a:r>
            <a:r>
              <a:rPr lang="en-US" sz="2000" b="1">
                <a:solidFill>
                  <a:schemeClr val="accent2"/>
                </a:solidFill>
                <a:latin typeface="IntelOne Display Light" panose="020B0403020203020204" pitchFamily="34" charset="77"/>
              </a:rPr>
              <a:t> </a:t>
            </a:r>
            <a:r>
              <a:rPr lang="en-US" sz="2000">
                <a:solidFill>
                  <a:schemeClr val="accent2"/>
                </a:solidFill>
                <a:latin typeface="IntelOne Display Light" panose="020B0403020203020204" pitchFamily="34" charset="77"/>
              </a:rPr>
              <a:t>advantages </a:t>
            </a:r>
            <a:r>
              <a:rPr lang="en-US" sz="2000">
                <a:solidFill>
                  <a:schemeClr val="accent2"/>
                </a:solidFill>
              </a:rPr>
              <a:t>for the biggest and  fastest-growing workloads</a:t>
            </a:r>
          </a:p>
        </p:txBody>
      </p:sp>
      <p:pic>
        <p:nvPicPr>
          <p:cNvPr id="7" name="Graphic 6" descr="Robot outline">
            <a:extLst>
              <a:ext uri="{FF2B5EF4-FFF2-40B4-BE49-F238E27FC236}">
                <a16:creationId xmlns:a16="http://schemas.microsoft.com/office/drawing/2014/main" id="{B5E4DAA1-3C41-4559-99E8-60EE0C7D00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6242" y="2052617"/>
            <a:ext cx="431221" cy="431221"/>
          </a:xfrm>
          <a:prstGeom prst="rect">
            <a:avLst/>
          </a:prstGeom>
        </p:spPr>
      </p:pic>
      <p:pic>
        <p:nvPicPr>
          <p:cNvPr id="8" name="Graphic 7" descr="Lock with solid fill">
            <a:extLst>
              <a:ext uri="{FF2B5EF4-FFF2-40B4-BE49-F238E27FC236}">
                <a16:creationId xmlns:a16="http://schemas.microsoft.com/office/drawing/2014/main" id="{FA488BCD-C673-4B2A-BBA8-639AEA8575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9468" y="1994494"/>
            <a:ext cx="359856" cy="359856"/>
          </a:xfrm>
          <a:prstGeom prst="rect">
            <a:avLst/>
          </a:prstGeom>
        </p:spPr>
      </p:pic>
      <p:pic>
        <p:nvPicPr>
          <p:cNvPr id="9" name="Graphic 8" descr="Pandemic flattening curve bar graph with solid fill">
            <a:extLst>
              <a:ext uri="{FF2B5EF4-FFF2-40B4-BE49-F238E27FC236}">
                <a16:creationId xmlns:a16="http://schemas.microsoft.com/office/drawing/2014/main" id="{5262F4FC-FBEC-4BF5-92D8-9317959E4E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31614" y="2035795"/>
            <a:ext cx="354940" cy="354940"/>
          </a:xfrm>
          <a:prstGeom prst="rect">
            <a:avLst/>
          </a:prstGeom>
        </p:spPr>
      </p:pic>
      <p:pic>
        <p:nvPicPr>
          <p:cNvPr id="10" name="Graphic 9" descr="Influencer with solid fill">
            <a:extLst>
              <a:ext uri="{FF2B5EF4-FFF2-40B4-BE49-F238E27FC236}">
                <a16:creationId xmlns:a16="http://schemas.microsoft.com/office/drawing/2014/main" id="{008BB00E-605A-4BDA-816B-1D31E980395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79450" y="1994494"/>
            <a:ext cx="398865" cy="398865"/>
          </a:xfrm>
          <a:prstGeom prst="rect">
            <a:avLst/>
          </a:prstGeom>
        </p:spPr>
      </p:pic>
      <p:pic>
        <p:nvPicPr>
          <p:cNvPr id="11" name="Graphic 10" descr="Database with solid fill">
            <a:extLst>
              <a:ext uri="{FF2B5EF4-FFF2-40B4-BE49-F238E27FC236}">
                <a16:creationId xmlns:a16="http://schemas.microsoft.com/office/drawing/2014/main" id="{2759F62D-A600-45EC-BC93-0BDD9EE0C6E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03649" y="2031207"/>
            <a:ext cx="398865" cy="398865"/>
          </a:xfrm>
          <a:prstGeom prst="rect">
            <a:avLst/>
          </a:prstGeom>
        </p:spPr>
      </p:pic>
      <p:pic>
        <p:nvPicPr>
          <p:cNvPr id="12" name="Graphic 11" descr="Server with solid fill">
            <a:extLst>
              <a:ext uri="{FF2B5EF4-FFF2-40B4-BE49-F238E27FC236}">
                <a16:creationId xmlns:a16="http://schemas.microsoft.com/office/drawing/2014/main" id="{195DB209-CDEB-4E70-9F03-716B47AFCFD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91731" y="2084130"/>
            <a:ext cx="334276" cy="334276"/>
          </a:xfrm>
          <a:prstGeom prst="rect">
            <a:avLst/>
          </a:prstGeom>
        </p:spPr>
      </p:pic>
      <p:sp>
        <p:nvSpPr>
          <p:cNvPr id="2" name="TextBox 1">
            <a:extLst>
              <a:ext uri="{FF2B5EF4-FFF2-40B4-BE49-F238E27FC236}">
                <a16:creationId xmlns:a16="http://schemas.microsoft.com/office/drawing/2014/main" id="{DE66BE4A-FEAC-47D3-B9F8-B2C148716628}"/>
              </a:ext>
            </a:extLst>
          </p:cNvPr>
          <p:cNvSpPr txBox="1"/>
          <p:nvPr/>
        </p:nvSpPr>
        <p:spPr>
          <a:xfrm>
            <a:off x="6853187" y="6436428"/>
            <a:ext cx="520315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25252">
                    <a:lumMod val="40000"/>
                    <a:lumOff val="60000"/>
                  </a:srgbClr>
                </a:solidFill>
                <a:effectLst/>
                <a:uLnTx/>
                <a:uFillTx/>
                <a:latin typeface="IntelOne Text" panose="020B0503020203020204" pitchFamily="34" charset="0"/>
                <a:cs typeface="Arial"/>
              </a:rPr>
              <a:t>Supported in 4th Gen Intel® Xeon® Scalable processors and Intel® Xeon® CPU Max Series processors. </a:t>
            </a:r>
            <a:r>
              <a:rPr lang="en-US" sz="800">
                <a:solidFill>
                  <a:srgbClr val="BABABA"/>
                </a:solidFill>
                <a:effectLst/>
                <a:latin typeface="IntelOne Text" panose="020B0503020203020204" pitchFamily="34" charset="0"/>
              </a:rPr>
              <a:t>Many features are enabled through Intel® oneAPI Tools and Intel-optimized AI frameworks.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25252">
                    <a:lumMod val="40000"/>
                    <a:lumOff val="60000"/>
                  </a:srgbClr>
                </a:solidFill>
                <a:effectLst/>
                <a:uLnTx/>
                <a:uFillTx/>
                <a:latin typeface="IntelOne Text" panose="020B0503020203020204" pitchFamily="34" charset="0"/>
                <a:cs typeface="Arial"/>
              </a:rPr>
              <a:t> </a:t>
            </a:r>
          </a:p>
        </p:txBody>
      </p:sp>
      <p:sp>
        <p:nvSpPr>
          <p:cNvPr id="19" name="TextBox 18">
            <a:extLst>
              <a:ext uri="{FF2B5EF4-FFF2-40B4-BE49-F238E27FC236}">
                <a16:creationId xmlns:a16="http://schemas.microsoft.com/office/drawing/2014/main" id="{C7E2D347-7F54-28BB-A8E5-9D156DAFD253}"/>
              </a:ext>
            </a:extLst>
          </p:cNvPr>
          <p:cNvSpPr txBox="1"/>
          <p:nvPr/>
        </p:nvSpPr>
        <p:spPr>
          <a:xfrm>
            <a:off x="760411" y="2038696"/>
            <a:ext cx="11459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t>Intel® AI </a:t>
            </a:r>
            <a:b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br>
            <a: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t>Engines</a:t>
            </a:r>
          </a:p>
        </p:txBody>
      </p:sp>
      <p:cxnSp>
        <p:nvCxnSpPr>
          <p:cNvPr id="64" name="Straight Connector 63">
            <a:extLst>
              <a:ext uri="{FF2B5EF4-FFF2-40B4-BE49-F238E27FC236}">
                <a16:creationId xmlns:a16="http://schemas.microsoft.com/office/drawing/2014/main" id="{0730AA27-507F-574B-AEB1-BE35855B17B2}"/>
              </a:ext>
            </a:extLst>
          </p:cNvPr>
          <p:cNvCxnSpPr>
            <a:cxnSpLocks/>
          </p:cNvCxnSpPr>
          <p:nvPr/>
        </p:nvCxnSpPr>
        <p:spPr>
          <a:xfrm>
            <a:off x="2290745" y="2130375"/>
            <a:ext cx="0" cy="3393429"/>
          </a:xfrm>
          <a:prstGeom prst="line">
            <a:avLst/>
          </a:prstGeom>
          <a:ln w="31750" cap="rnd">
            <a:gradFill>
              <a:gsLst>
                <a:gs pos="2000">
                  <a:schemeClr val="accent2"/>
                </a:gs>
                <a:gs pos="50000">
                  <a:schemeClr val="accent2">
                    <a:alpha val="31000"/>
                  </a:schemeClr>
                </a:gs>
                <a:gs pos="99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1EEA4C27-38EA-CB21-4C94-BB2822AC116A}"/>
              </a:ext>
            </a:extLst>
          </p:cNvPr>
          <p:cNvSpPr txBox="1"/>
          <p:nvPr/>
        </p:nvSpPr>
        <p:spPr>
          <a:xfrm>
            <a:off x="2333458" y="2038696"/>
            <a:ext cx="18775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t>Intel® </a:t>
            </a:r>
            <a:b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br>
            <a:r>
              <a:rPr kumimoji="0" lang="en-US" sz="1600" b="0" i="0" u="none" strike="noStrike" kern="1200" cap="none" spc="0" normalizeH="0" baseline="0" noProof="0">
                <a:ln>
                  <a:noFill/>
                </a:ln>
                <a:solidFill>
                  <a:srgbClr val="FFFFFF"/>
                </a:solidFill>
                <a:effectLst/>
                <a:uLnTx/>
                <a:uFillTx/>
                <a:latin typeface="IntelOne Text" panose="020B0503020203020204" pitchFamily="34" charset="77"/>
                <a:cs typeface="Arial"/>
              </a:rPr>
              <a:t>Security Engines</a:t>
            </a:r>
          </a:p>
        </p:txBody>
      </p:sp>
      <p:cxnSp>
        <p:nvCxnSpPr>
          <p:cNvPr id="79" name="Straight Connector 78">
            <a:extLst>
              <a:ext uri="{FF2B5EF4-FFF2-40B4-BE49-F238E27FC236}">
                <a16:creationId xmlns:a16="http://schemas.microsoft.com/office/drawing/2014/main" id="{92C6F6D5-2CC3-7817-1815-623592E9CD11}"/>
              </a:ext>
            </a:extLst>
          </p:cNvPr>
          <p:cNvCxnSpPr>
            <a:cxnSpLocks/>
          </p:cNvCxnSpPr>
          <p:nvPr/>
        </p:nvCxnSpPr>
        <p:spPr>
          <a:xfrm>
            <a:off x="4144942" y="2130375"/>
            <a:ext cx="0" cy="3393429"/>
          </a:xfrm>
          <a:prstGeom prst="line">
            <a:avLst/>
          </a:prstGeom>
          <a:ln w="31750" cap="rnd">
            <a:gradFill>
              <a:gsLst>
                <a:gs pos="2000">
                  <a:schemeClr val="accent2"/>
                </a:gs>
                <a:gs pos="50000">
                  <a:schemeClr val="accent2">
                    <a:alpha val="31000"/>
                  </a:schemeClr>
                </a:gs>
                <a:gs pos="99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AA2E974-CFF4-0841-E293-02F040D076AF}"/>
              </a:ext>
            </a:extLst>
          </p:cNvPr>
          <p:cNvCxnSpPr>
            <a:cxnSpLocks/>
          </p:cNvCxnSpPr>
          <p:nvPr/>
        </p:nvCxnSpPr>
        <p:spPr>
          <a:xfrm>
            <a:off x="5832419" y="2130375"/>
            <a:ext cx="0" cy="3393429"/>
          </a:xfrm>
          <a:prstGeom prst="line">
            <a:avLst/>
          </a:prstGeom>
          <a:ln w="31750" cap="rnd">
            <a:gradFill>
              <a:gsLst>
                <a:gs pos="2000">
                  <a:schemeClr val="accent2"/>
                </a:gs>
                <a:gs pos="50000">
                  <a:schemeClr val="accent2">
                    <a:alpha val="31000"/>
                  </a:schemeClr>
                </a:gs>
                <a:gs pos="99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E96697B-1207-DE20-7FCD-1C0A59753BB4}"/>
              </a:ext>
            </a:extLst>
          </p:cNvPr>
          <p:cNvCxnSpPr>
            <a:cxnSpLocks/>
          </p:cNvCxnSpPr>
          <p:nvPr/>
        </p:nvCxnSpPr>
        <p:spPr>
          <a:xfrm>
            <a:off x="7729241" y="2130375"/>
            <a:ext cx="0" cy="3393429"/>
          </a:xfrm>
          <a:prstGeom prst="line">
            <a:avLst/>
          </a:prstGeom>
          <a:ln w="31750" cap="rnd">
            <a:gradFill>
              <a:gsLst>
                <a:gs pos="2000">
                  <a:schemeClr val="accent2"/>
                </a:gs>
                <a:gs pos="50000">
                  <a:schemeClr val="accent2">
                    <a:alpha val="31000"/>
                  </a:schemeClr>
                </a:gs>
                <a:gs pos="99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9D0AFB9-89F9-AF1A-A597-A47028794436}"/>
              </a:ext>
            </a:extLst>
          </p:cNvPr>
          <p:cNvCxnSpPr>
            <a:cxnSpLocks/>
          </p:cNvCxnSpPr>
          <p:nvPr/>
        </p:nvCxnSpPr>
        <p:spPr>
          <a:xfrm>
            <a:off x="9672620" y="2130375"/>
            <a:ext cx="0" cy="3393429"/>
          </a:xfrm>
          <a:prstGeom prst="line">
            <a:avLst/>
          </a:prstGeom>
          <a:ln w="31750" cap="rnd">
            <a:gradFill>
              <a:gsLst>
                <a:gs pos="2000">
                  <a:schemeClr val="accent2"/>
                </a:gs>
                <a:gs pos="50000">
                  <a:schemeClr val="accent2">
                    <a:alpha val="31000"/>
                  </a:schemeClr>
                </a:gs>
                <a:gs pos="99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F2C6F78C-EC08-5EFF-F70F-3A1DDE79AE8F}"/>
              </a:ext>
            </a:extLst>
          </p:cNvPr>
          <p:cNvSpPr txBox="1"/>
          <p:nvPr/>
        </p:nvSpPr>
        <p:spPr>
          <a:xfrm>
            <a:off x="760410" y="2781675"/>
            <a:ext cx="152874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Advanced Matrix Extensions (Intel® AMX)</a:t>
            </a:r>
            <a:br>
              <a:rPr kumimoji="0" lang="en-US" sz="1000" b="0" i="0" u="none" strike="noStrike" kern="1200" cap="none" spc="0" normalizeH="0" baseline="0" noProof="0">
                <a:ln>
                  <a:noFill/>
                </a:ln>
                <a:solidFill>
                  <a:srgbClr val="FFFFFF"/>
                </a:solidFill>
                <a:effectLst/>
                <a:uLnTx/>
                <a:uFillTx/>
                <a:latin typeface="IntelOne Display Regular"/>
                <a:ea typeface="+mn-ea"/>
                <a:cs typeface="Arial"/>
              </a:rPr>
            </a:b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Advanced Vector Extensions 512 (Intel® AVX-512)</a:t>
            </a:r>
            <a:br>
              <a:rPr kumimoji="0" lang="en-US" sz="1000" b="0" i="0" u="none" strike="noStrike" kern="1200" cap="none" spc="0" normalizeH="0" baseline="0" noProof="0">
                <a:ln>
                  <a:noFill/>
                </a:ln>
                <a:solidFill>
                  <a:srgbClr val="FFFFFF"/>
                </a:solidFill>
                <a:effectLst/>
                <a:uLnTx/>
                <a:uFillTx/>
                <a:latin typeface="IntelOne Display Regular"/>
                <a:ea typeface="+mn-ea"/>
                <a:cs typeface="Arial"/>
              </a:rPr>
            </a:b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Deep Learning Boost (Intel® DL Boost)</a:t>
            </a:r>
          </a:p>
        </p:txBody>
      </p:sp>
      <p:sp>
        <p:nvSpPr>
          <p:cNvPr id="84" name="TextBox 83">
            <a:extLst>
              <a:ext uri="{FF2B5EF4-FFF2-40B4-BE49-F238E27FC236}">
                <a16:creationId xmlns:a16="http://schemas.microsoft.com/office/drawing/2014/main" id="{EAA1474A-1E6C-100E-1BC1-3E729FA80FDF}"/>
              </a:ext>
            </a:extLst>
          </p:cNvPr>
          <p:cNvSpPr txBox="1"/>
          <p:nvPr/>
        </p:nvSpPr>
        <p:spPr>
          <a:xfrm>
            <a:off x="2361169" y="2714672"/>
            <a:ext cx="162501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Control-Flow Enforcement Technology (Intel® CET)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Crypto Acceleration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Software Guard Extensions (Intel® SGX)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Trust Domain Extensions (Intel® TDX)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a:t>
            </a:r>
            <a:r>
              <a:rPr kumimoji="0" lang="en-US" sz="1000" b="0" i="0" u="none" strike="noStrike" kern="1200" cap="none" spc="0" normalizeH="0" baseline="0" noProof="0" err="1">
                <a:ln>
                  <a:noFill/>
                </a:ln>
                <a:solidFill>
                  <a:srgbClr val="FFFFFF"/>
                </a:solidFill>
                <a:effectLst/>
                <a:uLnTx/>
                <a:uFillTx/>
                <a:latin typeface="IntelOne Display Regular"/>
                <a:ea typeface="+mn-ea"/>
                <a:cs typeface="Arial"/>
              </a:rPr>
              <a:t>QuickAssist</a:t>
            </a: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 Technology (Intel® QAT)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p:txBody>
      </p:sp>
      <p:sp>
        <p:nvSpPr>
          <p:cNvPr id="85" name="TextBox 84">
            <a:extLst>
              <a:ext uri="{FF2B5EF4-FFF2-40B4-BE49-F238E27FC236}">
                <a16:creationId xmlns:a16="http://schemas.microsoft.com/office/drawing/2014/main" id="{98784C7C-FBE2-748C-3F9D-DCB351C63EBF}"/>
              </a:ext>
            </a:extLst>
          </p:cNvPr>
          <p:cNvSpPr txBox="1"/>
          <p:nvPr/>
        </p:nvSpPr>
        <p:spPr>
          <a:xfrm>
            <a:off x="4189969" y="2714672"/>
            <a:ext cx="162501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Advanced Vector Extensions 512 (Intel® AVX-512)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Advanced Matrix Extensions (Intel® AMX)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Data Streaming Accelerator (Intel® DSA)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a:t>
            </a:r>
            <a:r>
              <a:rPr kumimoji="0" lang="en-US" sz="1000" b="0" i="0" u="none" strike="noStrike" kern="1200" cap="none" spc="0" normalizeH="0" baseline="0" noProof="0" err="1">
                <a:ln>
                  <a:noFill/>
                </a:ln>
                <a:solidFill>
                  <a:srgbClr val="FFFFFF"/>
                </a:solidFill>
                <a:effectLst/>
                <a:uLnTx/>
                <a:uFillTx/>
                <a:latin typeface="IntelOne Display Regular"/>
                <a:ea typeface="+mn-ea"/>
                <a:cs typeface="Arial"/>
              </a:rPr>
              <a:t>QuickAssist</a:t>
            </a: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 Technology (Intel® QAT)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p:txBody>
      </p:sp>
      <p:sp>
        <p:nvSpPr>
          <p:cNvPr id="86" name="TextBox 85">
            <a:extLst>
              <a:ext uri="{FF2B5EF4-FFF2-40B4-BE49-F238E27FC236}">
                <a16:creationId xmlns:a16="http://schemas.microsoft.com/office/drawing/2014/main" id="{1FE5B391-F424-2C12-42DD-72F52A08D1BA}"/>
              </a:ext>
            </a:extLst>
          </p:cNvPr>
          <p:cNvSpPr txBox="1"/>
          <p:nvPr/>
        </p:nvSpPr>
        <p:spPr>
          <a:xfrm>
            <a:off x="5916519" y="2714672"/>
            <a:ext cx="162501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a:t>
            </a:r>
            <a:r>
              <a:rPr kumimoji="0" lang="en-US" sz="1000" b="0" i="0" u="none" strike="noStrike" kern="1200" cap="none" spc="0" normalizeH="0" baseline="0" noProof="0" err="1">
                <a:ln>
                  <a:noFill/>
                </a:ln>
                <a:solidFill>
                  <a:srgbClr val="FFFFFF"/>
                </a:solidFill>
                <a:effectLst/>
                <a:uLnTx/>
                <a:uFillTx/>
                <a:latin typeface="IntelOne Display Regular"/>
                <a:ea typeface="+mn-ea"/>
                <a:cs typeface="Arial"/>
              </a:rPr>
              <a:t>QuickAssist</a:t>
            </a: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 Technology (Intel® QAT)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Dynamic Load Balancer (Intel® DLB)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Data Streaming Accelerator (Intel® DSA)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Advanced Vector Extensions (Intel® AVX)  for </a:t>
            </a:r>
            <a:r>
              <a:rPr kumimoji="0" lang="en-US" sz="1000" b="0" i="0" u="none" strike="noStrike" kern="1200" cap="none" spc="0" normalizeH="0" baseline="0" noProof="0" err="1">
                <a:ln>
                  <a:noFill/>
                </a:ln>
                <a:solidFill>
                  <a:srgbClr val="FFFFFF"/>
                </a:solidFill>
                <a:effectLst/>
                <a:uLnTx/>
                <a:uFillTx/>
                <a:latin typeface="IntelOne Display Regular"/>
                <a:ea typeface="+mn-ea"/>
                <a:cs typeface="Arial"/>
              </a:rPr>
              <a:t>vRAN</a:t>
            </a: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Speed Select Technology (Intel® SST)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p:txBody>
      </p:sp>
      <p:sp>
        <p:nvSpPr>
          <p:cNvPr id="87" name="TextBox 86">
            <a:extLst>
              <a:ext uri="{FF2B5EF4-FFF2-40B4-BE49-F238E27FC236}">
                <a16:creationId xmlns:a16="http://schemas.microsoft.com/office/drawing/2014/main" id="{43B3A2E6-1EDF-4190-B35D-57F504CF09B2}"/>
              </a:ext>
            </a:extLst>
          </p:cNvPr>
          <p:cNvSpPr txBox="1"/>
          <p:nvPr/>
        </p:nvSpPr>
        <p:spPr>
          <a:xfrm>
            <a:off x="7845112" y="2714672"/>
            <a:ext cx="162501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In-memory Analytics Accelerator (Intel® IAA)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Data Streaming Accelerator (Intel® DSA)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Advanced Vector Extensions 512 (Intel® AVX-512)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a:t>
            </a:r>
            <a:r>
              <a:rPr kumimoji="0" lang="en-US" sz="1000" b="0" i="0" u="none" strike="noStrike" kern="1200" cap="none" spc="0" normalizeH="0" baseline="0" noProof="0" err="1">
                <a:ln>
                  <a:noFill/>
                </a:ln>
                <a:solidFill>
                  <a:srgbClr val="FFFFFF"/>
                </a:solidFill>
                <a:effectLst/>
                <a:uLnTx/>
                <a:uFillTx/>
                <a:latin typeface="IntelOne Display Regular"/>
                <a:ea typeface="+mn-ea"/>
                <a:cs typeface="Arial"/>
              </a:rPr>
              <a:t>QuickAssist</a:t>
            </a: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 Technology (Intel® QAT)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p:txBody>
      </p:sp>
      <p:sp>
        <p:nvSpPr>
          <p:cNvPr id="88" name="TextBox 87">
            <a:extLst>
              <a:ext uri="{FF2B5EF4-FFF2-40B4-BE49-F238E27FC236}">
                <a16:creationId xmlns:a16="http://schemas.microsoft.com/office/drawing/2014/main" id="{AAC6EF5A-F993-94E8-2518-320F8782706F}"/>
              </a:ext>
            </a:extLst>
          </p:cNvPr>
          <p:cNvSpPr txBox="1"/>
          <p:nvPr/>
        </p:nvSpPr>
        <p:spPr>
          <a:xfrm>
            <a:off x="9730444" y="2719594"/>
            <a:ext cx="194383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Data Streaming Accelerator (Intel® DSA)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a:t>
            </a:r>
            <a:r>
              <a:rPr kumimoji="0" lang="en-US" sz="1000" b="0" i="0" u="none" strike="noStrike" kern="1200" cap="none" spc="0" normalizeH="0" baseline="0" noProof="0" err="1">
                <a:ln>
                  <a:noFill/>
                </a:ln>
                <a:solidFill>
                  <a:srgbClr val="FFFFFF"/>
                </a:solidFill>
                <a:effectLst/>
                <a:uLnTx/>
                <a:uFillTx/>
                <a:latin typeface="IntelOne Display Regular"/>
                <a:ea typeface="+mn-ea"/>
                <a:cs typeface="Arial"/>
              </a:rPr>
              <a:t>QuickAssist</a:t>
            </a: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 </a:t>
            </a:r>
            <a:br>
              <a:rPr kumimoji="0" lang="en-US" sz="1000" b="0" i="0" u="none" strike="noStrike" kern="1200" cap="none" spc="0" normalizeH="0" baseline="0" noProof="0">
                <a:ln>
                  <a:noFill/>
                </a:ln>
                <a:solidFill>
                  <a:srgbClr val="FFFFFF"/>
                </a:solidFill>
                <a:effectLst/>
                <a:uLnTx/>
                <a:uFillTx/>
                <a:latin typeface="IntelOne Display Regular"/>
                <a:ea typeface="+mn-ea"/>
                <a:cs typeface="Arial"/>
              </a:rPr>
            </a:b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Technology (Intel® QAT)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In-memory Analytics Accelerator (Intel® IAA)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Data Direct I/O </a:t>
            </a:r>
            <a:br>
              <a:rPr kumimoji="0" lang="en-US" sz="1000" b="0" i="0" u="none" strike="noStrike" kern="1200" cap="none" spc="0" normalizeH="0" baseline="0" noProof="0">
                <a:ln>
                  <a:noFill/>
                </a:ln>
                <a:solidFill>
                  <a:srgbClr val="FFFFFF"/>
                </a:solidFill>
                <a:effectLst/>
                <a:uLnTx/>
                <a:uFillTx/>
                <a:latin typeface="IntelOne Display Regular"/>
                <a:ea typeface="+mn-ea"/>
                <a:cs typeface="Arial"/>
              </a:rPr>
            </a:b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DDIO)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Advanced Vector Extensions 512 (Intel® AVX-512)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IntelOne Display Regular"/>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a:ea typeface="+mn-ea"/>
                <a:cs typeface="Arial"/>
              </a:rPr>
              <a:t>Intel® Crypto Acceleration </a:t>
            </a:r>
          </a:p>
        </p:txBody>
      </p:sp>
    </p:spTree>
    <p:extLst>
      <p:ext uri="{BB962C8B-B14F-4D97-AF65-F5344CB8AC3E}">
        <p14:creationId xmlns:p14="http://schemas.microsoft.com/office/powerpoint/2010/main" val="3237282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D112-D86D-42FD-A604-DC10A3364AD4}"/>
              </a:ext>
            </a:extLst>
          </p:cNvPr>
          <p:cNvSpPr>
            <a:spLocks noGrp="1"/>
          </p:cNvSpPr>
          <p:nvPr>
            <p:ph type="title"/>
          </p:nvPr>
        </p:nvSpPr>
        <p:spPr>
          <a:xfrm>
            <a:off x="268709" y="301188"/>
            <a:ext cx="11184675" cy="952499"/>
          </a:xfrm>
        </p:spPr>
        <p:txBody>
          <a:bodyPr anchor="t">
            <a:normAutofit/>
          </a:bodyPr>
          <a:lstStyle/>
          <a:p>
            <a:r>
              <a:rPr lang="en-US" sz="3200"/>
              <a:t>Developer Tools for 4</a:t>
            </a:r>
            <a:r>
              <a:rPr lang="en-US" sz="3200" baseline="30000"/>
              <a:t>th</a:t>
            </a:r>
            <a:r>
              <a:rPr lang="en-US" sz="3200"/>
              <a:t> Gen Intel</a:t>
            </a:r>
            <a:r>
              <a:rPr lang="en-US" sz="3200" baseline="30000"/>
              <a:t>®</a:t>
            </a:r>
            <a:r>
              <a:rPr lang="en-US" sz="3200"/>
              <a:t> Xeon</a:t>
            </a:r>
            <a:r>
              <a:rPr lang="en-US" sz="3200" baseline="30000"/>
              <a:t>®</a:t>
            </a:r>
            <a:r>
              <a:rPr lang="en-US" sz="3200"/>
              <a:t> Scalable Processors</a:t>
            </a:r>
          </a:p>
        </p:txBody>
      </p:sp>
      <p:sp>
        <p:nvSpPr>
          <p:cNvPr id="20" name="TextBox 19">
            <a:extLst>
              <a:ext uri="{FF2B5EF4-FFF2-40B4-BE49-F238E27FC236}">
                <a16:creationId xmlns:a16="http://schemas.microsoft.com/office/drawing/2014/main" id="{2E250507-F038-4CC8-A2E1-5424A6408BE7}"/>
              </a:ext>
            </a:extLst>
          </p:cNvPr>
          <p:cNvSpPr txBox="1"/>
          <p:nvPr/>
        </p:nvSpPr>
        <p:spPr>
          <a:xfrm>
            <a:off x="565024" y="1912385"/>
            <a:ext cx="3773384" cy="36240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lvl="0" indent="0" algn="l" defTabSz="2438338" rtl="0" eaLnBrk="1" fontAlgn="auto" latinLnBrk="0" hangingPunct="0">
              <a:lnSpc>
                <a:spcPct val="100000"/>
              </a:lnSpc>
              <a:spcBef>
                <a:spcPts val="0"/>
              </a:spcBef>
              <a:spcAft>
                <a:spcPts val="30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Display AR Medium"/>
                <a:cs typeface="IntelOne Display AR Medium" panose="020B0703020203020204" pitchFamily="34" charset="-78"/>
                <a:sym typeface="Helvetica Neue"/>
                <a:hlinkClick r:id="rId3"/>
              </a:rPr>
              <a:t>Compilers, libraries &amp; analysis tools</a:t>
            </a:r>
            <a:r>
              <a:rPr kumimoji="0" lang="en-US" sz="1200" b="0" i="0" u="none" strike="noStrike" kern="0" cap="none" spc="0" normalizeH="0" baseline="0" noProof="0">
                <a:ln>
                  <a:noFill/>
                </a:ln>
                <a:solidFill>
                  <a:srgbClr val="FFFFFF"/>
                </a:solidFill>
                <a:effectLst/>
                <a:uLnTx/>
                <a:uFillTx/>
                <a:latin typeface="IntelOne Display AR Medium"/>
                <a:cs typeface="IntelOne Display AR Medium" panose="020B0703020203020204" pitchFamily="34" charset="-78"/>
                <a:sym typeface="Helvetica Neue"/>
              </a:rPr>
              <a:t> </a:t>
            </a:r>
            <a:r>
              <a:rPr kumimoji="0" lang="en-US" sz="1200" b="0" i="0" u="none" strike="noStrike" kern="0" cap="none" spc="0" normalizeH="0" baseline="0" noProof="0">
                <a:ln>
                  <a:noFill/>
                </a:ln>
                <a:solidFill>
                  <a:srgbClr val="FFFFFF"/>
                </a:solidFill>
                <a:effectLst/>
                <a:uLnTx/>
                <a:uFillTx/>
                <a:latin typeface="IntelOne Display Light"/>
                <a:cs typeface="Arial"/>
                <a:sym typeface="Helvetica Neue"/>
              </a:rPr>
              <a:t>support </a:t>
            </a:r>
            <a:r>
              <a:rPr lang="en-US" sz="1200" kern="0">
                <a:solidFill>
                  <a:srgbClr val="FFFFFF"/>
                </a:solidFill>
                <a:latin typeface="IntelOne Display Light"/>
                <a:cs typeface="Arial"/>
                <a:sym typeface="Helvetica Neue"/>
              </a:rPr>
              <a:t>built-in </a:t>
            </a:r>
            <a:r>
              <a:rPr kumimoji="0" lang="en-US" sz="1200" b="0" i="0" u="none" strike="noStrike" kern="0" cap="none" spc="0" normalizeH="0" baseline="0" noProof="0">
                <a:ln>
                  <a:noFill/>
                </a:ln>
                <a:solidFill>
                  <a:srgbClr val="FFFFFF"/>
                </a:solidFill>
                <a:effectLst/>
                <a:uLnTx/>
                <a:uFillTx/>
                <a:latin typeface="IntelOne Display Light"/>
                <a:cs typeface="Arial"/>
                <a:sym typeface="Helvetica Neue"/>
              </a:rPr>
              <a:t>accelerators to unleash performance, and fast training and inference for AI workloads.</a:t>
            </a:r>
          </a:p>
          <a:p>
            <a:pPr marL="171450" marR="0" lvl="0" indent="-171450" algn="l" defTabSz="2438338" rtl="0" eaLnBrk="1" fontAlgn="auto" latinLnBrk="0" hangingPunct="0">
              <a:lnSpc>
                <a:spcPct val="100000"/>
              </a:lnSpc>
              <a:spcBef>
                <a:spcPts val="0"/>
              </a:spcBef>
              <a:spcAft>
                <a:spcPts val="300"/>
              </a:spcAft>
              <a:buClrTx/>
              <a:buSzTx/>
              <a:buFont typeface="Wingdings" panose="05000000000000000000" pitchFamily="2" charset="2"/>
              <a:buChar char="§"/>
              <a:tabLst/>
              <a:defRPr/>
            </a:pPr>
            <a:endParaRPr kumimoji="0" lang="en-US" sz="800" b="0" i="0" u="none" strike="noStrike" kern="0" cap="none" spc="0" normalizeH="0" baseline="0" noProof="0">
              <a:ln>
                <a:noFill/>
              </a:ln>
              <a:solidFill>
                <a:srgbClr val="FFFFFF"/>
              </a:solidFill>
              <a:effectLst/>
              <a:uLnTx/>
              <a:uFillTx/>
              <a:latin typeface="IntelOne Display AR Medium" panose="020B0703020203020204" pitchFamily="34" charset="-78"/>
              <a:cs typeface="IntelOne Display AR Medium" panose="020B0703020203020204" pitchFamily="34" charset="-78"/>
              <a:sym typeface="Helvetica Neue"/>
            </a:endParaRPr>
          </a:p>
          <a:p>
            <a:pPr marL="171450" indent="-171450" defTabSz="2438338" hangingPunct="0">
              <a:spcAft>
                <a:spcPts val="300"/>
              </a:spcAft>
              <a:buFont typeface="Wingdings" panose="05000000000000000000" pitchFamily="2" charset="2"/>
              <a:buChar char="§"/>
              <a:defRPr/>
            </a:pPr>
            <a:r>
              <a:rPr kumimoji="0" lang="en-US" sz="1200" b="0" i="0" u="none" strike="noStrike" kern="0" cap="none" spc="0" normalizeH="0" baseline="0" noProof="0">
                <a:ln>
                  <a:noFill/>
                </a:ln>
                <a:solidFill>
                  <a:srgbClr val="FFFFFF"/>
                </a:solidFill>
                <a:effectLst/>
                <a:uLnTx/>
                <a:uFillTx/>
                <a:latin typeface="IntelOne Display AR Medium"/>
                <a:cs typeface="IntelOne Display AR Medium" panose="020B0703020203020204" pitchFamily="34" charset="-78"/>
                <a:sym typeface="Helvetica Neue"/>
              </a:rPr>
              <a:t>Intel</a:t>
            </a:r>
            <a:r>
              <a:rPr kumimoji="0" lang="en-US" sz="1200" b="0" i="0" u="none" strike="noStrike" kern="0" cap="none" spc="0" normalizeH="0" baseline="30000" noProof="0">
                <a:ln>
                  <a:noFill/>
                </a:ln>
                <a:solidFill>
                  <a:srgbClr val="FFFFFF"/>
                </a:solidFill>
                <a:effectLst/>
                <a:uLnTx/>
                <a:uFillTx/>
                <a:latin typeface="IntelOne Display AR Medium"/>
                <a:cs typeface="IntelOne Display AR Medium" panose="020B0703020203020204" pitchFamily="34" charset="-78"/>
                <a:sym typeface="Helvetica Neue"/>
              </a:rPr>
              <a:t>®</a:t>
            </a:r>
            <a:r>
              <a:rPr kumimoji="0" lang="en-US" sz="1200" b="0" i="0" u="none" strike="noStrike" kern="0" cap="none" spc="0" normalizeH="0" baseline="0" noProof="0">
                <a:ln>
                  <a:noFill/>
                </a:ln>
                <a:solidFill>
                  <a:srgbClr val="FFFFFF"/>
                </a:solidFill>
                <a:effectLst/>
                <a:uLnTx/>
                <a:uFillTx/>
                <a:latin typeface="IntelOne Display AR Medium"/>
                <a:cs typeface="IntelOne Display AR Medium" panose="020B0703020203020204" pitchFamily="34" charset="-78"/>
                <a:sym typeface="Helvetica Neue"/>
              </a:rPr>
              <a:t> </a:t>
            </a:r>
            <a:r>
              <a:rPr kumimoji="0" lang="en-US" sz="1200" b="0" i="0" u="none" strike="noStrike" kern="0" cap="none" spc="0" normalizeH="0" baseline="0" noProof="0" err="1">
                <a:ln>
                  <a:noFill/>
                </a:ln>
                <a:solidFill>
                  <a:srgbClr val="FFFFFF"/>
                </a:solidFill>
                <a:effectLst/>
                <a:uLnTx/>
                <a:uFillTx/>
                <a:latin typeface="IntelOne Display AR Medium"/>
                <a:cs typeface="IntelOne Display AR Medium" panose="020B0703020203020204" pitchFamily="34" charset="-78"/>
                <a:sym typeface="Helvetica Neue"/>
              </a:rPr>
              <a:t>oneAPI</a:t>
            </a:r>
            <a:r>
              <a:rPr kumimoji="0" lang="en-US" sz="1200" b="0" i="0" u="none" strike="noStrike" kern="0" cap="none" spc="0" normalizeH="0" baseline="0" noProof="0">
                <a:ln>
                  <a:noFill/>
                </a:ln>
                <a:solidFill>
                  <a:srgbClr val="FFFFFF"/>
                </a:solidFill>
                <a:effectLst/>
                <a:uLnTx/>
                <a:uFillTx/>
                <a:latin typeface="IntelOne Display AR Medium"/>
                <a:cs typeface="IntelOne Display AR Medium" panose="020B0703020203020204" pitchFamily="34" charset="-78"/>
                <a:sym typeface="Helvetica Neue"/>
              </a:rPr>
              <a:t> Math Kernel</a:t>
            </a:r>
            <a:r>
              <a:rPr lang="en-US" sz="1200" kern="0">
                <a:solidFill>
                  <a:srgbClr val="FFFFFF"/>
                </a:solidFill>
                <a:latin typeface="IntelOne Display AR Medium"/>
                <a:cs typeface="IntelOne Display AR Medium" panose="020B0703020203020204" pitchFamily="34" charset="-78"/>
                <a:sym typeface="Helvetica Neue"/>
              </a:rPr>
              <a:t> </a:t>
            </a:r>
            <a:r>
              <a:rPr kumimoji="0" lang="en-US" sz="1200" b="0" i="0" u="none" strike="noStrike" kern="0" cap="none" spc="0" normalizeH="0" baseline="0" noProof="0">
                <a:ln>
                  <a:noFill/>
                </a:ln>
                <a:solidFill>
                  <a:srgbClr val="FFFFFF"/>
                </a:solidFill>
                <a:effectLst/>
                <a:uLnTx/>
                <a:uFillTx/>
                <a:latin typeface="IntelOne Display AR Medium"/>
                <a:cs typeface="IntelOne Display AR Medium" panose="020B0703020203020204" pitchFamily="34" charset="-78"/>
                <a:sym typeface="Helvetica Neue"/>
              </a:rPr>
              <a:t> Library</a:t>
            </a:r>
            <a:br>
              <a:rPr lang="en-US" sz="1200" b="0" i="0" u="none" strike="noStrike" kern="0" cap="none" spc="0" normalizeH="0" baseline="0" noProof="0">
                <a:ln>
                  <a:noFill/>
                </a:ln>
                <a:effectLst/>
                <a:uLnTx/>
                <a:uFillTx/>
                <a:latin typeface="IntelOne Display AR Medium" panose="020B0703020203020204" pitchFamily="34" charset="-78"/>
                <a:cs typeface="IntelOne Display AR Medium" panose="020B0703020203020204" pitchFamily="34" charset="-78"/>
              </a:rPr>
            </a:br>
            <a:r>
              <a:rPr kumimoji="0" lang="en-US" sz="1200" b="0" i="0" u="none" strike="noStrike" kern="0" cap="none" spc="0" normalizeH="0" baseline="0" noProof="0">
                <a:ln>
                  <a:noFill/>
                </a:ln>
                <a:solidFill>
                  <a:srgbClr val="FFFFFF"/>
                </a:solidFill>
                <a:effectLst/>
                <a:uLnTx/>
                <a:uFillTx/>
                <a:latin typeface="IntelOne Display Light"/>
                <a:cs typeface="Arial"/>
                <a:sym typeface="Helvetica Neue"/>
              </a:rPr>
              <a:t>for HPC and technical compute</a:t>
            </a:r>
            <a:endParaRPr lang="en-US" sz="1200" b="0" i="0" u="none" strike="noStrike" kern="0" cap="none" spc="0" normalizeH="0" baseline="0" noProof="0">
              <a:ln>
                <a:noFill/>
              </a:ln>
              <a:solidFill>
                <a:srgbClr val="FFFFFF"/>
              </a:solidFill>
              <a:effectLst/>
              <a:uLnTx/>
              <a:uFillTx/>
              <a:latin typeface="IntelOne Display Light"/>
              <a:cs typeface="Arial"/>
            </a:endParaRPr>
          </a:p>
          <a:p>
            <a:pPr marL="171450" marR="0" lvl="0" indent="-171450" algn="l" defTabSz="2438338" rtl="0" eaLnBrk="1" fontAlgn="auto" latinLnBrk="0" hangingPunct="0">
              <a:lnSpc>
                <a:spcPct val="100000"/>
              </a:lnSpc>
              <a:spcBef>
                <a:spcPts val="0"/>
              </a:spcBef>
              <a:spcAft>
                <a:spcPts val="300"/>
              </a:spcAft>
              <a:buClrTx/>
              <a:buSzTx/>
              <a:buFont typeface="Wingdings" panose="05000000000000000000" pitchFamily="2" charset="2"/>
              <a:buChar char="§"/>
              <a:tabLst/>
              <a:defRPr/>
            </a:pPr>
            <a:endParaRPr kumimoji="0" lang="en-US" sz="800" b="0" i="0" u="none" strike="noStrike" kern="0" cap="none" spc="0" normalizeH="0" baseline="0" noProof="0">
              <a:ln>
                <a:noFill/>
              </a:ln>
              <a:solidFill>
                <a:srgbClr val="FFFFFF"/>
              </a:solidFill>
              <a:effectLst/>
              <a:uLnTx/>
              <a:uFillTx/>
              <a:latin typeface="IntelOne Display Light" panose="020B0403020203020204" pitchFamily="34" charset="0"/>
              <a:cs typeface="Arial"/>
              <a:sym typeface="Helvetica Neue"/>
            </a:endParaRPr>
          </a:p>
          <a:p>
            <a:pPr marL="171450" marR="0" lvl="0" indent="-171450" algn="l" defTabSz="2438338" rtl="0" eaLnBrk="1" fontAlgn="auto" latinLnBrk="0" hangingPunct="0">
              <a:lnSpc>
                <a:spcPct val="100000"/>
              </a:lnSpc>
              <a:spcBef>
                <a:spcPts val="0"/>
              </a:spcBef>
              <a:spcAft>
                <a:spcPts val="300"/>
              </a:spcAft>
              <a:buClrTx/>
              <a:buSzTx/>
              <a:buFont typeface="Wingdings" panose="05000000000000000000" pitchFamily="2" charset="2"/>
              <a:buChar char="§"/>
              <a:tabLst/>
              <a:defRPr/>
            </a:pPr>
            <a:r>
              <a:rPr kumimoji="0" lang="en-US" sz="1200" b="0" i="0" u="none" strike="noStrike" kern="0" cap="none" spc="0" normalizeH="0" baseline="0" noProof="0">
                <a:ln>
                  <a:noFill/>
                </a:ln>
                <a:solidFill>
                  <a:srgbClr val="FFFFFF"/>
                </a:solidFill>
                <a:effectLst/>
                <a:uLnTx/>
                <a:uFillTx/>
                <a:latin typeface="IntelOne Display AR Medium"/>
                <a:cs typeface="IntelOne Display AR Medium" panose="020B0703020203020204" pitchFamily="34" charset="-78"/>
                <a:sym typeface="Helvetica Neue"/>
              </a:rPr>
              <a:t>Intel</a:t>
            </a:r>
            <a:r>
              <a:rPr kumimoji="0" lang="en-US" sz="1200" b="0" i="0" u="none" strike="noStrike" kern="0" cap="none" spc="0" normalizeH="0" baseline="30000" noProof="0">
                <a:ln>
                  <a:noFill/>
                </a:ln>
                <a:solidFill>
                  <a:srgbClr val="FFFFFF"/>
                </a:solidFill>
                <a:effectLst/>
                <a:uLnTx/>
                <a:uFillTx/>
                <a:latin typeface="IntelOne Display AR Medium"/>
                <a:cs typeface="IntelOne Display AR Medium" panose="020B0703020203020204" pitchFamily="34" charset="-78"/>
                <a:sym typeface="Helvetica Neue"/>
              </a:rPr>
              <a:t>®</a:t>
            </a:r>
            <a:r>
              <a:rPr kumimoji="0" lang="en-US" sz="1200" b="0" i="0" u="none" strike="noStrike" kern="0" cap="none" spc="0" normalizeH="0" baseline="0" noProof="0">
                <a:ln>
                  <a:noFill/>
                </a:ln>
                <a:solidFill>
                  <a:srgbClr val="FFFFFF"/>
                </a:solidFill>
                <a:effectLst/>
                <a:uLnTx/>
                <a:uFillTx/>
                <a:latin typeface="IntelOne Display AR Medium"/>
                <a:cs typeface="IntelOne Display AR Medium" panose="020B0703020203020204" pitchFamily="34" charset="-78"/>
                <a:sym typeface="Helvetica Neue"/>
              </a:rPr>
              <a:t> </a:t>
            </a:r>
            <a:r>
              <a:rPr kumimoji="0" lang="en-US" sz="1200" b="0" i="0" u="none" strike="noStrike" kern="0" cap="none" spc="0" normalizeH="0" baseline="0" noProof="0" err="1">
                <a:ln>
                  <a:noFill/>
                </a:ln>
                <a:solidFill>
                  <a:srgbClr val="FFFFFF"/>
                </a:solidFill>
                <a:effectLst/>
                <a:uLnTx/>
                <a:uFillTx/>
                <a:latin typeface="IntelOne Display AR Medium"/>
                <a:cs typeface="IntelOne Display AR Medium" panose="020B0703020203020204" pitchFamily="34" charset="-78"/>
                <a:sym typeface="Helvetica Neue"/>
              </a:rPr>
              <a:t>oneAPI</a:t>
            </a:r>
            <a:r>
              <a:rPr kumimoji="0" lang="en-US" sz="1200" b="0" i="0" u="none" strike="noStrike" kern="0" cap="none" spc="0" normalizeH="0" baseline="0" noProof="0">
                <a:ln>
                  <a:noFill/>
                </a:ln>
                <a:solidFill>
                  <a:srgbClr val="FFFFFF"/>
                </a:solidFill>
                <a:effectLst/>
                <a:uLnTx/>
                <a:uFillTx/>
                <a:latin typeface="IntelOne Display AR Medium"/>
                <a:cs typeface="IntelOne Display AR Medium" panose="020B0703020203020204" pitchFamily="34" charset="-78"/>
                <a:sym typeface="Helvetica Neue"/>
              </a:rPr>
              <a:t> Deep Neural Network </a:t>
            </a:r>
            <a:r>
              <a:rPr lang="en-US" sz="1200" kern="0">
                <a:solidFill>
                  <a:srgbClr val="FFFFFF"/>
                </a:solidFill>
                <a:latin typeface="IntelOne Display AR Medium"/>
                <a:cs typeface="IntelOne Display AR Medium" panose="020B0703020203020204" pitchFamily="34" charset="-78"/>
                <a:sym typeface="Helvetica Neue"/>
              </a:rPr>
              <a:t>L</a:t>
            </a:r>
            <a:r>
              <a:rPr kumimoji="0" lang="en-US" sz="1200" b="0" i="0" u="none" strike="noStrike" kern="0" cap="none" spc="0" normalizeH="0" baseline="0" noProof="0" err="1">
                <a:ln>
                  <a:noFill/>
                </a:ln>
                <a:solidFill>
                  <a:srgbClr val="FFFFFF"/>
                </a:solidFill>
                <a:effectLst/>
                <a:uLnTx/>
                <a:uFillTx/>
                <a:latin typeface="IntelOne Display AR Medium"/>
                <a:cs typeface="IntelOne Display AR Medium" panose="020B0703020203020204" pitchFamily="34" charset="-78"/>
                <a:sym typeface="Helvetica Neue"/>
              </a:rPr>
              <a:t>ibrary</a:t>
            </a:r>
            <a:r>
              <a:rPr kumimoji="0" lang="en-US" sz="1200" b="0" i="0" u="none" strike="noStrike" kern="0" cap="none" spc="0" normalizeH="0" baseline="0" noProof="0">
                <a:ln>
                  <a:noFill/>
                </a:ln>
                <a:solidFill>
                  <a:srgbClr val="FFFFFF"/>
                </a:solidFill>
                <a:effectLst/>
                <a:uLnTx/>
                <a:uFillTx/>
                <a:latin typeface="IntelOne Display AR Medium"/>
                <a:cs typeface="IntelOne Display AR Medium" panose="020B0703020203020204" pitchFamily="34" charset="-78"/>
                <a:sym typeface="Helvetica Neue"/>
              </a:rPr>
              <a:t> </a:t>
            </a:r>
            <a:br>
              <a:rPr kumimoji="0" lang="en-US" sz="1200" b="0" i="0" u="none" strike="noStrike" kern="0" cap="none" spc="0" normalizeH="0" baseline="0" noProof="0">
                <a:ln>
                  <a:noFill/>
                </a:ln>
                <a:solidFill>
                  <a:srgbClr val="FFFFFF"/>
                </a:solidFill>
                <a:effectLst/>
                <a:uLnTx/>
                <a:uFillTx/>
                <a:latin typeface="IntelOne Display AR Medium"/>
                <a:cs typeface="IntelOne Display AR Medium" panose="020B0703020203020204" pitchFamily="34" charset="-78"/>
                <a:sym typeface="Helvetica Neue"/>
              </a:rPr>
            </a:br>
            <a:r>
              <a:rPr kumimoji="0" lang="en-US" sz="1200" b="0" i="0" u="none" strike="noStrike" kern="0" cap="none" spc="0" normalizeH="0" baseline="0" noProof="0">
                <a:ln>
                  <a:noFill/>
                </a:ln>
                <a:solidFill>
                  <a:srgbClr val="FFFFFF"/>
                </a:solidFill>
                <a:effectLst/>
                <a:uLnTx/>
                <a:uFillTx/>
                <a:latin typeface="IntelOne Display Light"/>
                <a:cs typeface="Arial"/>
                <a:sym typeface="Helvetica Neue"/>
              </a:rPr>
              <a:t>for deep learning training + inference</a:t>
            </a:r>
          </a:p>
          <a:p>
            <a:pPr marL="171450" marR="0" lvl="0" indent="-171450" algn="l" defTabSz="2438338" rtl="0" eaLnBrk="1" fontAlgn="auto" latinLnBrk="0" hangingPunct="0">
              <a:lnSpc>
                <a:spcPct val="100000"/>
              </a:lnSpc>
              <a:spcBef>
                <a:spcPts val="0"/>
              </a:spcBef>
              <a:spcAft>
                <a:spcPts val="300"/>
              </a:spcAft>
              <a:buClrTx/>
              <a:buSzTx/>
              <a:buFont typeface="Wingdings" panose="05000000000000000000" pitchFamily="2" charset="2"/>
              <a:buChar char="§"/>
              <a:tabLst/>
              <a:defRPr/>
            </a:pPr>
            <a:endParaRPr kumimoji="0" lang="en-US" sz="800" b="0" i="0" u="none" strike="noStrike" kern="0" cap="none" spc="0" normalizeH="0" baseline="0" noProof="0">
              <a:ln>
                <a:noFill/>
              </a:ln>
              <a:solidFill>
                <a:srgbClr val="FFFFFF"/>
              </a:solidFill>
              <a:effectLst/>
              <a:uLnTx/>
              <a:uFillTx/>
              <a:latin typeface="IntelOne Display Light" panose="020B0403020203020204" pitchFamily="34" charset="0"/>
              <a:cs typeface="Arial"/>
              <a:sym typeface="Helvetica Neue"/>
            </a:endParaRPr>
          </a:p>
          <a:p>
            <a:pPr marL="171450" indent="-171450" defTabSz="2438338" hangingPunct="0">
              <a:spcAft>
                <a:spcPts val="300"/>
              </a:spcAft>
              <a:buFont typeface="Wingdings" panose="05000000000000000000" pitchFamily="2" charset="2"/>
              <a:buChar char="§"/>
              <a:defRPr/>
            </a:pPr>
            <a:r>
              <a:rPr kumimoji="0" lang="en-US" sz="1200" b="0" i="0" u="none" strike="noStrike" kern="0" cap="none" spc="0" normalizeH="0" baseline="0" noProof="0">
                <a:ln>
                  <a:noFill/>
                </a:ln>
                <a:solidFill>
                  <a:srgbClr val="FFFFFF"/>
                </a:solidFill>
                <a:effectLst/>
                <a:uLnTx/>
                <a:uFillTx/>
                <a:latin typeface="IntelOne Display AR Medium"/>
                <a:cs typeface="IntelOne Display AR Medium" panose="020B0703020203020204" pitchFamily="34" charset="-78"/>
                <a:sym typeface="Helvetica Neue"/>
              </a:rPr>
              <a:t>Intel</a:t>
            </a:r>
            <a:r>
              <a:rPr kumimoji="0" lang="en-US" sz="1200" b="0" i="0" u="none" strike="noStrike" kern="0" cap="none" spc="0" normalizeH="0" baseline="30000" noProof="0">
                <a:ln>
                  <a:noFill/>
                </a:ln>
                <a:solidFill>
                  <a:srgbClr val="FFFFFF"/>
                </a:solidFill>
                <a:effectLst/>
                <a:uLnTx/>
                <a:uFillTx/>
                <a:latin typeface="IntelOne Display AR Medium"/>
                <a:cs typeface="IntelOne Display AR Medium" panose="020B0703020203020204" pitchFamily="34" charset="-78"/>
                <a:sym typeface="Helvetica Neue"/>
              </a:rPr>
              <a:t>®</a:t>
            </a:r>
            <a:r>
              <a:rPr kumimoji="0" lang="en-US" sz="1200" b="0" i="0" u="none" strike="noStrike" kern="0" cap="none" spc="0" normalizeH="0" baseline="0" noProof="0">
                <a:ln>
                  <a:noFill/>
                </a:ln>
                <a:solidFill>
                  <a:srgbClr val="FFFFFF"/>
                </a:solidFill>
                <a:effectLst/>
                <a:uLnTx/>
                <a:uFillTx/>
                <a:latin typeface="IntelOne Display AR Medium"/>
                <a:cs typeface="IntelOne Display AR Medium" panose="020B0703020203020204" pitchFamily="34" charset="-78"/>
                <a:sym typeface="Helvetica Neue"/>
              </a:rPr>
              <a:t> Query Processing &amp; Intel® Data Mover Library* </a:t>
            </a:r>
            <a:br>
              <a:rPr lang="en-US" sz="1200" b="0" i="0" u="none" strike="noStrike" kern="0" cap="none" spc="0" normalizeH="0" baseline="0" noProof="0">
                <a:ln>
                  <a:noFill/>
                </a:ln>
                <a:effectLst/>
                <a:uLnTx/>
                <a:uFillTx/>
                <a:latin typeface="IntelOne Display AR Medium" panose="020B0703020203020204" pitchFamily="34" charset="-78"/>
                <a:cs typeface="IntelOne Display AR Medium" panose="020B0703020203020204" pitchFamily="34" charset="-78"/>
              </a:rPr>
            </a:br>
            <a:r>
              <a:rPr kumimoji="0" lang="en-US" sz="1200" b="0" i="0" u="none" strike="noStrike" kern="0" cap="none" spc="0" normalizeH="0" baseline="0" noProof="0">
                <a:ln>
                  <a:noFill/>
                </a:ln>
                <a:solidFill>
                  <a:srgbClr val="FFFFFF"/>
                </a:solidFill>
                <a:effectLst/>
                <a:uLnTx/>
                <a:uFillTx/>
                <a:latin typeface="IntelOne Display Light"/>
                <a:cs typeface="Arial"/>
                <a:sym typeface="Helvetica Neue"/>
              </a:rPr>
              <a:t>for query processing, compression and data movement</a:t>
            </a:r>
            <a:r>
              <a:rPr lang="en-US" sz="1200" kern="0">
                <a:solidFill>
                  <a:srgbClr val="FFFFFF"/>
                </a:solidFill>
                <a:latin typeface="IntelOne Display Light"/>
                <a:cs typeface="Arial"/>
                <a:sym typeface="Helvetica Neue"/>
              </a:rPr>
              <a:t> </a:t>
            </a:r>
            <a:endParaRPr lang="en-US" sz="1200" b="0" i="0" u="none" strike="noStrike" kern="0" cap="none" spc="0" normalizeH="0" baseline="0" noProof="0">
              <a:ln>
                <a:noFill/>
              </a:ln>
              <a:solidFill>
                <a:srgbClr val="FFFFFF"/>
              </a:solidFill>
              <a:effectLst/>
              <a:uLnTx/>
              <a:uFillTx/>
              <a:latin typeface="IntelOne Display Light" panose="020B0403020203020204" pitchFamily="34" charset="0"/>
              <a:cs typeface="Arial"/>
            </a:endParaRPr>
          </a:p>
          <a:p>
            <a:pPr marL="171450" marR="0" lvl="0" indent="-171450" algn="l" defTabSz="2438338" rtl="0" eaLnBrk="1" fontAlgn="auto" latinLnBrk="0" hangingPunct="0">
              <a:lnSpc>
                <a:spcPct val="100000"/>
              </a:lnSpc>
              <a:spcBef>
                <a:spcPts val="0"/>
              </a:spcBef>
              <a:spcAft>
                <a:spcPts val="300"/>
              </a:spcAft>
              <a:buClrTx/>
              <a:buSzTx/>
              <a:buFont typeface="Wingdings" panose="05000000000000000000" pitchFamily="2" charset="2"/>
              <a:buChar char="§"/>
              <a:tabLst/>
              <a:defRPr/>
            </a:pPr>
            <a:endParaRPr kumimoji="0" lang="en-US" sz="800" b="0" i="0" u="none" strike="noStrike" kern="0" cap="none" spc="0" normalizeH="0" baseline="0" noProof="0">
              <a:ln>
                <a:noFill/>
              </a:ln>
              <a:solidFill>
                <a:srgbClr val="FFFFFF"/>
              </a:solidFill>
              <a:effectLst/>
              <a:uLnTx/>
              <a:uFillTx/>
              <a:latin typeface="IntelOne Display Light" panose="020B0403020203020204" pitchFamily="34" charset="0"/>
              <a:cs typeface="Arial"/>
              <a:sym typeface="Helvetica Neue"/>
            </a:endParaRPr>
          </a:p>
          <a:p>
            <a:pPr marL="171450" marR="0" lvl="0" indent="-171450" algn="l" defTabSz="2438338" rtl="0" eaLnBrk="1" fontAlgn="auto" latinLnBrk="0" hangingPunct="0">
              <a:lnSpc>
                <a:spcPct val="100000"/>
              </a:lnSpc>
              <a:spcBef>
                <a:spcPts val="0"/>
              </a:spcBef>
              <a:spcAft>
                <a:spcPts val="300"/>
              </a:spcAft>
              <a:buClrTx/>
              <a:buSzTx/>
              <a:buFont typeface="Wingdings" panose="05000000000000000000" pitchFamily="2" charset="2"/>
              <a:buChar char="§"/>
              <a:tabLst/>
              <a:defRPr/>
            </a:pPr>
            <a:r>
              <a:rPr kumimoji="0" lang="en-US" sz="1200" b="0" i="0" u="none" strike="noStrike" kern="0" cap="none" spc="0" normalizeH="0" baseline="0" noProof="0">
                <a:ln>
                  <a:noFill/>
                </a:ln>
                <a:solidFill>
                  <a:srgbClr val="FFFFFF"/>
                </a:solidFill>
                <a:effectLst/>
                <a:uLnTx/>
                <a:uFillTx/>
                <a:latin typeface="IntelOne Display AR Medium"/>
                <a:cs typeface="IntelOne Display AR Medium" panose="020B0703020203020204" pitchFamily="34" charset="-78"/>
                <a:sym typeface="Helvetica Neue"/>
              </a:rPr>
              <a:t>Intel</a:t>
            </a:r>
            <a:r>
              <a:rPr kumimoji="0" lang="en-US" sz="1200" b="0" i="0" u="none" strike="noStrike" kern="0" cap="none" spc="0" normalizeH="0" baseline="30000" noProof="0">
                <a:ln>
                  <a:noFill/>
                </a:ln>
                <a:solidFill>
                  <a:srgbClr val="FFFFFF"/>
                </a:solidFill>
                <a:effectLst/>
                <a:uLnTx/>
                <a:uFillTx/>
                <a:latin typeface="IntelOne Display AR Medium"/>
                <a:cs typeface="IntelOne Display AR Medium" panose="020B0703020203020204" pitchFamily="34" charset="-78"/>
                <a:sym typeface="Helvetica Neue"/>
              </a:rPr>
              <a:t>®</a:t>
            </a:r>
            <a:r>
              <a:rPr kumimoji="0" lang="en-US" sz="1200" b="0" i="0" u="none" strike="noStrike" kern="0" cap="none" spc="0" normalizeH="0" baseline="0" noProof="0">
                <a:ln>
                  <a:noFill/>
                </a:ln>
                <a:solidFill>
                  <a:srgbClr val="FFFFFF"/>
                </a:solidFill>
                <a:effectLst/>
                <a:uLnTx/>
                <a:uFillTx/>
                <a:latin typeface="IntelOne Display AR Medium"/>
                <a:cs typeface="IntelOne Display AR Medium" panose="020B0703020203020204" pitchFamily="34" charset="-78"/>
                <a:sym typeface="Helvetica Neue"/>
              </a:rPr>
              <a:t> </a:t>
            </a:r>
            <a:r>
              <a:rPr kumimoji="0" lang="en-US" sz="1200" b="0" i="0" u="none" strike="noStrike" kern="0" cap="none" spc="0" normalizeH="0" baseline="0" noProof="0" err="1">
                <a:ln>
                  <a:noFill/>
                </a:ln>
                <a:solidFill>
                  <a:srgbClr val="FFFFFF"/>
                </a:solidFill>
                <a:effectLst/>
                <a:uLnTx/>
                <a:uFillTx/>
                <a:latin typeface="IntelOne Display AR Medium"/>
                <a:cs typeface="IntelOne Display AR Medium" panose="020B0703020203020204" pitchFamily="34" charset="-78"/>
                <a:sym typeface="Helvetica Neue"/>
              </a:rPr>
              <a:t>VTune</a:t>
            </a:r>
            <a:r>
              <a:rPr kumimoji="0" lang="en-US" sz="1200" b="0" i="0" u="none" strike="noStrike" kern="0" cap="none" spc="0" normalizeH="0" baseline="30000" noProof="0">
                <a:ln>
                  <a:noFill/>
                </a:ln>
                <a:solidFill>
                  <a:srgbClr val="FFFFFF"/>
                </a:solidFill>
                <a:effectLst/>
                <a:uLnTx/>
                <a:uFillTx/>
                <a:latin typeface="IntelOne Display AR Medium"/>
                <a:cs typeface="IntelOne Display AR Medium" panose="020B0703020203020204" pitchFamily="34" charset="-78"/>
                <a:sym typeface="Helvetica Neue"/>
              </a:rPr>
              <a:t>™</a:t>
            </a:r>
            <a:r>
              <a:rPr kumimoji="0" lang="en-US" sz="1200" b="0" i="0" u="none" strike="noStrike" kern="0" cap="none" spc="0" normalizeH="0" baseline="0" noProof="0">
                <a:ln>
                  <a:noFill/>
                </a:ln>
                <a:solidFill>
                  <a:srgbClr val="FFFFFF"/>
                </a:solidFill>
                <a:effectLst/>
                <a:uLnTx/>
                <a:uFillTx/>
                <a:latin typeface="IntelOne Display AR Medium"/>
                <a:cs typeface="IntelOne Display AR Medium" panose="020B0703020203020204" pitchFamily="34" charset="-78"/>
                <a:sym typeface="Helvetica Neue"/>
              </a:rPr>
              <a:t> Profiler </a:t>
            </a:r>
            <a:br>
              <a:rPr lang="en-US" sz="1200" b="0" i="0" u="none" strike="noStrike" kern="0" cap="none" spc="0" normalizeH="0" baseline="0" noProof="0">
                <a:ln>
                  <a:noFill/>
                </a:ln>
                <a:effectLst/>
                <a:uLnTx/>
                <a:uFillTx/>
                <a:latin typeface="IntelOne Display AR Medium" panose="020B0703020203020204" pitchFamily="34" charset="-78"/>
                <a:cs typeface="IntelOne Display AR Medium" panose="020B0703020203020204" pitchFamily="34" charset="-78"/>
              </a:rPr>
            </a:br>
            <a:r>
              <a:rPr kumimoji="0" lang="en-US" sz="1200" b="0" i="0" u="none" strike="noStrike" kern="0" cap="none" spc="0" normalizeH="0" baseline="0" noProof="0">
                <a:ln>
                  <a:noFill/>
                </a:ln>
                <a:solidFill>
                  <a:srgbClr val="FFFFFF"/>
                </a:solidFill>
                <a:effectLst/>
                <a:uLnTx/>
                <a:uFillTx/>
                <a:latin typeface="IntelOne Display Light"/>
                <a:cs typeface="Arial"/>
                <a:sym typeface="Helvetica Neue"/>
              </a:rPr>
              <a:t>helps locate time-consuming parts of code and identify significant issues affecting application performance</a:t>
            </a:r>
          </a:p>
          <a:p>
            <a:pPr marL="171450" marR="0" lvl="0" indent="-171450" algn="l" defTabSz="2438338" rtl="0" eaLnBrk="1" fontAlgn="auto" latinLnBrk="0" hangingPunct="0">
              <a:lnSpc>
                <a:spcPct val="100000"/>
              </a:lnSpc>
              <a:spcBef>
                <a:spcPts val="0"/>
              </a:spcBef>
              <a:spcAft>
                <a:spcPts val="300"/>
              </a:spcAft>
              <a:buClrTx/>
              <a:buSzTx/>
              <a:buFont typeface="Wingdings" panose="05000000000000000000" pitchFamily="2" charset="2"/>
              <a:buChar char="§"/>
              <a:tabLst/>
              <a:defRPr/>
            </a:pPr>
            <a:endParaRPr lang="en-US" sz="800" kern="0">
              <a:solidFill>
                <a:srgbClr val="FFFFFF"/>
              </a:solidFill>
              <a:latin typeface="IntelOne Display Light"/>
              <a:cs typeface="Arial"/>
              <a:sym typeface="Helvetica Neue"/>
            </a:endParaRPr>
          </a:p>
          <a:p>
            <a:pPr marR="0" lvl="0" algn="l" defTabSz="2438338" rtl="0" eaLnBrk="1" fontAlgn="auto" latinLnBrk="0" hangingPunct="0">
              <a:lnSpc>
                <a:spcPct val="100000"/>
              </a:lnSpc>
              <a:spcBef>
                <a:spcPts val="0"/>
              </a:spcBef>
              <a:spcAft>
                <a:spcPts val="300"/>
              </a:spcAft>
              <a:buClrTx/>
              <a:buSzTx/>
              <a:tabLst/>
              <a:defRPr/>
            </a:pPr>
            <a:r>
              <a:rPr kumimoji="0" lang="en-US" sz="1200" b="0" i="0" u="none" strike="noStrike" kern="1200" cap="none" spc="0" normalizeH="0" baseline="0" noProof="0">
                <a:ln>
                  <a:noFill/>
                </a:ln>
                <a:solidFill>
                  <a:srgbClr val="FFFFFF"/>
                </a:solidFill>
                <a:effectLst/>
                <a:uLnTx/>
                <a:uFillTx/>
                <a:latin typeface="IntelOne Display Regular"/>
                <a:cs typeface="Arial"/>
              </a:rPr>
              <a:t>Learn more:</a:t>
            </a:r>
            <a:r>
              <a:rPr lang="en-US" sz="1200">
                <a:solidFill>
                  <a:srgbClr val="FFFFFF"/>
                </a:solidFill>
                <a:latin typeface="IntelOne Display Regular"/>
                <a:cs typeface="Arial"/>
              </a:rPr>
              <a:t> </a:t>
            </a:r>
            <a:r>
              <a:rPr kumimoji="0" lang="en-US" sz="1200" b="0" i="0" u="none" strike="noStrike" kern="1200" cap="none" spc="0" normalizeH="0" baseline="0" noProof="0">
                <a:ln>
                  <a:noFill/>
                </a:ln>
                <a:solidFill>
                  <a:srgbClr val="FFFFFF"/>
                </a:solidFill>
                <a:effectLst/>
                <a:uLnTx/>
                <a:uFillTx/>
                <a:latin typeface="IntelOne Display Regular"/>
                <a:cs typeface="Arial"/>
                <a:hlinkClick r:id="rId4"/>
              </a:rPr>
              <a:t>Software for 4th Gen Intel Xeon &amp; Max Series Processors</a:t>
            </a:r>
            <a:endParaRPr lang="en-US" sz="1200" b="0" i="0" u="none" strike="noStrike" kern="0" cap="none" spc="0" normalizeH="0" baseline="0" noProof="0">
              <a:ln>
                <a:noFill/>
              </a:ln>
              <a:solidFill>
                <a:srgbClr val="FFFFFF"/>
              </a:solidFill>
              <a:effectLst/>
              <a:uLnTx/>
              <a:uFillTx/>
              <a:latin typeface="IntelOne Display Light"/>
              <a:cs typeface="Arial"/>
            </a:endParaRPr>
          </a:p>
        </p:txBody>
      </p:sp>
      <p:sp>
        <p:nvSpPr>
          <p:cNvPr id="8" name="TextBox 7">
            <a:extLst>
              <a:ext uri="{FF2B5EF4-FFF2-40B4-BE49-F238E27FC236}">
                <a16:creationId xmlns:a16="http://schemas.microsoft.com/office/drawing/2014/main" id="{C18A7A97-2D4A-8E1C-5913-3915ECD38D7C}"/>
              </a:ext>
            </a:extLst>
          </p:cNvPr>
          <p:cNvSpPr txBox="1"/>
          <p:nvPr/>
        </p:nvSpPr>
        <p:spPr>
          <a:xfrm>
            <a:off x="378193" y="899670"/>
            <a:ext cx="11382397" cy="6924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defRPr/>
            </a:pPr>
            <a:r>
              <a:rPr kumimoji="0" lang="en-US" sz="1300" b="0" i="0" u="none" strike="noStrike" kern="1200" cap="none" spc="0" normalizeH="0" baseline="0" noProof="0">
                <a:ln>
                  <a:noFill/>
                </a:ln>
                <a:solidFill>
                  <a:srgbClr val="FFFFFF"/>
                </a:solidFill>
                <a:effectLst/>
                <a:uLnTx/>
                <a:uFillTx/>
                <a:latin typeface="IntelOne Display Regular"/>
                <a:cs typeface="Arial"/>
              </a:rPr>
              <a:t>Intel ® </a:t>
            </a:r>
            <a:r>
              <a:rPr kumimoji="0" lang="en-US" sz="1300" b="0" i="0" u="none" strike="noStrike" kern="1200" cap="none" spc="0" normalizeH="0" baseline="0" noProof="0" err="1">
                <a:ln>
                  <a:noFill/>
                </a:ln>
                <a:solidFill>
                  <a:srgbClr val="FFFFFF"/>
                </a:solidFill>
                <a:effectLst/>
                <a:uLnTx/>
                <a:uFillTx/>
                <a:latin typeface="IntelOne Display Regular"/>
                <a:cs typeface="Arial"/>
              </a:rPr>
              <a:t>oneAP</a:t>
            </a:r>
            <a:r>
              <a:rPr lang="en-US" sz="1300">
                <a:solidFill>
                  <a:srgbClr val="FFFFFF"/>
                </a:solidFill>
                <a:latin typeface="IntelOne Display Regular"/>
                <a:cs typeface="Arial"/>
              </a:rPr>
              <a:t>I, </a:t>
            </a:r>
            <a:r>
              <a:rPr kumimoji="0" lang="en-US" sz="1300" b="0" i="0" u="none" strike="noStrike" kern="1200" cap="none" spc="0" normalizeH="0" baseline="0" noProof="0">
                <a:ln>
                  <a:noFill/>
                </a:ln>
                <a:solidFill>
                  <a:srgbClr val="FFFFFF"/>
                </a:solidFill>
                <a:effectLst/>
                <a:uLnTx/>
                <a:uFillTx/>
                <a:latin typeface="IntelOne Display Regular"/>
                <a:cs typeface="Arial"/>
              </a:rPr>
              <a:t>AI tools and optimized AI frameworks help developers maximize application performance by activating advanced capabilities of 4th Gen Intel® Xeon® Scalable processors and Intel® Max Series processors. In multiarchitecture systems with Intel Xeon processors and Intel GPUs, using a single codebase through </a:t>
            </a:r>
            <a:r>
              <a:rPr kumimoji="0" lang="en-US" sz="1300" b="0" i="0" u="none" strike="noStrike" kern="1200" cap="none" spc="0" normalizeH="0" baseline="0" noProof="0" err="1">
                <a:ln>
                  <a:noFill/>
                </a:ln>
                <a:solidFill>
                  <a:srgbClr val="FFFFFF"/>
                </a:solidFill>
                <a:effectLst/>
                <a:uLnTx/>
                <a:uFillTx/>
                <a:latin typeface="IntelOne Display Regular"/>
                <a:cs typeface="Arial"/>
                <a:hlinkClick r:id="rId5"/>
              </a:rPr>
              <a:t>oneAPI</a:t>
            </a:r>
            <a:r>
              <a:rPr kumimoji="0" lang="en-US" sz="1300" b="0" i="0" u="none" strike="noStrike" kern="1200" cap="none" spc="0" normalizeH="0" baseline="0" noProof="0">
                <a:ln>
                  <a:noFill/>
                </a:ln>
                <a:solidFill>
                  <a:srgbClr val="FFFFFF"/>
                </a:solidFill>
                <a:effectLst/>
                <a:uLnTx/>
                <a:uFillTx/>
                <a:latin typeface="IntelOne Display Regular"/>
                <a:cs typeface="Arial"/>
                <a:hlinkClick r:id="rId5"/>
              </a:rPr>
              <a:t> </a:t>
            </a:r>
            <a:r>
              <a:rPr kumimoji="0" lang="en-US" sz="1300" b="0" i="0" u="none" strike="noStrike" kern="1200" cap="none" spc="0" normalizeH="0" baseline="0" noProof="0">
                <a:ln>
                  <a:noFill/>
                </a:ln>
                <a:solidFill>
                  <a:srgbClr val="FFFFFF"/>
                </a:solidFill>
                <a:effectLst/>
                <a:uLnTx/>
                <a:uFillTx/>
                <a:latin typeface="IntelOne Display Regular"/>
                <a:cs typeface="Arial"/>
              </a:rPr>
              <a:t>delivers productivity and performance.</a:t>
            </a:r>
            <a:r>
              <a:rPr lang="en-US" sz="1300">
                <a:solidFill>
                  <a:srgbClr val="FFFFFF"/>
                </a:solidFill>
                <a:latin typeface="IntelOne Display Regular"/>
                <a:cs typeface="Arial"/>
              </a:rPr>
              <a:t> </a:t>
            </a:r>
            <a:endParaRPr kumimoji="0" lang="en-US" sz="1300" b="0" i="0" u="none" strike="noStrike" kern="1200" cap="none" spc="0" normalizeH="0" baseline="0" noProof="0">
              <a:ln>
                <a:noFill/>
              </a:ln>
              <a:solidFill>
                <a:srgbClr val="004A86"/>
              </a:solidFill>
              <a:effectLst/>
              <a:uLnTx/>
              <a:uFillTx/>
              <a:latin typeface="IntelOne Display Regular"/>
              <a:cs typeface="Arial"/>
            </a:endParaRPr>
          </a:p>
        </p:txBody>
      </p:sp>
      <p:pic>
        <p:nvPicPr>
          <p:cNvPr id="25" name="Picture 24">
            <a:extLst>
              <a:ext uri="{FF2B5EF4-FFF2-40B4-BE49-F238E27FC236}">
                <a16:creationId xmlns:a16="http://schemas.microsoft.com/office/drawing/2014/main" id="{9824CE8F-67F7-7845-1AE5-9C183924B25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17646" y="2251013"/>
            <a:ext cx="5293424" cy="3073146"/>
          </a:xfrm>
          <a:prstGeom prst="rect">
            <a:avLst/>
          </a:prstGeom>
        </p:spPr>
      </p:pic>
      <p:sp>
        <p:nvSpPr>
          <p:cNvPr id="26" name="TextBox 25">
            <a:extLst>
              <a:ext uri="{FF2B5EF4-FFF2-40B4-BE49-F238E27FC236}">
                <a16:creationId xmlns:a16="http://schemas.microsoft.com/office/drawing/2014/main" id="{2CD5A0E8-AA2F-380E-D8F5-29CBBC8433D9}"/>
              </a:ext>
            </a:extLst>
          </p:cNvPr>
          <p:cNvSpPr txBox="1"/>
          <p:nvPr/>
        </p:nvSpPr>
        <p:spPr>
          <a:xfrm>
            <a:off x="5182318" y="3109612"/>
            <a:ext cx="1132144" cy="5632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r" defTabSz="1219169" rtl="0" eaLnBrk="1" fontAlgn="auto" latinLnBrk="0" hangingPunct="0">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Display Medium" panose="020B0703020203020204" pitchFamily="34" charset="0"/>
                <a:cs typeface="Arial"/>
                <a:sym typeface="Helvetica Neue"/>
              </a:rPr>
              <a:t>Intel® QAT</a:t>
            </a:r>
          </a:p>
          <a:p>
            <a:pPr marL="0" marR="0" lvl="0" indent="0" algn="r" defTabSz="1219169" rtl="0" eaLnBrk="1" fontAlgn="auto" latinLnBrk="0" hangingPunct="0">
              <a:lnSpc>
                <a:spcPct val="9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IntelOne Display Light" panose="020B0403020203020204" pitchFamily="34" charset="0"/>
                <a:cs typeface="Arial"/>
                <a:sym typeface="Helvetica Neue"/>
              </a:rPr>
              <a:t>Accelerates cryptography</a:t>
            </a:r>
          </a:p>
        </p:txBody>
      </p:sp>
      <p:sp>
        <p:nvSpPr>
          <p:cNvPr id="28" name="TextBox 27">
            <a:extLst>
              <a:ext uri="{FF2B5EF4-FFF2-40B4-BE49-F238E27FC236}">
                <a16:creationId xmlns:a16="http://schemas.microsoft.com/office/drawing/2014/main" id="{AB42435B-9FD3-8199-14F0-A57F11EDD109}"/>
              </a:ext>
            </a:extLst>
          </p:cNvPr>
          <p:cNvSpPr txBox="1"/>
          <p:nvPr/>
        </p:nvSpPr>
        <p:spPr>
          <a:xfrm>
            <a:off x="4514767" y="2609850"/>
            <a:ext cx="2275240" cy="4247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r" defTabSz="1219169" rtl="0" eaLnBrk="1" fontAlgn="auto" latinLnBrk="0" hangingPunct="0">
              <a:lnSpc>
                <a:spcPct val="90000"/>
              </a:lnSpc>
              <a:spcBef>
                <a:spcPts val="225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Display Medium" panose="020B0703020203020204" pitchFamily="34" charset="0"/>
                <a:cs typeface="Arial"/>
                <a:sym typeface="Helvetica Neue"/>
              </a:rPr>
              <a:t>Intel® AMX</a:t>
            </a:r>
          </a:p>
          <a:p>
            <a:pPr marL="0" marR="0" lvl="0" indent="0" algn="r" defTabSz="1219169" rtl="0" eaLnBrk="1" fontAlgn="auto" latinLnBrk="0" hangingPunct="0">
              <a:lnSpc>
                <a:spcPct val="9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IntelOne Display Light" panose="020B0403020203020204" pitchFamily="34" charset="0"/>
                <a:cs typeface="Arial"/>
                <a:sym typeface="Helvetica Neue"/>
              </a:rPr>
              <a:t>Built-in AI acceleration engine</a:t>
            </a:r>
          </a:p>
        </p:txBody>
      </p:sp>
      <p:sp>
        <p:nvSpPr>
          <p:cNvPr id="29" name="TextBox 28">
            <a:extLst>
              <a:ext uri="{FF2B5EF4-FFF2-40B4-BE49-F238E27FC236}">
                <a16:creationId xmlns:a16="http://schemas.microsoft.com/office/drawing/2014/main" id="{09D2B3E0-169A-E81E-286B-38BCAB5096D2}"/>
              </a:ext>
            </a:extLst>
          </p:cNvPr>
          <p:cNvSpPr txBox="1"/>
          <p:nvPr/>
        </p:nvSpPr>
        <p:spPr>
          <a:xfrm>
            <a:off x="9611161" y="2658108"/>
            <a:ext cx="2120218" cy="715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r" defTabSz="1219169" rtl="0" eaLnBrk="1" fontAlgn="auto" latinLnBrk="0" hangingPunct="0">
              <a:lnSpc>
                <a:spcPct val="90000"/>
              </a:lnSpc>
              <a:spcBef>
                <a:spcPts val="225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Display Medium" panose="020B0703020203020204" pitchFamily="34" charset="0"/>
                <a:cs typeface="Arial"/>
                <a:sym typeface="Helvetica Neue"/>
              </a:rPr>
              <a:t>Intel® DSA </a:t>
            </a:r>
          </a:p>
          <a:p>
            <a:pPr marL="0" marR="0" lvl="0" indent="0" algn="r" defTabSz="1219169" rtl="0" eaLnBrk="1" fontAlgn="auto" latinLnBrk="0" hangingPunct="0">
              <a:lnSpc>
                <a:spcPct val="9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IntelOne Display Light" panose="020B0403020203020204" pitchFamily="34" charset="0"/>
                <a:cs typeface="Arial"/>
                <a:sym typeface="Helvetica Neue"/>
              </a:rPr>
              <a:t>Optimizes streaming </a:t>
            </a:r>
          </a:p>
          <a:p>
            <a:pPr marL="0" marR="0" lvl="0" indent="0" algn="r" defTabSz="1219169" rtl="0" eaLnBrk="1" fontAlgn="auto" latinLnBrk="0" hangingPunct="0">
              <a:lnSpc>
                <a:spcPct val="9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IntelOne Display Light" panose="020B0403020203020204" pitchFamily="34" charset="0"/>
                <a:cs typeface="Arial"/>
                <a:sym typeface="Helvetica Neue"/>
              </a:rPr>
              <a:t>data movement &amp;</a:t>
            </a:r>
          </a:p>
          <a:p>
            <a:pPr marL="0" marR="0" lvl="0" indent="0" algn="r" defTabSz="1219169" rtl="0" eaLnBrk="1" fontAlgn="auto" latinLnBrk="0" hangingPunct="0">
              <a:lnSpc>
                <a:spcPct val="9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IntelOne Display Light" panose="020B0403020203020204" pitchFamily="34" charset="0"/>
                <a:cs typeface="Arial"/>
                <a:sym typeface="Helvetica Neue"/>
              </a:rPr>
              <a:t>transformation operations</a:t>
            </a:r>
          </a:p>
        </p:txBody>
      </p:sp>
      <p:sp>
        <p:nvSpPr>
          <p:cNvPr id="31" name="TextBox 30">
            <a:extLst>
              <a:ext uri="{FF2B5EF4-FFF2-40B4-BE49-F238E27FC236}">
                <a16:creationId xmlns:a16="http://schemas.microsoft.com/office/drawing/2014/main" id="{965DD210-ABD2-ED37-BD7B-3AE978473421}"/>
              </a:ext>
            </a:extLst>
          </p:cNvPr>
          <p:cNvSpPr txBox="1"/>
          <p:nvPr/>
        </p:nvSpPr>
        <p:spPr>
          <a:xfrm>
            <a:off x="5533097" y="2039328"/>
            <a:ext cx="2041125" cy="5632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r" defTabSz="1219169" rtl="0" eaLnBrk="1" fontAlgn="auto" latinLnBrk="0" hangingPunct="0">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Display Medium" panose="020B0703020203020204" pitchFamily="34" charset="0"/>
                <a:cs typeface="Arial"/>
                <a:sym typeface="Helvetica Neue"/>
              </a:rPr>
              <a:t>Intel® DLB </a:t>
            </a:r>
            <a:endParaRPr kumimoji="0" lang="en-US" sz="1200" b="0" i="0" u="none" strike="noStrike" kern="0" cap="none" spc="0" normalizeH="0" baseline="0" noProof="0">
              <a:ln>
                <a:noFill/>
              </a:ln>
              <a:solidFill>
                <a:srgbClr val="FFFFFF"/>
              </a:solidFill>
              <a:effectLst/>
              <a:uLnTx/>
              <a:uFillTx/>
              <a:latin typeface="IntelOne Display Light" panose="020B0403020203020204" pitchFamily="34" charset="0"/>
              <a:cs typeface="Arial"/>
              <a:sym typeface="Helvetica Neue"/>
            </a:endParaRPr>
          </a:p>
          <a:p>
            <a:pPr marL="0" marR="0" lvl="0" indent="0" algn="r" defTabSz="1219169" rtl="0" eaLnBrk="1" fontAlgn="auto" latinLnBrk="0" hangingPunct="0">
              <a:lnSpc>
                <a:spcPct val="9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IntelOne Display Light" panose="020B0403020203020204" pitchFamily="34" charset="0"/>
                <a:cs typeface="Arial"/>
                <a:sym typeface="Helvetica Neue"/>
              </a:rPr>
              <a:t>F</a:t>
            </a:r>
            <a:r>
              <a:rPr kumimoji="0" lang="en-US" sz="1100" b="0" i="0" u="none" strike="noStrike" kern="1200" cap="none" spc="0" normalizeH="0" baseline="0" noProof="0">
                <a:ln>
                  <a:noFill/>
                </a:ln>
                <a:solidFill>
                  <a:srgbClr val="FFFFFF"/>
                </a:solidFill>
                <a:effectLst/>
                <a:uLnTx/>
                <a:uFillTx/>
                <a:latin typeface="IntelOne Display Light" panose="020B0403020203020204" pitchFamily="34" charset="0"/>
                <a:cs typeface="Arial"/>
              </a:rPr>
              <a:t>or</a:t>
            </a:r>
            <a:r>
              <a:rPr kumimoji="0" lang="en-US" sz="1100" b="0" i="0" u="none" strike="noStrike" kern="0" cap="none" spc="0" normalizeH="0" baseline="0" noProof="0">
                <a:ln>
                  <a:noFill/>
                </a:ln>
                <a:solidFill>
                  <a:srgbClr val="FFFFFF"/>
                </a:solidFill>
                <a:effectLst/>
                <a:uLnTx/>
                <a:uFillTx/>
                <a:latin typeface="IntelOne Display Light" panose="020B0403020203020204" pitchFamily="34" charset="0"/>
                <a:cs typeface="Arial"/>
                <a:sym typeface="Helvetica Neue"/>
              </a:rPr>
              <a:t> efficient load balancing across CPU cores </a:t>
            </a:r>
          </a:p>
        </p:txBody>
      </p:sp>
      <p:sp>
        <p:nvSpPr>
          <p:cNvPr id="32" name="TextBox 31">
            <a:extLst>
              <a:ext uri="{FF2B5EF4-FFF2-40B4-BE49-F238E27FC236}">
                <a16:creationId xmlns:a16="http://schemas.microsoft.com/office/drawing/2014/main" id="{796AE21F-92A7-8EB0-8ACC-DD57B2D754DF}"/>
              </a:ext>
            </a:extLst>
          </p:cNvPr>
          <p:cNvSpPr txBox="1"/>
          <p:nvPr/>
        </p:nvSpPr>
        <p:spPr>
          <a:xfrm>
            <a:off x="9273078" y="3724420"/>
            <a:ext cx="2120217" cy="715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r" defTabSz="1219169" rtl="0" eaLnBrk="1" fontAlgn="auto" latinLnBrk="0" hangingPunct="0">
              <a:lnSpc>
                <a:spcPct val="90000"/>
              </a:lnSpc>
              <a:spcBef>
                <a:spcPts val="225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Display Medium" panose="020B0703020203020204" pitchFamily="34" charset="0"/>
                <a:cs typeface="Arial"/>
                <a:sym typeface="Helvetica Neue"/>
              </a:rPr>
              <a:t>Intel® IAA </a:t>
            </a:r>
          </a:p>
          <a:p>
            <a:pPr marL="0" marR="0" lvl="0" indent="0" algn="r" defTabSz="1219169" rtl="0" eaLnBrk="1" fontAlgn="auto" latinLnBrk="0" hangingPunct="0">
              <a:lnSpc>
                <a:spcPct val="9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IntelOne Display Light" panose="020B0403020203020204" pitchFamily="34" charset="0"/>
                <a:cs typeface="Arial"/>
                <a:sym typeface="Helvetica Neue"/>
              </a:rPr>
              <a:t>Increases queries per </a:t>
            </a:r>
          </a:p>
          <a:p>
            <a:pPr marL="0" marR="0" lvl="0" indent="0" algn="r" defTabSz="1219169" rtl="0" eaLnBrk="1" fontAlgn="auto" latinLnBrk="0" hangingPunct="0">
              <a:lnSpc>
                <a:spcPct val="9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IntelOne Display Light" panose="020B0403020203020204" pitchFamily="34" charset="0"/>
                <a:cs typeface="Arial"/>
                <a:sym typeface="Helvetica Neue"/>
              </a:rPr>
              <a:t>second &amp; reduces memory </a:t>
            </a:r>
            <a:br>
              <a:rPr kumimoji="0" lang="en-US" sz="1100" b="0" i="0" u="none" strike="noStrike" kern="0" cap="none" spc="0" normalizeH="0" baseline="0" noProof="0">
                <a:ln>
                  <a:noFill/>
                </a:ln>
                <a:solidFill>
                  <a:srgbClr val="FFFFFF"/>
                </a:solidFill>
                <a:effectLst/>
                <a:uLnTx/>
                <a:uFillTx/>
                <a:latin typeface="IntelOne Display Light" panose="020B0403020203020204" pitchFamily="34" charset="0"/>
                <a:cs typeface="Arial"/>
                <a:sym typeface="Helvetica Neue"/>
              </a:rPr>
            </a:br>
            <a:r>
              <a:rPr kumimoji="0" lang="en-US" sz="1100" b="0" i="0" u="none" strike="noStrike" kern="0" cap="none" spc="0" normalizeH="0" baseline="0" noProof="0">
                <a:ln>
                  <a:noFill/>
                </a:ln>
                <a:solidFill>
                  <a:srgbClr val="FFFFFF"/>
                </a:solidFill>
                <a:effectLst/>
                <a:uLnTx/>
                <a:uFillTx/>
                <a:latin typeface="IntelOne Display Light" panose="020B0403020203020204" pitchFamily="34" charset="0"/>
                <a:cs typeface="Arial"/>
                <a:sym typeface="Helvetica Neue"/>
              </a:rPr>
              <a:t>footprint for analytics  workloads</a:t>
            </a:r>
          </a:p>
        </p:txBody>
      </p:sp>
      <p:cxnSp>
        <p:nvCxnSpPr>
          <p:cNvPr id="33" name="Straight Connector 32">
            <a:extLst>
              <a:ext uri="{FF2B5EF4-FFF2-40B4-BE49-F238E27FC236}">
                <a16:creationId xmlns:a16="http://schemas.microsoft.com/office/drawing/2014/main" id="{C9E71C0B-835E-6273-5C8D-56EBA4FFC107}"/>
              </a:ext>
            </a:extLst>
          </p:cNvPr>
          <p:cNvCxnSpPr>
            <a:cxnSpLocks/>
          </p:cNvCxnSpPr>
          <p:nvPr/>
        </p:nvCxnSpPr>
        <p:spPr>
          <a:xfrm>
            <a:off x="6302627" y="3364005"/>
            <a:ext cx="548640" cy="0"/>
          </a:xfrm>
          <a:prstGeom prst="line">
            <a:avLst/>
          </a:prstGeom>
          <a:noFill/>
          <a:ln w="635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34" name="Straight Connector 33">
            <a:extLst>
              <a:ext uri="{FF2B5EF4-FFF2-40B4-BE49-F238E27FC236}">
                <a16:creationId xmlns:a16="http://schemas.microsoft.com/office/drawing/2014/main" id="{66D76FEE-ADE3-BD53-10DB-4324B4D6B95B}"/>
              </a:ext>
            </a:extLst>
          </p:cNvPr>
          <p:cNvCxnSpPr>
            <a:cxnSpLocks/>
          </p:cNvCxnSpPr>
          <p:nvPr/>
        </p:nvCxnSpPr>
        <p:spPr>
          <a:xfrm>
            <a:off x="9533864" y="2792445"/>
            <a:ext cx="1301378" cy="0"/>
          </a:xfrm>
          <a:prstGeom prst="line">
            <a:avLst/>
          </a:prstGeom>
          <a:noFill/>
          <a:ln w="635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35" name="Straight Connector 34">
            <a:extLst>
              <a:ext uri="{FF2B5EF4-FFF2-40B4-BE49-F238E27FC236}">
                <a16:creationId xmlns:a16="http://schemas.microsoft.com/office/drawing/2014/main" id="{1F5C80DB-D55C-1E7B-1AAF-C4C43D944773}"/>
              </a:ext>
            </a:extLst>
          </p:cNvPr>
          <p:cNvCxnSpPr>
            <a:cxnSpLocks/>
          </p:cNvCxnSpPr>
          <p:nvPr/>
        </p:nvCxnSpPr>
        <p:spPr>
          <a:xfrm>
            <a:off x="8625257" y="3844557"/>
            <a:ext cx="1900035" cy="0"/>
          </a:xfrm>
          <a:prstGeom prst="line">
            <a:avLst/>
          </a:prstGeom>
          <a:noFill/>
          <a:ln w="6350" cap="flat">
            <a:solidFill>
              <a:schemeClr val="tx1"/>
            </a:solidFill>
            <a:prstDash val="solid"/>
            <a:miter lim="400000"/>
          </a:ln>
          <a:effectLst/>
          <a:sp3d/>
        </p:spPr>
        <p:style>
          <a:lnRef idx="0">
            <a:scrgbClr r="0" g="0" b="0"/>
          </a:lnRef>
          <a:fillRef idx="0">
            <a:scrgbClr r="0" g="0" b="0"/>
          </a:fillRef>
          <a:effectRef idx="0">
            <a:scrgbClr r="0" g="0" b="0"/>
          </a:effectRef>
          <a:fontRef idx="none"/>
        </p:style>
      </p:cxnSp>
      <p:pic>
        <p:nvPicPr>
          <p:cNvPr id="36" name="Picture 35" descr="Graphical user interface, application&#10;&#10;Description automatically generated">
            <a:extLst>
              <a:ext uri="{FF2B5EF4-FFF2-40B4-BE49-F238E27FC236}">
                <a16:creationId xmlns:a16="http://schemas.microsoft.com/office/drawing/2014/main" id="{F436FC6B-26D7-E798-8E0D-A8D0DDA074F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39604" y="5655977"/>
            <a:ext cx="952993" cy="571796"/>
          </a:xfrm>
          <a:prstGeom prst="rect">
            <a:avLst/>
          </a:prstGeom>
        </p:spPr>
      </p:pic>
      <p:pic>
        <p:nvPicPr>
          <p:cNvPr id="37" name="Picture 36" descr="Graphical user interface, application&#10;&#10;Description automatically generated">
            <a:extLst>
              <a:ext uri="{FF2B5EF4-FFF2-40B4-BE49-F238E27FC236}">
                <a16:creationId xmlns:a16="http://schemas.microsoft.com/office/drawing/2014/main" id="{315B116E-A323-5E44-7C5E-F9CA45969E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76749" y="5671255"/>
            <a:ext cx="957398" cy="574439"/>
          </a:xfrm>
          <a:prstGeom prst="rect">
            <a:avLst/>
          </a:prstGeom>
        </p:spPr>
      </p:pic>
      <p:pic>
        <p:nvPicPr>
          <p:cNvPr id="38" name="Picture 37" descr="Graphical user interface&#10;&#10;Description automatically generated with low confidence">
            <a:extLst>
              <a:ext uri="{FF2B5EF4-FFF2-40B4-BE49-F238E27FC236}">
                <a16:creationId xmlns:a16="http://schemas.microsoft.com/office/drawing/2014/main" id="{D2C8EB54-3C70-2676-6993-2F8279264C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17661" y="5663949"/>
            <a:ext cx="957398" cy="574439"/>
          </a:xfrm>
          <a:prstGeom prst="rect">
            <a:avLst/>
          </a:prstGeom>
        </p:spPr>
      </p:pic>
      <p:pic>
        <p:nvPicPr>
          <p:cNvPr id="39" name="Picture 38" descr="A picture containing logo&#10;&#10;Description automatically generated">
            <a:extLst>
              <a:ext uri="{FF2B5EF4-FFF2-40B4-BE49-F238E27FC236}">
                <a16:creationId xmlns:a16="http://schemas.microsoft.com/office/drawing/2014/main" id="{888C603B-EFE7-0A63-B85E-16B1F84656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96357" y="5655977"/>
            <a:ext cx="957398" cy="574439"/>
          </a:xfrm>
          <a:prstGeom prst="rect">
            <a:avLst/>
          </a:prstGeom>
        </p:spPr>
      </p:pic>
      <p:pic>
        <p:nvPicPr>
          <p:cNvPr id="40" name="Picture 39" descr="Graphical user interface, application&#10;&#10;Description automatically generated">
            <a:extLst>
              <a:ext uri="{FF2B5EF4-FFF2-40B4-BE49-F238E27FC236}">
                <a16:creationId xmlns:a16="http://schemas.microsoft.com/office/drawing/2014/main" id="{37CC1A59-AF03-41AB-45FC-DA2B8F1ECC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7009" y="5645912"/>
            <a:ext cx="957398" cy="574439"/>
          </a:xfrm>
          <a:prstGeom prst="rect">
            <a:avLst/>
          </a:prstGeom>
        </p:spPr>
      </p:pic>
      <p:pic>
        <p:nvPicPr>
          <p:cNvPr id="41" name="Picture 40" descr="A black and white logo&#10;&#10;Description automatically generated with low confidence">
            <a:extLst>
              <a:ext uri="{FF2B5EF4-FFF2-40B4-BE49-F238E27FC236}">
                <a16:creationId xmlns:a16="http://schemas.microsoft.com/office/drawing/2014/main" id="{8964F474-9590-23B1-8081-00113BDE65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35705" y="5832085"/>
            <a:ext cx="897938" cy="182880"/>
          </a:xfrm>
          <a:prstGeom prst="rect">
            <a:avLst/>
          </a:prstGeom>
        </p:spPr>
      </p:pic>
      <p:sp>
        <p:nvSpPr>
          <p:cNvPr id="42" name="TextBox 41">
            <a:extLst>
              <a:ext uri="{FF2B5EF4-FFF2-40B4-BE49-F238E27FC236}">
                <a16:creationId xmlns:a16="http://schemas.microsoft.com/office/drawing/2014/main" id="{253660BA-902D-E13B-F1FF-24EF13F0E68D}"/>
              </a:ext>
            </a:extLst>
          </p:cNvPr>
          <p:cNvSpPr txBox="1"/>
          <p:nvPr/>
        </p:nvSpPr>
        <p:spPr>
          <a:xfrm>
            <a:off x="9808286" y="6382106"/>
            <a:ext cx="1462466"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Display Regular" panose="020B0503020203020204" pitchFamily="34" charset="0"/>
                <a:ea typeface="Intel Clear Light" panose="020B0404020203020204" pitchFamily="34" charset="0"/>
                <a:cs typeface="Intel Clear Light" panose="020B0404020203020204" pitchFamily="34" charset="0"/>
              </a:rPr>
              <a:t>Powered by oneAPI</a:t>
            </a:r>
          </a:p>
        </p:txBody>
      </p:sp>
      <p:sp>
        <p:nvSpPr>
          <p:cNvPr id="44" name="L-Shape 43">
            <a:extLst>
              <a:ext uri="{FF2B5EF4-FFF2-40B4-BE49-F238E27FC236}">
                <a16:creationId xmlns:a16="http://schemas.microsoft.com/office/drawing/2014/main" id="{F927D200-B7B8-785D-BFB4-4163C3C49206}"/>
              </a:ext>
            </a:extLst>
          </p:cNvPr>
          <p:cNvSpPr/>
          <p:nvPr/>
        </p:nvSpPr>
        <p:spPr>
          <a:xfrm rot="10800000" flipH="1" flipV="1">
            <a:off x="9940639" y="6245694"/>
            <a:ext cx="957398" cy="77175"/>
          </a:xfrm>
          <a:prstGeom prst="corner">
            <a:avLst>
              <a:gd name="adj1" fmla="val 9633"/>
              <a:gd name="adj2" fmla="val 9633"/>
            </a:avLst>
          </a:prstGeom>
          <a:gradFill>
            <a:gsLst>
              <a:gs pos="0">
                <a:srgbClr val="00C7FD">
                  <a:alpha val="45000"/>
                </a:srgbClr>
              </a:gs>
              <a:gs pos="100000">
                <a:srgbClr val="0F1F43">
                  <a:alpha val="0"/>
                </a:srgbClr>
              </a:gs>
            </a:gsLst>
            <a:lin ang="2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5252"/>
              </a:solidFill>
              <a:effectLst/>
              <a:uLnTx/>
              <a:uFillTx/>
              <a:latin typeface="IntelOne Display Regular"/>
              <a:cs typeface="Arial"/>
            </a:endParaRPr>
          </a:p>
        </p:txBody>
      </p:sp>
      <p:sp>
        <p:nvSpPr>
          <p:cNvPr id="45" name="L-Shape 44">
            <a:extLst>
              <a:ext uri="{FF2B5EF4-FFF2-40B4-BE49-F238E27FC236}">
                <a16:creationId xmlns:a16="http://schemas.microsoft.com/office/drawing/2014/main" id="{CC2B46EA-1EE1-DB8E-5DA4-BA95AE3E0AE3}"/>
              </a:ext>
            </a:extLst>
          </p:cNvPr>
          <p:cNvSpPr/>
          <p:nvPr/>
        </p:nvSpPr>
        <p:spPr>
          <a:xfrm rot="10800000" flipV="1">
            <a:off x="10898037" y="6179574"/>
            <a:ext cx="214704" cy="146584"/>
          </a:xfrm>
          <a:prstGeom prst="corner">
            <a:avLst>
              <a:gd name="adj1" fmla="val 9633"/>
              <a:gd name="adj2" fmla="val 9633"/>
            </a:avLst>
          </a:prstGeom>
          <a:gradFill>
            <a:gsLst>
              <a:gs pos="0">
                <a:srgbClr val="00C7FD">
                  <a:alpha val="45000"/>
                </a:srgbClr>
              </a:gs>
              <a:gs pos="100000">
                <a:srgbClr val="0F1F43">
                  <a:alpha val="0"/>
                </a:srgbClr>
              </a:gs>
            </a:gsLst>
            <a:lin ang="2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5252"/>
              </a:solidFill>
              <a:effectLst/>
              <a:uLnTx/>
              <a:uFillTx/>
              <a:latin typeface="IntelOne Display Regular"/>
              <a:cs typeface="Arial"/>
            </a:endParaRPr>
          </a:p>
        </p:txBody>
      </p:sp>
      <p:cxnSp>
        <p:nvCxnSpPr>
          <p:cNvPr id="52" name="Straight Connector 51">
            <a:extLst>
              <a:ext uri="{FF2B5EF4-FFF2-40B4-BE49-F238E27FC236}">
                <a16:creationId xmlns:a16="http://schemas.microsoft.com/office/drawing/2014/main" id="{FB9FFB05-3A92-3F2A-8137-2CE5502C0FE5}"/>
              </a:ext>
            </a:extLst>
          </p:cNvPr>
          <p:cNvCxnSpPr>
            <a:cxnSpLocks/>
          </p:cNvCxnSpPr>
          <p:nvPr/>
        </p:nvCxnSpPr>
        <p:spPr>
          <a:xfrm>
            <a:off x="6945023" y="2833076"/>
            <a:ext cx="697601" cy="2434"/>
          </a:xfrm>
          <a:prstGeom prst="line">
            <a:avLst/>
          </a:prstGeom>
          <a:noFill/>
          <a:ln w="635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53" name="Straight Connector 52">
            <a:extLst>
              <a:ext uri="{FF2B5EF4-FFF2-40B4-BE49-F238E27FC236}">
                <a16:creationId xmlns:a16="http://schemas.microsoft.com/office/drawing/2014/main" id="{5E6CB0AC-0A2A-ECC9-29FB-17673B06382A}"/>
              </a:ext>
            </a:extLst>
          </p:cNvPr>
          <p:cNvCxnSpPr>
            <a:cxnSpLocks/>
          </p:cNvCxnSpPr>
          <p:nvPr/>
        </p:nvCxnSpPr>
        <p:spPr>
          <a:xfrm>
            <a:off x="7574222" y="2350845"/>
            <a:ext cx="502920" cy="0"/>
          </a:xfrm>
          <a:prstGeom prst="line">
            <a:avLst/>
          </a:prstGeom>
          <a:noFill/>
          <a:ln w="635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54" name="TextBox 53">
            <a:extLst>
              <a:ext uri="{FF2B5EF4-FFF2-40B4-BE49-F238E27FC236}">
                <a16:creationId xmlns:a16="http://schemas.microsoft.com/office/drawing/2014/main" id="{1D5D5739-E7BE-347E-28D3-1C0ADE4B9911}"/>
              </a:ext>
            </a:extLst>
          </p:cNvPr>
          <p:cNvSpPr txBox="1"/>
          <p:nvPr/>
        </p:nvSpPr>
        <p:spPr>
          <a:xfrm>
            <a:off x="460889" y="5628952"/>
            <a:ext cx="3810741" cy="2031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0" marR="0" lvl="0" indent="0" algn="l" defTabSz="1219169" rtl="0" eaLnBrk="1" fontAlgn="auto" latinLnBrk="0" hangingPunct="0">
              <a:lnSpc>
                <a:spcPct val="90000"/>
              </a:lnSpc>
              <a:spcBef>
                <a:spcPts val="2250"/>
              </a:spcBef>
              <a:spcAft>
                <a:spcPts val="0"/>
              </a:spcAft>
              <a:buClrTx/>
              <a:buSzTx/>
              <a:buFontTx/>
              <a:buNone/>
              <a:tabLst/>
              <a:defRPr/>
            </a:pPr>
            <a:r>
              <a:rPr kumimoji="0" lang="en-US" sz="800" b="0" i="0" u="none" strike="noStrike" kern="0" cap="none" spc="0" normalizeH="0" baseline="0" noProof="0">
                <a:ln>
                  <a:noFill/>
                </a:ln>
                <a:solidFill>
                  <a:srgbClr val="525252"/>
                </a:solidFill>
                <a:effectLst/>
                <a:uLnTx/>
                <a:uFillTx/>
                <a:latin typeface="IntelOne Display Light"/>
                <a:cs typeface="Arial"/>
                <a:sym typeface="Helvetica Neue"/>
              </a:rPr>
              <a:t>*</a:t>
            </a:r>
            <a:r>
              <a:rPr kumimoji="0" lang="en-US" sz="800" b="0" i="0" u="none" strike="noStrike" kern="0" cap="none" spc="0" normalizeH="0" baseline="0" noProof="0">
                <a:ln>
                  <a:noFill/>
                </a:ln>
                <a:solidFill>
                  <a:srgbClr val="525252"/>
                </a:solidFill>
                <a:effectLst/>
                <a:uLnTx/>
                <a:uFillTx/>
                <a:latin typeface="IntelOne Display Light"/>
                <a:cs typeface="Arial"/>
                <a:sym typeface="Helvetica Neue"/>
                <a:hlinkClick r:id="rId13"/>
              </a:rPr>
              <a:t>Intel® QPL </a:t>
            </a:r>
            <a:r>
              <a:rPr kumimoji="0" lang="en-US" sz="800" b="0" i="0" u="none" strike="noStrike" kern="0" cap="none" spc="0" normalizeH="0" baseline="0" noProof="0">
                <a:ln>
                  <a:noFill/>
                </a:ln>
                <a:solidFill>
                  <a:srgbClr val="FFFFFF"/>
                </a:solidFill>
                <a:effectLst/>
                <a:uLnTx/>
                <a:uFillTx/>
                <a:latin typeface="IntelOne Display Light"/>
                <a:cs typeface="Arial"/>
                <a:sym typeface="Helvetica Neue"/>
              </a:rPr>
              <a:t> is  open source </a:t>
            </a:r>
            <a:r>
              <a:rPr lang="en-US" sz="800" kern="0">
                <a:solidFill>
                  <a:srgbClr val="000000"/>
                </a:solidFill>
                <a:latin typeface="IntelOne Display Light"/>
                <a:cs typeface="Arial"/>
                <a:sym typeface="Helvetica Neue"/>
              </a:rPr>
              <a:t>. </a:t>
            </a:r>
            <a:r>
              <a:rPr kumimoji="0" lang="en-US" sz="800" b="0" i="0" u="none" strike="noStrike" kern="0" cap="none" spc="0" normalizeH="0" baseline="0" noProof="0">
                <a:ln>
                  <a:noFill/>
                </a:ln>
                <a:solidFill>
                  <a:srgbClr val="FFFFFF"/>
                </a:solidFill>
                <a:effectLst/>
                <a:uLnTx/>
                <a:uFillTx/>
                <a:latin typeface="IntelOne Display Light"/>
                <a:cs typeface="Arial"/>
                <a:sym typeface="Helvetica Neue"/>
              </a:rPr>
              <a:t>Open source </a:t>
            </a:r>
            <a:r>
              <a:rPr kumimoji="0" lang="en-US" sz="800" b="0" i="0" u="none" strike="noStrike" kern="0" cap="none" spc="0" normalizeH="0" baseline="0" noProof="0">
                <a:ln>
                  <a:noFill/>
                </a:ln>
                <a:solidFill>
                  <a:srgbClr val="525252"/>
                </a:solidFill>
                <a:effectLst/>
                <a:uLnTx/>
                <a:uFillTx/>
                <a:latin typeface="IntelOne Display Light"/>
                <a:cs typeface="Arial"/>
                <a:sym typeface="Helvetica Neue"/>
                <a:hlinkClick r:id="rId14"/>
              </a:rPr>
              <a:t>Intel® DML </a:t>
            </a:r>
            <a:r>
              <a:rPr kumimoji="0" lang="en-US" sz="800" b="0" i="0" u="none" strike="noStrike" kern="0" cap="none" spc="0" normalizeH="0" baseline="0" noProof="0">
                <a:ln>
                  <a:noFill/>
                </a:ln>
                <a:solidFill>
                  <a:srgbClr val="525252"/>
                </a:solidFill>
                <a:effectLst/>
                <a:uLnTx/>
                <a:uFillTx/>
                <a:latin typeface="IntelOne Display Light"/>
                <a:cs typeface="Arial"/>
                <a:sym typeface="Helvetica Neue"/>
              </a:rPr>
              <a:t> </a:t>
            </a:r>
            <a:r>
              <a:rPr kumimoji="0" lang="en-US" sz="800" b="0" i="0" u="none" strike="noStrike" kern="0" cap="none" spc="0" normalizeH="0" baseline="0" noProof="0">
                <a:ln>
                  <a:noFill/>
                </a:ln>
                <a:solidFill>
                  <a:srgbClr val="FFFFFF"/>
                </a:solidFill>
                <a:effectLst/>
                <a:uLnTx/>
                <a:uFillTx/>
                <a:latin typeface="IntelOne Display Light"/>
                <a:cs typeface="Arial"/>
                <a:sym typeface="Helvetica Neue"/>
              </a:rPr>
              <a:t>in beta, v1 coming soon</a:t>
            </a:r>
          </a:p>
        </p:txBody>
      </p:sp>
    </p:spTree>
    <p:extLst>
      <p:ext uri="{BB962C8B-B14F-4D97-AF65-F5344CB8AC3E}">
        <p14:creationId xmlns:p14="http://schemas.microsoft.com/office/powerpoint/2010/main" val="216176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10;&#10;Description automatically generated">
            <a:extLst>
              <a:ext uri="{FF2B5EF4-FFF2-40B4-BE49-F238E27FC236}">
                <a16:creationId xmlns:a16="http://schemas.microsoft.com/office/drawing/2014/main" id="{B4FBB6EE-FDF1-2F98-9C62-63ED3932EAA8}"/>
              </a:ext>
            </a:extLst>
          </p:cNvPr>
          <p:cNvPicPr>
            <a:picLocks noChangeAspect="1"/>
          </p:cNvPicPr>
          <p:nvPr/>
        </p:nvPicPr>
        <p:blipFill rotWithShape="1">
          <a:blip r:embed="rId2"/>
          <a:srcRect t="442"/>
          <a:stretch/>
        </p:blipFill>
        <p:spPr>
          <a:xfrm>
            <a:off x="20" y="10"/>
            <a:ext cx="12191980" cy="6857990"/>
          </a:xfrm>
          <a:prstGeom prst="rect">
            <a:avLst/>
          </a:prstGeom>
          <a:noFill/>
        </p:spPr>
      </p:pic>
    </p:spTree>
    <p:extLst>
      <p:ext uri="{BB962C8B-B14F-4D97-AF65-F5344CB8AC3E}">
        <p14:creationId xmlns:p14="http://schemas.microsoft.com/office/powerpoint/2010/main" val="351976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285688-451C-94C8-1D34-376899594B95}"/>
              </a:ext>
            </a:extLst>
          </p:cNvPr>
          <p:cNvSpPr/>
          <p:nvPr/>
        </p:nvSpPr>
        <p:spPr>
          <a:xfrm>
            <a:off x="644447" y="1839491"/>
            <a:ext cx="1724678" cy="3585220"/>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cs typeface="Arial"/>
            </a:endParaRPr>
          </a:p>
        </p:txBody>
      </p:sp>
      <p:sp>
        <p:nvSpPr>
          <p:cNvPr id="10" name="Rectangle 9">
            <a:extLst>
              <a:ext uri="{FF2B5EF4-FFF2-40B4-BE49-F238E27FC236}">
                <a16:creationId xmlns:a16="http://schemas.microsoft.com/office/drawing/2014/main" id="{A54530B6-5B1F-E712-2A08-FC8E857FD6C3}"/>
              </a:ext>
            </a:extLst>
          </p:cNvPr>
          <p:cNvSpPr/>
          <p:nvPr/>
        </p:nvSpPr>
        <p:spPr>
          <a:xfrm>
            <a:off x="2490337" y="1839491"/>
            <a:ext cx="1724678" cy="3586904"/>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cs typeface="Arial"/>
            </a:endParaRPr>
          </a:p>
        </p:txBody>
      </p:sp>
      <p:sp>
        <p:nvSpPr>
          <p:cNvPr id="13" name="Rectangle 12">
            <a:extLst>
              <a:ext uri="{FF2B5EF4-FFF2-40B4-BE49-F238E27FC236}">
                <a16:creationId xmlns:a16="http://schemas.microsoft.com/office/drawing/2014/main" id="{36CA432B-7FDC-99D8-61A4-47674E253BFF}"/>
              </a:ext>
            </a:extLst>
          </p:cNvPr>
          <p:cNvSpPr/>
          <p:nvPr/>
        </p:nvSpPr>
        <p:spPr>
          <a:xfrm>
            <a:off x="4336227" y="1839491"/>
            <a:ext cx="1724678" cy="3586904"/>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cs typeface="Arial"/>
            </a:endParaRPr>
          </a:p>
        </p:txBody>
      </p:sp>
      <p:sp>
        <p:nvSpPr>
          <p:cNvPr id="19" name="Rectangle 18">
            <a:extLst>
              <a:ext uri="{FF2B5EF4-FFF2-40B4-BE49-F238E27FC236}">
                <a16:creationId xmlns:a16="http://schemas.microsoft.com/office/drawing/2014/main" id="{FFDD42FE-5F97-71B3-4207-7A3ABB22C502}"/>
              </a:ext>
            </a:extLst>
          </p:cNvPr>
          <p:cNvSpPr/>
          <p:nvPr/>
        </p:nvSpPr>
        <p:spPr>
          <a:xfrm>
            <a:off x="9845418" y="1839491"/>
            <a:ext cx="1724678" cy="3585220"/>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cs typeface="Arial"/>
            </a:endParaRPr>
          </a:p>
        </p:txBody>
      </p:sp>
      <p:sp>
        <p:nvSpPr>
          <p:cNvPr id="21" name="Rectangle 20">
            <a:extLst>
              <a:ext uri="{FF2B5EF4-FFF2-40B4-BE49-F238E27FC236}">
                <a16:creationId xmlns:a16="http://schemas.microsoft.com/office/drawing/2014/main" id="{9A9DF964-B30A-B109-75E6-75EAD77C8A71}"/>
              </a:ext>
            </a:extLst>
          </p:cNvPr>
          <p:cNvSpPr/>
          <p:nvPr/>
        </p:nvSpPr>
        <p:spPr>
          <a:xfrm>
            <a:off x="6182117" y="1839490"/>
            <a:ext cx="1724678" cy="3574121"/>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cs typeface="Arial"/>
            </a:endParaRPr>
          </a:p>
        </p:txBody>
      </p:sp>
      <p:sp>
        <p:nvSpPr>
          <p:cNvPr id="16" name="Rectangle 15">
            <a:extLst>
              <a:ext uri="{FF2B5EF4-FFF2-40B4-BE49-F238E27FC236}">
                <a16:creationId xmlns:a16="http://schemas.microsoft.com/office/drawing/2014/main" id="{12614A3A-ED38-9432-FFE6-0CF30917C7B5}"/>
              </a:ext>
            </a:extLst>
          </p:cNvPr>
          <p:cNvSpPr/>
          <p:nvPr/>
        </p:nvSpPr>
        <p:spPr>
          <a:xfrm>
            <a:off x="8028008" y="1839490"/>
            <a:ext cx="1724678" cy="3585221"/>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cs typeface="Arial"/>
            </a:endParaRPr>
          </a:p>
        </p:txBody>
      </p:sp>
      <p:sp>
        <p:nvSpPr>
          <p:cNvPr id="2" name="Title 1">
            <a:extLst>
              <a:ext uri="{FF2B5EF4-FFF2-40B4-BE49-F238E27FC236}">
                <a16:creationId xmlns:a16="http://schemas.microsoft.com/office/drawing/2014/main" id="{D2A0B998-A3C7-4579-88B0-168F3109AC0B}"/>
              </a:ext>
            </a:extLst>
          </p:cNvPr>
          <p:cNvSpPr>
            <a:spLocks noGrp="1"/>
          </p:cNvSpPr>
          <p:nvPr>
            <p:ph type="title"/>
          </p:nvPr>
        </p:nvSpPr>
        <p:spPr>
          <a:xfrm>
            <a:off x="407226" y="331333"/>
            <a:ext cx="10636826" cy="1199822"/>
          </a:xfrm>
        </p:spPr>
        <p:txBody>
          <a:bodyPr lIns="0" tIns="0" rIns="0" bIns="0" anchor="t" anchorCtr="0">
            <a:noAutofit/>
          </a:bodyPr>
          <a:lstStyle/>
          <a:p>
            <a:r>
              <a:rPr lang="en-US" sz="3600">
                <a:latin typeface="IntelOne Display Medium"/>
              </a:rPr>
              <a:t>CPU + Accelerators: Differentiated Performance On Real Workloads</a:t>
            </a:r>
          </a:p>
        </p:txBody>
      </p:sp>
      <p:sp>
        <p:nvSpPr>
          <p:cNvPr id="4" name="TextBox 3">
            <a:extLst>
              <a:ext uri="{FF2B5EF4-FFF2-40B4-BE49-F238E27FC236}">
                <a16:creationId xmlns:a16="http://schemas.microsoft.com/office/drawing/2014/main" id="{72F9E6BC-4927-4DC6-BA5B-BA1130B7DDFB}"/>
              </a:ext>
            </a:extLst>
          </p:cNvPr>
          <p:cNvSpPr txBox="1"/>
          <p:nvPr/>
        </p:nvSpPr>
        <p:spPr>
          <a:xfrm>
            <a:off x="8681162" y="6555076"/>
            <a:ext cx="351083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IntelOne Text" panose="020B0503020203020204" pitchFamily="34" charset="77"/>
                <a:cs typeface="Arial"/>
              </a:rPr>
              <a:t>** </a:t>
            </a:r>
            <a:r>
              <a:rPr kumimoji="0" lang="en-US" sz="800" b="0" i="0" u="none" strike="noStrike" kern="1200" cap="none" spc="0" normalizeH="0" baseline="0" noProof="0">
                <a:ln>
                  <a:noFill/>
                </a:ln>
                <a:solidFill>
                  <a:srgbClr val="525252">
                    <a:lumMod val="40000"/>
                    <a:lumOff val="60000"/>
                  </a:srgbClr>
                </a:solidFill>
                <a:effectLst/>
                <a:uLnTx/>
                <a:uFillTx/>
                <a:latin typeface="IntelOne Text" panose="020B0503020203020204" pitchFamily="34" charset="0"/>
                <a:cs typeface="Arial"/>
              </a:rPr>
              <a:t>Intel Xeon CPU Max Series  vs. Intel Xeon 8380 </a:t>
            </a:r>
          </a:p>
        </p:txBody>
      </p:sp>
      <p:sp>
        <p:nvSpPr>
          <p:cNvPr id="48" name="TextBox 47">
            <a:extLst>
              <a:ext uri="{FF2B5EF4-FFF2-40B4-BE49-F238E27FC236}">
                <a16:creationId xmlns:a16="http://schemas.microsoft.com/office/drawing/2014/main" id="{0027D161-D7D4-495E-9606-310C20E80B08}"/>
              </a:ext>
            </a:extLst>
          </p:cNvPr>
          <p:cNvSpPr txBox="1"/>
          <p:nvPr/>
        </p:nvSpPr>
        <p:spPr>
          <a:xfrm>
            <a:off x="7829898" y="6404714"/>
            <a:ext cx="4362102"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25252">
                    <a:lumMod val="40000"/>
                    <a:lumOff val="60000"/>
                  </a:srgbClr>
                </a:solidFill>
                <a:effectLst/>
                <a:uLnTx/>
                <a:uFillTx/>
                <a:latin typeface="IntelOne Text" panose="020B0503020203020204" pitchFamily="34" charset="0"/>
                <a:cs typeface="Arial"/>
              </a:rPr>
              <a:t>*4th Gen Intel Scalable Processor vs. 3rd Gen Intel  Xeon Scalable processors</a:t>
            </a:r>
          </a:p>
        </p:txBody>
      </p:sp>
      <p:sp>
        <p:nvSpPr>
          <p:cNvPr id="8" name="Rectangle 7">
            <a:extLst>
              <a:ext uri="{FF2B5EF4-FFF2-40B4-BE49-F238E27FC236}">
                <a16:creationId xmlns:a16="http://schemas.microsoft.com/office/drawing/2014/main" id="{6DED0028-C871-8348-ED82-CA6A70CC8053}"/>
              </a:ext>
            </a:extLst>
          </p:cNvPr>
          <p:cNvSpPr/>
          <p:nvPr/>
        </p:nvSpPr>
        <p:spPr>
          <a:xfrm>
            <a:off x="654548" y="2003990"/>
            <a:ext cx="1704476" cy="840230"/>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General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Purpose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Compute</a:t>
            </a:r>
          </a:p>
        </p:txBody>
      </p:sp>
      <p:sp>
        <p:nvSpPr>
          <p:cNvPr id="9" name="TextBox 8">
            <a:extLst>
              <a:ext uri="{FF2B5EF4-FFF2-40B4-BE49-F238E27FC236}">
                <a16:creationId xmlns:a16="http://schemas.microsoft.com/office/drawing/2014/main" id="{3B97D981-8A21-D8FC-0B9E-31943E40C389}"/>
              </a:ext>
            </a:extLst>
          </p:cNvPr>
          <p:cNvSpPr txBox="1"/>
          <p:nvPr/>
        </p:nvSpPr>
        <p:spPr>
          <a:xfrm>
            <a:off x="751871" y="2765625"/>
            <a:ext cx="1517204" cy="677108"/>
          </a:xfrm>
          <a:prstGeom prst="rect">
            <a:avLst/>
          </a:prstGeom>
          <a:noFill/>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C7FD"/>
                </a:solidFill>
                <a:effectLst/>
                <a:uLnTx/>
                <a:uFillTx/>
                <a:latin typeface="IntelOne Display Light"/>
                <a:cs typeface="Arial"/>
              </a:rPr>
              <a:t>53%</a:t>
            </a:r>
            <a:endParaRPr kumimoji="0" lang="en-US" sz="3800" b="0" i="0" u="none" strike="noStrike" kern="1200" cap="none" spc="0" normalizeH="0" baseline="0" noProof="0">
              <a:ln>
                <a:noFill/>
              </a:ln>
              <a:solidFill>
                <a:srgbClr val="00C7FD"/>
              </a:solidFill>
              <a:effectLst/>
              <a:uLnTx/>
              <a:uFillTx/>
              <a:latin typeface="IntelOne Display Light" panose="020B0403020203020204" pitchFamily="34" charset="77"/>
              <a:cs typeface="Arial"/>
            </a:endParaRPr>
          </a:p>
        </p:txBody>
      </p:sp>
      <p:sp>
        <p:nvSpPr>
          <p:cNvPr id="11" name="Rectangle 10">
            <a:extLst>
              <a:ext uri="{FF2B5EF4-FFF2-40B4-BE49-F238E27FC236}">
                <a16:creationId xmlns:a16="http://schemas.microsoft.com/office/drawing/2014/main" id="{E96B33B5-E0DF-FACD-9E46-3F8680789986}"/>
              </a:ext>
            </a:extLst>
          </p:cNvPr>
          <p:cNvSpPr/>
          <p:nvPr/>
        </p:nvSpPr>
        <p:spPr>
          <a:xfrm>
            <a:off x="2483325" y="2016517"/>
            <a:ext cx="1692027" cy="5909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Artificial Intelligence</a:t>
            </a:r>
          </a:p>
        </p:txBody>
      </p:sp>
      <p:sp>
        <p:nvSpPr>
          <p:cNvPr id="12" name="TextBox 11">
            <a:extLst>
              <a:ext uri="{FF2B5EF4-FFF2-40B4-BE49-F238E27FC236}">
                <a16:creationId xmlns:a16="http://schemas.microsoft.com/office/drawing/2014/main" id="{E4AC2DDD-A2B0-96C7-9ED5-7921CDC2C417}"/>
              </a:ext>
            </a:extLst>
          </p:cNvPr>
          <p:cNvSpPr txBox="1"/>
          <p:nvPr/>
        </p:nvSpPr>
        <p:spPr>
          <a:xfrm>
            <a:off x="2536477" y="2720985"/>
            <a:ext cx="1638875" cy="677108"/>
          </a:xfrm>
          <a:prstGeom prst="rect">
            <a:avLst/>
          </a:prstGeom>
          <a:noFill/>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C7FD"/>
                </a:solidFill>
                <a:effectLst/>
                <a:uLnTx/>
                <a:uFillTx/>
                <a:latin typeface="IntelOne Display Light"/>
                <a:cs typeface="Arial"/>
              </a:rPr>
              <a:t>Up to </a:t>
            </a:r>
            <a:r>
              <a:rPr kumimoji="0" lang="en-US" sz="3800" b="0" i="0" u="none" strike="noStrike" kern="1200" cap="none" spc="0" normalizeH="0" baseline="0" noProof="0">
                <a:ln>
                  <a:noFill/>
                </a:ln>
                <a:solidFill>
                  <a:srgbClr val="00C7FD"/>
                </a:solidFill>
                <a:effectLst/>
                <a:uLnTx/>
                <a:uFillTx/>
                <a:latin typeface="IntelOne Display Light"/>
                <a:cs typeface="Arial"/>
              </a:rPr>
              <a:t>10x</a:t>
            </a:r>
          </a:p>
        </p:txBody>
      </p:sp>
      <p:sp>
        <p:nvSpPr>
          <p:cNvPr id="14" name="Rectangle 13">
            <a:extLst>
              <a:ext uri="{FF2B5EF4-FFF2-40B4-BE49-F238E27FC236}">
                <a16:creationId xmlns:a16="http://schemas.microsoft.com/office/drawing/2014/main" id="{CEDC9272-EB45-067C-2863-0B63A216330D}"/>
              </a:ext>
            </a:extLst>
          </p:cNvPr>
          <p:cNvSpPr/>
          <p:nvPr/>
        </p:nvSpPr>
        <p:spPr>
          <a:xfrm>
            <a:off x="4366576" y="2007082"/>
            <a:ext cx="1684909" cy="5909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Network 5G </a:t>
            </a:r>
            <a:r>
              <a:rPr kumimoji="0" lang="en-US" sz="1800" b="0" i="0" u="none" strike="noStrike" kern="0" cap="none" spc="0" normalizeH="0" baseline="0" noProof="0" err="1">
                <a:ln w="6350">
                  <a:noFill/>
                </a:ln>
                <a:solidFill>
                  <a:srgbClr val="00C7FD"/>
                </a:solidFill>
                <a:effectLst/>
                <a:uLnTx/>
                <a:uFillTx/>
                <a:latin typeface="IntelOne Display Light" panose="020B0403020203020204" pitchFamily="34" charset="77"/>
                <a:cs typeface="Arial"/>
              </a:rPr>
              <a:t>vRAN</a:t>
            </a:r>
            <a:endPar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endParaRPr>
          </a:p>
        </p:txBody>
      </p:sp>
      <p:sp>
        <p:nvSpPr>
          <p:cNvPr id="15" name="TextBox 14">
            <a:extLst>
              <a:ext uri="{FF2B5EF4-FFF2-40B4-BE49-F238E27FC236}">
                <a16:creationId xmlns:a16="http://schemas.microsoft.com/office/drawing/2014/main" id="{12BEBE74-D802-D270-9009-BE9F494C453B}"/>
              </a:ext>
            </a:extLst>
          </p:cNvPr>
          <p:cNvSpPr txBox="1"/>
          <p:nvPr/>
        </p:nvSpPr>
        <p:spPr>
          <a:xfrm>
            <a:off x="4392021" y="2719383"/>
            <a:ext cx="1517204" cy="830997"/>
          </a:xfrm>
          <a:prstGeom prst="rect">
            <a:avLst/>
          </a:prstGeom>
          <a:noFill/>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C7FD"/>
                </a:solidFill>
                <a:effectLst/>
                <a:uLnTx/>
                <a:uFillTx/>
                <a:latin typeface="IntelOne Display Light"/>
                <a:cs typeface="Arial"/>
              </a:rPr>
              <a:t>Up to </a:t>
            </a:r>
            <a:r>
              <a:rPr kumimoji="0" lang="en-US" sz="3800" b="0" i="0" u="none" strike="noStrike" kern="1200" cap="none" spc="0" normalizeH="0" baseline="0" noProof="0">
                <a:ln>
                  <a:noFill/>
                </a:ln>
                <a:solidFill>
                  <a:srgbClr val="00C7FD"/>
                </a:solidFill>
                <a:effectLst/>
                <a:uLnTx/>
                <a:uFillTx/>
                <a:latin typeface="IntelOne Display Light"/>
                <a:cs typeface="Arial"/>
              </a:rPr>
              <a:t>2x</a:t>
            </a:r>
            <a:endParaRPr kumimoji="0" lang="en-US" sz="3800" b="0" i="0" u="none" strike="noStrike" kern="1200" cap="none" spc="0" normalizeH="0" baseline="0" noProof="0">
              <a:ln>
                <a:noFill/>
              </a:ln>
              <a:solidFill>
                <a:srgbClr val="00C7FD"/>
              </a:solidFill>
              <a:effectLst/>
              <a:uLnTx/>
              <a:uFillTx/>
              <a:latin typeface="IntelOne Display Light" panose="020B0403020203020204" pitchFamily="34" charset="77"/>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00C7FD"/>
              </a:solidFill>
              <a:effectLst/>
              <a:uLnTx/>
              <a:uFillTx/>
              <a:latin typeface="IntelOne Display Light"/>
              <a:cs typeface="Arial"/>
            </a:endParaRPr>
          </a:p>
        </p:txBody>
      </p:sp>
      <p:sp>
        <p:nvSpPr>
          <p:cNvPr id="17" name="Rectangle 16">
            <a:extLst>
              <a:ext uri="{FF2B5EF4-FFF2-40B4-BE49-F238E27FC236}">
                <a16:creationId xmlns:a16="http://schemas.microsoft.com/office/drawing/2014/main" id="{9C28BD42-A9D8-9416-15C9-75C57F834D67}"/>
              </a:ext>
            </a:extLst>
          </p:cNvPr>
          <p:cNvSpPr/>
          <p:nvPr/>
        </p:nvSpPr>
        <p:spPr>
          <a:xfrm>
            <a:off x="8044038" y="2030680"/>
            <a:ext cx="1708646" cy="34163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Data Analytics</a:t>
            </a:r>
          </a:p>
        </p:txBody>
      </p:sp>
      <p:sp>
        <p:nvSpPr>
          <p:cNvPr id="18" name="TextBox 17">
            <a:extLst>
              <a:ext uri="{FF2B5EF4-FFF2-40B4-BE49-F238E27FC236}">
                <a16:creationId xmlns:a16="http://schemas.microsoft.com/office/drawing/2014/main" id="{A072BDEE-5884-87C3-041E-2C1FAB358A24}"/>
              </a:ext>
            </a:extLst>
          </p:cNvPr>
          <p:cNvSpPr txBox="1"/>
          <p:nvPr/>
        </p:nvSpPr>
        <p:spPr>
          <a:xfrm>
            <a:off x="8044038" y="2716843"/>
            <a:ext cx="1708646" cy="677108"/>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C7FD"/>
                </a:solidFill>
                <a:effectLst/>
                <a:uLnTx/>
                <a:uFillTx/>
                <a:latin typeface="IntelOne Display Light" panose="020B0403020203020204" pitchFamily="34" charset="77"/>
                <a:cs typeface="Arial"/>
              </a:rPr>
              <a:t>Up to </a:t>
            </a:r>
            <a:r>
              <a:rPr kumimoji="0" lang="en-US" sz="3800" b="0" i="0" u="none" strike="noStrike" kern="1200" cap="none" spc="0" normalizeH="0" baseline="0" noProof="0">
                <a:ln>
                  <a:noFill/>
                </a:ln>
                <a:solidFill>
                  <a:srgbClr val="00C7FD"/>
                </a:solidFill>
                <a:effectLst/>
                <a:uLnTx/>
                <a:uFillTx/>
                <a:latin typeface="IntelOne Display Light" panose="020B0403020203020204" pitchFamily="34" charset="77"/>
                <a:cs typeface="Arial"/>
              </a:rPr>
              <a:t>3x</a:t>
            </a:r>
          </a:p>
        </p:txBody>
      </p:sp>
      <p:sp>
        <p:nvSpPr>
          <p:cNvPr id="20" name="Rectangle 19">
            <a:extLst>
              <a:ext uri="{FF2B5EF4-FFF2-40B4-BE49-F238E27FC236}">
                <a16:creationId xmlns:a16="http://schemas.microsoft.com/office/drawing/2014/main" id="{018BFCB9-630D-8E1D-A49A-104E750922B8}"/>
              </a:ext>
            </a:extLst>
          </p:cNvPr>
          <p:cNvSpPr/>
          <p:nvPr/>
        </p:nvSpPr>
        <p:spPr>
          <a:xfrm>
            <a:off x="9838939" y="2046024"/>
            <a:ext cx="1736709" cy="3416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HPC</a:t>
            </a:r>
          </a:p>
        </p:txBody>
      </p:sp>
      <p:sp>
        <p:nvSpPr>
          <p:cNvPr id="22" name="Rectangle 21">
            <a:extLst>
              <a:ext uri="{FF2B5EF4-FFF2-40B4-BE49-F238E27FC236}">
                <a16:creationId xmlns:a16="http://schemas.microsoft.com/office/drawing/2014/main" id="{7A066D72-7C25-5EDD-6EEB-F44C037E35D4}"/>
              </a:ext>
            </a:extLst>
          </p:cNvPr>
          <p:cNvSpPr/>
          <p:nvPr/>
        </p:nvSpPr>
        <p:spPr>
          <a:xfrm>
            <a:off x="6182117" y="2002338"/>
            <a:ext cx="1710254" cy="5909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Networking </a:t>
            </a:r>
            <a:b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b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&amp; Storage</a:t>
            </a:r>
          </a:p>
        </p:txBody>
      </p:sp>
      <p:sp>
        <p:nvSpPr>
          <p:cNvPr id="23" name="TextBox 22">
            <a:extLst>
              <a:ext uri="{FF2B5EF4-FFF2-40B4-BE49-F238E27FC236}">
                <a16:creationId xmlns:a16="http://schemas.microsoft.com/office/drawing/2014/main" id="{9EEF2B20-29DB-6937-47D2-20944B751890}"/>
              </a:ext>
            </a:extLst>
          </p:cNvPr>
          <p:cNvSpPr txBox="1"/>
          <p:nvPr/>
        </p:nvSpPr>
        <p:spPr>
          <a:xfrm>
            <a:off x="9873898" y="2761852"/>
            <a:ext cx="1701752" cy="1415772"/>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C7FD"/>
                </a:solidFill>
                <a:effectLst/>
                <a:uLnTx/>
                <a:uFillTx/>
                <a:latin typeface="IntelOne Display Light"/>
                <a:cs typeface="Arial"/>
              </a:rPr>
              <a:t>Up to </a:t>
            </a:r>
            <a:r>
              <a:rPr kumimoji="0" lang="en-US" sz="3800" b="0" i="0" u="none" strike="noStrike" kern="1200" cap="none" spc="0" normalizeH="0" baseline="0" noProof="0">
                <a:ln>
                  <a:noFill/>
                </a:ln>
                <a:solidFill>
                  <a:srgbClr val="00C7FD"/>
                </a:solidFill>
                <a:effectLst/>
                <a:uLnTx/>
                <a:uFillTx/>
                <a:latin typeface="IntelOne Display Light" panose="020B0403020203020204" pitchFamily="34" charset="77"/>
                <a:cs typeface="Arial"/>
              </a:rPr>
              <a:t>3.7x</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a:ln>
                  <a:noFill/>
                </a:ln>
                <a:solidFill>
                  <a:srgbClr val="00C7FD"/>
                </a:solidFill>
                <a:effectLst/>
                <a:uLnTx/>
                <a:uFillTx/>
                <a:latin typeface="IntelOne Display Light"/>
                <a:ea typeface="Intel Clear Light" panose="020B0404020203020204" pitchFamily="34" charset="0"/>
                <a:cs typeface="Intel Clear Light" panose="020B0404020203020204" pitchFamily="34" charset="0"/>
              </a:rPr>
            </a:br>
            <a:br>
              <a:rPr kumimoji="0" lang="en-US" sz="1600" b="0" i="0" u="none" strike="noStrike" kern="1200" cap="none" spc="0" normalizeH="0" baseline="0" noProof="0">
                <a:ln>
                  <a:noFill/>
                </a:ln>
                <a:solidFill>
                  <a:srgbClr val="00C7FD"/>
                </a:solidFill>
                <a:effectLst/>
                <a:uLnTx/>
                <a:uFillTx/>
                <a:latin typeface="IntelOne Display Light"/>
                <a:ea typeface="Intel Clear Light" panose="020B0404020203020204" pitchFamily="34" charset="0"/>
                <a:cs typeface="Intel Clear Light" panose="020B0404020203020204" pitchFamily="34" charset="0"/>
              </a:rPr>
            </a:br>
            <a:endParaRPr kumimoji="0" lang="en-US" sz="1600" b="0" i="0" u="none" strike="noStrike" kern="1200" cap="none" spc="0" normalizeH="0" baseline="0" noProof="0">
              <a:ln>
                <a:noFill/>
              </a:ln>
              <a:solidFill>
                <a:srgbClr val="00C7FD"/>
              </a:solidFill>
              <a:effectLst/>
              <a:uLnTx/>
              <a:uFillTx/>
              <a:latin typeface="IntelOne Display Light"/>
              <a:ea typeface="Intel Clear Light" panose="020B0404020203020204" pitchFamily="34" charset="0"/>
              <a:cs typeface="Intel Clear Light" panose="020B0404020203020204" pitchFamily="34" charset="0"/>
            </a:endParaRPr>
          </a:p>
        </p:txBody>
      </p:sp>
      <p:sp>
        <p:nvSpPr>
          <p:cNvPr id="45" name="TextBox 44">
            <a:extLst>
              <a:ext uri="{FF2B5EF4-FFF2-40B4-BE49-F238E27FC236}">
                <a16:creationId xmlns:a16="http://schemas.microsoft.com/office/drawing/2014/main" id="{B4206040-F91B-6922-CEF2-9FECD68A5418}"/>
              </a:ext>
            </a:extLst>
          </p:cNvPr>
          <p:cNvSpPr txBox="1"/>
          <p:nvPr/>
        </p:nvSpPr>
        <p:spPr>
          <a:xfrm>
            <a:off x="4322606" y="3639459"/>
            <a:ext cx="174918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rPr>
              <a:t>capacity for </a:t>
            </a:r>
            <a:r>
              <a:rPr kumimoji="0" lang="en-US" sz="1600" b="0" i="0" u="none" strike="noStrike" kern="1200" cap="none" spc="0" normalizeH="0" baseline="0" noProof="0" err="1">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rPr>
              <a:t>vRAN</a:t>
            </a:r>
            <a:r>
              <a:rPr kumimoji="0" lang="en-US" sz="1600" b="0" i="0" u="none" strike="noStrike" kern="1200" cap="none" spc="0" normalizeH="0" baseline="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rPr>
              <a:t> workloads at same power envelope*</a:t>
            </a:r>
            <a:endParaRPr kumimoji="0" lang="en-US" sz="1600" b="0" i="0" u="none" strike="noStrike" kern="1200" cap="none" spc="0" normalizeH="0" baseline="3000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endParaRPr>
          </a:p>
        </p:txBody>
      </p:sp>
      <p:sp>
        <p:nvSpPr>
          <p:cNvPr id="51" name="TextBox 50">
            <a:extLst>
              <a:ext uri="{FF2B5EF4-FFF2-40B4-BE49-F238E27FC236}">
                <a16:creationId xmlns:a16="http://schemas.microsoft.com/office/drawing/2014/main" id="{1ACB8DB8-B23E-266F-1F86-C6124EAB124A}"/>
              </a:ext>
            </a:extLst>
          </p:cNvPr>
          <p:cNvSpPr txBox="1"/>
          <p:nvPr/>
        </p:nvSpPr>
        <p:spPr>
          <a:xfrm>
            <a:off x="2501278" y="3639459"/>
            <a:ext cx="17001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Display Light"/>
                <a:cs typeface="Arial"/>
              </a:rPr>
              <a:t>higher inference and training performance*</a:t>
            </a:r>
            <a:endParaRPr kumimoji="0" lang="en-US" sz="1600" b="0" i="0" u="none" strike="noStrike" kern="1200" cap="none" spc="0" normalizeH="0" baseline="30000" noProof="0">
              <a:ln>
                <a:noFill/>
              </a:ln>
              <a:solidFill>
                <a:srgbClr val="FFFFFF"/>
              </a:solidFill>
              <a:effectLst/>
              <a:uLnTx/>
              <a:uFillTx/>
              <a:latin typeface="IntelOne Display Light"/>
              <a:cs typeface="Arial"/>
            </a:endParaRPr>
          </a:p>
        </p:txBody>
      </p:sp>
      <p:sp>
        <p:nvSpPr>
          <p:cNvPr id="52" name="TextBox 51">
            <a:extLst>
              <a:ext uri="{FF2B5EF4-FFF2-40B4-BE49-F238E27FC236}">
                <a16:creationId xmlns:a16="http://schemas.microsoft.com/office/drawing/2014/main" id="{0C412A11-54A8-FBBC-5A9E-02EC74A977BF}"/>
              </a:ext>
            </a:extLst>
          </p:cNvPr>
          <p:cNvSpPr txBox="1"/>
          <p:nvPr/>
        </p:nvSpPr>
        <p:spPr>
          <a:xfrm>
            <a:off x="651027" y="3639459"/>
            <a:ext cx="17044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Display Light"/>
                <a:cs typeface="Arial"/>
              </a:rPr>
              <a:t>average performance gain*</a:t>
            </a:r>
            <a:endParaRPr kumimoji="0" lang="en-US" sz="1600" b="0" i="0" u="none" strike="noStrike" kern="1200" cap="none" spc="0" normalizeH="0" baseline="30000" noProof="0">
              <a:ln>
                <a:noFill/>
              </a:ln>
              <a:solidFill>
                <a:srgbClr val="FFFFFF"/>
              </a:solidFill>
              <a:effectLst/>
              <a:uLnTx/>
              <a:uFillTx/>
              <a:latin typeface="IntelOne Display Light"/>
              <a:cs typeface="Arial"/>
            </a:endParaRPr>
          </a:p>
        </p:txBody>
      </p:sp>
      <p:sp>
        <p:nvSpPr>
          <p:cNvPr id="53" name="TextBox 52">
            <a:extLst>
              <a:ext uri="{FF2B5EF4-FFF2-40B4-BE49-F238E27FC236}">
                <a16:creationId xmlns:a16="http://schemas.microsoft.com/office/drawing/2014/main" id="{0EED78CE-E7D7-1263-C4AE-B8CF80439636}"/>
              </a:ext>
            </a:extLst>
          </p:cNvPr>
          <p:cNvSpPr txBox="1"/>
          <p:nvPr/>
        </p:nvSpPr>
        <p:spPr>
          <a:xfrm>
            <a:off x="8104205" y="3639459"/>
            <a:ext cx="15922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rPr>
              <a:t>higher performance*</a:t>
            </a:r>
            <a:endParaRPr kumimoji="0" lang="en-US" sz="1600" b="0" i="0" u="none" strike="noStrike" kern="1200" cap="none" spc="0" normalizeH="0" baseline="3000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endParaRPr>
          </a:p>
        </p:txBody>
      </p:sp>
      <p:sp>
        <p:nvSpPr>
          <p:cNvPr id="55" name="TextBox 54">
            <a:extLst>
              <a:ext uri="{FF2B5EF4-FFF2-40B4-BE49-F238E27FC236}">
                <a16:creationId xmlns:a16="http://schemas.microsoft.com/office/drawing/2014/main" id="{5C62B6C9-7C7C-3823-AF99-2C31C8B7A866}"/>
              </a:ext>
            </a:extLst>
          </p:cNvPr>
          <p:cNvSpPr txBox="1"/>
          <p:nvPr/>
        </p:nvSpPr>
        <p:spPr>
          <a:xfrm>
            <a:off x="6270797" y="2719383"/>
            <a:ext cx="1517204" cy="1107996"/>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C7FD"/>
                </a:solidFill>
                <a:effectLst/>
                <a:uLnTx/>
                <a:uFillTx/>
                <a:latin typeface="IntelOne Display Light" panose="020B0403020203020204" pitchFamily="34" charset="77"/>
                <a:cs typeface="Arial"/>
              </a:rPr>
              <a:t>Up to</a:t>
            </a:r>
            <a:r>
              <a:rPr kumimoji="0" lang="en-US" sz="3800" b="0" i="0" u="none" strike="noStrike" kern="1200" cap="none" spc="0" normalizeH="0" baseline="0" noProof="0">
                <a:ln>
                  <a:noFill/>
                </a:ln>
                <a:solidFill>
                  <a:srgbClr val="00C7FD"/>
                </a:solidFill>
                <a:effectLst/>
                <a:uLnTx/>
                <a:uFillTx/>
                <a:latin typeface="IntelOne Display Light" panose="020B0403020203020204" pitchFamily="34" charset="77"/>
                <a:cs typeface="Arial"/>
              </a:rPr>
              <a:t> 2x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C7FD"/>
              </a:solidFill>
              <a:effectLst/>
              <a:uLnTx/>
              <a:uFillTx/>
              <a:latin typeface="IntelOne Display Light" panose="020B0403020203020204" pitchFamily="34" charset="77"/>
              <a:cs typeface="Arial"/>
            </a:endParaRPr>
          </a:p>
        </p:txBody>
      </p:sp>
      <p:sp>
        <p:nvSpPr>
          <p:cNvPr id="56" name="TextBox 55">
            <a:extLst>
              <a:ext uri="{FF2B5EF4-FFF2-40B4-BE49-F238E27FC236}">
                <a16:creationId xmlns:a16="http://schemas.microsoft.com/office/drawing/2014/main" id="{34BCA8C9-0BBB-1FAA-AB51-52C53E6CC7B2}"/>
              </a:ext>
            </a:extLst>
          </p:cNvPr>
          <p:cNvSpPr txBox="1"/>
          <p:nvPr/>
        </p:nvSpPr>
        <p:spPr>
          <a:xfrm>
            <a:off x="6224949" y="3639459"/>
            <a:ext cx="159558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rPr>
              <a:t>higher data compression with 95% fewer cores*</a:t>
            </a:r>
            <a:endParaRPr kumimoji="0" lang="en-US" sz="1600" b="0" i="0" u="none" strike="noStrike" kern="1200" cap="none" spc="0" normalizeH="0" baseline="3000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endParaRPr>
          </a:p>
        </p:txBody>
      </p:sp>
      <p:sp>
        <p:nvSpPr>
          <p:cNvPr id="57" name="TextBox 56">
            <a:extLst>
              <a:ext uri="{FF2B5EF4-FFF2-40B4-BE49-F238E27FC236}">
                <a16:creationId xmlns:a16="http://schemas.microsoft.com/office/drawing/2014/main" id="{550A4D3D-B44B-D164-C36E-B0816E7B2DB4}"/>
              </a:ext>
            </a:extLst>
          </p:cNvPr>
          <p:cNvSpPr txBox="1"/>
          <p:nvPr/>
        </p:nvSpPr>
        <p:spPr>
          <a:xfrm>
            <a:off x="9977571" y="3639459"/>
            <a:ext cx="149520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rPr>
              <a:t>on memory-bound workloads**</a:t>
            </a:r>
          </a:p>
        </p:txBody>
      </p:sp>
      <p:sp>
        <p:nvSpPr>
          <p:cNvPr id="65" name="Rectangle 64">
            <a:extLst>
              <a:ext uri="{FF2B5EF4-FFF2-40B4-BE49-F238E27FC236}">
                <a16:creationId xmlns:a16="http://schemas.microsoft.com/office/drawing/2014/main" id="{FA75C550-2B49-40C5-3563-FF4EA89A396D}"/>
              </a:ext>
            </a:extLst>
          </p:cNvPr>
          <p:cNvSpPr/>
          <p:nvPr/>
        </p:nvSpPr>
        <p:spPr>
          <a:xfrm>
            <a:off x="658073" y="1400495"/>
            <a:ext cx="9094611" cy="370254"/>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txBody>
          <a:bodyPr l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Display Regular"/>
                <a:cs typeface="Arial"/>
              </a:rPr>
              <a:t>4th Gen Intel® Xeon® Scalable processors</a:t>
            </a:r>
          </a:p>
        </p:txBody>
      </p:sp>
      <p:sp>
        <p:nvSpPr>
          <p:cNvPr id="66" name="Rectangle 65">
            <a:extLst>
              <a:ext uri="{FF2B5EF4-FFF2-40B4-BE49-F238E27FC236}">
                <a16:creationId xmlns:a16="http://schemas.microsoft.com/office/drawing/2014/main" id="{4119B023-15CA-5DBD-E634-F9F4E158D704}"/>
              </a:ext>
            </a:extLst>
          </p:cNvPr>
          <p:cNvSpPr/>
          <p:nvPr/>
        </p:nvSpPr>
        <p:spPr>
          <a:xfrm>
            <a:off x="9844722" y="1400495"/>
            <a:ext cx="1730230" cy="370254"/>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txBody>
          <a:bodyPr l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Display Regular"/>
                <a:cs typeface="Arial"/>
              </a:rPr>
              <a:t>Intel® Xeon® CPU Max Series</a:t>
            </a:r>
          </a:p>
        </p:txBody>
      </p:sp>
      <p:sp>
        <p:nvSpPr>
          <p:cNvPr id="5" name="TextBox 4">
            <a:extLst>
              <a:ext uri="{FF2B5EF4-FFF2-40B4-BE49-F238E27FC236}">
                <a16:creationId xmlns:a16="http://schemas.microsoft.com/office/drawing/2014/main" id="{7A38F58B-C10C-FC5F-34D7-109D934A996D}"/>
              </a:ext>
            </a:extLst>
          </p:cNvPr>
          <p:cNvSpPr txBox="1"/>
          <p:nvPr/>
        </p:nvSpPr>
        <p:spPr>
          <a:xfrm>
            <a:off x="6601277" y="6224647"/>
            <a:ext cx="6190334" cy="215444"/>
          </a:xfrm>
          <a:prstGeom prst="rect">
            <a:avLst/>
          </a:prstGeom>
          <a:noFill/>
        </p:spPr>
        <p:txBody>
          <a:bodyPr wrap="square" rtlCol="0">
            <a:spAutoFit/>
          </a:bodyPr>
          <a:lstStyle/>
          <a:p>
            <a:r>
              <a:rPr lang="en-US" sz="800">
                <a:solidFill>
                  <a:srgbClr val="525252">
                    <a:lumMod val="40000"/>
                    <a:lumOff val="60000"/>
                  </a:srgbClr>
                </a:solidFill>
                <a:latin typeface="IntelOne Text" panose="020B0503020203020204" pitchFamily="34" charset="0"/>
                <a:cs typeface="Arial"/>
              </a:rPr>
              <a:t>See [G1, A17, N10, N16, D1] at intel.com/</a:t>
            </a:r>
            <a:r>
              <a:rPr lang="en-US" sz="800" err="1">
                <a:solidFill>
                  <a:srgbClr val="525252">
                    <a:lumMod val="40000"/>
                    <a:lumOff val="60000"/>
                  </a:srgbClr>
                </a:solidFill>
                <a:latin typeface="IntelOne Text" panose="020B0503020203020204" pitchFamily="34" charset="0"/>
                <a:cs typeface="Arial"/>
              </a:rPr>
              <a:t>processorclaims</a:t>
            </a:r>
            <a:r>
              <a:rPr lang="en-US" sz="800">
                <a:solidFill>
                  <a:srgbClr val="525252">
                    <a:lumMod val="40000"/>
                    <a:lumOff val="60000"/>
                  </a:srgbClr>
                </a:solidFill>
                <a:latin typeface="IntelOne Text" panose="020B0503020203020204" pitchFamily="34" charset="0"/>
                <a:cs typeface="Arial"/>
              </a:rPr>
              <a:t>: 4th Gen Intel Xeon Scalable processors. Results may vary</a:t>
            </a:r>
          </a:p>
        </p:txBody>
      </p:sp>
    </p:spTree>
    <p:extLst>
      <p:ext uri="{BB962C8B-B14F-4D97-AF65-F5344CB8AC3E}">
        <p14:creationId xmlns:p14="http://schemas.microsoft.com/office/powerpoint/2010/main" val="180976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FCF7003B-C2E4-4F35-A77A-9748DBC32C20}"/>
              </a:ext>
            </a:extLst>
          </p:cNvPr>
          <p:cNvCxnSpPr>
            <a:cxnSpLocks/>
          </p:cNvCxnSpPr>
          <p:nvPr/>
        </p:nvCxnSpPr>
        <p:spPr>
          <a:xfrm>
            <a:off x="1536700" y="4652588"/>
            <a:ext cx="10307340" cy="0"/>
          </a:xfrm>
          <a:prstGeom prst="line">
            <a:avLst/>
          </a:prstGeom>
          <a:noFill/>
          <a:ln w="57150" cap="flat">
            <a:solidFill>
              <a:schemeClr val="tx1">
                <a:lumMod val="95000"/>
              </a:schemeClr>
            </a:solidFill>
            <a:prstDash val="solid"/>
            <a:miter lim="400000"/>
          </a:ln>
          <a:effectLst/>
          <a:sp3d/>
        </p:spPr>
        <p:style>
          <a:lnRef idx="0">
            <a:scrgbClr r="0" g="0" b="0"/>
          </a:lnRef>
          <a:fillRef idx="0">
            <a:scrgbClr r="0" g="0" b="0"/>
          </a:fillRef>
          <a:effectRef idx="0">
            <a:scrgbClr r="0" g="0" b="0"/>
          </a:effectRef>
          <a:fontRef idx="none"/>
        </p:style>
      </p:cxnSp>
      <p:graphicFrame>
        <p:nvGraphicFramePr>
          <p:cNvPr id="23" name="Chart 22">
            <a:extLst>
              <a:ext uri="{FF2B5EF4-FFF2-40B4-BE49-F238E27FC236}">
                <a16:creationId xmlns:a16="http://schemas.microsoft.com/office/drawing/2014/main" id="{B182C9EF-2A93-487B-9458-498C65298CA0}"/>
              </a:ext>
            </a:extLst>
          </p:cNvPr>
          <p:cNvGraphicFramePr>
            <a:graphicFrameLocks/>
          </p:cNvGraphicFramePr>
          <p:nvPr/>
        </p:nvGraphicFramePr>
        <p:xfrm>
          <a:off x="1402792" y="1894878"/>
          <a:ext cx="10580740" cy="469280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19B558A0-FAA1-4264-957E-D37D911C269C}"/>
              </a:ext>
            </a:extLst>
          </p:cNvPr>
          <p:cNvSpPr txBox="1"/>
          <p:nvPr/>
        </p:nvSpPr>
        <p:spPr>
          <a:xfrm>
            <a:off x="0" y="4230739"/>
            <a:ext cx="1501502"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Display Regular"/>
                <a:cs typeface="Arial"/>
              </a:rPr>
              <a:t>Baseline is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Display Regular"/>
                <a:cs typeface="Arial"/>
              </a:rPr>
              <a:t>4</a:t>
            </a:r>
            <a:r>
              <a:rPr kumimoji="0" lang="en-US" sz="1200" b="0" i="0" u="none" strike="noStrike" kern="1200" cap="none" spc="0" normalizeH="0" noProof="0">
                <a:ln>
                  <a:noFill/>
                </a:ln>
                <a:solidFill>
                  <a:srgbClr val="FFFFFF"/>
                </a:solidFill>
                <a:effectLst/>
                <a:uLnTx/>
                <a:uFillTx/>
                <a:latin typeface="IntelOne Display Regular"/>
                <a:cs typeface="Arial"/>
              </a:rPr>
              <a:t>th</a:t>
            </a:r>
            <a:r>
              <a:rPr kumimoji="0" lang="en-US" sz="1200" b="0" i="0" u="none" strike="noStrike" kern="1200" cap="none" spc="0" normalizeH="0" baseline="0" noProof="0">
                <a:ln>
                  <a:noFill/>
                </a:ln>
                <a:solidFill>
                  <a:srgbClr val="FFFFFF"/>
                </a:solidFill>
                <a:effectLst/>
                <a:uLnTx/>
                <a:uFillTx/>
                <a:latin typeface="IntelOne Display Regular"/>
                <a:cs typeface="Arial"/>
              </a:rPr>
              <a:t> Gen Intel Xeon processor with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Display Regular"/>
                <a:cs typeface="Arial"/>
              </a:rPr>
              <a:t>No Acceleration</a:t>
            </a:r>
          </a:p>
        </p:txBody>
      </p:sp>
      <p:sp>
        <p:nvSpPr>
          <p:cNvPr id="10" name="TextBox 9">
            <a:extLst>
              <a:ext uri="{FF2B5EF4-FFF2-40B4-BE49-F238E27FC236}">
                <a16:creationId xmlns:a16="http://schemas.microsoft.com/office/drawing/2014/main" id="{B69BAF8F-8548-4571-B581-BCFCBD84D551}"/>
              </a:ext>
            </a:extLst>
          </p:cNvPr>
          <p:cNvSpPr txBox="1"/>
          <p:nvPr/>
        </p:nvSpPr>
        <p:spPr>
          <a:xfrm>
            <a:off x="10271125" y="4982405"/>
            <a:ext cx="1423194" cy="369332"/>
          </a:xfrm>
          <a:prstGeom prst="rect">
            <a:avLst/>
          </a:prstGeom>
          <a:gradFill>
            <a:gsLst>
              <a:gs pos="0">
                <a:srgbClr val="0F1D42"/>
              </a:gs>
              <a:gs pos="32000">
                <a:srgbClr val="174076"/>
              </a:gs>
              <a:gs pos="62000">
                <a:srgbClr val="163868"/>
              </a:gs>
              <a:gs pos="100000">
                <a:srgbClr val="0F1F43"/>
              </a:gs>
            </a:gsLst>
            <a:lin ang="2400000" scaled="0"/>
          </a:gra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2"/>
                </a:solidFill>
                <a:effectLst/>
                <a:uLnTx/>
                <a:uFillTx/>
                <a:latin typeface="IntelOne Display Regular"/>
                <a:cs typeface="Arial"/>
              </a:rPr>
              <a:t>QAT</a:t>
            </a:r>
          </a:p>
        </p:txBody>
      </p:sp>
      <p:sp>
        <p:nvSpPr>
          <p:cNvPr id="11" name="TextBox 10">
            <a:extLst>
              <a:ext uri="{FF2B5EF4-FFF2-40B4-BE49-F238E27FC236}">
                <a16:creationId xmlns:a16="http://schemas.microsoft.com/office/drawing/2014/main" id="{E2D65441-E4BF-43F5-BA86-E3E70F3E0D8C}"/>
              </a:ext>
            </a:extLst>
          </p:cNvPr>
          <p:cNvSpPr txBox="1"/>
          <p:nvPr/>
        </p:nvSpPr>
        <p:spPr>
          <a:xfrm>
            <a:off x="3978275" y="4982405"/>
            <a:ext cx="1130299" cy="369332"/>
          </a:xfrm>
          <a:prstGeom prst="rect">
            <a:avLst/>
          </a:prstGeom>
          <a:gradFill>
            <a:gsLst>
              <a:gs pos="0">
                <a:srgbClr val="0F1D42"/>
              </a:gs>
              <a:gs pos="32000">
                <a:srgbClr val="174076"/>
              </a:gs>
              <a:gs pos="62000">
                <a:srgbClr val="163868"/>
              </a:gs>
              <a:gs pos="100000">
                <a:srgbClr val="0F1F43"/>
              </a:gs>
            </a:gsLst>
            <a:lin ang="2400000" scaled="0"/>
          </a:gra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2"/>
                </a:solidFill>
                <a:effectLst/>
                <a:uLnTx/>
                <a:uFillTx/>
                <a:latin typeface="IntelOne Display Regular"/>
                <a:cs typeface="Arial"/>
              </a:rPr>
              <a:t>AVX-512</a:t>
            </a:r>
          </a:p>
        </p:txBody>
      </p:sp>
      <p:sp>
        <p:nvSpPr>
          <p:cNvPr id="12" name="TextBox 11">
            <a:extLst>
              <a:ext uri="{FF2B5EF4-FFF2-40B4-BE49-F238E27FC236}">
                <a16:creationId xmlns:a16="http://schemas.microsoft.com/office/drawing/2014/main" id="{1BD0DD82-8E19-4AC9-93E3-8CCF1A56C3AA}"/>
              </a:ext>
            </a:extLst>
          </p:cNvPr>
          <p:cNvSpPr txBox="1"/>
          <p:nvPr/>
        </p:nvSpPr>
        <p:spPr>
          <a:xfrm>
            <a:off x="1638668" y="4982405"/>
            <a:ext cx="2287431" cy="369332"/>
          </a:xfrm>
          <a:prstGeom prst="rect">
            <a:avLst/>
          </a:prstGeom>
          <a:gradFill>
            <a:gsLst>
              <a:gs pos="0">
                <a:srgbClr val="0F1D42"/>
              </a:gs>
              <a:gs pos="32000">
                <a:srgbClr val="174076"/>
              </a:gs>
              <a:gs pos="62000">
                <a:srgbClr val="163868"/>
              </a:gs>
              <a:gs pos="100000">
                <a:srgbClr val="0F1F43"/>
              </a:gs>
            </a:gsLst>
            <a:lin ang="2400000" scaled="0"/>
          </a:gra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2"/>
                </a:solidFill>
                <a:effectLst/>
                <a:uLnTx/>
                <a:uFillTx/>
                <a:latin typeface="IntelOne Display Regular"/>
                <a:cs typeface="Arial"/>
              </a:rPr>
              <a:t>IAA</a:t>
            </a:r>
          </a:p>
        </p:txBody>
      </p:sp>
      <p:sp>
        <p:nvSpPr>
          <p:cNvPr id="13" name="TextBox 12">
            <a:extLst>
              <a:ext uri="{FF2B5EF4-FFF2-40B4-BE49-F238E27FC236}">
                <a16:creationId xmlns:a16="http://schemas.microsoft.com/office/drawing/2014/main" id="{E03DAA92-F277-4B47-BF34-3D52CDEE4B55}"/>
              </a:ext>
            </a:extLst>
          </p:cNvPr>
          <p:cNvSpPr txBox="1"/>
          <p:nvPr/>
        </p:nvSpPr>
        <p:spPr>
          <a:xfrm>
            <a:off x="332592" y="1821197"/>
            <a:ext cx="1168910"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IntelOne Display Regular"/>
                <a:cs typeface="Arial"/>
              </a:rPr>
              <a:t>Relative Perf/W</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IntelOne Display Regular"/>
                <a:cs typeface="Arial"/>
              </a:rPr>
              <a:t>Higher is Better</a:t>
            </a:r>
          </a:p>
        </p:txBody>
      </p:sp>
      <p:sp>
        <p:nvSpPr>
          <p:cNvPr id="17" name="Rectangle 16">
            <a:extLst>
              <a:ext uri="{FF2B5EF4-FFF2-40B4-BE49-F238E27FC236}">
                <a16:creationId xmlns:a16="http://schemas.microsoft.com/office/drawing/2014/main" id="{9D8173CC-FB83-49C6-B4B5-EEC052EA771A}"/>
              </a:ext>
            </a:extLst>
          </p:cNvPr>
          <p:cNvSpPr/>
          <p:nvPr/>
        </p:nvSpPr>
        <p:spPr>
          <a:xfrm>
            <a:off x="7844618" y="1661333"/>
            <a:ext cx="269708" cy="274960"/>
          </a:xfrm>
          <a:prstGeom prst="rect">
            <a:avLst/>
          </a:prstGeom>
          <a:gradFill>
            <a:gsLst>
              <a:gs pos="0">
                <a:srgbClr val="008DD1"/>
              </a:gs>
              <a:gs pos="84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5252"/>
              </a:solidFill>
              <a:effectLst/>
              <a:uLnTx/>
              <a:uFillTx/>
              <a:latin typeface="IntelOne Display Regular"/>
              <a:cs typeface="Arial"/>
            </a:endParaRPr>
          </a:p>
        </p:txBody>
      </p:sp>
      <p:sp>
        <p:nvSpPr>
          <p:cNvPr id="18" name="Rectangle 17">
            <a:extLst>
              <a:ext uri="{FF2B5EF4-FFF2-40B4-BE49-F238E27FC236}">
                <a16:creationId xmlns:a16="http://schemas.microsoft.com/office/drawing/2014/main" id="{F9FC7C28-60E9-4535-9D0B-62BD3178D728}"/>
              </a:ext>
            </a:extLst>
          </p:cNvPr>
          <p:cNvSpPr/>
          <p:nvPr/>
        </p:nvSpPr>
        <p:spPr>
          <a:xfrm>
            <a:off x="8704967" y="1505406"/>
            <a:ext cx="269708" cy="430887"/>
          </a:xfrm>
          <a:prstGeom prst="rect">
            <a:avLst/>
          </a:prstGeom>
          <a:gradFill>
            <a:gsLst>
              <a:gs pos="0">
                <a:srgbClr val="009FDF"/>
              </a:gs>
              <a:gs pos="84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5252"/>
              </a:solidFill>
              <a:effectLst/>
              <a:uLnTx/>
              <a:uFillTx/>
              <a:latin typeface="IntelOne Display Regular"/>
              <a:cs typeface="Arial"/>
            </a:endParaRPr>
          </a:p>
        </p:txBody>
      </p:sp>
      <p:sp>
        <p:nvSpPr>
          <p:cNvPr id="19" name="Rectangle 18">
            <a:extLst>
              <a:ext uri="{FF2B5EF4-FFF2-40B4-BE49-F238E27FC236}">
                <a16:creationId xmlns:a16="http://schemas.microsoft.com/office/drawing/2014/main" id="{4A7B3A17-F244-42A0-8E11-282C454C6099}"/>
              </a:ext>
            </a:extLst>
          </p:cNvPr>
          <p:cNvSpPr/>
          <p:nvPr/>
        </p:nvSpPr>
        <p:spPr>
          <a:xfrm>
            <a:off x="9564050" y="1581175"/>
            <a:ext cx="269708" cy="351171"/>
          </a:xfrm>
          <a:prstGeom prst="rect">
            <a:avLst/>
          </a:prstGeom>
          <a:gradFill>
            <a:gsLst>
              <a:gs pos="0">
                <a:srgbClr val="009DDD"/>
              </a:gs>
              <a:gs pos="84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5252"/>
              </a:solidFill>
              <a:effectLst/>
              <a:uLnTx/>
              <a:uFillTx/>
              <a:latin typeface="IntelOne Display Regular"/>
              <a:cs typeface="Arial"/>
            </a:endParaRPr>
          </a:p>
        </p:txBody>
      </p:sp>
      <p:sp>
        <p:nvSpPr>
          <p:cNvPr id="20" name="Rectangle 19">
            <a:extLst>
              <a:ext uri="{FF2B5EF4-FFF2-40B4-BE49-F238E27FC236}">
                <a16:creationId xmlns:a16="http://schemas.microsoft.com/office/drawing/2014/main" id="{536E71BE-5F37-48A3-BF04-783B4AE0C7A4}"/>
              </a:ext>
            </a:extLst>
          </p:cNvPr>
          <p:cNvSpPr/>
          <p:nvPr/>
        </p:nvSpPr>
        <p:spPr>
          <a:xfrm>
            <a:off x="11277465" y="1286733"/>
            <a:ext cx="269708" cy="645613"/>
          </a:xfrm>
          <a:prstGeom prst="rect">
            <a:avLst/>
          </a:prstGeom>
          <a:gradFill>
            <a:gsLst>
              <a:gs pos="0">
                <a:srgbClr val="00B3EE"/>
              </a:gs>
              <a:gs pos="84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5252"/>
              </a:solidFill>
              <a:effectLst/>
              <a:uLnTx/>
              <a:uFillTx/>
              <a:latin typeface="IntelOne Display Regular"/>
              <a:cs typeface="Arial"/>
            </a:endParaRPr>
          </a:p>
        </p:txBody>
      </p:sp>
      <p:sp>
        <p:nvSpPr>
          <p:cNvPr id="24" name="TextBox 23">
            <a:extLst>
              <a:ext uri="{FF2B5EF4-FFF2-40B4-BE49-F238E27FC236}">
                <a16:creationId xmlns:a16="http://schemas.microsoft.com/office/drawing/2014/main" id="{87C7351B-880B-4F24-B645-F0A35B485F13}"/>
              </a:ext>
            </a:extLst>
          </p:cNvPr>
          <p:cNvSpPr txBox="1"/>
          <p:nvPr/>
        </p:nvSpPr>
        <p:spPr>
          <a:xfrm>
            <a:off x="6997439" y="1509162"/>
            <a:ext cx="25359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IntelOne Display Regular"/>
                <a:cs typeface="Arial"/>
              </a:rPr>
              <a:t>8</a:t>
            </a:r>
          </a:p>
        </p:txBody>
      </p:sp>
      <p:sp>
        <p:nvSpPr>
          <p:cNvPr id="25" name="TextBox 24">
            <a:extLst>
              <a:ext uri="{FF2B5EF4-FFF2-40B4-BE49-F238E27FC236}">
                <a16:creationId xmlns:a16="http://schemas.microsoft.com/office/drawing/2014/main" id="{553A8D13-E8A0-4A0A-A06B-E08A97A0A7D0}"/>
              </a:ext>
            </a:extLst>
          </p:cNvPr>
          <p:cNvSpPr txBox="1"/>
          <p:nvPr/>
        </p:nvSpPr>
        <p:spPr>
          <a:xfrm>
            <a:off x="7778135" y="1430505"/>
            <a:ext cx="40267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IntelOne Display Regular"/>
                <a:cs typeface="Arial"/>
              </a:rPr>
              <a:t>9.76</a:t>
            </a:r>
          </a:p>
        </p:txBody>
      </p:sp>
      <p:sp>
        <p:nvSpPr>
          <p:cNvPr id="26" name="TextBox 25">
            <a:extLst>
              <a:ext uri="{FF2B5EF4-FFF2-40B4-BE49-F238E27FC236}">
                <a16:creationId xmlns:a16="http://schemas.microsoft.com/office/drawing/2014/main" id="{3D5759FC-2515-4ECD-956D-CBFEAA27A93D}"/>
              </a:ext>
            </a:extLst>
          </p:cNvPr>
          <p:cNvSpPr txBox="1"/>
          <p:nvPr/>
        </p:nvSpPr>
        <p:spPr>
          <a:xfrm>
            <a:off x="8638820" y="1274574"/>
            <a:ext cx="41069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IntelOne Display Regular"/>
                <a:cs typeface="Arial"/>
              </a:rPr>
              <a:t>14.21</a:t>
            </a:r>
          </a:p>
        </p:txBody>
      </p:sp>
      <p:sp>
        <p:nvSpPr>
          <p:cNvPr id="27" name="TextBox 26">
            <a:extLst>
              <a:ext uri="{FF2B5EF4-FFF2-40B4-BE49-F238E27FC236}">
                <a16:creationId xmlns:a16="http://schemas.microsoft.com/office/drawing/2014/main" id="{DFF8EA51-8658-40B1-9A00-BF1FBEBD63DD}"/>
              </a:ext>
            </a:extLst>
          </p:cNvPr>
          <p:cNvSpPr txBox="1"/>
          <p:nvPr/>
        </p:nvSpPr>
        <p:spPr>
          <a:xfrm>
            <a:off x="9479633" y="1350343"/>
            <a:ext cx="4427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IntelOne Display Regular"/>
                <a:cs typeface="Arial"/>
              </a:rPr>
              <a:t>13.53</a:t>
            </a:r>
          </a:p>
        </p:txBody>
      </p:sp>
      <p:sp>
        <p:nvSpPr>
          <p:cNvPr id="28" name="TextBox 27">
            <a:extLst>
              <a:ext uri="{FF2B5EF4-FFF2-40B4-BE49-F238E27FC236}">
                <a16:creationId xmlns:a16="http://schemas.microsoft.com/office/drawing/2014/main" id="{547E79C6-8A42-46F6-8F30-5CBAA8D50225}"/>
              </a:ext>
            </a:extLst>
          </p:cNvPr>
          <p:cNvSpPr txBox="1"/>
          <p:nvPr/>
        </p:nvSpPr>
        <p:spPr>
          <a:xfrm>
            <a:off x="11173311" y="1053836"/>
            <a:ext cx="47801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IntelOne Display Regular"/>
                <a:cs typeface="Arial"/>
              </a:rPr>
              <a:t>28.85</a:t>
            </a:r>
          </a:p>
        </p:txBody>
      </p:sp>
      <p:sp>
        <p:nvSpPr>
          <p:cNvPr id="29" name="TextBox 28">
            <a:extLst>
              <a:ext uri="{FF2B5EF4-FFF2-40B4-BE49-F238E27FC236}">
                <a16:creationId xmlns:a16="http://schemas.microsoft.com/office/drawing/2014/main" id="{F8295372-0103-4EBB-83C0-275ACB7AB56C}"/>
              </a:ext>
            </a:extLst>
          </p:cNvPr>
          <p:cNvSpPr txBox="1"/>
          <p:nvPr/>
        </p:nvSpPr>
        <p:spPr>
          <a:xfrm>
            <a:off x="5160751" y="4982405"/>
            <a:ext cx="1350616" cy="369332"/>
          </a:xfrm>
          <a:prstGeom prst="rect">
            <a:avLst/>
          </a:prstGeom>
          <a:gradFill>
            <a:gsLst>
              <a:gs pos="0">
                <a:srgbClr val="0F1D42"/>
              </a:gs>
              <a:gs pos="32000">
                <a:srgbClr val="174076"/>
              </a:gs>
              <a:gs pos="62000">
                <a:srgbClr val="163868"/>
              </a:gs>
              <a:gs pos="100000">
                <a:srgbClr val="0F1F43"/>
              </a:gs>
            </a:gsLst>
            <a:lin ang="2400000" scaled="0"/>
          </a:gra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2"/>
                </a:solidFill>
                <a:effectLst/>
                <a:uLnTx/>
                <a:uFillTx/>
                <a:latin typeface="IntelOne Display Regular"/>
                <a:cs typeface="Arial"/>
              </a:rPr>
              <a:t>DSA</a:t>
            </a:r>
          </a:p>
        </p:txBody>
      </p:sp>
      <p:sp>
        <p:nvSpPr>
          <p:cNvPr id="30" name="TextBox 29">
            <a:extLst>
              <a:ext uri="{FF2B5EF4-FFF2-40B4-BE49-F238E27FC236}">
                <a16:creationId xmlns:a16="http://schemas.microsoft.com/office/drawing/2014/main" id="{A1512C83-2BEF-4457-A1BC-CFBD46F02AD4}"/>
              </a:ext>
            </a:extLst>
          </p:cNvPr>
          <p:cNvSpPr txBox="1"/>
          <p:nvPr/>
        </p:nvSpPr>
        <p:spPr>
          <a:xfrm>
            <a:off x="6836069" y="4982405"/>
            <a:ext cx="3142690" cy="369332"/>
          </a:xfrm>
          <a:prstGeom prst="rect">
            <a:avLst/>
          </a:prstGeom>
          <a:gradFill>
            <a:gsLst>
              <a:gs pos="0">
                <a:srgbClr val="0F1D42"/>
              </a:gs>
              <a:gs pos="32000">
                <a:srgbClr val="174076"/>
              </a:gs>
              <a:gs pos="62000">
                <a:srgbClr val="163868"/>
              </a:gs>
              <a:gs pos="100000">
                <a:srgbClr val="0F1F43"/>
              </a:gs>
            </a:gsLst>
            <a:lin ang="2400000" scaled="0"/>
          </a:gra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2"/>
                </a:solidFill>
                <a:effectLst/>
                <a:uLnTx/>
                <a:uFillTx/>
                <a:latin typeface="IntelOne Display Regular"/>
                <a:cs typeface="Arial"/>
              </a:rPr>
              <a:t>AMX</a:t>
            </a:r>
          </a:p>
        </p:txBody>
      </p:sp>
      <p:sp>
        <p:nvSpPr>
          <p:cNvPr id="32" name="Title 1">
            <a:extLst>
              <a:ext uri="{FF2B5EF4-FFF2-40B4-BE49-F238E27FC236}">
                <a16:creationId xmlns:a16="http://schemas.microsoft.com/office/drawing/2014/main" id="{4545C774-40A6-4C7B-AB92-41F58D9C1625}"/>
              </a:ext>
            </a:extLst>
          </p:cNvPr>
          <p:cNvSpPr txBox="1">
            <a:spLocks/>
          </p:cNvSpPr>
          <p:nvPr/>
        </p:nvSpPr>
        <p:spPr>
          <a:xfrm>
            <a:off x="653972" y="377988"/>
            <a:ext cx="10921552" cy="850487"/>
          </a:xfrm>
          <a:prstGeom prst="rect">
            <a:avLst/>
          </a:prstGeom>
        </p:spPr>
        <p:txBody>
          <a:bodyPr vert="horz" lIns="0" tIns="0" rIns="0" bIns="0" rtlCol="0" anchor="t" anchorCtr="0">
            <a:noAutofit/>
          </a:bodyPr>
          <a:lstStyle>
            <a:defPPr>
              <a:defRPr lang="en-US"/>
            </a:defPPr>
            <a:lvl1pPr marR="0" lvl="0" indent="0" defTabSz="1956498" fontAlgn="auto" hangingPunct="0">
              <a:lnSpc>
                <a:spcPct val="85000"/>
              </a:lnSpc>
              <a:spcBef>
                <a:spcPts val="2250"/>
              </a:spcBef>
              <a:spcAft>
                <a:spcPts val="0"/>
              </a:spcAft>
              <a:buClrTx/>
              <a:buSzTx/>
              <a:buFontTx/>
              <a:buNone/>
              <a:tabLst/>
              <a:defRPr kumimoji="0" sz="4000" b="0" i="0" u="none" strike="noStrike" cap="none" spc="0" normalizeH="0" baseline="0">
                <a:ln w="3175">
                  <a:noFill/>
                </a:ln>
                <a:gradFill flip="none" rotWithShape="1">
                  <a:gsLst>
                    <a:gs pos="16000">
                      <a:srgbClr val="ECD3F1">
                        <a:lumMod val="0"/>
                        <a:lumOff val="100000"/>
                      </a:srgbClr>
                    </a:gs>
                    <a:gs pos="87000">
                      <a:srgbClr val="76CEFF">
                        <a:lumMod val="38000"/>
                        <a:lumOff val="62000"/>
                      </a:srgbClr>
                    </a:gs>
                  </a:gsLst>
                  <a:lin ang="2700000" scaled="1"/>
                  <a:tileRect/>
                </a:gradFill>
                <a:effectLst/>
                <a:uLnTx/>
                <a:uFillTx/>
                <a:latin typeface="IntelOne Display Medium" panose="020B0503020203020204" pitchFamily="34" charset="77"/>
                <a:cs typeface="Arial"/>
              </a:defRPr>
            </a:lvl1pPr>
          </a:lstStyle>
          <a:p>
            <a:r>
              <a:rPr lang="en-US" sz="3600">
                <a:sym typeface="Helvetica Neue"/>
              </a:rPr>
              <a:t>A More Energy Efficient Server Architecture</a:t>
            </a:r>
            <a:br>
              <a:rPr lang="en-US">
                <a:sym typeface="Helvetica Neue"/>
              </a:rPr>
            </a:br>
            <a:r>
              <a:rPr lang="en-US" sz="2200">
                <a:ln>
                  <a:noFill/>
                </a:ln>
                <a:solidFill>
                  <a:srgbClr val="00C7FD"/>
                </a:solidFill>
                <a:latin typeface="IntelOne Display Light" panose="020B0403020203020204" pitchFamily="34" charset="77"/>
                <a:ea typeface="Intel Clear" panose="020B0604020202020204" charset="0"/>
                <a:cs typeface="Intel Clear" panose="020B0604020202020204" charset="0"/>
                <a:sym typeface="Helvetica Neue"/>
              </a:rPr>
              <a:t>Intel® Accelerator Engines Raise Performance Per Watt Ceilings</a:t>
            </a:r>
          </a:p>
        </p:txBody>
      </p:sp>
      <p:sp>
        <p:nvSpPr>
          <p:cNvPr id="5" name="TextBox 4">
            <a:extLst>
              <a:ext uri="{FF2B5EF4-FFF2-40B4-BE49-F238E27FC236}">
                <a16:creationId xmlns:a16="http://schemas.microsoft.com/office/drawing/2014/main" id="{1E6E60DA-054E-A3D2-0BBF-F45DEE55595B}"/>
              </a:ext>
            </a:extLst>
          </p:cNvPr>
          <p:cNvSpPr txBox="1"/>
          <p:nvPr/>
        </p:nvSpPr>
        <p:spPr>
          <a:xfrm>
            <a:off x="7565189" y="6583028"/>
            <a:ext cx="409090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defTabSz="609585">
              <a:spcBef>
                <a:spcPts val="100"/>
              </a:spcBef>
            </a:pPr>
            <a:r>
              <a:rPr lang="en-US" sz="800">
                <a:latin typeface="IntelOne Text" panose="020B0503020203020204" pitchFamily="34" charset="77"/>
                <a:ea typeface="Intel Clear Light" panose="020B0404020203020204" pitchFamily="34" charset="0"/>
                <a:cs typeface="Intel Clear Light" panose="020B0404020203020204" pitchFamily="34" charset="0"/>
                <a:sym typeface="Helvetica"/>
              </a:rPr>
              <a:t>See backup for workloads and configurations. Results may vary​. </a:t>
            </a:r>
            <a:endParaRPr lang="en-US" sz="800">
              <a:latin typeface="IntelOne Text" panose="020B0503020203020204" pitchFamily="34" charset="77"/>
              <a:ea typeface="Intel Clear Light" panose="020B0404020203020204" pitchFamily="34" charset="0"/>
              <a:cs typeface="Intel Clear Light" panose="020B0404020203020204" pitchFamily="34" charset="0"/>
            </a:endParaRPr>
          </a:p>
        </p:txBody>
      </p:sp>
      <p:sp>
        <p:nvSpPr>
          <p:cNvPr id="37" name="Rectangle 36">
            <a:extLst>
              <a:ext uri="{FF2B5EF4-FFF2-40B4-BE49-F238E27FC236}">
                <a16:creationId xmlns:a16="http://schemas.microsoft.com/office/drawing/2014/main" id="{9172994F-44F5-4855-B04A-892A9FF7BB16}"/>
              </a:ext>
            </a:extLst>
          </p:cNvPr>
          <p:cNvSpPr/>
          <p:nvPr/>
        </p:nvSpPr>
        <p:spPr>
          <a:xfrm>
            <a:off x="6988193" y="1740539"/>
            <a:ext cx="269708" cy="195754"/>
          </a:xfrm>
          <a:prstGeom prst="rect">
            <a:avLst/>
          </a:prstGeom>
          <a:gradFill>
            <a:gsLst>
              <a:gs pos="0">
                <a:srgbClr val="0080C7"/>
              </a:gs>
              <a:gs pos="84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25252"/>
              </a:solidFill>
              <a:effectLst/>
              <a:uLnTx/>
              <a:uFillTx/>
              <a:latin typeface="IntelOne Display Regular"/>
              <a:cs typeface="Arial"/>
            </a:endParaRPr>
          </a:p>
        </p:txBody>
      </p:sp>
    </p:spTree>
    <p:extLst>
      <p:ext uri="{BB962C8B-B14F-4D97-AF65-F5344CB8AC3E}">
        <p14:creationId xmlns:p14="http://schemas.microsoft.com/office/powerpoint/2010/main" val="3714735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diagram&#10;&#10;Description automatically generated with medium confidence">
            <a:extLst>
              <a:ext uri="{FF2B5EF4-FFF2-40B4-BE49-F238E27FC236}">
                <a16:creationId xmlns:a16="http://schemas.microsoft.com/office/drawing/2014/main" id="{AEAAF784-4B7C-3918-399A-1F94259CBB4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Tree>
    <p:extLst>
      <p:ext uri="{BB962C8B-B14F-4D97-AF65-F5344CB8AC3E}">
        <p14:creationId xmlns:p14="http://schemas.microsoft.com/office/powerpoint/2010/main" val="393903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4F5DDC4-3BF5-BBD5-F131-56B0790D73F0}"/>
              </a:ext>
            </a:extLst>
          </p:cNvPr>
          <p:cNvGraphicFramePr>
            <a:graphicFrameLocks noGrp="1"/>
          </p:cNvGraphicFramePr>
          <p:nvPr>
            <p:extLst>
              <p:ext uri="{D42A27DB-BD31-4B8C-83A1-F6EECF244321}">
                <p14:modId xmlns:p14="http://schemas.microsoft.com/office/powerpoint/2010/main" val="3726255204"/>
              </p:ext>
            </p:extLst>
          </p:nvPr>
        </p:nvGraphicFramePr>
        <p:xfrm>
          <a:off x="557378" y="2177813"/>
          <a:ext cx="11167898" cy="3697151"/>
        </p:xfrm>
        <a:graphic>
          <a:graphicData uri="http://schemas.openxmlformats.org/drawingml/2006/table">
            <a:tbl>
              <a:tblPr firstRow="1" bandRow="1">
                <a:tableStyleId>{3B4B98B0-60AC-42C2-AFA5-B58CD77FA1E5}</a:tableStyleId>
              </a:tblPr>
              <a:tblGrid>
                <a:gridCol w="2366086">
                  <a:extLst>
                    <a:ext uri="{9D8B030D-6E8A-4147-A177-3AD203B41FA5}">
                      <a16:colId xmlns:a16="http://schemas.microsoft.com/office/drawing/2014/main" val="519630871"/>
                    </a:ext>
                  </a:extLst>
                </a:gridCol>
                <a:gridCol w="2404632">
                  <a:extLst>
                    <a:ext uri="{9D8B030D-6E8A-4147-A177-3AD203B41FA5}">
                      <a16:colId xmlns:a16="http://schemas.microsoft.com/office/drawing/2014/main" val="3667424011"/>
                    </a:ext>
                  </a:extLst>
                </a:gridCol>
                <a:gridCol w="2262998">
                  <a:extLst>
                    <a:ext uri="{9D8B030D-6E8A-4147-A177-3AD203B41FA5}">
                      <a16:colId xmlns:a16="http://schemas.microsoft.com/office/drawing/2014/main" val="679822976"/>
                    </a:ext>
                  </a:extLst>
                </a:gridCol>
                <a:gridCol w="2067091">
                  <a:extLst>
                    <a:ext uri="{9D8B030D-6E8A-4147-A177-3AD203B41FA5}">
                      <a16:colId xmlns:a16="http://schemas.microsoft.com/office/drawing/2014/main" val="1765092856"/>
                    </a:ext>
                  </a:extLst>
                </a:gridCol>
                <a:gridCol w="2067091">
                  <a:extLst>
                    <a:ext uri="{9D8B030D-6E8A-4147-A177-3AD203B41FA5}">
                      <a16:colId xmlns:a16="http://schemas.microsoft.com/office/drawing/2014/main" val="1469812343"/>
                    </a:ext>
                  </a:extLst>
                </a:gridCol>
              </a:tblGrid>
              <a:tr h="826739">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0" kern="1200" dirty="0">
                          <a:solidFill>
                            <a:schemeClr val="tx1"/>
                          </a:solidFill>
                          <a:latin typeface="IntelOne Display Light" panose="020B0403020203020204" pitchFamily="34" charset="0"/>
                          <a:ea typeface="+mn-ea"/>
                          <a:cs typeface="+mn-cs"/>
                        </a:rPr>
                        <a:t>Comparisons to deploying </a:t>
                      </a:r>
                      <a:br>
                        <a:rPr lang="en-US" sz="1400" b="0" kern="1200" dirty="0">
                          <a:solidFill>
                            <a:schemeClr val="tx1"/>
                          </a:solidFill>
                          <a:latin typeface="IntelOne Display Light" panose="020B0403020203020204" pitchFamily="34" charset="0"/>
                          <a:ea typeface="+mn-ea"/>
                          <a:cs typeface="+mn-cs"/>
                        </a:rPr>
                      </a:br>
                      <a:r>
                        <a:rPr lang="en-US" sz="1600" b="1" kern="1200" dirty="0">
                          <a:solidFill>
                            <a:schemeClr val="tx1"/>
                          </a:solidFill>
                          <a:latin typeface="IntelOne Display Light" panose="020B0403020203020204" pitchFamily="34" charset="0"/>
                          <a:ea typeface="+mn-ea"/>
                          <a:cs typeface="+mn-cs"/>
                        </a:rPr>
                        <a:t>50 servers </a:t>
                      </a:r>
                      <a:r>
                        <a:rPr lang="en-US" sz="1400" b="0" kern="1200" dirty="0">
                          <a:solidFill>
                            <a:schemeClr val="tx1"/>
                          </a:solidFill>
                          <a:latin typeface="IntelOne Display Light" panose="020B0403020203020204" pitchFamily="34" charset="0"/>
                          <a:ea typeface="+mn-ea"/>
                          <a:cs typeface="+mn-cs"/>
                        </a:rPr>
                        <a:t>with  3</a:t>
                      </a:r>
                      <a:r>
                        <a:rPr lang="en-US" sz="1400" b="0" kern="1200" baseline="30000" dirty="0">
                          <a:solidFill>
                            <a:schemeClr val="tx1"/>
                          </a:solidFill>
                          <a:latin typeface="IntelOne Display Light" panose="020B0403020203020204" pitchFamily="34" charset="0"/>
                          <a:ea typeface="+mn-ea"/>
                          <a:cs typeface="+mn-cs"/>
                        </a:rPr>
                        <a:t>rd</a:t>
                      </a:r>
                      <a:r>
                        <a:rPr lang="en-US" sz="1400" b="0" kern="1200" dirty="0">
                          <a:solidFill>
                            <a:schemeClr val="tx1"/>
                          </a:solidFill>
                          <a:latin typeface="IntelOne Display Light" panose="020B0403020203020204" pitchFamily="34" charset="0"/>
                          <a:ea typeface="+mn-ea"/>
                          <a:cs typeface="+mn-cs"/>
                        </a:rPr>
                        <a:t> Gen Intel Xeon processor</a:t>
                      </a:r>
                    </a:p>
                  </a:txBody>
                  <a:tcPr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000" b="0">
                          <a:solidFill>
                            <a:schemeClr val="tx1"/>
                          </a:solidFill>
                        </a:rPr>
                        <a:t>Artificial Intelligence</a:t>
                      </a:r>
                      <a:br>
                        <a:rPr lang="en-US" sz="1600" b="1">
                          <a:solidFill>
                            <a:schemeClr val="tx1"/>
                          </a:solidFill>
                        </a:rPr>
                      </a:br>
                      <a:r>
                        <a:rPr lang="en-US" sz="1200" b="0" kern="1200">
                          <a:solidFill>
                            <a:schemeClr val="tx1"/>
                          </a:solidFill>
                          <a:latin typeface="IntelOne Display Light" panose="020B0403020203020204" pitchFamily="34" charset="0"/>
                          <a:ea typeface="+mn-ea"/>
                          <a:cs typeface="+mn-cs"/>
                        </a:rPr>
                        <a:t>(Real time Inferencing, </a:t>
                      </a:r>
                      <a:br>
                        <a:rPr lang="en-US" sz="1200" b="0" kern="1200">
                          <a:solidFill>
                            <a:schemeClr val="tx1"/>
                          </a:solidFill>
                          <a:latin typeface="IntelOne Display Light" panose="020B0403020203020204" pitchFamily="34" charset="0"/>
                          <a:ea typeface="+mn-ea"/>
                          <a:cs typeface="+mn-cs"/>
                        </a:rPr>
                      </a:br>
                      <a:r>
                        <a:rPr lang="en-US" sz="1200" b="0" kern="1200">
                          <a:solidFill>
                            <a:schemeClr val="tx1"/>
                          </a:solidFill>
                          <a:latin typeface="IntelOne Display Light" panose="020B0403020203020204" pitchFamily="34" charset="0"/>
                          <a:ea typeface="+mn-ea"/>
                          <a:cs typeface="+mn-cs"/>
                        </a:rPr>
                        <a:t>RSN50 w/ Intel® AMX)</a:t>
                      </a:r>
                    </a:p>
                  </a:txBody>
                  <a:tcP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a:r>
                        <a:rPr lang="en-US" sz="2000" b="0" kern="1200">
                          <a:solidFill>
                            <a:schemeClr val="tx1"/>
                          </a:solidFill>
                          <a:latin typeface="+mn-lt"/>
                          <a:ea typeface="+mn-ea"/>
                          <a:cs typeface="+mn-cs"/>
                        </a:rPr>
                        <a:t>Database</a:t>
                      </a:r>
                      <a:r>
                        <a:rPr lang="en-US" sz="2000" b="1" kern="1200">
                          <a:solidFill>
                            <a:schemeClr val="tx1"/>
                          </a:solidFill>
                          <a:latin typeface="+mn-lt"/>
                          <a:ea typeface="+mn-ea"/>
                          <a:cs typeface="+mn-cs"/>
                        </a:rPr>
                        <a:t> </a:t>
                      </a:r>
                    </a:p>
                    <a:p>
                      <a:pPr algn="ctr"/>
                      <a:r>
                        <a:rPr lang="en-US" sz="1200" b="0" kern="1200">
                          <a:solidFill>
                            <a:schemeClr val="tx1"/>
                          </a:solidFill>
                          <a:latin typeface="IntelOne Display Light" panose="020B0403020203020204" pitchFamily="34" charset="0"/>
                          <a:ea typeface="+mn-ea"/>
                          <a:cs typeface="+mn-cs"/>
                        </a:rPr>
                        <a:t>(Rocks DB w/Intel®  IAA)</a:t>
                      </a:r>
                    </a:p>
                  </a:txBody>
                  <a:tcP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ctr"/>
                      <a:r>
                        <a:rPr lang="en-US" sz="2000" b="1" kern="1200">
                          <a:solidFill>
                            <a:schemeClr val="tx1"/>
                          </a:solidFill>
                          <a:latin typeface="IntelOne Display Light" panose="020B0403020203020204" pitchFamily="34" charset="0"/>
                          <a:ea typeface="+mn-ea"/>
                          <a:cs typeface="+mn-cs"/>
                        </a:rPr>
                        <a:t>Large Media File Requests </a:t>
                      </a:r>
                    </a:p>
                    <a:p>
                      <a:pPr algn="ctr"/>
                      <a:r>
                        <a:rPr lang="en-US" sz="1200" b="0" kern="1200">
                          <a:solidFill>
                            <a:schemeClr val="tx1"/>
                          </a:solidFill>
                          <a:latin typeface="IntelOne Display Light" panose="020B0403020203020204" pitchFamily="34" charset="0"/>
                          <a:ea typeface="+mn-ea"/>
                          <a:cs typeface="+mn-cs"/>
                        </a:rPr>
                        <a:t>(SPDK w/Intel® DSA)</a:t>
                      </a:r>
                    </a:p>
                  </a:txBody>
                  <a:tcP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algn="ctr" defTabSz="914400" rtl="0" eaLnBrk="1" latinLnBrk="0" hangingPunct="1"/>
                      <a:r>
                        <a:rPr lang="en-US" sz="2000" b="0" kern="1200">
                          <a:solidFill>
                            <a:schemeClr val="tx1"/>
                          </a:solidFill>
                          <a:latin typeface="+mn-lt"/>
                          <a:ea typeface="+mn-ea"/>
                          <a:cs typeface="+mn-cs"/>
                        </a:rPr>
                        <a:t>HPC</a:t>
                      </a:r>
                    </a:p>
                    <a:p>
                      <a:pPr algn="ctr"/>
                      <a:r>
                        <a:rPr lang="en-US" sz="1200" b="0" kern="1200">
                          <a:solidFill>
                            <a:schemeClr val="tx1"/>
                          </a:solidFill>
                          <a:latin typeface="IntelOne Display Light" panose="020B0403020203020204" pitchFamily="34" charset="0"/>
                          <a:ea typeface="+mn-ea"/>
                          <a:cs typeface="+mn-cs"/>
                        </a:rPr>
                        <a:t>(</a:t>
                      </a:r>
                      <a:r>
                        <a:rPr lang="en-US" sz="1200" b="0" kern="1200" err="1">
                          <a:solidFill>
                            <a:schemeClr val="tx1"/>
                          </a:solidFill>
                          <a:latin typeface="IntelOne Display Light" panose="020B0403020203020204" pitchFamily="34" charset="0"/>
                          <a:ea typeface="+mn-ea"/>
                          <a:cs typeface="+mn-cs"/>
                        </a:rPr>
                        <a:t>OpenFOAM</a:t>
                      </a:r>
                      <a:r>
                        <a:rPr lang="en-US" sz="1200" b="0" kern="1200">
                          <a:solidFill>
                            <a:schemeClr val="tx1"/>
                          </a:solidFill>
                          <a:latin typeface="IntelOne Display Light" panose="020B0403020203020204" pitchFamily="34" charset="0"/>
                          <a:ea typeface="+mn-ea"/>
                          <a:cs typeface="+mn-cs"/>
                        </a:rPr>
                        <a:t>)</a:t>
                      </a:r>
                    </a:p>
                  </a:txBody>
                  <a:tcP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387019569"/>
                  </a:ext>
                </a:extLst>
              </a:tr>
              <a:tr h="640357">
                <a:tc>
                  <a:txBody>
                    <a:bodyPr/>
                    <a:lstStyle/>
                    <a:p>
                      <a:pPr algn="l"/>
                      <a:r>
                        <a:rPr lang="en-US" sz="1600" b="0">
                          <a:solidFill>
                            <a:schemeClr val="accent2"/>
                          </a:solidFill>
                        </a:rPr>
                        <a:t>Number of Intel Xeon processor-based servers</a:t>
                      </a:r>
                    </a:p>
                  </a:txBody>
                  <a:tcPr anchor="ctr">
                    <a:lnT w="127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alpha val="20000"/>
                      </a:schemeClr>
                    </a:solidFill>
                  </a:tcPr>
                </a:tc>
                <a:tc>
                  <a:txBody>
                    <a:bodyPr/>
                    <a:lstStyle/>
                    <a:p>
                      <a:pPr algn="ctr"/>
                      <a:r>
                        <a:rPr lang="en-US" sz="1800"/>
                        <a:t>17 servers</a:t>
                      </a:r>
                      <a:endParaRPr lang="en-US" sz="800"/>
                    </a:p>
                    <a:p>
                      <a:pPr algn="ctr"/>
                      <a:r>
                        <a:rPr lang="en-US" sz="800"/>
                        <a:t>with 4</a:t>
                      </a:r>
                      <a:r>
                        <a:rPr lang="en-US" sz="800" baseline="30000"/>
                        <a:t>th</a:t>
                      </a:r>
                      <a:r>
                        <a:rPr lang="en-US" sz="800"/>
                        <a:t> Gen Intel® Xeon processors</a:t>
                      </a:r>
                      <a:endParaRPr lang="en-US" sz="1800"/>
                    </a:p>
                  </a:txBody>
                  <a:tcPr anchor="ctr">
                    <a:lnT w="127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t>18 servers</a:t>
                      </a:r>
                      <a:endParaRPr lang="en-US" sz="800"/>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mn-lt"/>
                          <a:ea typeface="+mn-ea"/>
                          <a:cs typeface="+mn-cs"/>
                        </a:rPr>
                        <a:t>with 4th Gen Intel® Xeon processors</a:t>
                      </a:r>
                    </a:p>
                  </a:txBody>
                  <a:tcPr anchor="ctr">
                    <a:lnT w="127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tx1"/>
                          </a:solidFill>
                          <a:latin typeface="+mn-lt"/>
                          <a:ea typeface="+mn-ea"/>
                          <a:cs typeface="+mn-cs"/>
                        </a:rPr>
                        <a:t>15 servers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mn-lt"/>
                          <a:ea typeface="+mn-ea"/>
                          <a:cs typeface="+mn-cs"/>
                        </a:rPr>
                        <a:t>With 4</a:t>
                      </a:r>
                      <a:r>
                        <a:rPr lang="en-US" sz="800" kern="1200" baseline="30000">
                          <a:solidFill>
                            <a:schemeClr val="tx1"/>
                          </a:solidFill>
                          <a:latin typeface="+mn-lt"/>
                          <a:ea typeface="+mn-ea"/>
                          <a:cs typeface="+mn-cs"/>
                        </a:rPr>
                        <a:t>th</a:t>
                      </a:r>
                      <a:r>
                        <a:rPr lang="en-US" sz="800" kern="1200">
                          <a:solidFill>
                            <a:schemeClr val="tx1"/>
                          </a:solidFill>
                          <a:latin typeface="+mn-lt"/>
                          <a:ea typeface="+mn-ea"/>
                          <a:cs typeface="+mn-cs"/>
                        </a:rPr>
                        <a:t> gen Intel® Xeon processors</a:t>
                      </a:r>
                    </a:p>
                  </a:txBody>
                  <a:tcPr anchor="ctr">
                    <a:lnT w="127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t>16 servers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kern="1200">
                          <a:solidFill>
                            <a:schemeClr val="tx1"/>
                          </a:solidFill>
                          <a:latin typeface="+mn-lt"/>
                          <a:ea typeface="+mn-ea"/>
                          <a:cs typeface="+mn-cs"/>
                        </a:rPr>
                        <a:t>with Intel® Xeon® CPU Max Series</a:t>
                      </a:r>
                    </a:p>
                  </a:txBody>
                  <a:tcPr anchor="ctr">
                    <a:lnT w="127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alpha val="20000"/>
                      </a:schemeClr>
                    </a:solidFill>
                  </a:tcPr>
                </a:tc>
                <a:extLst>
                  <a:ext uri="{0D108BD9-81ED-4DB2-BD59-A6C34878D82A}">
                    <a16:rowId xmlns:a16="http://schemas.microsoft.com/office/drawing/2014/main" val="312153829"/>
                  </a:ext>
                </a:extLst>
              </a:tr>
              <a:tr h="617708">
                <a:tc>
                  <a:txBody>
                    <a:bodyPr/>
                    <a:lstStyle/>
                    <a:p>
                      <a:pPr marL="0" algn="l" defTabSz="914400" rtl="0" eaLnBrk="1" latinLnBrk="0" hangingPunct="1"/>
                      <a:r>
                        <a:rPr lang="en-US" sz="1600" b="0" kern="1200">
                          <a:solidFill>
                            <a:schemeClr val="accent2"/>
                          </a:solidFill>
                          <a:latin typeface="+mn-lt"/>
                          <a:ea typeface="+mn-ea"/>
                          <a:cs typeface="+mn-cs"/>
                        </a:rPr>
                        <a:t>Lower Fleet Power (kilowatts)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3768">
                        <a:alpha val="20000"/>
                      </a:srgbClr>
                    </a:solidFill>
                  </a:tcPr>
                </a:tc>
                <a:tc>
                  <a:txBody>
                    <a:bodyPr/>
                    <a:lstStyle/>
                    <a:p>
                      <a:pPr algn="ctr"/>
                      <a:r>
                        <a:rPr lang="en-US" sz="1800"/>
                        <a:t>22.1 kW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376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t>15.4 kW</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376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8.6 kW</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3768">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t>25.7 kW</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3768">
                        <a:alpha val="20000"/>
                      </a:srgbClr>
                    </a:solidFill>
                  </a:tcPr>
                </a:tc>
                <a:extLst>
                  <a:ext uri="{0D108BD9-81ED-4DB2-BD59-A6C34878D82A}">
                    <a16:rowId xmlns:a16="http://schemas.microsoft.com/office/drawing/2014/main" val="856587624"/>
                  </a:ext>
                </a:extLst>
              </a:tr>
              <a:tr h="617708">
                <a:tc>
                  <a:txBody>
                    <a:bodyPr/>
                    <a:lstStyle/>
                    <a:p>
                      <a:pPr marL="0" algn="l" defTabSz="914400" rtl="0" eaLnBrk="1" latinLnBrk="0" hangingPunct="1"/>
                      <a:r>
                        <a:rPr lang="en-US" sz="1600" b="0" kern="1200">
                          <a:solidFill>
                            <a:schemeClr val="accent2"/>
                          </a:solidFill>
                          <a:latin typeface="+mn-lt"/>
                          <a:ea typeface="+mn-ea"/>
                          <a:cs typeface="+mn-cs"/>
                        </a:rPr>
                        <a:t>Reduced CO2 emissions (kg)*</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alpha val="20000"/>
                      </a:schemeClr>
                    </a:solidFill>
                  </a:tcPr>
                </a:tc>
                <a:tc>
                  <a:txBody>
                    <a:bodyPr/>
                    <a:lstStyle/>
                    <a:p>
                      <a:pPr algn="ctr"/>
                      <a:r>
                        <a:rPr lang="en-US" sz="1800"/>
                        <a:t>524,000 kg</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alpha val="20000"/>
                      </a:schemeClr>
                    </a:solidFill>
                  </a:tcPr>
                </a:tc>
                <a:tc>
                  <a:txBody>
                    <a:bodyPr/>
                    <a:lstStyle/>
                    <a:p>
                      <a:pPr algn="ctr"/>
                      <a:r>
                        <a:rPr lang="en-US" sz="1800"/>
                        <a:t>366,000 kg</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tx1"/>
                          </a:solidFill>
                          <a:latin typeface="+mn-lt"/>
                          <a:ea typeface="+mn-ea"/>
                          <a:cs typeface="+mn-cs"/>
                        </a:rPr>
                        <a:t>206,577 kg</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tx1"/>
                          </a:solidFill>
                          <a:latin typeface="+mn-lt"/>
                          <a:ea typeface="+mn-ea"/>
                          <a:cs typeface="+mn-cs"/>
                        </a:rPr>
                        <a:t>611,000  kg</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alpha val="20000"/>
                      </a:schemeClr>
                    </a:solidFill>
                  </a:tcPr>
                </a:tc>
                <a:extLst>
                  <a:ext uri="{0D108BD9-81ED-4DB2-BD59-A6C34878D82A}">
                    <a16:rowId xmlns:a16="http://schemas.microsoft.com/office/drawing/2014/main" val="1859591622"/>
                  </a:ext>
                </a:extLst>
              </a:tr>
              <a:tr h="541218">
                <a:tc>
                  <a:txBody>
                    <a:bodyPr/>
                    <a:lstStyle/>
                    <a:p>
                      <a:pPr algn="l"/>
                      <a:r>
                        <a:rPr lang="en-US" sz="1600" b="0">
                          <a:solidFill>
                            <a:schemeClr val="accent2"/>
                          </a:solidFill>
                        </a:rPr>
                        <a:t>TCO savings ($)*</a:t>
                      </a:r>
                    </a:p>
                  </a:txBody>
                  <a:tcPr anchor="ctr">
                    <a:lnT w="12700" cap="flat" cmpd="sng" algn="ctr">
                      <a:solidFill>
                        <a:schemeClr val="tx1"/>
                      </a:solidFill>
                      <a:prstDash val="solid"/>
                      <a:round/>
                      <a:headEnd type="none" w="med" len="med"/>
                      <a:tailEnd type="none" w="med" len="med"/>
                    </a:lnT>
                    <a:solidFill>
                      <a:srgbClr val="153768"/>
                    </a:solidFill>
                  </a:tcPr>
                </a:tc>
                <a:tc>
                  <a:txBody>
                    <a:bodyPr/>
                    <a:lstStyle/>
                    <a:p>
                      <a:pPr algn="ctr"/>
                      <a:r>
                        <a:rPr lang="en-US" sz="1800"/>
                        <a:t>$1.3M </a:t>
                      </a:r>
                    </a:p>
                  </a:txBody>
                  <a:tcPr anchor="ctr">
                    <a:lnT w="12700" cap="flat" cmpd="sng" algn="ctr">
                      <a:solidFill>
                        <a:schemeClr val="tx1"/>
                      </a:solidFill>
                      <a:prstDash val="solid"/>
                      <a:round/>
                      <a:headEnd type="none" w="med" len="med"/>
                      <a:tailEnd type="none" w="med" len="med"/>
                    </a:lnT>
                    <a:solidFill>
                      <a:srgbClr val="15376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t>$1.2M </a:t>
                      </a:r>
                    </a:p>
                  </a:txBody>
                  <a:tcPr anchor="ctr">
                    <a:lnT w="12700" cap="flat" cmpd="sng" algn="ctr">
                      <a:solidFill>
                        <a:schemeClr val="tx1"/>
                      </a:solidFill>
                      <a:prstDash val="solid"/>
                      <a:round/>
                      <a:headEnd type="none" w="med" len="med"/>
                      <a:tailEnd type="none" w="med" len="med"/>
                    </a:lnT>
                    <a:solidFill>
                      <a:srgbClr val="15376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1.4M</a:t>
                      </a:r>
                    </a:p>
                  </a:txBody>
                  <a:tcPr anchor="ctr">
                    <a:lnT w="12700" cap="flat" cmpd="sng" algn="ctr">
                      <a:solidFill>
                        <a:schemeClr val="tx1"/>
                      </a:solidFill>
                      <a:prstDash val="solid"/>
                      <a:round/>
                      <a:headEnd type="none" w="med" len="med"/>
                      <a:tailEnd type="none" w="med" len="med"/>
                    </a:lnT>
                    <a:solidFill>
                      <a:srgbClr val="15376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t>$1.5M </a:t>
                      </a:r>
                    </a:p>
                  </a:txBody>
                  <a:tcPr anchor="ctr">
                    <a:lnT w="12700" cap="flat" cmpd="sng" algn="ctr">
                      <a:solidFill>
                        <a:schemeClr val="tx1"/>
                      </a:solidFill>
                      <a:prstDash val="solid"/>
                      <a:round/>
                      <a:headEnd type="none" w="med" len="med"/>
                      <a:tailEnd type="none" w="med" len="med"/>
                    </a:lnT>
                    <a:solidFill>
                      <a:srgbClr val="153768"/>
                    </a:solidFill>
                  </a:tcPr>
                </a:tc>
                <a:extLst>
                  <a:ext uri="{0D108BD9-81ED-4DB2-BD59-A6C34878D82A}">
                    <a16:rowId xmlns:a16="http://schemas.microsoft.com/office/drawing/2014/main" val="2668170145"/>
                  </a:ext>
                </a:extLst>
              </a:tr>
              <a:tr h="350874">
                <a:tc>
                  <a:txBody>
                    <a:bodyPr/>
                    <a:lstStyle/>
                    <a:p>
                      <a:pPr marL="0" algn="r" defTabSz="914400" rtl="0" eaLnBrk="1" latinLnBrk="0" hangingPunct="1"/>
                      <a:endParaRPr lang="en-US" sz="1400" kern="1200">
                        <a:solidFill>
                          <a:schemeClr val="accent2"/>
                        </a:solidFill>
                        <a:latin typeface="+mn-lt"/>
                        <a:ea typeface="+mn-ea"/>
                        <a:cs typeface="+mn-cs"/>
                      </a:endParaRPr>
                    </a:p>
                  </a:txBody>
                  <a:tcPr anchor="ctr">
                    <a:lnL>
                      <a:noFill/>
                    </a:lnL>
                    <a:lnR>
                      <a:noFill/>
                    </a:lnR>
                    <a:lnB w="12700" cap="flat" cmpd="sng" algn="ctr">
                      <a:solidFill>
                        <a:srgbClr val="653171"/>
                      </a:solidFill>
                      <a:prstDash val="solid"/>
                      <a:round/>
                      <a:headEnd type="none" w="med" len="med"/>
                      <a:tailEnd type="none" w="med" len="med"/>
                    </a:lnB>
                    <a:lnTlToBr w="12700" cmpd="sng">
                      <a:noFill/>
                      <a:prstDash val="solid"/>
                    </a:lnTlToBr>
                    <a:lnBlToTr w="12700" cmpd="sng">
                      <a:noFill/>
                      <a:prstDash val="solid"/>
                    </a:lnBlToTr>
                    <a:solidFill>
                      <a:srgbClr val="15376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normalizeH="0" baseline="0">
                          <a:ln>
                            <a:noFill/>
                          </a:ln>
                          <a:solidFill>
                            <a:srgbClr val="00B050"/>
                          </a:solidFill>
                          <a:effectLst/>
                          <a:latin typeface="IntelOne Display Medium" panose="020B0703020203020204" pitchFamily="34" charset="0"/>
                          <a:ea typeface="Intel Clear Light" panose="020B0404020203020204" pitchFamily="34" charset="0"/>
                          <a:cs typeface="Intel Clear Light" panose="020B0404020203020204" pitchFamily="34" charset="0"/>
                        </a:rPr>
                        <a:t>55% Lower TCO</a:t>
                      </a:r>
                    </a:p>
                  </a:txBody>
                  <a:tcPr anchor="ctr">
                    <a:lnL>
                      <a:noFill/>
                    </a:lnL>
                    <a:lnR>
                      <a:noFill/>
                    </a:lnR>
                    <a:lnB w="12700" cap="flat" cmpd="sng" algn="ctr">
                      <a:solidFill>
                        <a:srgbClr val="653171"/>
                      </a:solidFill>
                      <a:prstDash val="solid"/>
                      <a:round/>
                      <a:headEnd type="none" w="med" len="med"/>
                      <a:tailEnd type="none" w="med" len="med"/>
                    </a:lnB>
                    <a:lnTlToBr w="12700" cmpd="sng">
                      <a:noFill/>
                      <a:prstDash val="solid"/>
                    </a:lnTlToBr>
                    <a:lnBlToTr w="12700" cmpd="sng">
                      <a:noFill/>
                      <a:prstDash val="solid"/>
                    </a:lnBlToTr>
                    <a:solidFill>
                      <a:srgbClr val="15376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normalizeH="0" baseline="0">
                          <a:ln>
                            <a:noFill/>
                          </a:ln>
                          <a:solidFill>
                            <a:srgbClr val="00B050"/>
                          </a:solidFill>
                          <a:effectLst/>
                          <a:latin typeface="IntelOne Display Medium" panose="020B0703020203020204" pitchFamily="34" charset="0"/>
                          <a:ea typeface="Intel Clear Light" panose="020B0404020203020204" pitchFamily="34" charset="0"/>
                          <a:cs typeface="Intel Clear Light" panose="020B0404020203020204" pitchFamily="34" charset="0"/>
                        </a:rPr>
                        <a:t>52% Lower TCO</a:t>
                      </a:r>
                    </a:p>
                  </a:txBody>
                  <a:tcPr anchor="ctr">
                    <a:lnL>
                      <a:noFill/>
                    </a:lnL>
                    <a:lnR>
                      <a:noFill/>
                    </a:lnR>
                    <a:lnB w="12700" cap="flat" cmpd="sng" algn="ctr">
                      <a:solidFill>
                        <a:srgbClr val="653171"/>
                      </a:solidFill>
                      <a:prstDash val="solid"/>
                      <a:round/>
                      <a:headEnd type="none" w="med" len="med"/>
                      <a:tailEnd type="none" w="med" len="med"/>
                    </a:lnB>
                    <a:lnTlToBr w="12700" cmpd="sng">
                      <a:noFill/>
                      <a:prstDash val="solid"/>
                    </a:lnTlToBr>
                    <a:lnBlToTr w="12700" cmpd="sng">
                      <a:noFill/>
                      <a:prstDash val="solid"/>
                    </a:lnBlToTr>
                    <a:solidFill>
                      <a:srgbClr val="15376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normalizeH="0" baseline="0">
                          <a:ln>
                            <a:noFill/>
                          </a:ln>
                          <a:solidFill>
                            <a:srgbClr val="00B050"/>
                          </a:solidFill>
                          <a:effectLst/>
                          <a:latin typeface="IntelOne Display Medium" panose="020B0703020203020204" pitchFamily="34" charset="0"/>
                          <a:ea typeface="Intel Clear Light" panose="020B0404020203020204" pitchFamily="34" charset="0"/>
                          <a:cs typeface="Intel Clear Light" panose="020B0404020203020204" pitchFamily="34" charset="0"/>
                        </a:rPr>
                        <a:t>60% Lower TCO</a:t>
                      </a:r>
                    </a:p>
                  </a:txBody>
                  <a:tcPr anchor="ctr">
                    <a:lnL>
                      <a:noFill/>
                    </a:lnL>
                    <a:lnR>
                      <a:noFill/>
                    </a:lnR>
                    <a:lnB w="12700" cap="flat" cmpd="sng" algn="ctr">
                      <a:solidFill>
                        <a:srgbClr val="653171"/>
                      </a:solidFill>
                      <a:prstDash val="solid"/>
                      <a:round/>
                      <a:headEnd type="none" w="med" len="med"/>
                      <a:tailEnd type="none" w="med" len="med"/>
                    </a:lnB>
                    <a:lnTlToBr w="12700" cmpd="sng">
                      <a:noFill/>
                      <a:prstDash val="solid"/>
                    </a:lnTlToBr>
                    <a:lnBlToTr w="12700" cmpd="sng">
                      <a:noFill/>
                      <a:prstDash val="solid"/>
                    </a:lnBlToTr>
                    <a:solidFill>
                      <a:srgbClr val="15376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normalizeH="0" baseline="0" dirty="0">
                          <a:ln>
                            <a:noFill/>
                          </a:ln>
                          <a:solidFill>
                            <a:srgbClr val="00B050"/>
                          </a:solidFill>
                          <a:effectLst/>
                          <a:latin typeface="IntelOne Display Medium" panose="020B0703020203020204" pitchFamily="34" charset="0"/>
                          <a:ea typeface="Intel Clear Light" panose="020B0404020203020204" pitchFamily="34" charset="0"/>
                          <a:cs typeface="Intel Clear Light" panose="020B0404020203020204" pitchFamily="34" charset="0"/>
                        </a:rPr>
                        <a:t>66% Lower TCO</a:t>
                      </a:r>
                    </a:p>
                  </a:txBody>
                  <a:tcPr anchor="ctr">
                    <a:lnL>
                      <a:noFill/>
                    </a:lnL>
                    <a:lnR>
                      <a:noFill/>
                    </a:lnR>
                    <a:lnB w="12700" cap="flat" cmpd="sng" algn="ctr">
                      <a:solidFill>
                        <a:srgbClr val="653171"/>
                      </a:solidFill>
                      <a:prstDash val="solid"/>
                      <a:round/>
                      <a:headEnd type="none" w="med" len="med"/>
                      <a:tailEnd type="none" w="med" len="med"/>
                    </a:lnB>
                    <a:lnTlToBr w="12700" cmpd="sng">
                      <a:noFill/>
                      <a:prstDash val="solid"/>
                    </a:lnTlToBr>
                    <a:lnBlToTr w="12700" cmpd="sng">
                      <a:noFill/>
                      <a:prstDash val="solid"/>
                    </a:lnBlToTr>
                    <a:solidFill>
                      <a:srgbClr val="153768"/>
                    </a:solidFill>
                  </a:tcPr>
                </a:tc>
                <a:extLst>
                  <a:ext uri="{0D108BD9-81ED-4DB2-BD59-A6C34878D82A}">
                    <a16:rowId xmlns:a16="http://schemas.microsoft.com/office/drawing/2014/main" val="3580149346"/>
                  </a:ext>
                </a:extLst>
              </a:tr>
            </a:tbl>
          </a:graphicData>
        </a:graphic>
      </p:graphicFrame>
      <p:sp>
        <p:nvSpPr>
          <p:cNvPr id="16" name="Title 1">
            <a:extLst>
              <a:ext uri="{FF2B5EF4-FFF2-40B4-BE49-F238E27FC236}">
                <a16:creationId xmlns:a16="http://schemas.microsoft.com/office/drawing/2014/main" id="{BF71E22C-AFA9-4ADF-8EB4-BF7829320035}"/>
              </a:ext>
            </a:extLst>
          </p:cNvPr>
          <p:cNvSpPr txBox="1">
            <a:spLocks/>
          </p:cNvSpPr>
          <p:nvPr/>
        </p:nvSpPr>
        <p:spPr>
          <a:xfrm>
            <a:off x="395805" y="327296"/>
            <a:ext cx="10921552" cy="1005164"/>
          </a:xfrm>
          <a:prstGeom prst="rect">
            <a:avLst/>
          </a:prstGeom>
        </p:spPr>
        <p:txBody>
          <a:bodyPr vert="horz" lIns="91440" tIns="45720" rIns="91440" bIns="45720" rtlCol="0" anchor="ctr">
            <a:normAutofit/>
          </a:bodyPr>
          <a:lstStyle>
            <a:defPPr>
              <a:defRPr lang="en-US"/>
            </a:defPPr>
            <a:lvl1pPr marR="0" lvl="0" indent="0" defTabSz="1956498" fontAlgn="auto" hangingPunct="0">
              <a:lnSpc>
                <a:spcPct val="85000"/>
              </a:lnSpc>
              <a:spcBef>
                <a:spcPts val="2250"/>
              </a:spcBef>
              <a:spcAft>
                <a:spcPts val="0"/>
              </a:spcAft>
              <a:buClrTx/>
              <a:buSzTx/>
              <a:buFontTx/>
              <a:buNone/>
              <a:tabLst/>
              <a:defRPr kumimoji="0" sz="4000" b="0" i="0" u="none" strike="noStrike" cap="none" spc="0" normalizeH="0" baseline="0">
                <a:ln w="3175">
                  <a:noFill/>
                </a:ln>
                <a:gradFill flip="none" rotWithShape="1">
                  <a:gsLst>
                    <a:gs pos="16000">
                      <a:srgbClr val="ECD3F1">
                        <a:lumMod val="0"/>
                        <a:lumOff val="100000"/>
                      </a:srgbClr>
                    </a:gs>
                    <a:gs pos="87000">
                      <a:srgbClr val="76CEFF">
                        <a:lumMod val="38000"/>
                        <a:lumOff val="62000"/>
                      </a:srgbClr>
                    </a:gs>
                  </a:gsLst>
                  <a:lin ang="2700000" scaled="1"/>
                  <a:tileRect/>
                </a:gradFill>
                <a:effectLst/>
                <a:uLnTx/>
                <a:uFillTx/>
                <a:latin typeface="IntelOne Display Medium" panose="020B0503020203020204" pitchFamily="34" charset="77"/>
                <a:cs typeface="Arial"/>
              </a:defRPr>
            </a:lvl1pPr>
          </a:lstStyle>
          <a:p>
            <a:pPr marL="0" marR="0" lvl="0" indent="0" algn="l" defTabSz="1956498" rtl="0" eaLnBrk="1" fontAlgn="auto" latinLnBrk="0" hangingPunct="0">
              <a:lnSpc>
                <a:spcPct val="85000"/>
              </a:lnSpc>
              <a:spcBef>
                <a:spcPts val="2250"/>
              </a:spcBef>
              <a:spcAft>
                <a:spcPts val="0"/>
              </a:spcAft>
              <a:buClrTx/>
              <a:buSzTx/>
              <a:buFontTx/>
              <a:buNone/>
              <a:tabLst/>
              <a:defRPr/>
            </a:pPr>
            <a:r>
              <a:rPr kumimoji="0" lang="en-US" sz="4000" b="0" i="0" u="none" strike="noStrike" kern="1200" cap="none" spc="0" normalizeH="0" baseline="0" noProof="0" dirty="0">
                <a:ln w="3175">
                  <a:noFill/>
                </a:ln>
                <a:gradFill flip="none" rotWithShape="1">
                  <a:gsLst>
                    <a:gs pos="16000">
                      <a:srgbClr val="ECD3F1">
                        <a:lumMod val="0"/>
                        <a:lumOff val="100000"/>
                      </a:srgbClr>
                    </a:gs>
                    <a:gs pos="87000">
                      <a:srgbClr val="76CEFF">
                        <a:lumMod val="38000"/>
                        <a:lumOff val="62000"/>
                      </a:srgbClr>
                    </a:gs>
                  </a:gsLst>
                  <a:lin ang="2700000" scaled="1"/>
                  <a:tileRect/>
                </a:gradFill>
                <a:effectLst/>
                <a:uLnTx/>
                <a:uFillTx/>
                <a:latin typeface="IntelOne Display Medium" panose="020B0503020203020204" pitchFamily="34" charset="77"/>
                <a:cs typeface="Arial"/>
                <a:sym typeface="Helvetica Neue"/>
              </a:rPr>
              <a:t>A More Cost-Efficient Server Architecture</a:t>
            </a:r>
            <a:br>
              <a:rPr kumimoji="0" lang="en-US" sz="4000" b="0" i="0" u="none" strike="noStrike" kern="1200" cap="none" spc="0" normalizeH="0" baseline="0" noProof="0" dirty="0">
                <a:ln w="3175">
                  <a:noFill/>
                </a:ln>
                <a:gradFill flip="none" rotWithShape="1">
                  <a:gsLst>
                    <a:gs pos="16000">
                      <a:srgbClr val="ECD3F1">
                        <a:lumMod val="0"/>
                        <a:lumOff val="100000"/>
                      </a:srgbClr>
                    </a:gs>
                    <a:gs pos="87000">
                      <a:srgbClr val="76CEFF">
                        <a:lumMod val="38000"/>
                        <a:lumOff val="62000"/>
                      </a:srgbClr>
                    </a:gs>
                  </a:gsLst>
                  <a:lin ang="2700000" scaled="1"/>
                  <a:tileRect/>
                </a:gradFill>
                <a:effectLst/>
                <a:uLnTx/>
                <a:uFillTx/>
                <a:latin typeface="IntelOne Display Medium" panose="020B0503020203020204" pitchFamily="34" charset="77"/>
                <a:cs typeface="Arial"/>
                <a:sym typeface="Helvetica Neue"/>
              </a:rPr>
            </a:br>
            <a:r>
              <a:rPr kumimoji="0" lang="en-US" sz="2200" b="0" i="0" u="none" strike="noStrike" kern="1200" cap="none" spc="0" normalizeH="0" baseline="0" noProof="0" dirty="0">
                <a:ln>
                  <a:noFill/>
                </a:ln>
                <a:solidFill>
                  <a:srgbClr val="00C7FD"/>
                </a:solidFill>
                <a:effectLst/>
                <a:uLnTx/>
                <a:uFillTx/>
                <a:latin typeface="IntelOne Display Light" panose="020B0403020203020204" pitchFamily="34" charset="77"/>
                <a:ea typeface="Intel Clear" panose="020B0604020202020204" charset="0"/>
                <a:cs typeface="Intel Clear" panose="020B0604020202020204" charset="0"/>
                <a:sym typeface="Helvetica Neue"/>
              </a:rPr>
              <a:t>Benefits of Workload Optimized Products </a:t>
            </a:r>
          </a:p>
        </p:txBody>
      </p:sp>
      <p:sp>
        <p:nvSpPr>
          <p:cNvPr id="6" name="TextBox 5">
            <a:extLst>
              <a:ext uri="{FF2B5EF4-FFF2-40B4-BE49-F238E27FC236}">
                <a16:creationId xmlns:a16="http://schemas.microsoft.com/office/drawing/2014/main" id="{6854E22E-A621-4058-9FF2-BDB9C77031FA}"/>
              </a:ext>
            </a:extLst>
          </p:cNvPr>
          <p:cNvSpPr txBox="1"/>
          <p:nvPr/>
        </p:nvSpPr>
        <p:spPr>
          <a:xfrm>
            <a:off x="4130991" y="6279687"/>
            <a:ext cx="48262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alpha val="58590"/>
                  </a:srgbClr>
                </a:solidFill>
                <a:effectLst/>
                <a:uLnTx/>
                <a:uFillTx/>
                <a:latin typeface="IntelOne Display Light" panose="020B0403020203020204" pitchFamily="34" charset="77"/>
                <a:cs typeface="Arial"/>
              </a:rPr>
              <a:t>* </a:t>
            </a:r>
            <a:r>
              <a:rPr lang="en-US" sz="800">
                <a:solidFill>
                  <a:srgbClr val="FFFFFF">
                    <a:alpha val="58590"/>
                  </a:srgbClr>
                </a:solidFill>
                <a:latin typeface="IntelOne Display Light" panose="020B0403020203020204" pitchFamily="34" charset="77"/>
                <a:cs typeface="Arial"/>
              </a:rPr>
              <a:t>Estimated</a:t>
            </a:r>
            <a:r>
              <a:rPr kumimoji="0" lang="en-US" sz="800" b="0" i="0" u="none" strike="noStrike" kern="1200" cap="none" spc="0" normalizeH="0" baseline="0" noProof="0">
                <a:ln>
                  <a:noFill/>
                </a:ln>
                <a:solidFill>
                  <a:srgbClr val="FFFFFF">
                    <a:alpha val="58590"/>
                  </a:srgbClr>
                </a:solidFill>
                <a:effectLst/>
                <a:uLnTx/>
                <a:uFillTx/>
                <a:latin typeface="IntelOne Display Light" panose="020B0403020203020204" pitchFamily="34" charset="77"/>
                <a:cs typeface="Arial"/>
              </a:rPr>
              <a:t> over 4 years</a:t>
            </a:r>
          </a:p>
          <a:p>
            <a:pPr>
              <a:defRPr/>
            </a:pPr>
            <a:r>
              <a:rPr kumimoji="0" lang="en-US" sz="800" b="0" i="0" u="none" strike="noStrike" kern="1200" cap="none" spc="0" normalizeH="0" baseline="0" noProof="0">
                <a:ln>
                  <a:noFill/>
                </a:ln>
                <a:solidFill>
                  <a:srgbClr val="FFFFFF">
                    <a:alpha val="58590"/>
                  </a:srgbClr>
                </a:solidFill>
                <a:effectLst/>
                <a:uLnTx/>
                <a:uFillTx/>
                <a:latin typeface="IntelOne Display Light" panose="020B0403020203020204" pitchFamily="34" charset="77"/>
                <a:cs typeface="Arial"/>
              </a:rPr>
              <a:t>See backup for workloads and configurations.  Results may vary.</a:t>
            </a:r>
          </a:p>
        </p:txBody>
      </p:sp>
      <p:sp>
        <p:nvSpPr>
          <p:cNvPr id="8" name="TextBox 7">
            <a:extLst>
              <a:ext uri="{FF2B5EF4-FFF2-40B4-BE49-F238E27FC236}">
                <a16:creationId xmlns:a16="http://schemas.microsoft.com/office/drawing/2014/main" id="{BA13A6B0-214F-4203-8533-962E98AEE5A4}"/>
              </a:ext>
            </a:extLst>
          </p:cNvPr>
          <p:cNvSpPr txBox="1"/>
          <p:nvPr/>
        </p:nvSpPr>
        <p:spPr>
          <a:xfrm>
            <a:off x="605904" y="1332460"/>
            <a:ext cx="109801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lOne Display Medium" panose="020B0703020203020204" pitchFamily="34" charset="0"/>
                <a:ea typeface="Intel Clear Light" panose="020B0404020203020204" pitchFamily="34" charset="0"/>
                <a:cs typeface="Intel Clear Light" panose="020B0404020203020204" pitchFamily="34" charset="0"/>
              </a:rPr>
              <a:t>When considering new purchases for the data center, deploy fewer  4th Gen Intel® Xeon® processor-based servers or Intel® Xeon® CPU Max processor-based servers to meet the same performance requirement</a:t>
            </a:r>
          </a:p>
        </p:txBody>
      </p:sp>
      <p:sp>
        <p:nvSpPr>
          <p:cNvPr id="10" name="TextBox 9">
            <a:extLst>
              <a:ext uri="{FF2B5EF4-FFF2-40B4-BE49-F238E27FC236}">
                <a16:creationId xmlns:a16="http://schemas.microsoft.com/office/drawing/2014/main" id="{2D10B6A3-3DA6-42F3-BB0C-2E9987B43A90}"/>
              </a:ext>
            </a:extLst>
          </p:cNvPr>
          <p:cNvSpPr txBox="1"/>
          <p:nvPr/>
        </p:nvSpPr>
        <p:spPr>
          <a:xfrm>
            <a:off x="9113829" y="6218131"/>
            <a:ext cx="2783840" cy="584775"/>
          </a:xfrm>
          <a:prstGeom prst="rect">
            <a:avLst/>
          </a:prstGeom>
          <a:noFill/>
        </p:spPr>
        <p:txBody>
          <a:bodyPr wrap="square">
            <a:spAutoFit/>
          </a:bodyPr>
          <a:lstStyle/>
          <a:p>
            <a:r>
              <a:rPr lang="en-US" sz="800">
                <a:solidFill>
                  <a:srgbClr val="FFFFFF">
                    <a:alpha val="58590"/>
                  </a:srgbClr>
                </a:solidFill>
                <a:latin typeface="IntelOne Display Light" panose="020B0403020203020204" pitchFamily="34" charset="77"/>
                <a:cs typeface="Arial"/>
              </a:rPr>
              <a:t>This offering is not approved or endorsed by </a:t>
            </a:r>
            <a:r>
              <a:rPr lang="en-US" sz="800" err="1">
                <a:solidFill>
                  <a:srgbClr val="FFFFFF">
                    <a:alpha val="58590"/>
                  </a:srgbClr>
                </a:solidFill>
                <a:latin typeface="IntelOne Display Light" panose="020B0403020203020204" pitchFamily="34" charset="77"/>
                <a:cs typeface="Arial"/>
              </a:rPr>
              <a:t>OpenCFD</a:t>
            </a:r>
            <a:r>
              <a:rPr lang="en-US" sz="800">
                <a:solidFill>
                  <a:srgbClr val="FFFFFF">
                    <a:alpha val="58590"/>
                  </a:srgbClr>
                </a:solidFill>
                <a:latin typeface="IntelOne Display Light" panose="020B0403020203020204" pitchFamily="34" charset="77"/>
                <a:cs typeface="Arial"/>
              </a:rPr>
              <a:t> Limited, producer and distributor of the </a:t>
            </a:r>
            <a:r>
              <a:rPr lang="en-US" sz="800" err="1">
                <a:solidFill>
                  <a:srgbClr val="FFFFFF">
                    <a:alpha val="58590"/>
                  </a:srgbClr>
                </a:solidFill>
                <a:latin typeface="IntelOne Display Light" panose="020B0403020203020204" pitchFamily="34" charset="77"/>
                <a:cs typeface="Arial"/>
              </a:rPr>
              <a:t>OpenFOAM</a:t>
            </a:r>
            <a:r>
              <a:rPr lang="en-US" sz="800">
                <a:solidFill>
                  <a:srgbClr val="FFFFFF">
                    <a:alpha val="58590"/>
                  </a:srgbClr>
                </a:solidFill>
                <a:latin typeface="IntelOne Display Light" panose="020B0403020203020204" pitchFamily="34" charset="77"/>
                <a:cs typeface="Arial"/>
              </a:rPr>
              <a:t> software via www.openfoam.com, and owner of the OPENFOAM®  and </a:t>
            </a:r>
            <a:r>
              <a:rPr lang="en-US" sz="800" err="1">
                <a:solidFill>
                  <a:srgbClr val="FFFFFF">
                    <a:alpha val="58590"/>
                  </a:srgbClr>
                </a:solidFill>
                <a:latin typeface="IntelOne Display Light" panose="020B0403020203020204" pitchFamily="34" charset="77"/>
                <a:cs typeface="Arial"/>
              </a:rPr>
              <a:t>OpenCFD</a:t>
            </a:r>
            <a:r>
              <a:rPr lang="en-US" sz="800">
                <a:solidFill>
                  <a:srgbClr val="FFFFFF">
                    <a:alpha val="58590"/>
                  </a:srgbClr>
                </a:solidFill>
                <a:latin typeface="IntelOne Display Light" panose="020B0403020203020204" pitchFamily="34" charset="77"/>
                <a:cs typeface="Arial"/>
              </a:rPr>
              <a:t>®  trademark</a:t>
            </a:r>
            <a:endParaRPr lang="en-US" sz="800"/>
          </a:p>
        </p:txBody>
      </p:sp>
    </p:spTree>
    <p:extLst>
      <p:ext uri="{BB962C8B-B14F-4D97-AF65-F5344CB8AC3E}">
        <p14:creationId xmlns:p14="http://schemas.microsoft.com/office/powerpoint/2010/main" val="123417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E26D55B1-352F-99F0-8000-E0842EFE4352}"/>
              </a:ext>
            </a:extLst>
          </p:cNvPr>
          <p:cNvPicPr>
            <a:picLocks noChangeAspect="1"/>
          </p:cNvPicPr>
          <p:nvPr/>
        </p:nvPicPr>
        <p:blipFill rotWithShape="1">
          <a:blip r:embed="rId3">
            <a:extLst>
              <a:ext uri="{28A0092B-C50C-407E-A947-70E740481C1C}">
                <a14:useLocalDpi xmlns:a14="http://schemas.microsoft.com/office/drawing/2010/main" val="0"/>
              </a:ext>
            </a:extLst>
          </a:blip>
          <a:srcRect l="23721" r="2292" b="67865"/>
          <a:stretch/>
        </p:blipFill>
        <p:spPr>
          <a:xfrm>
            <a:off x="4483112" y="2780008"/>
            <a:ext cx="7015819" cy="823703"/>
          </a:xfrm>
          <a:prstGeom prst="rect">
            <a:avLst/>
          </a:prstGeom>
          <a:noFill/>
          <a:ln w="19050">
            <a:solidFill>
              <a:srgbClr val="FEC91B"/>
            </a:solidFill>
          </a:ln>
        </p:spPr>
      </p:pic>
      <p:sp>
        <p:nvSpPr>
          <p:cNvPr id="49" name="TextBox 48">
            <a:extLst>
              <a:ext uri="{FF2B5EF4-FFF2-40B4-BE49-F238E27FC236}">
                <a16:creationId xmlns:a16="http://schemas.microsoft.com/office/drawing/2014/main" id="{E5F0A20C-24A9-E4D5-1AFA-3DC71D2FE38D}"/>
              </a:ext>
            </a:extLst>
          </p:cNvPr>
          <p:cNvSpPr txBox="1"/>
          <p:nvPr/>
        </p:nvSpPr>
        <p:spPr>
          <a:xfrm>
            <a:off x="149056" y="2780008"/>
            <a:ext cx="1869550" cy="692553"/>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r" defTabSz="2437606" hangingPunct="0"/>
            <a:r>
              <a:rPr lang="en-US" sz="1600" dirty="0">
                <a:latin typeface="IntelOne Display Regular" panose="020B0503020203020204" pitchFamily="34" charset="0"/>
                <a:sym typeface="Helvetica Neue"/>
              </a:rPr>
              <a:t>Protected </a:t>
            </a:r>
            <a:br>
              <a:rPr lang="en-US" sz="1600" dirty="0">
                <a:latin typeface="IntelOne Display Regular" panose="020B0503020203020204" pitchFamily="34" charset="0"/>
                <a:sym typeface="Helvetica Neue"/>
              </a:rPr>
            </a:br>
            <a:r>
              <a:rPr lang="en-US" sz="1600" dirty="0">
                <a:latin typeface="IntelOne Display Regular" panose="020B0503020203020204" pitchFamily="34" charset="0"/>
                <a:sym typeface="Helvetica Neue"/>
              </a:rPr>
              <a:t>with Intel® Total Memory Encryption</a:t>
            </a:r>
          </a:p>
        </p:txBody>
      </p:sp>
      <p:sp>
        <p:nvSpPr>
          <p:cNvPr id="50" name="TextBox 49">
            <a:extLst>
              <a:ext uri="{FF2B5EF4-FFF2-40B4-BE49-F238E27FC236}">
                <a16:creationId xmlns:a16="http://schemas.microsoft.com/office/drawing/2014/main" id="{4E738907-4E18-4FC9-9EF1-30739A1C9644}"/>
              </a:ext>
            </a:extLst>
          </p:cNvPr>
          <p:cNvSpPr txBox="1"/>
          <p:nvPr/>
        </p:nvSpPr>
        <p:spPr>
          <a:xfrm>
            <a:off x="2189754" y="2496409"/>
            <a:ext cx="9265180"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200" dirty="0">
                <a:solidFill>
                  <a:srgbClr val="525252"/>
                </a:solidFill>
                <a:latin typeface="IntelOne Display Regular" panose="020B0503020203020204" pitchFamily="34" charset="77"/>
                <a:sym typeface="Helvetica Neue"/>
              </a:rPr>
              <a:t>Intel TME limits what you have to trust</a:t>
            </a:r>
          </a:p>
        </p:txBody>
      </p:sp>
      <p:pic>
        <p:nvPicPr>
          <p:cNvPr id="51" name="Picture 50">
            <a:extLst>
              <a:ext uri="{FF2B5EF4-FFF2-40B4-BE49-F238E27FC236}">
                <a16:creationId xmlns:a16="http://schemas.microsoft.com/office/drawing/2014/main" id="{DF385C18-F772-238B-7618-BD19A37871EB}"/>
              </a:ext>
            </a:extLst>
          </p:cNvPr>
          <p:cNvPicPr>
            <a:picLocks noChangeAspect="1"/>
          </p:cNvPicPr>
          <p:nvPr/>
        </p:nvPicPr>
        <p:blipFill rotWithShape="1">
          <a:blip r:embed="rId3">
            <a:extLst>
              <a:ext uri="{28A0092B-C50C-407E-A947-70E740481C1C}">
                <a14:useLocalDpi xmlns:a14="http://schemas.microsoft.com/office/drawing/2010/main" val="0"/>
              </a:ext>
            </a:extLst>
          </a:blip>
          <a:srcRect l="48247" r="1962" b="67757"/>
          <a:stretch/>
        </p:blipFill>
        <p:spPr>
          <a:xfrm>
            <a:off x="6793277" y="4075642"/>
            <a:ext cx="4705655" cy="823703"/>
          </a:xfrm>
          <a:prstGeom prst="rect">
            <a:avLst/>
          </a:prstGeom>
          <a:noFill/>
          <a:ln w="19050">
            <a:solidFill>
              <a:srgbClr val="FEC91B"/>
            </a:solidFill>
          </a:ln>
        </p:spPr>
      </p:pic>
      <p:sp>
        <p:nvSpPr>
          <p:cNvPr id="52" name="TextBox 51">
            <a:extLst>
              <a:ext uri="{FF2B5EF4-FFF2-40B4-BE49-F238E27FC236}">
                <a16:creationId xmlns:a16="http://schemas.microsoft.com/office/drawing/2014/main" id="{4F03E05B-97CD-3325-8E46-1ECB83E75150}"/>
              </a:ext>
            </a:extLst>
          </p:cNvPr>
          <p:cNvSpPr txBox="1"/>
          <p:nvPr/>
        </p:nvSpPr>
        <p:spPr>
          <a:xfrm>
            <a:off x="112854" y="4085802"/>
            <a:ext cx="1905752" cy="692553"/>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r" defTabSz="2437606" hangingPunct="0"/>
            <a:r>
              <a:rPr lang="en-US" sz="1600" dirty="0">
                <a:latin typeface="IntelOne Display Regular" panose="020B0503020203020204" pitchFamily="34" charset="0"/>
                <a:sym typeface="Helvetica Neue"/>
              </a:rPr>
              <a:t>Protected </a:t>
            </a:r>
            <a:br>
              <a:rPr lang="en-US" sz="1600" dirty="0">
                <a:latin typeface="IntelOne Display Regular" panose="020B0503020203020204" pitchFamily="34" charset="0"/>
                <a:sym typeface="Helvetica Neue"/>
              </a:rPr>
            </a:br>
            <a:r>
              <a:rPr lang="en-US" sz="1600" dirty="0">
                <a:latin typeface="IntelOne Display Regular" panose="020B0503020203020204" pitchFamily="34" charset="0"/>
                <a:sym typeface="Helvetica Neue"/>
              </a:rPr>
              <a:t>with Intel® TDX</a:t>
            </a:r>
          </a:p>
        </p:txBody>
      </p:sp>
      <p:sp>
        <p:nvSpPr>
          <p:cNvPr id="53" name="TextBox 52">
            <a:extLst>
              <a:ext uri="{FF2B5EF4-FFF2-40B4-BE49-F238E27FC236}">
                <a16:creationId xmlns:a16="http://schemas.microsoft.com/office/drawing/2014/main" id="{7E896303-C11A-F79E-0C61-35955A49BA7E}"/>
              </a:ext>
            </a:extLst>
          </p:cNvPr>
          <p:cNvSpPr txBox="1"/>
          <p:nvPr/>
        </p:nvSpPr>
        <p:spPr>
          <a:xfrm>
            <a:off x="2329024" y="4180014"/>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Cloud</a:t>
            </a:r>
          </a:p>
          <a:p>
            <a:pPr algn="ctr" defTabSz="2437606" hangingPunct="0"/>
            <a:r>
              <a:rPr lang="en-US" sz="1200" dirty="0">
                <a:solidFill>
                  <a:srgbClr val="FFFFFF"/>
                </a:solidFill>
                <a:latin typeface="IntelOne Display Medium" panose="020B0703020203020204" pitchFamily="34" charset="0"/>
                <a:sym typeface="Helvetica Neue"/>
              </a:rPr>
              <a:t>Admin      </a:t>
            </a:r>
          </a:p>
        </p:txBody>
      </p:sp>
      <p:sp>
        <p:nvSpPr>
          <p:cNvPr id="63" name="TextBox 62">
            <a:extLst>
              <a:ext uri="{FF2B5EF4-FFF2-40B4-BE49-F238E27FC236}">
                <a16:creationId xmlns:a16="http://schemas.microsoft.com/office/drawing/2014/main" id="{039E1F5D-A34C-DBDC-54A3-0B0386E95DFB}"/>
              </a:ext>
            </a:extLst>
          </p:cNvPr>
          <p:cNvSpPr txBox="1"/>
          <p:nvPr/>
        </p:nvSpPr>
        <p:spPr>
          <a:xfrm>
            <a:off x="5765292" y="4180014"/>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Host OS/</a:t>
            </a:r>
          </a:p>
          <a:p>
            <a:pPr algn="ctr" defTabSz="2437606" hangingPunct="0"/>
            <a:r>
              <a:rPr lang="en-US" sz="1200" dirty="0">
                <a:solidFill>
                  <a:srgbClr val="FFFFFF"/>
                </a:solidFill>
                <a:latin typeface="IntelOne Display Medium" panose="020B0703020203020204" pitchFamily="34" charset="0"/>
                <a:sym typeface="Helvetica Neue"/>
              </a:rPr>
              <a:t>Hypervisor     </a:t>
            </a:r>
          </a:p>
        </p:txBody>
      </p:sp>
      <p:sp>
        <p:nvSpPr>
          <p:cNvPr id="86" name="TextBox 85">
            <a:extLst>
              <a:ext uri="{FF2B5EF4-FFF2-40B4-BE49-F238E27FC236}">
                <a16:creationId xmlns:a16="http://schemas.microsoft.com/office/drawing/2014/main" id="{B2DB7093-4BF4-EAC6-2A8B-5C99B92677FA}"/>
              </a:ext>
            </a:extLst>
          </p:cNvPr>
          <p:cNvSpPr txBox="1"/>
          <p:nvPr/>
        </p:nvSpPr>
        <p:spPr>
          <a:xfrm>
            <a:off x="4610210" y="4180014"/>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Platform Firmware      </a:t>
            </a:r>
          </a:p>
        </p:txBody>
      </p:sp>
      <p:sp>
        <p:nvSpPr>
          <p:cNvPr id="87" name="TextBox 86">
            <a:extLst>
              <a:ext uri="{FF2B5EF4-FFF2-40B4-BE49-F238E27FC236}">
                <a16:creationId xmlns:a16="http://schemas.microsoft.com/office/drawing/2014/main" id="{2F384ABF-4CC7-0BF4-405F-043C1357FDFA}"/>
              </a:ext>
            </a:extLst>
          </p:cNvPr>
          <p:cNvSpPr txBox="1"/>
          <p:nvPr/>
        </p:nvSpPr>
        <p:spPr>
          <a:xfrm>
            <a:off x="3455128" y="4180014"/>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BIOS      </a:t>
            </a:r>
          </a:p>
        </p:txBody>
      </p:sp>
      <p:sp>
        <p:nvSpPr>
          <p:cNvPr id="88" name="TextBox 87">
            <a:extLst>
              <a:ext uri="{FF2B5EF4-FFF2-40B4-BE49-F238E27FC236}">
                <a16:creationId xmlns:a16="http://schemas.microsoft.com/office/drawing/2014/main" id="{3ABEFB9B-8074-0E1A-A144-CA6BB5318F9A}"/>
              </a:ext>
            </a:extLst>
          </p:cNvPr>
          <p:cNvSpPr txBox="1"/>
          <p:nvPr/>
        </p:nvSpPr>
        <p:spPr>
          <a:xfrm>
            <a:off x="2233752" y="3782520"/>
            <a:ext cx="9268526"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200" dirty="0">
                <a:solidFill>
                  <a:srgbClr val="525252"/>
                </a:solidFill>
                <a:latin typeface="IntelOne Display Regular" panose="020B0503020203020204" pitchFamily="34" charset="77"/>
                <a:sym typeface="Helvetica Neue"/>
              </a:rPr>
              <a:t>Intel TDX further limits what you have to trust</a:t>
            </a:r>
          </a:p>
        </p:txBody>
      </p:sp>
      <p:pic>
        <p:nvPicPr>
          <p:cNvPr id="89" name="Picture 88">
            <a:extLst>
              <a:ext uri="{FF2B5EF4-FFF2-40B4-BE49-F238E27FC236}">
                <a16:creationId xmlns:a16="http://schemas.microsoft.com/office/drawing/2014/main" id="{702F5786-F567-F270-E498-89F58182E4B4}"/>
              </a:ext>
            </a:extLst>
          </p:cNvPr>
          <p:cNvPicPr>
            <a:picLocks noChangeAspect="1"/>
          </p:cNvPicPr>
          <p:nvPr/>
        </p:nvPicPr>
        <p:blipFill rotWithShape="1">
          <a:blip r:embed="rId3">
            <a:extLst>
              <a:ext uri="{28A0092B-C50C-407E-A947-70E740481C1C}">
                <a14:useLocalDpi xmlns:a14="http://schemas.microsoft.com/office/drawing/2010/main" val="0"/>
              </a:ext>
            </a:extLst>
          </a:blip>
          <a:srcRect l="82391" t="1205" r="2313" b="66665"/>
          <a:stretch/>
        </p:blipFill>
        <p:spPr>
          <a:xfrm>
            <a:off x="10047899" y="5359843"/>
            <a:ext cx="1451032" cy="823703"/>
          </a:xfrm>
          <a:prstGeom prst="rect">
            <a:avLst/>
          </a:prstGeom>
          <a:noFill/>
          <a:ln w="19050">
            <a:solidFill>
              <a:srgbClr val="FEC91B"/>
            </a:solidFill>
          </a:ln>
        </p:spPr>
      </p:pic>
      <p:sp>
        <p:nvSpPr>
          <p:cNvPr id="90" name="TextBox 89">
            <a:extLst>
              <a:ext uri="{FF2B5EF4-FFF2-40B4-BE49-F238E27FC236}">
                <a16:creationId xmlns:a16="http://schemas.microsoft.com/office/drawing/2014/main" id="{67BF5C7C-1413-8985-66E7-B801DEFAC558}"/>
              </a:ext>
            </a:extLst>
          </p:cNvPr>
          <p:cNvSpPr txBox="1"/>
          <p:nvPr/>
        </p:nvSpPr>
        <p:spPr>
          <a:xfrm>
            <a:off x="9235697" y="5464216"/>
            <a:ext cx="793639" cy="599062"/>
          </a:xfrm>
          <a:prstGeom prst="rect">
            <a:avLst/>
          </a:prstGeom>
          <a:solidFill>
            <a:schemeClr val="accent5">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App      </a:t>
            </a:r>
          </a:p>
        </p:txBody>
      </p:sp>
      <p:sp>
        <p:nvSpPr>
          <p:cNvPr id="91" name="TextBox 90">
            <a:extLst>
              <a:ext uri="{FF2B5EF4-FFF2-40B4-BE49-F238E27FC236}">
                <a16:creationId xmlns:a16="http://schemas.microsoft.com/office/drawing/2014/main" id="{87B9BA36-AC20-B479-9DCD-2171E66FF7B8}"/>
              </a:ext>
            </a:extLst>
          </p:cNvPr>
          <p:cNvSpPr txBox="1"/>
          <p:nvPr/>
        </p:nvSpPr>
        <p:spPr>
          <a:xfrm>
            <a:off x="2329024" y="5464216"/>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Cloud</a:t>
            </a:r>
          </a:p>
          <a:p>
            <a:pPr algn="ctr" defTabSz="2437606" hangingPunct="0"/>
            <a:r>
              <a:rPr lang="en-US" sz="1200" dirty="0">
                <a:solidFill>
                  <a:srgbClr val="FFFFFF"/>
                </a:solidFill>
                <a:latin typeface="IntelOne Display Medium" panose="020B0703020203020204" pitchFamily="34" charset="0"/>
                <a:sym typeface="Helvetica Neue"/>
              </a:rPr>
              <a:t>Admin      </a:t>
            </a:r>
          </a:p>
        </p:txBody>
      </p:sp>
      <p:sp>
        <p:nvSpPr>
          <p:cNvPr id="92" name="TextBox 91">
            <a:extLst>
              <a:ext uri="{FF2B5EF4-FFF2-40B4-BE49-F238E27FC236}">
                <a16:creationId xmlns:a16="http://schemas.microsoft.com/office/drawing/2014/main" id="{166673C1-D30D-7D10-5A44-B8C784419539}"/>
              </a:ext>
            </a:extLst>
          </p:cNvPr>
          <p:cNvSpPr txBox="1"/>
          <p:nvPr/>
        </p:nvSpPr>
        <p:spPr>
          <a:xfrm>
            <a:off x="8075456" y="5464216"/>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Guest OS</a:t>
            </a:r>
          </a:p>
        </p:txBody>
      </p:sp>
      <p:sp>
        <p:nvSpPr>
          <p:cNvPr id="93" name="TextBox 92">
            <a:extLst>
              <a:ext uri="{FF2B5EF4-FFF2-40B4-BE49-F238E27FC236}">
                <a16:creationId xmlns:a16="http://schemas.microsoft.com/office/drawing/2014/main" id="{B2B38425-5FEE-8F3D-3A36-893499608BD3}"/>
              </a:ext>
            </a:extLst>
          </p:cNvPr>
          <p:cNvSpPr txBox="1"/>
          <p:nvPr/>
        </p:nvSpPr>
        <p:spPr>
          <a:xfrm>
            <a:off x="5765292" y="5464216"/>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Host OS/</a:t>
            </a:r>
          </a:p>
          <a:p>
            <a:pPr algn="ctr" defTabSz="2437606" hangingPunct="0"/>
            <a:r>
              <a:rPr lang="en-US" sz="1200" dirty="0">
                <a:solidFill>
                  <a:srgbClr val="FFFFFF"/>
                </a:solidFill>
                <a:latin typeface="IntelOne Display Medium" panose="020B0703020203020204" pitchFamily="34" charset="0"/>
                <a:sym typeface="Helvetica Neue"/>
              </a:rPr>
              <a:t>Hypervisor     </a:t>
            </a:r>
          </a:p>
        </p:txBody>
      </p:sp>
      <p:sp>
        <p:nvSpPr>
          <p:cNvPr id="94" name="TextBox 93">
            <a:extLst>
              <a:ext uri="{FF2B5EF4-FFF2-40B4-BE49-F238E27FC236}">
                <a16:creationId xmlns:a16="http://schemas.microsoft.com/office/drawing/2014/main" id="{CD7521FE-54D3-D675-77B6-1A34AE43DC79}"/>
              </a:ext>
            </a:extLst>
          </p:cNvPr>
          <p:cNvSpPr txBox="1"/>
          <p:nvPr/>
        </p:nvSpPr>
        <p:spPr>
          <a:xfrm>
            <a:off x="4610210" y="5464216"/>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Platform Firmware      </a:t>
            </a:r>
          </a:p>
        </p:txBody>
      </p:sp>
      <p:sp>
        <p:nvSpPr>
          <p:cNvPr id="95" name="TextBox 94">
            <a:extLst>
              <a:ext uri="{FF2B5EF4-FFF2-40B4-BE49-F238E27FC236}">
                <a16:creationId xmlns:a16="http://schemas.microsoft.com/office/drawing/2014/main" id="{46E00A16-759B-7D45-AE6A-7EFD97E0F13D}"/>
              </a:ext>
            </a:extLst>
          </p:cNvPr>
          <p:cNvSpPr txBox="1"/>
          <p:nvPr/>
        </p:nvSpPr>
        <p:spPr>
          <a:xfrm>
            <a:off x="3455128" y="5464216"/>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BIOS      </a:t>
            </a:r>
          </a:p>
        </p:txBody>
      </p:sp>
      <p:sp>
        <p:nvSpPr>
          <p:cNvPr id="96" name="TextBox 95">
            <a:extLst>
              <a:ext uri="{FF2B5EF4-FFF2-40B4-BE49-F238E27FC236}">
                <a16:creationId xmlns:a16="http://schemas.microsoft.com/office/drawing/2014/main" id="{7E5562C5-F513-FE54-9297-FFC36BD6C051}"/>
              </a:ext>
            </a:extLst>
          </p:cNvPr>
          <p:cNvSpPr txBox="1"/>
          <p:nvPr/>
        </p:nvSpPr>
        <p:spPr>
          <a:xfrm>
            <a:off x="2189755" y="5068631"/>
            <a:ext cx="9309175"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200" dirty="0">
                <a:solidFill>
                  <a:schemeClr val="bg2"/>
                </a:solidFill>
                <a:latin typeface="IntelOne Display Regular" panose="020B0503020203020204" pitchFamily="34" charset="77"/>
                <a:sym typeface="Helvetica Neue"/>
              </a:rPr>
              <a:t>Intel SGX has the least software with potential access to confidential data and vulnerability window limits trust</a:t>
            </a:r>
          </a:p>
        </p:txBody>
      </p:sp>
      <p:sp>
        <p:nvSpPr>
          <p:cNvPr id="97" name="TextBox 96">
            <a:extLst>
              <a:ext uri="{FF2B5EF4-FFF2-40B4-BE49-F238E27FC236}">
                <a16:creationId xmlns:a16="http://schemas.microsoft.com/office/drawing/2014/main" id="{9F10CFAF-5F69-C5A8-18E6-B2A4C5C747B6}"/>
              </a:ext>
            </a:extLst>
          </p:cNvPr>
          <p:cNvSpPr txBox="1"/>
          <p:nvPr/>
        </p:nvSpPr>
        <p:spPr>
          <a:xfrm>
            <a:off x="112854" y="5348397"/>
            <a:ext cx="1905752" cy="692553"/>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r" defTabSz="2437606" hangingPunct="0"/>
            <a:r>
              <a:rPr lang="en-US" sz="1600" dirty="0">
                <a:latin typeface="IntelOne Display Regular" panose="020B0503020203020204" pitchFamily="34" charset="0"/>
                <a:sym typeface="Helvetica Neue"/>
              </a:rPr>
              <a:t>Protected </a:t>
            </a:r>
            <a:br>
              <a:rPr lang="en-US" sz="1600" dirty="0">
                <a:latin typeface="IntelOne Display Regular" panose="020B0503020203020204" pitchFamily="34" charset="0"/>
                <a:sym typeface="Helvetica Neue"/>
              </a:rPr>
            </a:br>
            <a:r>
              <a:rPr lang="en-US" sz="1600" dirty="0">
                <a:latin typeface="IntelOne Display Regular" panose="020B0503020203020204" pitchFamily="34" charset="0"/>
                <a:sym typeface="Helvetica Neue"/>
              </a:rPr>
              <a:t>with Intel® SGX</a:t>
            </a:r>
          </a:p>
        </p:txBody>
      </p:sp>
      <p:sp>
        <p:nvSpPr>
          <p:cNvPr id="98" name="Rectangle 97">
            <a:extLst>
              <a:ext uri="{FF2B5EF4-FFF2-40B4-BE49-F238E27FC236}">
                <a16:creationId xmlns:a16="http://schemas.microsoft.com/office/drawing/2014/main" id="{BC22E8F1-92C8-A43F-2DE9-089C01FDBA2A}"/>
              </a:ext>
            </a:extLst>
          </p:cNvPr>
          <p:cNvSpPr/>
          <p:nvPr/>
        </p:nvSpPr>
        <p:spPr>
          <a:xfrm>
            <a:off x="4581230" y="2876647"/>
            <a:ext cx="6832372" cy="61697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99" name="TextBox 98">
            <a:extLst>
              <a:ext uri="{FF2B5EF4-FFF2-40B4-BE49-F238E27FC236}">
                <a16:creationId xmlns:a16="http://schemas.microsoft.com/office/drawing/2014/main" id="{96801ED5-40DE-C175-7E76-8F0508E9CA23}"/>
              </a:ext>
            </a:extLst>
          </p:cNvPr>
          <p:cNvSpPr txBox="1"/>
          <p:nvPr/>
        </p:nvSpPr>
        <p:spPr>
          <a:xfrm>
            <a:off x="9235698" y="2884380"/>
            <a:ext cx="1027985" cy="599062"/>
          </a:xfrm>
          <a:prstGeom prst="rect">
            <a:avLst/>
          </a:prstGeom>
          <a:solidFill>
            <a:schemeClr val="accent5">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App      </a:t>
            </a:r>
          </a:p>
        </p:txBody>
      </p:sp>
      <p:sp>
        <p:nvSpPr>
          <p:cNvPr id="100" name="TextBox 99">
            <a:extLst>
              <a:ext uri="{FF2B5EF4-FFF2-40B4-BE49-F238E27FC236}">
                <a16:creationId xmlns:a16="http://schemas.microsoft.com/office/drawing/2014/main" id="{04FEAE26-C667-18B6-E608-C89D4C639AF0}"/>
              </a:ext>
            </a:extLst>
          </p:cNvPr>
          <p:cNvSpPr txBox="1"/>
          <p:nvPr/>
        </p:nvSpPr>
        <p:spPr>
          <a:xfrm>
            <a:off x="2329024" y="2884380"/>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Cloud</a:t>
            </a:r>
          </a:p>
          <a:p>
            <a:pPr algn="ctr" defTabSz="2437606" hangingPunct="0"/>
            <a:r>
              <a:rPr lang="en-US" sz="1200" dirty="0">
                <a:solidFill>
                  <a:srgbClr val="FFFFFF"/>
                </a:solidFill>
                <a:latin typeface="IntelOne Display Medium" panose="020B0703020203020204" pitchFamily="34" charset="0"/>
                <a:sym typeface="Helvetica Neue"/>
              </a:rPr>
              <a:t>Admin      </a:t>
            </a:r>
          </a:p>
        </p:txBody>
      </p:sp>
      <p:sp>
        <p:nvSpPr>
          <p:cNvPr id="101" name="TextBox 100">
            <a:extLst>
              <a:ext uri="{FF2B5EF4-FFF2-40B4-BE49-F238E27FC236}">
                <a16:creationId xmlns:a16="http://schemas.microsoft.com/office/drawing/2014/main" id="{6D162FDE-AE7B-56F0-9A9F-93DB5A619887}"/>
              </a:ext>
            </a:extLst>
          </p:cNvPr>
          <p:cNvSpPr txBox="1"/>
          <p:nvPr/>
        </p:nvSpPr>
        <p:spPr>
          <a:xfrm>
            <a:off x="8075456" y="2884380"/>
            <a:ext cx="1027985" cy="599062"/>
          </a:xfrm>
          <a:prstGeom prst="rect">
            <a:avLst/>
          </a:prstGeom>
          <a:solidFill>
            <a:schemeClr val="accent1">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Guest OS</a:t>
            </a:r>
          </a:p>
        </p:txBody>
      </p:sp>
      <p:sp>
        <p:nvSpPr>
          <p:cNvPr id="102" name="TextBox 101">
            <a:extLst>
              <a:ext uri="{FF2B5EF4-FFF2-40B4-BE49-F238E27FC236}">
                <a16:creationId xmlns:a16="http://schemas.microsoft.com/office/drawing/2014/main" id="{C2F28964-9E8A-F276-D9BD-AEF696140D5D}"/>
              </a:ext>
            </a:extLst>
          </p:cNvPr>
          <p:cNvSpPr txBox="1"/>
          <p:nvPr/>
        </p:nvSpPr>
        <p:spPr>
          <a:xfrm>
            <a:off x="6920374" y="2884380"/>
            <a:ext cx="1027985" cy="599062"/>
          </a:xfrm>
          <a:prstGeom prst="rect">
            <a:avLst/>
          </a:prstGeom>
          <a:solidFill>
            <a:schemeClr val="accent1">
              <a:alpha val="85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Guest VM </a:t>
            </a:r>
          </a:p>
          <a:p>
            <a:pPr algn="ctr" defTabSz="2437606" hangingPunct="0"/>
            <a:r>
              <a:rPr lang="en-US" sz="1200" dirty="0">
                <a:solidFill>
                  <a:srgbClr val="FFFFFF"/>
                </a:solidFill>
                <a:latin typeface="IntelOne Display Medium" panose="020B0703020203020204" pitchFamily="34" charset="0"/>
                <a:sym typeface="Helvetica Neue"/>
              </a:rPr>
              <a:t>Admin      </a:t>
            </a:r>
          </a:p>
        </p:txBody>
      </p:sp>
      <p:sp>
        <p:nvSpPr>
          <p:cNvPr id="103" name="TextBox 102">
            <a:extLst>
              <a:ext uri="{FF2B5EF4-FFF2-40B4-BE49-F238E27FC236}">
                <a16:creationId xmlns:a16="http://schemas.microsoft.com/office/drawing/2014/main" id="{E2A264A6-049A-C441-5958-55A457AF33F6}"/>
              </a:ext>
            </a:extLst>
          </p:cNvPr>
          <p:cNvSpPr txBox="1"/>
          <p:nvPr/>
        </p:nvSpPr>
        <p:spPr>
          <a:xfrm>
            <a:off x="5765292" y="2884380"/>
            <a:ext cx="1027985" cy="599062"/>
          </a:xfrm>
          <a:prstGeom prst="rect">
            <a:avLst/>
          </a:prstGeom>
          <a:solidFill>
            <a:schemeClr val="accent1">
              <a:alpha val="8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Host OS/</a:t>
            </a:r>
            <a:br>
              <a:rPr lang="en-US" sz="1200" dirty="0">
                <a:solidFill>
                  <a:srgbClr val="FFFFFF"/>
                </a:solidFill>
                <a:latin typeface="IntelOne Display Medium" panose="020B0703020203020204" pitchFamily="34" charset="0"/>
                <a:sym typeface="Helvetica Neue"/>
              </a:rPr>
            </a:br>
            <a:r>
              <a:rPr lang="en-US" sz="1200" dirty="0">
                <a:solidFill>
                  <a:srgbClr val="FFFFFF"/>
                </a:solidFill>
                <a:latin typeface="IntelOne Display Medium" panose="020B0703020203020204" pitchFamily="34" charset="0"/>
                <a:sym typeface="Helvetica Neue"/>
              </a:rPr>
              <a:t>Hypervisor      </a:t>
            </a:r>
          </a:p>
        </p:txBody>
      </p:sp>
      <p:sp>
        <p:nvSpPr>
          <p:cNvPr id="104" name="TextBox 103">
            <a:extLst>
              <a:ext uri="{FF2B5EF4-FFF2-40B4-BE49-F238E27FC236}">
                <a16:creationId xmlns:a16="http://schemas.microsoft.com/office/drawing/2014/main" id="{4796832A-04B6-AF88-9AB4-7EDF723DFA7B}"/>
              </a:ext>
            </a:extLst>
          </p:cNvPr>
          <p:cNvSpPr txBox="1"/>
          <p:nvPr/>
        </p:nvSpPr>
        <p:spPr>
          <a:xfrm>
            <a:off x="4610210" y="2884380"/>
            <a:ext cx="1027985" cy="599062"/>
          </a:xfrm>
          <a:prstGeom prst="rect">
            <a:avLst/>
          </a:prstGeom>
          <a:solidFill>
            <a:schemeClr val="accent1">
              <a:alpha val="75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Platform Firmware      </a:t>
            </a:r>
          </a:p>
        </p:txBody>
      </p:sp>
      <p:sp>
        <p:nvSpPr>
          <p:cNvPr id="105" name="TextBox 104">
            <a:extLst>
              <a:ext uri="{FF2B5EF4-FFF2-40B4-BE49-F238E27FC236}">
                <a16:creationId xmlns:a16="http://schemas.microsoft.com/office/drawing/2014/main" id="{5AE05129-6281-4751-7BBE-7A6DFC9844D8}"/>
              </a:ext>
            </a:extLst>
          </p:cNvPr>
          <p:cNvSpPr txBox="1"/>
          <p:nvPr/>
        </p:nvSpPr>
        <p:spPr>
          <a:xfrm>
            <a:off x="3455128" y="2884380"/>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BIOS      </a:t>
            </a:r>
          </a:p>
        </p:txBody>
      </p:sp>
      <p:sp>
        <p:nvSpPr>
          <p:cNvPr id="106" name="Rectangle 105">
            <a:extLst>
              <a:ext uri="{FF2B5EF4-FFF2-40B4-BE49-F238E27FC236}">
                <a16:creationId xmlns:a16="http://schemas.microsoft.com/office/drawing/2014/main" id="{A627F986-04A6-DECB-1470-3DFE13B42E45}"/>
              </a:ext>
            </a:extLst>
          </p:cNvPr>
          <p:cNvSpPr/>
          <p:nvPr/>
        </p:nvSpPr>
        <p:spPr>
          <a:xfrm>
            <a:off x="6918771" y="4185800"/>
            <a:ext cx="4494833" cy="599062"/>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107" name="TextBox 106">
            <a:extLst>
              <a:ext uri="{FF2B5EF4-FFF2-40B4-BE49-F238E27FC236}">
                <a16:creationId xmlns:a16="http://schemas.microsoft.com/office/drawing/2014/main" id="{A66F9673-1D38-8FA0-C5FD-D36302199A86}"/>
              </a:ext>
            </a:extLst>
          </p:cNvPr>
          <p:cNvSpPr txBox="1"/>
          <p:nvPr/>
        </p:nvSpPr>
        <p:spPr>
          <a:xfrm>
            <a:off x="9235698" y="4180014"/>
            <a:ext cx="1027985" cy="599062"/>
          </a:xfrm>
          <a:prstGeom prst="rect">
            <a:avLst/>
          </a:prstGeom>
          <a:solidFill>
            <a:schemeClr val="accent5">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App      </a:t>
            </a:r>
          </a:p>
        </p:txBody>
      </p:sp>
      <p:sp>
        <p:nvSpPr>
          <p:cNvPr id="108" name="TextBox 107">
            <a:extLst>
              <a:ext uri="{FF2B5EF4-FFF2-40B4-BE49-F238E27FC236}">
                <a16:creationId xmlns:a16="http://schemas.microsoft.com/office/drawing/2014/main" id="{70D08883-DA1E-3D07-947F-EB60306E0CB7}"/>
              </a:ext>
            </a:extLst>
          </p:cNvPr>
          <p:cNvSpPr txBox="1"/>
          <p:nvPr/>
        </p:nvSpPr>
        <p:spPr>
          <a:xfrm>
            <a:off x="8075456" y="4180014"/>
            <a:ext cx="1027985" cy="599062"/>
          </a:xfrm>
          <a:prstGeom prst="rect">
            <a:avLst/>
          </a:prstGeom>
          <a:solidFill>
            <a:schemeClr val="accent1">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Guest OS</a:t>
            </a:r>
          </a:p>
        </p:txBody>
      </p:sp>
      <p:sp>
        <p:nvSpPr>
          <p:cNvPr id="109" name="Rectangle 108">
            <a:extLst>
              <a:ext uri="{FF2B5EF4-FFF2-40B4-BE49-F238E27FC236}">
                <a16:creationId xmlns:a16="http://schemas.microsoft.com/office/drawing/2014/main" id="{0E5A6EF8-EE4F-CD3E-2FE9-425C57A1D6EE}"/>
              </a:ext>
            </a:extLst>
          </p:cNvPr>
          <p:cNvSpPr/>
          <p:nvPr/>
        </p:nvSpPr>
        <p:spPr>
          <a:xfrm>
            <a:off x="10037392" y="5477591"/>
            <a:ext cx="1376211" cy="573845"/>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110" name="TextBox 109">
            <a:extLst>
              <a:ext uri="{FF2B5EF4-FFF2-40B4-BE49-F238E27FC236}">
                <a16:creationId xmlns:a16="http://schemas.microsoft.com/office/drawing/2014/main" id="{AA3F77B1-30D3-85E6-80B0-F92006B90801}"/>
              </a:ext>
            </a:extLst>
          </p:cNvPr>
          <p:cNvSpPr txBox="1"/>
          <p:nvPr/>
        </p:nvSpPr>
        <p:spPr>
          <a:xfrm>
            <a:off x="10029337" y="5464216"/>
            <a:ext cx="234345" cy="599062"/>
          </a:xfrm>
          <a:prstGeom prst="rect">
            <a:avLst/>
          </a:prstGeom>
          <a:solidFill>
            <a:schemeClr val="accent5">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Enclave      </a:t>
            </a:r>
          </a:p>
        </p:txBody>
      </p:sp>
      <p:sp>
        <p:nvSpPr>
          <p:cNvPr id="111" name="TextBox 110">
            <a:extLst>
              <a:ext uri="{FF2B5EF4-FFF2-40B4-BE49-F238E27FC236}">
                <a16:creationId xmlns:a16="http://schemas.microsoft.com/office/drawing/2014/main" id="{E41E7061-4320-845C-5A23-EFB539CBA2DD}"/>
              </a:ext>
            </a:extLst>
          </p:cNvPr>
          <p:cNvSpPr txBox="1"/>
          <p:nvPr/>
        </p:nvSpPr>
        <p:spPr>
          <a:xfrm>
            <a:off x="10389176" y="2884380"/>
            <a:ext cx="1027985" cy="599062"/>
          </a:xfrm>
          <a:prstGeom prst="rect">
            <a:avLst/>
          </a:prstGeom>
          <a:solidFill>
            <a:schemeClr val="tx1">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chemeClr val="bg1"/>
                </a:solidFill>
                <a:latin typeface="IntelOne Display Medium" panose="020B0703020203020204" pitchFamily="34" charset="0"/>
                <a:sym typeface="Helvetica Neue"/>
              </a:rPr>
              <a:t>      </a:t>
            </a:r>
          </a:p>
        </p:txBody>
      </p:sp>
      <p:sp>
        <p:nvSpPr>
          <p:cNvPr id="112" name="TextBox 111">
            <a:extLst>
              <a:ext uri="{FF2B5EF4-FFF2-40B4-BE49-F238E27FC236}">
                <a16:creationId xmlns:a16="http://schemas.microsoft.com/office/drawing/2014/main" id="{6B49B52E-0241-2191-652C-C8E254BBCFA4}"/>
              </a:ext>
            </a:extLst>
          </p:cNvPr>
          <p:cNvSpPr txBox="1"/>
          <p:nvPr/>
        </p:nvSpPr>
        <p:spPr>
          <a:xfrm>
            <a:off x="10389176" y="2902296"/>
            <a:ext cx="1027985" cy="599062"/>
          </a:xfrm>
          <a:prstGeom prst="rect">
            <a:avLst/>
          </a:prstGeom>
          <a:no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lnSpc>
                <a:spcPts val="1200"/>
              </a:lnSpc>
            </a:pPr>
            <a:r>
              <a:rPr lang="en-US" sz="1200" dirty="0">
                <a:solidFill>
                  <a:schemeClr val="bg1"/>
                </a:solidFill>
                <a:latin typeface="IntelOne Display Medium" panose="020B0703020203020204" pitchFamily="34" charset="0"/>
                <a:sym typeface="Helvetica Neue"/>
              </a:rPr>
              <a:t>Confidential</a:t>
            </a:r>
          </a:p>
          <a:p>
            <a:pPr algn="ctr" defTabSz="2437606" hangingPunct="0">
              <a:lnSpc>
                <a:spcPts val="1200"/>
              </a:lnSpc>
            </a:pPr>
            <a:r>
              <a:rPr lang="en-US" sz="1200" dirty="0">
                <a:solidFill>
                  <a:schemeClr val="bg1"/>
                </a:solidFill>
                <a:latin typeface="IntelOne Display Medium" panose="020B0703020203020204" pitchFamily="34" charset="0"/>
                <a:sym typeface="Helvetica Neue"/>
              </a:rPr>
              <a:t>Data      </a:t>
            </a:r>
          </a:p>
        </p:txBody>
      </p:sp>
      <p:sp>
        <p:nvSpPr>
          <p:cNvPr id="114" name="TextBox 113">
            <a:extLst>
              <a:ext uri="{FF2B5EF4-FFF2-40B4-BE49-F238E27FC236}">
                <a16:creationId xmlns:a16="http://schemas.microsoft.com/office/drawing/2014/main" id="{CE6E7ACA-808E-017E-8BF3-ECD8C3B94FB6}"/>
              </a:ext>
            </a:extLst>
          </p:cNvPr>
          <p:cNvSpPr txBox="1"/>
          <p:nvPr/>
        </p:nvSpPr>
        <p:spPr>
          <a:xfrm>
            <a:off x="10389176" y="4190619"/>
            <a:ext cx="1027985" cy="599062"/>
          </a:xfrm>
          <a:prstGeom prst="rect">
            <a:avLst/>
          </a:prstGeom>
          <a:solidFill>
            <a:schemeClr val="tx1">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chemeClr val="bg1"/>
                </a:solidFill>
                <a:latin typeface="IntelOne Display Medium" panose="020B0703020203020204" pitchFamily="34" charset="0"/>
                <a:sym typeface="Helvetica Neue"/>
              </a:rPr>
              <a:t>      </a:t>
            </a:r>
          </a:p>
        </p:txBody>
      </p:sp>
      <p:sp>
        <p:nvSpPr>
          <p:cNvPr id="115" name="TextBox 114">
            <a:extLst>
              <a:ext uri="{FF2B5EF4-FFF2-40B4-BE49-F238E27FC236}">
                <a16:creationId xmlns:a16="http://schemas.microsoft.com/office/drawing/2014/main" id="{7A9835B1-7C96-57FF-38FB-0CD99732CFCA}"/>
              </a:ext>
            </a:extLst>
          </p:cNvPr>
          <p:cNvSpPr txBox="1"/>
          <p:nvPr/>
        </p:nvSpPr>
        <p:spPr>
          <a:xfrm>
            <a:off x="10389176" y="5459421"/>
            <a:ext cx="1027985" cy="599062"/>
          </a:xfrm>
          <a:prstGeom prst="rect">
            <a:avLst/>
          </a:prstGeom>
          <a:solidFill>
            <a:schemeClr val="tx1">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chemeClr val="bg1"/>
                </a:solidFill>
                <a:latin typeface="IntelOne Display Medium" panose="020B0703020203020204" pitchFamily="34" charset="0"/>
                <a:sym typeface="Helvetica Neue"/>
              </a:rPr>
              <a:t>      </a:t>
            </a:r>
          </a:p>
        </p:txBody>
      </p:sp>
      <p:sp>
        <p:nvSpPr>
          <p:cNvPr id="116" name="TextBox 115">
            <a:extLst>
              <a:ext uri="{FF2B5EF4-FFF2-40B4-BE49-F238E27FC236}">
                <a16:creationId xmlns:a16="http://schemas.microsoft.com/office/drawing/2014/main" id="{A2A5DB1E-803D-14DE-DF38-9C2705B2DD14}"/>
              </a:ext>
            </a:extLst>
          </p:cNvPr>
          <p:cNvSpPr txBox="1"/>
          <p:nvPr/>
        </p:nvSpPr>
        <p:spPr>
          <a:xfrm>
            <a:off x="10389176" y="4189768"/>
            <a:ext cx="1027985" cy="599062"/>
          </a:xfrm>
          <a:prstGeom prst="rect">
            <a:avLst/>
          </a:prstGeom>
          <a:no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lnSpc>
                <a:spcPts val="1200"/>
              </a:lnSpc>
            </a:pPr>
            <a:r>
              <a:rPr lang="en-US" sz="1200" dirty="0">
                <a:solidFill>
                  <a:schemeClr val="bg1"/>
                </a:solidFill>
                <a:latin typeface="IntelOne Display Medium" panose="020B0703020203020204" pitchFamily="34" charset="0"/>
                <a:sym typeface="Helvetica Neue"/>
              </a:rPr>
              <a:t>Confidential</a:t>
            </a:r>
          </a:p>
          <a:p>
            <a:pPr algn="ctr" defTabSz="2437606" hangingPunct="0">
              <a:lnSpc>
                <a:spcPts val="1200"/>
              </a:lnSpc>
            </a:pPr>
            <a:r>
              <a:rPr lang="en-US" sz="1200" dirty="0">
                <a:solidFill>
                  <a:schemeClr val="bg1"/>
                </a:solidFill>
                <a:latin typeface="IntelOne Display Medium" panose="020B0703020203020204" pitchFamily="34" charset="0"/>
                <a:sym typeface="Helvetica Neue"/>
              </a:rPr>
              <a:t>Data      </a:t>
            </a:r>
          </a:p>
        </p:txBody>
      </p:sp>
      <p:sp>
        <p:nvSpPr>
          <p:cNvPr id="118" name="TextBox 117">
            <a:extLst>
              <a:ext uri="{FF2B5EF4-FFF2-40B4-BE49-F238E27FC236}">
                <a16:creationId xmlns:a16="http://schemas.microsoft.com/office/drawing/2014/main" id="{14FE9D68-F320-B729-1872-19E669003FA3}"/>
              </a:ext>
            </a:extLst>
          </p:cNvPr>
          <p:cNvSpPr txBox="1"/>
          <p:nvPr/>
        </p:nvSpPr>
        <p:spPr>
          <a:xfrm>
            <a:off x="10389176" y="5473969"/>
            <a:ext cx="1027985" cy="599062"/>
          </a:xfrm>
          <a:prstGeom prst="rect">
            <a:avLst/>
          </a:prstGeom>
          <a:no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lnSpc>
                <a:spcPts val="1200"/>
              </a:lnSpc>
            </a:pPr>
            <a:r>
              <a:rPr lang="en-US" sz="1200" dirty="0">
                <a:solidFill>
                  <a:schemeClr val="bg1"/>
                </a:solidFill>
                <a:latin typeface="IntelOne Display Medium" panose="020B0703020203020204" pitchFamily="34" charset="0"/>
                <a:sym typeface="Helvetica Neue"/>
              </a:rPr>
              <a:t>Confidential</a:t>
            </a:r>
          </a:p>
          <a:p>
            <a:pPr algn="ctr" defTabSz="2437606" hangingPunct="0">
              <a:lnSpc>
                <a:spcPts val="1200"/>
              </a:lnSpc>
            </a:pPr>
            <a:r>
              <a:rPr lang="en-US" sz="1200" dirty="0">
                <a:solidFill>
                  <a:schemeClr val="bg1"/>
                </a:solidFill>
                <a:latin typeface="IntelOne Display Medium" panose="020B0703020203020204" pitchFamily="34" charset="0"/>
                <a:sym typeface="Helvetica Neue"/>
              </a:rPr>
              <a:t>Data      </a:t>
            </a:r>
          </a:p>
        </p:txBody>
      </p:sp>
      <p:sp>
        <p:nvSpPr>
          <p:cNvPr id="120" name="TextBox 119">
            <a:extLst>
              <a:ext uri="{FF2B5EF4-FFF2-40B4-BE49-F238E27FC236}">
                <a16:creationId xmlns:a16="http://schemas.microsoft.com/office/drawing/2014/main" id="{9224C057-C6CA-29A5-E573-38BD343303F9}"/>
              </a:ext>
            </a:extLst>
          </p:cNvPr>
          <p:cNvSpPr txBox="1"/>
          <p:nvPr/>
        </p:nvSpPr>
        <p:spPr>
          <a:xfrm>
            <a:off x="6920374" y="5464216"/>
            <a:ext cx="1027985" cy="599062"/>
          </a:xfrm>
          <a:prstGeom prst="rect">
            <a:avLst/>
          </a:prstGeom>
          <a:solidFill>
            <a:schemeClr val="accent1">
              <a:alpha val="35000"/>
            </a:schemeClr>
          </a:solidFill>
          <a:ln w="19050" cap="flat">
            <a:solidFill>
              <a:schemeClr val="bg1">
                <a:alpha val="3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Guest VM</a:t>
            </a:r>
          </a:p>
          <a:p>
            <a:pPr algn="ctr" defTabSz="2437606" hangingPunct="0"/>
            <a:r>
              <a:rPr lang="en-US" sz="1200" dirty="0">
                <a:solidFill>
                  <a:srgbClr val="FFFFFF"/>
                </a:solidFill>
                <a:latin typeface="IntelOne Display Medium" panose="020B0703020203020204" pitchFamily="34" charset="0"/>
                <a:sym typeface="Helvetica Neue"/>
              </a:rPr>
              <a:t>Admin      </a:t>
            </a:r>
          </a:p>
        </p:txBody>
      </p:sp>
      <p:sp>
        <p:nvSpPr>
          <p:cNvPr id="121" name="TextBox 120">
            <a:extLst>
              <a:ext uri="{FF2B5EF4-FFF2-40B4-BE49-F238E27FC236}">
                <a16:creationId xmlns:a16="http://schemas.microsoft.com/office/drawing/2014/main" id="{C117A48E-403E-058A-D878-025667378632}"/>
              </a:ext>
            </a:extLst>
          </p:cNvPr>
          <p:cNvSpPr txBox="1"/>
          <p:nvPr/>
        </p:nvSpPr>
        <p:spPr>
          <a:xfrm>
            <a:off x="6920374" y="4180014"/>
            <a:ext cx="1027985" cy="599062"/>
          </a:xfrm>
          <a:prstGeom prst="rect">
            <a:avLst/>
          </a:prstGeom>
          <a:solidFill>
            <a:schemeClr val="accent1">
              <a:alpha val="85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Guest VM</a:t>
            </a:r>
          </a:p>
          <a:p>
            <a:pPr algn="ctr" defTabSz="2437606" hangingPunct="0"/>
            <a:r>
              <a:rPr lang="en-US" sz="1200" dirty="0">
                <a:solidFill>
                  <a:srgbClr val="FFFFFF"/>
                </a:solidFill>
                <a:latin typeface="IntelOne Display Medium" panose="020B0703020203020204" pitchFamily="34" charset="0"/>
                <a:sym typeface="Helvetica Neue"/>
              </a:rPr>
              <a:t>Admin      </a:t>
            </a:r>
          </a:p>
        </p:txBody>
      </p:sp>
      <p:pic>
        <p:nvPicPr>
          <p:cNvPr id="138" name="Picture 137">
            <a:extLst>
              <a:ext uri="{FF2B5EF4-FFF2-40B4-BE49-F238E27FC236}">
                <a16:creationId xmlns:a16="http://schemas.microsoft.com/office/drawing/2014/main" id="{EBD426F1-6CCE-452C-38EA-4251D5CD771F}"/>
              </a:ext>
            </a:extLst>
          </p:cNvPr>
          <p:cNvPicPr>
            <a:picLocks noChangeAspect="1"/>
          </p:cNvPicPr>
          <p:nvPr/>
        </p:nvPicPr>
        <p:blipFill rotWithShape="1">
          <a:blip r:embed="rId3">
            <a:extLst>
              <a:ext uri="{28A0092B-C50C-407E-A947-70E740481C1C}">
                <a14:useLocalDpi xmlns:a14="http://schemas.microsoft.com/office/drawing/2010/main" val="0"/>
              </a:ext>
            </a:extLst>
          </a:blip>
          <a:srcRect r="2292" b="67865"/>
          <a:stretch/>
        </p:blipFill>
        <p:spPr>
          <a:xfrm>
            <a:off x="2233753" y="1535245"/>
            <a:ext cx="9265179" cy="823703"/>
          </a:xfrm>
          <a:prstGeom prst="rect">
            <a:avLst/>
          </a:prstGeom>
          <a:noFill/>
          <a:ln w="19050">
            <a:solidFill>
              <a:srgbClr val="FEC91B"/>
            </a:solidFill>
          </a:ln>
        </p:spPr>
      </p:pic>
      <p:sp>
        <p:nvSpPr>
          <p:cNvPr id="139" name="TextBox 138">
            <a:extLst>
              <a:ext uri="{FF2B5EF4-FFF2-40B4-BE49-F238E27FC236}">
                <a16:creationId xmlns:a16="http://schemas.microsoft.com/office/drawing/2014/main" id="{2C3C5DAC-70D6-F5F7-F2B5-311673B4C5A5}"/>
              </a:ext>
            </a:extLst>
          </p:cNvPr>
          <p:cNvSpPr txBox="1"/>
          <p:nvPr/>
        </p:nvSpPr>
        <p:spPr>
          <a:xfrm>
            <a:off x="283682" y="1535245"/>
            <a:ext cx="1734925" cy="692553"/>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r" defTabSz="2437606" hangingPunct="0"/>
            <a:r>
              <a:rPr lang="en-US" sz="1600" dirty="0">
                <a:latin typeface="IntelOne Display Regular" panose="020B0503020203020204" pitchFamily="34" charset="0"/>
                <a:sym typeface="Helvetica Neue"/>
              </a:rPr>
              <a:t>Without Confidential Computing</a:t>
            </a:r>
          </a:p>
        </p:txBody>
      </p:sp>
      <p:sp>
        <p:nvSpPr>
          <p:cNvPr id="140" name="TextBox 139">
            <a:extLst>
              <a:ext uri="{FF2B5EF4-FFF2-40B4-BE49-F238E27FC236}">
                <a16:creationId xmlns:a16="http://schemas.microsoft.com/office/drawing/2014/main" id="{804B4167-17D7-B5CA-7470-8715EEDADF92}"/>
              </a:ext>
            </a:extLst>
          </p:cNvPr>
          <p:cNvSpPr txBox="1"/>
          <p:nvPr/>
        </p:nvSpPr>
        <p:spPr>
          <a:xfrm>
            <a:off x="2189755" y="1251646"/>
            <a:ext cx="9265179" cy="1846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7606" hangingPunct="0"/>
            <a:r>
              <a:rPr lang="en-US" sz="1200" dirty="0">
                <a:solidFill>
                  <a:srgbClr val="525252"/>
                </a:solidFill>
                <a:latin typeface="IntelOne Display Regular" panose="020B0503020203020204" pitchFamily="34" charset="77"/>
                <a:sym typeface="Helvetica Neue"/>
              </a:rPr>
              <a:t>Any malicious insiders and software across the stack could have access to data in use</a:t>
            </a:r>
          </a:p>
        </p:txBody>
      </p:sp>
      <p:sp>
        <p:nvSpPr>
          <p:cNvPr id="141" name="Rectangle 140">
            <a:extLst>
              <a:ext uri="{FF2B5EF4-FFF2-40B4-BE49-F238E27FC236}">
                <a16:creationId xmlns:a16="http://schemas.microsoft.com/office/drawing/2014/main" id="{25BC5B3A-FF92-7D3D-9A00-DF4E20BA8AB8}"/>
              </a:ext>
            </a:extLst>
          </p:cNvPr>
          <p:cNvSpPr/>
          <p:nvPr/>
        </p:nvSpPr>
        <p:spPr>
          <a:xfrm>
            <a:off x="2329022" y="1631884"/>
            <a:ext cx="9084580" cy="616978"/>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87" tIns="50787" rIns="50787" bIns="50787" numCol="1" spcCol="38100" rtlCol="0" anchor="ctr">
            <a:noAutofit/>
          </a:bodyPr>
          <a:lstStyle/>
          <a:p>
            <a:pPr algn="ctr" defTabSz="825252" hangingPunct="0"/>
            <a:endParaRPr lang="en-US" sz="3199">
              <a:solidFill>
                <a:srgbClr val="FFFFFF"/>
              </a:solidFill>
              <a:latin typeface="IntelOne Display Regular" panose="020B0503020203020204" pitchFamily="34" charset="77"/>
              <a:ea typeface="Helvetica Neue Medium"/>
              <a:cs typeface="Helvetica Neue Medium"/>
              <a:sym typeface="Helvetica Neue Medium"/>
            </a:endParaRPr>
          </a:p>
        </p:txBody>
      </p:sp>
      <p:sp>
        <p:nvSpPr>
          <p:cNvPr id="142" name="TextBox 141">
            <a:extLst>
              <a:ext uri="{FF2B5EF4-FFF2-40B4-BE49-F238E27FC236}">
                <a16:creationId xmlns:a16="http://schemas.microsoft.com/office/drawing/2014/main" id="{73450D7D-EFD7-A950-43C1-689475C928BA}"/>
              </a:ext>
            </a:extLst>
          </p:cNvPr>
          <p:cNvSpPr txBox="1"/>
          <p:nvPr/>
        </p:nvSpPr>
        <p:spPr>
          <a:xfrm>
            <a:off x="9235698" y="1639617"/>
            <a:ext cx="1027985" cy="599062"/>
          </a:xfrm>
          <a:prstGeom prst="rect">
            <a:avLst/>
          </a:prstGeom>
          <a:solidFill>
            <a:schemeClr val="accent5">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App      </a:t>
            </a:r>
          </a:p>
        </p:txBody>
      </p:sp>
      <p:sp>
        <p:nvSpPr>
          <p:cNvPr id="143" name="TextBox 142">
            <a:extLst>
              <a:ext uri="{FF2B5EF4-FFF2-40B4-BE49-F238E27FC236}">
                <a16:creationId xmlns:a16="http://schemas.microsoft.com/office/drawing/2014/main" id="{48DF4825-B467-C889-D392-1AC804D9AECC}"/>
              </a:ext>
            </a:extLst>
          </p:cNvPr>
          <p:cNvSpPr txBox="1"/>
          <p:nvPr/>
        </p:nvSpPr>
        <p:spPr>
          <a:xfrm>
            <a:off x="2329024" y="1639617"/>
            <a:ext cx="1027985" cy="599062"/>
          </a:xfrm>
          <a:prstGeom prst="rect">
            <a:avLst/>
          </a:prstGeom>
          <a:solidFill>
            <a:schemeClr val="accent1">
              <a:alpha val="65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Cloud</a:t>
            </a:r>
          </a:p>
          <a:p>
            <a:pPr algn="ctr" defTabSz="2437606" hangingPunct="0"/>
            <a:r>
              <a:rPr lang="en-US" sz="1200" dirty="0">
                <a:solidFill>
                  <a:srgbClr val="FFFFFF"/>
                </a:solidFill>
                <a:latin typeface="IntelOne Display Medium" panose="020B0703020203020204" pitchFamily="34" charset="0"/>
                <a:sym typeface="Helvetica Neue"/>
              </a:rPr>
              <a:t>Admin      </a:t>
            </a:r>
          </a:p>
        </p:txBody>
      </p:sp>
      <p:sp>
        <p:nvSpPr>
          <p:cNvPr id="144" name="TextBox 143">
            <a:extLst>
              <a:ext uri="{FF2B5EF4-FFF2-40B4-BE49-F238E27FC236}">
                <a16:creationId xmlns:a16="http://schemas.microsoft.com/office/drawing/2014/main" id="{CB30CC9C-D4B0-3759-3321-7424057B5649}"/>
              </a:ext>
            </a:extLst>
          </p:cNvPr>
          <p:cNvSpPr txBox="1"/>
          <p:nvPr/>
        </p:nvSpPr>
        <p:spPr>
          <a:xfrm>
            <a:off x="8075456" y="1639617"/>
            <a:ext cx="1027985" cy="599062"/>
          </a:xfrm>
          <a:prstGeom prst="rect">
            <a:avLst/>
          </a:prstGeom>
          <a:solidFill>
            <a:schemeClr val="accent1">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Guest OS</a:t>
            </a:r>
          </a:p>
        </p:txBody>
      </p:sp>
      <p:sp>
        <p:nvSpPr>
          <p:cNvPr id="145" name="TextBox 144">
            <a:extLst>
              <a:ext uri="{FF2B5EF4-FFF2-40B4-BE49-F238E27FC236}">
                <a16:creationId xmlns:a16="http://schemas.microsoft.com/office/drawing/2014/main" id="{DE00B531-594C-5794-4824-C792A925333E}"/>
              </a:ext>
            </a:extLst>
          </p:cNvPr>
          <p:cNvSpPr txBox="1"/>
          <p:nvPr/>
        </p:nvSpPr>
        <p:spPr>
          <a:xfrm>
            <a:off x="6920374" y="1639617"/>
            <a:ext cx="1027985" cy="599062"/>
          </a:xfrm>
          <a:prstGeom prst="rect">
            <a:avLst/>
          </a:prstGeom>
          <a:solidFill>
            <a:schemeClr val="accent1">
              <a:alpha val="85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Guest VM </a:t>
            </a:r>
          </a:p>
          <a:p>
            <a:pPr algn="ctr" defTabSz="2437606" hangingPunct="0"/>
            <a:r>
              <a:rPr lang="en-US" sz="1200" dirty="0">
                <a:solidFill>
                  <a:srgbClr val="FFFFFF"/>
                </a:solidFill>
                <a:latin typeface="IntelOne Display Medium" panose="020B0703020203020204" pitchFamily="34" charset="0"/>
                <a:sym typeface="Helvetica Neue"/>
              </a:rPr>
              <a:t>Admin      </a:t>
            </a:r>
          </a:p>
        </p:txBody>
      </p:sp>
      <p:sp>
        <p:nvSpPr>
          <p:cNvPr id="146" name="TextBox 145">
            <a:extLst>
              <a:ext uri="{FF2B5EF4-FFF2-40B4-BE49-F238E27FC236}">
                <a16:creationId xmlns:a16="http://schemas.microsoft.com/office/drawing/2014/main" id="{E09638E4-A60A-AF84-0845-B223FFE5A496}"/>
              </a:ext>
            </a:extLst>
          </p:cNvPr>
          <p:cNvSpPr txBox="1"/>
          <p:nvPr/>
        </p:nvSpPr>
        <p:spPr>
          <a:xfrm>
            <a:off x="5765292" y="1639617"/>
            <a:ext cx="1027985" cy="599062"/>
          </a:xfrm>
          <a:prstGeom prst="rect">
            <a:avLst/>
          </a:prstGeom>
          <a:solidFill>
            <a:schemeClr val="accent1">
              <a:alpha val="8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Host OS/</a:t>
            </a:r>
            <a:br>
              <a:rPr lang="en-US" sz="1200" dirty="0">
                <a:solidFill>
                  <a:srgbClr val="FFFFFF"/>
                </a:solidFill>
                <a:latin typeface="IntelOne Display Medium" panose="020B0703020203020204" pitchFamily="34" charset="0"/>
                <a:sym typeface="Helvetica Neue"/>
              </a:rPr>
            </a:br>
            <a:r>
              <a:rPr lang="en-US" sz="1200" dirty="0">
                <a:solidFill>
                  <a:srgbClr val="FFFFFF"/>
                </a:solidFill>
                <a:latin typeface="IntelOne Display Medium" panose="020B0703020203020204" pitchFamily="34" charset="0"/>
                <a:sym typeface="Helvetica Neue"/>
              </a:rPr>
              <a:t>Hypervisor      </a:t>
            </a:r>
          </a:p>
        </p:txBody>
      </p:sp>
      <p:sp>
        <p:nvSpPr>
          <p:cNvPr id="147" name="TextBox 146">
            <a:extLst>
              <a:ext uri="{FF2B5EF4-FFF2-40B4-BE49-F238E27FC236}">
                <a16:creationId xmlns:a16="http://schemas.microsoft.com/office/drawing/2014/main" id="{0156AA3E-BAA5-692D-9411-D9478BBC01A1}"/>
              </a:ext>
            </a:extLst>
          </p:cNvPr>
          <p:cNvSpPr txBox="1"/>
          <p:nvPr/>
        </p:nvSpPr>
        <p:spPr>
          <a:xfrm>
            <a:off x="4610210" y="1639617"/>
            <a:ext cx="1027985" cy="599062"/>
          </a:xfrm>
          <a:prstGeom prst="rect">
            <a:avLst/>
          </a:prstGeom>
          <a:solidFill>
            <a:schemeClr val="accent1">
              <a:alpha val="75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Platform</a:t>
            </a:r>
          </a:p>
          <a:p>
            <a:pPr algn="ctr" defTabSz="2437606" hangingPunct="0"/>
            <a:r>
              <a:rPr lang="en-US" sz="1200" dirty="0">
                <a:solidFill>
                  <a:srgbClr val="FFFFFF"/>
                </a:solidFill>
                <a:latin typeface="IntelOne Display Medium" panose="020B0703020203020204" pitchFamily="34" charset="0"/>
                <a:sym typeface="Helvetica Neue"/>
              </a:rPr>
              <a:t>Firmware      </a:t>
            </a:r>
          </a:p>
        </p:txBody>
      </p:sp>
      <p:sp>
        <p:nvSpPr>
          <p:cNvPr id="148" name="TextBox 147">
            <a:extLst>
              <a:ext uri="{FF2B5EF4-FFF2-40B4-BE49-F238E27FC236}">
                <a16:creationId xmlns:a16="http://schemas.microsoft.com/office/drawing/2014/main" id="{BECE08D5-1685-EB8E-FF4F-73272C715796}"/>
              </a:ext>
            </a:extLst>
          </p:cNvPr>
          <p:cNvSpPr txBox="1"/>
          <p:nvPr/>
        </p:nvSpPr>
        <p:spPr>
          <a:xfrm>
            <a:off x="3455128" y="1639617"/>
            <a:ext cx="1027985" cy="599062"/>
          </a:xfrm>
          <a:prstGeom prst="rect">
            <a:avLst/>
          </a:prstGeom>
          <a:solidFill>
            <a:schemeClr val="accent1">
              <a:alpha val="7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rgbClr val="FFFFFF"/>
                </a:solidFill>
                <a:latin typeface="IntelOne Display Medium" panose="020B0703020203020204" pitchFamily="34" charset="0"/>
                <a:sym typeface="Helvetica Neue"/>
              </a:rPr>
              <a:t>BIOS      </a:t>
            </a:r>
          </a:p>
        </p:txBody>
      </p:sp>
      <p:sp>
        <p:nvSpPr>
          <p:cNvPr id="149" name="TextBox 148">
            <a:extLst>
              <a:ext uri="{FF2B5EF4-FFF2-40B4-BE49-F238E27FC236}">
                <a16:creationId xmlns:a16="http://schemas.microsoft.com/office/drawing/2014/main" id="{80FACF1B-D626-77F6-09E9-A8626181A1B6}"/>
              </a:ext>
            </a:extLst>
          </p:cNvPr>
          <p:cNvSpPr txBox="1"/>
          <p:nvPr/>
        </p:nvSpPr>
        <p:spPr>
          <a:xfrm>
            <a:off x="10389176" y="1639617"/>
            <a:ext cx="1027985" cy="599062"/>
          </a:xfrm>
          <a:prstGeom prst="rect">
            <a:avLst/>
          </a:prstGeom>
          <a:solidFill>
            <a:schemeClr val="tx1">
              <a:alpha val="9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r>
              <a:rPr lang="en-US" sz="1200" dirty="0">
                <a:solidFill>
                  <a:schemeClr val="bg1"/>
                </a:solidFill>
                <a:latin typeface="IntelOne Display Medium" panose="020B0703020203020204" pitchFamily="34" charset="0"/>
                <a:sym typeface="Helvetica Neue"/>
              </a:rPr>
              <a:t>      </a:t>
            </a:r>
          </a:p>
        </p:txBody>
      </p:sp>
      <p:sp>
        <p:nvSpPr>
          <p:cNvPr id="150" name="TextBox 149">
            <a:extLst>
              <a:ext uri="{FF2B5EF4-FFF2-40B4-BE49-F238E27FC236}">
                <a16:creationId xmlns:a16="http://schemas.microsoft.com/office/drawing/2014/main" id="{D7A7D16E-B953-C8A9-BEB5-70F41456145F}"/>
              </a:ext>
            </a:extLst>
          </p:cNvPr>
          <p:cNvSpPr txBox="1"/>
          <p:nvPr/>
        </p:nvSpPr>
        <p:spPr>
          <a:xfrm>
            <a:off x="10389176" y="1657533"/>
            <a:ext cx="1027985" cy="599062"/>
          </a:xfrm>
          <a:prstGeom prst="rect">
            <a:avLst/>
          </a:prstGeom>
          <a:no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algn="ctr" defTabSz="2437606" hangingPunct="0">
              <a:lnSpc>
                <a:spcPts val="1200"/>
              </a:lnSpc>
            </a:pPr>
            <a:r>
              <a:rPr lang="en-US" sz="1200" dirty="0">
                <a:solidFill>
                  <a:schemeClr val="bg1"/>
                </a:solidFill>
                <a:latin typeface="IntelOne Display Medium" panose="020B0703020203020204" pitchFamily="34" charset="0"/>
                <a:sym typeface="Helvetica Neue"/>
              </a:rPr>
              <a:t>Confidential</a:t>
            </a:r>
          </a:p>
          <a:p>
            <a:pPr algn="ctr" defTabSz="2437606" hangingPunct="0">
              <a:lnSpc>
                <a:spcPts val="1200"/>
              </a:lnSpc>
            </a:pPr>
            <a:r>
              <a:rPr lang="en-US" sz="1200" dirty="0">
                <a:solidFill>
                  <a:schemeClr val="bg1"/>
                </a:solidFill>
                <a:latin typeface="IntelOne Display Medium" panose="020B0703020203020204" pitchFamily="34" charset="0"/>
                <a:sym typeface="Helvetica Neue"/>
              </a:rPr>
              <a:t>Data      </a:t>
            </a:r>
          </a:p>
        </p:txBody>
      </p:sp>
      <p:sp>
        <p:nvSpPr>
          <p:cNvPr id="2" name="Title 1">
            <a:extLst>
              <a:ext uri="{FF2B5EF4-FFF2-40B4-BE49-F238E27FC236}">
                <a16:creationId xmlns:a16="http://schemas.microsoft.com/office/drawing/2014/main" id="{E2EBFA68-3E61-8DBA-A11D-CD7233ADDC39}"/>
              </a:ext>
            </a:extLst>
          </p:cNvPr>
          <p:cNvSpPr>
            <a:spLocks noGrp="1"/>
          </p:cNvSpPr>
          <p:nvPr>
            <p:ph type="title"/>
          </p:nvPr>
        </p:nvSpPr>
        <p:spPr/>
        <p:txBody>
          <a:bodyPr/>
          <a:lstStyle/>
          <a:p>
            <a:r>
              <a:rPr lang="en-US" dirty="0">
                <a:sym typeface="Helvetica Neue"/>
              </a:rPr>
              <a:t>Intel Offers a Range of Protection Options</a:t>
            </a:r>
            <a:endParaRPr lang="en-US" dirty="0"/>
          </a:p>
        </p:txBody>
      </p:sp>
    </p:spTree>
    <p:extLst>
      <p:ext uri="{BB962C8B-B14F-4D97-AF65-F5344CB8AC3E}">
        <p14:creationId xmlns:p14="http://schemas.microsoft.com/office/powerpoint/2010/main" val="426991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94DCE8-0373-CFD7-BAA5-FFF0D875DD6E}"/>
              </a:ext>
            </a:extLst>
          </p:cNvPr>
          <p:cNvPicPr>
            <a:picLocks noChangeAspect="1"/>
          </p:cNvPicPr>
          <p:nvPr/>
        </p:nvPicPr>
        <p:blipFill rotWithShape="1">
          <a:blip r:embed="rId2"/>
          <a:srcRect b="443"/>
          <a:stretch/>
        </p:blipFill>
        <p:spPr>
          <a:xfrm>
            <a:off x="20" y="10170"/>
            <a:ext cx="12191980" cy="6857990"/>
          </a:xfrm>
          <a:prstGeom prst="rect">
            <a:avLst/>
          </a:prstGeom>
          <a:noFill/>
        </p:spPr>
      </p:pic>
    </p:spTree>
    <p:extLst>
      <p:ext uri="{BB962C8B-B14F-4D97-AF65-F5344CB8AC3E}">
        <p14:creationId xmlns:p14="http://schemas.microsoft.com/office/powerpoint/2010/main" val="376150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8CC3C0-A552-E742-9D67-08E456B4914E}"/>
              </a:ext>
            </a:extLst>
          </p:cNvPr>
          <p:cNvPicPr>
            <a:picLocks noChangeAspect="1"/>
          </p:cNvPicPr>
          <p:nvPr/>
        </p:nvPicPr>
        <p:blipFill rotWithShape="1">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309310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471E50-76B2-A033-EE27-5A4CD61CD7BE}"/>
              </a:ext>
            </a:extLst>
          </p:cNvPr>
          <p:cNvPicPr>
            <a:picLocks noChangeAspect="1"/>
          </p:cNvPicPr>
          <p:nvPr/>
        </p:nvPicPr>
        <p:blipFill rotWithShape="1">
          <a:blip r:embed="rId3"/>
          <a:srcRect l="-10128" r="10128"/>
          <a:stretch/>
        </p:blipFill>
        <p:spPr>
          <a:xfrm>
            <a:off x="0" y="0"/>
            <a:ext cx="12192000" cy="6858000"/>
          </a:xfrm>
          <a:prstGeom prst="rect">
            <a:avLst/>
          </a:prstGeom>
        </p:spPr>
      </p:pic>
      <p:sp>
        <p:nvSpPr>
          <p:cNvPr id="26" name="Rectangle 25">
            <a:extLst>
              <a:ext uri="{FF2B5EF4-FFF2-40B4-BE49-F238E27FC236}">
                <a16:creationId xmlns:a16="http://schemas.microsoft.com/office/drawing/2014/main" id="{EB1A6CF1-9828-E692-4F74-7C2B5ED67034}"/>
              </a:ext>
            </a:extLst>
          </p:cNvPr>
          <p:cNvSpPr/>
          <p:nvPr/>
        </p:nvSpPr>
        <p:spPr>
          <a:xfrm flipH="1">
            <a:off x="0" y="39892"/>
            <a:ext cx="11704984" cy="6858000"/>
          </a:xfrm>
          <a:prstGeom prst="rect">
            <a:avLst/>
          </a:prstGeom>
          <a:gradFill flip="none" rotWithShape="1">
            <a:gsLst>
              <a:gs pos="45000">
                <a:srgbClr val="00A3F6">
                  <a:alpha val="0"/>
                </a:srgbClr>
              </a:gs>
              <a:gs pos="89000">
                <a:srgbClr val="004A86">
                  <a:alpha val="87000"/>
                  <a:lumMod val="41151"/>
                </a:srgbClr>
              </a:gs>
              <a:gs pos="56000">
                <a:srgbClr val="004A86">
                  <a:lumMod val="60000"/>
                  <a:alpha val="85000"/>
                </a:srgb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pic>
        <p:nvPicPr>
          <p:cNvPr id="8" name="Picture 23" descr="Logo&#10;&#10;Description automatically generated">
            <a:extLst>
              <a:ext uri="{FF2B5EF4-FFF2-40B4-BE49-F238E27FC236}">
                <a16:creationId xmlns:a16="http://schemas.microsoft.com/office/drawing/2014/main" id="{F79CD5AF-C22B-45F0-6745-E302A6712382}"/>
              </a:ext>
            </a:extLst>
          </p:cNvPr>
          <p:cNvPicPr>
            <a:picLocks noChangeAspect="1"/>
          </p:cNvPicPr>
          <p:nvPr/>
        </p:nvPicPr>
        <p:blipFill>
          <a:blip r:embed="rId4"/>
          <a:stretch>
            <a:fillRect/>
          </a:stretch>
        </p:blipFill>
        <p:spPr>
          <a:xfrm>
            <a:off x="573088" y="726067"/>
            <a:ext cx="4243318" cy="1548872"/>
          </a:xfrm>
          <a:prstGeom prst="rect">
            <a:avLst/>
          </a:prstGeom>
          <a:effectLst>
            <a:outerShdw blurRad="127795" dist="38100" dir="2700000" algn="tl" rotWithShape="0">
              <a:prstClr val="black">
                <a:alpha val="61000"/>
              </a:prstClr>
            </a:outerShdw>
          </a:effectLst>
        </p:spPr>
      </p:pic>
      <p:sp>
        <p:nvSpPr>
          <p:cNvPr id="9" name="TextBox 8">
            <a:extLst>
              <a:ext uri="{FF2B5EF4-FFF2-40B4-BE49-F238E27FC236}">
                <a16:creationId xmlns:a16="http://schemas.microsoft.com/office/drawing/2014/main" id="{58224364-D704-848B-F738-7ED0FFBDF214}"/>
              </a:ext>
            </a:extLst>
          </p:cNvPr>
          <p:cNvSpPr txBox="1"/>
          <p:nvPr/>
        </p:nvSpPr>
        <p:spPr>
          <a:xfrm>
            <a:off x="1345755" y="2445278"/>
            <a:ext cx="2137092" cy="369332"/>
          </a:xfrm>
          <a:prstGeom prst="rect">
            <a:avLst/>
          </a:prstGeom>
          <a:solidFill>
            <a:schemeClr val="bg1">
              <a:alpha val="15000"/>
            </a:schemeClr>
          </a:soli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600" b="0" i="0" u="none" strike="noStrike" kern="1200" cap="none" spc="200" normalizeH="0" baseline="0" noProof="0">
                <a:ln>
                  <a:noFill/>
                </a:ln>
                <a:solidFill>
                  <a:srgbClr val="FFFFFF"/>
                </a:solidFill>
                <a:effectLst/>
                <a:uLnTx/>
                <a:uFillTx/>
                <a:latin typeface="IntelOne Display Regular" panose="020B0503020203020204" pitchFamily="34" charset="77"/>
                <a:cs typeface="Arial"/>
              </a:rPr>
              <a:t>FLEX SERIES</a:t>
            </a:r>
            <a:endParaRPr kumimoji="0" lang="en-NL" sz="800" b="0" i="0" u="none" strike="noStrike" kern="1200" cap="none" spc="200" normalizeH="0" baseline="0" noProof="0">
              <a:ln>
                <a:noFill/>
              </a:ln>
              <a:solidFill>
                <a:srgbClr val="FFFFFF"/>
              </a:solidFill>
              <a:effectLst/>
              <a:uLnTx/>
              <a:uFillTx/>
              <a:latin typeface="IntelOne Display Regular" panose="020B0503020203020204" pitchFamily="34" charset="77"/>
              <a:cs typeface="Arial"/>
            </a:endParaRPr>
          </a:p>
        </p:txBody>
      </p:sp>
      <p:sp>
        <p:nvSpPr>
          <p:cNvPr id="10" name="TextBox 9">
            <a:extLst>
              <a:ext uri="{FF2B5EF4-FFF2-40B4-BE49-F238E27FC236}">
                <a16:creationId xmlns:a16="http://schemas.microsoft.com/office/drawing/2014/main" id="{22334D8D-445C-B70B-240C-0B2A47CE0E26}"/>
              </a:ext>
            </a:extLst>
          </p:cNvPr>
          <p:cNvSpPr txBox="1"/>
          <p:nvPr/>
        </p:nvSpPr>
        <p:spPr>
          <a:xfrm>
            <a:off x="3419049" y="2445278"/>
            <a:ext cx="794811" cy="369332"/>
          </a:xfrm>
          <a:prstGeom prst="rect">
            <a:avLst/>
          </a:prstGeom>
          <a:solidFill>
            <a:schemeClr val="bg1"/>
          </a:soli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600" b="0" i="0" u="none" strike="noStrike" kern="1200" cap="none" spc="0" normalizeH="0" baseline="0" noProof="0">
                <a:ln>
                  <a:noFill/>
                </a:ln>
                <a:solidFill>
                  <a:srgbClr val="012940"/>
                </a:solidFill>
                <a:effectLst/>
                <a:uLnTx/>
                <a:uFillTx/>
                <a:latin typeface="IntelOne Display Medium" panose="020B0503020203020204" pitchFamily="34" charset="77"/>
                <a:cs typeface="Arial"/>
              </a:rPr>
              <a:t>140</a:t>
            </a:r>
            <a:endParaRPr kumimoji="0" lang="en-NL" sz="800" b="0" i="0" u="none" strike="noStrike" kern="1200" cap="none" spc="0" normalizeH="0" baseline="0" noProof="0">
              <a:ln>
                <a:noFill/>
              </a:ln>
              <a:solidFill>
                <a:srgbClr val="012940"/>
              </a:solidFill>
              <a:effectLst/>
              <a:uLnTx/>
              <a:uFillTx/>
              <a:latin typeface="IntelOne Display Medium" panose="020B0503020203020204" pitchFamily="34" charset="77"/>
              <a:cs typeface="Arial"/>
            </a:endParaRPr>
          </a:p>
        </p:txBody>
      </p:sp>
      <p:grpSp>
        <p:nvGrpSpPr>
          <p:cNvPr id="30" name="Group 29">
            <a:extLst>
              <a:ext uri="{FF2B5EF4-FFF2-40B4-BE49-F238E27FC236}">
                <a16:creationId xmlns:a16="http://schemas.microsoft.com/office/drawing/2014/main" id="{2A4C44A8-16F1-4A47-38A4-04A7FC1C142D}"/>
              </a:ext>
            </a:extLst>
          </p:cNvPr>
          <p:cNvGrpSpPr/>
          <p:nvPr/>
        </p:nvGrpSpPr>
        <p:grpSpPr>
          <a:xfrm>
            <a:off x="399387" y="3305300"/>
            <a:ext cx="1404402" cy="1404402"/>
            <a:chOff x="399387" y="3305300"/>
            <a:chExt cx="1404402" cy="1404402"/>
          </a:xfrm>
        </p:grpSpPr>
        <p:sp>
          <p:nvSpPr>
            <p:cNvPr id="12" name="Rectangle 11">
              <a:extLst>
                <a:ext uri="{FF2B5EF4-FFF2-40B4-BE49-F238E27FC236}">
                  <a16:creationId xmlns:a16="http://schemas.microsoft.com/office/drawing/2014/main" id="{1A6DBF00-DEE1-7E10-C33B-3513A14AE4B0}"/>
                </a:ext>
              </a:extLst>
            </p:cNvPr>
            <p:cNvSpPr/>
            <p:nvPr/>
          </p:nvSpPr>
          <p:spPr>
            <a:xfrm>
              <a:off x="399387" y="3305300"/>
              <a:ext cx="1404402" cy="1404402"/>
            </a:xfrm>
            <a:prstGeom prst="rect">
              <a:avLst/>
            </a:prstGeom>
            <a:gradFill flip="none" rotWithShape="1">
              <a:gsLst>
                <a:gs pos="0">
                  <a:schemeClr val="bg1">
                    <a:alpha val="19000"/>
                  </a:schemeClr>
                </a:gs>
                <a:gs pos="100000">
                  <a:srgbClr val="004A86">
                    <a:alpha val="17000"/>
                  </a:srgbClr>
                </a:gs>
              </a:gsLst>
              <a:lin ang="2700000" scaled="1"/>
              <a:tileRect/>
            </a:gradFill>
            <a:ln w="6350">
              <a:gradFill flip="none" rotWithShape="1">
                <a:gsLst>
                  <a:gs pos="0">
                    <a:schemeClr val="accent1">
                      <a:lumMod val="5000"/>
                      <a:lumOff val="95000"/>
                      <a:alpha val="46257"/>
                    </a:schemeClr>
                  </a:gs>
                  <a:gs pos="100000">
                    <a:srgbClr val="00285A"/>
                  </a:gs>
                </a:gsLst>
                <a:lin ang="2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19" name="TextBox 18">
              <a:extLst>
                <a:ext uri="{FF2B5EF4-FFF2-40B4-BE49-F238E27FC236}">
                  <a16:creationId xmlns:a16="http://schemas.microsoft.com/office/drawing/2014/main" id="{BB70B60D-909D-68E8-A70D-F0AB24031373}"/>
                </a:ext>
              </a:extLst>
            </p:cNvPr>
            <p:cNvSpPr txBox="1"/>
            <p:nvPr/>
          </p:nvSpPr>
          <p:spPr>
            <a:xfrm>
              <a:off x="562565" y="3468892"/>
              <a:ext cx="1078046"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Medium" panose="020B0503020203020204" pitchFamily="34" charset="77"/>
                  <a:cs typeface="Arial"/>
                </a:rPr>
                <a:t>4</a:t>
              </a:r>
              <a:r>
                <a:rPr kumimoji="0" lang="en-NL" sz="16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a:cs typeface="Arial"/>
                </a:rPr>
                <a:t> </a:t>
              </a:r>
              <a:br>
                <a:rPr kumimoji="0" lang="en-NL" sz="1800" b="0" i="0" u="none" strike="noStrike" kern="1200" cap="none" spc="0" normalizeH="0" baseline="0" noProof="0">
                  <a:ln>
                    <a:noFill/>
                  </a:ln>
                  <a:solidFill>
                    <a:srgbClr val="000000"/>
                  </a:solidFill>
                  <a:effectLst/>
                  <a:uLnTx/>
                  <a:uFillTx/>
                  <a:latin typeface="IntelOne Text"/>
                  <a:cs typeface="Arial"/>
                </a:rPr>
              </a:br>
              <a:r>
                <a:rPr kumimoji="0" lang="en-NL" sz="1400" b="0" i="0" u="none" strike="noStrike" kern="1200" cap="none" spc="0" normalizeH="0" baseline="0" noProof="0">
                  <a:ln>
                    <a:noFill/>
                  </a:ln>
                  <a:solidFill>
                    <a:srgbClr val="FFFFFF"/>
                  </a:solidFill>
                  <a:effectLst/>
                  <a:uLnTx/>
                  <a:uFillTx/>
                  <a:latin typeface="IntelOne Text Light" panose="020B0403020203020204" pitchFamily="34" charset="77"/>
                  <a:cs typeface="Arial"/>
                </a:rPr>
                <a:t>Media Engines</a:t>
              </a:r>
              <a:endParaRPr kumimoji="0" lang="en-NL" sz="1800" b="0" i="0" u="none" strike="noStrike" kern="1200" cap="none" spc="0" normalizeH="0" baseline="0" noProof="0">
                <a:ln>
                  <a:noFill/>
                </a:ln>
                <a:solidFill>
                  <a:srgbClr val="FFFFFF"/>
                </a:solidFill>
                <a:effectLst/>
                <a:uLnTx/>
                <a:uFillTx/>
                <a:latin typeface="IntelOne Text Light" panose="020B0403020203020204" pitchFamily="34" charset="77"/>
                <a:cs typeface="Arial"/>
              </a:endParaRPr>
            </a:p>
          </p:txBody>
        </p:sp>
      </p:grpSp>
      <p:grpSp>
        <p:nvGrpSpPr>
          <p:cNvPr id="35" name="Group 34">
            <a:extLst>
              <a:ext uri="{FF2B5EF4-FFF2-40B4-BE49-F238E27FC236}">
                <a16:creationId xmlns:a16="http://schemas.microsoft.com/office/drawing/2014/main" id="{C547B2B3-1C5C-F50C-991F-2521B8B68B86}"/>
              </a:ext>
            </a:extLst>
          </p:cNvPr>
          <p:cNvGrpSpPr/>
          <p:nvPr/>
        </p:nvGrpSpPr>
        <p:grpSpPr>
          <a:xfrm>
            <a:off x="1946987" y="3305300"/>
            <a:ext cx="1404402" cy="1404402"/>
            <a:chOff x="2002403" y="3305300"/>
            <a:chExt cx="1404402" cy="1404402"/>
          </a:xfrm>
        </p:grpSpPr>
        <p:sp>
          <p:nvSpPr>
            <p:cNvPr id="13" name="Rectangle 12">
              <a:extLst>
                <a:ext uri="{FF2B5EF4-FFF2-40B4-BE49-F238E27FC236}">
                  <a16:creationId xmlns:a16="http://schemas.microsoft.com/office/drawing/2014/main" id="{6A3EF54A-784B-F824-18E0-A59727C3DF2B}"/>
                </a:ext>
              </a:extLst>
            </p:cNvPr>
            <p:cNvSpPr/>
            <p:nvPr/>
          </p:nvSpPr>
          <p:spPr>
            <a:xfrm>
              <a:off x="2002403" y="3305300"/>
              <a:ext cx="1404402" cy="1404402"/>
            </a:xfrm>
            <a:prstGeom prst="rect">
              <a:avLst/>
            </a:prstGeom>
            <a:gradFill flip="none" rotWithShape="1">
              <a:gsLst>
                <a:gs pos="0">
                  <a:schemeClr val="bg1">
                    <a:alpha val="19000"/>
                  </a:schemeClr>
                </a:gs>
                <a:gs pos="100000">
                  <a:srgbClr val="004A86">
                    <a:alpha val="17000"/>
                  </a:srgbClr>
                </a:gs>
              </a:gsLst>
              <a:lin ang="2700000" scaled="1"/>
              <a:tileRect/>
            </a:gradFill>
            <a:ln w="6350">
              <a:gradFill flip="none" rotWithShape="1">
                <a:gsLst>
                  <a:gs pos="0">
                    <a:schemeClr val="accent1">
                      <a:lumMod val="5000"/>
                      <a:lumOff val="95000"/>
                      <a:alpha val="46257"/>
                    </a:schemeClr>
                  </a:gs>
                  <a:gs pos="100000">
                    <a:srgbClr val="00285A"/>
                  </a:gs>
                </a:gsLst>
                <a:lin ang="2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21" name="TextBox 20">
              <a:extLst>
                <a:ext uri="{FF2B5EF4-FFF2-40B4-BE49-F238E27FC236}">
                  <a16:creationId xmlns:a16="http://schemas.microsoft.com/office/drawing/2014/main" id="{F3724ABE-2608-57BA-1344-759F55323F2C}"/>
                </a:ext>
              </a:extLst>
            </p:cNvPr>
            <p:cNvSpPr txBox="1"/>
            <p:nvPr/>
          </p:nvSpPr>
          <p:spPr>
            <a:xfrm>
              <a:off x="2092558" y="3560404"/>
              <a:ext cx="1224093" cy="1037322"/>
            </a:xfrm>
            <a:prstGeom prst="rect">
              <a:avLst/>
            </a:prstGeom>
            <a:noFill/>
          </p:spPr>
          <p:txBody>
            <a:bodyPr wrap="square" lIns="0" r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36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Medium" panose="020B0503020203020204" pitchFamily="34" charset="77"/>
                  <a:cs typeface="Arial"/>
                </a:rPr>
                <a:t>75</a:t>
              </a:r>
              <a:r>
                <a:rPr kumimoji="0" lang="en-NL" sz="24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Medium" panose="020B0503020203020204" pitchFamily="34" charset="77"/>
                  <a:cs typeface="Arial"/>
                </a:rPr>
                <a:t>W</a:t>
              </a:r>
              <a:r>
                <a:rPr kumimoji="0" lang="en-NL" sz="11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a:cs typeface="Arial"/>
                </a:rPr>
                <a:t> </a:t>
              </a:r>
              <a:br>
                <a:rPr kumimoji="0" lang="en-NL" sz="1800" b="0" i="0" u="none" strike="noStrike" kern="1200" cap="none" spc="0" normalizeH="0" baseline="0" noProof="0">
                  <a:ln>
                    <a:noFill/>
                  </a:ln>
                  <a:solidFill>
                    <a:srgbClr val="000000"/>
                  </a:solidFill>
                  <a:effectLst/>
                  <a:uLnTx/>
                  <a:uFillTx/>
                  <a:latin typeface="IntelOne Text"/>
                  <a:cs typeface="Arial"/>
                </a:rPr>
              </a:br>
              <a:r>
                <a:rPr kumimoji="0" lang="en-NL" sz="1400" b="0" i="0" u="none" strike="noStrike" kern="1200" cap="none" spc="0" normalizeH="0" baseline="0" noProof="0">
                  <a:ln>
                    <a:noFill/>
                  </a:ln>
                  <a:solidFill>
                    <a:srgbClr val="FFFFFF"/>
                  </a:solidFill>
                  <a:effectLst/>
                  <a:uLnTx/>
                  <a:uFillTx/>
                  <a:latin typeface="IntelOne Text Light" panose="020B0403020203020204" pitchFamily="34" charset="77"/>
                  <a:cs typeface="Arial"/>
                </a:rPr>
                <a:t>Power Envelope</a:t>
              </a:r>
            </a:p>
          </p:txBody>
        </p:sp>
      </p:grpSp>
      <p:grpSp>
        <p:nvGrpSpPr>
          <p:cNvPr id="39" name="Group 38">
            <a:extLst>
              <a:ext uri="{FF2B5EF4-FFF2-40B4-BE49-F238E27FC236}">
                <a16:creationId xmlns:a16="http://schemas.microsoft.com/office/drawing/2014/main" id="{E1546AEF-FD04-3BC5-4AE6-D4A460E44CF8}"/>
              </a:ext>
            </a:extLst>
          </p:cNvPr>
          <p:cNvGrpSpPr/>
          <p:nvPr/>
        </p:nvGrpSpPr>
        <p:grpSpPr>
          <a:xfrm>
            <a:off x="3474710" y="3305300"/>
            <a:ext cx="1404402" cy="1404402"/>
            <a:chOff x="3494588" y="3305300"/>
            <a:chExt cx="1404402" cy="1404402"/>
          </a:xfrm>
        </p:grpSpPr>
        <p:sp>
          <p:nvSpPr>
            <p:cNvPr id="14" name="Rectangle 13">
              <a:extLst>
                <a:ext uri="{FF2B5EF4-FFF2-40B4-BE49-F238E27FC236}">
                  <a16:creationId xmlns:a16="http://schemas.microsoft.com/office/drawing/2014/main" id="{71736945-9CF9-31E3-5722-EABF59FDC3D6}"/>
                </a:ext>
              </a:extLst>
            </p:cNvPr>
            <p:cNvSpPr/>
            <p:nvPr/>
          </p:nvSpPr>
          <p:spPr>
            <a:xfrm>
              <a:off x="3494588" y="3305300"/>
              <a:ext cx="1404402" cy="1404402"/>
            </a:xfrm>
            <a:prstGeom prst="rect">
              <a:avLst/>
            </a:prstGeom>
            <a:gradFill flip="none" rotWithShape="1">
              <a:gsLst>
                <a:gs pos="0">
                  <a:schemeClr val="bg1">
                    <a:alpha val="19000"/>
                  </a:schemeClr>
                </a:gs>
                <a:gs pos="100000">
                  <a:srgbClr val="004A86">
                    <a:alpha val="17000"/>
                  </a:srgbClr>
                </a:gs>
              </a:gsLst>
              <a:lin ang="2700000" scaled="1"/>
              <a:tileRect/>
            </a:gradFill>
            <a:ln w="6350">
              <a:gradFill flip="none" rotWithShape="1">
                <a:gsLst>
                  <a:gs pos="0">
                    <a:schemeClr val="accent1">
                      <a:lumMod val="5000"/>
                      <a:lumOff val="95000"/>
                      <a:alpha val="46257"/>
                    </a:schemeClr>
                  </a:gs>
                  <a:gs pos="100000">
                    <a:srgbClr val="00285A"/>
                  </a:gs>
                </a:gsLst>
                <a:lin ang="2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22" name="TextBox 21">
              <a:extLst>
                <a:ext uri="{FF2B5EF4-FFF2-40B4-BE49-F238E27FC236}">
                  <a16:creationId xmlns:a16="http://schemas.microsoft.com/office/drawing/2014/main" id="{6BD60162-8AB7-447C-B28E-1E09835FB97C}"/>
                </a:ext>
              </a:extLst>
            </p:cNvPr>
            <p:cNvSpPr txBox="1"/>
            <p:nvPr/>
          </p:nvSpPr>
          <p:spPr>
            <a:xfrm>
              <a:off x="3657766" y="3560404"/>
              <a:ext cx="1078046" cy="1037322"/>
            </a:xfrm>
            <a:prstGeom prst="rect">
              <a:avLst/>
            </a:prstGeom>
            <a:noFill/>
          </p:spPr>
          <p:txBody>
            <a:bodyPr wrap="square" lIns="0" r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Medium" panose="020B0503020203020204" pitchFamily="34" charset="77"/>
                  <a:cs typeface="Arial"/>
                </a:rPr>
                <a:t>16</a:t>
              </a:r>
              <a:r>
                <a:rPr kumimoji="0" lang="en-NL" sz="14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a:cs typeface="Arial"/>
                </a:rPr>
                <a:t> </a:t>
              </a:r>
              <a:br>
                <a:rPr kumimoji="0" lang="en-NL" sz="1800" b="0" i="0" u="none" strike="noStrike" kern="1200" cap="none" spc="0" normalizeH="0" baseline="0" noProof="0">
                  <a:ln>
                    <a:noFill/>
                  </a:ln>
                  <a:solidFill>
                    <a:srgbClr val="000000"/>
                  </a:solidFill>
                  <a:effectLst/>
                  <a:uLnTx/>
                  <a:uFillTx/>
                  <a:latin typeface="IntelOne Text"/>
                  <a:cs typeface="Arial"/>
                </a:rPr>
              </a:br>
              <a:r>
                <a:rPr kumimoji="0" lang="en-NL" sz="1400" b="0" i="0" u="none" strike="noStrike" kern="1200" cap="none" spc="0" normalizeH="0" baseline="0" noProof="0">
                  <a:ln>
                    <a:noFill/>
                  </a:ln>
                  <a:solidFill>
                    <a:srgbClr val="FFFFFF"/>
                  </a:solidFill>
                  <a:effectLst/>
                  <a:uLnTx/>
                  <a:uFillTx/>
                  <a:latin typeface="IntelOne Text Light" panose="020B0403020203020204" pitchFamily="34" charset="77"/>
                  <a:cs typeface="Arial"/>
                </a:rPr>
                <a:t>Ray Tracing Units </a:t>
              </a:r>
            </a:p>
          </p:txBody>
        </p:sp>
      </p:grpSp>
      <p:sp>
        <p:nvSpPr>
          <p:cNvPr id="23" name="TextBox 22">
            <a:extLst>
              <a:ext uri="{FF2B5EF4-FFF2-40B4-BE49-F238E27FC236}">
                <a16:creationId xmlns:a16="http://schemas.microsoft.com/office/drawing/2014/main" id="{0E2DD78C-CECF-21A1-2CBC-022D75EA53E7}"/>
              </a:ext>
            </a:extLst>
          </p:cNvPr>
          <p:cNvSpPr txBox="1"/>
          <p:nvPr/>
        </p:nvSpPr>
        <p:spPr>
          <a:xfrm>
            <a:off x="695788" y="5091030"/>
            <a:ext cx="1078046" cy="1037322"/>
          </a:xfrm>
          <a:prstGeom prst="rect">
            <a:avLst/>
          </a:prstGeom>
          <a:noFill/>
        </p:spPr>
        <p:txBody>
          <a:bodyPr wrap="square" lIns="0" r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4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a:cs typeface="Arial"/>
              </a:rPr>
              <a:t> </a:t>
            </a:r>
            <a:br>
              <a:rPr kumimoji="0" lang="en-NL" sz="1800" b="0" i="0" u="none" strike="noStrike" kern="1200" cap="none" spc="0" normalizeH="0" baseline="0" noProof="0">
                <a:ln>
                  <a:noFill/>
                </a:ln>
                <a:solidFill>
                  <a:srgbClr val="000000"/>
                </a:solidFill>
                <a:effectLst/>
                <a:uLnTx/>
                <a:uFillTx/>
                <a:latin typeface="IntelOne Text"/>
                <a:cs typeface="Arial"/>
              </a:rPr>
            </a:br>
            <a:r>
              <a:rPr kumimoji="0" lang="en-NL" sz="1400" b="0" i="0" u="none" strike="noStrike" kern="1200" cap="none" spc="0" normalizeH="0" baseline="0" noProof="0">
                <a:ln>
                  <a:noFill/>
                </a:ln>
                <a:solidFill>
                  <a:srgbClr val="FFFFFF"/>
                </a:solidFill>
                <a:effectLst/>
                <a:uLnTx/>
                <a:uFillTx/>
                <a:latin typeface="IntelOne Text Light" panose="020B0403020203020204" pitchFamily="34" charset="77"/>
                <a:cs typeface="Arial"/>
              </a:rPr>
              <a:t>Architecture</a:t>
            </a:r>
          </a:p>
        </p:txBody>
      </p:sp>
      <p:grpSp>
        <p:nvGrpSpPr>
          <p:cNvPr id="34" name="Group 33">
            <a:extLst>
              <a:ext uri="{FF2B5EF4-FFF2-40B4-BE49-F238E27FC236}">
                <a16:creationId xmlns:a16="http://schemas.microsoft.com/office/drawing/2014/main" id="{A3CF8B8B-A41A-BA0E-7BA9-1CC8668A4CCF}"/>
              </a:ext>
            </a:extLst>
          </p:cNvPr>
          <p:cNvGrpSpPr/>
          <p:nvPr/>
        </p:nvGrpSpPr>
        <p:grpSpPr>
          <a:xfrm>
            <a:off x="399387" y="4857244"/>
            <a:ext cx="1404402" cy="1404402"/>
            <a:chOff x="399387" y="4827427"/>
            <a:chExt cx="1404402" cy="1404402"/>
          </a:xfrm>
        </p:grpSpPr>
        <p:sp>
          <p:nvSpPr>
            <p:cNvPr id="15" name="Rectangle 14">
              <a:extLst>
                <a:ext uri="{FF2B5EF4-FFF2-40B4-BE49-F238E27FC236}">
                  <a16:creationId xmlns:a16="http://schemas.microsoft.com/office/drawing/2014/main" id="{F5DE66BF-B23E-2DD8-74C3-B41F1EEF7721}"/>
                </a:ext>
              </a:extLst>
            </p:cNvPr>
            <p:cNvSpPr/>
            <p:nvPr/>
          </p:nvSpPr>
          <p:spPr>
            <a:xfrm>
              <a:off x="399387" y="4827427"/>
              <a:ext cx="1404402" cy="1404402"/>
            </a:xfrm>
            <a:prstGeom prst="rect">
              <a:avLst/>
            </a:prstGeom>
            <a:gradFill flip="none" rotWithShape="1">
              <a:gsLst>
                <a:gs pos="0">
                  <a:schemeClr val="bg1">
                    <a:alpha val="19000"/>
                  </a:schemeClr>
                </a:gs>
                <a:gs pos="100000">
                  <a:srgbClr val="004A86">
                    <a:alpha val="17000"/>
                  </a:srgbClr>
                </a:gs>
              </a:gsLst>
              <a:lin ang="2700000" scaled="1"/>
              <a:tileRect/>
            </a:gradFill>
            <a:ln w="6350">
              <a:gradFill flip="none" rotWithShape="1">
                <a:gsLst>
                  <a:gs pos="0">
                    <a:schemeClr val="accent1">
                      <a:lumMod val="5000"/>
                      <a:lumOff val="95000"/>
                      <a:alpha val="46257"/>
                    </a:schemeClr>
                  </a:gs>
                  <a:gs pos="100000">
                    <a:srgbClr val="00285A"/>
                  </a:gs>
                </a:gsLst>
                <a:lin ang="2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pic>
          <p:nvPicPr>
            <p:cNvPr id="24" name="Graphic 23">
              <a:extLst>
                <a:ext uri="{FF2B5EF4-FFF2-40B4-BE49-F238E27FC236}">
                  <a16:creationId xmlns:a16="http://schemas.microsoft.com/office/drawing/2014/main" id="{D1697984-8FF6-1642-4D07-A10DB54F94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7238" y="5207400"/>
              <a:ext cx="1028700" cy="571500"/>
            </a:xfrm>
            <a:prstGeom prst="rect">
              <a:avLst/>
            </a:prstGeom>
          </p:spPr>
        </p:pic>
      </p:grpSp>
      <p:grpSp>
        <p:nvGrpSpPr>
          <p:cNvPr id="41" name="Group 40">
            <a:extLst>
              <a:ext uri="{FF2B5EF4-FFF2-40B4-BE49-F238E27FC236}">
                <a16:creationId xmlns:a16="http://schemas.microsoft.com/office/drawing/2014/main" id="{9BF4118F-5A3B-0DB2-E965-3B75B6F60AD0}"/>
              </a:ext>
            </a:extLst>
          </p:cNvPr>
          <p:cNvGrpSpPr/>
          <p:nvPr/>
        </p:nvGrpSpPr>
        <p:grpSpPr>
          <a:xfrm>
            <a:off x="1944357" y="4857244"/>
            <a:ext cx="1404402" cy="1404402"/>
            <a:chOff x="1944357" y="4827427"/>
            <a:chExt cx="1404402" cy="1404402"/>
          </a:xfrm>
        </p:grpSpPr>
        <p:sp>
          <p:nvSpPr>
            <p:cNvPr id="16" name="Rectangle 15">
              <a:extLst>
                <a:ext uri="{FF2B5EF4-FFF2-40B4-BE49-F238E27FC236}">
                  <a16:creationId xmlns:a16="http://schemas.microsoft.com/office/drawing/2014/main" id="{40AFC57D-B028-C824-337D-20B03F55E268}"/>
                </a:ext>
              </a:extLst>
            </p:cNvPr>
            <p:cNvSpPr/>
            <p:nvPr/>
          </p:nvSpPr>
          <p:spPr>
            <a:xfrm>
              <a:off x="1944357" y="4827427"/>
              <a:ext cx="1404402" cy="1404402"/>
            </a:xfrm>
            <a:prstGeom prst="rect">
              <a:avLst/>
            </a:prstGeom>
            <a:gradFill flip="none" rotWithShape="1">
              <a:gsLst>
                <a:gs pos="0">
                  <a:schemeClr val="bg1">
                    <a:alpha val="19000"/>
                  </a:schemeClr>
                </a:gs>
                <a:gs pos="100000">
                  <a:srgbClr val="004A86">
                    <a:alpha val="17000"/>
                  </a:srgbClr>
                </a:gs>
              </a:gsLst>
              <a:lin ang="2700000" scaled="1"/>
              <a:tileRect/>
            </a:gradFill>
            <a:ln w="6350">
              <a:gradFill flip="none" rotWithShape="1">
                <a:gsLst>
                  <a:gs pos="0">
                    <a:schemeClr val="accent1">
                      <a:lumMod val="5000"/>
                      <a:lumOff val="95000"/>
                      <a:alpha val="46257"/>
                    </a:schemeClr>
                  </a:gs>
                  <a:gs pos="100000">
                    <a:srgbClr val="00285A"/>
                  </a:gs>
                </a:gsLst>
                <a:lin ang="2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25" name="TextBox 24">
              <a:extLst>
                <a:ext uri="{FF2B5EF4-FFF2-40B4-BE49-F238E27FC236}">
                  <a16:creationId xmlns:a16="http://schemas.microsoft.com/office/drawing/2014/main" id="{254509F9-CEC1-A0CC-F598-7E4B1E207D7A}"/>
                </a:ext>
              </a:extLst>
            </p:cNvPr>
            <p:cNvSpPr txBox="1"/>
            <p:nvPr/>
          </p:nvSpPr>
          <p:spPr>
            <a:xfrm>
              <a:off x="2107535" y="5057050"/>
              <a:ext cx="1078046" cy="1037322"/>
            </a:xfrm>
            <a:prstGeom prst="rect">
              <a:avLst/>
            </a:prstGeom>
            <a:noFill/>
          </p:spPr>
          <p:txBody>
            <a:bodyPr wrap="square" lIns="0" r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4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Medium" panose="020B0503020203020204" pitchFamily="34" charset="77"/>
                  <a:cs typeface="Arial"/>
                </a:rPr>
                <a:t>Half Height </a:t>
              </a:r>
              <a:r>
                <a:rPr kumimoji="0" lang="en-NL" sz="105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a:cs typeface="Arial"/>
                </a:rPr>
                <a:t> </a:t>
              </a:r>
              <a:br>
                <a:rPr kumimoji="0" lang="en-NL" sz="1800" b="0" i="0" u="none" strike="noStrike" kern="1200" cap="none" spc="0" normalizeH="0" baseline="0" noProof="0">
                  <a:ln>
                    <a:noFill/>
                  </a:ln>
                  <a:solidFill>
                    <a:srgbClr val="000000"/>
                  </a:solidFill>
                  <a:effectLst/>
                  <a:uLnTx/>
                  <a:uFillTx/>
                  <a:latin typeface="IntelOne Text"/>
                  <a:cs typeface="Arial"/>
                </a:rPr>
              </a:br>
              <a:r>
                <a:rPr kumimoji="0" lang="en-NL" sz="1400" b="0" i="0" u="none" strike="noStrike" kern="1200" cap="none" spc="0" normalizeH="0" baseline="0" noProof="0">
                  <a:ln>
                    <a:noFill/>
                  </a:ln>
                  <a:solidFill>
                    <a:srgbClr val="FFFFFF"/>
                  </a:solidFill>
                  <a:effectLst/>
                  <a:uLnTx/>
                  <a:uFillTx/>
                  <a:latin typeface="IntelOne Text Light" panose="020B0403020203020204" pitchFamily="34" charset="77"/>
                  <a:cs typeface="Arial"/>
                </a:rPr>
                <a:t>PCIe</a:t>
              </a:r>
            </a:p>
          </p:txBody>
        </p:sp>
      </p:grpSp>
      <p:grpSp>
        <p:nvGrpSpPr>
          <p:cNvPr id="40" name="Group 39">
            <a:extLst>
              <a:ext uri="{FF2B5EF4-FFF2-40B4-BE49-F238E27FC236}">
                <a16:creationId xmlns:a16="http://schemas.microsoft.com/office/drawing/2014/main" id="{6BED2539-6144-5218-E8F8-F54A6A4F99E7}"/>
              </a:ext>
            </a:extLst>
          </p:cNvPr>
          <p:cNvGrpSpPr/>
          <p:nvPr/>
        </p:nvGrpSpPr>
        <p:grpSpPr>
          <a:xfrm>
            <a:off x="3474710" y="4857244"/>
            <a:ext cx="1404402" cy="1404402"/>
            <a:chOff x="3494588" y="4827427"/>
            <a:chExt cx="1404402" cy="1404402"/>
          </a:xfrm>
        </p:grpSpPr>
        <p:sp>
          <p:nvSpPr>
            <p:cNvPr id="17" name="Rectangle 16">
              <a:extLst>
                <a:ext uri="{FF2B5EF4-FFF2-40B4-BE49-F238E27FC236}">
                  <a16:creationId xmlns:a16="http://schemas.microsoft.com/office/drawing/2014/main" id="{46D42932-8D4E-D4A7-A212-1AEE23549E44}"/>
                </a:ext>
              </a:extLst>
            </p:cNvPr>
            <p:cNvSpPr/>
            <p:nvPr/>
          </p:nvSpPr>
          <p:spPr>
            <a:xfrm>
              <a:off x="3494588" y="4827427"/>
              <a:ext cx="1404402" cy="1404402"/>
            </a:xfrm>
            <a:prstGeom prst="rect">
              <a:avLst/>
            </a:prstGeom>
            <a:gradFill flip="none" rotWithShape="1">
              <a:gsLst>
                <a:gs pos="0">
                  <a:schemeClr val="bg1">
                    <a:alpha val="19000"/>
                  </a:schemeClr>
                </a:gs>
                <a:gs pos="100000">
                  <a:srgbClr val="004A86">
                    <a:alpha val="17000"/>
                  </a:srgbClr>
                </a:gs>
              </a:gsLst>
              <a:lin ang="2700000" scaled="1"/>
              <a:tileRect/>
            </a:gradFill>
            <a:ln w="6350">
              <a:gradFill flip="none" rotWithShape="1">
                <a:gsLst>
                  <a:gs pos="0">
                    <a:schemeClr val="accent1">
                      <a:lumMod val="5000"/>
                      <a:lumOff val="95000"/>
                      <a:alpha val="46257"/>
                    </a:schemeClr>
                  </a:gs>
                  <a:gs pos="100000">
                    <a:srgbClr val="00285A"/>
                  </a:gs>
                </a:gsLst>
                <a:lin ang="2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27" name="TextBox 26">
              <a:extLst>
                <a:ext uri="{FF2B5EF4-FFF2-40B4-BE49-F238E27FC236}">
                  <a16:creationId xmlns:a16="http://schemas.microsoft.com/office/drawing/2014/main" id="{9E9541CF-DEFD-2124-E36A-E74DC02504BF}"/>
                </a:ext>
              </a:extLst>
            </p:cNvPr>
            <p:cNvSpPr txBox="1"/>
            <p:nvPr/>
          </p:nvSpPr>
          <p:spPr>
            <a:xfrm>
              <a:off x="3657766" y="5010967"/>
              <a:ext cx="1078046" cy="1037322"/>
            </a:xfrm>
            <a:prstGeom prst="rect">
              <a:avLst/>
            </a:prstGeom>
            <a:noFill/>
          </p:spPr>
          <p:txBody>
            <a:bodyPr wrap="square" lIns="0" r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Medium" panose="020B0503020203020204" pitchFamily="34" charset="77"/>
                  <a:cs typeface="Arial"/>
                </a:rPr>
                <a:t>16</a:t>
              </a:r>
              <a:r>
                <a:rPr kumimoji="0" lang="en-NL" sz="14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a:cs typeface="Arial"/>
                </a:rPr>
                <a:t> </a:t>
              </a:r>
              <a:br>
                <a:rPr kumimoji="0" lang="en-NL" sz="1800" b="0" i="0" u="none" strike="noStrike" kern="1200" cap="none" spc="0" normalizeH="0" baseline="0" noProof="0">
                  <a:ln>
                    <a:noFill/>
                  </a:ln>
                  <a:solidFill>
                    <a:srgbClr val="000000"/>
                  </a:solidFill>
                  <a:effectLst/>
                  <a:uLnTx/>
                  <a:uFillTx/>
                  <a:latin typeface="IntelOne Text"/>
                  <a:cs typeface="Arial"/>
                </a:rPr>
              </a:br>
              <a:r>
                <a:rPr kumimoji="0" lang="en-NL" sz="1400" b="0" i="0" u="none" strike="noStrike" kern="1200" cap="none" spc="0" normalizeH="0" baseline="0" noProof="0">
                  <a:ln>
                    <a:noFill/>
                  </a:ln>
                  <a:solidFill>
                    <a:srgbClr val="FFFFFF"/>
                  </a:solidFill>
                  <a:effectLst/>
                  <a:uLnTx/>
                  <a:uFillTx/>
                  <a:latin typeface="IntelOne Text Light" panose="020B0403020203020204" pitchFamily="34" charset="77"/>
                  <a:cs typeface="Arial"/>
                </a:rPr>
                <a:t>X</a:t>
              </a:r>
              <a:r>
                <a:rPr kumimoji="0" lang="en-NL" sz="1400" b="0" i="0" u="none" strike="noStrike" kern="1200" cap="none" spc="0" normalizeH="0" baseline="30000" noProof="0">
                  <a:ln>
                    <a:noFill/>
                  </a:ln>
                  <a:solidFill>
                    <a:srgbClr val="FFFFFF"/>
                  </a:solidFill>
                  <a:effectLst/>
                  <a:uLnTx/>
                  <a:uFillTx/>
                  <a:latin typeface="IntelOne Text Light" panose="020B0403020203020204" pitchFamily="34" charset="77"/>
                  <a:cs typeface="Arial"/>
                </a:rPr>
                <a:t>e</a:t>
              </a:r>
              <a:r>
                <a:rPr kumimoji="0" lang="en-NL" sz="1400" b="0" i="0" u="none" strike="noStrike" kern="1200" cap="none" spc="0" normalizeH="0" baseline="0" noProof="0">
                  <a:ln>
                    <a:noFill/>
                  </a:ln>
                  <a:solidFill>
                    <a:srgbClr val="FFFFFF"/>
                  </a:solidFill>
                  <a:effectLst/>
                  <a:uLnTx/>
                  <a:uFillTx/>
                  <a:latin typeface="IntelOne Text Light" panose="020B0403020203020204" pitchFamily="34" charset="77"/>
                  <a:cs typeface="Arial"/>
                </a:rPr>
                <a:t> cores </a:t>
              </a:r>
            </a:p>
          </p:txBody>
        </p:sp>
      </p:grpSp>
      <p:grpSp>
        <p:nvGrpSpPr>
          <p:cNvPr id="2" name="Group 1">
            <a:extLst>
              <a:ext uri="{FF2B5EF4-FFF2-40B4-BE49-F238E27FC236}">
                <a16:creationId xmlns:a16="http://schemas.microsoft.com/office/drawing/2014/main" id="{26A9D551-992A-2A5F-51ED-676DE16D9579}"/>
              </a:ext>
            </a:extLst>
          </p:cNvPr>
          <p:cNvGrpSpPr/>
          <p:nvPr/>
        </p:nvGrpSpPr>
        <p:grpSpPr>
          <a:xfrm>
            <a:off x="292633" y="6422194"/>
            <a:ext cx="565733" cy="211826"/>
            <a:chOff x="197746" y="6234186"/>
            <a:chExt cx="1059754" cy="396801"/>
          </a:xfrm>
        </p:grpSpPr>
        <p:sp>
          <p:nvSpPr>
            <p:cNvPr id="3" name="Freeform: Shape 8">
              <a:extLst>
                <a:ext uri="{FF2B5EF4-FFF2-40B4-BE49-F238E27FC236}">
                  <a16:creationId xmlns:a16="http://schemas.microsoft.com/office/drawing/2014/main" id="{83989015-22E3-7A42-2D01-444EA82A5367}"/>
                </a:ext>
              </a:extLst>
            </p:cNvPr>
            <p:cNvSpPr/>
            <p:nvPr/>
          </p:nvSpPr>
          <p:spPr>
            <a:xfrm>
              <a:off x="197746" y="6239577"/>
              <a:ext cx="74131" cy="7413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ntelOne Text"/>
                <a:ea typeface="IntelOne Display Regular" panose="020B0604020203020204" pitchFamily="34" charset="0"/>
                <a:cs typeface="Arial" panose="02020603050405020304" pitchFamily="18" charset="0"/>
              </a:endParaRPr>
            </a:p>
          </p:txBody>
        </p:sp>
        <p:sp>
          <p:nvSpPr>
            <p:cNvPr id="5" name="Freeform: Shape 9">
              <a:extLst>
                <a:ext uri="{FF2B5EF4-FFF2-40B4-BE49-F238E27FC236}">
                  <a16:creationId xmlns:a16="http://schemas.microsoft.com/office/drawing/2014/main" id="{F5BDC167-5774-8B1F-5FB7-E27896CCB315}"/>
                </a:ext>
              </a:extLst>
            </p:cNvPr>
            <p:cNvSpPr/>
            <p:nvPr/>
          </p:nvSpPr>
          <p:spPr>
            <a:xfrm>
              <a:off x="199722" y="6234186"/>
              <a:ext cx="938809" cy="396801"/>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ntelOne Text"/>
                <a:ea typeface="IntelOne Display Regular" panose="020B0604020203020204" pitchFamily="34" charset="0"/>
                <a:cs typeface="Arial" panose="02020603050405020304" pitchFamily="18" charset="0"/>
              </a:endParaRPr>
            </a:p>
          </p:txBody>
        </p:sp>
        <p:sp>
          <p:nvSpPr>
            <p:cNvPr id="6" name="Freeform: Shape 10">
              <a:extLst>
                <a:ext uri="{FF2B5EF4-FFF2-40B4-BE49-F238E27FC236}">
                  <a16:creationId xmlns:a16="http://schemas.microsoft.com/office/drawing/2014/main" id="{0826EF3E-66A2-41F5-C81B-BA91019B19AF}"/>
                </a:ext>
              </a:extLst>
            </p:cNvPr>
            <p:cNvSpPr/>
            <p:nvPr/>
          </p:nvSpPr>
          <p:spPr>
            <a:xfrm>
              <a:off x="1182920" y="6552454"/>
              <a:ext cx="74580" cy="74580"/>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ntelOne Text"/>
                <a:ea typeface="IntelOne Display Regular" panose="020B0604020203020204" pitchFamily="34" charset="0"/>
                <a:cs typeface="Arial" panose="02020603050405020304" pitchFamily="18" charset="0"/>
              </a:endParaRPr>
            </a:p>
          </p:txBody>
        </p:sp>
        <p:sp>
          <p:nvSpPr>
            <p:cNvPr id="7" name="Freeform: Shape 11">
              <a:extLst>
                <a:ext uri="{FF2B5EF4-FFF2-40B4-BE49-F238E27FC236}">
                  <a16:creationId xmlns:a16="http://schemas.microsoft.com/office/drawing/2014/main" id="{8BDCA15D-A3AD-3136-DFF2-C64884A99BFB}"/>
                </a:ext>
              </a:extLst>
            </p:cNvPr>
            <p:cNvSpPr/>
            <p:nvPr/>
          </p:nvSpPr>
          <p:spPr>
            <a:xfrm>
              <a:off x="1207541" y="6570964"/>
              <a:ext cx="29023" cy="37289"/>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ntelOne Text"/>
                <a:ea typeface="IntelOne Display Regular" panose="020B0604020203020204" pitchFamily="34" charset="0"/>
                <a:cs typeface="Arial" panose="02020603050405020304" pitchFamily="18" charset="0"/>
              </a:endParaRPr>
            </a:p>
          </p:txBody>
        </p:sp>
      </p:grpSp>
      <p:sp>
        <p:nvSpPr>
          <p:cNvPr id="20" name="Rectangle 19">
            <a:extLst>
              <a:ext uri="{FF2B5EF4-FFF2-40B4-BE49-F238E27FC236}">
                <a16:creationId xmlns:a16="http://schemas.microsoft.com/office/drawing/2014/main" id="{0A346BD5-989F-3DC0-8C23-A52351FEC454}"/>
              </a:ext>
            </a:extLst>
          </p:cNvPr>
          <p:cNvSpPr/>
          <p:nvPr/>
        </p:nvSpPr>
        <p:spPr>
          <a:xfrm>
            <a:off x="5273146" y="4375762"/>
            <a:ext cx="2928958" cy="954107"/>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IntelOne Text" panose="020B0503020203020204" pitchFamily="34" charset="77"/>
                <a:cs typeface="Arial"/>
              </a:rPr>
              <a:t>Optimized for lower TCO</a:t>
            </a:r>
          </a:p>
        </p:txBody>
      </p:sp>
      <p:sp>
        <p:nvSpPr>
          <p:cNvPr id="28" name="TextBox 27">
            <a:extLst>
              <a:ext uri="{FF2B5EF4-FFF2-40B4-BE49-F238E27FC236}">
                <a16:creationId xmlns:a16="http://schemas.microsoft.com/office/drawing/2014/main" id="{BCAF1062-4C34-6250-1FA6-CC2BD8637E38}"/>
              </a:ext>
            </a:extLst>
          </p:cNvPr>
          <p:cNvSpPr txBox="1"/>
          <p:nvPr/>
        </p:nvSpPr>
        <p:spPr>
          <a:xfrm>
            <a:off x="5273146" y="5970296"/>
            <a:ext cx="48745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77"/>
                <a:cs typeface="Arial"/>
              </a:rPr>
              <a:t>Media transcode throughput at half the power ! </a:t>
            </a:r>
            <a:br>
              <a:rPr kumimoji="0" lang="en-US" sz="1400" b="0" i="0" u="none" strike="noStrike" kern="1200" cap="none" spc="0" normalizeH="0" baseline="0" noProof="0">
                <a:ln>
                  <a:noFill/>
                </a:ln>
                <a:solidFill>
                  <a:srgbClr val="FFFFFF"/>
                </a:solidFill>
                <a:effectLst/>
                <a:uLnTx/>
                <a:uFillTx/>
                <a:latin typeface="IntelOne Text" panose="020B0503020203020204" pitchFamily="34" charset="77"/>
                <a:cs typeface="Arial"/>
              </a:rPr>
            </a:br>
            <a:r>
              <a:rPr kumimoji="0" lang="en-US" sz="1800" b="0" i="0" u="none" strike="noStrike" kern="1200" cap="none" spc="0" normalizeH="0" baseline="0" noProof="0">
                <a:ln>
                  <a:noFill/>
                </a:ln>
                <a:solidFill>
                  <a:srgbClr val="FFFFFF"/>
                </a:solidFill>
                <a:effectLst/>
                <a:uLnTx/>
                <a:uFillTx/>
                <a:latin typeface="IntelOne Text" panose="020B0503020203020204" pitchFamily="34" charset="77"/>
                <a:cs typeface="Arial"/>
              </a:rPr>
              <a:t>Intel Flex 140 GPU </a:t>
            </a:r>
            <a:r>
              <a:rPr kumimoji="0" lang="en-US" sz="1400" b="0" i="0" u="none" strike="noStrike" kern="1200" cap="none" spc="0" normalizeH="0" baseline="0" noProof="0">
                <a:ln>
                  <a:noFill/>
                </a:ln>
                <a:solidFill>
                  <a:srgbClr val="FFFFFF"/>
                </a:solidFill>
                <a:effectLst/>
                <a:uLnTx/>
                <a:uFillTx/>
                <a:latin typeface="IntelOne Text" panose="020B0503020203020204" pitchFamily="34" charset="77"/>
                <a:cs typeface="Arial"/>
              </a:rPr>
              <a:t>compared to NVIDIA A10</a:t>
            </a:r>
          </a:p>
        </p:txBody>
      </p:sp>
      <p:sp>
        <p:nvSpPr>
          <p:cNvPr id="29" name="TextBox 28">
            <a:extLst>
              <a:ext uri="{FF2B5EF4-FFF2-40B4-BE49-F238E27FC236}">
                <a16:creationId xmlns:a16="http://schemas.microsoft.com/office/drawing/2014/main" id="{221874ED-F173-A4D7-496A-40BB34B4C5EB}"/>
              </a:ext>
            </a:extLst>
          </p:cNvPr>
          <p:cNvSpPr txBox="1"/>
          <p:nvPr/>
        </p:nvSpPr>
        <p:spPr>
          <a:xfrm>
            <a:off x="5268179" y="5155216"/>
            <a:ext cx="147223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IntelOne Text Bold" panose="020B0503020203020204" pitchFamily="34" charset="77"/>
                <a:cs typeface="Arial"/>
              </a:rPr>
              <a:t>5X</a:t>
            </a:r>
          </a:p>
        </p:txBody>
      </p:sp>
      <p:sp>
        <p:nvSpPr>
          <p:cNvPr id="32" name="!!videotranscode">
            <a:extLst>
              <a:ext uri="{FF2B5EF4-FFF2-40B4-BE49-F238E27FC236}">
                <a16:creationId xmlns:a16="http://schemas.microsoft.com/office/drawing/2014/main" id="{17A3FCDE-18C6-519E-239A-390396567C7D}"/>
              </a:ext>
            </a:extLst>
          </p:cNvPr>
          <p:cNvSpPr txBox="1"/>
          <p:nvPr/>
        </p:nvSpPr>
        <p:spPr>
          <a:xfrm>
            <a:off x="9670774" y="256424"/>
            <a:ext cx="2524759" cy="349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144000" rtlCol="0" anchor="ctr"/>
          <a:lstStyle>
            <a:defPPr>
              <a:defRPr lang="en-NL"/>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IntelOne Text Medium"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IntelOne Text Medium" panose="020B0503020203020204" pitchFamily="34" charset="77"/>
                <a:cs typeface="Arial"/>
              </a:rPr>
              <a:t>Media Delivery</a:t>
            </a:r>
          </a:p>
        </p:txBody>
      </p:sp>
      <p:cxnSp>
        <p:nvCxnSpPr>
          <p:cNvPr id="33" name="Straight Connector 32">
            <a:extLst>
              <a:ext uri="{FF2B5EF4-FFF2-40B4-BE49-F238E27FC236}">
                <a16:creationId xmlns:a16="http://schemas.microsoft.com/office/drawing/2014/main" id="{6AB0413E-CBCD-52EB-103D-BA1A33F3F9A9}"/>
              </a:ext>
            </a:extLst>
          </p:cNvPr>
          <p:cNvCxnSpPr>
            <a:cxnSpLocks/>
          </p:cNvCxnSpPr>
          <p:nvPr/>
        </p:nvCxnSpPr>
        <p:spPr>
          <a:xfrm>
            <a:off x="10252118" y="609497"/>
            <a:ext cx="153591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videotranscode">
            <a:extLst>
              <a:ext uri="{FF2B5EF4-FFF2-40B4-BE49-F238E27FC236}">
                <a16:creationId xmlns:a16="http://schemas.microsoft.com/office/drawing/2014/main" id="{CC072B75-9FEF-4B39-F7F1-D9CF8F078B6F}"/>
              </a:ext>
            </a:extLst>
          </p:cNvPr>
          <p:cNvSpPr txBox="1"/>
          <p:nvPr/>
        </p:nvSpPr>
        <p:spPr>
          <a:xfrm>
            <a:off x="9670774" y="1686390"/>
            <a:ext cx="2405490" cy="349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144000" rtlCol="0" anchor="ctr"/>
          <a:lstStyle>
            <a:defPPr>
              <a:defRPr lang="en-NL"/>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IntelOne Text Medium"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IntelOne Text Medium" panose="020B0503020203020204" pitchFamily="34" charset="77"/>
                <a:cs typeface="Arial"/>
              </a:rPr>
              <a:t>Cloud Gaming</a:t>
            </a:r>
          </a:p>
        </p:txBody>
      </p:sp>
      <p:cxnSp>
        <p:nvCxnSpPr>
          <p:cNvPr id="38" name="Straight Connector 37">
            <a:extLst>
              <a:ext uri="{FF2B5EF4-FFF2-40B4-BE49-F238E27FC236}">
                <a16:creationId xmlns:a16="http://schemas.microsoft.com/office/drawing/2014/main" id="{60074DF4-5489-B206-48AE-F4E7405689E2}"/>
              </a:ext>
            </a:extLst>
          </p:cNvPr>
          <p:cNvCxnSpPr>
            <a:cxnSpLocks/>
          </p:cNvCxnSpPr>
          <p:nvPr/>
        </p:nvCxnSpPr>
        <p:spPr>
          <a:xfrm flipV="1">
            <a:off x="10252118" y="2035922"/>
            <a:ext cx="1494006" cy="354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7011C53-D1B1-C233-BC0B-BC8D65D40D95}"/>
              </a:ext>
            </a:extLst>
          </p:cNvPr>
          <p:cNvSpPr txBox="1"/>
          <p:nvPr/>
        </p:nvSpPr>
        <p:spPr>
          <a:xfrm>
            <a:off x="10020978" y="696950"/>
            <a:ext cx="2055285"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IntelOne Text Medium" panose="020B0503020203020204" pitchFamily="34" charset="77"/>
                <a:cs typeface="Arial"/>
              </a:rPr>
              <a:t>30+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NL" sz="1400" b="0" i="0" u="none" strike="noStrike" kern="1200" cap="none" spc="0" normalizeH="0" baseline="0" noProof="0">
                <a:ln>
                  <a:noFill/>
                </a:ln>
                <a:solidFill>
                  <a:srgbClr val="FFFFFF"/>
                </a:solidFill>
                <a:effectLst/>
                <a:uLnTx/>
                <a:uFillTx/>
                <a:latin typeface="IntelOne Text" panose="020B0503020203020204" pitchFamily="34" charset="77"/>
                <a:cs typeface="Arial"/>
              </a:rPr>
              <a:t>1080p</a:t>
            </a:r>
            <a:r>
              <a:rPr kumimoji="0" lang="en-US" sz="1400" b="0" i="0" u="none" strike="noStrike" kern="1200" cap="none" spc="0" normalizeH="0" baseline="0" noProof="0">
                <a:ln>
                  <a:noFill/>
                </a:ln>
                <a:solidFill>
                  <a:srgbClr val="FFFFFF"/>
                </a:solidFill>
                <a:effectLst/>
                <a:uLnTx/>
                <a:uFillTx/>
                <a:latin typeface="IntelOne Text" panose="020B0503020203020204" pitchFamily="34" charset="77"/>
                <a:cs typeface="Arial"/>
              </a:rPr>
              <a:t> 60fps </a:t>
            </a:r>
            <a:r>
              <a:rPr kumimoji="0" lang="en-NL" sz="1400" b="0" i="0" u="none" strike="noStrike" kern="1200" cap="none" spc="0" normalizeH="0" baseline="0" noProof="0">
                <a:ln>
                  <a:noFill/>
                </a:ln>
                <a:solidFill>
                  <a:srgbClr val="FFFFFF"/>
                </a:solidFill>
                <a:effectLst/>
                <a:uLnTx/>
                <a:uFillTx/>
                <a:latin typeface="IntelOne Text" panose="020B0503020203020204" pitchFamily="34" charset="77"/>
                <a:cs typeface="Arial"/>
              </a:rPr>
              <a:t>Streams</a:t>
            </a:r>
          </a:p>
        </p:txBody>
      </p:sp>
      <p:sp>
        <p:nvSpPr>
          <p:cNvPr id="18" name="TextBox 17">
            <a:extLst>
              <a:ext uri="{FF2B5EF4-FFF2-40B4-BE49-F238E27FC236}">
                <a16:creationId xmlns:a16="http://schemas.microsoft.com/office/drawing/2014/main" id="{98FCEFA4-A9DC-B4BF-762D-7DD522C335FE}"/>
              </a:ext>
            </a:extLst>
          </p:cNvPr>
          <p:cNvSpPr txBox="1"/>
          <p:nvPr/>
        </p:nvSpPr>
        <p:spPr>
          <a:xfrm>
            <a:off x="10401485" y="2055877"/>
            <a:ext cx="1674778"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NL" sz="2800" b="0" i="0" u="none" strike="noStrike" kern="1200" cap="none" spc="0" normalizeH="0" baseline="0" noProof="0">
                <a:ln>
                  <a:noFill/>
                </a:ln>
                <a:solidFill>
                  <a:srgbClr val="FFFFFF"/>
                </a:solidFill>
                <a:effectLst/>
                <a:uLnTx/>
                <a:uFillTx/>
                <a:latin typeface="IntelOne Text Medium" panose="020B0503020203020204" pitchFamily="34" charset="77"/>
                <a:cs typeface="Arial"/>
              </a:rPr>
              <a:t>40</a:t>
            </a:r>
            <a:r>
              <a:rPr kumimoji="0" lang="en-US" sz="2800" b="0" i="0" u="none" strike="noStrike" kern="1200" cap="none" spc="0" normalizeH="0" baseline="0" noProof="0">
                <a:ln>
                  <a:noFill/>
                </a:ln>
                <a:solidFill>
                  <a:srgbClr val="FFFFFF"/>
                </a:solidFill>
                <a:effectLst/>
                <a:uLnTx/>
                <a:uFillTx/>
                <a:latin typeface="IntelOne Text Medium" panose="020B0503020203020204" pitchFamily="34" charset="77"/>
                <a:cs typeface="Arial"/>
              </a:rPr>
              <a:t>+</a:t>
            </a:r>
            <a:r>
              <a:rPr kumimoji="0" lang="en-NL" sz="2800" b="0" i="0" u="none" strike="noStrike" kern="1200" cap="none" spc="0" normalizeH="0" baseline="0" noProof="0">
                <a:ln>
                  <a:noFill/>
                </a:ln>
                <a:solidFill>
                  <a:srgbClr val="FFFFFF"/>
                </a:solidFill>
                <a:effectLst/>
                <a:uLnTx/>
                <a:uFillTx/>
                <a:latin typeface="IntelOne Text Medium" panose="020B0503020203020204" pitchFamily="34" charset="77"/>
                <a:cs typeface="Arial"/>
              </a:rPr>
              <a:t> </a:t>
            </a:r>
            <a:endParaRPr kumimoji="0" lang="en-US" sz="2800" b="0" i="0" u="none" strike="noStrike" kern="1200" cap="none" spc="0" normalizeH="0" baseline="0" noProof="0">
              <a:ln>
                <a:noFill/>
              </a:ln>
              <a:solidFill>
                <a:srgbClr val="FFFFFF"/>
              </a:solidFill>
              <a:effectLst/>
              <a:uLnTx/>
              <a:uFillTx/>
              <a:latin typeface="IntelOne Text Medium" panose="020B0503020203020204" pitchFamily="34" charset="77"/>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FFFFFF"/>
                </a:solidFill>
                <a:effectLst/>
                <a:uLnTx/>
                <a:uFillTx/>
                <a:latin typeface="IntelOne Text" panose="020B0503020203020204" pitchFamily="34" charset="77"/>
                <a:cs typeface="Arial"/>
              </a:rPr>
              <a:t>720p 30fps Game Streams</a:t>
            </a:r>
            <a:endParaRPr kumimoji="0" lang="en-NL" sz="1400" b="0" i="0" u="none" strike="noStrike" kern="1200" cap="none" spc="0" normalizeH="0" baseline="30000" noProof="0">
              <a:ln>
                <a:noFill/>
              </a:ln>
              <a:solidFill>
                <a:srgbClr val="FFFFFF"/>
              </a:solidFill>
              <a:effectLst/>
              <a:uLnTx/>
              <a:uFillTx/>
              <a:latin typeface="IntelOne Text" panose="020B0503020203020204" pitchFamily="34" charset="77"/>
              <a:cs typeface="Arial"/>
            </a:endParaRPr>
          </a:p>
        </p:txBody>
      </p:sp>
      <p:sp>
        <p:nvSpPr>
          <p:cNvPr id="42" name="TextBox 41">
            <a:extLst>
              <a:ext uri="{FF2B5EF4-FFF2-40B4-BE49-F238E27FC236}">
                <a16:creationId xmlns:a16="http://schemas.microsoft.com/office/drawing/2014/main" id="{87735DEB-8FFB-CA8E-7AD9-F52515CDD36D}"/>
              </a:ext>
            </a:extLst>
          </p:cNvPr>
          <p:cNvSpPr txBox="1"/>
          <p:nvPr/>
        </p:nvSpPr>
        <p:spPr>
          <a:xfrm>
            <a:off x="5328452" y="6644650"/>
            <a:ext cx="697308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IntelOne Text"/>
                <a:cs typeface="Arial"/>
              </a:rPr>
              <a:t>See performance claims </a:t>
            </a:r>
            <a:r>
              <a:rPr kumimoji="0" lang="en-US" sz="800" b="0" i="0" u="none" strike="noStrike" kern="1200" cap="none" spc="0" normalizeH="0" baseline="0" noProof="0">
                <a:ln>
                  <a:noFill/>
                </a:ln>
                <a:solidFill>
                  <a:srgbClr val="000000"/>
                </a:solidFill>
                <a:effectLst/>
                <a:uLnTx/>
                <a:uFillTx/>
                <a:latin typeface="IntelOne Text"/>
                <a:cs typeface="Arial"/>
                <a:hlinkClick r:id="rId7"/>
              </a:rPr>
              <a:t>https://edc.intel.com/content/www/us/en/products/performance/benchmarks/intel-data-center-gpu-flex-series/</a:t>
            </a:r>
            <a:r>
              <a:rPr kumimoji="0" lang="en-US" sz="800" b="0" i="0" u="none" strike="noStrike" kern="1200" cap="none" spc="0" normalizeH="0" baseline="0" noProof="0">
                <a:ln>
                  <a:noFill/>
                </a:ln>
                <a:solidFill>
                  <a:srgbClr val="000000"/>
                </a:solidFill>
                <a:effectLst/>
                <a:uLnTx/>
                <a:uFillTx/>
                <a:latin typeface="IntelOne Text"/>
                <a:cs typeface="Arial"/>
              </a:rPr>
              <a:t> </a:t>
            </a:r>
          </a:p>
        </p:txBody>
      </p:sp>
    </p:spTree>
    <p:extLst>
      <p:ext uri="{BB962C8B-B14F-4D97-AF65-F5344CB8AC3E}">
        <p14:creationId xmlns:p14="http://schemas.microsoft.com/office/powerpoint/2010/main" val="425192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DD20A-F520-C998-6A49-BF266CB4AF42}"/>
              </a:ext>
            </a:extLst>
          </p:cNvPr>
          <p:cNvPicPr>
            <a:picLocks noChangeAspect="1"/>
          </p:cNvPicPr>
          <p:nvPr/>
        </p:nvPicPr>
        <p:blipFill rotWithShape="1">
          <a:blip r:embed="rId3"/>
          <a:srcRect l="5810" r="5810" b="11620"/>
          <a:stretch/>
        </p:blipFill>
        <p:spPr>
          <a:xfrm>
            <a:off x="-1" y="0"/>
            <a:ext cx="12191999" cy="6857999"/>
          </a:xfrm>
          <a:prstGeom prst="rect">
            <a:avLst/>
          </a:prstGeom>
        </p:spPr>
      </p:pic>
      <p:sp>
        <p:nvSpPr>
          <p:cNvPr id="14" name="Rectangle 13">
            <a:extLst>
              <a:ext uri="{FF2B5EF4-FFF2-40B4-BE49-F238E27FC236}">
                <a16:creationId xmlns:a16="http://schemas.microsoft.com/office/drawing/2014/main" id="{32E32220-A20A-AE68-7211-E452363DD95F}"/>
              </a:ext>
            </a:extLst>
          </p:cNvPr>
          <p:cNvSpPr/>
          <p:nvPr/>
        </p:nvSpPr>
        <p:spPr>
          <a:xfrm>
            <a:off x="544272" y="-1"/>
            <a:ext cx="11704984" cy="6858000"/>
          </a:xfrm>
          <a:prstGeom prst="rect">
            <a:avLst/>
          </a:prstGeom>
          <a:gradFill flip="none" rotWithShape="1">
            <a:gsLst>
              <a:gs pos="45000">
                <a:srgbClr val="00A3F6">
                  <a:alpha val="0"/>
                </a:srgbClr>
              </a:gs>
              <a:gs pos="89000">
                <a:srgbClr val="004A86">
                  <a:alpha val="87000"/>
                  <a:lumMod val="41151"/>
                </a:srgbClr>
              </a:gs>
              <a:gs pos="56000">
                <a:srgbClr val="004A86">
                  <a:lumMod val="60000"/>
                  <a:alpha val="85000"/>
                </a:srgb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pic>
        <p:nvPicPr>
          <p:cNvPr id="15" name="Picture 23" descr="Logo&#10;&#10;Description automatically generated">
            <a:extLst>
              <a:ext uri="{FF2B5EF4-FFF2-40B4-BE49-F238E27FC236}">
                <a16:creationId xmlns:a16="http://schemas.microsoft.com/office/drawing/2014/main" id="{6F8F936D-05D6-0532-9021-988A1687A265}"/>
              </a:ext>
            </a:extLst>
          </p:cNvPr>
          <p:cNvPicPr>
            <a:picLocks noChangeAspect="1"/>
          </p:cNvPicPr>
          <p:nvPr/>
        </p:nvPicPr>
        <p:blipFill>
          <a:blip r:embed="rId4"/>
          <a:stretch>
            <a:fillRect/>
          </a:stretch>
        </p:blipFill>
        <p:spPr>
          <a:xfrm>
            <a:off x="6275388" y="726067"/>
            <a:ext cx="4243318" cy="1548872"/>
          </a:xfrm>
          <a:prstGeom prst="rect">
            <a:avLst/>
          </a:prstGeom>
          <a:effectLst>
            <a:outerShdw blurRad="127795" dist="38100" dir="2700000" algn="tl" rotWithShape="0">
              <a:prstClr val="black">
                <a:alpha val="61000"/>
              </a:prstClr>
            </a:outerShdw>
          </a:effectLst>
        </p:spPr>
      </p:pic>
      <p:sp>
        <p:nvSpPr>
          <p:cNvPr id="33" name="TextBox 32">
            <a:extLst>
              <a:ext uri="{FF2B5EF4-FFF2-40B4-BE49-F238E27FC236}">
                <a16:creationId xmlns:a16="http://schemas.microsoft.com/office/drawing/2014/main" id="{865F7270-A1BE-17E6-3A64-222AF11C9E38}"/>
              </a:ext>
            </a:extLst>
          </p:cNvPr>
          <p:cNvSpPr txBox="1"/>
          <p:nvPr/>
        </p:nvSpPr>
        <p:spPr>
          <a:xfrm>
            <a:off x="7048055" y="2445278"/>
            <a:ext cx="2137092" cy="369332"/>
          </a:xfrm>
          <a:prstGeom prst="rect">
            <a:avLst/>
          </a:prstGeom>
          <a:solidFill>
            <a:schemeClr val="bg1">
              <a:alpha val="15000"/>
            </a:schemeClr>
          </a:soli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600" b="0" i="0" u="none" strike="noStrike" kern="1200" cap="none" spc="200" normalizeH="0" baseline="0" noProof="0">
                <a:ln>
                  <a:noFill/>
                </a:ln>
                <a:solidFill>
                  <a:srgbClr val="FFFFFF"/>
                </a:solidFill>
                <a:effectLst/>
                <a:uLnTx/>
                <a:uFillTx/>
                <a:latin typeface="IntelOne Display Regular" panose="020B0503020203020204" pitchFamily="34" charset="77"/>
                <a:cs typeface="Arial"/>
              </a:rPr>
              <a:t>FLEX SERIES</a:t>
            </a:r>
            <a:endParaRPr kumimoji="0" lang="en-NL" sz="800" b="0" i="0" u="none" strike="noStrike" kern="1200" cap="none" spc="200" normalizeH="0" baseline="0" noProof="0">
              <a:ln>
                <a:noFill/>
              </a:ln>
              <a:solidFill>
                <a:srgbClr val="FFFFFF"/>
              </a:solidFill>
              <a:effectLst/>
              <a:uLnTx/>
              <a:uFillTx/>
              <a:latin typeface="IntelOne Display Regular" panose="020B0503020203020204" pitchFamily="34" charset="77"/>
              <a:cs typeface="Arial"/>
            </a:endParaRPr>
          </a:p>
        </p:txBody>
      </p:sp>
      <p:sp>
        <p:nvSpPr>
          <p:cNvPr id="36" name="TextBox 35">
            <a:extLst>
              <a:ext uri="{FF2B5EF4-FFF2-40B4-BE49-F238E27FC236}">
                <a16:creationId xmlns:a16="http://schemas.microsoft.com/office/drawing/2014/main" id="{2861013D-D653-1F27-BC93-DFF6A24C31E1}"/>
              </a:ext>
            </a:extLst>
          </p:cNvPr>
          <p:cNvSpPr txBox="1"/>
          <p:nvPr/>
        </p:nvSpPr>
        <p:spPr>
          <a:xfrm>
            <a:off x="9121349" y="2445278"/>
            <a:ext cx="794811" cy="369332"/>
          </a:xfrm>
          <a:prstGeom prst="rect">
            <a:avLst/>
          </a:prstGeom>
          <a:solidFill>
            <a:srgbClr val="00C7FD"/>
          </a:solidFill>
        </p:spPr>
        <p:txBody>
          <a:bodyPr wrap="square"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600" b="0" i="0" u="none" strike="noStrike" kern="1200" cap="none" spc="0" normalizeH="0" baseline="0" noProof="0">
                <a:ln>
                  <a:noFill/>
                </a:ln>
                <a:solidFill>
                  <a:srgbClr val="012940"/>
                </a:solidFill>
                <a:effectLst/>
                <a:uLnTx/>
                <a:uFillTx/>
                <a:latin typeface="IntelOne Display Medium" panose="020B0503020203020204" pitchFamily="34" charset="77"/>
                <a:cs typeface="Arial"/>
              </a:rPr>
              <a:t>170</a:t>
            </a:r>
            <a:endParaRPr kumimoji="0" lang="en-NL" sz="800" b="0" i="0" u="none" strike="noStrike" kern="1200" cap="none" spc="0" normalizeH="0" baseline="0" noProof="0">
              <a:ln>
                <a:noFill/>
              </a:ln>
              <a:solidFill>
                <a:srgbClr val="012940"/>
              </a:solidFill>
              <a:effectLst/>
              <a:uLnTx/>
              <a:uFillTx/>
              <a:latin typeface="IntelOne Display Medium" panose="020B0503020203020204" pitchFamily="34" charset="77"/>
              <a:cs typeface="Arial"/>
            </a:endParaRPr>
          </a:p>
        </p:txBody>
      </p:sp>
      <p:grpSp>
        <p:nvGrpSpPr>
          <p:cNvPr id="26" name="Group 25">
            <a:extLst>
              <a:ext uri="{FF2B5EF4-FFF2-40B4-BE49-F238E27FC236}">
                <a16:creationId xmlns:a16="http://schemas.microsoft.com/office/drawing/2014/main" id="{73A943D9-5AF8-6EAC-A8C7-4495ECB86A80}"/>
              </a:ext>
            </a:extLst>
          </p:cNvPr>
          <p:cNvGrpSpPr/>
          <p:nvPr/>
        </p:nvGrpSpPr>
        <p:grpSpPr>
          <a:xfrm>
            <a:off x="7050638" y="3305300"/>
            <a:ext cx="4494342" cy="2936468"/>
            <a:chOff x="6275388" y="3305300"/>
            <a:chExt cx="4494342" cy="2936468"/>
          </a:xfrm>
        </p:grpSpPr>
        <p:grpSp>
          <p:nvGrpSpPr>
            <p:cNvPr id="20" name="Group 19">
              <a:extLst>
                <a:ext uri="{FF2B5EF4-FFF2-40B4-BE49-F238E27FC236}">
                  <a16:creationId xmlns:a16="http://schemas.microsoft.com/office/drawing/2014/main" id="{E72BEAD5-2277-FC1F-C15D-BC38324E79E8}"/>
                </a:ext>
              </a:extLst>
            </p:cNvPr>
            <p:cNvGrpSpPr/>
            <p:nvPr/>
          </p:nvGrpSpPr>
          <p:grpSpPr>
            <a:xfrm>
              <a:off x="6275388" y="3305300"/>
              <a:ext cx="1404402" cy="1404402"/>
              <a:chOff x="6275388" y="3305300"/>
              <a:chExt cx="1404402" cy="1404402"/>
            </a:xfrm>
          </p:grpSpPr>
          <p:sp>
            <p:nvSpPr>
              <p:cNvPr id="8" name="Rectangle 7">
                <a:extLst>
                  <a:ext uri="{FF2B5EF4-FFF2-40B4-BE49-F238E27FC236}">
                    <a16:creationId xmlns:a16="http://schemas.microsoft.com/office/drawing/2014/main" id="{8B3D7765-BAB8-498E-0FCB-6373D2BB0B89}"/>
                  </a:ext>
                </a:extLst>
              </p:cNvPr>
              <p:cNvSpPr/>
              <p:nvPr/>
            </p:nvSpPr>
            <p:spPr>
              <a:xfrm>
                <a:off x="6275388" y="3305300"/>
                <a:ext cx="1404402" cy="1404402"/>
              </a:xfrm>
              <a:prstGeom prst="rect">
                <a:avLst/>
              </a:prstGeom>
              <a:gradFill flip="none" rotWithShape="1">
                <a:gsLst>
                  <a:gs pos="0">
                    <a:schemeClr val="bg1">
                      <a:alpha val="19000"/>
                    </a:schemeClr>
                  </a:gs>
                  <a:gs pos="100000">
                    <a:srgbClr val="004A86">
                      <a:alpha val="17000"/>
                    </a:srgbClr>
                  </a:gs>
                </a:gsLst>
                <a:lin ang="2700000" scaled="1"/>
                <a:tileRect/>
              </a:gradFill>
              <a:ln w="6350">
                <a:gradFill flip="none" rotWithShape="1">
                  <a:gsLst>
                    <a:gs pos="0">
                      <a:schemeClr val="accent1">
                        <a:lumMod val="5000"/>
                        <a:lumOff val="95000"/>
                        <a:alpha val="46257"/>
                      </a:schemeClr>
                    </a:gs>
                    <a:gs pos="100000">
                      <a:srgbClr val="00285A"/>
                    </a:gs>
                  </a:gsLst>
                  <a:lin ang="2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37" name="TextBox 36">
                <a:extLst>
                  <a:ext uri="{FF2B5EF4-FFF2-40B4-BE49-F238E27FC236}">
                    <a16:creationId xmlns:a16="http://schemas.microsoft.com/office/drawing/2014/main" id="{50C4CFE8-0412-C608-B961-B5C364060888}"/>
                  </a:ext>
                </a:extLst>
              </p:cNvPr>
              <p:cNvSpPr txBox="1"/>
              <p:nvPr/>
            </p:nvSpPr>
            <p:spPr>
              <a:xfrm>
                <a:off x="6438566" y="3438115"/>
                <a:ext cx="1078046"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40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Medium" panose="020B0503020203020204" pitchFamily="34" charset="77"/>
                    <a:cs typeface="Arial"/>
                  </a:rPr>
                  <a:t>2</a:t>
                </a:r>
                <a:r>
                  <a:rPr kumimoji="0" lang="en-NL" sz="16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a:cs typeface="Arial"/>
                  </a:rPr>
                  <a:t> </a:t>
                </a:r>
                <a:br>
                  <a:rPr kumimoji="0" lang="en-NL" sz="1800" b="0" i="0" u="none" strike="noStrike" kern="1200" cap="none" spc="0" normalizeH="0" baseline="0" noProof="0">
                    <a:ln>
                      <a:noFill/>
                    </a:ln>
                    <a:solidFill>
                      <a:srgbClr val="000000"/>
                    </a:solidFill>
                    <a:effectLst/>
                    <a:uLnTx/>
                    <a:uFillTx/>
                    <a:latin typeface="IntelOne Text"/>
                    <a:cs typeface="Arial"/>
                  </a:rPr>
                </a:br>
                <a:r>
                  <a:rPr kumimoji="0" lang="en-NL" sz="1400" b="0" i="0" u="none" strike="noStrike" kern="1200" cap="none" spc="0" normalizeH="0" baseline="0" noProof="0">
                    <a:ln>
                      <a:noFill/>
                    </a:ln>
                    <a:solidFill>
                      <a:srgbClr val="FFFFFF"/>
                    </a:solidFill>
                    <a:effectLst/>
                    <a:uLnTx/>
                    <a:uFillTx/>
                    <a:latin typeface="IntelOne Text Light" panose="020B0403020203020204" pitchFamily="34" charset="77"/>
                    <a:cs typeface="Arial"/>
                  </a:rPr>
                  <a:t>Media Engines</a:t>
                </a:r>
                <a:endParaRPr kumimoji="0" lang="en-NL" sz="1800" b="0" i="0" u="none" strike="noStrike" kern="1200" cap="none" spc="0" normalizeH="0" baseline="0" noProof="0">
                  <a:ln>
                    <a:noFill/>
                  </a:ln>
                  <a:solidFill>
                    <a:srgbClr val="FFFFFF"/>
                  </a:solidFill>
                  <a:effectLst/>
                  <a:uLnTx/>
                  <a:uFillTx/>
                  <a:latin typeface="IntelOne Text Light" panose="020B0403020203020204" pitchFamily="34" charset="77"/>
                  <a:cs typeface="Arial"/>
                </a:endParaRPr>
              </a:p>
            </p:txBody>
          </p:sp>
        </p:grpSp>
        <p:grpSp>
          <p:nvGrpSpPr>
            <p:cNvPr id="18" name="Group 17">
              <a:extLst>
                <a:ext uri="{FF2B5EF4-FFF2-40B4-BE49-F238E27FC236}">
                  <a16:creationId xmlns:a16="http://schemas.microsoft.com/office/drawing/2014/main" id="{24AB4FE6-6EDA-41C0-BC5D-1616FFA609C0}"/>
                </a:ext>
              </a:extLst>
            </p:cNvPr>
            <p:cNvGrpSpPr/>
            <p:nvPr/>
          </p:nvGrpSpPr>
          <p:grpSpPr>
            <a:xfrm>
              <a:off x="7820358" y="3305300"/>
              <a:ext cx="1404402" cy="1404402"/>
              <a:chOff x="7820358" y="3305300"/>
              <a:chExt cx="1404402" cy="1404402"/>
            </a:xfrm>
          </p:grpSpPr>
          <p:sp>
            <p:nvSpPr>
              <p:cNvPr id="28" name="Rectangle 27">
                <a:extLst>
                  <a:ext uri="{FF2B5EF4-FFF2-40B4-BE49-F238E27FC236}">
                    <a16:creationId xmlns:a16="http://schemas.microsoft.com/office/drawing/2014/main" id="{E738669C-EAC5-BD11-7239-28B34CCC8013}"/>
                  </a:ext>
                </a:extLst>
              </p:cNvPr>
              <p:cNvSpPr/>
              <p:nvPr/>
            </p:nvSpPr>
            <p:spPr>
              <a:xfrm>
                <a:off x="7820358" y="3305300"/>
                <a:ext cx="1404402" cy="1404402"/>
              </a:xfrm>
              <a:prstGeom prst="rect">
                <a:avLst/>
              </a:prstGeom>
              <a:gradFill flip="none" rotWithShape="1">
                <a:gsLst>
                  <a:gs pos="0">
                    <a:schemeClr val="bg1">
                      <a:alpha val="19000"/>
                    </a:schemeClr>
                  </a:gs>
                  <a:gs pos="100000">
                    <a:srgbClr val="004A86">
                      <a:alpha val="17000"/>
                    </a:srgbClr>
                  </a:gs>
                </a:gsLst>
                <a:lin ang="2700000" scaled="1"/>
                <a:tileRect/>
              </a:gradFill>
              <a:ln w="6350">
                <a:gradFill flip="none" rotWithShape="1">
                  <a:gsLst>
                    <a:gs pos="0">
                      <a:schemeClr val="accent1">
                        <a:lumMod val="5000"/>
                        <a:lumOff val="95000"/>
                        <a:alpha val="46257"/>
                      </a:schemeClr>
                    </a:gs>
                    <a:gs pos="100000">
                      <a:srgbClr val="00285A"/>
                    </a:gs>
                  </a:gsLst>
                  <a:lin ang="2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38" name="TextBox 37">
                <a:extLst>
                  <a:ext uri="{FF2B5EF4-FFF2-40B4-BE49-F238E27FC236}">
                    <a16:creationId xmlns:a16="http://schemas.microsoft.com/office/drawing/2014/main" id="{720D3D2E-E2A7-C4C1-B7B2-BA316883058F}"/>
                  </a:ext>
                </a:extLst>
              </p:cNvPr>
              <p:cNvSpPr txBox="1"/>
              <p:nvPr/>
            </p:nvSpPr>
            <p:spPr>
              <a:xfrm>
                <a:off x="7910513" y="3488840"/>
                <a:ext cx="1224093" cy="1037322"/>
              </a:xfrm>
              <a:prstGeom prst="rect">
                <a:avLst/>
              </a:prstGeom>
              <a:noFill/>
            </p:spPr>
            <p:txBody>
              <a:bodyPr wrap="square" lIns="0" r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36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Medium" panose="020B0503020203020204" pitchFamily="34" charset="77"/>
                    <a:cs typeface="Arial"/>
                  </a:rPr>
                  <a:t>150</a:t>
                </a:r>
                <a:r>
                  <a:rPr kumimoji="0" lang="en-NL" sz="24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Medium" panose="020B0503020203020204" pitchFamily="34" charset="77"/>
                    <a:cs typeface="Arial"/>
                  </a:rPr>
                  <a:t>W</a:t>
                </a:r>
                <a:r>
                  <a:rPr kumimoji="0" lang="en-NL" sz="11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a:cs typeface="Arial"/>
                  </a:rPr>
                  <a:t> </a:t>
                </a:r>
                <a:br>
                  <a:rPr kumimoji="0" lang="en-NL" sz="1800" b="0" i="0" u="none" strike="noStrike" kern="1200" cap="none" spc="0" normalizeH="0" baseline="0" noProof="0">
                    <a:ln>
                      <a:noFill/>
                    </a:ln>
                    <a:solidFill>
                      <a:srgbClr val="000000"/>
                    </a:solidFill>
                    <a:effectLst/>
                    <a:uLnTx/>
                    <a:uFillTx/>
                    <a:latin typeface="IntelOne Text"/>
                    <a:cs typeface="Arial"/>
                  </a:rPr>
                </a:br>
                <a:r>
                  <a:rPr kumimoji="0" lang="en-NL" sz="1400" b="0" i="0" u="none" strike="noStrike" kern="1200" cap="none" spc="0" normalizeH="0" baseline="0" noProof="0">
                    <a:ln>
                      <a:noFill/>
                    </a:ln>
                    <a:solidFill>
                      <a:srgbClr val="FFFFFF"/>
                    </a:solidFill>
                    <a:effectLst/>
                    <a:uLnTx/>
                    <a:uFillTx/>
                    <a:latin typeface="IntelOne Text Light" panose="020B0403020203020204" pitchFamily="34" charset="77"/>
                    <a:cs typeface="Arial"/>
                  </a:rPr>
                  <a:t>Power Envelope</a:t>
                </a:r>
              </a:p>
            </p:txBody>
          </p:sp>
        </p:grpSp>
        <p:grpSp>
          <p:nvGrpSpPr>
            <p:cNvPr id="17" name="Group 16">
              <a:extLst>
                <a:ext uri="{FF2B5EF4-FFF2-40B4-BE49-F238E27FC236}">
                  <a16:creationId xmlns:a16="http://schemas.microsoft.com/office/drawing/2014/main" id="{54193CBC-EB8C-F3D1-6770-2C30147E561D}"/>
                </a:ext>
              </a:extLst>
            </p:cNvPr>
            <p:cNvGrpSpPr/>
            <p:nvPr/>
          </p:nvGrpSpPr>
          <p:grpSpPr>
            <a:xfrm>
              <a:off x="9365328" y="3305300"/>
              <a:ext cx="1404402" cy="1404402"/>
              <a:chOff x="9365328" y="3305300"/>
              <a:chExt cx="1404402" cy="1404402"/>
            </a:xfrm>
          </p:grpSpPr>
          <p:sp>
            <p:nvSpPr>
              <p:cNvPr id="29" name="Rectangle 28">
                <a:extLst>
                  <a:ext uri="{FF2B5EF4-FFF2-40B4-BE49-F238E27FC236}">
                    <a16:creationId xmlns:a16="http://schemas.microsoft.com/office/drawing/2014/main" id="{A7513486-D274-9BC9-5ED9-BA5D96D22F84}"/>
                  </a:ext>
                </a:extLst>
              </p:cNvPr>
              <p:cNvSpPr/>
              <p:nvPr/>
            </p:nvSpPr>
            <p:spPr>
              <a:xfrm>
                <a:off x="9365328" y="3305300"/>
                <a:ext cx="1404402" cy="1404402"/>
              </a:xfrm>
              <a:prstGeom prst="rect">
                <a:avLst/>
              </a:prstGeom>
              <a:gradFill flip="none" rotWithShape="1">
                <a:gsLst>
                  <a:gs pos="0">
                    <a:schemeClr val="bg1">
                      <a:alpha val="19000"/>
                    </a:schemeClr>
                  </a:gs>
                  <a:gs pos="100000">
                    <a:srgbClr val="004A86">
                      <a:alpha val="17000"/>
                    </a:srgbClr>
                  </a:gs>
                </a:gsLst>
                <a:lin ang="2700000" scaled="1"/>
                <a:tileRect/>
              </a:gradFill>
              <a:ln w="6350">
                <a:gradFill flip="none" rotWithShape="1">
                  <a:gsLst>
                    <a:gs pos="0">
                      <a:schemeClr val="accent1">
                        <a:lumMod val="5000"/>
                        <a:lumOff val="95000"/>
                        <a:alpha val="46257"/>
                      </a:schemeClr>
                    </a:gs>
                    <a:gs pos="100000">
                      <a:srgbClr val="00285A"/>
                    </a:gs>
                  </a:gsLst>
                  <a:lin ang="2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39" name="TextBox 38">
                <a:extLst>
                  <a:ext uri="{FF2B5EF4-FFF2-40B4-BE49-F238E27FC236}">
                    <a16:creationId xmlns:a16="http://schemas.microsoft.com/office/drawing/2014/main" id="{44A5630E-1482-9DF2-1FCA-FF35457A4AAC}"/>
                  </a:ext>
                </a:extLst>
              </p:cNvPr>
              <p:cNvSpPr txBox="1"/>
              <p:nvPr/>
            </p:nvSpPr>
            <p:spPr>
              <a:xfrm>
                <a:off x="9528506" y="3488840"/>
                <a:ext cx="1078046" cy="1037322"/>
              </a:xfrm>
              <a:prstGeom prst="rect">
                <a:avLst/>
              </a:prstGeom>
              <a:noFill/>
            </p:spPr>
            <p:txBody>
              <a:bodyPr wrap="square" lIns="0" r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36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Medium" panose="020B0503020203020204" pitchFamily="34" charset="77"/>
                    <a:cs typeface="Arial"/>
                  </a:rPr>
                  <a:t>32</a:t>
                </a:r>
                <a:r>
                  <a:rPr kumimoji="0" lang="en-NL" sz="14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a:cs typeface="Arial"/>
                  </a:rPr>
                  <a:t> </a:t>
                </a:r>
                <a:br>
                  <a:rPr kumimoji="0" lang="en-NL" sz="1800" b="0" i="0" u="none" strike="noStrike" kern="1200" cap="none" spc="0" normalizeH="0" baseline="0" noProof="0">
                    <a:ln>
                      <a:noFill/>
                    </a:ln>
                    <a:solidFill>
                      <a:srgbClr val="000000"/>
                    </a:solidFill>
                    <a:effectLst/>
                    <a:uLnTx/>
                    <a:uFillTx/>
                    <a:latin typeface="IntelOne Text"/>
                    <a:cs typeface="Arial"/>
                  </a:rPr>
                </a:br>
                <a:r>
                  <a:rPr kumimoji="0" lang="en-NL" sz="1400" b="0" i="0" u="none" strike="noStrike" kern="1200" cap="none" spc="0" normalizeH="0" baseline="0" noProof="0">
                    <a:ln>
                      <a:noFill/>
                    </a:ln>
                    <a:solidFill>
                      <a:srgbClr val="FFFFFF"/>
                    </a:solidFill>
                    <a:effectLst/>
                    <a:uLnTx/>
                    <a:uFillTx/>
                    <a:latin typeface="IntelOne Text Light" panose="020B0403020203020204" pitchFamily="34" charset="77"/>
                    <a:cs typeface="Arial"/>
                  </a:rPr>
                  <a:t>Ray Tracing Units </a:t>
                </a:r>
              </a:p>
            </p:txBody>
          </p:sp>
        </p:grpSp>
        <p:grpSp>
          <p:nvGrpSpPr>
            <p:cNvPr id="23" name="Group 22">
              <a:extLst>
                <a:ext uri="{FF2B5EF4-FFF2-40B4-BE49-F238E27FC236}">
                  <a16:creationId xmlns:a16="http://schemas.microsoft.com/office/drawing/2014/main" id="{1E26BF5A-4049-AEA9-7B87-C5BAFEF9C165}"/>
                </a:ext>
              </a:extLst>
            </p:cNvPr>
            <p:cNvGrpSpPr/>
            <p:nvPr/>
          </p:nvGrpSpPr>
          <p:grpSpPr>
            <a:xfrm>
              <a:off x="6275388" y="4837366"/>
              <a:ext cx="1404402" cy="1404402"/>
              <a:chOff x="6275388" y="4827427"/>
              <a:chExt cx="1404402" cy="1404402"/>
            </a:xfrm>
          </p:grpSpPr>
          <p:sp>
            <p:nvSpPr>
              <p:cNvPr id="30" name="Rectangle 29">
                <a:extLst>
                  <a:ext uri="{FF2B5EF4-FFF2-40B4-BE49-F238E27FC236}">
                    <a16:creationId xmlns:a16="http://schemas.microsoft.com/office/drawing/2014/main" id="{4028A0B4-51F0-70D8-2291-D2AC684E21A3}"/>
                  </a:ext>
                </a:extLst>
              </p:cNvPr>
              <p:cNvSpPr/>
              <p:nvPr/>
            </p:nvSpPr>
            <p:spPr>
              <a:xfrm>
                <a:off x="6275388" y="4827427"/>
                <a:ext cx="1404402" cy="1404402"/>
              </a:xfrm>
              <a:prstGeom prst="rect">
                <a:avLst/>
              </a:prstGeom>
              <a:gradFill flip="none" rotWithShape="1">
                <a:gsLst>
                  <a:gs pos="0">
                    <a:schemeClr val="bg1">
                      <a:alpha val="19000"/>
                    </a:schemeClr>
                  </a:gs>
                  <a:gs pos="100000">
                    <a:srgbClr val="004A86">
                      <a:alpha val="17000"/>
                    </a:srgbClr>
                  </a:gs>
                </a:gsLst>
                <a:lin ang="2700000" scaled="1"/>
                <a:tileRect/>
              </a:gradFill>
              <a:ln w="6350">
                <a:gradFill flip="none" rotWithShape="1">
                  <a:gsLst>
                    <a:gs pos="0">
                      <a:schemeClr val="accent1">
                        <a:lumMod val="5000"/>
                        <a:lumOff val="95000"/>
                        <a:alpha val="46257"/>
                      </a:schemeClr>
                    </a:gs>
                    <a:gs pos="100000">
                      <a:srgbClr val="00285A"/>
                    </a:gs>
                  </a:gsLst>
                  <a:lin ang="2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41" name="TextBox 40">
                <a:extLst>
                  <a:ext uri="{FF2B5EF4-FFF2-40B4-BE49-F238E27FC236}">
                    <a16:creationId xmlns:a16="http://schemas.microsoft.com/office/drawing/2014/main" id="{31CE1D7F-56CF-3687-F689-C8CB8C4E4D15}"/>
                  </a:ext>
                </a:extLst>
              </p:cNvPr>
              <p:cNvSpPr txBox="1"/>
              <p:nvPr/>
            </p:nvSpPr>
            <p:spPr>
              <a:xfrm>
                <a:off x="6398088" y="5010967"/>
                <a:ext cx="1078046" cy="1037322"/>
              </a:xfrm>
              <a:prstGeom prst="rect">
                <a:avLst/>
              </a:prstGeom>
              <a:noFill/>
            </p:spPr>
            <p:txBody>
              <a:bodyPr wrap="square" lIns="0" r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4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a:cs typeface="Arial"/>
                  </a:rPr>
                  <a:t> </a:t>
                </a:r>
                <a:br>
                  <a:rPr kumimoji="0" lang="en-NL" sz="1800" b="0" i="0" u="none" strike="noStrike" kern="1200" cap="none" spc="0" normalizeH="0" baseline="0" noProof="0">
                    <a:ln>
                      <a:noFill/>
                    </a:ln>
                    <a:solidFill>
                      <a:srgbClr val="000000"/>
                    </a:solidFill>
                    <a:effectLst/>
                    <a:uLnTx/>
                    <a:uFillTx/>
                    <a:latin typeface="IntelOne Text"/>
                    <a:cs typeface="Arial"/>
                  </a:rPr>
                </a:br>
                <a:r>
                  <a:rPr kumimoji="0" lang="en-NL" sz="1400" b="0" i="0" u="none" strike="noStrike" kern="1200" cap="none" spc="0" normalizeH="0" baseline="0" noProof="0">
                    <a:ln>
                      <a:noFill/>
                    </a:ln>
                    <a:solidFill>
                      <a:srgbClr val="FFFFFF"/>
                    </a:solidFill>
                    <a:effectLst/>
                    <a:uLnTx/>
                    <a:uFillTx/>
                    <a:latin typeface="IntelOne Text Light" panose="020B0403020203020204" pitchFamily="34" charset="77"/>
                    <a:cs typeface="Arial"/>
                  </a:rPr>
                  <a:t>Architecture</a:t>
                </a:r>
              </a:p>
            </p:txBody>
          </p:sp>
        </p:grpSp>
        <p:pic>
          <p:nvPicPr>
            <p:cNvPr id="44" name="Graphic 43">
              <a:extLst>
                <a:ext uri="{FF2B5EF4-FFF2-40B4-BE49-F238E27FC236}">
                  <a16:creationId xmlns:a16="http://schemas.microsoft.com/office/drawing/2014/main" id="{62ABCEDD-15A8-9EFF-E2AD-663D735D90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63239" y="5207400"/>
              <a:ext cx="1028700" cy="571500"/>
            </a:xfrm>
            <a:prstGeom prst="rect">
              <a:avLst/>
            </a:prstGeom>
          </p:spPr>
        </p:pic>
        <p:grpSp>
          <p:nvGrpSpPr>
            <p:cNvPr id="24" name="Group 23">
              <a:extLst>
                <a:ext uri="{FF2B5EF4-FFF2-40B4-BE49-F238E27FC236}">
                  <a16:creationId xmlns:a16="http://schemas.microsoft.com/office/drawing/2014/main" id="{4B311ADC-8617-2AF5-93FF-08D50848218B}"/>
                </a:ext>
              </a:extLst>
            </p:cNvPr>
            <p:cNvGrpSpPr/>
            <p:nvPr/>
          </p:nvGrpSpPr>
          <p:grpSpPr>
            <a:xfrm>
              <a:off x="7820358" y="4837366"/>
              <a:ext cx="1404402" cy="1404402"/>
              <a:chOff x="7820358" y="4827427"/>
              <a:chExt cx="1404402" cy="1404402"/>
            </a:xfrm>
          </p:grpSpPr>
          <p:sp>
            <p:nvSpPr>
              <p:cNvPr id="31" name="Rectangle 30">
                <a:extLst>
                  <a:ext uri="{FF2B5EF4-FFF2-40B4-BE49-F238E27FC236}">
                    <a16:creationId xmlns:a16="http://schemas.microsoft.com/office/drawing/2014/main" id="{80B77450-BDDD-2EA7-7871-01A65B1FFDBC}"/>
                  </a:ext>
                </a:extLst>
              </p:cNvPr>
              <p:cNvSpPr/>
              <p:nvPr/>
            </p:nvSpPr>
            <p:spPr>
              <a:xfrm>
                <a:off x="7820358" y="4827427"/>
                <a:ext cx="1404402" cy="1404402"/>
              </a:xfrm>
              <a:prstGeom prst="rect">
                <a:avLst/>
              </a:prstGeom>
              <a:gradFill flip="none" rotWithShape="1">
                <a:gsLst>
                  <a:gs pos="0">
                    <a:schemeClr val="bg1">
                      <a:alpha val="19000"/>
                    </a:schemeClr>
                  </a:gs>
                  <a:gs pos="100000">
                    <a:srgbClr val="004A86">
                      <a:alpha val="17000"/>
                    </a:srgbClr>
                  </a:gs>
                </a:gsLst>
                <a:lin ang="2700000" scaled="1"/>
                <a:tileRect/>
              </a:gradFill>
              <a:ln w="6350">
                <a:gradFill flip="none" rotWithShape="1">
                  <a:gsLst>
                    <a:gs pos="0">
                      <a:schemeClr val="accent1">
                        <a:lumMod val="5000"/>
                        <a:lumOff val="95000"/>
                        <a:alpha val="46257"/>
                      </a:schemeClr>
                    </a:gs>
                    <a:gs pos="100000">
                      <a:srgbClr val="00285A"/>
                    </a:gs>
                  </a:gsLst>
                  <a:lin ang="2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45" name="TextBox 44">
                <a:extLst>
                  <a:ext uri="{FF2B5EF4-FFF2-40B4-BE49-F238E27FC236}">
                    <a16:creationId xmlns:a16="http://schemas.microsoft.com/office/drawing/2014/main" id="{E4D1293B-09EA-6153-46CE-85FF6F63E605}"/>
                  </a:ext>
                </a:extLst>
              </p:cNvPr>
              <p:cNvSpPr txBox="1"/>
              <p:nvPr/>
            </p:nvSpPr>
            <p:spPr>
              <a:xfrm>
                <a:off x="7983536" y="5010967"/>
                <a:ext cx="1078046" cy="1037322"/>
              </a:xfrm>
              <a:prstGeom prst="rect">
                <a:avLst/>
              </a:prstGeom>
              <a:noFill/>
            </p:spPr>
            <p:txBody>
              <a:bodyPr wrap="square" lIns="0" r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24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Medium" panose="020B0503020203020204" pitchFamily="34" charset="77"/>
                    <a:cs typeface="Arial"/>
                  </a:rPr>
                  <a:t>Full Height </a:t>
                </a:r>
                <a:r>
                  <a:rPr kumimoji="0" lang="en-NL" sz="105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a:cs typeface="Arial"/>
                  </a:rPr>
                  <a:t> </a:t>
                </a:r>
                <a:br>
                  <a:rPr kumimoji="0" lang="en-NL" sz="1800" b="0" i="0" u="none" strike="noStrike" kern="1200" cap="none" spc="0" normalizeH="0" baseline="0" noProof="0">
                    <a:ln>
                      <a:noFill/>
                    </a:ln>
                    <a:solidFill>
                      <a:srgbClr val="000000"/>
                    </a:solidFill>
                    <a:effectLst/>
                    <a:uLnTx/>
                    <a:uFillTx/>
                    <a:latin typeface="IntelOne Text"/>
                    <a:cs typeface="Arial"/>
                  </a:rPr>
                </a:br>
                <a:r>
                  <a:rPr kumimoji="0" lang="en-NL" sz="1400" b="0" i="0" u="none" strike="noStrike" kern="1200" cap="none" spc="0" normalizeH="0" baseline="0" noProof="0">
                    <a:ln>
                      <a:noFill/>
                    </a:ln>
                    <a:solidFill>
                      <a:srgbClr val="FFFFFF"/>
                    </a:solidFill>
                    <a:effectLst/>
                    <a:uLnTx/>
                    <a:uFillTx/>
                    <a:latin typeface="IntelOne Text Light" panose="020B0403020203020204" pitchFamily="34" charset="77"/>
                    <a:cs typeface="Arial"/>
                  </a:rPr>
                  <a:t>PCIe</a:t>
                </a:r>
              </a:p>
            </p:txBody>
          </p:sp>
        </p:grpSp>
        <p:grpSp>
          <p:nvGrpSpPr>
            <p:cNvPr id="25" name="Group 24">
              <a:extLst>
                <a:ext uri="{FF2B5EF4-FFF2-40B4-BE49-F238E27FC236}">
                  <a16:creationId xmlns:a16="http://schemas.microsoft.com/office/drawing/2014/main" id="{C7EA90BA-D9D6-A1AF-D1A6-8A4294C6B964}"/>
                </a:ext>
              </a:extLst>
            </p:cNvPr>
            <p:cNvGrpSpPr/>
            <p:nvPr/>
          </p:nvGrpSpPr>
          <p:grpSpPr>
            <a:xfrm>
              <a:off x="9365328" y="4837366"/>
              <a:ext cx="1404402" cy="1404402"/>
              <a:chOff x="9365328" y="4827427"/>
              <a:chExt cx="1404402" cy="1404402"/>
            </a:xfrm>
          </p:grpSpPr>
          <p:sp>
            <p:nvSpPr>
              <p:cNvPr id="32" name="Rectangle 31">
                <a:extLst>
                  <a:ext uri="{FF2B5EF4-FFF2-40B4-BE49-F238E27FC236}">
                    <a16:creationId xmlns:a16="http://schemas.microsoft.com/office/drawing/2014/main" id="{F11111B9-6C36-509E-2583-E4CF6BC76361}"/>
                  </a:ext>
                </a:extLst>
              </p:cNvPr>
              <p:cNvSpPr/>
              <p:nvPr/>
            </p:nvSpPr>
            <p:spPr>
              <a:xfrm>
                <a:off x="9365328" y="4827427"/>
                <a:ext cx="1404402" cy="1404402"/>
              </a:xfrm>
              <a:prstGeom prst="rect">
                <a:avLst/>
              </a:prstGeom>
              <a:gradFill flip="none" rotWithShape="1">
                <a:gsLst>
                  <a:gs pos="0">
                    <a:schemeClr val="bg1">
                      <a:alpha val="19000"/>
                    </a:schemeClr>
                  </a:gs>
                  <a:gs pos="100000">
                    <a:srgbClr val="004A86">
                      <a:alpha val="17000"/>
                    </a:srgbClr>
                  </a:gs>
                </a:gsLst>
                <a:lin ang="2700000" scaled="1"/>
                <a:tileRect/>
              </a:gradFill>
              <a:ln w="6350">
                <a:gradFill flip="none" rotWithShape="1">
                  <a:gsLst>
                    <a:gs pos="0">
                      <a:schemeClr val="accent1">
                        <a:lumMod val="5000"/>
                        <a:lumOff val="95000"/>
                        <a:alpha val="46257"/>
                      </a:schemeClr>
                    </a:gs>
                    <a:gs pos="100000">
                      <a:srgbClr val="00285A"/>
                    </a:gs>
                  </a:gsLst>
                  <a:lin ang="2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a:cs typeface="Arial"/>
                </a:endParaRPr>
              </a:p>
            </p:txBody>
          </p:sp>
          <p:sp>
            <p:nvSpPr>
              <p:cNvPr id="22" name="TextBox 21">
                <a:extLst>
                  <a:ext uri="{FF2B5EF4-FFF2-40B4-BE49-F238E27FC236}">
                    <a16:creationId xmlns:a16="http://schemas.microsoft.com/office/drawing/2014/main" id="{E0DFB231-A9FE-C287-7610-108B07527465}"/>
                  </a:ext>
                </a:extLst>
              </p:cNvPr>
              <p:cNvSpPr txBox="1"/>
              <p:nvPr/>
            </p:nvSpPr>
            <p:spPr>
              <a:xfrm>
                <a:off x="9528506" y="5010967"/>
                <a:ext cx="1078046" cy="1037322"/>
              </a:xfrm>
              <a:prstGeom prst="rect">
                <a:avLst/>
              </a:prstGeom>
              <a:noFill/>
            </p:spPr>
            <p:txBody>
              <a:bodyPr wrap="square" lIns="0" r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36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Medium" panose="020B0503020203020204" pitchFamily="34" charset="77"/>
                    <a:cs typeface="Arial"/>
                  </a:rPr>
                  <a:t>32</a:t>
                </a:r>
                <a:r>
                  <a:rPr kumimoji="0" lang="en-NL" sz="1400" b="0" i="0" u="none" strike="noStrike" kern="1200" cap="none" spc="0" normalizeH="0" baseline="0" noProof="0">
                    <a:ln>
                      <a:noFill/>
                    </a:ln>
                    <a:gradFill>
                      <a:gsLst>
                        <a:gs pos="0">
                          <a:srgbClr val="FFFFFF"/>
                        </a:gs>
                        <a:gs pos="99000">
                          <a:srgbClr val="FFFFFF">
                            <a:lumMod val="85000"/>
                          </a:srgbClr>
                        </a:gs>
                      </a:gsLst>
                      <a:lin ang="2400000" scaled="0"/>
                    </a:gradFill>
                    <a:effectLst/>
                    <a:uLnTx/>
                    <a:uFillTx/>
                    <a:latin typeface="IntelOne Text"/>
                    <a:cs typeface="Arial"/>
                  </a:rPr>
                  <a:t> </a:t>
                </a:r>
                <a:br>
                  <a:rPr kumimoji="0" lang="en-NL" sz="1800" b="0" i="0" u="none" strike="noStrike" kern="1200" cap="none" spc="0" normalizeH="0" baseline="0" noProof="0">
                    <a:ln>
                      <a:noFill/>
                    </a:ln>
                    <a:solidFill>
                      <a:srgbClr val="000000"/>
                    </a:solidFill>
                    <a:effectLst/>
                    <a:uLnTx/>
                    <a:uFillTx/>
                    <a:latin typeface="IntelOne Text"/>
                    <a:cs typeface="Arial"/>
                  </a:rPr>
                </a:br>
                <a:r>
                  <a:rPr kumimoji="0" lang="en-NL" sz="1400" b="0" i="0" u="none" strike="noStrike" kern="1200" cap="none" spc="0" normalizeH="0" baseline="0" noProof="0">
                    <a:ln>
                      <a:noFill/>
                    </a:ln>
                    <a:solidFill>
                      <a:srgbClr val="FFFFFF"/>
                    </a:solidFill>
                    <a:effectLst/>
                    <a:uLnTx/>
                    <a:uFillTx/>
                    <a:latin typeface="IntelOne Text Light" panose="020B0403020203020204" pitchFamily="34" charset="77"/>
                    <a:cs typeface="Arial"/>
                  </a:rPr>
                  <a:t>X</a:t>
                </a:r>
                <a:r>
                  <a:rPr kumimoji="0" lang="en-NL" sz="1400" b="0" i="0" u="none" strike="noStrike" kern="1200" cap="none" spc="0" normalizeH="0" baseline="30000" noProof="0">
                    <a:ln>
                      <a:noFill/>
                    </a:ln>
                    <a:solidFill>
                      <a:srgbClr val="FFFFFF"/>
                    </a:solidFill>
                    <a:effectLst/>
                    <a:uLnTx/>
                    <a:uFillTx/>
                    <a:latin typeface="IntelOne Text Light" panose="020B0403020203020204" pitchFamily="34" charset="77"/>
                    <a:cs typeface="Arial"/>
                  </a:rPr>
                  <a:t>e </a:t>
                </a:r>
                <a:r>
                  <a:rPr kumimoji="0" lang="en-NL" sz="1400" b="0" i="0" u="none" strike="noStrike" kern="1200" cap="none" spc="0" normalizeH="0" baseline="0" noProof="0">
                    <a:ln>
                      <a:noFill/>
                    </a:ln>
                    <a:solidFill>
                      <a:srgbClr val="FFFFFF"/>
                    </a:solidFill>
                    <a:effectLst/>
                    <a:uLnTx/>
                    <a:uFillTx/>
                    <a:latin typeface="IntelOne Text Light" panose="020B0403020203020204" pitchFamily="34" charset="77"/>
                    <a:cs typeface="Arial"/>
                  </a:rPr>
                  <a:t>cores</a:t>
                </a:r>
              </a:p>
            </p:txBody>
          </p:sp>
        </p:grpSp>
      </p:grpSp>
      <p:grpSp>
        <p:nvGrpSpPr>
          <p:cNvPr id="2" name="Group 1">
            <a:extLst>
              <a:ext uri="{FF2B5EF4-FFF2-40B4-BE49-F238E27FC236}">
                <a16:creationId xmlns:a16="http://schemas.microsoft.com/office/drawing/2014/main" id="{12E92101-1B67-D99F-A29E-C6ED6B57544B}"/>
              </a:ext>
            </a:extLst>
          </p:cNvPr>
          <p:cNvGrpSpPr/>
          <p:nvPr/>
        </p:nvGrpSpPr>
        <p:grpSpPr>
          <a:xfrm>
            <a:off x="292633" y="6422194"/>
            <a:ext cx="565733" cy="211826"/>
            <a:chOff x="197746" y="6234186"/>
            <a:chExt cx="1059754" cy="396801"/>
          </a:xfrm>
        </p:grpSpPr>
        <p:sp>
          <p:nvSpPr>
            <p:cNvPr id="3" name="Freeform: Shape 8">
              <a:extLst>
                <a:ext uri="{FF2B5EF4-FFF2-40B4-BE49-F238E27FC236}">
                  <a16:creationId xmlns:a16="http://schemas.microsoft.com/office/drawing/2014/main" id="{A1DA83B2-D286-D520-88F5-D5410B17B26D}"/>
                </a:ext>
              </a:extLst>
            </p:cNvPr>
            <p:cNvSpPr/>
            <p:nvPr/>
          </p:nvSpPr>
          <p:spPr>
            <a:xfrm>
              <a:off x="197746" y="6239577"/>
              <a:ext cx="74131" cy="7413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ntelOne Text"/>
                <a:ea typeface="IntelOne Display Regular" panose="020B0604020203020204" pitchFamily="34" charset="0"/>
                <a:cs typeface="Arial" panose="02020603050405020304" pitchFamily="18" charset="0"/>
              </a:endParaRPr>
            </a:p>
          </p:txBody>
        </p:sp>
        <p:sp>
          <p:nvSpPr>
            <p:cNvPr id="5" name="Freeform: Shape 9">
              <a:extLst>
                <a:ext uri="{FF2B5EF4-FFF2-40B4-BE49-F238E27FC236}">
                  <a16:creationId xmlns:a16="http://schemas.microsoft.com/office/drawing/2014/main" id="{A06035FD-94CA-845C-8952-D894308D11F0}"/>
                </a:ext>
              </a:extLst>
            </p:cNvPr>
            <p:cNvSpPr/>
            <p:nvPr/>
          </p:nvSpPr>
          <p:spPr>
            <a:xfrm>
              <a:off x="199722" y="6234186"/>
              <a:ext cx="938809" cy="396801"/>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ntelOne Text"/>
                <a:ea typeface="IntelOne Display Regular" panose="020B0604020203020204" pitchFamily="34" charset="0"/>
                <a:cs typeface="Arial" panose="02020603050405020304" pitchFamily="18" charset="0"/>
              </a:endParaRPr>
            </a:p>
          </p:txBody>
        </p:sp>
        <p:sp>
          <p:nvSpPr>
            <p:cNvPr id="6" name="Freeform: Shape 10">
              <a:extLst>
                <a:ext uri="{FF2B5EF4-FFF2-40B4-BE49-F238E27FC236}">
                  <a16:creationId xmlns:a16="http://schemas.microsoft.com/office/drawing/2014/main" id="{5E8B4BC8-344D-6417-2161-F5383A11B2D7}"/>
                </a:ext>
              </a:extLst>
            </p:cNvPr>
            <p:cNvSpPr/>
            <p:nvPr/>
          </p:nvSpPr>
          <p:spPr>
            <a:xfrm>
              <a:off x="1182920" y="6552454"/>
              <a:ext cx="74580" cy="74580"/>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ntelOne Text"/>
                <a:ea typeface="IntelOne Display Regular" panose="020B0604020203020204" pitchFamily="34" charset="0"/>
                <a:cs typeface="Arial" panose="02020603050405020304" pitchFamily="18" charset="0"/>
              </a:endParaRPr>
            </a:p>
          </p:txBody>
        </p:sp>
        <p:sp>
          <p:nvSpPr>
            <p:cNvPr id="7" name="Freeform: Shape 11">
              <a:extLst>
                <a:ext uri="{FF2B5EF4-FFF2-40B4-BE49-F238E27FC236}">
                  <a16:creationId xmlns:a16="http://schemas.microsoft.com/office/drawing/2014/main" id="{D8D90ECC-319E-81E3-0B8B-C24D46EEA4EE}"/>
                </a:ext>
              </a:extLst>
            </p:cNvPr>
            <p:cNvSpPr/>
            <p:nvPr/>
          </p:nvSpPr>
          <p:spPr>
            <a:xfrm>
              <a:off x="1207541" y="6570964"/>
              <a:ext cx="29023" cy="37289"/>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ntelOne Text"/>
                <a:ea typeface="IntelOne Display Regular" panose="020B0604020203020204" pitchFamily="34" charset="0"/>
                <a:cs typeface="Arial" panose="02020603050405020304" pitchFamily="18" charset="0"/>
              </a:endParaRPr>
            </a:p>
          </p:txBody>
        </p:sp>
      </p:grpSp>
      <p:sp>
        <p:nvSpPr>
          <p:cNvPr id="11" name="!!videotranscode">
            <a:extLst>
              <a:ext uri="{FF2B5EF4-FFF2-40B4-BE49-F238E27FC236}">
                <a16:creationId xmlns:a16="http://schemas.microsoft.com/office/drawing/2014/main" id="{4FBD456F-9548-340B-98A0-3FACFBA56195}"/>
              </a:ext>
            </a:extLst>
          </p:cNvPr>
          <p:cNvSpPr txBox="1"/>
          <p:nvPr/>
        </p:nvSpPr>
        <p:spPr>
          <a:xfrm>
            <a:off x="121375" y="233646"/>
            <a:ext cx="3019392" cy="349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144000" rtlCol="0" anchor="ctr"/>
          <a:lstStyle>
            <a:defPPr>
              <a:defRPr lang="en-NL"/>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IntelOne Text Medium"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IntelOne Text Medium" panose="020B0503020203020204" pitchFamily="34" charset="77"/>
                <a:cs typeface="Arial"/>
              </a:rPr>
              <a:t>Media Delivery</a:t>
            </a:r>
          </a:p>
        </p:txBody>
      </p:sp>
      <p:sp>
        <p:nvSpPr>
          <p:cNvPr id="16" name="!!videotranscode">
            <a:extLst>
              <a:ext uri="{FF2B5EF4-FFF2-40B4-BE49-F238E27FC236}">
                <a16:creationId xmlns:a16="http://schemas.microsoft.com/office/drawing/2014/main" id="{8A74481B-2E84-47E0-FC1F-CE76C4B7EEFA}"/>
              </a:ext>
            </a:extLst>
          </p:cNvPr>
          <p:cNvSpPr txBox="1"/>
          <p:nvPr/>
        </p:nvSpPr>
        <p:spPr>
          <a:xfrm>
            <a:off x="121375" y="1504588"/>
            <a:ext cx="2532375" cy="349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144000" rtlCol="0" anchor="ctr"/>
          <a:lstStyle>
            <a:defPPr>
              <a:defRPr lang="en-NL"/>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LnTx/>
                <a:uFillTx/>
                <a:latin typeface="IntelOne Text Medium" panose="020B0503020203020204" pitchFamily="34"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FFFFF"/>
                </a:solidFill>
                <a:effectLst/>
                <a:uLnTx/>
                <a:uFillTx/>
                <a:latin typeface="IntelOne Text Medium" panose="020B0503020203020204" pitchFamily="34" charset="77"/>
                <a:cs typeface="Arial"/>
              </a:rPr>
              <a:t>Cloud Gaming</a:t>
            </a:r>
          </a:p>
        </p:txBody>
      </p:sp>
      <p:sp>
        <p:nvSpPr>
          <p:cNvPr id="9" name="TextBox 9">
            <a:extLst>
              <a:ext uri="{FF2B5EF4-FFF2-40B4-BE49-F238E27FC236}">
                <a16:creationId xmlns:a16="http://schemas.microsoft.com/office/drawing/2014/main" id="{7D1B2A41-6906-CC47-B2E3-BD7FBFEE35B0}"/>
              </a:ext>
            </a:extLst>
          </p:cNvPr>
          <p:cNvSpPr txBox="1"/>
          <p:nvPr/>
        </p:nvSpPr>
        <p:spPr>
          <a:xfrm>
            <a:off x="183764" y="583429"/>
            <a:ext cx="2437324"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IntelOne Text Medium" panose="020B0503020203020204" pitchFamily="34" charset="77"/>
                <a:cs typeface="Arial"/>
              </a:rPr>
              <a:t>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Text" panose="020B0503020203020204" pitchFamily="34" charset="77"/>
                <a:cs typeface="Arial"/>
              </a:rPr>
              <a:t> </a:t>
            </a:r>
            <a:r>
              <a:rPr kumimoji="0" lang="en-NL" sz="1400" b="0" i="0" u="none" strike="noStrike" kern="1200" cap="none" spc="0" normalizeH="0" baseline="0" noProof="0">
                <a:ln>
                  <a:noFill/>
                </a:ln>
                <a:solidFill>
                  <a:srgbClr val="FFFFFF"/>
                </a:solidFill>
                <a:effectLst/>
                <a:uLnTx/>
                <a:uFillTx/>
                <a:latin typeface="IntelOne Text" panose="020B0503020203020204" pitchFamily="34" charset="77"/>
                <a:cs typeface="Arial"/>
              </a:rPr>
              <a:t>1080p</a:t>
            </a:r>
            <a:r>
              <a:rPr kumimoji="0" lang="en-US" sz="1400" b="0" i="0" u="none" strike="noStrike" kern="1200" cap="none" spc="0" normalizeH="0" baseline="0" noProof="0">
                <a:ln>
                  <a:noFill/>
                </a:ln>
                <a:solidFill>
                  <a:srgbClr val="FFFFFF"/>
                </a:solidFill>
                <a:effectLst/>
                <a:uLnTx/>
                <a:uFillTx/>
                <a:latin typeface="IntelOne Text" panose="020B0503020203020204" pitchFamily="34" charset="77"/>
                <a:cs typeface="Arial"/>
              </a:rPr>
              <a:t> 60fps </a:t>
            </a:r>
            <a:r>
              <a:rPr kumimoji="0" lang="en-NL" sz="1400" b="0" i="0" u="none" strike="noStrike" kern="1200" cap="none" spc="0" normalizeH="0" baseline="0" noProof="0">
                <a:ln>
                  <a:noFill/>
                </a:ln>
                <a:solidFill>
                  <a:srgbClr val="FFFFFF"/>
                </a:solidFill>
                <a:effectLst/>
                <a:uLnTx/>
                <a:uFillTx/>
                <a:latin typeface="IntelOne Text" panose="020B0503020203020204" pitchFamily="34" charset="77"/>
                <a:cs typeface="Arial"/>
              </a:rPr>
              <a:t>Streams</a:t>
            </a:r>
          </a:p>
        </p:txBody>
      </p:sp>
      <p:sp>
        <p:nvSpPr>
          <p:cNvPr id="12" name="TextBox 12">
            <a:extLst>
              <a:ext uri="{FF2B5EF4-FFF2-40B4-BE49-F238E27FC236}">
                <a16:creationId xmlns:a16="http://schemas.microsoft.com/office/drawing/2014/main" id="{15EC2F9D-FD05-7C94-A26D-7CC9794BD606}"/>
              </a:ext>
            </a:extLst>
          </p:cNvPr>
          <p:cNvSpPr txBox="1"/>
          <p:nvPr/>
        </p:nvSpPr>
        <p:spPr>
          <a:xfrm>
            <a:off x="183764" y="1832498"/>
            <a:ext cx="1674778"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IntelOne Text Medium" panose="020B0503020203020204" pitchFamily="34" charset="77"/>
                <a:cs typeface="Arial"/>
              </a:rPr>
              <a:t>60</a:t>
            </a:r>
            <a:r>
              <a:rPr kumimoji="0" lang="en-NL" sz="2800" b="0" i="0" u="none" strike="noStrike" kern="1200" cap="none" spc="0" normalizeH="0" baseline="0" noProof="0">
                <a:ln>
                  <a:noFill/>
                </a:ln>
                <a:solidFill>
                  <a:srgbClr val="FFFFFF"/>
                </a:solidFill>
                <a:effectLst/>
                <a:uLnTx/>
                <a:uFillTx/>
                <a:latin typeface="IntelOne Text Medium" panose="020B0503020203020204" pitchFamily="34" charset="77"/>
                <a:cs typeface="Arial"/>
              </a:rPr>
              <a:t> </a:t>
            </a:r>
            <a:endParaRPr kumimoji="0" lang="en-US" sz="2800" b="0" i="0" u="none" strike="noStrike" kern="1200" cap="none" spc="0" normalizeH="0" baseline="0" noProof="0">
              <a:ln>
                <a:noFill/>
              </a:ln>
              <a:solidFill>
                <a:srgbClr val="FFFFFF"/>
              </a:solidFill>
              <a:effectLst/>
              <a:uLnTx/>
              <a:uFillTx/>
              <a:latin typeface="IntelOne Text Medium" panose="020B0503020203020204" pitchFamily="34" charset="77"/>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FFFFFF"/>
                </a:solidFill>
                <a:effectLst/>
                <a:uLnTx/>
                <a:uFillTx/>
                <a:latin typeface="IntelOne Text" panose="020B0503020203020204" pitchFamily="34" charset="77"/>
                <a:cs typeface="Arial"/>
              </a:rPr>
              <a:t>720p 30fps Game Streams</a:t>
            </a:r>
            <a:endParaRPr kumimoji="0" lang="en-NL" sz="1400" b="0" i="0" u="none" strike="noStrike" kern="1200" cap="none" spc="0" normalizeH="0" baseline="30000" noProof="0">
              <a:ln>
                <a:noFill/>
              </a:ln>
              <a:solidFill>
                <a:srgbClr val="FFFFFF"/>
              </a:solidFill>
              <a:effectLst/>
              <a:uLnTx/>
              <a:uFillTx/>
              <a:latin typeface="IntelOne Text" panose="020B0503020203020204" pitchFamily="34" charset="77"/>
              <a:cs typeface="Arial"/>
            </a:endParaRPr>
          </a:p>
        </p:txBody>
      </p:sp>
      <p:sp>
        <p:nvSpPr>
          <p:cNvPr id="21" name="TextBox 20">
            <a:extLst>
              <a:ext uri="{FF2B5EF4-FFF2-40B4-BE49-F238E27FC236}">
                <a16:creationId xmlns:a16="http://schemas.microsoft.com/office/drawing/2014/main" id="{A60AC11A-2628-57F6-B26B-D144BF623959}"/>
              </a:ext>
            </a:extLst>
          </p:cNvPr>
          <p:cNvSpPr txBox="1"/>
          <p:nvPr/>
        </p:nvSpPr>
        <p:spPr>
          <a:xfrm>
            <a:off x="5485183" y="6645409"/>
            <a:ext cx="697308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IntelOne Text"/>
                <a:cs typeface="Arial"/>
              </a:rPr>
              <a:t>See performance claims </a:t>
            </a:r>
            <a:r>
              <a:rPr kumimoji="0" lang="en-US" sz="800" b="0" i="0" u="none" strike="noStrike" kern="1200" cap="none" spc="0" normalizeH="0" baseline="0" noProof="0">
                <a:ln>
                  <a:noFill/>
                </a:ln>
                <a:solidFill>
                  <a:srgbClr val="000000"/>
                </a:solidFill>
                <a:effectLst/>
                <a:uLnTx/>
                <a:uFillTx/>
                <a:latin typeface="IntelOne Text"/>
                <a:cs typeface="Arial"/>
                <a:hlinkClick r:id="rId7"/>
              </a:rPr>
              <a:t>https://edc.intel.com/content/www/us/en/products/performance/benchmarks/intel-data-center-gpu-flex-series/</a:t>
            </a:r>
            <a:r>
              <a:rPr kumimoji="0" lang="en-US" sz="800" b="0" i="0" u="none" strike="noStrike" kern="1200" cap="none" spc="0" normalizeH="0" baseline="0" noProof="0">
                <a:ln>
                  <a:noFill/>
                </a:ln>
                <a:solidFill>
                  <a:srgbClr val="000000"/>
                </a:solidFill>
                <a:effectLst/>
                <a:uLnTx/>
                <a:uFillTx/>
                <a:latin typeface="IntelOne Text"/>
                <a:cs typeface="Arial"/>
              </a:rPr>
              <a:t> </a:t>
            </a:r>
          </a:p>
        </p:txBody>
      </p:sp>
    </p:spTree>
    <p:extLst>
      <p:ext uri="{BB962C8B-B14F-4D97-AF65-F5344CB8AC3E}">
        <p14:creationId xmlns:p14="http://schemas.microsoft.com/office/powerpoint/2010/main" val="219748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401A1-F5F9-6745-46F4-E2C25FEBBDD4}"/>
              </a:ext>
            </a:extLst>
          </p:cNvPr>
          <p:cNvPicPr>
            <a:picLocks noChangeAspect="1"/>
          </p:cNvPicPr>
          <p:nvPr/>
        </p:nvPicPr>
        <p:blipFill>
          <a:blip r:embed="rId2"/>
          <a:stretch>
            <a:fillRect/>
          </a:stretch>
        </p:blipFill>
        <p:spPr>
          <a:xfrm>
            <a:off x="0" y="-394"/>
            <a:ext cx="12191999" cy="6858787"/>
          </a:xfrm>
          <a:prstGeom prst="rect">
            <a:avLst/>
          </a:prstGeom>
        </p:spPr>
      </p:pic>
    </p:spTree>
    <p:extLst>
      <p:ext uri="{BB962C8B-B14F-4D97-AF65-F5344CB8AC3E}">
        <p14:creationId xmlns:p14="http://schemas.microsoft.com/office/powerpoint/2010/main" val="73343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76841C-98BB-BF68-11C5-F16134572FF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5616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67EF-F6A6-3197-D429-48AF0B9B8E39}"/>
              </a:ext>
            </a:extLst>
          </p:cNvPr>
          <p:cNvSpPr>
            <a:spLocks noGrp="1"/>
          </p:cNvSpPr>
          <p:nvPr>
            <p:ph type="ctrTitle"/>
          </p:nvPr>
        </p:nvSpPr>
        <p:spPr>
          <a:xfrm>
            <a:off x="2225196" y="1947968"/>
            <a:ext cx="8910033" cy="2387600"/>
          </a:xfrm>
        </p:spPr>
        <p:txBody>
          <a:bodyPr/>
          <a:lstStyle/>
          <a:p>
            <a:r>
              <a:rPr lang="en-US" sz="5867">
                <a:latin typeface="IntelOne Display Bold" panose="020B0803020203020204" pitchFamily="34" charset="0"/>
              </a:rPr>
              <a:t>Introduction</a:t>
            </a:r>
            <a:br>
              <a:rPr lang="en-US" sz="5867">
                <a:latin typeface="IntelOne Display Light" panose="020B0403020203020204" pitchFamily="34" charset="0"/>
              </a:rPr>
            </a:br>
            <a:r>
              <a:rPr lang="en-US" sz="5867">
                <a:latin typeface="IntelOne Display Light" panose="020B0403020203020204" pitchFamily="34" charset="0"/>
              </a:rPr>
              <a:t>Intel® Gaudi®2 AI Accelerator</a:t>
            </a:r>
            <a:endParaRPr lang="en-US" sz="5867"/>
          </a:p>
        </p:txBody>
      </p:sp>
      <p:sp>
        <p:nvSpPr>
          <p:cNvPr id="4" name="Title 1">
            <a:extLst>
              <a:ext uri="{FF2B5EF4-FFF2-40B4-BE49-F238E27FC236}">
                <a16:creationId xmlns:a16="http://schemas.microsoft.com/office/drawing/2014/main" id="{7AD7F8CD-869A-49B0-8054-E9C8245DE94D}"/>
              </a:ext>
            </a:extLst>
          </p:cNvPr>
          <p:cNvSpPr txBox="1">
            <a:spLocks/>
          </p:cNvSpPr>
          <p:nvPr/>
        </p:nvSpPr>
        <p:spPr>
          <a:xfrm>
            <a:off x="1056772" y="2757351"/>
            <a:ext cx="10460973" cy="10807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6600" b="0" i="0" u="none" strike="noStrike" kern="1200" cap="none" spc="0" normalizeH="0" baseline="0" noProof="0">
              <a:ln>
                <a:noFill/>
              </a:ln>
              <a:solidFill>
                <a:srgbClr val="FFFFFF"/>
              </a:solidFill>
              <a:effectLst/>
              <a:uLnTx/>
              <a:uFillTx/>
              <a:latin typeface="IntelOne Display Light" panose="020B0403020203020204" pitchFamily="34" charset="0"/>
            </a:endParaRPr>
          </a:p>
        </p:txBody>
      </p:sp>
    </p:spTree>
    <p:extLst>
      <p:ext uri="{BB962C8B-B14F-4D97-AF65-F5344CB8AC3E}">
        <p14:creationId xmlns:p14="http://schemas.microsoft.com/office/powerpoint/2010/main" val="4278676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2">
            <a:extLst>
              <a:ext uri="{FF2B5EF4-FFF2-40B4-BE49-F238E27FC236}">
                <a16:creationId xmlns:a16="http://schemas.microsoft.com/office/drawing/2014/main" id="{96780B70-7815-39F6-3DBC-E54AD16B6991}"/>
              </a:ext>
            </a:extLst>
          </p:cNvPr>
          <p:cNvSpPr/>
          <p:nvPr/>
        </p:nvSpPr>
        <p:spPr>
          <a:xfrm>
            <a:off x="9255770" y="1509774"/>
            <a:ext cx="2479284" cy="4043481"/>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5" name="Rectangle: Rounded Corners 2">
            <a:extLst>
              <a:ext uri="{FF2B5EF4-FFF2-40B4-BE49-F238E27FC236}">
                <a16:creationId xmlns:a16="http://schemas.microsoft.com/office/drawing/2014/main" id="{80BB7AF1-E1BA-F81E-060B-52BD9A26B3BD}"/>
              </a:ext>
            </a:extLst>
          </p:cNvPr>
          <p:cNvSpPr/>
          <p:nvPr/>
        </p:nvSpPr>
        <p:spPr>
          <a:xfrm>
            <a:off x="6385697" y="1513505"/>
            <a:ext cx="2479284" cy="4026787"/>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2" name="Rectangle: Rounded Corners 2">
            <a:extLst>
              <a:ext uri="{FF2B5EF4-FFF2-40B4-BE49-F238E27FC236}">
                <a16:creationId xmlns:a16="http://schemas.microsoft.com/office/drawing/2014/main" id="{30A9E6FD-74BE-42E0-85D7-E904769E3AC7}"/>
              </a:ext>
            </a:extLst>
          </p:cNvPr>
          <p:cNvSpPr/>
          <p:nvPr/>
        </p:nvSpPr>
        <p:spPr>
          <a:xfrm>
            <a:off x="3511046" y="1513768"/>
            <a:ext cx="2479284" cy="4318910"/>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
            <a:extLst>
              <a:ext uri="{FF2B5EF4-FFF2-40B4-BE49-F238E27FC236}">
                <a16:creationId xmlns:a16="http://schemas.microsoft.com/office/drawing/2014/main" id="{0E2611DE-FD89-01D0-D4C5-3A218E06D54C}"/>
              </a:ext>
            </a:extLst>
          </p:cNvPr>
          <p:cNvSpPr/>
          <p:nvPr/>
        </p:nvSpPr>
        <p:spPr>
          <a:xfrm>
            <a:off x="636395" y="1513769"/>
            <a:ext cx="2479284" cy="4318909"/>
          </a:xfrm>
          <a:prstGeom prst="rect">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 name="Title 1">
            <a:extLst>
              <a:ext uri="{FF2B5EF4-FFF2-40B4-BE49-F238E27FC236}">
                <a16:creationId xmlns:a16="http://schemas.microsoft.com/office/drawing/2014/main" id="{28CCF9BC-BDBD-4772-8646-447145B31261}"/>
              </a:ext>
            </a:extLst>
          </p:cNvPr>
          <p:cNvSpPr>
            <a:spLocks noGrp="1"/>
          </p:cNvSpPr>
          <p:nvPr>
            <p:ph type="title"/>
          </p:nvPr>
        </p:nvSpPr>
        <p:spPr>
          <a:xfrm>
            <a:off x="552452" y="118872"/>
            <a:ext cx="10768389" cy="640582"/>
          </a:xfrm>
        </p:spPr>
        <p:txBody>
          <a:bodyPr>
            <a:normAutofit/>
          </a:bodyPr>
          <a:lstStyle/>
          <a:p>
            <a:r>
              <a:rPr lang="en-US"/>
              <a:t>Intel® Gaudi® AI Accelerator Roadmap </a:t>
            </a:r>
            <a:endParaRPr lang="x-none"/>
          </a:p>
        </p:txBody>
      </p:sp>
      <p:sp>
        <p:nvSpPr>
          <p:cNvPr id="75" name="TextBox 74">
            <a:extLst>
              <a:ext uri="{FF2B5EF4-FFF2-40B4-BE49-F238E27FC236}">
                <a16:creationId xmlns:a16="http://schemas.microsoft.com/office/drawing/2014/main" id="{6873B0E8-EE89-4FE3-8B45-C1A4D6806CC1}"/>
              </a:ext>
            </a:extLst>
          </p:cNvPr>
          <p:cNvSpPr txBox="1"/>
          <p:nvPr/>
        </p:nvSpPr>
        <p:spPr>
          <a:xfrm>
            <a:off x="6890720" y="1776390"/>
            <a:ext cx="1593706" cy="38472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0C7FD">
                    <a:lumMod val="50000"/>
                  </a:srgbClr>
                </a:solidFill>
                <a:effectLst/>
                <a:uLnTx/>
                <a:uFillTx/>
                <a:latin typeface="Calibri" panose="020F0502020204030204" pitchFamily="34" charset="0"/>
                <a:ea typeface="+mn-ea"/>
                <a:cs typeface="Calibri" panose="020F0502020204030204" pitchFamily="34" charset="0"/>
              </a:rPr>
              <a:t>Gaudi3 (5nm) </a:t>
            </a:r>
          </a:p>
        </p:txBody>
      </p:sp>
      <p:sp>
        <p:nvSpPr>
          <p:cNvPr id="80" name="TextBox 79">
            <a:extLst>
              <a:ext uri="{FF2B5EF4-FFF2-40B4-BE49-F238E27FC236}">
                <a16:creationId xmlns:a16="http://schemas.microsoft.com/office/drawing/2014/main" id="{7D7FF7B3-178B-4D97-87F0-2F924039DB7E}"/>
              </a:ext>
            </a:extLst>
          </p:cNvPr>
          <p:cNvSpPr txBox="1"/>
          <p:nvPr/>
        </p:nvSpPr>
        <p:spPr>
          <a:xfrm>
            <a:off x="6385698" y="5540291"/>
            <a:ext cx="2479283" cy="338554"/>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2024</a:t>
            </a:r>
          </a:p>
        </p:txBody>
      </p:sp>
      <p:sp>
        <p:nvSpPr>
          <p:cNvPr id="63" name="TextBox 62">
            <a:extLst>
              <a:ext uri="{FF2B5EF4-FFF2-40B4-BE49-F238E27FC236}">
                <a16:creationId xmlns:a16="http://schemas.microsoft.com/office/drawing/2014/main" id="{CE40B5A4-BAFF-49FE-8635-AA77B7DD6224}"/>
              </a:ext>
            </a:extLst>
          </p:cNvPr>
          <p:cNvSpPr txBox="1"/>
          <p:nvPr/>
        </p:nvSpPr>
        <p:spPr>
          <a:xfrm>
            <a:off x="3890134" y="1779955"/>
            <a:ext cx="1716530" cy="3847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0C7FD">
                    <a:lumMod val="50000"/>
                  </a:srgbClr>
                </a:solidFill>
                <a:effectLst/>
                <a:uLnTx/>
                <a:uFillTx/>
                <a:latin typeface="Calibri" panose="020F0502020204030204" pitchFamily="34" charset="0"/>
                <a:ea typeface="+mn-ea"/>
                <a:cs typeface="Calibri" panose="020F0502020204030204" pitchFamily="34" charset="0"/>
              </a:rPr>
              <a:t>Gaudi2 (7nm) </a:t>
            </a:r>
          </a:p>
        </p:txBody>
      </p:sp>
      <p:sp>
        <p:nvSpPr>
          <p:cNvPr id="31" name="TextBox 30">
            <a:extLst>
              <a:ext uri="{FF2B5EF4-FFF2-40B4-BE49-F238E27FC236}">
                <a16:creationId xmlns:a16="http://schemas.microsoft.com/office/drawing/2014/main" id="{1B3443C3-FDB0-8A70-4C7F-CA4DED3A5476}"/>
              </a:ext>
            </a:extLst>
          </p:cNvPr>
          <p:cNvSpPr txBox="1"/>
          <p:nvPr/>
        </p:nvSpPr>
        <p:spPr>
          <a:xfrm>
            <a:off x="1427333" y="1772206"/>
            <a:ext cx="822662" cy="38472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0C7FD">
                    <a:lumMod val="50000"/>
                  </a:srgbClr>
                </a:solidFill>
                <a:effectLst/>
                <a:uLnTx/>
                <a:uFillTx/>
                <a:latin typeface="Calibri" panose="020F0502020204030204" pitchFamily="34" charset="0"/>
                <a:ea typeface="+mn-ea"/>
                <a:cs typeface="Calibri" panose="020F0502020204030204" pitchFamily="34" charset="0"/>
              </a:rPr>
              <a:t>Gaudi </a:t>
            </a:r>
          </a:p>
        </p:txBody>
      </p:sp>
      <p:sp>
        <p:nvSpPr>
          <p:cNvPr id="39" name="TextBox 38">
            <a:extLst>
              <a:ext uri="{FF2B5EF4-FFF2-40B4-BE49-F238E27FC236}">
                <a16:creationId xmlns:a16="http://schemas.microsoft.com/office/drawing/2014/main" id="{6D865196-6D36-6619-48CE-B343BBDFE1C0}"/>
              </a:ext>
            </a:extLst>
          </p:cNvPr>
          <p:cNvSpPr txBox="1"/>
          <p:nvPr/>
        </p:nvSpPr>
        <p:spPr>
          <a:xfrm flipH="1">
            <a:off x="782595" y="4494447"/>
            <a:ext cx="2333082" cy="1354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C7FD"/>
                </a:solidFill>
                <a:effectLst/>
                <a:uLnTx/>
                <a:uFillTx/>
                <a:latin typeface="Calibri" panose="020F0502020204030204" pitchFamily="34" charset="0"/>
                <a:ea typeface="+mn-ea"/>
                <a:cs typeface="Calibri" panose="020F0502020204030204" pitchFamily="34" charset="0"/>
              </a:rPr>
              <a:t>Available via:</a:t>
            </a:r>
            <a:endParaRPr kumimoji="0" lang="en-US" sz="1400" b="0" i="0" u="none" strike="noStrike" kern="1200" cap="none" spc="0" normalizeH="0" baseline="0" noProof="0">
              <a:ln>
                <a:noFill/>
              </a:ln>
              <a:solidFill>
                <a:srgbClr val="0270C1"/>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a:ln>
                  <a:noFill/>
                </a:ln>
                <a:solidFill>
                  <a:srgbClr val="0270C1"/>
                </a:solidFill>
                <a:effectLst/>
                <a:uLnTx/>
                <a:uFillTx/>
                <a:latin typeface="Calibri" panose="020F0502020204030204" pitchFamily="34" charset="0"/>
                <a:ea typeface="+mn-ea"/>
                <a:cs typeface="Calibri" panose="020F0502020204030204" pitchFamily="34" charset="0"/>
              </a:rPr>
              <a:t>HLS-1 Server (x8)</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a:ln>
                  <a:noFill/>
                </a:ln>
                <a:solidFill>
                  <a:srgbClr val="0270C1"/>
                </a:solidFill>
                <a:effectLst/>
                <a:uLnTx/>
                <a:uFillTx/>
                <a:latin typeface="Calibri" panose="020F0502020204030204" pitchFamily="34" charset="0"/>
                <a:ea typeface="+mn-ea"/>
                <a:cs typeface="Calibri" panose="020F0502020204030204" pitchFamily="34" charset="0"/>
              </a:rPr>
              <a:t>SMC Server (x8)</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a:ln>
                  <a:noFill/>
                </a:ln>
                <a:solidFill>
                  <a:srgbClr val="0270C1"/>
                </a:solidFill>
                <a:effectLst/>
                <a:uLnTx/>
                <a:uFillTx/>
                <a:latin typeface="Calibri" panose="020F0502020204030204" pitchFamily="34" charset="0"/>
                <a:ea typeface="+mn-ea"/>
                <a:cs typeface="Calibri" panose="020F0502020204030204" pitchFamily="34" charset="0"/>
              </a:rPr>
              <a:t>SDSC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a:ln>
                  <a:noFill/>
                </a:ln>
                <a:solidFill>
                  <a:srgbClr val="0270C1"/>
                </a:solidFill>
                <a:effectLst/>
                <a:uLnTx/>
                <a:uFillTx/>
                <a:latin typeface="Calibri" panose="020F0502020204030204" pitchFamily="34" charset="0"/>
                <a:ea typeface="+mn-ea"/>
                <a:cs typeface="Calibri" panose="020F0502020204030204" pitchFamily="34" charset="0"/>
              </a:rPr>
              <a:t>Public Cloud: EC2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L" sz="1600" b="0" i="0" u="none" strike="noStrike" kern="1200" cap="none" spc="0" normalizeH="0" baseline="0" noProof="0">
              <a:ln>
                <a:noFill/>
              </a:ln>
              <a:solidFill>
                <a:srgbClr val="0270C1"/>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9045CC35-8171-48FC-C8BD-0C5B64D52331}"/>
              </a:ext>
            </a:extLst>
          </p:cNvPr>
          <p:cNvSpPr txBox="1"/>
          <p:nvPr/>
        </p:nvSpPr>
        <p:spPr>
          <a:xfrm>
            <a:off x="9305043" y="1790062"/>
            <a:ext cx="2049985" cy="38472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0C7FD">
                    <a:lumMod val="50000"/>
                  </a:srgbClr>
                </a:solidFill>
                <a:effectLst/>
                <a:uLnTx/>
                <a:uFillTx/>
                <a:latin typeface="Calibri" panose="020F0502020204030204" pitchFamily="34" charset="0"/>
                <a:ea typeface="+mn-ea"/>
                <a:cs typeface="Calibri" panose="020F0502020204030204" pitchFamily="34" charset="0"/>
              </a:rPr>
              <a:t>Falcon-Shores-One</a:t>
            </a:r>
          </a:p>
        </p:txBody>
      </p:sp>
      <p:sp>
        <p:nvSpPr>
          <p:cNvPr id="17" name="TextBox 16">
            <a:extLst>
              <a:ext uri="{FF2B5EF4-FFF2-40B4-BE49-F238E27FC236}">
                <a16:creationId xmlns:a16="http://schemas.microsoft.com/office/drawing/2014/main" id="{EEAC6654-EC1F-DF31-4F79-FDF2FCB3B38C}"/>
              </a:ext>
            </a:extLst>
          </p:cNvPr>
          <p:cNvSpPr txBox="1"/>
          <p:nvPr/>
        </p:nvSpPr>
        <p:spPr>
          <a:xfrm>
            <a:off x="9255771" y="5540292"/>
            <a:ext cx="2479283" cy="338554"/>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2025</a:t>
            </a:r>
          </a:p>
        </p:txBody>
      </p:sp>
      <p:sp>
        <p:nvSpPr>
          <p:cNvPr id="21" name="TextBox 20">
            <a:extLst>
              <a:ext uri="{FF2B5EF4-FFF2-40B4-BE49-F238E27FC236}">
                <a16:creationId xmlns:a16="http://schemas.microsoft.com/office/drawing/2014/main" id="{FF4D876A-93AB-33FC-8772-C5DE7AC07D07}"/>
              </a:ext>
            </a:extLst>
          </p:cNvPr>
          <p:cNvSpPr txBox="1"/>
          <p:nvPr/>
        </p:nvSpPr>
        <p:spPr>
          <a:xfrm flipH="1">
            <a:off x="3867950" y="4498510"/>
            <a:ext cx="2056111"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C7FD"/>
                </a:solidFill>
                <a:effectLst/>
                <a:uLnTx/>
                <a:uFillTx/>
                <a:latin typeface="Calibri" panose="020F0502020204030204" pitchFamily="34" charset="0"/>
                <a:ea typeface="+mn-ea"/>
                <a:cs typeface="Calibri" panose="020F0502020204030204" pitchFamily="34" charset="0"/>
              </a:rPr>
              <a:t>Available via:</a:t>
            </a:r>
            <a:endParaRPr kumimoji="0" lang="en-US" sz="1400" b="0" i="0" u="none" strike="noStrike" kern="1200" cap="none" spc="0" normalizeH="0" baseline="0" noProof="0">
              <a:ln>
                <a:noFill/>
              </a:ln>
              <a:solidFill>
                <a:srgbClr val="0270C1"/>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a:ln>
                  <a:noFill/>
                </a:ln>
                <a:solidFill>
                  <a:srgbClr val="0270C1"/>
                </a:solidFill>
                <a:effectLst/>
                <a:uLnTx/>
                <a:uFillTx/>
                <a:latin typeface="Calibri" panose="020F0502020204030204" pitchFamily="34" charset="0"/>
                <a:ea typeface="+mn-ea"/>
                <a:cs typeface="Calibri" panose="020F0502020204030204" pitchFamily="34" charset="0"/>
              </a:rPr>
              <a:t>HLS-Gaudi2 Server (x8)</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err="1">
                <a:ln>
                  <a:noFill/>
                </a:ln>
                <a:solidFill>
                  <a:srgbClr val="0270C1"/>
                </a:solidFill>
                <a:effectLst/>
                <a:uLnTx/>
                <a:uFillTx/>
                <a:latin typeface="Calibri" panose="020F0502020204030204" pitchFamily="34" charset="0"/>
                <a:cs typeface="Calibri" panose="020F0502020204030204" pitchFamily="34" charset="0"/>
              </a:rPr>
              <a:t>OxM</a:t>
            </a:r>
            <a:r>
              <a:rPr kumimoji="0" lang="en-US" sz="1400" b="0" i="0" u="none" strike="noStrike" kern="1200" cap="none" spc="0" normalizeH="0" baseline="0" noProof="0">
                <a:ln>
                  <a:noFill/>
                </a:ln>
                <a:solidFill>
                  <a:srgbClr val="0270C1"/>
                </a:solidFill>
                <a:effectLst/>
                <a:uLnTx/>
                <a:uFillTx/>
                <a:latin typeface="Calibri" panose="020F0502020204030204" pitchFamily="34" charset="0"/>
                <a:ea typeface="+mn-ea"/>
                <a:cs typeface="Calibri" panose="020F0502020204030204" pitchFamily="34" charset="0"/>
              </a:rPr>
              <a:t> x8 servers: SMC, Inspur systems, Wiwynn, Others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a:ln>
                  <a:noFill/>
                </a:ln>
                <a:solidFill>
                  <a:srgbClr val="0270C1"/>
                </a:solidFill>
                <a:effectLst/>
                <a:uLnTx/>
                <a:uFillTx/>
                <a:latin typeface="Calibri" panose="020F0502020204030204" pitchFamily="34" charset="0"/>
                <a:ea typeface="+mn-ea"/>
                <a:cs typeface="Calibri" panose="020F0502020204030204" pitchFamily="34" charset="0"/>
              </a:rPr>
              <a:t>Intel Dev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L" sz="1600" b="0" i="0" u="none" strike="noStrike" kern="1200" cap="none" spc="0" normalizeH="0" baseline="0" noProof="0">
              <a:ln>
                <a:noFill/>
              </a:ln>
              <a:solidFill>
                <a:srgbClr val="0270C1"/>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31A5FE16-FC90-154D-A978-2C92B660C427}"/>
              </a:ext>
            </a:extLst>
          </p:cNvPr>
          <p:cNvSpPr txBox="1"/>
          <p:nvPr/>
        </p:nvSpPr>
        <p:spPr>
          <a:xfrm>
            <a:off x="636395" y="1221117"/>
            <a:ext cx="1479622" cy="338554"/>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Available Now</a:t>
            </a:r>
          </a:p>
        </p:txBody>
      </p:sp>
      <p:grpSp>
        <p:nvGrpSpPr>
          <p:cNvPr id="43" name="Group 42">
            <a:extLst>
              <a:ext uri="{FF2B5EF4-FFF2-40B4-BE49-F238E27FC236}">
                <a16:creationId xmlns:a16="http://schemas.microsoft.com/office/drawing/2014/main" id="{5B55AF0D-AB88-5E01-C5F6-02660B1AE2F0}"/>
              </a:ext>
            </a:extLst>
          </p:cNvPr>
          <p:cNvGrpSpPr/>
          <p:nvPr/>
        </p:nvGrpSpPr>
        <p:grpSpPr>
          <a:xfrm>
            <a:off x="6731484" y="2339766"/>
            <a:ext cx="1864827" cy="1997382"/>
            <a:chOff x="3897872" y="2448801"/>
            <a:chExt cx="1864827" cy="1997382"/>
          </a:xfrm>
        </p:grpSpPr>
        <p:pic>
          <p:nvPicPr>
            <p:cNvPr id="44" name="Picture 43">
              <a:extLst>
                <a:ext uri="{FF2B5EF4-FFF2-40B4-BE49-F238E27FC236}">
                  <a16:creationId xmlns:a16="http://schemas.microsoft.com/office/drawing/2014/main" id="{69439630-EE4B-428E-68D4-52B124B2F2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9135" y="3902451"/>
              <a:ext cx="555421" cy="435912"/>
            </a:xfrm>
            <a:prstGeom prst="rect">
              <a:avLst/>
            </a:prstGeom>
          </p:spPr>
        </p:pic>
        <p:pic>
          <p:nvPicPr>
            <p:cNvPr id="45" name="Picture 44">
              <a:extLst>
                <a:ext uri="{FF2B5EF4-FFF2-40B4-BE49-F238E27FC236}">
                  <a16:creationId xmlns:a16="http://schemas.microsoft.com/office/drawing/2014/main" id="{B958839A-9CBA-5161-37C3-36FF07C9DA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9482" y="3794634"/>
              <a:ext cx="786418" cy="651549"/>
            </a:xfrm>
            <a:prstGeom prst="rect">
              <a:avLst/>
            </a:prstGeom>
          </p:spPr>
        </p:pic>
        <p:pic>
          <p:nvPicPr>
            <p:cNvPr id="46" name="Picture 45">
              <a:extLst>
                <a:ext uri="{FF2B5EF4-FFF2-40B4-BE49-F238E27FC236}">
                  <a16:creationId xmlns:a16="http://schemas.microsoft.com/office/drawing/2014/main" id="{527922F4-6979-9C1C-1ECD-55E5FB48FA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V="1">
              <a:off x="4442181" y="2448801"/>
              <a:ext cx="652100" cy="385186"/>
            </a:xfrm>
            <a:prstGeom prst="rect">
              <a:avLst/>
            </a:prstGeom>
          </p:spPr>
        </p:pic>
        <p:sp>
          <p:nvSpPr>
            <p:cNvPr id="47" name="TextBox 46">
              <a:extLst>
                <a:ext uri="{FF2B5EF4-FFF2-40B4-BE49-F238E27FC236}">
                  <a16:creationId xmlns:a16="http://schemas.microsoft.com/office/drawing/2014/main" id="{BD4B0085-1764-A750-804F-C9E6DB98175D}"/>
                </a:ext>
              </a:extLst>
            </p:cNvPr>
            <p:cNvSpPr txBox="1"/>
            <p:nvPr/>
          </p:nvSpPr>
          <p:spPr>
            <a:xfrm>
              <a:off x="4425864" y="3061610"/>
              <a:ext cx="1336835"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270C1"/>
                  </a:solidFill>
                  <a:effectLst/>
                  <a:uLnTx/>
                  <a:uFillTx/>
                  <a:latin typeface="Calibri" panose="020F0502020204030204" pitchFamily="34" charset="0"/>
                  <a:ea typeface="+mn-ea"/>
                  <a:cs typeface="Calibri" panose="020F0502020204030204" pitchFamily="34" charset="0"/>
                </a:rPr>
                <a:t>Native RoCE Scaleup &amp; out</a:t>
              </a:r>
              <a:endParaRPr kumimoji="0" lang="en-IL" sz="1600" b="0" i="0" u="none" strike="noStrike" kern="1200" cap="none" spc="0" normalizeH="0" baseline="0" noProof="0" err="1">
                <a:ln>
                  <a:noFill/>
                </a:ln>
                <a:solidFill>
                  <a:srgbClr val="0270C1"/>
                </a:solidFill>
                <a:effectLst/>
                <a:uLnTx/>
                <a:uFillTx/>
                <a:latin typeface="Calibri" panose="020F0502020204030204" pitchFamily="34" charset="0"/>
                <a:ea typeface="+mn-ea"/>
                <a:cs typeface="Calibri" panose="020F0502020204030204" pitchFamily="34" charset="0"/>
              </a:endParaRPr>
            </a:p>
          </p:txBody>
        </p:sp>
        <p:sp>
          <p:nvSpPr>
            <p:cNvPr id="48" name="Shape">
              <a:extLst>
                <a:ext uri="{FF2B5EF4-FFF2-40B4-BE49-F238E27FC236}">
                  <a16:creationId xmlns:a16="http://schemas.microsoft.com/office/drawing/2014/main" id="{534E7C2D-27DA-C032-8F76-A8FFA56BB55C}"/>
                </a:ext>
              </a:extLst>
            </p:cNvPr>
            <p:cNvSpPr>
              <a:spLocks noChangeAspect="1"/>
            </p:cNvSpPr>
            <p:nvPr/>
          </p:nvSpPr>
          <p:spPr>
            <a:xfrm>
              <a:off x="3897872" y="3076396"/>
              <a:ext cx="346089" cy="376371"/>
            </a:xfrm>
            <a:custGeom>
              <a:avLst/>
              <a:gdLst/>
              <a:ahLst/>
              <a:cxnLst>
                <a:cxn ang="0">
                  <a:pos x="wd2" y="hd2"/>
                </a:cxn>
                <a:cxn ang="5400000">
                  <a:pos x="wd2" y="hd2"/>
                </a:cxn>
                <a:cxn ang="10800000">
                  <a:pos x="wd2" y="hd2"/>
                </a:cxn>
                <a:cxn ang="16200000">
                  <a:pos x="wd2" y="hd2"/>
                </a:cxn>
              </a:cxnLst>
              <a:rect l="0" t="0" r="r" b="b"/>
              <a:pathLst>
                <a:path w="21600" h="21600" extrusionOk="0">
                  <a:moveTo>
                    <a:pt x="1013" y="0"/>
                  </a:moveTo>
                  <a:cubicBezTo>
                    <a:pt x="741" y="0"/>
                    <a:pt x="473" y="247"/>
                    <a:pt x="473" y="497"/>
                  </a:cubicBezTo>
                  <a:lnTo>
                    <a:pt x="473" y="4295"/>
                  </a:lnTo>
                  <a:cubicBezTo>
                    <a:pt x="235" y="4348"/>
                    <a:pt x="14" y="4548"/>
                    <a:pt x="14" y="4767"/>
                  </a:cubicBezTo>
                  <a:lnTo>
                    <a:pt x="0" y="9360"/>
                  </a:lnTo>
                  <a:cubicBezTo>
                    <a:pt x="0" y="9609"/>
                    <a:pt x="295" y="9869"/>
                    <a:pt x="567" y="9869"/>
                  </a:cubicBezTo>
                  <a:lnTo>
                    <a:pt x="6305" y="9869"/>
                  </a:lnTo>
                  <a:cubicBezTo>
                    <a:pt x="6575" y="9869"/>
                    <a:pt x="6871" y="9608"/>
                    <a:pt x="6872" y="9360"/>
                  </a:cubicBezTo>
                  <a:lnTo>
                    <a:pt x="6885" y="4767"/>
                  </a:lnTo>
                  <a:cubicBezTo>
                    <a:pt x="6885" y="4544"/>
                    <a:pt x="6641" y="4343"/>
                    <a:pt x="6399" y="4295"/>
                  </a:cubicBezTo>
                  <a:lnTo>
                    <a:pt x="6399" y="497"/>
                  </a:lnTo>
                  <a:cubicBezTo>
                    <a:pt x="6399" y="246"/>
                    <a:pt x="6130" y="0"/>
                    <a:pt x="5859" y="0"/>
                  </a:cubicBezTo>
                  <a:lnTo>
                    <a:pt x="1013" y="0"/>
                  </a:lnTo>
                  <a:close/>
                  <a:moveTo>
                    <a:pt x="12285" y="646"/>
                  </a:moveTo>
                  <a:cubicBezTo>
                    <a:pt x="10396" y="645"/>
                    <a:pt x="8856" y="2061"/>
                    <a:pt x="8856" y="3799"/>
                  </a:cubicBezTo>
                  <a:lnTo>
                    <a:pt x="8856" y="16783"/>
                  </a:lnTo>
                  <a:cubicBezTo>
                    <a:pt x="8856" y="18023"/>
                    <a:pt x="7760" y="19030"/>
                    <a:pt x="6413" y="19030"/>
                  </a:cubicBezTo>
                  <a:cubicBezTo>
                    <a:pt x="5065" y="19030"/>
                    <a:pt x="3969" y="18023"/>
                    <a:pt x="3969" y="16783"/>
                  </a:cubicBezTo>
                  <a:lnTo>
                    <a:pt x="3969" y="15269"/>
                  </a:lnTo>
                  <a:lnTo>
                    <a:pt x="4523" y="15269"/>
                  </a:lnTo>
                  <a:cubicBezTo>
                    <a:pt x="4793" y="15269"/>
                    <a:pt x="5022" y="15071"/>
                    <a:pt x="5022" y="14822"/>
                  </a:cubicBezTo>
                  <a:cubicBezTo>
                    <a:pt x="5022" y="14573"/>
                    <a:pt x="4793" y="14363"/>
                    <a:pt x="4523" y="14363"/>
                  </a:cubicBezTo>
                  <a:lnTo>
                    <a:pt x="2390" y="14363"/>
                  </a:lnTo>
                  <a:cubicBezTo>
                    <a:pt x="2119" y="14363"/>
                    <a:pt x="1904" y="14573"/>
                    <a:pt x="1904" y="14822"/>
                  </a:cubicBezTo>
                  <a:cubicBezTo>
                    <a:pt x="1903" y="15071"/>
                    <a:pt x="2119" y="15269"/>
                    <a:pt x="2390" y="15269"/>
                  </a:cubicBezTo>
                  <a:lnTo>
                    <a:pt x="2984" y="15269"/>
                  </a:lnTo>
                  <a:lnTo>
                    <a:pt x="2984" y="16783"/>
                  </a:lnTo>
                  <a:cubicBezTo>
                    <a:pt x="2984" y="18521"/>
                    <a:pt x="4524" y="19937"/>
                    <a:pt x="6413" y="19937"/>
                  </a:cubicBezTo>
                  <a:cubicBezTo>
                    <a:pt x="8301" y="19937"/>
                    <a:pt x="9841" y="18521"/>
                    <a:pt x="9841" y="16783"/>
                  </a:cubicBezTo>
                  <a:lnTo>
                    <a:pt x="9841" y="3799"/>
                  </a:lnTo>
                  <a:cubicBezTo>
                    <a:pt x="9842" y="2559"/>
                    <a:pt x="10937" y="1552"/>
                    <a:pt x="12285" y="1552"/>
                  </a:cubicBezTo>
                  <a:cubicBezTo>
                    <a:pt x="13633" y="1552"/>
                    <a:pt x="14728" y="2559"/>
                    <a:pt x="14728" y="3799"/>
                  </a:cubicBezTo>
                  <a:lnTo>
                    <a:pt x="14728" y="11669"/>
                  </a:lnTo>
                  <a:lnTo>
                    <a:pt x="13743" y="11669"/>
                  </a:lnTo>
                  <a:lnTo>
                    <a:pt x="13743" y="10316"/>
                  </a:lnTo>
                  <a:cubicBezTo>
                    <a:pt x="13743" y="10067"/>
                    <a:pt x="13528" y="9869"/>
                    <a:pt x="13257" y="9869"/>
                  </a:cubicBezTo>
                  <a:cubicBezTo>
                    <a:pt x="12986" y="9869"/>
                    <a:pt x="12771" y="10067"/>
                    <a:pt x="12771" y="10316"/>
                  </a:cubicBezTo>
                  <a:lnTo>
                    <a:pt x="12771" y="11669"/>
                  </a:lnTo>
                  <a:lnTo>
                    <a:pt x="12271" y="11669"/>
                  </a:lnTo>
                  <a:cubicBezTo>
                    <a:pt x="11460" y="11669"/>
                    <a:pt x="10800" y="12276"/>
                    <a:pt x="10800" y="13022"/>
                  </a:cubicBezTo>
                  <a:lnTo>
                    <a:pt x="10800" y="18447"/>
                  </a:lnTo>
                  <a:cubicBezTo>
                    <a:pt x="10800" y="19193"/>
                    <a:pt x="11460" y="19800"/>
                    <a:pt x="12271" y="19800"/>
                  </a:cubicBezTo>
                  <a:lnTo>
                    <a:pt x="12771" y="19800"/>
                  </a:lnTo>
                  <a:lnTo>
                    <a:pt x="12771" y="21153"/>
                  </a:lnTo>
                  <a:cubicBezTo>
                    <a:pt x="12771" y="21402"/>
                    <a:pt x="12986" y="21600"/>
                    <a:pt x="13257" y="21600"/>
                  </a:cubicBezTo>
                  <a:cubicBezTo>
                    <a:pt x="13528" y="21600"/>
                    <a:pt x="13743" y="21402"/>
                    <a:pt x="13743" y="21153"/>
                  </a:cubicBezTo>
                  <a:lnTo>
                    <a:pt x="13743" y="19800"/>
                  </a:lnTo>
                  <a:lnTo>
                    <a:pt x="14728" y="19800"/>
                  </a:lnTo>
                  <a:lnTo>
                    <a:pt x="14728" y="21153"/>
                  </a:lnTo>
                  <a:cubicBezTo>
                    <a:pt x="14728" y="21402"/>
                    <a:pt x="14944" y="21600"/>
                    <a:pt x="15214" y="21600"/>
                  </a:cubicBezTo>
                  <a:cubicBezTo>
                    <a:pt x="15485" y="21600"/>
                    <a:pt x="15714" y="21402"/>
                    <a:pt x="15714" y="21153"/>
                  </a:cubicBezTo>
                  <a:lnTo>
                    <a:pt x="15714" y="19800"/>
                  </a:lnTo>
                  <a:lnTo>
                    <a:pt x="16686" y="19800"/>
                  </a:lnTo>
                  <a:lnTo>
                    <a:pt x="16686" y="21153"/>
                  </a:lnTo>
                  <a:cubicBezTo>
                    <a:pt x="16686" y="21402"/>
                    <a:pt x="16915" y="21600"/>
                    <a:pt x="17185" y="21600"/>
                  </a:cubicBezTo>
                  <a:cubicBezTo>
                    <a:pt x="17456" y="21600"/>
                    <a:pt x="17671" y="21402"/>
                    <a:pt x="17671" y="21153"/>
                  </a:cubicBezTo>
                  <a:lnTo>
                    <a:pt x="17671" y="19800"/>
                  </a:lnTo>
                  <a:lnTo>
                    <a:pt x="18171" y="19800"/>
                  </a:lnTo>
                  <a:cubicBezTo>
                    <a:pt x="18983" y="19800"/>
                    <a:pt x="19642" y="19193"/>
                    <a:pt x="19642" y="18447"/>
                  </a:cubicBezTo>
                  <a:lnTo>
                    <a:pt x="19642" y="17988"/>
                  </a:lnTo>
                  <a:lnTo>
                    <a:pt x="21114" y="17988"/>
                  </a:lnTo>
                  <a:cubicBezTo>
                    <a:pt x="21385" y="17988"/>
                    <a:pt x="21600" y="17790"/>
                    <a:pt x="21600" y="17541"/>
                  </a:cubicBezTo>
                  <a:cubicBezTo>
                    <a:pt x="21600" y="17291"/>
                    <a:pt x="21385" y="17094"/>
                    <a:pt x="21114" y="17094"/>
                  </a:cubicBezTo>
                  <a:lnTo>
                    <a:pt x="19642" y="17094"/>
                  </a:lnTo>
                  <a:lnTo>
                    <a:pt x="19642" y="16188"/>
                  </a:lnTo>
                  <a:lnTo>
                    <a:pt x="21114" y="16188"/>
                  </a:lnTo>
                  <a:cubicBezTo>
                    <a:pt x="21385" y="16188"/>
                    <a:pt x="21600" y="15977"/>
                    <a:pt x="21600" y="15728"/>
                  </a:cubicBezTo>
                  <a:cubicBezTo>
                    <a:pt x="21600" y="15479"/>
                    <a:pt x="21385" y="15281"/>
                    <a:pt x="21114" y="15281"/>
                  </a:cubicBezTo>
                  <a:lnTo>
                    <a:pt x="19642" y="15281"/>
                  </a:lnTo>
                  <a:lnTo>
                    <a:pt x="19642" y="14375"/>
                  </a:lnTo>
                  <a:lnTo>
                    <a:pt x="21114" y="14375"/>
                  </a:lnTo>
                  <a:cubicBezTo>
                    <a:pt x="21385" y="14375"/>
                    <a:pt x="21600" y="14177"/>
                    <a:pt x="21600" y="13928"/>
                  </a:cubicBezTo>
                  <a:cubicBezTo>
                    <a:pt x="21600" y="13679"/>
                    <a:pt x="21385" y="13481"/>
                    <a:pt x="21114" y="13481"/>
                  </a:cubicBezTo>
                  <a:lnTo>
                    <a:pt x="19642" y="13481"/>
                  </a:lnTo>
                  <a:lnTo>
                    <a:pt x="19642" y="13022"/>
                  </a:lnTo>
                  <a:cubicBezTo>
                    <a:pt x="19642" y="12276"/>
                    <a:pt x="18983" y="11669"/>
                    <a:pt x="18171" y="11669"/>
                  </a:cubicBezTo>
                  <a:lnTo>
                    <a:pt x="17671" y="11669"/>
                  </a:lnTo>
                  <a:lnTo>
                    <a:pt x="17671" y="10316"/>
                  </a:lnTo>
                  <a:cubicBezTo>
                    <a:pt x="17671" y="10067"/>
                    <a:pt x="17456" y="9869"/>
                    <a:pt x="17185" y="9869"/>
                  </a:cubicBezTo>
                  <a:cubicBezTo>
                    <a:pt x="16915" y="9869"/>
                    <a:pt x="16686" y="10067"/>
                    <a:pt x="16686" y="10316"/>
                  </a:cubicBezTo>
                  <a:lnTo>
                    <a:pt x="16686" y="11669"/>
                  </a:lnTo>
                  <a:lnTo>
                    <a:pt x="15714" y="11669"/>
                  </a:lnTo>
                  <a:lnTo>
                    <a:pt x="15714" y="3799"/>
                  </a:lnTo>
                  <a:cubicBezTo>
                    <a:pt x="15714" y="2061"/>
                    <a:pt x="14174" y="646"/>
                    <a:pt x="12285" y="646"/>
                  </a:cubicBezTo>
                  <a:close/>
                  <a:moveTo>
                    <a:pt x="1445" y="906"/>
                  </a:moveTo>
                  <a:lnTo>
                    <a:pt x="1958" y="906"/>
                  </a:lnTo>
                  <a:lnTo>
                    <a:pt x="1958" y="1726"/>
                  </a:lnTo>
                  <a:lnTo>
                    <a:pt x="2943" y="1726"/>
                  </a:lnTo>
                  <a:lnTo>
                    <a:pt x="2943" y="906"/>
                  </a:lnTo>
                  <a:lnTo>
                    <a:pt x="3929" y="906"/>
                  </a:lnTo>
                  <a:lnTo>
                    <a:pt x="3929" y="1726"/>
                  </a:lnTo>
                  <a:lnTo>
                    <a:pt x="4914" y="1726"/>
                  </a:lnTo>
                  <a:lnTo>
                    <a:pt x="4914" y="906"/>
                  </a:lnTo>
                  <a:lnTo>
                    <a:pt x="5414" y="906"/>
                  </a:lnTo>
                  <a:lnTo>
                    <a:pt x="5414" y="4258"/>
                  </a:lnTo>
                  <a:lnTo>
                    <a:pt x="4901" y="4258"/>
                  </a:lnTo>
                  <a:lnTo>
                    <a:pt x="4901" y="3972"/>
                  </a:lnTo>
                  <a:cubicBezTo>
                    <a:pt x="4901" y="3722"/>
                    <a:pt x="4686" y="3526"/>
                    <a:pt x="4415" y="3526"/>
                  </a:cubicBezTo>
                  <a:cubicBezTo>
                    <a:pt x="4144" y="3525"/>
                    <a:pt x="3929" y="3722"/>
                    <a:pt x="3929" y="3972"/>
                  </a:cubicBezTo>
                  <a:lnTo>
                    <a:pt x="3929" y="6381"/>
                  </a:lnTo>
                  <a:cubicBezTo>
                    <a:pt x="3928" y="6522"/>
                    <a:pt x="3720" y="6679"/>
                    <a:pt x="3429" y="6679"/>
                  </a:cubicBezTo>
                  <a:cubicBezTo>
                    <a:pt x="3138" y="6679"/>
                    <a:pt x="2943" y="6522"/>
                    <a:pt x="2943" y="6381"/>
                  </a:cubicBezTo>
                  <a:lnTo>
                    <a:pt x="2943" y="3997"/>
                  </a:lnTo>
                  <a:cubicBezTo>
                    <a:pt x="2943" y="3748"/>
                    <a:pt x="2714" y="3550"/>
                    <a:pt x="2444" y="3550"/>
                  </a:cubicBezTo>
                  <a:cubicBezTo>
                    <a:pt x="2172" y="3550"/>
                    <a:pt x="1958" y="3748"/>
                    <a:pt x="1958" y="3997"/>
                  </a:cubicBezTo>
                  <a:lnTo>
                    <a:pt x="1958" y="4258"/>
                  </a:lnTo>
                  <a:lnTo>
                    <a:pt x="1445" y="4258"/>
                  </a:lnTo>
                  <a:lnTo>
                    <a:pt x="1445" y="906"/>
                  </a:lnTo>
                  <a:close/>
                  <a:moveTo>
                    <a:pt x="986" y="5152"/>
                  </a:moveTo>
                  <a:lnTo>
                    <a:pt x="1958" y="5152"/>
                  </a:lnTo>
                  <a:lnTo>
                    <a:pt x="1958" y="6381"/>
                  </a:lnTo>
                  <a:cubicBezTo>
                    <a:pt x="1957" y="7044"/>
                    <a:pt x="2615" y="7585"/>
                    <a:pt x="3429" y="7585"/>
                  </a:cubicBezTo>
                  <a:cubicBezTo>
                    <a:pt x="4243" y="7585"/>
                    <a:pt x="4901" y="7044"/>
                    <a:pt x="4901" y="6381"/>
                  </a:cubicBezTo>
                  <a:lnTo>
                    <a:pt x="4901" y="5152"/>
                  </a:lnTo>
                  <a:lnTo>
                    <a:pt x="5900" y="5152"/>
                  </a:lnTo>
                  <a:lnTo>
                    <a:pt x="5886" y="8963"/>
                  </a:lnTo>
                  <a:lnTo>
                    <a:pt x="986" y="8963"/>
                  </a:lnTo>
                  <a:lnTo>
                    <a:pt x="986" y="5152"/>
                  </a:lnTo>
                  <a:close/>
                  <a:moveTo>
                    <a:pt x="959" y="10775"/>
                  </a:moveTo>
                  <a:cubicBezTo>
                    <a:pt x="688" y="10775"/>
                    <a:pt x="473" y="10973"/>
                    <a:pt x="473" y="11222"/>
                  </a:cubicBezTo>
                  <a:cubicBezTo>
                    <a:pt x="472" y="11471"/>
                    <a:pt x="688" y="11669"/>
                    <a:pt x="959" y="11669"/>
                  </a:cubicBezTo>
                  <a:lnTo>
                    <a:pt x="5711" y="11669"/>
                  </a:lnTo>
                  <a:cubicBezTo>
                    <a:pt x="5981" y="11669"/>
                    <a:pt x="6210" y="11471"/>
                    <a:pt x="6210" y="11222"/>
                  </a:cubicBezTo>
                  <a:cubicBezTo>
                    <a:pt x="6210" y="10973"/>
                    <a:pt x="5981" y="10775"/>
                    <a:pt x="5711" y="10775"/>
                  </a:cubicBezTo>
                  <a:lnTo>
                    <a:pt x="959" y="10775"/>
                  </a:lnTo>
                  <a:close/>
                  <a:moveTo>
                    <a:pt x="12271" y="12575"/>
                  </a:moveTo>
                  <a:lnTo>
                    <a:pt x="13257" y="12575"/>
                  </a:lnTo>
                  <a:lnTo>
                    <a:pt x="17185" y="12575"/>
                  </a:lnTo>
                  <a:lnTo>
                    <a:pt x="18171" y="12575"/>
                  </a:lnTo>
                  <a:cubicBezTo>
                    <a:pt x="18442" y="12575"/>
                    <a:pt x="18657" y="12774"/>
                    <a:pt x="18657" y="13022"/>
                  </a:cubicBezTo>
                  <a:lnTo>
                    <a:pt x="18657" y="18447"/>
                  </a:lnTo>
                  <a:cubicBezTo>
                    <a:pt x="18657" y="18695"/>
                    <a:pt x="18442" y="18894"/>
                    <a:pt x="18171" y="18894"/>
                  </a:cubicBezTo>
                  <a:lnTo>
                    <a:pt x="12271" y="18894"/>
                  </a:lnTo>
                  <a:cubicBezTo>
                    <a:pt x="12001" y="18894"/>
                    <a:pt x="11785" y="18695"/>
                    <a:pt x="11785" y="18447"/>
                  </a:cubicBezTo>
                  <a:lnTo>
                    <a:pt x="11785" y="13022"/>
                  </a:lnTo>
                  <a:cubicBezTo>
                    <a:pt x="11785" y="12774"/>
                    <a:pt x="12001" y="12575"/>
                    <a:pt x="12271" y="12575"/>
                  </a:cubicBezTo>
                  <a:close/>
                  <a:moveTo>
                    <a:pt x="1472" y="12588"/>
                  </a:moveTo>
                  <a:cubicBezTo>
                    <a:pt x="1200" y="12588"/>
                    <a:pt x="986" y="12785"/>
                    <a:pt x="986" y="13034"/>
                  </a:cubicBezTo>
                  <a:cubicBezTo>
                    <a:pt x="986" y="13284"/>
                    <a:pt x="1201" y="13481"/>
                    <a:pt x="1472" y="13481"/>
                  </a:cubicBezTo>
                  <a:lnTo>
                    <a:pt x="5400" y="13481"/>
                  </a:lnTo>
                  <a:cubicBezTo>
                    <a:pt x="5671" y="13481"/>
                    <a:pt x="5900" y="13284"/>
                    <a:pt x="5900" y="13034"/>
                  </a:cubicBezTo>
                  <a:cubicBezTo>
                    <a:pt x="5900" y="12785"/>
                    <a:pt x="5671" y="12588"/>
                    <a:pt x="5400" y="12588"/>
                  </a:cubicBezTo>
                  <a:lnTo>
                    <a:pt x="1472" y="12588"/>
                  </a:lnTo>
                  <a:close/>
                  <a:moveTo>
                    <a:pt x="15228" y="13730"/>
                  </a:moveTo>
                  <a:cubicBezTo>
                    <a:pt x="13977" y="13730"/>
                    <a:pt x="13068" y="14611"/>
                    <a:pt x="13068" y="15691"/>
                  </a:cubicBezTo>
                  <a:lnTo>
                    <a:pt x="13068" y="15703"/>
                  </a:lnTo>
                  <a:cubicBezTo>
                    <a:pt x="13068" y="16826"/>
                    <a:pt x="13941" y="17665"/>
                    <a:pt x="15228" y="17665"/>
                  </a:cubicBezTo>
                  <a:cubicBezTo>
                    <a:pt x="15847" y="17665"/>
                    <a:pt x="16349" y="17470"/>
                    <a:pt x="16686" y="17280"/>
                  </a:cubicBezTo>
                  <a:cubicBezTo>
                    <a:pt x="16905" y="17161"/>
                    <a:pt x="16996" y="16991"/>
                    <a:pt x="16996" y="16746"/>
                  </a:cubicBezTo>
                  <a:lnTo>
                    <a:pt x="16996" y="15828"/>
                  </a:lnTo>
                  <a:cubicBezTo>
                    <a:pt x="16997" y="15595"/>
                    <a:pt x="16791" y="15406"/>
                    <a:pt x="16537" y="15406"/>
                  </a:cubicBezTo>
                  <a:lnTo>
                    <a:pt x="15511" y="15406"/>
                  </a:lnTo>
                  <a:cubicBezTo>
                    <a:pt x="15293" y="15406"/>
                    <a:pt x="15106" y="15565"/>
                    <a:pt x="15106" y="15766"/>
                  </a:cubicBezTo>
                  <a:cubicBezTo>
                    <a:pt x="15106" y="15967"/>
                    <a:pt x="15293" y="16126"/>
                    <a:pt x="15511" y="16126"/>
                  </a:cubicBezTo>
                  <a:lnTo>
                    <a:pt x="16119" y="16126"/>
                  </a:lnTo>
                  <a:lnTo>
                    <a:pt x="16119" y="16672"/>
                  </a:lnTo>
                  <a:cubicBezTo>
                    <a:pt x="15888" y="16823"/>
                    <a:pt x="15599" y="16895"/>
                    <a:pt x="15268" y="16895"/>
                  </a:cubicBezTo>
                  <a:cubicBezTo>
                    <a:pt x="14537" y="16895"/>
                    <a:pt x="14013" y="16386"/>
                    <a:pt x="14013" y="15691"/>
                  </a:cubicBezTo>
                  <a:lnTo>
                    <a:pt x="14013" y="15679"/>
                  </a:lnTo>
                  <a:cubicBezTo>
                    <a:pt x="14013" y="15033"/>
                    <a:pt x="14540" y="14499"/>
                    <a:pt x="15201" y="14499"/>
                  </a:cubicBezTo>
                  <a:cubicBezTo>
                    <a:pt x="15591" y="14499"/>
                    <a:pt x="15857" y="14597"/>
                    <a:pt x="16105" y="14760"/>
                  </a:cubicBezTo>
                  <a:cubicBezTo>
                    <a:pt x="16170" y="14803"/>
                    <a:pt x="16246" y="14847"/>
                    <a:pt x="16375" y="14847"/>
                  </a:cubicBezTo>
                  <a:cubicBezTo>
                    <a:pt x="16624" y="14847"/>
                    <a:pt x="16821" y="14666"/>
                    <a:pt x="16821" y="14437"/>
                  </a:cubicBezTo>
                  <a:cubicBezTo>
                    <a:pt x="16821" y="14275"/>
                    <a:pt x="16720" y="14161"/>
                    <a:pt x="16632" y="14102"/>
                  </a:cubicBezTo>
                  <a:cubicBezTo>
                    <a:pt x="16260" y="13863"/>
                    <a:pt x="15853" y="13730"/>
                    <a:pt x="15228" y="13730"/>
                  </a:cubicBezTo>
                  <a:close/>
                </a:path>
              </a:pathLst>
            </a:custGeom>
            <a:solidFill>
              <a:schemeClr val="accent1"/>
            </a:solidFill>
            <a:ln w="12700">
              <a:miter lim="400000"/>
            </a:ln>
          </p:spPr>
          <p:txBody>
            <a:bodyPr lIns="0" tIns="0" rIns="0" bIns="0" anchor="ctr"/>
            <a:lstStyle/>
            <a:p>
              <a:pPr marL="0" marR="0" lvl="0" indent="0" algn="l" defTabSz="228600" rtl="0" eaLnBrk="1" fontAlgn="auto" latinLnBrk="0" hangingPunct="1">
                <a:lnSpc>
                  <a:spcPct val="100000"/>
                </a:lnSpc>
                <a:spcBef>
                  <a:spcPts val="0"/>
                </a:spcBef>
                <a:spcAft>
                  <a:spcPts val="0"/>
                </a:spcAft>
                <a:buClrTx/>
                <a:buSzTx/>
                <a:buFontTx/>
                <a:buNone/>
                <a:tabLst/>
                <a:defRPr sz="1200">
                  <a:solidFill>
                    <a:srgbClr val="000000"/>
                  </a:solidFill>
                  <a:latin typeface="+mj-lt"/>
                  <a:ea typeface="+mj-ea"/>
                  <a:cs typeface="+mj-cs"/>
                  <a:sym typeface="Helvetica"/>
                </a:defRPr>
              </a:pPr>
              <a:endParaRPr kumimoji="0" sz="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Helvetica"/>
              </a:endParaRPr>
            </a:p>
          </p:txBody>
        </p:sp>
      </p:grpSp>
      <p:sp>
        <p:nvSpPr>
          <p:cNvPr id="3" name="TextBox 2">
            <a:extLst>
              <a:ext uri="{FF2B5EF4-FFF2-40B4-BE49-F238E27FC236}">
                <a16:creationId xmlns:a16="http://schemas.microsoft.com/office/drawing/2014/main" id="{051C1486-2D51-68AC-767F-9AC3472B54E6}"/>
              </a:ext>
            </a:extLst>
          </p:cNvPr>
          <p:cNvSpPr txBox="1"/>
          <p:nvPr/>
        </p:nvSpPr>
        <p:spPr>
          <a:xfrm>
            <a:off x="3506468" y="1220717"/>
            <a:ext cx="1479622" cy="338554"/>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Available Now</a:t>
            </a:r>
          </a:p>
        </p:txBody>
      </p:sp>
      <p:sp>
        <p:nvSpPr>
          <p:cNvPr id="4" name="TextBox 3">
            <a:extLst>
              <a:ext uri="{FF2B5EF4-FFF2-40B4-BE49-F238E27FC236}">
                <a16:creationId xmlns:a16="http://schemas.microsoft.com/office/drawing/2014/main" id="{A447208D-448C-0584-DC5A-106376381306}"/>
              </a:ext>
            </a:extLst>
          </p:cNvPr>
          <p:cNvSpPr txBox="1"/>
          <p:nvPr/>
        </p:nvSpPr>
        <p:spPr>
          <a:xfrm>
            <a:off x="6376732" y="1228631"/>
            <a:ext cx="1692804" cy="338554"/>
          </a:xfrm>
          <a:prstGeom prst="rect">
            <a:avLst/>
          </a:prstGeom>
          <a:solidFill>
            <a:schemeClr val="tx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In Development</a:t>
            </a:r>
          </a:p>
        </p:txBody>
      </p:sp>
      <p:grpSp>
        <p:nvGrpSpPr>
          <p:cNvPr id="6" name="Group 5">
            <a:extLst>
              <a:ext uri="{FF2B5EF4-FFF2-40B4-BE49-F238E27FC236}">
                <a16:creationId xmlns:a16="http://schemas.microsoft.com/office/drawing/2014/main" id="{4A1A72C4-C8DA-491C-BCC9-541295B55F7C}"/>
              </a:ext>
            </a:extLst>
          </p:cNvPr>
          <p:cNvGrpSpPr/>
          <p:nvPr/>
        </p:nvGrpSpPr>
        <p:grpSpPr>
          <a:xfrm>
            <a:off x="9549782" y="3002676"/>
            <a:ext cx="377956" cy="481460"/>
            <a:chOff x="18956128" y="8639591"/>
            <a:chExt cx="1054778" cy="1343632"/>
          </a:xfrm>
        </p:grpSpPr>
        <p:grpSp>
          <p:nvGrpSpPr>
            <p:cNvPr id="8" name="Group 7">
              <a:extLst>
                <a:ext uri="{FF2B5EF4-FFF2-40B4-BE49-F238E27FC236}">
                  <a16:creationId xmlns:a16="http://schemas.microsoft.com/office/drawing/2014/main" id="{EE6E763E-9ACE-3D9D-3D1E-C0532EC60FF4}"/>
                </a:ext>
              </a:extLst>
            </p:cNvPr>
            <p:cNvGrpSpPr/>
            <p:nvPr/>
          </p:nvGrpSpPr>
          <p:grpSpPr>
            <a:xfrm>
              <a:off x="18956128" y="8639591"/>
              <a:ext cx="1054778" cy="1343632"/>
              <a:chOff x="15481674" y="6162221"/>
              <a:chExt cx="3105775" cy="3956298"/>
            </a:xfrm>
          </p:grpSpPr>
          <p:sp>
            <p:nvSpPr>
              <p:cNvPr id="13" name="Shape">
                <a:extLst>
                  <a:ext uri="{FF2B5EF4-FFF2-40B4-BE49-F238E27FC236}">
                    <a16:creationId xmlns:a16="http://schemas.microsoft.com/office/drawing/2014/main" id="{6FE4C6A0-1D08-AF28-3AB3-99023CEACC0F}"/>
                  </a:ext>
                </a:extLst>
              </p:cNvPr>
              <p:cNvSpPr>
                <a:spLocks noChangeAspect="1"/>
              </p:cNvSpPr>
              <p:nvPr/>
            </p:nvSpPr>
            <p:spPr>
              <a:xfrm>
                <a:off x="15481674" y="6162221"/>
                <a:ext cx="3105775" cy="3377529"/>
              </a:xfrm>
              <a:custGeom>
                <a:avLst/>
                <a:gdLst/>
                <a:ahLst/>
                <a:cxnLst>
                  <a:cxn ang="0">
                    <a:pos x="wd2" y="hd2"/>
                  </a:cxn>
                  <a:cxn ang="5400000">
                    <a:pos x="wd2" y="hd2"/>
                  </a:cxn>
                  <a:cxn ang="10800000">
                    <a:pos x="wd2" y="hd2"/>
                  </a:cxn>
                  <a:cxn ang="16200000">
                    <a:pos x="wd2" y="hd2"/>
                  </a:cxn>
                </a:cxnLst>
                <a:rect l="0" t="0" r="r" b="b"/>
                <a:pathLst>
                  <a:path w="21600" h="21600" extrusionOk="0">
                    <a:moveTo>
                      <a:pt x="1013" y="0"/>
                    </a:moveTo>
                    <a:cubicBezTo>
                      <a:pt x="741" y="0"/>
                      <a:pt x="473" y="247"/>
                      <a:pt x="473" y="497"/>
                    </a:cubicBezTo>
                    <a:lnTo>
                      <a:pt x="473" y="4295"/>
                    </a:lnTo>
                    <a:cubicBezTo>
                      <a:pt x="235" y="4348"/>
                      <a:pt x="14" y="4548"/>
                      <a:pt x="14" y="4767"/>
                    </a:cubicBezTo>
                    <a:lnTo>
                      <a:pt x="0" y="9360"/>
                    </a:lnTo>
                    <a:cubicBezTo>
                      <a:pt x="0" y="9609"/>
                      <a:pt x="295" y="9869"/>
                      <a:pt x="567" y="9869"/>
                    </a:cubicBezTo>
                    <a:lnTo>
                      <a:pt x="6305" y="9869"/>
                    </a:lnTo>
                    <a:cubicBezTo>
                      <a:pt x="6575" y="9869"/>
                      <a:pt x="6871" y="9608"/>
                      <a:pt x="6872" y="9360"/>
                    </a:cubicBezTo>
                    <a:lnTo>
                      <a:pt x="6885" y="4767"/>
                    </a:lnTo>
                    <a:cubicBezTo>
                      <a:pt x="6885" y="4544"/>
                      <a:pt x="6641" y="4343"/>
                      <a:pt x="6399" y="4295"/>
                    </a:cubicBezTo>
                    <a:lnTo>
                      <a:pt x="6399" y="497"/>
                    </a:lnTo>
                    <a:cubicBezTo>
                      <a:pt x="6399" y="246"/>
                      <a:pt x="6130" y="0"/>
                      <a:pt x="5859" y="0"/>
                    </a:cubicBezTo>
                    <a:lnTo>
                      <a:pt x="1013" y="0"/>
                    </a:lnTo>
                    <a:close/>
                    <a:moveTo>
                      <a:pt x="12285" y="646"/>
                    </a:moveTo>
                    <a:cubicBezTo>
                      <a:pt x="10396" y="645"/>
                      <a:pt x="8856" y="2061"/>
                      <a:pt x="8856" y="3799"/>
                    </a:cubicBezTo>
                    <a:lnTo>
                      <a:pt x="8856" y="16783"/>
                    </a:lnTo>
                    <a:cubicBezTo>
                      <a:pt x="8856" y="18023"/>
                      <a:pt x="7760" y="19030"/>
                      <a:pt x="6413" y="19030"/>
                    </a:cubicBezTo>
                    <a:cubicBezTo>
                      <a:pt x="5065" y="19030"/>
                      <a:pt x="3969" y="18023"/>
                      <a:pt x="3969" y="16783"/>
                    </a:cubicBezTo>
                    <a:lnTo>
                      <a:pt x="3969" y="15269"/>
                    </a:lnTo>
                    <a:lnTo>
                      <a:pt x="4523" y="15269"/>
                    </a:lnTo>
                    <a:cubicBezTo>
                      <a:pt x="4793" y="15269"/>
                      <a:pt x="5022" y="15071"/>
                      <a:pt x="5022" y="14822"/>
                    </a:cubicBezTo>
                    <a:cubicBezTo>
                      <a:pt x="5022" y="14573"/>
                      <a:pt x="4793" y="14363"/>
                      <a:pt x="4523" y="14363"/>
                    </a:cubicBezTo>
                    <a:lnTo>
                      <a:pt x="2390" y="14363"/>
                    </a:lnTo>
                    <a:cubicBezTo>
                      <a:pt x="2119" y="14363"/>
                      <a:pt x="1904" y="14573"/>
                      <a:pt x="1904" y="14822"/>
                    </a:cubicBezTo>
                    <a:cubicBezTo>
                      <a:pt x="1903" y="15071"/>
                      <a:pt x="2119" y="15269"/>
                      <a:pt x="2390" y="15269"/>
                    </a:cubicBezTo>
                    <a:lnTo>
                      <a:pt x="2984" y="15269"/>
                    </a:lnTo>
                    <a:lnTo>
                      <a:pt x="2984" y="16783"/>
                    </a:lnTo>
                    <a:cubicBezTo>
                      <a:pt x="2984" y="18521"/>
                      <a:pt x="4524" y="19937"/>
                      <a:pt x="6413" y="19937"/>
                    </a:cubicBezTo>
                    <a:cubicBezTo>
                      <a:pt x="8301" y="19937"/>
                      <a:pt x="9841" y="18521"/>
                      <a:pt x="9841" y="16783"/>
                    </a:cubicBezTo>
                    <a:lnTo>
                      <a:pt x="9841" y="3799"/>
                    </a:lnTo>
                    <a:cubicBezTo>
                      <a:pt x="9842" y="2559"/>
                      <a:pt x="10937" y="1552"/>
                      <a:pt x="12285" y="1552"/>
                    </a:cubicBezTo>
                    <a:cubicBezTo>
                      <a:pt x="13633" y="1552"/>
                      <a:pt x="14728" y="2559"/>
                      <a:pt x="14728" y="3799"/>
                    </a:cubicBezTo>
                    <a:lnTo>
                      <a:pt x="14728" y="11669"/>
                    </a:lnTo>
                    <a:lnTo>
                      <a:pt x="13743" y="11669"/>
                    </a:lnTo>
                    <a:lnTo>
                      <a:pt x="13743" y="10316"/>
                    </a:lnTo>
                    <a:cubicBezTo>
                      <a:pt x="13743" y="10067"/>
                      <a:pt x="13528" y="9869"/>
                      <a:pt x="13257" y="9869"/>
                    </a:cubicBezTo>
                    <a:cubicBezTo>
                      <a:pt x="12986" y="9869"/>
                      <a:pt x="12771" y="10067"/>
                      <a:pt x="12771" y="10316"/>
                    </a:cubicBezTo>
                    <a:lnTo>
                      <a:pt x="12771" y="11669"/>
                    </a:lnTo>
                    <a:lnTo>
                      <a:pt x="12271" y="11669"/>
                    </a:lnTo>
                    <a:cubicBezTo>
                      <a:pt x="11460" y="11669"/>
                      <a:pt x="10800" y="12276"/>
                      <a:pt x="10800" y="13022"/>
                    </a:cubicBezTo>
                    <a:lnTo>
                      <a:pt x="10800" y="18447"/>
                    </a:lnTo>
                    <a:cubicBezTo>
                      <a:pt x="10800" y="19193"/>
                      <a:pt x="11460" y="19800"/>
                      <a:pt x="12271" y="19800"/>
                    </a:cubicBezTo>
                    <a:lnTo>
                      <a:pt x="12771" y="19800"/>
                    </a:lnTo>
                    <a:lnTo>
                      <a:pt x="12771" y="21153"/>
                    </a:lnTo>
                    <a:cubicBezTo>
                      <a:pt x="12771" y="21402"/>
                      <a:pt x="12986" y="21600"/>
                      <a:pt x="13257" y="21600"/>
                    </a:cubicBezTo>
                    <a:cubicBezTo>
                      <a:pt x="13528" y="21600"/>
                      <a:pt x="13743" y="21402"/>
                      <a:pt x="13743" y="21153"/>
                    </a:cubicBezTo>
                    <a:lnTo>
                      <a:pt x="13743" y="19800"/>
                    </a:lnTo>
                    <a:lnTo>
                      <a:pt x="14728" y="19800"/>
                    </a:lnTo>
                    <a:lnTo>
                      <a:pt x="14728" y="21153"/>
                    </a:lnTo>
                    <a:cubicBezTo>
                      <a:pt x="14728" y="21402"/>
                      <a:pt x="14944" y="21600"/>
                      <a:pt x="15214" y="21600"/>
                    </a:cubicBezTo>
                    <a:cubicBezTo>
                      <a:pt x="15485" y="21600"/>
                      <a:pt x="15714" y="21402"/>
                      <a:pt x="15714" y="21153"/>
                    </a:cubicBezTo>
                    <a:lnTo>
                      <a:pt x="15714" y="19800"/>
                    </a:lnTo>
                    <a:lnTo>
                      <a:pt x="16686" y="19800"/>
                    </a:lnTo>
                    <a:lnTo>
                      <a:pt x="16686" y="21153"/>
                    </a:lnTo>
                    <a:cubicBezTo>
                      <a:pt x="16686" y="21402"/>
                      <a:pt x="16915" y="21600"/>
                      <a:pt x="17185" y="21600"/>
                    </a:cubicBezTo>
                    <a:cubicBezTo>
                      <a:pt x="17456" y="21600"/>
                      <a:pt x="17671" y="21402"/>
                      <a:pt x="17671" y="21153"/>
                    </a:cubicBezTo>
                    <a:lnTo>
                      <a:pt x="17671" y="19800"/>
                    </a:lnTo>
                    <a:lnTo>
                      <a:pt x="18171" y="19800"/>
                    </a:lnTo>
                    <a:cubicBezTo>
                      <a:pt x="18983" y="19800"/>
                      <a:pt x="19642" y="19193"/>
                      <a:pt x="19642" y="18447"/>
                    </a:cubicBezTo>
                    <a:lnTo>
                      <a:pt x="19642" y="17988"/>
                    </a:lnTo>
                    <a:lnTo>
                      <a:pt x="21114" y="17988"/>
                    </a:lnTo>
                    <a:cubicBezTo>
                      <a:pt x="21385" y="17988"/>
                      <a:pt x="21600" y="17790"/>
                      <a:pt x="21600" y="17541"/>
                    </a:cubicBezTo>
                    <a:cubicBezTo>
                      <a:pt x="21600" y="17291"/>
                      <a:pt x="21385" y="17094"/>
                      <a:pt x="21114" y="17094"/>
                    </a:cubicBezTo>
                    <a:lnTo>
                      <a:pt x="19642" y="17094"/>
                    </a:lnTo>
                    <a:lnTo>
                      <a:pt x="19642" y="16188"/>
                    </a:lnTo>
                    <a:lnTo>
                      <a:pt x="21114" y="16188"/>
                    </a:lnTo>
                    <a:cubicBezTo>
                      <a:pt x="21385" y="16188"/>
                      <a:pt x="21600" y="15977"/>
                      <a:pt x="21600" y="15728"/>
                    </a:cubicBezTo>
                    <a:cubicBezTo>
                      <a:pt x="21600" y="15479"/>
                      <a:pt x="21385" y="15281"/>
                      <a:pt x="21114" y="15281"/>
                    </a:cubicBezTo>
                    <a:lnTo>
                      <a:pt x="19642" y="15281"/>
                    </a:lnTo>
                    <a:lnTo>
                      <a:pt x="19642" y="14375"/>
                    </a:lnTo>
                    <a:lnTo>
                      <a:pt x="21114" y="14375"/>
                    </a:lnTo>
                    <a:cubicBezTo>
                      <a:pt x="21385" y="14375"/>
                      <a:pt x="21600" y="14177"/>
                      <a:pt x="21600" y="13928"/>
                    </a:cubicBezTo>
                    <a:cubicBezTo>
                      <a:pt x="21600" y="13679"/>
                      <a:pt x="21385" y="13481"/>
                      <a:pt x="21114" y="13481"/>
                    </a:cubicBezTo>
                    <a:lnTo>
                      <a:pt x="19642" y="13481"/>
                    </a:lnTo>
                    <a:lnTo>
                      <a:pt x="19642" y="13022"/>
                    </a:lnTo>
                    <a:cubicBezTo>
                      <a:pt x="19642" y="12276"/>
                      <a:pt x="18983" y="11669"/>
                      <a:pt x="18171" y="11669"/>
                    </a:cubicBezTo>
                    <a:lnTo>
                      <a:pt x="17671" y="11669"/>
                    </a:lnTo>
                    <a:lnTo>
                      <a:pt x="17671" y="10316"/>
                    </a:lnTo>
                    <a:cubicBezTo>
                      <a:pt x="17671" y="10067"/>
                      <a:pt x="17456" y="9869"/>
                      <a:pt x="17185" y="9869"/>
                    </a:cubicBezTo>
                    <a:cubicBezTo>
                      <a:pt x="16915" y="9869"/>
                      <a:pt x="16686" y="10067"/>
                      <a:pt x="16686" y="10316"/>
                    </a:cubicBezTo>
                    <a:lnTo>
                      <a:pt x="16686" y="11669"/>
                    </a:lnTo>
                    <a:lnTo>
                      <a:pt x="15714" y="11669"/>
                    </a:lnTo>
                    <a:lnTo>
                      <a:pt x="15714" y="3799"/>
                    </a:lnTo>
                    <a:cubicBezTo>
                      <a:pt x="15714" y="2061"/>
                      <a:pt x="14174" y="646"/>
                      <a:pt x="12285" y="646"/>
                    </a:cubicBezTo>
                    <a:close/>
                    <a:moveTo>
                      <a:pt x="1445" y="906"/>
                    </a:moveTo>
                    <a:lnTo>
                      <a:pt x="1958" y="906"/>
                    </a:lnTo>
                    <a:lnTo>
                      <a:pt x="1958" y="1726"/>
                    </a:lnTo>
                    <a:lnTo>
                      <a:pt x="2943" y="1726"/>
                    </a:lnTo>
                    <a:lnTo>
                      <a:pt x="2943" y="906"/>
                    </a:lnTo>
                    <a:lnTo>
                      <a:pt x="3929" y="906"/>
                    </a:lnTo>
                    <a:lnTo>
                      <a:pt x="3929" y="1726"/>
                    </a:lnTo>
                    <a:lnTo>
                      <a:pt x="4914" y="1726"/>
                    </a:lnTo>
                    <a:lnTo>
                      <a:pt x="4914" y="906"/>
                    </a:lnTo>
                    <a:lnTo>
                      <a:pt x="5414" y="906"/>
                    </a:lnTo>
                    <a:lnTo>
                      <a:pt x="5414" y="4258"/>
                    </a:lnTo>
                    <a:lnTo>
                      <a:pt x="4901" y="4258"/>
                    </a:lnTo>
                    <a:lnTo>
                      <a:pt x="4901" y="3972"/>
                    </a:lnTo>
                    <a:cubicBezTo>
                      <a:pt x="4901" y="3722"/>
                      <a:pt x="4686" y="3526"/>
                      <a:pt x="4415" y="3526"/>
                    </a:cubicBezTo>
                    <a:cubicBezTo>
                      <a:pt x="4144" y="3525"/>
                      <a:pt x="3929" y="3722"/>
                      <a:pt x="3929" y="3972"/>
                    </a:cubicBezTo>
                    <a:lnTo>
                      <a:pt x="3929" y="6381"/>
                    </a:lnTo>
                    <a:cubicBezTo>
                      <a:pt x="3928" y="6522"/>
                      <a:pt x="3720" y="6679"/>
                      <a:pt x="3429" y="6679"/>
                    </a:cubicBezTo>
                    <a:cubicBezTo>
                      <a:pt x="3138" y="6679"/>
                      <a:pt x="2943" y="6522"/>
                      <a:pt x="2943" y="6381"/>
                    </a:cubicBezTo>
                    <a:lnTo>
                      <a:pt x="2943" y="3997"/>
                    </a:lnTo>
                    <a:cubicBezTo>
                      <a:pt x="2943" y="3748"/>
                      <a:pt x="2714" y="3550"/>
                      <a:pt x="2444" y="3550"/>
                    </a:cubicBezTo>
                    <a:cubicBezTo>
                      <a:pt x="2172" y="3550"/>
                      <a:pt x="1958" y="3748"/>
                      <a:pt x="1958" y="3997"/>
                    </a:cubicBezTo>
                    <a:lnTo>
                      <a:pt x="1958" y="4258"/>
                    </a:lnTo>
                    <a:lnTo>
                      <a:pt x="1445" y="4258"/>
                    </a:lnTo>
                    <a:lnTo>
                      <a:pt x="1445" y="906"/>
                    </a:lnTo>
                    <a:close/>
                    <a:moveTo>
                      <a:pt x="986" y="5152"/>
                    </a:moveTo>
                    <a:lnTo>
                      <a:pt x="1958" y="5152"/>
                    </a:lnTo>
                    <a:lnTo>
                      <a:pt x="1958" y="6381"/>
                    </a:lnTo>
                    <a:cubicBezTo>
                      <a:pt x="1957" y="7044"/>
                      <a:pt x="2615" y="7585"/>
                      <a:pt x="3429" y="7585"/>
                    </a:cubicBezTo>
                    <a:cubicBezTo>
                      <a:pt x="4243" y="7585"/>
                      <a:pt x="4901" y="7044"/>
                      <a:pt x="4901" y="6381"/>
                    </a:cubicBezTo>
                    <a:lnTo>
                      <a:pt x="4901" y="5152"/>
                    </a:lnTo>
                    <a:lnTo>
                      <a:pt x="5900" y="5152"/>
                    </a:lnTo>
                    <a:lnTo>
                      <a:pt x="5886" y="8963"/>
                    </a:lnTo>
                    <a:lnTo>
                      <a:pt x="986" y="8963"/>
                    </a:lnTo>
                    <a:lnTo>
                      <a:pt x="986" y="5152"/>
                    </a:lnTo>
                    <a:close/>
                    <a:moveTo>
                      <a:pt x="959" y="10775"/>
                    </a:moveTo>
                    <a:cubicBezTo>
                      <a:pt x="688" y="10775"/>
                      <a:pt x="473" y="10973"/>
                      <a:pt x="473" y="11222"/>
                    </a:cubicBezTo>
                    <a:cubicBezTo>
                      <a:pt x="472" y="11471"/>
                      <a:pt x="688" y="11669"/>
                      <a:pt x="959" y="11669"/>
                    </a:cubicBezTo>
                    <a:lnTo>
                      <a:pt x="5711" y="11669"/>
                    </a:lnTo>
                    <a:cubicBezTo>
                      <a:pt x="5981" y="11669"/>
                      <a:pt x="6210" y="11471"/>
                      <a:pt x="6210" y="11222"/>
                    </a:cubicBezTo>
                    <a:cubicBezTo>
                      <a:pt x="6210" y="10973"/>
                      <a:pt x="5981" y="10775"/>
                      <a:pt x="5711" y="10775"/>
                    </a:cubicBezTo>
                    <a:lnTo>
                      <a:pt x="959" y="10775"/>
                    </a:lnTo>
                    <a:close/>
                    <a:moveTo>
                      <a:pt x="12271" y="12575"/>
                    </a:moveTo>
                    <a:lnTo>
                      <a:pt x="13257" y="12575"/>
                    </a:lnTo>
                    <a:lnTo>
                      <a:pt x="17185" y="12575"/>
                    </a:lnTo>
                    <a:lnTo>
                      <a:pt x="18171" y="12575"/>
                    </a:lnTo>
                    <a:cubicBezTo>
                      <a:pt x="18442" y="12575"/>
                      <a:pt x="18657" y="12774"/>
                      <a:pt x="18657" y="13022"/>
                    </a:cubicBezTo>
                    <a:lnTo>
                      <a:pt x="18657" y="18447"/>
                    </a:lnTo>
                    <a:cubicBezTo>
                      <a:pt x="18657" y="18695"/>
                      <a:pt x="18442" y="18894"/>
                      <a:pt x="18171" y="18894"/>
                    </a:cubicBezTo>
                    <a:lnTo>
                      <a:pt x="12271" y="18894"/>
                    </a:lnTo>
                    <a:cubicBezTo>
                      <a:pt x="12001" y="18894"/>
                      <a:pt x="11785" y="18695"/>
                      <a:pt x="11785" y="18447"/>
                    </a:cubicBezTo>
                    <a:lnTo>
                      <a:pt x="11785" y="13022"/>
                    </a:lnTo>
                    <a:cubicBezTo>
                      <a:pt x="11785" y="12774"/>
                      <a:pt x="12001" y="12575"/>
                      <a:pt x="12271" y="12575"/>
                    </a:cubicBezTo>
                    <a:close/>
                    <a:moveTo>
                      <a:pt x="1472" y="12588"/>
                    </a:moveTo>
                    <a:cubicBezTo>
                      <a:pt x="1200" y="12588"/>
                      <a:pt x="986" y="12785"/>
                      <a:pt x="986" y="13034"/>
                    </a:cubicBezTo>
                    <a:cubicBezTo>
                      <a:pt x="986" y="13284"/>
                      <a:pt x="1201" y="13481"/>
                      <a:pt x="1472" y="13481"/>
                    </a:cubicBezTo>
                    <a:lnTo>
                      <a:pt x="5400" y="13481"/>
                    </a:lnTo>
                    <a:cubicBezTo>
                      <a:pt x="5671" y="13481"/>
                      <a:pt x="5900" y="13284"/>
                      <a:pt x="5900" y="13034"/>
                    </a:cubicBezTo>
                    <a:cubicBezTo>
                      <a:pt x="5900" y="12785"/>
                      <a:pt x="5671" y="12588"/>
                      <a:pt x="5400" y="12588"/>
                    </a:cubicBezTo>
                    <a:lnTo>
                      <a:pt x="1472" y="12588"/>
                    </a:lnTo>
                    <a:close/>
                    <a:moveTo>
                      <a:pt x="15228" y="13730"/>
                    </a:moveTo>
                    <a:cubicBezTo>
                      <a:pt x="13977" y="13730"/>
                      <a:pt x="13068" y="14611"/>
                      <a:pt x="13068" y="15691"/>
                    </a:cubicBezTo>
                    <a:lnTo>
                      <a:pt x="13068" y="15703"/>
                    </a:lnTo>
                    <a:cubicBezTo>
                      <a:pt x="13068" y="16826"/>
                      <a:pt x="13941" y="17665"/>
                      <a:pt x="15228" y="17665"/>
                    </a:cubicBezTo>
                    <a:cubicBezTo>
                      <a:pt x="15847" y="17665"/>
                      <a:pt x="16349" y="17470"/>
                      <a:pt x="16686" y="17280"/>
                    </a:cubicBezTo>
                    <a:cubicBezTo>
                      <a:pt x="16905" y="17161"/>
                      <a:pt x="16996" y="16991"/>
                      <a:pt x="16996" y="16746"/>
                    </a:cubicBezTo>
                    <a:lnTo>
                      <a:pt x="16996" y="15828"/>
                    </a:lnTo>
                    <a:cubicBezTo>
                      <a:pt x="16997" y="15595"/>
                      <a:pt x="16791" y="15406"/>
                      <a:pt x="16537" y="15406"/>
                    </a:cubicBezTo>
                    <a:lnTo>
                      <a:pt x="15511" y="15406"/>
                    </a:lnTo>
                    <a:cubicBezTo>
                      <a:pt x="15293" y="15406"/>
                      <a:pt x="15106" y="15565"/>
                      <a:pt x="15106" y="15766"/>
                    </a:cubicBezTo>
                    <a:cubicBezTo>
                      <a:pt x="15106" y="15967"/>
                      <a:pt x="15293" y="16126"/>
                      <a:pt x="15511" y="16126"/>
                    </a:cubicBezTo>
                    <a:lnTo>
                      <a:pt x="16119" y="16126"/>
                    </a:lnTo>
                    <a:lnTo>
                      <a:pt x="16119" y="16672"/>
                    </a:lnTo>
                    <a:cubicBezTo>
                      <a:pt x="15888" y="16823"/>
                      <a:pt x="15599" y="16895"/>
                      <a:pt x="15268" y="16895"/>
                    </a:cubicBezTo>
                    <a:cubicBezTo>
                      <a:pt x="14537" y="16895"/>
                      <a:pt x="14013" y="16386"/>
                      <a:pt x="14013" y="15691"/>
                    </a:cubicBezTo>
                    <a:lnTo>
                      <a:pt x="14013" y="15679"/>
                    </a:lnTo>
                    <a:cubicBezTo>
                      <a:pt x="14013" y="15033"/>
                      <a:pt x="14540" y="14499"/>
                      <a:pt x="15201" y="14499"/>
                    </a:cubicBezTo>
                    <a:cubicBezTo>
                      <a:pt x="15591" y="14499"/>
                      <a:pt x="15857" y="14597"/>
                      <a:pt x="16105" y="14760"/>
                    </a:cubicBezTo>
                    <a:cubicBezTo>
                      <a:pt x="16170" y="14803"/>
                      <a:pt x="16246" y="14847"/>
                      <a:pt x="16375" y="14847"/>
                    </a:cubicBezTo>
                    <a:cubicBezTo>
                      <a:pt x="16624" y="14847"/>
                      <a:pt x="16821" y="14666"/>
                      <a:pt x="16821" y="14437"/>
                    </a:cubicBezTo>
                    <a:cubicBezTo>
                      <a:pt x="16821" y="14275"/>
                      <a:pt x="16720" y="14161"/>
                      <a:pt x="16632" y="14102"/>
                    </a:cubicBezTo>
                    <a:cubicBezTo>
                      <a:pt x="16260" y="13863"/>
                      <a:pt x="15853" y="13730"/>
                      <a:pt x="15228" y="13730"/>
                    </a:cubicBezTo>
                    <a:close/>
                  </a:path>
                </a:pathLst>
              </a:custGeom>
              <a:solidFill>
                <a:schemeClr val="accent1"/>
              </a:solidFill>
              <a:ln w="12700">
                <a:miter lim="400000"/>
              </a:ln>
            </p:spPr>
            <p:txBody>
              <a:bodyPr lIns="0" tIns="0" rIns="0" bIns="0" anchor="ctr"/>
              <a:lstStyle/>
              <a:p>
                <a:pPr marL="0" marR="0" lvl="0" indent="0" algn="l" defTabSz="228600" rtl="0" eaLnBrk="1" fontAlgn="auto" latinLnBrk="0" hangingPunct="1">
                  <a:lnSpc>
                    <a:spcPct val="100000"/>
                  </a:lnSpc>
                  <a:spcBef>
                    <a:spcPts val="0"/>
                  </a:spcBef>
                  <a:spcAft>
                    <a:spcPts val="0"/>
                  </a:spcAft>
                  <a:buClrTx/>
                  <a:buSzTx/>
                  <a:buFontTx/>
                  <a:buNone/>
                  <a:tabLst/>
                  <a:defRPr sz="1200">
                    <a:solidFill>
                      <a:srgbClr val="000000"/>
                    </a:solidFill>
                    <a:latin typeface="+mj-lt"/>
                    <a:ea typeface="+mj-ea"/>
                    <a:cs typeface="+mj-cs"/>
                    <a:sym typeface="Helvetica"/>
                  </a:defRPr>
                </a:pPr>
                <a:endParaRPr kumimoji="0" sz="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Helvetica"/>
                </a:endParaRPr>
              </a:p>
            </p:txBody>
          </p:sp>
          <p:sp>
            <p:nvSpPr>
              <p:cNvPr id="14" name="Rectangle 13">
                <a:extLst>
                  <a:ext uri="{FF2B5EF4-FFF2-40B4-BE49-F238E27FC236}">
                    <a16:creationId xmlns:a16="http://schemas.microsoft.com/office/drawing/2014/main" id="{F4054AB0-14A0-FA8C-E9B0-401182F3521E}"/>
                  </a:ext>
                </a:extLst>
              </p:cNvPr>
              <p:cNvSpPr/>
              <p:nvPr/>
            </p:nvSpPr>
            <p:spPr>
              <a:xfrm>
                <a:off x="17276265" y="7083610"/>
                <a:ext cx="775096" cy="3034909"/>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C7FD"/>
                  </a:solidFill>
                  <a:effectLst/>
                  <a:uLnTx/>
                  <a:uFillTx/>
                  <a:latin typeface="Calibri" panose="020F0502020204030204" pitchFamily="34" charset="0"/>
                  <a:ea typeface="+mn-ea"/>
                  <a:cs typeface="Calibri" panose="020F0502020204030204" pitchFamily="34" charset="0"/>
                  <a:sym typeface="Avenir LT Pro 55 Roman"/>
                </a:endParaRPr>
              </a:p>
            </p:txBody>
          </p:sp>
        </p:grpSp>
        <p:pic>
          <p:nvPicPr>
            <p:cNvPr id="10" name="Picture 2" descr="Intel | Data Center Solutions, IoT, and PC Innovation">
              <a:extLst>
                <a:ext uri="{FF2B5EF4-FFF2-40B4-BE49-F238E27FC236}">
                  <a16:creationId xmlns:a16="http://schemas.microsoft.com/office/drawing/2014/main" id="{A5C2668D-FEA9-6379-9ED5-6EC8169BB22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3334" t="9762" r="77673" b="11417"/>
            <a:stretch/>
          </p:blipFill>
          <p:spPr bwMode="auto">
            <a:xfrm>
              <a:off x="19657140" y="9351061"/>
              <a:ext cx="70551" cy="2508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B4A8E586-B482-2D03-A65C-7515612F104A}"/>
              </a:ext>
            </a:extLst>
          </p:cNvPr>
          <p:cNvGrpSpPr/>
          <p:nvPr/>
        </p:nvGrpSpPr>
        <p:grpSpPr>
          <a:xfrm>
            <a:off x="3817434" y="2345041"/>
            <a:ext cx="1864827" cy="1997382"/>
            <a:chOff x="3897872" y="2448801"/>
            <a:chExt cx="1864827" cy="1997382"/>
          </a:xfrm>
        </p:grpSpPr>
        <p:pic>
          <p:nvPicPr>
            <p:cNvPr id="16" name="Picture 15">
              <a:extLst>
                <a:ext uri="{FF2B5EF4-FFF2-40B4-BE49-F238E27FC236}">
                  <a16:creationId xmlns:a16="http://schemas.microsoft.com/office/drawing/2014/main" id="{343F0C93-532F-A79D-88D6-10D6116C01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9135" y="3902451"/>
              <a:ext cx="555421" cy="435912"/>
            </a:xfrm>
            <a:prstGeom prst="rect">
              <a:avLst/>
            </a:prstGeom>
          </p:spPr>
        </p:pic>
        <p:pic>
          <p:nvPicPr>
            <p:cNvPr id="18" name="Picture 17">
              <a:extLst>
                <a:ext uri="{FF2B5EF4-FFF2-40B4-BE49-F238E27FC236}">
                  <a16:creationId xmlns:a16="http://schemas.microsoft.com/office/drawing/2014/main" id="{AF6544F5-2D58-D17B-E21F-8ED393349F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9482" y="3794634"/>
              <a:ext cx="786418" cy="651549"/>
            </a:xfrm>
            <a:prstGeom prst="rect">
              <a:avLst/>
            </a:prstGeom>
          </p:spPr>
        </p:pic>
        <p:pic>
          <p:nvPicPr>
            <p:cNvPr id="19" name="Picture 18">
              <a:extLst>
                <a:ext uri="{FF2B5EF4-FFF2-40B4-BE49-F238E27FC236}">
                  <a16:creationId xmlns:a16="http://schemas.microsoft.com/office/drawing/2014/main" id="{4B710803-FC12-0528-DD23-3CD5D3479E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V="1">
              <a:off x="4442181" y="2448801"/>
              <a:ext cx="652100" cy="385186"/>
            </a:xfrm>
            <a:prstGeom prst="rect">
              <a:avLst/>
            </a:prstGeom>
          </p:spPr>
        </p:pic>
        <p:sp>
          <p:nvSpPr>
            <p:cNvPr id="20" name="TextBox 19">
              <a:extLst>
                <a:ext uri="{FF2B5EF4-FFF2-40B4-BE49-F238E27FC236}">
                  <a16:creationId xmlns:a16="http://schemas.microsoft.com/office/drawing/2014/main" id="{21801D24-5943-3E27-80E2-4EAF24AB4B7A}"/>
                </a:ext>
              </a:extLst>
            </p:cNvPr>
            <p:cNvSpPr txBox="1"/>
            <p:nvPr/>
          </p:nvSpPr>
          <p:spPr>
            <a:xfrm>
              <a:off x="4425864" y="3061610"/>
              <a:ext cx="1336835"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270C1"/>
                  </a:solidFill>
                  <a:effectLst/>
                  <a:uLnTx/>
                  <a:uFillTx/>
                  <a:latin typeface="Calibri" panose="020F0502020204030204" pitchFamily="34" charset="0"/>
                  <a:ea typeface="+mn-ea"/>
                  <a:cs typeface="Calibri" panose="020F0502020204030204" pitchFamily="34" charset="0"/>
                </a:rPr>
                <a:t>Native RoCE Scaleup &amp; out</a:t>
              </a:r>
              <a:endParaRPr kumimoji="0" lang="en-IL" sz="1600" b="0" i="0" u="none" strike="noStrike" kern="1200" cap="none" spc="0" normalizeH="0" baseline="0" noProof="0" err="1">
                <a:ln>
                  <a:noFill/>
                </a:ln>
                <a:solidFill>
                  <a:srgbClr val="0270C1"/>
                </a:solidFill>
                <a:effectLst/>
                <a:uLnTx/>
                <a:uFillTx/>
                <a:latin typeface="Calibri" panose="020F0502020204030204" pitchFamily="34" charset="0"/>
                <a:ea typeface="+mn-ea"/>
                <a:cs typeface="Calibri" panose="020F0502020204030204" pitchFamily="34" charset="0"/>
              </a:endParaRPr>
            </a:p>
          </p:txBody>
        </p:sp>
        <p:sp>
          <p:nvSpPr>
            <p:cNvPr id="22" name="Shape">
              <a:extLst>
                <a:ext uri="{FF2B5EF4-FFF2-40B4-BE49-F238E27FC236}">
                  <a16:creationId xmlns:a16="http://schemas.microsoft.com/office/drawing/2014/main" id="{FB40DF81-10B2-F041-48D5-8D2FD7424DB8}"/>
                </a:ext>
              </a:extLst>
            </p:cNvPr>
            <p:cNvSpPr>
              <a:spLocks noChangeAspect="1"/>
            </p:cNvSpPr>
            <p:nvPr/>
          </p:nvSpPr>
          <p:spPr>
            <a:xfrm>
              <a:off x="3897872" y="3076396"/>
              <a:ext cx="346089" cy="376371"/>
            </a:xfrm>
            <a:custGeom>
              <a:avLst/>
              <a:gdLst/>
              <a:ahLst/>
              <a:cxnLst>
                <a:cxn ang="0">
                  <a:pos x="wd2" y="hd2"/>
                </a:cxn>
                <a:cxn ang="5400000">
                  <a:pos x="wd2" y="hd2"/>
                </a:cxn>
                <a:cxn ang="10800000">
                  <a:pos x="wd2" y="hd2"/>
                </a:cxn>
                <a:cxn ang="16200000">
                  <a:pos x="wd2" y="hd2"/>
                </a:cxn>
              </a:cxnLst>
              <a:rect l="0" t="0" r="r" b="b"/>
              <a:pathLst>
                <a:path w="21600" h="21600" extrusionOk="0">
                  <a:moveTo>
                    <a:pt x="1013" y="0"/>
                  </a:moveTo>
                  <a:cubicBezTo>
                    <a:pt x="741" y="0"/>
                    <a:pt x="473" y="247"/>
                    <a:pt x="473" y="497"/>
                  </a:cubicBezTo>
                  <a:lnTo>
                    <a:pt x="473" y="4295"/>
                  </a:lnTo>
                  <a:cubicBezTo>
                    <a:pt x="235" y="4348"/>
                    <a:pt x="14" y="4548"/>
                    <a:pt x="14" y="4767"/>
                  </a:cubicBezTo>
                  <a:lnTo>
                    <a:pt x="0" y="9360"/>
                  </a:lnTo>
                  <a:cubicBezTo>
                    <a:pt x="0" y="9609"/>
                    <a:pt x="295" y="9869"/>
                    <a:pt x="567" y="9869"/>
                  </a:cubicBezTo>
                  <a:lnTo>
                    <a:pt x="6305" y="9869"/>
                  </a:lnTo>
                  <a:cubicBezTo>
                    <a:pt x="6575" y="9869"/>
                    <a:pt x="6871" y="9608"/>
                    <a:pt x="6872" y="9360"/>
                  </a:cubicBezTo>
                  <a:lnTo>
                    <a:pt x="6885" y="4767"/>
                  </a:lnTo>
                  <a:cubicBezTo>
                    <a:pt x="6885" y="4544"/>
                    <a:pt x="6641" y="4343"/>
                    <a:pt x="6399" y="4295"/>
                  </a:cubicBezTo>
                  <a:lnTo>
                    <a:pt x="6399" y="497"/>
                  </a:lnTo>
                  <a:cubicBezTo>
                    <a:pt x="6399" y="246"/>
                    <a:pt x="6130" y="0"/>
                    <a:pt x="5859" y="0"/>
                  </a:cubicBezTo>
                  <a:lnTo>
                    <a:pt x="1013" y="0"/>
                  </a:lnTo>
                  <a:close/>
                  <a:moveTo>
                    <a:pt x="12285" y="646"/>
                  </a:moveTo>
                  <a:cubicBezTo>
                    <a:pt x="10396" y="645"/>
                    <a:pt x="8856" y="2061"/>
                    <a:pt x="8856" y="3799"/>
                  </a:cubicBezTo>
                  <a:lnTo>
                    <a:pt x="8856" y="16783"/>
                  </a:lnTo>
                  <a:cubicBezTo>
                    <a:pt x="8856" y="18023"/>
                    <a:pt x="7760" y="19030"/>
                    <a:pt x="6413" y="19030"/>
                  </a:cubicBezTo>
                  <a:cubicBezTo>
                    <a:pt x="5065" y="19030"/>
                    <a:pt x="3969" y="18023"/>
                    <a:pt x="3969" y="16783"/>
                  </a:cubicBezTo>
                  <a:lnTo>
                    <a:pt x="3969" y="15269"/>
                  </a:lnTo>
                  <a:lnTo>
                    <a:pt x="4523" y="15269"/>
                  </a:lnTo>
                  <a:cubicBezTo>
                    <a:pt x="4793" y="15269"/>
                    <a:pt x="5022" y="15071"/>
                    <a:pt x="5022" y="14822"/>
                  </a:cubicBezTo>
                  <a:cubicBezTo>
                    <a:pt x="5022" y="14573"/>
                    <a:pt x="4793" y="14363"/>
                    <a:pt x="4523" y="14363"/>
                  </a:cubicBezTo>
                  <a:lnTo>
                    <a:pt x="2390" y="14363"/>
                  </a:lnTo>
                  <a:cubicBezTo>
                    <a:pt x="2119" y="14363"/>
                    <a:pt x="1904" y="14573"/>
                    <a:pt x="1904" y="14822"/>
                  </a:cubicBezTo>
                  <a:cubicBezTo>
                    <a:pt x="1903" y="15071"/>
                    <a:pt x="2119" y="15269"/>
                    <a:pt x="2390" y="15269"/>
                  </a:cubicBezTo>
                  <a:lnTo>
                    <a:pt x="2984" y="15269"/>
                  </a:lnTo>
                  <a:lnTo>
                    <a:pt x="2984" y="16783"/>
                  </a:lnTo>
                  <a:cubicBezTo>
                    <a:pt x="2984" y="18521"/>
                    <a:pt x="4524" y="19937"/>
                    <a:pt x="6413" y="19937"/>
                  </a:cubicBezTo>
                  <a:cubicBezTo>
                    <a:pt x="8301" y="19937"/>
                    <a:pt x="9841" y="18521"/>
                    <a:pt x="9841" y="16783"/>
                  </a:cubicBezTo>
                  <a:lnTo>
                    <a:pt x="9841" y="3799"/>
                  </a:lnTo>
                  <a:cubicBezTo>
                    <a:pt x="9842" y="2559"/>
                    <a:pt x="10937" y="1552"/>
                    <a:pt x="12285" y="1552"/>
                  </a:cubicBezTo>
                  <a:cubicBezTo>
                    <a:pt x="13633" y="1552"/>
                    <a:pt x="14728" y="2559"/>
                    <a:pt x="14728" y="3799"/>
                  </a:cubicBezTo>
                  <a:lnTo>
                    <a:pt x="14728" y="11669"/>
                  </a:lnTo>
                  <a:lnTo>
                    <a:pt x="13743" y="11669"/>
                  </a:lnTo>
                  <a:lnTo>
                    <a:pt x="13743" y="10316"/>
                  </a:lnTo>
                  <a:cubicBezTo>
                    <a:pt x="13743" y="10067"/>
                    <a:pt x="13528" y="9869"/>
                    <a:pt x="13257" y="9869"/>
                  </a:cubicBezTo>
                  <a:cubicBezTo>
                    <a:pt x="12986" y="9869"/>
                    <a:pt x="12771" y="10067"/>
                    <a:pt x="12771" y="10316"/>
                  </a:cubicBezTo>
                  <a:lnTo>
                    <a:pt x="12771" y="11669"/>
                  </a:lnTo>
                  <a:lnTo>
                    <a:pt x="12271" y="11669"/>
                  </a:lnTo>
                  <a:cubicBezTo>
                    <a:pt x="11460" y="11669"/>
                    <a:pt x="10800" y="12276"/>
                    <a:pt x="10800" y="13022"/>
                  </a:cubicBezTo>
                  <a:lnTo>
                    <a:pt x="10800" y="18447"/>
                  </a:lnTo>
                  <a:cubicBezTo>
                    <a:pt x="10800" y="19193"/>
                    <a:pt x="11460" y="19800"/>
                    <a:pt x="12271" y="19800"/>
                  </a:cubicBezTo>
                  <a:lnTo>
                    <a:pt x="12771" y="19800"/>
                  </a:lnTo>
                  <a:lnTo>
                    <a:pt x="12771" y="21153"/>
                  </a:lnTo>
                  <a:cubicBezTo>
                    <a:pt x="12771" y="21402"/>
                    <a:pt x="12986" y="21600"/>
                    <a:pt x="13257" y="21600"/>
                  </a:cubicBezTo>
                  <a:cubicBezTo>
                    <a:pt x="13528" y="21600"/>
                    <a:pt x="13743" y="21402"/>
                    <a:pt x="13743" y="21153"/>
                  </a:cubicBezTo>
                  <a:lnTo>
                    <a:pt x="13743" y="19800"/>
                  </a:lnTo>
                  <a:lnTo>
                    <a:pt x="14728" y="19800"/>
                  </a:lnTo>
                  <a:lnTo>
                    <a:pt x="14728" y="21153"/>
                  </a:lnTo>
                  <a:cubicBezTo>
                    <a:pt x="14728" y="21402"/>
                    <a:pt x="14944" y="21600"/>
                    <a:pt x="15214" y="21600"/>
                  </a:cubicBezTo>
                  <a:cubicBezTo>
                    <a:pt x="15485" y="21600"/>
                    <a:pt x="15714" y="21402"/>
                    <a:pt x="15714" y="21153"/>
                  </a:cubicBezTo>
                  <a:lnTo>
                    <a:pt x="15714" y="19800"/>
                  </a:lnTo>
                  <a:lnTo>
                    <a:pt x="16686" y="19800"/>
                  </a:lnTo>
                  <a:lnTo>
                    <a:pt x="16686" y="21153"/>
                  </a:lnTo>
                  <a:cubicBezTo>
                    <a:pt x="16686" y="21402"/>
                    <a:pt x="16915" y="21600"/>
                    <a:pt x="17185" y="21600"/>
                  </a:cubicBezTo>
                  <a:cubicBezTo>
                    <a:pt x="17456" y="21600"/>
                    <a:pt x="17671" y="21402"/>
                    <a:pt x="17671" y="21153"/>
                  </a:cubicBezTo>
                  <a:lnTo>
                    <a:pt x="17671" y="19800"/>
                  </a:lnTo>
                  <a:lnTo>
                    <a:pt x="18171" y="19800"/>
                  </a:lnTo>
                  <a:cubicBezTo>
                    <a:pt x="18983" y="19800"/>
                    <a:pt x="19642" y="19193"/>
                    <a:pt x="19642" y="18447"/>
                  </a:cubicBezTo>
                  <a:lnTo>
                    <a:pt x="19642" y="17988"/>
                  </a:lnTo>
                  <a:lnTo>
                    <a:pt x="21114" y="17988"/>
                  </a:lnTo>
                  <a:cubicBezTo>
                    <a:pt x="21385" y="17988"/>
                    <a:pt x="21600" y="17790"/>
                    <a:pt x="21600" y="17541"/>
                  </a:cubicBezTo>
                  <a:cubicBezTo>
                    <a:pt x="21600" y="17291"/>
                    <a:pt x="21385" y="17094"/>
                    <a:pt x="21114" y="17094"/>
                  </a:cubicBezTo>
                  <a:lnTo>
                    <a:pt x="19642" y="17094"/>
                  </a:lnTo>
                  <a:lnTo>
                    <a:pt x="19642" y="16188"/>
                  </a:lnTo>
                  <a:lnTo>
                    <a:pt x="21114" y="16188"/>
                  </a:lnTo>
                  <a:cubicBezTo>
                    <a:pt x="21385" y="16188"/>
                    <a:pt x="21600" y="15977"/>
                    <a:pt x="21600" y="15728"/>
                  </a:cubicBezTo>
                  <a:cubicBezTo>
                    <a:pt x="21600" y="15479"/>
                    <a:pt x="21385" y="15281"/>
                    <a:pt x="21114" y="15281"/>
                  </a:cubicBezTo>
                  <a:lnTo>
                    <a:pt x="19642" y="15281"/>
                  </a:lnTo>
                  <a:lnTo>
                    <a:pt x="19642" y="14375"/>
                  </a:lnTo>
                  <a:lnTo>
                    <a:pt x="21114" y="14375"/>
                  </a:lnTo>
                  <a:cubicBezTo>
                    <a:pt x="21385" y="14375"/>
                    <a:pt x="21600" y="14177"/>
                    <a:pt x="21600" y="13928"/>
                  </a:cubicBezTo>
                  <a:cubicBezTo>
                    <a:pt x="21600" y="13679"/>
                    <a:pt x="21385" y="13481"/>
                    <a:pt x="21114" y="13481"/>
                  </a:cubicBezTo>
                  <a:lnTo>
                    <a:pt x="19642" y="13481"/>
                  </a:lnTo>
                  <a:lnTo>
                    <a:pt x="19642" y="13022"/>
                  </a:lnTo>
                  <a:cubicBezTo>
                    <a:pt x="19642" y="12276"/>
                    <a:pt x="18983" y="11669"/>
                    <a:pt x="18171" y="11669"/>
                  </a:cubicBezTo>
                  <a:lnTo>
                    <a:pt x="17671" y="11669"/>
                  </a:lnTo>
                  <a:lnTo>
                    <a:pt x="17671" y="10316"/>
                  </a:lnTo>
                  <a:cubicBezTo>
                    <a:pt x="17671" y="10067"/>
                    <a:pt x="17456" y="9869"/>
                    <a:pt x="17185" y="9869"/>
                  </a:cubicBezTo>
                  <a:cubicBezTo>
                    <a:pt x="16915" y="9869"/>
                    <a:pt x="16686" y="10067"/>
                    <a:pt x="16686" y="10316"/>
                  </a:cubicBezTo>
                  <a:lnTo>
                    <a:pt x="16686" y="11669"/>
                  </a:lnTo>
                  <a:lnTo>
                    <a:pt x="15714" y="11669"/>
                  </a:lnTo>
                  <a:lnTo>
                    <a:pt x="15714" y="3799"/>
                  </a:lnTo>
                  <a:cubicBezTo>
                    <a:pt x="15714" y="2061"/>
                    <a:pt x="14174" y="646"/>
                    <a:pt x="12285" y="646"/>
                  </a:cubicBezTo>
                  <a:close/>
                  <a:moveTo>
                    <a:pt x="1445" y="906"/>
                  </a:moveTo>
                  <a:lnTo>
                    <a:pt x="1958" y="906"/>
                  </a:lnTo>
                  <a:lnTo>
                    <a:pt x="1958" y="1726"/>
                  </a:lnTo>
                  <a:lnTo>
                    <a:pt x="2943" y="1726"/>
                  </a:lnTo>
                  <a:lnTo>
                    <a:pt x="2943" y="906"/>
                  </a:lnTo>
                  <a:lnTo>
                    <a:pt x="3929" y="906"/>
                  </a:lnTo>
                  <a:lnTo>
                    <a:pt x="3929" y="1726"/>
                  </a:lnTo>
                  <a:lnTo>
                    <a:pt x="4914" y="1726"/>
                  </a:lnTo>
                  <a:lnTo>
                    <a:pt x="4914" y="906"/>
                  </a:lnTo>
                  <a:lnTo>
                    <a:pt x="5414" y="906"/>
                  </a:lnTo>
                  <a:lnTo>
                    <a:pt x="5414" y="4258"/>
                  </a:lnTo>
                  <a:lnTo>
                    <a:pt x="4901" y="4258"/>
                  </a:lnTo>
                  <a:lnTo>
                    <a:pt x="4901" y="3972"/>
                  </a:lnTo>
                  <a:cubicBezTo>
                    <a:pt x="4901" y="3722"/>
                    <a:pt x="4686" y="3526"/>
                    <a:pt x="4415" y="3526"/>
                  </a:cubicBezTo>
                  <a:cubicBezTo>
                    <a:pt x="4144" y="3525"/>
                    <a:pt x="3929" y="3722"/>
                    <a:pt x="3929" y="3972"/>
                  </a:cubicBezTo>
                  <a:lnTo>
                    <a:pt x="3929" y="6381"/>
                  </a:lnTo>
                  <a:cubicBezTo>
                    <a:pt x="3928" y="6522"/>
                    <a:pt x="3720" y="6679"/>
                    <a:pt x="3429" y="6679"/>
                  </a:cubicBezTo>
                  <a:cubicBezTo>
                    <a:pt x="3138" y="6679"/>
                    <a:pt x="2943" y="6522"/>
                    <a:pt x="2943" y="6381"/>
                  </a:cubicBezTo>
                  <a:lnTo>
                    <a:pt x="2943" y="3997"/>
                  </a:lnTo>
                  <a:cubicBezTo>
                    <a:pt x="2943" y="3748"/>
                    <a:pt x="2714" y="3550"/>
                    <a:pt x="2444" y="3550"/>
                  </a:cubicBezTo>
                  <a:cubicBezTo>
                    <a:pt x="2172" y="3550"/>
                    <a:pt x="1958" y="3748"/>
                    <a:pt x="1958" y="3997"/>
                  </a:cubicBezTo>
                  <a:lnTo>
                    <a:pt x="1958" y="4258"/>
                  </a:lnTo>
                  <a:lnTo>
                    <a:pt x="1445" y="4258"/>
                  </a:lnTo>
                  <a:lnTo>
                    <a:pt x="1445" y="906"/>
                  </a:lnTo>
                  <a:close/>
                  <a:moveTo>
                    <a:pt x="986" y="5152"/>
                  </a:moveTo>
                  <a:lnTo>
                    <a:pt x="1958" y="5152"/>
                  </a:lnTo>
                  <a:lnTo>
                    <a:pt x="1958" y="6381"/>
                  </a:lnTo>
                  <a:cubicBezTo>
                    <a:pt x="1957" y="7044"/>
                    <a:pt x="2615" y="7585"/>
                    <a:pt x="3429" y="7585"/>
                  </a:cubicBezTo>
                  <a:cubicBezTo>
                    <a:pt x="4243" y="7585"/>
                    <a:pt x="4901" y="7044"/>
                    <a:pt x="4901" y="6381"/>
                  </a:cubicBezTo>
                  <a:lnTo>
                    <a:pt x="4901" y="5152"/>
                  </a:lnTo>
                  <a:lnTo>
                    <a:pt x="5900" y="5152"/>
                  </a:lnTo>
                  <a:lnTo>
                    <a:pt x="5886" y="8963"/>
                  </a:lnTo>
                  <a:lnTo>
                    <a:pt x="986" y="8963"/>
                  </a:lnTo>
                  <a:lnTo>
                    <a:pt x="986" y="5152"/>
                  </a:lnTo>
                  <a:close/>
                  <a:moveTo>
                    <a:pt x="959" y="10775"/>
                  </a:moveTo>
                  <a:cubicBezTo>
                    <a:pt x="688" y="10775"/>
                    <a:pt x="473" y="10973"/>
                    <a:pt x="473" y="11222"/>
                  </a:cubicBezTo>
                  <a:cubicBezTo>
                    <a:pt x="472" y="11471"/>
                    <a:pt x="688" y="11669"/>
                    <a:pt x="959" y="11669"/>
                  </a:cubicBezTo>
                  <a:lnTo>
                    <a:pt x="5711" y="11669"/>
                  </a:lnTo>
                  <a:cubicBezTo>
                    <a:pt x="5981" y="11669"/>
                    <a:pt x="6210" y="11471"/>
                    <a:pt x="6210" y="11222"/>
                  </a:cubicBezTo>
                  <a:cubicBezTo>
                    <a:pt x="6210" y="10973"/>
                    <a:pt x="5981" y="10775"/>
                    <a:pt x="5711" y="10775"/>
                  </a:cubicBezTo>
                  <a:lnTo>
                    <a:pt x="959" y="10775"/>
                  </a:lnTo>
                  <a:close/>
                  <a:moveTo>
                    <a:pt x="12271" y="12575"/>
                  </a:moveTo>
                  <a:lnTo>
                    <a:pt x="13257" y="12575"/>
                  </a:lnTo>
                  <a:lnTo>
                    <a:pt x="17185" y="12575"/>
                  </a:lnTo>
                  <a:lnTo>
                    <a:pt x="18171" y="12575"/>
                  </a:lnTo>
                  <a:cubicBezTo>
                    <a:pt x="18442" y="12575"/>
                    <a:pt x="18657" y="12774"/>
                    <a:pt x="18657" y="13022"/>
                  </a:cubicBezTo>
                  <a:lnTo>
                    <a:pt x="18657" y="18447"/>
                  </a:lnTo>
                  <a:cubicBezTo>
                    <a:pt x="18657" y="18695"/>
                    <a:pt x="18442" y="18894"/>
                    <a:pt x="18171" y="18894"/>
                  </a:cubicBezTo>
                  <a:lnTo>
                    <a:pt x="12271" y="18894"/>
                  </a:lnTo>
                  <a:cubicBezTo>
                    <a:pt x="12001" y="18894"/>
                    <a:pt x="11785" y="18695"/>
                    <a:pt x="11785" y="18447"/>
                  </a:cubicBezTo>
                  <a:lnTo>
                    <a:pt x="11785" y="13022"/>
                  </a:lnTo>
                  <a:cubicBezTo>
                    <a:pt x="11785" y="12774"/>
                    <a:pt x="12001" y="12575"/>
                    <a:pt x="12271" y="12575"/>
                  </a:cubicBezTo>
                  <a:close/>
                  <a:moveTo>
                    <a:pt x="1472" y="12588"/>
                  </a:moveTo>
                  <a:cubicBezTo>
                    <a:pt x="1200" y="12588"/>
                    <a:pt x="986" y="12785"/>
                    <a:pt x="986" y="13034"/>
                  </a:cubicBezTo>
                  <a:cubicBezTo>
                    <a:pt x="986" y="13284"/>
                    <a:pt x="1201" y="13481"/>
                    <a:pt x="1472" y="13481"/>
                  </a:cubicBezTo>
                  <a:lnTo>
                    <a:pt x="5400" y="13481"/>
                  </a:lnTo>
                  <a:cubicBezTo>
                    <a:pt x="5671" y="13481"/>
                    <a:pt x="5900" y="13284"/>
                    <a:pt x="5900" y="13034"/>
                  </a:cubicBezTo>
                  <a:cubicBezTo>
                    <a:pt x="5900" y="12785"/>
                    <a:pt x="5671" y="12588"/>
                    <a:pt x="5400" y="12588"/>
                  </a:cubicBezTo>
                  <a:lnTo>
                    <a:pt x="1472" y="12588"/>
                  </a:lnTo>
                  <a:close/>
                  <a:moveTo>
                    <a:pt x="15228" y="13730"/>
                  </a:moveTo>
                  <a:cubicBezTo>
                    <a:pt x="13977" y="13730"/>
                    <a:pt x="13068" y="14611"/>
                    <a:pt x="13068" y="15691"/>
                  </a:cubicBezTo>
                  <a:lnTo>
                    <a:pt x="13068" y="15703"/>
                  </a:lnTo>
                  <a:cubicBezTo>
                    <a:pt x="13068" y="16826"/>
                    <a:pt x="13941" y="17665"/>
                    <a:pt x="15228" y="17665"/>
                  </a:cubicBezTo>
                  <a:cubicBezTo>
                    <a:pt x="15847" y="17665"/>
                    <a:pt x="16349" y="17470"/>
                    <a:pt x="16686" y="17280"/>
                  </a:cubicBezTo>
                  <a:cubicBezTo>
                    <a:pt x="16905" y="17161"/>
                    <a:pt x="16996" y="16991"/>
                    <a:pt x="16996" y="16746"/>
                  </a:cubicBezTo>
                  <a:lnTo>
                    <a:pt x="16996" y="15828"/>
                  </a:lnTo>
                  <a:cubicBezTo>
                    <a:pt x="16997" y="15595"/>
                    <a:pt x="16791" y="15406"/>
                    <a:pt x="16537" y="15406"/>
                  </a:cubicBezTo>
                  <a:lnTo>
                    <a:pt x="15511" y="15406"/>
                  </a:lnTo>
                  <a:cubicBezTo>
                    <a:pt x="15293" y="15406"/>
                    <a:pt x="15106" y="15565"/>
                    <a:pt x="15106" y="15766"/>
                  </a:cubicBezTo>
                  <a:cubicBezTo>
                    <a:pt x="15106" y="15967"/>
                    <a:pt x="15293" y="16126"/>
                    <a:pt x="15511" y="16126"/>
                  </a:cubicBezTo>
                  <a:lnTo>
                    <a:pt x="16119" y="16126"/>
                  </a:lnTo>
                  <a:lnTo>
                    <a:pt x="16119" y="16672"/>
                  </a:lnTo>
                  <a:cubicBezTo>
                    <a:pt x="15888" y="16823"/>
                    <a:pt x="15599" y="16895"/>
                    <a:pt x="15268" y="16895"/>
                  </a:cubicBezTo>
                  <a:cubicBezTo>
                    <a:pt x="14537" y="16895"/>
                    <a:pt x="14013" y="16386"/>
                    <a:pt x="14013" y="15691"/>
                  </a:cubicBezTo>
                  <a:lnTo>
                    <a:pt x="14013" y="15679"/>
                  </a:lnTo>
                  <a:cubicBezTo>
                    <a:pt x="14013" y="15033"/>
                    <a:pt x="14540" y="14499"/>
                    <a:pt x="15201" y="14499"/>
                  </a:cubicBezTo>
                  <a:cubicBezTo>
                    <a:pt x="15591" y="14499"/>
                    <a:pt x="15857" y="14597"/>
                    <a:pt x="16105" y="14760"/>
                  </a:cubicBezTo>
                  <a:cubicBezTo>
                    <a:pt x="16170" y="14803"/>
                    <a:pt x="16246" y="14847"/>
                    <a:pt x="16375" y="14847"/>
                  </a:cubicBezTo>
                  <a:cubicBezTo>
                    <a:pt x="16624" y="14847"/>
                    <a:pt x="16821" y="14666"/>
                    <a:pt x="16821" y="14437"/>
                  </a:cubicBezTo>
                  <a:cubicBezTo>
                    <a:pt x="16821" y="14275"/>
                    <a:pt x="16720" y="14161"/>
                    <a:pt x="16632" y="14102"/>
                  </a:cubicBezTo>
                  <a:cubicBezTo>
                    <a:pt x="16260" y="13863"/>
                    <a:pt x="15853" y="13730"/>
                    <a:pt x="15228" y="13730"/>
                  </a:cubicBezTo>
                  <a:close/>
                </a:path>
              </a:pathLst>
            </a:custGeom>
            <a:solidFill>
              <a:schemeClr val="accent1"/>
            </a:solidFill>
            <a:ln w="12700">
              <a:miter lim="400000"/>
            </a:ln>
          </p:spPr>
          <p:txBody>
            <a:bodyPr lIns="0" tIns="0" rIns="0" bIns="0" anchor="ctr"/>
            <a:lstStyle/>
            <a:p>
              <a:pPr marL="0" marR="0" lvl="0" indent="0" algn="l" defTabSz="228600" rtl="0" eaLnBrk="1" fontAlgn="auto" latinLnBrk="0" hangingPunct="1">
                <a:lnSpc>
                  <a:spcPct val="100000"/>
                </a:lnSpc>
                <a:spcBef>
                  <a:spcPts val="0"/>
                </a:spcBef>
                <a:spcAft>
                  <a:spcPts val="0"/>
                </a:spcAft>
                <a:buClrTx/>
                <a:buSzTx/>
                <a:buFontTx/>
                <a:buNone/>
                <a:tabLst/>
                <a:defRPr sz="1200">
                  <a:solidFill>
                    <a:srgbClr val="000000"/>
                  </a:solidFill>
                  <a:latin typeface="+mj-lt"/>
                  <a:ea typeface="+mj-ea"/>
                  <a:cs typeface="+mj-cs"/>
                  <a:sym typeface="Helvetica"/>
                </a:defRPr>
              </a:pPr>
              <a:endParaRPr kumimoji="0" sz="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Helvetica"/>
              </a:endParaRPr>
            </a:p>
          </p:txBody>
        </p:sp>
      </p:grpSp>
      <p:grpSp>
        <p:nvGrpSpPr>
          <p:cNvPr id="23" name="Group 22">
            <a:extLst>
              <a:ext uri="{FF2B5EF4-FFF2-40B4-BE49-F238E27FC236}">
                <a16:creationId xmlns:a16="http://schemas.microsoft.com/office/drawing/2014/main" id="{EFFBF77D-DB6B-3431-AF65-D6DE90142CDF}"/>
              </a:ext>
            </a:extLst>
          </p:cNvPr>
          <p:cNvGrpSpPr/>
          <p:nvPr/>
        </p:nvGrpSpPr>
        <p:grpSpPr>
          <a:xfrm>
            <a:off x="975868" y="2345041"/>
            <a:ext cx="1864827" cy="1997382"/>
            <a:chOff x="3897872" y="2448801"/>
            <a:chExt cx="1864827" cy="1997382"/>
          </a:xfrm>
        </p:grpSpPr>
        <p:pic>
          <p:nvPicPr>
            <p:cNvPr id="38" name="Picture 37">
              <a:extLst>
                <a:ext uri="{FF2B5EF4-FFF2-40B4-BE49-F238E27FC236}">
                  <a16:creationId xmlns:a16="http://schemas.microsoft.com/office/drawing/2014/main" id="{5F67683B-D107-AACE-6C5F-CDA16430C1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9135" y="3902451"/>
              <a:ext cx="555421" cy="435912"/>
            </a:xfrm>
            <a:prstGeom prst="rect">
              <a:avLst/>
            </a:prstGeom>
          </p:spPr>
        </p:pic>
        <p:pic>
          <p:nvPicPr>
            <p:cNvPr id="55" name="Picture 54">
              <a:extLst>
                <a:ext uri="{FF2B5EF4-FFF2-40B4-BE49-F238E27FC236}">
                  <a16:creationId xmlns:a16="http://schemas.microsoft.com/office/drawing/2014/main" id="{778D8490-FED9-A00B-B5CA-D855D6AB76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9482" y="3794634"/>
              <a:ext cx="786418" cy="651549"/>
            </a:xfrm>
            <a:prstGeom prst="rect">
              <a:avLst/>
            </a:prstGeom>
          </p:spPr>
        </p:pic>
        <p:pic>
          <p:nvPicPr>
            <p:cNvPr id="56" name="Picture 55">
              <a:extLst>
                <a:ext uri="{FF2B5EF4-FFF2-40B4-BE49-F238E27FC236}">
                  <a16:creationId xmlns:a16="http://schemas.microsoft.com/office/drawing/2014/main" id="{9432CADD-1337-8600-F887-43CC831C92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V="1">
              <a:off x="4442181" y="2448801"/>
              <a:ext cx="652100" cy="385186"/>
            </a:xfrm>
            <a:prstGeom prst="rect">
              <a:avLst/>
            </a:prstGeom>
          </p:spPr>
        </p:pic>
        <p:sp>
          <p:nvSpPr>
            <p:cNvPr id="57" name="TextBox 56">
              <a:extLst>
                <a:ext uri="{FF2B5EF4-FFF2-40B4-BE49-F238E27FC236}">
                  <a16:creationId xmlns:a16="http://schemas.microsoft.com/office/drawing/2014/main" id="{1F654BFB-7CE0-A097-9AF4-E9B00B6C84F0}"/>
                </a:ext>
              </a:extLst>
            </p:cNvPr>
            <p:cNvSpPr txBox="1"/>
            <p:nvPr/>
          </p:nvSpPr>
          <p:spPr>
            <a:xfrm>
              <a:off x="4425864" y="3061610"/>
              <a:ext cx="1336835"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270C1"/>
                  </a:solidFill>
                  <a:effectLst/>
                  <a:uLnTx/>
                  <a:uFillTx/>
                  <a:latin typeface="Calibri" panose="020F0502020204030204" pitchFamily="34" charset="0"/>
                  <a:ea typeface="+mn-ea"/>
                  <a:cs typeface="Calibri" panose="020F0502020204030204" pitchFamily="34" charset="0"/>
                </a:rPr>
                <a:t>Native RoCE Scaleup &amp; out</a:t>
              </a:r>
              <a:endParaRPr kumimoji="0" lang="en-IL" sz="1600" b="0" i="0" u="none" strike="noStrike" kern="1200" cap="none" spc="0" normalizeH="0" baseline="0" noProof="0" err="1">
                <a:ln>
                  <a:noFill/>
                </a:ln>
                <a:solidFill>
                  <a:srgbClr val="0270C1"/>
                </a:solidFill>
                <a:effectLst/>
                <a:uLnTx/>
                <a:uFillTx/>
                <a:latin typeface="Calibri" panose="020F0502020204030204" pitchFamily="34" charset="0"/>
                <a:ea typeface="+mn-ea"/>
                <a:cs typeface="Calibri" panose="020F0502020204030204" pitchFamily="34" charset="0"/>
              </a:endParaRPr>
            </a:p>
          </p:txBody>
        </p:sp>
        <p:sp>
          <p:nvSpPr>
            <p:cNvPr id="59" name="Shape">
              <a:extLst>
                <a:ext uri="{FF2B5EF4-FFF2-40B4-BE49-F238E27FC236}">
                  <a16:creationId xmlns:a16="http://schemas.microsoft.com/office/drawing/2014/main" id="{98CC95F5-6FD5-90CC-DDFD-C98E5C7E4CD5}"/>
                </a:ext>
              </a:extLst>
            </p:cNvPr>
            <p:cNvSpPr>
              <a:spLocks noChangeAspect="1"/>
            </p:cNvSpPr>
            <p:nvPr/>
          </p:nvSpPr>
          <p:spPr>
            <a:xfrm>
              <a:off x="3897872" y="3076396"/>
              <a:ext cx="346089" cy="376371"/>
            </a:xfrm>
            <a:custGeom>
              <a:avLst/>
              <a:gdLst/>
              <a:ahLst/>
              <a:cxnLst>
                <a:cxn ang="0">
                  <a:pos x="wd2" y="hd2"/>
                </a:cxn>
                <a:cxn ang="5400000">
                  <a:pos x="wd2" y="hd2"/>
                </a:cxn>
                <a:cxn ang="10800000">
                  <a:pos x="wd2" y="hd2"/>
                </a:cxn>
                <a:cxn ang="16200000">
                  <a:pos x="wd2" y="hd2"/>
                </a:cxn>
              </a:cxnLst>
              <a:rect l="0" t="0" r="r" b="b"/>
              <a:pathLst>
                <a:path w="21600" h="21600" extrusionOk="0">
                  <a:moveTo>
                    <a:pt x="1013" y="0"/>
                  </a:moveTo>
                  <a:cubicBezTo>
                    <a:pt x="741" y="0"/>
                    <a:pt x="473" y="247"/>
                    <a:pt x="473" y="497"/>
                  </a:cubicBezTo>
                  <a:lnTo>
                    <a:pt x="473" y="4295"/>
                  </a:lnTo>
                  <a:cubicBezTo>
                    <a:pt x="235" y="4348"/>
                    <a:pt x="14" y="4548"/>
                    <a:pt x="14" y="4767"/>
                  </a:cubicBezTo>
                  <a:lnTo>
                    <a:pt x="0" y="9360"/>
                  </a:lnTo>
                  <a:cubicBezTo>
                    <a:pt x="0" y="9609"/>
                    <a:pt x="295" y="9869"/>
                    <a:pt x="567" y="9869"/>
                  </a:cubicBezTo>
                  <a:lnTo>
                    <a:pt x="6305" y="9869"/>
                  </a:lnTo>
                  <a:cubicBezTo>
                    <a:pt x="6575" y="9869"/>
                    <a:pt x="6871" y="9608"/>
                    <a:pt x="6872" y="9360"/>
                  </a:cubicBezTo>
                  <a:lnTo>
                    <a:pt x="6885" y="4767"/>
                  </a:lnTo>
                  <a:cubicBezTo>
                    <a:pt x="6885" y="4544"/>
                    <a:pt x="6641" y="4343"/>
                    <a:pt x="6399" y="4295"/>
                  </a:cubicBezTo>
                  <a:lnTo>
                    <a:pt x="6399" y="497"/>
                  </a:lnTo>
                  <a:cubicBezTo>
                    <a:pt x="6399" y="246"/>
                    <a:pt x="6130" y="0"/>
                    <a:pt x="5859" y="0"/>
                  </a:cubicBezTo>
                  <a:lnTo>
                    <a:pt x="1013" y="0"/>
                  </a:lnTo>
                  <a:close/>
                  <a:moveTo>
                    <a:pt x="12285" y="646"/>
                  </a:moveTo>
                  <a:cubicBezTo>
                    <a:pt x="10396" y="645"/>
                    <a:pt x="8856" y="2061"/>
                    <a:pt x="8856" y="3799"/>
                  </a:cubicBezTo>
                  <a:lnTo>
                    <a:pt x="8856" y="16783"/>
                  </a:lnTo>
                  <a:cubicBezTo>
                    <a:pt x="8856" y="18023"/>
                    <a:pt x="7760" y="19030"/>
                    <a:pt x="6413" y="19030"/>
                  </a:cubicBezTo>
                  <a:cubicBezTo>
                    <a:pt x="5065" y="19030"/>
                    <a:pt x="3969" y="18023"/>
                    <a:pt x="3969" y="16783"/>
                  </a:cubicBezTo>
                  <a:lnTo>
                    <a:pt x="3969" y="15269"/>
                  </a:lnTo>
                  <a:lnTo>
                    <a:pt x="4523" y="15269"/>
                  </a:lnTo>
                  <a:cubicBezTo>
                    <a:pt x="4793" y="15269"/>
                    <a:pt x="5022" y="15071"/>
                    <a:pt x="5022" y="14822"/>
                  </a:cubicBezTo>
                  <a:cubicBezTo>
                    <a:pt x="5022" y="14573"/>
                    <a:pt x="4793" y="14363"/>
                    <a:pt x="4523" y="14363"/>
                  </a:cubicBezTo>
                  <a:lnTo>
                    <a:pt x="2390" y="14363"/>
                  </a:lnTo>
                  <a:cubicBezTo>
                    <a:pt x="2119" y="14363"/>
                    <a:pt x="1904" y="14573"/>
                    <a:pt x="1904" y="14822"/>
                  </a:cubicBezTo>
                  <a:cubicBezTo>
                    <a:pt x="1903" y="15071"/>
                    <a:pt x="2119" y="15269"/>
                    <a:pt x="2390" y="15269"/>
                  </a:cubicBezTo>
                  <a:lnTo>
                    <a:pt x="2984" y="15269"/>
                  </a:lnTo>
                  <a:lnTo>
                    <a:pt x="2984" y="16783"/>
                  </a:lnTo>
                  <a:cubicBezTo>
                    <a:pt x="2984" y="18521"/>
                    <a:pt x="4524" y="19937"/>
                    <a:pt x="6413" y="19937"/>
                  </a:cubicBezTo>
                  <a:cubicBezTo>
                    <a:pt x="8301" y="19937"/>
                    <a:pt x="9841" y="18521"/>
                    <a:pt x="9841" y="16783"/>
                  </a:cubicBezTo>
                  <a:lnTo>
                    <a:pt x="9841" y="3799"/>
                  </a:lnTo>
                  <a:cubicBezTo>
                    <a:pt x="9842" y="2559"/>
                    <a:pt x="10937" y="1552"/>
                    <a:pt x="12285" y="1552"/>
                  </a:cubicBezTo>
                  <a:cubicBezTo>
                    <a:pt x="13633" y="1552"/>
                    <a:pt x="14728" y="2559"/>
                    <a:pt x="14728" y="3799"/>
                  </a:cubicBezTo>
                  <a:lnTo>
                    <a:pt x="14728" y="11669"/>
                  </a:lnTo>
                  <a:lnTo>
                    <a:pt x="13743" y="11669"/>
                  </a:lnTo>
                  <a:lnTo>
                    <a:pt x="13743" y="10316"/>
                  </a:lnTo>
                  <a:cubicBezTo>
                    <a:pt x="13743" y="10067"/>
                    <a:pt x="13528" y="9869"/>
                    <a:pt x="13257" y="9869"/>
                  </a:cubicBezTo>
                  <a:cubicBezTo>
                    <a:pt x="12986" y="9869"/>
                    <a:pt x="12771" y="10067"/>
                    <a:pt x="12771" y="10316"/>
                  </a:cubicBezTo>
                  <a:lnTo>
                    <a:pt x="12771" y="11669"/>
                  </a:lnTo>
                  <a:lnTo>
                    <a:pt x="12271" y="11669"/>
                  </a:lnTo>
                  <a:cubicBezTo>
                    <a:pt x="11460" y="11669"/>
                    <a:pt x="10800" y="12276"/>
                    <a:pt x="10800" y="13022"/>
                  </a:cubicBezTo>
                  <a:lnTo>
                    <a:pt x="10800" y="18447"/>
                  </a:lnTo>
                  <a:cubicBezTo>
                    <a:pt x="10800" y="19193"/>
                    <a:pt x="11460" y="19800"/>
                    <a:pt x="12271" y="19800"/>
                  </a:cubicBezTo>
                  <a:lnTo>
                    <a:pt x="12771" y="19800"/>
                  </a:lnTo>
                  <a:lnTo>
                    <a:pt x="12771" y="21153"/>
                  </a:lnTo>
                  <a:cubicBezTo>
                    <a:pt x="12771" y="21402"/>
                    <a:pt x="12986" y="21600"/>
                    <a:pt x="13257" y="21600"/>
                  </a:cubicBezTo>
                  <a:cubicBezTo>
                    <a:pt x="13528" y="21600"/>
                    <a:pt x="13743" y="21402"/>
                    <a:pt x="13743" y="21153"/>
                  </a:cubicBezTo>
                  <a:lnTo>
                    <a:pt x="13743" y="19800"/>
                  </a:lnTo>
                  <a:lnTo>
                    <a:pt x="14728" y="19800"/>
                  </a:lnTo>
                  <a:lnTo>
                    <a:pt x="14728" y="21153"/>
                  </a:lnTo>
                  <a:cubicBezTo>
                    <a:pt x="14728" y="21402"/>
                    <a:pt x="14944" y="21600"/>
                    <a:pt x="15214" y="21600"/>
                  </a:cubicBezTo>
                  <a:cubicBezTo>
                    <a:pt x="15485" y="21600"/>
                    <a:pt x="15714" y="21402"/>
                    <a:pt x="15714" y="21153"/>
                  </a:cubicBezTo>
                  <a:lnTo>
                    <a:pt x="15714" y="19800"/>
                  </a:lnTo>
                  <a:lnTo>
                    <a:pt x="16686" y="19800"/>
                  </a:lnTo>
                  <a:lnTo>
                    <a:pt x="16686" y="21153"/>
                  </a:lnTo>
                  <a:cubicBezTo>
                    <a:pt x="16686" y="21402"/>
                    <a:pt x="16915" y="21600"/>
                    <a:pt x="17185" y="21600"/>
                  </a:cubicBezTo>
                  <a:cubicBezTo>
                    <a:pt x="17456" y="21600"/>
                    <a:pt x="17671" y="21402"/>
                    <a:pt x="17671" y="21153"/>
                  </a:cubicBezTo>
                  <a:lnTo>
                    <a:pt x="17671" y="19800"/>
                  </a:lnTo>
                  <a:lnTo>
                    <a:pt x="18171" y="19800"/>
                  </a:lnTo>
                  <a:cubicBezTo>
                    <a:pt x="18983" y="19800"/>
                    <a:pt x="19642" y="19193"/>
                    <a:pt x="19642" y="18447"/>
                  </a:cubicBezTo>
                  <a:lnTo>
                    <a:pt x="19642" y="17988"/>
                  </a:lnTo>
                  <a:lnTo>
                    <a:pt x="21114" y="17988"/>
                  </a:lnTo>
                  <a:cubicBezTo>
                    <a:pt x="21385" y="17988"/>
                    <a:pt x="21600" y="17790"/>
                    <a:pt x="21600" y="17541"/>
                  </a:cubicBezTo>
                  <a:cubicBezTo>
                    <a:pt x="21600" y="17291"/>
                    <a:pt x="21385" y="17094"/>
                    <a:pt x="21114" y="17094"/>
                  </a:cubicBezTo>
                  <a:lnTo>
                    <a:pt x="19642" y="17094"/>
                  </a:lnTo>
                  <a:lnTo>
                    <a:pt x="19642" y="16188"/>
                  </a:lnTo>
                  <a:lnTo>
                    <a:pt x="21114" y="16188"/>
                  </a:lnTo>
                  <a:cubicBezTo>
                    <a:pt x="21385" y="16188"/>
                    <a:pt x="21600" y="15977"/>
                    <a:pt x="21600" y="15728"/>
                  </a:cubicBezTo>
                  <a:cubicBezTo>
                    <a:pt x="21600" y="15479"/>
                    <a:pt x="21385" y="15281"/>
                    <a:pt x="21114" y="15281"/>
                  </a:cubicBezTo>
                  <a:lnTo>
                    <a:pt x="19642" y="15281"/>
                  </a:lnTo>
                  <a:lnTo>
                    <a:pt x="19642" y="14375"/>
                  </a:lnTo>
                  <a:lnTo>
                    <a:pt x="21114" y="14375"/>
                  </a:lnTo>
                  <a:cubicBezTo>
                    <a:pt x="21385" y="14375"/>
                    <a:pt x="21600" y="14177"/>
                    <a:pt x="21600" y="13928"/>
                  </a:cubicBezTo>
                  <a:cubicBezTo>
                    <a:pt x="21600" y="13679"/>
                    <a:pt x="21385" y="13481"/>
                    <a:pt x="21114" y="13481"/>
                  </a:cubicBezTo>
                  <a:lnTo>
                    <a:pt x="19642" y="13481"/>
                  </a:lnTo>
                  <a:lnTo>
                    <a:pt x="19642" y="13022"/>
                  </a:lnTo>
                  <a:cubicBezTo>
                    <a:pt x="19642" y="12276"/>
                    <a:pt x="18983" y="11669"/>
                    <a:pt x="18171" y="11669"/>
                  </a:cubicBezTo>
                  <a:lnTo>
                    <a:pt x="17671" y="11669"/>
                  </a:lnTo>
                  <a:lnTo>
                    <a:pt x="17671" y="10316"/>
                  </a:lnTo>
                  <a:cubicBezTo>
                    <a:pt x="17671" y="10067"/>
                    <a:pt x="17456" y="9869"/>
                    <a:pt x="17185" y="9869"/>
                  </a:cubicBezTo>
                  <a:cubicBezTo>
                    <a:pt x="16915" y="9869"/>
                    <a:pt x="16686" y="10067"/>
                    <a:pt x="16686" y="10316"/>
                  </a:cubicBezTo>
                  <a:lnTo>
                    <a:pt x="16686" y="11669"/>
                  </a:lnTo>
                  <a:lnTo>
                    <a:pt x="15714" y="11669"/>
                  </a:lnTo>
                  <a:lnTo>
                    <a:pt x="15714" y="3799"/>
                  </a:lnTo>
                  <a:cubicBezTo>
                    <a:pt x="15714" y="2061"/>
                    <a:pt x="14174" y="646"/>
                    <a:pt x="12285" y="646"/>
                  </a:cubicBezTo>
                  <a:close/>
                  <a:moveTo>
                    <a:pt x="1445" y="906"/>
                  </a:moveTo>
                  <a:lnTo>
                    <a:pt x="1958" y="906"/>
                  </a:lnTo>
                  <a:lnTo>
                    <a:pt x="1958" y="1726"/>
                  </a:lnTo>
                  <a:lnTo>
                    <a:pt x="2943" y="1726"/>
                  </a:lnTo>
                  <a:lnTo>
                    <a:pt x="2943" y="906"/>
                  </a:lnTo>
                  <a:lnTo>
                    <a:pt x="3929" y="906"/>
                  </a:lnTo>
                  <a:lnTo>
                    <a:pt x="3929" y="1726"/>
                  </a:lnTo>
                  <a:lnTo>
                    <a:pt x="4914" y="1726"/>
                  </a:lnTo>
                  <a:lnTo>
                    <a:pt x="4914" y="906"/>
                  </a:lnTo>
                  <a:lnTo>
                    <a:pt x="5414" y="906"/>
                  </a:lnTo>
                  <a:lnTo>
                    <a:pt x="5414" y="4258"/>
                  </a:lnTo>
                  <a:lnTo>
                    <a:pt x="4901" y="4258"/>
                  </a:lnTo>
                  <a:lnTo>
                    <a:pt x="4901" y="3972"/>
                  </a:lnTo>
                  <a:cubicBezTo>
                    <a:pt x="4901" y="3722"/>
                    <a:pt x="4686" y="3526"/>
                    <a:pt x="4415" y="3526"/>
                  </a:cubicBezTo>
                  <a:cubicBezTo>
                    <a:pt x="4144" y="3525"/>
                    <a:pt x="3929" y="3722"/>
                    <a:pt x="3929" y="3972"/>
                  </a:cubicBezTo>
                  <a:lnTo>
                    <a:pt x="3929" y="6381"/>
                  </a:lnTo>
                  <a:cubicBezTo>
                    <a:pt x="3928" y="6522"/>
                    <a:pt x="3720" y="6679"/>
                    <a:pt x="3429" y="6679"/>
                  </a:cubicBezTo>
                  <a:cubicBezTo>
                    <a:pt x="3138" y="6679"/>
                    <a:pt x="2943" y="6522"/>
                    <a:pt x="2943" y="6381"/>
                  </a:cubicBezTo>
                  <a:lnTo>
                    <a:pt x="2943" y="3997"/>
                  </a:lnTo>
                  <a:cubicBezTo>
                    <a:pt x="2943" y="3748"/>
                    <a:pt x="2714" y="3550"/>
                    <a:pt x="2444" y="3550"/>
                  </a:cubicBezTo>
                  <a:cubicBezTo>
                    <a:pt x="2172" y="3550"/>
                    <a:pt x="1958" y="3748"/>
                    <a:pt x="1958" y="3997"/>
                  </a:cubicBezTo>
                  <a:lnTo>
                    <a:pt x="1958" y="4258"/>
                  </a:lnTo>
                  <a:lnTo>
                    <a:pt x="1445" y="4258"/>
                  </a:lnTo>
                  <a:lnTo>
                    <a:pt x="1445" y="906"/>
                  </a:lnTo>
                  <a:close/>
                  <a:moveTo>
                    <a:pt x="986" y="5152"/>
                  </a:moveTo>
                  <a:lnTo>
                    <a:pt x="1958" y="5152"/>
                  </a:lnTo>
                  <a:lnTo>
                    <a:pt x="1958" y="6381"/>
                  </a:lnTo>
                  <a:cubicBezTo>
                    <a:pt x="1957" y="7044"/>
                    <a:pt x="2615" y="7585"/>
                    <a:pt x="3429" y="7585"/>
                  </a:cubicBezTo>
                  <a:cubicBezTo>
                    <a:pt x="4243" y="7585"/>
                    <a:pt x="4901" y="7044"/>
                    <a:pt x="4901" y="6381"/>
                  </a:cubicBezTo>
                  <a:lnTo>
                    <a:pt x="4901" y="5152"/>
                  </a:lnTo>
                  <a:lnTo>
                    <a:pt x="5900" y="5152"/>
                  </a:lnTo>
                  <a:lnTo>
                    <a:pt x="5886" y="8963"/>
                  </a:lnTo>
                  <a:lnTo>
                    <a:pt x="986" y="8963"/>
                  </a:lnTo>
                  <a:lnTo>
                    <a:pt x="986" y="5152"/>
                  </a:lnTo>
                  <a:close/>
                  <a:moveTo>
                    <a:pt x="959" y="10775"/>
                  </a:moveTo>
                  <a:cubicBezTo>
                    <a:pt x="688" y="10775"/>
                    <a:pt x="473" y="10973"/>
                    <a:pt x="473" y="11222"/>
                  </a:cubicBezTo>
                  <a:cubicBezTo>
                    <a:pt x="472" y="11471"/>
                    <a:pt x="688" y="11669"/>
                    <a:pt x="959" y="11669"/>
                  </a:cubicBezTo>
                  <a:lnTo>
                    <a:pt x="5711" y="11669"/>
                  </a:lnTo>
                  <a:cubicBezTo>
                    <a:pt x="5981" y="11669"/>
                    <a:pt x="6210" y="11471"/>
                    <a:pt x="6210" y="11222"/>
                  </a:cubicBezTo>
                  <a:cubicBezTo>
                    <a:pt x="6210" y="10973"/>
                    <a:pt x="5981" y="10775"/>
                    <a:pt x="5711" y="10775"/>
                  </a:cubicBezTo>
                  <a:lnTo>
                    <a:pt x="959" y="10775"/>
                  </a:lnTo>
                  <a:close/>
                  <a:moveTo>
                    <a:pt x="12271" y="12575"/>
                  </a:moveTo>
                  <a:lnTo>
                    <a:pt x="13257" y="12575"/>
                  </a:lnTo>
                  <a:lnTo>
                    <a:pt x="17185" y="12575"/>
                  </a:lnTo>
                  <a:lnTo>
                    <a:pt x="18171" y="12575"/>
                  </a:lnTo>
                  <a:cubicBezTo>
                    <a:pt x="18442" y="12575"/>
                    <a:pt x="18657" y="12774"/>
                    <a:pt x="18657" y="13022"/>
                  </a:cubicBezTo>
                  <a:lnTo>
                    <a:pt x="18657" y="18447"/>
                  </a:lnTo>
                  <a:cubicBezTo>
                    <a:pt x="18657" y="18695"/>
                    <a:pt x="18442" y="18894"/>
                    <a:pt x="18171" y="18894"/>
                  </a:cubicBezTo>
                  <a:lnTo>
                    <a:pt x="12271" y="18894"/>
                  </a:lnTo>
                  <a:cubicBezTo>
                    <a:pt x="12001" y="18894"/>
                    <a:pt x="11785" y="18695"/>
                    <a:pt x="11785" y="18447"/>
                  </a:cubicBezTo>
                  <a:lnTo>
                    <a:pt x="11785" y="13022"/>
                  </a:lnTo>
                  <a:cubicBezTo>
                    <a:pt x="11785" y="12774"/>
                    <a:pt x="12001" y="12575"/>
                    <a:pt x="12271" y="12575"/>
                  </a:cubicBezTo>
                  <a:close/>
                  <a:moveTo>
                    <a:pt x="1472" y="12588"/>
                  </a:moveTo>
                  <a:cubicBezTo>
                    <a:pt x="1200" y="12588"/>
                    <a:pt x="986" y="12785"/>
                    <a:pt x="986" y="13034"/>
                  </a:cubicBezTo>
                  <a:cubicBezTo>
                    <a:pt x="986" y="13284"/>
                    <a:pt x="1201" y="13481"/>
                    <a:pt x="1472" y="13481"/>
                  </a:cubicBezTo>
                  <a:lnTo>
                    <a:pt x="5400" y="13481"/>
                  </a:lnTo>
                  <a:cubicBezTo>
                    <a:pt x="5671" y="13481"/>
                    <a:pt x="5900" y="13284"/>
                    <a:pt x="5900" y="13034"/>
                  </a:cubicBezTo>
                  <a:cubicBezTo>
                    <a:pt x="5900" y="12785"/>
                    <a:pt x="5671" y="12588"/>
                    <a:pt x="5400" y="12588"/>
                  </a:cubicBezTo>
                  <a:lnTo>
                    <a:pt x="1472" y="12588"/>
                  </a:lnTo>
                  <a:close/>
                  <a:moveTo>
                    <a:pt x="15228" y="13730"/>
                  </a:moveTo>
                  <a:cubicBezTo>
                    <a:pt x="13977" y="13730"/>
                    <a:pt x="13068" y="14611"/>
                    <a:pt x="13068" y="15691"/>
                  </a:cubicBezTo>
                  <a:lnTo>
                    <a:pt x="13068" y="15703"/>
                  </a:lnTo>
                  <a:cubicBezTo>
                    <a:pt x="13068" y="16826"/>
                    <a:pt x="13941" y="17665"/>
                    <a:pt x="15228" y="17665"/>
                  </a:cubicBezTo>
                  <a:cubicBezTo>
                    <a:pt x="15847" y="17665"/>
                    <a:pt x="16349" y="17470"/>
                    <a:pt x="16686" y="17280"/>
                  </a:cubicBezTo>
                  <a:cubicBezTo>
                    <a:pt x="16905" y="17161"/>
                    <a:pt x="16996" y="16991"/>
                    <a:pt x="16996" y="16746"/>
                  </a:cubicBezTo>
                  <a:lnTo>
                    <a:pt x="16996" y="15828"/>
                  </a:lnTo>
                  <a:cubicBezTo>
                    <a:pt x="16997" y="15595"/>
                    <a:pt x="16791" y="15406"/>
                    <a:pt x="16537" y="15406"/>
                  </a:cubicBezTo>
                  <a:lnTo>
                    <a:pt x="15511" y="15406"/>
                  </a:lnTo>
                  <a:cubicBezTo>
                    <a:pt x="15293" y="15406"/>
                    <a:pt x="15106" y="15565"/>
                    <a:pt x="15106" y="15766"/>
                  </a:cubicBezTo>
                  <a:cubicBezTo>
                    <a:pt x="15106" y="15967"/>
                    <a:pt x="15293" y="16126"/>
                    <a:pt x="15511" y="16126"/>
                  </a:cubicBezTo>
                  <a:lnTo>
                    <a:pt x="16119" y="16126"/>
                  </a:lnTo>
                  <a:lnTo>
                    <a:pt x="16119" y="16672"/>
                  </a:lnTo>
                  <a:cubicBezTo>
                    <a:pt x="15888" y="16823"/>
                    <a:pt x="15599" y="16895"/>
                    <a:pt x="15268" y="16895"/>
                  </a:cubicBezTo>
                  <a:cubicBezTo>
                    <a:pt x="14537" y="16895"/>
                    <a:pt x="14013" y="16386"/>
                    <a:pt x="14013" y="15691"/>
                  </a:cubicBezTo>
                  <a:lnTo>
                    <a:pt x="14013" y="15679"/>
                  </a:lnTo>
                  <a:cubicBezTo>
                    <a:pt x="14013" y="15033"/>
                    <a:pt x="14540" y="14499"/>
                    <a:pt x="15201" y="14499"/>
                  </a:cubicBezTo>
                  <a:cubicBezTo>
                    <a:pt x="15591" y="14499"/>
                    <a:pt x="15857" y="14597"/>
                    <a:pt x="16105" y="14760"/>
                  </a:cubicBezTo>
                  <a:cubicBezTo>
                    <a:pt x="16170" y="14803"/>
                    <a:pt x="16246" y="14847"/>
                    <a:pt x="16375" y="14847"/>
                  </a:cubicBezTo>
                  <a:cubicBezTo>
                    <a:pt x="16624" y="14847"/>
                    <a:pt x="16821" y="14666"/>
                    <a:pt x="16821" y="14437"/>
                  </a:cubicBezTo>
                  <a:cubicBezTo>
                    <a:pt x="16821" y="14275"/>
                    <a:pt x="16720" y="14161"/>
                    <a:pt x="16632" y="14102"/>
                  </a:cubicBezTo>
                  <a:cubicBezTo>
                    <a:pt x="16260" y="13863"/>
                    <a:pt x="15853" y="13730"/>
                    <a:pt x="15228" y="13730"/>
                  </a:cubicBezTo>
                  <a:close/>
                </a:path>
              </a:pathLst>
            </a:custGeom>
            <a:solidFill>
              <a:schemeClr val="accent1"/>
            </a:solidFill>
            <a:ln w="12700">
              <a:miter lim="400000"/>
            </a:ln>
          </p:spPr>
          <p:txBody>
            <a:bodyPr lIns="0" tIns="0" rIns="0" bIns="0" anchor="ctr"/>
            <a:lstStyle/>
            <a:p>
              <a:pPr marL="0" marR="0" lvl="0" indent="0" algn="l" defTabSz="228600" rtl="0" eaLnBrk="1" fontAlgn="auto" latinLnBrk="0" hangingPunct="1">
                <a:lnSpc>
                  <a:spcPct val="100000"/>
                </a:lnSpc>
                <a:spcBef>
                  <a:spcPts val="0"/>
                </a:spcBef>
                <a:spcAft>
                  <a:spcPts val="0"/>
                </a:spcAft>
                <a:buClrTx/>
                <a:buSzTx/>
                <a:buFontTx/>
                <a:buNone/>
                <a:tabLst/>
                <a:defRPr sz="1200">
                  <a:solidFill>
                    <a:srgbClr val="000000"/>
                  </a:solidFill>
                  <a:latin typeface="+mj-lt"/>
                  <a:ea typeface="+mj-ea"/>
                  <a:cs typeface="+mj-cs"/>
                  <a:sym typeface="Helvetica"/>
                </a:defRPr>
              </a:pPr>
              <a:endParaRPr kumimoji="0" sz="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Helvetica"/>
              </a:endParaRPr>
            </a:p>
          </p:txBody>
        </p:sp>
      </p:grpSp>
      <p:pic>
        <p:nvPicPr>
          <p:cNvPr id="61" name="Picture 60">
            <a:extLst>
              <a:ext uri="{FF2B5EF4-FFF2-40B4-BE49-F238E27FC236}">
                <a16:creationId xmlns:a16="http://schemas.microsoft.com/office/drawing/2014/main" id="{D9356CC4-E412-71D5-2471-B1280ED0AC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62347" y="3793416"/>
            <a:ext cx="555421" cy="435912"/>
          </a:xfrm>
          <a:prstGeom prst="rect">
            <a:avLst/>
          </a:prstGeom>
        </p:spPr>
      </p:pic>
      <p:pic>
        <p:nvPicPr>
          <p:cNvPr id="62" name="Picture 61">
            <a:extLst>
              <a:ext uri="{FF2B5EF4-FFF2-40B4-BE49-F238E27FC236}">
                <a16:creationId xmlns:a16="http://schemas.microsoft.com/office/drawing/2014/main" id="{4B5D2C68-2AA3-612E-2C50-A77972707D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2694" y="3685599"/>
            <a:ext cx="786418" cy="651549"/>
          </a:xfrm>
          <a:prstGeom prst="rect">
            <a:avLst/>
          </a:prstGeom>
        </p:spPr>
      </p:pic>
      <p:pic>
        <p:nvPicPr>
          <p:cNvPr id="64" name="Picture 63">
            <a:extLst>
              <a:ext uri="{FF2B5EF4-FFF2-40B4-BE49-F238E27FC236}">
                <a16:creationId xmlns:a16="http://schemas.microsoft.com/office/drawing/2014/main" id="{075A45B5-8FD8-6D3C-853D-56474FE3FA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V="1">
            <a:off x="10105393" y="2339766"/>
            <a:ext cx="652100" cy="385186"/>
          </a:xfrm>
          <a:prstGeom prst="rect">
            <a:avLst/>
          </a:prstGeom>
        </p:spPr>
      </p:pic>
      <p:sp>
        <p:nvSpPr>
          <p:cNvPr id="65" name="TextBox 64">
            <a:extLst>
              <a:ext uri="{FF2B5EF4-FFF2-40B4-BE49-F238E27FC236}">
                <a16:creationId xmlns:a16="http://schemas.microsoft.com/office/drawing/2014/main" id="{C2D3F10B-4197-DD00-129E-0564AA3A7A37}"/>
              </a:ext>
            </a:extLst>
          </p:cNvPr>
          <p:cNvSpPr txBox="1"/>
          <p:nvPr/>
        </p:nvSpPr>
        <p:spPr>
          <a:xfrm>
            <a:off x="10089076" y="2952575"/>
            <a:ext cx="1336835"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270C1"/>
                </a:solidFill>
                <a:effectLst/>
                <a:uLnTx/>
                <a:uFillTx/>
                <a:latin typeface="Calibri" panose="020F0502020204030204" pitchFamily="34" charset="0"/>
                <a:ea typeface="+mn-ea"/>
                <a:cs typeface="Calibri" panose="020F0502020204030204" pitchFamily="34" charset="0"/>
              </a:rPr>
              <a:t>Native RoCE Scaleup &amp; out</a:t>
            </a:r>
            <a:endParaRPr kumimoji="0" lang="en-IL" sz="1600" b="0" i="0" u="none" strike="noStrike" kern="1200" cap="none" spc="0" normalizeH="0" baseline="0" noProof="0" err="1">
              <a:ln>
                <a:noFill/>
              </a:ln>
              <a:solidFill>
                <a:srgbClr val="0270C1"/>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4965447E-F484-B85C-2970-CBBA8C857DE9}"/>
              </a:ext>
            </a:extLst>
          </p:cNvPr>
          <p:cNvSpPr txBox="1"/>
          <p:nvPr/>
        </p:nvSpPr>
        <p:spPr>
          <a:xfrm>
            <a:off x="9248501" y="1221613"/>
            <a:ext cx="2072340" cy="338554"/>
          </a:xfrm>
          <a:prstGeom prst="rect">
            <a:avLst/>
          </a:prstGeom>
          <a:solidFill>
            <a:schemeClr val="bg1">
              <a:lumMod val="6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Started development</a:t>
            </a: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7108776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1AD1A-9295-E653-7F7B-437D0B61572C}"/>
              </a:ext>
            </a:extLst>
          </p:cNvPr>
          <p:cNvPicPr>
            <a:picLocks noChangeAspect="1"/>
          </p:cNvPicPr>
          <p:nvPr/>
        </p:nvPicPr>
        <p:blipFill rotWithShape="1">
          <a:blip r:embed="rId2"/>
          <a:srcRect r="6666"/>
          <a:stretch/>
        </p:blipFill>
        <p:spPr>
          <a:xfrm>
            <a:off x="20" y="10"/>
            <a:ext cx="12191980" cy="6857990"/>
          </a:xfrm>
          <a:prstGeom prst="rect">
            <a:avLst/>
          </a:prstGeom>
          <a:noFill/>
        </p:spPr>
      </p:pic>
    </p:spTree>
    <p:extLst>
      <p:ext uri="{BB962C8B-B14F-4D97-AF65-F5344CB8AC3E}">
        <p14:creationId xmlns:p14="http://schemas.microsoft.com/office/powerpoint/2010/main" val="303613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3">
            <a:extLst>
              <a:ext uri="{FF2B5EF4-FFF2-40B4-BE49-F238E27FC236}">
                <a16:creationId xmlns:a16="http://schemas.microsoft.com/office/drawing/2014/main" id="{4391A65A-DFA8-F90D-1F6F-0B7BA8165BC7}"/>
              </a:ext>
            </a:extLst>
          </p:cNvPr>
          <p:cNvSpPr/>
          <p:nvPr/>
        </p:nvSpPr>
        <p:spPr>
          <a:xfrm>
            <a:off x="0" y="1162260"/>
            <a:ext cx="11811000" cy="5043524"/>
          </a:xfrm>
          <a:prstGeom prst="roundRect">
            <a:avLst>
              <a:gd name="adj" fmla="val 0"/>
            </a:avLst>
          </a:prstGeom>
          <a:gradFill>
            <a:gsLst>
              <a:gs pos="0">
                <a:srgbClr val="0068B5"/>
              </a:gs>
              <a:gs pos="100000">
                <a:srgbClr val="00A3F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IntelOne Display Regular"/>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IntelOne Display Regular"/>
              <a:cs typeface="Arial"/>
            </a:endParaRPr>
          </a:p>
        </p:txBody>
      </p:sp>
      <p:sp>
        <p:nvSpPr>
          <p:cNvPr id="2" name="Title 1">
            <a:extLst>
              <a:ext uri="{FF2B5EF4-FFF2-40B4-BE49-F238E27FC236}">
                <a16:creationId xmlns:a16="http://schemas.microsoft.com/office/drawing/2014/main" id="{21DF4727-5515-2737-EC28-F31DA288038A}"/>
              </a:ext>
            </a:extLst>
          </p:cNvPr>
          <p:cNvSpPr>
            <a:spLocks noGrp="1"/>
          </p:cNvSpPr>
          <p:nvPr>
            <p:ph type="title"/>
          </p:nvPr>
        </p:nvSpPr>
        <p:spPr>
          <a:xfrm>
            <a:off x="229726" y="280097"/>
            <a:ext cx="11811000" cy="952499"/>
          </a:xfrm>
        </p:spPr>
        <p:txBody>
          <a:bodyPr/>
          <a:lstStyle/>
          <a:p>
            <a:r>
              <a:rPr lang="en-US" sz="3600"/>
              <a:t>Architected for deep learning performance and efficiency </a:t>
            </a:r>
          </a:p>
        </p:txBody>
      </p:sp>
      <p:pic>
        <p:nvPicPr>
          <p:cNvPr id="3" name="Picture 2">
            <a:extLst>
              <a:ext uri="{FF2B5EF4-FFF2-40B4-BE49-F238E27FC236}">
                <a16:creationId xmlns:a16="http://schemas.microsoft.com/office/drawing/2014/main" id="{2098A7A4-4727-746F-13F3-EAA4CB86CD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1767" y="1634095"/>
            <a:ext cx="5581836" cy="4568845"/>
          </a:xfrm>
          <a:prstGeom prst="rect">
            <a:avLst/>
          </a:prstGeom>
        </p:spPr>
      </p:pic>
      <p:pic>
        <p:nvPicPr>
          <p:cNvPr id="4" name="Picture 3" descr="A blue and white logo&#10;&#10;Description automatically generated">
            <a:extLst>
              <a:ext uri="{FF2B5EF4-FFF2-40B4-BE49-F238E27FC236}">
                <a16:creationId xmlns:a16="http://schemas.microsoft.com/office/drawing/2014/main" id="{79AFC7DA-F8A5-397A-E6D0-CDAECC520D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485" y="1356035"/>
            <a:ext cx="1473802" cy="1473802"/>
          </a:xfrm>
          <a:prstGeom prst="rect">
            <a:avLst/>
          </a:prstGeom>
        </p:spPr>
      </p:pic>
      <p:sp>
        <p:nvSpPr>
          <p:cNvPr id="25" name="Rectangle 24">
            <a:extLst>
              <a:ext uri="{FF2B5EF4-FFF2-40B4-BE49-F238E27FC236}">
                <a16:creationId xmlns:a16="http://schemas.microsoft.com/office/drawing/2014/main" id="{8472CF8F-2C2A-B6A0-77E5-77384DF7E273}"/>
              </a:ext>
            </a:extLst>
          </p:cNvPr>
          <p:cNvSpPr/>
          <p:nvPr/>
        </p:nvSpPr>
        <p:spPr>
          <a:xfrm>
            <a:off x="6323268" y="1168128"/>
            <a:ext cx="3191561" cy="1528812"/>
          </a:xfrm>
          <a:prstGeom prst="rect">
            <a:avLst/>
          </a:prstGeom>
          <a:gradFill flip="none" rotWithShape="1">
            <a:gsLst>
              <a:gs pos="12000">
                <a:schemeClr val="accent2">
                  <a:lumMod val="75000"/>
                  <a:alpha val="62000"/>
                </a:schemeClr>
              </a:gs>
              <a:gs pos="100000">
                <a:srgbClr val="00285B">
                  <a:alpha val="46000"/>
                </a:srgbClr>
              </a:gs>
            </a:gsLst>
            <a:lin ang="2700000" scaled="1"/>
            <a:tileRect/>
          </a:gradFill>
          <a:ln w="12700">
            <a:solidFill>
              <a:srgbClr val="76CEFE"/>
            </a:solidFill>
          </a:ln>
          <a:scene3d>
            <a:camera prst="orthographicFront"/>
            <a:lightRig rig="threePt" dir="t"/>
          </a:scene3d>
          <a:sp3d>
            <a:bevelT w="25400" h="25400"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a:solidFill>
                <a:srgbClr val="FFFFFF">
                  <a:lumMod val="95000"/>
                </a:srgbClr>
              </a:solidFill>
              <a:latin typeface="IntelOne Display Light" panose="020B0403020203020204" pitchFamily="34" charset="77"/>
              <a:ea typeface="Intel Clear" panose="020B0604020203020204" pitchFamily="34" charset="0"/>
              <a:cs typeface="Intel Clear" panose="020B0604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FFFFFF">
                    <a:lumMod val="95000"/>
                  </a:srgbClr>
                </a:solidFill>
                <a:latin typeface="IntelOne Display Light" panose="020B0403020203020204" pitchFamily="34" charset="77"/>
                <a:ea typeface="Intel Clear" panose="020B0604020203020204" pitchFamily="34" charset="0"/>
                <a:cs typeface="Intel Clear" panose="020B0604020203020204" pitchFamily="34" charset="0"/>
              </a:rPr>
              <a:t>     Matrix Multiplication Engine &amp; </a:t>
            </a:r>
          </a:p>
        </p:txBody>
      </p:sp>
      <p:sp>
        <p:nvSpPr>
          <p:cNvPr id="26" name="Rectangle 25">
            <a:extLst>
              <a:ext uri="{FF2B5EF4-FFF2-40B4-BE49-F238E27FC236}">
                <a16:creationId xmlns:a16="http://schemas.microsoft.com/office/drawing/2014/main" id="{B59A6E44-CC9E-3ADF-7607-B2A2D3FDF195}"/>
              </a:ext>
            </a:extLst>
          </p:cNvPr>
          <p:cNvSpPr/>
          <p:nvPr/>
        </p:nvSpPr>
        <p:spPr>
          <a:xfrm>
            <a:off x="6350642" y="2833229"/>
            <a:ext cx="1528812" cy="1528812"/>
          </a:xfrm>
          <a:prstGeom prst="rect">
            <a:avLst/>
          </a:prstGeom>
          <a:gradFill flip="none" rotWithShape="1">
            <a:gsLst>
              <a:gs pos="12000">
                <a:schemeClr val="accent2">
                  <a:lumMod val="75000"/>
                  <a:alpha val="62000"/>
                </a:schemeClr>
              </a:gs>
              <a:gs pos="100000">
                <a:srgbClr val="00285B">
                  <a:alpha val="46000"/>
                </a:srgbClr>
              </a:gs>
            </a:gsLst>
            <a:lin ang="2700000" scaled="1"/>
            <a:tileRect/>
          </a:gradFill>
          <a:ln w="12700">
            <a:solidFill>
              <a:srgbClr val="76CEFE"/>
            </a:solidFill>
          </a:ln>
          <a:scene3d>
            <a:camera prst="orthographicFront"/>
            <a:lightRig rig="threePt" dir="t"/>
          </a:scene3d>
          <a:sp3d>
            <a:bevelT w="25400" h="25400"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1847755" rtl="0" eaLnBrk="1" fontAlgn="auto" latinLnBrk="0" hangingPunct="1">
              <a:lnSpc>
                <a:spcPct val="85000"/>
              </a:lnSpc>
              <a:spcBef>
                <a:spcPts val="0"/>
              </a:spcBef>
              <a:spcAft>
                <a:spcPts val="60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IntelOne Display Medium" panose="020B0703020203020204" pitchFamily="34" charset="0"/>
              <a:cs typeface="Arial"/>
            </a:endParaRPr>
          </a:p>
        </p:txBody>
      </p:sp>
      <p:sp>
        <p:nvSpPr>
          <p:cNvPr id="27" name="TextBox 26">
            <a:extLst>
              <a:ext uri="{FF2B5EF4-FFF2-40B4-BE49-F238E27FC236}">
                <a16:creationId xmlns:a16="http://schemas.microsoft.com/office/drawing/2014/main" id="{BD594DE8-C83F-76C8-691D-DF215BF55F57}"/>
              </a:ext>
            </a:extLst>
          </p:cNvPr>
          <p:cNvSpPr txBox="1"/>
          <p:nvPr/>
        </p:nvSpPr>
        <p:spPr>
          <a:xfrm>
            <a:off x="6429887" y="1625384"/>
            <a:ext cx="147893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C7FD"/>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t>24</a:t>
            </a:r>
          </a:p>
        </p:txBody>
      </p:sp>
      <p:sp>
        <p:nvSpPr>
          <p:cNvPr id="28" name="TextBox 27">
            <a:extLst>
              <a:ext uri="{FF2B5EF4-FFF2-40B4-BE49-F238E27FC236}">
                <a16:creationId xmlns:a16="http://schemas.microsoft.com/office/drawing/2014/main" id="{1BF859A2-7394-55E4-7A19-E303EC01111E}"/>
              </a:ext>
            </a:extLst>
          </p:cNvPr>
          <p:cNvSpPr txBox="1"/>
          <p:nvPr/>
        </p:nvSpPr>
        <p:spPr>
          <a:xfrm>
            <a:off x="6399653" y="2115341"/>
            <a:ext cx="355714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95000"/>
                  </a:srgbClr>
                </a:solidFill>
                <a:effectLst/>
                <a:uLnTx/>
                <a:uFillTx/>
                <a:latin typeface="IntelOne Display Light" panose="020B0403020203020204" pitchFamily="34" charset="77"/>
                <a:ea typeface="Intel Clear" panose="020B0604020203020204" pitchFamily="34" charset="0"/>
                <a:cs typeface="Intel Clear" panose="020B0604020203020204" pitchFamily="34" charset="0"/>
              </a:rPr>
              <a:t>Tensor Processor Cores </a:t>
            </a:r>
            <a:r>
              <a:rPr lang="en-GB" sz="1400">
                <a:solidFill>
                  <a:srgbClr val="FFFFFF">
                    <a:lumMod val="95000"/>
                  </a:srgbClr>
                </a:solidFill>
                <a:latin typeface="IntelOne Display Light" panose="020B0403020203020204" pitchFamily="34" charset="77"/>
                <a:ea typeface="Intel Clear" panose="020B0604020203020204" pitchFamily="34" charset="0"/>
                <a:cs typeface="Intel Clear" panose="020B0604020203020204" pitchFamily="34" charset="0"/>
              </a:rPr>
              <a:t> </a:t>
            </a:r>
          </a:p>
        </p:txBody>
      </p:sp>
      <p:grpSp>
        <p:nvGrpSpPr>
          <p:cNvPr id="29" name="Group 28">
            <a:extLst>
              <a:ext uri="{FF2B5EF4-FFF2-40B4-BE49-F238E27FC236}">
                <a16:creationId xmlns:a16="http://schemas.microsoft.com/office/drawing/2014/main" id="{F34ACD86-F6EF-2CAF-D3CB-6BA15EDC7AD3}"/>
              </a:ext>
            </a:extLst>
          </p:cNvPr>
          <p:cNvGrpSpPr/>
          <p:nvPr/>
        </p:nvGrpSpPr>
        <p:grpSpPr>
          <a:xfrm>
            <a:off x="9663217" y="1167839"/>
            <a:ext cx="1528812" cy="1528812"/>
            <a:chOff x="9688618" y="1167839"/>
            <a:chExt cx="1528812" cy="1528812"/>
          </a:xfrm>
        </p:grpSpPr>
        <p:sp>
          <p:nvSpPr>
            <p:cNvPr id="30" name="Rectangle 29">
              <a:extLst>
                <a:ext uri="{FF2B5EF4-FFF2-40B4-BE49-F238E27FC236}">
                  <a16:creationId xmlns:a16="http://schemas.microsoft.com/office/drawing/2014/main" id="{EED01ACA-19CB-C425-9BDA-D692F111270F}"/>
                </a:ext>
              </a:extLst>
            </p:cNvPr>
            <p:cNvSpPr/>
            <p:nvPr/>
          </p:nvSpPr>
          <p:spPr>
            <a:xfrm>
              <a:off x="9688618" y="1167839"/>
              <a:ext cx="1528812" cy="1528812"/>
            </a:xfrm>
            <a:prstGeom prst="rect">
              <a:avLst/>
            </a:prstGeom>
            <a:gradFill flip="none" rotWithShape="1">
              <a:gsLst>
                <a:gs pos="12000">
                  <a:schemeClr val="accent2">
                    <a:lumMod val="75000"/>
                    <a:alpha val="62000"/>
                  </a:schemeClr>
                </a:gs>
                <a:gs pos="100000">
                  <a:srgbClr val="00285B">
                    <a:alpha val="46000"/>
                  </a:srgbClr>
                </a:gs>
              </a:gsLst>
              <a:lin ang="2700000" scaled="1"/>
              <a:tileRect/>
            </a:gradFill>
            <a:ln w="12700">
              <a:solidFill>
                <a:srgbClr val="76CEFE"/>
              </a:solidFill>
            </a:ln>
            <a:scene3d>
              <a:camera prst="orthographicFront"/>
              <a:lightRig rig="threePt" dir="t"/>
            </a:scene3d>
            <a:sp3d>
              <a:bevelT w="25400" h="25400"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1847755" rtl="0" eaLnBrk="1" fontAlgn="auto" latinLnBrk="0" hangingPunct="1">
                <a:lnSpc>
                  <a:spcPct val="85000"/>
                </a:lnSpc>
                <a:spcBef>
                  <a:spcPts val="0"/>
                </a:spcBef>
                <a:spcAft>
                  <a:spcPts val="60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IntelOne Display Medium" panose="020B0703020203020204" pitchFamily="34" charset="0"/>
                <a:cs typeface="Arial"/>
              </a:endParaRPr>
            </a:p>
          </p:txBody>
        </p:sp>
        <p:sp>
          <p:nvSpPr>
            <p:cNvPr id="31" name="TextBox 30">
              <a:extLst>
                <a:ext uri="{FF2B5EF4-FFF2-40B4-BE49-F238E27FC236}">
                  <a16:creationId xmlns:a16="http://schemas.microsoft.com/office/drawing/2014/main" id="{5AE99F88-4558-721B-8318-72AB04B945D0}"/>
                </a:ext>
              </a:extLst>
            </p:cNvPr>
            <p:cNvSpPr txBox="1"/>
            <p:nvPr/>
          </p:nvSpPr>
          <p:spPr>
            <a:xfrm>
              <a:off x="9697953" y="1595858"/>
              <a:ext cx="147893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C7FD"/>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t>96 </a:t>
              </a:r>
              <a:r>
                <a:rPr kumimoji="0" lang="en-GB" sz="3200" b="0" i="0" u="none" strike="noStrike" kern="1200" cap="none" spc="0" normalizeH="0" baseline="0" noProof="0">
                  <a:ln>
                    <a:noFill/>
                  </a:ln>
                  <a:solidFill>
                    <a:srgbClr val="FFFFFF">
                      <a:lumMod val="95000"/>
                    </a:srgbClr>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t>GB</a:t>
              </a:r>
              <a:r>
                <a:rPr kumimoji="0" lang="en-GB" sz="3200" b="0" i="0" u="none" strike="noStrike" kern="1200" cap="none" spc="0" normalizeH="0" baseline="0" noProof="0">
                  <a:ln>
                    <a:noFill/>
                  </a:ln>
                  <a:solidFill>
                    <a:srgbClr val="525252"/>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t> </a:t>
              </a:r>
            </a:p>
          </p:txBody>
        </p:sp>
        <p:sp>
          <p:nvSpPr>
            <p:cNvPr id="32" name="TextBox 31">
              <a:extLst>
                <a:ext uri="{FF2B5EF4-FFF2-40B4-BE49-F238E27FC236}">
                  <a16:creationId xmlns:a16="http://schemas.microsoft.com/office/drawing/2014/main" id="{D9470E0B-8944-1D4E-8EED-CD356461FB64}"/>
                </a:ext>
              </a:extLst>
            </p:cNvPr>
            <p:cNvSpPr txBox="1"/>
            <p:nvPr/>
          </p:nvSpPr>
          <p:spPr>
            <a:xfrm>
              <a:off x="9697953" y="2122360"/>
              <a:ext cx="14789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95000"/>
                    </a:srgbClr>
                  </a:solidFill>
                  <a:effectLst/>
                  <a:uLnTx/>
                  <a:uFillTx/>
                  <a:latin typeface="IntelOne Display Light" panose="020B0403020203020204" pitchFamily="34" charset="77"/>
                  <a:ea typeface="Intel Clear" panose="020B0604020203020204" pitchFamily="34" charset="0"/>
                  <a:cs typeface="Intel Clear" panose="020B0604020203020204" pitchFamily="34" charset="0"/>
                </a:rPr>
                <a:t>On-Board </a:t>
              </a:r>
              <a:br>
                <a:rPr kumimoji="0" lang="en-GB" sz="1400" b="0" i="0" u="none" strike="noStrike" kern="1200" cap="none" spc="0" normalizeH="0" baseline="0" noProof="0">
                  <a:ln>
                    <a:noFill/>
                  </a:ln>
                  <a:solidFill>
                    <a:srgbClr val="FFFFFF">
                      <a:lumMod val="95000"/>
                    </a:srgbClr>
                  </a:solidFill>
                  <a:effectLst/>
                  <a:uLnTx/>
                  <a:uFillTx/>
                  <a:latin typeface="IntelOne Display Light" panose="020B0403020203020204" pitchFamily="34" charset="77"/>
                  <a:ea typeface="Intel Clear" panose="020B0604020203020204" pitchFamily="34" charset="0"/>
                  <a:cs typeface="Intel Clear" panose="020B0604020203020204" pitchFamily="34" charset="0"/>
                </a:rPr>
              </a:br>
              <a:r>
                <a:rPr kumimoji="0" lang="en-GB" sz="1400" b="0" i="0" u="none" strike="noStrike" kern="1200" cap="none" spc="0" normalizeH="0" baseline="0" noProof="0">
                  <a:ln>
                    <a:noFill/>
                  </a:ln>
                  <a:solidFill>
                    <a:srgbClr val="FFFFFF">
                      <a:lumMod val="95000"/>
                    </a:srgbClr>
                  </a:solidFill>
                  <a:effectLst/>
                  <a:uLnTx/>
                  <a:uFillTx/>
                  <a:latin typeface="IntelOne Display Light" panose="020B0403020203020204" pitchFamily="34" charset="77"/>
                  <a:ea typeface="Intel Clear" panose="020B0604020203020204" pitchFamily="34" charset="0"/>
                  <a:cs typeface="Intel Clear" panose="020B0604020203020204" pitchFamily="34" charset="0"/>
                </a:rPr>
                <a:t>HBM2e</a:t>
              </a:r>
            </a:p>
          </p:txBody>
        </p:sp>
      </p:grpSp>
      <p:grpSp>
        <p:nvGrpSpPr>
          <p:cNvPr id="33" name="Group 32">
            <a:extLst>
              <a:ext uri="{FF2B5EF4-FFF2-40B4-BE49-F238E27FC236}">
                <a16:creationId xmlns:a16="http://schemas.microsoft.com/office/drawing/2014/main" id="{CC12DD55-B3D4-F78E-3904-183D16263A3B}"/>
              </a:ext>
            </a:extLst>
          </p:cNvPr>
          <p:cNvGrpSpPr/>
          <p:nvPr/>
        </p:nvGrpSpPr>
        <p:grpSpPr>
          <a:xfrm>
            <a:off x="8007541" y="2829837"/>
            <a:ext cx="1531499" cy="1528812"/>
            <a:chOff x="9688618" y="2833229"/>
            <a:chExt cx="1531499" cy="1528812"/>
          </a:xfrm>
        </p:grpSpPr>
        <p:sp>
          <p:nvSpPr>
            <p:cNvPr id="34" name="Rectangle 33">
              <a:extLst>
                <a:ext uri="{FF2B5EF4-FFF2-40B4-BE49-F238E27FC236}">
                  <a16:creationId xmlns:a16="http://schemas.microsoft.com/office/drawing/2014/main" id="{777B1AAA-F406-B4C7-9010-F97B49BDA047}"/>
                </a:ext>
              </a:extLst>
            </p:cNvPr>
            <p:cNvSpPr/>
            <p:nvPr/>
          </p:nvSpPr>
          <p:spPr>
            <a:xfrm>
              <a:off x="9688618" y="2833229"/>
              <a:ext cx="1528812" cy="1528812"/>
            </a:xfrm>
            <a:prstGeom prst="rect">
              <a:avLst/>
            </a:prstGeom>
            <a:gradFill flip="none" rotWithShape="1">
              <a:gsLst>
                <a:gs pos="12000">
                  <a:schemeClr val="accent2">
                    <a:lumMod val="75000"/>
                    <a:alpha val="62000"/>
                  </a:schemeClr>
                </a:gs>
                <a:gs pos="100000">
                  <a:srgbClr val="00285B">
                    <a:alpha val="46000"/>
                  </a:srgbClr>
                </a:gs>
              </a:gsLst>
              <a:lin ang="2700000" scaled="1"/>
              <a:tileRect/>
            </a:gradFill>
            <a:ln w="12700">
              <a:solidFill>
                <a:srgbClr val="76CEFE"/>
              </a:solidFill>
            </a:ln>
            <a:scene3d>
              <a:camera prst="orthographicFront"/>
              <a:lightRig rig="threePt" dir="t"/>
            </a:scene3d>
            <a:sp3d>
              <a:bevelT w="25400" h="25400"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1847755" rtl="0" eaLnBrk="1" fontAlgn="auto" latinLnBrk="0" hangingPunct="1">
                <a:lnSpc>
                  <a:spcPct val="85000"/>
                </a:lnSpc>
                <a:spcBef>
                  <a:spcPts val="0"/>
                </a:spcBef>
                <a:spcAft>
                  <a:spcPts val="60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IntelOne Display Medium" panose="020B0703020203020204" pitchFamily="34" charset="0"/>
                <a:cs typeface="Arial"/>
              </a:endParaRPr>
            </a:p>
          </p:txBody>
        </p:sp>
        <p:sp>
          <p:nvSpPr>
            <p:cNvPr id="35" name="TextBox 34">
              <a:extLst>
                <a:ext uri="{FF2B5EF4-FFF2-40B4-BE49-F238E27FC236}">
                  <a16:creationId xmlns:a16="http://schemas.microsoft.com/office/drawing/2014/main" id="{8A831E9A-946D-1731-CB49-3B497804E768}"/>
                </a:ext>
              </a:extLst>
            </p:cNvPr>
            <p:cNvSpPr txBox="1"/>
            <p:nvPr/>
          </p:nvSpPr>
          <p:spPr>
            <a:xfrm>
              <a:off x="9741186" y="3261669"/>
              <a:ext cx="147893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C7FD"/>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t>24</a:t>
              </a:r>
            </a:p>
          </p:txBody>
        </p:sp>
        <p:sp>
          <p:nvSpPr>
            <p:cNvPr id="36" name="TextBox 35">
              <a:extLst>
                <a:ext uri="{FF2B5EF4-FFF2-40B4-BE49-F238E27FC236}">
                  <a16:creationId xmlns:a16="http://schemas.microsoft.com/office/drawing/2014/main" id="{0F44655E-3063-CBF7-C822-929D5348663D}"/>
                </a:ext>
              </a:extLst>
            </p:cNvPr>
            <p:cNvSpPr txBox="1"/>
            <p:nvPr/>
          </p:nvSpPr>
          <p:spPr>
            <a:xfrm>
              <a:off x="9741186" y="3788171"/>
              <a:ext cx="14789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95000"/>
                    </a:srgbClr>
                  </a:solidFill>
                  <a:effectLst/>
                  <a:uLnTx/>
                  <a:uFillTx/>
                  <a:latin typeface="IntelOne Display Light" panose="020B0403020203020204" pitchFamily="34" charset="77"/>
                  <a:ea typeface="Intel Clear" panose="020B0604020203020204" pitchFamily="34" charset="0"/>
                  <a:cs typeface="Intel Clear" panose="020B0604020203020204" pitchFamily="34" charset="0"/>
                </a:rPr>
                <a:t>Integrated 100G Ethernet ports</a:t>
              </a:r>
            </a:p>
          </p:txBody>
        </p:sp>
      </p:grpSp>
      <p:sp>
        <p:nvSpPr>
          <p:cNvPr id="37" name="TextBox 36">
            <a:extLst>
              <a:ext uri="{FF2B5EF4-FFF2-40B4-BE49-F238E27FC236}">
                <a16:creationId xmlns:a16="http://schemas.microsoft.com/office/drawing/2014/main" id="{67B58FE0-9601-15B6-8BC8-ABF5B11CD7F2}"/>
              </a:ext>
            </a:extLst>
          </p:cNvPr>
          <p:cNvSpPr txBox="1"/>
          <p:nvPr/>
        </p:nvSpPr>
        <p:spPr>
          <a:xfrm>
            <a:off x="6399653" y="3256200"/>
            <a:ext cx="147893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C7FD"/>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t>7</a:t>
            </a:r>
            <a:r>
              <a:rPr kumimoji="0" lang="en-GB" sz="3200" b="0" i="0" u="none" strike="noStrike" kern="1200" cap="none" spc="0" normalizeH="0" baseline="0" noProof="0">
                <a:ln>
                  <a:noFill/>
                </a:ln>
                <a:solidFill>
                  <a:srgbClr val="FFFFFF">
                    <a:lumMod val="95000"/>
                  </a:srgbClr>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t>nm</a:t>
            </a:r>
            <a:r>
              <a:rPr kumimoji="0" lang="en-GB" sz="3200" b="0" i="0" u="none" strike="noStrike" kern="1200" cap="none" spc="0" normalizeH="0" baseline="0" noProof="0">
                <a:ln>
                  <a:noFill/>
                </a:ln>
                <a:solidFill>
                  <a:srgbClr val="525252"/>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t> </a:t>
            </a:r>
          </a:p>
        </p:txBody>
      </p:sp>
      <p:sp>
        <p:nvSpPr>
          <p:cNvPr id="38" name="TextBox 37">
            <a:extLst>
              <a:ext uri="{FF2B5EF4-FFF2-40B4-BE49-F238E27FC236}">
                <a16:creationId xmlns:a16="http://schemas.microsoft.com/office/drawing/2014/main" id="{05A82F8C-281A-1C5B-C353-D03461C71374}"/>
              </a:ext>
            </a:extLst>
          </p:cNvPr>
          <p:cNvSpPr txBox="1"/>
          <p:nvPr/>
        </p:nvSpPr>
        <p:spPr>
          <a:xfrm>
            <a:off x="6399653" y="3782702"/>
            <a:ext cx="14789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95000"/>
                  </a:srgbClr>
                </a:solidFill>
                <a:effectLst/>
                <a:uLnTx/>
                <a:uFillTx/>
                <a:latin typeface="IntelOne Display Light" panose="020B0403020203020204" pitchFamily="34" charset="77"/>
                <a:ea typeface="Intel Clear" panose="020B0604020203020204" pitchFamily="34" charset="0"/>
                <a:cs typeface="Intel Clear" panose="020B0604020203020204" pitchFamily="34" charset="0"/>
              </a:rPr>
              <a:t>Process Technology</a:t>
            </a:r>
          </a:p>
        </p:txBody>
      </p:sp>
      <p:sp>
        <p:nvSpPr>
          <p:cNvPr id="39" name="Rectangle 38">
            <a:extLst>
              <a:ext uri="{FF2B5EF4-FFF2-40B4-BE49-F238E27FC236}">
                <a16:creationId xmlns:a16="http://schemas.microsoft.com/office/drawing/2014/main" id="{DFC2D2EE-6A65-DA30-06A1-35EFAC620FA3}"/>
              </a:ext>
            </a:extLst>
          </p:cNvPr>
          <p:cNvSpPr/>
          <p:nvPr/>
        </p:nvSpPr>
        <p:spPr>
          <a:xfrm>
            <a:off x="6349384" y="4518412"/>
            <a:ext cx="4868045" cy="1692952"/>
          </a:xfrm>
          <a:prstGeom prst="rect">
            <a:avLst/>
          </a:prstGeom>
          <a:gradFill flip="none" rotWithShape="1">
            <a:gsLst>
              <a:gs pos="12000">
                <a:schemeClr val="accent2">
                  <a:lumMod val="75000"/>
                </a:schemeClr>
              </a:gs>
              <a:gs pos="100000">
                <a:srgbClr val="00285B">
                  <a:alpha val="46000"/>
                </a:srgbClr>
              </a:gs>
            </a:gsLst>
            <a:lin ang="2700000" scaled="1"/>
            <a:tileRect/>
          </a:gradFill>
          <a:ln w="12700">
            <a:solidFill>
              <a:srgbClr val="76CEFE"/>
            </a:solidFill>
          </a:ln>
          <a:scene3d>
            <a:camera prst="orthographicFront"/>
            <a:lightRig rig="threePt" dir="t"/>
          </a:scene3d>
          <a:sp3d>
            <a:bevelT w="25400" h="25400"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1847755" rtl="0" eaLnBrk="1" fontAlgn="auto" latinLnBrk="0" hangingPunct="1">
              <a:lnSpc>
                <a:spcPct val="85000"/>
              </a:lnSpc>
              <a:spcBef>
                <a:spcPts val="0"/>
              </a:spcBef>
              <a:spcAft>
                <a:spcPts val="600"/>
              </a:spcAft>
              <a:buClrTx/>
              <a:buSzTx/>
              <a:buFontTx/>
              <a:buNone/>
              <a:tabLst/>
              <a:defRPr/>
            </a:pPr>
            <a:r>
              <a:rPr kumimoji="0" lang="en-GB" sz="2800" b="0" i="0" u="none" strike="noStrike" kern="1200" cap="none" spc="0" normalizeH="0" baseline="0" noProof="0">
                <a:ln>
                  <a:noFill/>
                </a:ln>
                <a:solidFill>
                  <a:srgbClr val="FFFFFF"/>
                </a:solidFill>
                <a:effectLst/>
                <a:uLnTx/>
                <a:uFillTx/>
                <a:latin typeface="IntelOne Display Medium" panose="020B0703020203020204" pitchFamily="34" charset="0"/>
                <a:cs typeface="Arial"/>
              </a:rPr>
              <a:t>Purpose Built for </a:t>
            </a:r>
          </a:p>
          <a:p>
            <a:pPr marL="0" marR="0" lvl="0" indent="0" algn="ctr" defTabSz="1847755" rtl="0" eaLnBrk="1" fontAlgn="auto" latinLnBrk="0" hangingPunct="1">
              <a:lnSpc>
                <a:spcPct val="85000"/>
              </a:lnSpc>
              <a:spcBef>
                <a:spcPts val="0"/>
              </a:spcBef>
              <a:spcAft>
                <a:spcPts val="600"/>
              </a:spcAft>
              <a:buClrTx/>
              <a:buSzTx/>
              <a:buFontTx/>
              <a:buNone/>
              <a:tabLst/>
              <a:defRPr/>
            </a:pPr>
            <a:r>
              <a:rPr kumimoji="0" lang="en-GB" sz="2800" b="0" i="0" u="none" strike="noStrike" kern="1200" cap="none" spc="0" normalizeH="0" baseline="0" noProof="0">
                <a:ln>
                  <a:noFill/>
                </a:ln>
                <a:solidFill>
                  <a:srgbClr val="FFFFFF"/>
                </a:solidFill>
                <a:effectLst/>
                <a:uLnTx/>
                <a:uFillTx/>
                <a:latin typeface="IntelOne Display Medium" panose="020B0703020203020204" pitchFamily="34" charset="0"/>
                <a:cs typeface="Arial"/>
              </a:rPr>
              <a:t>Deep Learning Acceleration </a:t>
            </a:r>
          </a:p>
          <a:p>
            <a:pPr marL="0" marR="0" lvl="0" indent="0" algn="ctr" defTabSz="1847755" rtl="0" eaLnBrk="1" fontAlgn="auto" latinLnBrk="0" hangingPunct="1">
              <a:lnSpc>
                <a:spcPct val="85000"/>
              </a:lnSpc>
              <a:spcBef>
                <a:spcPts val="0"/>
              </a:spcBef>
              <a:spcAft>
                <a:spcPts val="600"/>
              </a:spcAft>
              <a:buClrTx/>
              <a:buSzTx/>
              <a:buFontTx/>
              <a:buNone/>
              <a:tabLst/>
              <a:defRPr/>
            </a:pPr>
            <a:r>
              <a:rPr kumimoji="0" lang="en-GB" sz="2800" b="0" i="0" u="none" strike="noStrike" kern="1200" cap="none" spc="0" normalizeH="0" baseline="0" noProof="0">
                <a:ln>
                  <a:noFill/>
                </a:ln>
                <a:solidFill>
                  <a:srgbClr val="FFFFFF"/>
                </a:solidFill>
                <a:effectLst/>
                <a:uLnTx/>
                <a:uFillTx/>
                <a:latin typeface="IntelOne Display Medium" panose="020B0703020203020204" pitchFamily="34" charset="0"/>
                <a:cs typeface="Arial"/>
              </a:rPr>
              <a:t>at Scale</a:t>
            </a:r>
          </a:p>
        </p:txBody>
      </p:sp>
      <p:grpSp>
        <p:nvGrpSpPr>
          <p:cNvPr id="40" name="Group 39">
            <a:extLst>
              <a:ext uri="{FF2B5EF4-FFF2-40B4-BE49-F238E27FC236}">
                <a16:creationId xmlns:a16="http://schemas.microsoft.com/office/drawing/2014/main" id="{70312745-663F-EBFD-8F24-3FCA0796FB21}"/>
              </a:ext>
            </a:extLst>
          </p:cNvPr>
          <p:cNvGrpSpPr/>
          <p:nvPr/>
        </p:nvGrpSpPr>
        <p:grpSpPr>
          <a:xfrm>
            <a:off x="9664085" y="2829837"/>
            <a:ext cx="1554368" cy="1528812"/>
            <a:chOff x="7978266" y="2833229"/>
            <a:chExt cx="1554368" cy="1528812"/>
          </a:xfrm>
        </p:grpSpPr>
        <p:sp>
          <p:nvSpPr>
            <p:cNvPr id="41" name="Rectangle 40">
              <a:extLst>
                <a:ext uri="{FF2B5EF4-FFF2-40B4-BE49-F238E27FC236}">
                  <a16:creationId xmlns:a16="http://schemas.microsoft.com/office/drawing/2014/main" id="{D80D1B05-4B5F-FE14-42B0-BA60BB0B45EE}"/>
                </a:ext>
              </a:extLst>
            </p:cNvPr>
            <p:cNvSpPr/>
            <p:nvPr/>
          </p:nvSpPr>
          <p:spPr>
            <a:xfrm>
              <a:off x="7978266" y="2833229"/>
              <a:ext cx="1528812" cy="1528812"/>
            </a:xfrm>
            <a:prstGeom prst="rect">
              <a:avLst/>
            </a:prstGeom>
            <a:gradFill flip="none" rotWithShape="1">
              <a:gsLst>
                <a:gs pos="12000">
                  <a:schemeClr val="accent2">
                    <a:lumMod val="75000"/>
                    <a:alpha val="62000"/>
                  </a:schemeClr>
                </a:gs>
                <a:gs pos="100000">
                  <a:srgbClr val="00285B">
                    <a:alpha val="46000"/>
                  </a:srgbClr>
                </a:gs>
              </a:gsLst>
              <a:lin ang="2700000" scaled="1"/>
              <a:tileRect/>
            </a:gradFill>
            <a:ln w="12700">
              <a:solidFill>
                <a:srgbClr val="76CEFE"/>
              </a:solidFill>
            </a:ln>
            <a:scene3d>
              <a:camera prst="orthographicFront"/>
              <a:lightRig rig="threePt" dir="t"/>
            </a:scene3d>
            <a:sp3d>
              <a:bevelT w="25400" h="25400" prst="angle"/>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1847755" rtl="0" eaLnBrk="1" fontAlgn="auto" latinLnBrk="0" hangingPunct="1">
                <a:lnSpc>
                  <a:spcPct val="85000"/>
                </a:lnSpc>
                <a:spcBef>
                  <a:spcPts val="0"/>
                </a:spcBef>
                <a:spcAft>
                  <a:spcPts val="60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IntelOne Display Medium" panose="020B0703020203020204" pitchFamily="34" charset="0"/>
                <a:cs typeface="Arial"/>
              </a:endParaRPr>
            </a:p>
          </p:txBody>
        </p:sp>
        <p:sp>
          <p:nvSpPr>
            <p:cNvPr id="42" name="TextBox 41">
              <a:extLst>
                <a:ext uri="{FF2B5EF4-FFF2-40B4-BE49-F238E27FC236}">
                  <a16:creationId xmlns:a16="http://schemas.microsoft.com/office/drawing/2014/main" id="{C9EE0435-4720-187D-8C6F-66A197922C10}"/>
                </a:ext>
              </a:extLst>
            </p:cNvPr>
            <p:cNvSpPr txBox="1"/>
            <p:nvPr/>
          </p:nvSpPr>
          <p:spPr>
            <a:xfrm>
              <a:off x="8053703" y="3261669"/>
              <a:ext cx="147893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C7FD"/>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t>48 </a:t>
              </a:r>
              <a:r>
                <a:rPr kumimoji="0" lang="en-GB" sz="3200" b="0" i="0" u="none" strike="noStrike" kern="1200" cap="none" spc="0" normalizeH="0" baseline="0" noProof="0">
                  <a:ln>
                    <a:noFill/>
                  </a:ln>
                  <a:solidFill>
                    <a:srgbClr val="FFFFFF">
                      <a:lumMod val="95000"/>
                    </a:srgbClr>
                  </a:solidFill>
                  <a:effectLst/>
                  <a:uLnTx/>
                  <a:uFillTx/>
                  <a:latin typeface="IntelOne Display Medium" panose="020B0503020203020204" pitchFamily="34" charset="77"/>
                  <a:ea typeface="Intel Clear" panose="020B0604020203020204" pitchFamily="34" charset="0"/>
                  <a:cs typeface="Intel Clear" panose="020B0604020203020204" pitchFamily="34" charset="0"/>
                </a:rPr>
                <a:t>MB</a:t>
              </a:r>
            </a:p>
          </p:txBody>
        </p:sp>
        <p:sp>
          <p:nvSpPr>
            <p:cNvPr id="43" name="TextBox 42">
              <a:extLst>
                <a:ext uri="{FF2B5EF4-FFF2-40B4-BE49-F238E27FC236}">
                  <a16:creationId xmlns:a16="http://schemas.microsoft.com/office/drawing/2014/main" id="{8DB9AEFC-85BF-8836-60DC-7ECE01FA7F09}"/>
                </a:ext>
              </a:extLst>
            </p:cNvPr>
            <p:cNvSpPr txBox="1"/>
            <p:nvPr/>
          </p:nvSpPr>
          <p:spPr>
            <a:xfrm>
              <a:off x="8053703" y="3788171"/>
              <a:ext cx="147893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95000"/>
                    </a:srgbClr>
                  </a:solidFill>
                  <a:effectLst/>
                  <a:uLnTx/>
                  <a:uFillTx/>
                  <a:latin typeface="IntelOne Display Light" panose="020B0403020203020204" pitchFamily="34" charset="77"/>
                  <a:ea typeface="Intel Clear" panose="020B0604020203020204" pitchFamily="34" charset="0"/>
                  <a:cs typeface="Intel Clear" panose="020B0604020203020204" pitchFamily="34" charset="0"/>
                </a:rPr>
                <a:t>SRAM</a:t>
              </a:r>
            </a:p>
          </p:txBody>
        </p:sp>
      </p:grpSp>
    </p:spTree>
    <p:extLst>
      <p:ext uri="{BB962C8B-B14F-4D97-AF65-F5344CB8AC3E}">
        <p14:creationId xmlns:p14="http://schemas.microsoft.com/office/powerpoint/2010/main" val="247051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F031786-D99D-74B7-6214-A2CF3357D71F}"/>
              </a:ext>
            </a:extLst>
          </p:cNvPr>
          <p:cNvSpPr>
            <a:spLocks noGrp="1"/>
          </p:cNvSpPr>
          <p:nvPr>
            <p:ph sz="quarter" idx="28"/>
          </p:nvPr>
        </p:nvSpPr>
        <p:spPr>
          <a:xfrm>
            <a:off x="435671" y="1471287"/>
            <a:ext cx="11010900" cy="4574947"/>
          </a:xfrm>
        </p:spPr>
        <p:txBody>
          <a:bodyPr lIns="0" tIns="0" rIns="0" bIns="0" anchor="t">
            <a:normAutofit/>
          </a:bodyPr>
          <a:lstStyle/>
          <a:p>
            <a:pPr marL="0" indent="0">
              <a:lnSpc>
                <a:spcPts val="1400"/>
              </a:lnSpc>
              <a:buFont typeface="Arial" panose="020B0604020202020204" pitchFamily="34" charset="0"/>
              <a:buNone/>
            </a:pPr>
            <a:r>
              <a:rPr lang="it-IT" sz="2400">
                <a:solidFill>
                  <a:schemeClr val="tx2"/>
                </a:solidFill>
                <a:latin typeface="IntelOne Text Light"/>
              </a:rPr>
              <a:t>Intel Gaudi2 </a:t>
            </a:r>
            <a:r>
              <a:rPr lang="en-US" sz="2400">
                <a:solidFill>
                  <a:schemeClr val="tx2"/>
                </a:solidFill>
                <a:latin typeface="IntelOne Text Light"/>
              </a:rPr>
              <a:t>Accelerator with FP8:</a:t>
            </a:r>
          </a:p>
          <a:p>
            <a:pPr marL="0" indent="0">
              <a:lnSpc>
                <a:spcPts val="1400"/>
              </a:lnSpc>
              <a:buFont typeface="Arial" panose="020B0604020202020204" pitchFamily="34" charset="0"/>
              <a:buNone/>
            </a:pPr>
            <a:r>
              <a:rPr lang="en-US" sz="2400">
                <a:solidFill>
                  <a:schemeClr val="tx2"/>
                </a:solidFill>
                <a:latin typeface="IntelOne Text Light"/>
              </a:rPr>
              <a:t>near-parity performance </a:t>
            </a:r>
          </a:p>
          <a:p>
            <a:pPr marL="0" indent="0">
              <a:lnSpc>
                <a:spcPts val="1400"/>
              </a:lnSpc>
              <a:buFont typeface="Arial" panose="020B0604020202020204" pitchFamily="34" charset="0"/>
              <a:buNone/>
            </a:pPr>
            <a:r>
              <a:rPr lang="en-US" sz="2400">
                <a:solidFill>
                  <a:schemeClr val="tx2"/>
                </a:solidFill>
                <a:latin typeface="IntelOne Text Light"/>
              </a:rPr>
              <a:t>on GPT-J with H100  </a:t>
            </a:r>
          </a:p>
          <a:p>
            <a:pPr marL="0" indent="0">
              <a:lnSpc>
                <a:spcPts val="1400"/>
              </a:lnSpc>
              <a:buFont typeface="Arial" panose="020B0604020202020204" pitchFamily="34" charset="0"/>
              <a:buNone/>
            </a:pPr>
            <a:endParaRPr lang="en-US" sz="2000">
              <a:latin typeface="+mn-lt"/>
            </a:endParaRPr>
          </a:p>
          <a:p>
            <a:pPr marL="457200" indent="-457200">
              <a:buFont typeface="Wingdings" panose="020B0604020202020204" pitchFamily="34" charset="0"/>
              <a:buChar char="§"/>
            </a:pPr>
            <a:r>
              <a:rPr lang="en-US" sz="2200">
                <a:latin typeface="IntelOne Text Light"/>
              </a:rPr>
              <a:t>Gaudi 2 inference performance on GPT-J:                                                                                                                                               -9% (server) and -28% (offline) vs H100 </a:t>
            </a:r>
          </a:p>
          <a:p>
            <a:pPr marL="0" indent="0">
              <a:buNone/>
            </a:pPr>
            <a:endParaRPr lang="en-US" sz="1000">
              <a:latin typeface="IntelOne Text Light"/>
            </a:endParaRPr>
          </a:p>
          <a:p>
            <a:pPr marL="457200" indent="-457200">
              <a:buFont typeface="Wingdings" panose="020B0604020202020204" pitchFamily="34" charset="0"/>
              <a:buChar char="§"/>
            </a:pPr>
            <a:r>
              <a:rPr lang="it-IT" sz="2200">
                <a:latin typeface="IntelOne Text Light"/>
              </a:rPr>
              <a:t>Gaudi 2 </a:t>
            </a:r>
            <a:r>
              <a:rPr lang="en-US" sz="2200">
                <a:latin typeface="IntelOne Text Light"/>
              </a:rPr>
              <a:t>outperformed A100                                                                                                                                                                      by 2.4x (Server) and 2x (Offline)</a:t>
            </a:r>
            <a:endParaRPr lang="en-US" sz="2200"/>
          </a:p>
          <a:p>
            <a:pPr marL="457200" indent="-457200">
              <a:buFont typeface="Wingdings" panose="020B0604020202020204" pitchFamily="34" charset="0"/>
              <a:buChar char="§"/>
            </a:pPr>
            <a:endParaRPr lang="en-US" sz="1000">
              <a:latin typeface="IntelOne Text Light"/>
            </a:endParaRPr>
          </a:p>
          <a:p>
            <a:pPr marL="457200" indent="-457200">
              <a:buFont typeface="Wingdings" panose="020B0604020202020204" pitchFamily="34" charset="0"/>
              <a:buChar char="§"/>
            </a:pPr>
            <a:r>
              <a:rPr lang="it-IT" sz="2200">
                <a:latin typeface="IntelOne Text Light"/>
              </a:rPr>
              <a:t>Gaudi 2 </a:t>
            </a:r>
            <a:r>
              <a:rPr lang="en-US" sz="2200">
                <a:latin typeface="IntelOne Text Light"/>
              </a:rPr>
              <a:t>employed FP8                                                                                                                                                                                                       and reached 99.9% accuracy</a:t>
            </a:r>
            <a:endParaRPr lang="en-US" sz="2200"/>
          </a:p>
          <a:p>
            <a:pPr marL="0" indent="0">
              <a:lnSpc>
                <a:spcPts val="1400"/>
              </a:lnSpc>
              <a:buFont typeface="Arial" panose="020B0604020202020204" pitchFamily="34" charset="0"/>
              <a:buNone/>
            </a:pPr>
            <a:endParaRPr lang="en-US" sz="1600">
              <a:latin typeface="+mn-lt"/>
            </a:endParaRPr>
          </a:p>
        </p:txBody>
      </p:sp>
      <p:sp>
        <p:nvSpPr>
          <p:cNvPr id="4" name="TextBox 3">
            <a:extLst>
              <a:ext uri="{FF2B5EF4-FFF2-40B4-BE49-F238E27FC236}">
                <a16:creationId xmlns:a16="http://schemas.microsoft.com/office/drawing/2014/main" id="{66B0550E-980C-9D69-F91D-D529F44DE4EB}"/>
              </a:ext>
            </a:extLst>
          </p:cNvPr>
          <p:cNvSpPr txBox="1"/>
          <p:nvPr/>
        </p:nvSpPr>
        <p:spPr>
          <a:xfrm>
            <a:off x="354423" y="6207867"/>
            <a:ext cx="11601167"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200" b="0" i="0" u="none" strike="noStrike" kern="1200" cap="none" spc="0" normalizeH="0" baseline="0" noProof="0">
                <a:ln>
                  <a:noFill/>
                </a:ln>
                <a:solidFill>
                  <a:schemeClr val="accent1"/>
                </a:solidFill>
                <a:effectLst/>
                <a:uLnTx/>
                <a:uFillTx/>
                <a:cs typeface="Arial"/>
              </a:rPr>
              <a:t>Visit </a:t>
            </a:r>
            <a:r>
              <a:rPr kumimoji="0" lang="en-US" sz="1200" b="0" i="0" u="none" strike="noStrike" kern="1200" cap="none" spc="0" normalizeH="0" baseline="0" noProof="0">
                <a:ln>
                  <a:noFill/>
                </a:ln>
                <a:solidFill>
                  <a:schemeClr val="accent1"/>
                </a:solidFill>
                <a:effectLst/>
                <a:uLnTx/>
                <a:uFillTx/>
                <a:cs typeface="Arial"/>
                <a:hlinkClick r:id="rId3">
                  <a:extLst>
                    <a:ext uri="{A12FA001-AC4F-418D-AE19-62706E023703}">
                      <ahyp:hlinkClr xmlns:ahyp="http://schemas.microsoft.com/office/drawing/2018/hyperlinkcolor" val="tx"/>
                    </a:ext>
                  </a:extLst>
                </a:hlinkClick>
              </a:rPr>
              <a:t>www.intel.com/performanceindex</a:t>
            </a:r>
            <a:r>
              <a:rPr kumimoji="0" lang="en-US" sz="1200" b="0" i="0" u="none" strike="noStrike" kern="1200" cap="none" spc="0" normalizeH="0" baseline="0" noProof="0">
                <a:ln>
                  <a:noFill/>
                </a:ln>
                <a:solidFill>
                  <a:schemeClr val="accent1"/>
                </a:solidFill>
                <a:effectLst/>
                <a:uLnTx/>
                <a:uFillTx/>
                <a:cs typeface="Arial"/>
              </a:rPr>
              <a:t> for workloads and configurations. Results may vary  </a:t>
            </a:r>
            <a:r>
              <a:rPr kumimoji="0" lang="en-US" sz="1200" b="0" i="0" u="none" strike="noStrike" kern="1200" cap="none" spc="0" normalizeH="0" baseline="0" noProof="0">
                <a:ln>
                  <a:noFill/>
                </a:ln>
                <a:solidFill>
                  <a:schemeClr val="accent1"/>
                </a:solidFill>
                <a:effectLst/>
                <a:uLnTx/>
                <a:uFillTx/>
                <a:cs typeface="Arial"/>
                <a:hlinkClick r:id="rId4">
                  <a:extLst>
                    <a:ext uri="{A12FA001-AC4F-418D-AE19-62706E023703}">
                      <ahyp:hlinkClr xmlns:ahyp="http://schemas.microsoft.com/office/drawing/2018/hyperlinkcolor" val="tx"/>
                    </a:ext>
                  </a:extLst>
                </a:hlinkClick>
              </a:rPr>
              <a:t>https://habana.ai/habana-claims-validation</a:t>
            </a:r>
            <a:r>
              <a:rPr kumimoji="0" lang="en-US" sz="1200" b="0" i="0" u="none" strike="noStrike" kern="1200" cap="none" spc="0" normalizeH="0" baseline="0" noProof="0">
                <a:ln>
                  <a:noFill/>
                </a:ln>
                <a:solidFill>
                  <a:schemeClr val="accent1"/>
                </a:solidFill>
                <a:effectLst/>
                <a:uLnTx/>
                <a:uFillTx/>
                <a:cs typeface="Arial"/>
              </a:rPr>
              <a:t>  </a:t>
            </a:r>
          </a:p>
          <a:p>
            <a:pPr defTabSz="2438338" hangingPunct="0"/>
            <a:r>
              <a:rPr lang="en-US" sz="1200">
                <a:solidFill>
                  <a:schemeClr val="tx2"/>
                </a:solidFill>
              </a:rPr>
              <a:t>. </a:t>
            </a:r>
            <a:endParaRPr lang="en-US" sz="1200" b="0" i="0" u="none" strike="noStrike" cap="none" spc="0" normalizeH="0" baseline="0">
              <a:ln>
                <a:noFill/>
              </a:ln>
              <a:solidFill>
                <a:schemeClr val="tx2"/>
              </a:solidFill>
              <a:effectLst/>
              <a:uFillTx/>
              <a:latin typeface="+mn-lt"/>
              <a:ea typeface="+mn-ea"/>
              <a:cs typeface="+mn-cs"/>
            </a:endParaRPr>
          </a:p>
        </p:txBody>
      </p:sp>
      <p:sp>
        <p:nvSpPr>
          <p:cNvPr id="5" name="Title 1">
            <a:extLst>
              <a:ext uri="{FF2B5EF4-FFF2-40B4-BE49-F238E27FC236}">
                <a16:creationId xmlns:a16="http://schemas.microsoft.com/office/drawing/2014/main" id="{46AADB08-4F75-4BE0-BF1C-B73E43919F79}"/>
              </a:ext>
            </a:extLst>
          </p:cNvPr>
          <p:cNvSpPr txBox="1">
            <a:spLocks/>
          </p:cNvSpPr>
          <p:nvPr/>
        </p:nvSpPr>
        <p:spPr>
          <a:xfrm>
            <a:off x="406400" y="295728"/>
            <a:ext cx="9788358" cy="1030101"/>
          </a:xfrm>
          <a:prstGeom prst="rect">
            <a:avLst/>
          </a:prstGeom>
        </p:spPr>
        <p:txBody>
          <a:bodyPr vert="horz" lIns="0" tIns="0" rIns="0" bIns="0" rtlCol="0" anchor="t">
            <a:normAutofit/>
          </a:bodyPr>
          <a:lstStyle>
            <a:lvl1pPr algn="l" defTabSz="1371600" rtl="0" eaLnBrk="1" latinLnBrk="0" hangingPunct="1">
              <a:lnSpc>
                <a:spcPct val="90000"/>
              </a:lnSpc>
              <a:spcBef>
                <a:spcPct val="0"/>
              </a:spcBef>
              <a:buNone/>
              <a:defRPr sz="5400" b="0" i="0" kern="1200">
                <a:solidFill>
                  <a:schemeClr val="accent4"/>
                </a:solidFill>
                <a:latin typeface="IntelOne Display Light" panose="020B0403020203020204" pitchFamily="34" charset="77"/>
                <a:ea typeface="+mj-ea"/>
                <a:cs typeface="+mj-cs"/>
              </a:defRPr>
            </a:lvl1pPr>
          </a:lstStyle>
          <a:p>
            <a:r>
              <a:rPr lang="en-US" sz="2800">
                <a:solidFill>
                  <a:schemeClr val="bg2"/>
                </a:solidFill>
                <a:latin typeface="+mj-lt"/>
              </a:rPr>
              <a:t>Outstanding Intel</a:t>
            </a:r>
            <a:r>
              <a:rPr lang="en-US" sz="2800" baseline="30000">
                <a:solidFill>
                  <a:schemeClr val="bg2"/>
                </a:solidFill>
                <a:latin typeface="+mj-lt"/>
              </a:rPr>
              <a:t>®</a:t>
            </a:r>
            <a:r>
              <a:rPr lang="en-US" sz="2800">
                <a:solidFill>
                  <a:schemeClr val="bg2"/>
                </a:solidFill>
                <a:latin typeface="+mj-lt"/>
              </a:rPr>
              <a:t>Gaudi</a:t>
            </a:r>
            <a:r>
              <a:rPr lang="en-US" sz="2800" baseline="30000">
                <a:solidFill>
                  <a:schemeClr val="bg2"/>
                </a:solidFill>
                <a:latin typeface="+mj-lt"/>
              </a:rPr>
              <a:t>®</a:t>
            </a:r>
            <a:r>
              <a:rPr lang="en-US" sz="2800">
                <a:solidFill>
                  <a:schemeClr val="bg2"/>
                </a:solidFill>
                <a:latin typeface="+mj-lt"/>
              </a:rPr>
              <a:t>2 AI Accelerator  performance on  </a:t>
            </a:r>
            <a:r>
              <a:rPr lang="en-US" sz="2800" err="1">
                <a:solidFill>
                  <a:schemeClr val="bg2"/>
                </a:solidFill>
                <a:latin typeface="+mj-lt"/>
              </a:rPr>
              <a:t>MLPerf</a:t>
            </a:r>
            <a:r>
              <a:rPr lang="en-US" sz="2800">
                <a:solidFill>
                  <a:schemeClr val="bg2"/>
                </a:solidFill>
                <a:latin typeface="+mj-lt"/>
              </a:rPr>
              <a:t> Inference Benchmark</a:t>
            </a:r>
          </a:p>
        </p:txBody>
      </p:sp>
      <p:pic>
        <p:nvPicPr>
          <p:cNvPr id="2" name="Picture 1">
            <a:extLst>
              <a:ext uri="{FF2B5EF4-FFF2-40B4-BE49-F238E27FC236}">
                <a16:creationId xmlns:a16="http://schemas.microsoft.com/office/drawing/2014/main" id="{2AB1A147-9403-B965-AF98-CC4E01E23468}"/>
              </a:ext>
            </a:extLst>
          </p:cNvPr>
          <p:cNvPicPr>
            <a:picLocks noChangeAspect="1"/>
          </p:cNvPicPr>
          <p:nvPr/>
        </p:nvPicPr>
        <p:blipFill>
          <a:blip r:embed="rId5"/>
          <a:stretch>
            <a:fillRect/>
          </a:stretch>
        </p:blipFill>
        <p:spPr>
          <a:xfrm>
            <a:off x="6407998" y="1351457"/>
            <a:ext cx="5348331" cy="2069003"/>
          </a:xfrm>
          <a:prstGeom prst="rect">
            <a:avLst/>
          </a:prstGeom>
        </p:spPr>
      </p:pic>
      <p:pic>
        <p:nvPicPr>
          <p:cNvPr id="3" name="Picture 2">
            <a:extLst>
              <a:ext uri="{FF2B5EF4-FFF2-40B4-BE49-F238E27FC236}">
                <a16:creationId xmlns:a16="http://schemas.microsoft.com/office/drawing/2014/main" id="{25E6EBBD-6940-0FB7-2CD5-8B6C01E05D38}"/>
              </a:ext>
            </a:extLst>
          </p:cNvPr>
          <p:cNvPicPr>
            <a:picLocks noChangeAspect="1"/>
          </p:cNvPicPr>
          <p:nvPr/>
        </p:nvPicPr>
        <p:blipFill>
          <a:blip r:embed="rId6"/>
          <a:stretch>
            <a:fillRect/>
          </a:stretch>
        </p:blipFill>
        <p:spPr>
          <a:xfrm>
            <a:off x="6415329" y="3729192"/>
            <a:ext cx="5348331" cy="2219432"/>
          </a:xfrm>
          <a:prstGeom prst="rect">
            <a:avLst/>
          </a:prstGeom>
        </p:spPr>
      </p:pic>
    </p:spTree>
    <p:extLst>
      <p:ext uri="{BB962C8B-B14F-4D97-AF65-F5344CB8AC3E}">
        <p14:creationId xmlns:p14="http://schemas.microsoft.com/office/powerpoint/2010/main" val="251239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E169E-DB7D-EB82-519B-37EE6E906D0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8CC8DD2-7FBA-E098-9E3E-D7F3878DBD2C}"/>
              </a:ext>
            </a:extLst>
          </p:cNvPr>
          <p:cNvPicPr>
            <a:picLocks noChangeAspect="1"/>
          </p:cNvPicPr>
          <p:nvPr/>
        </p:nvPicPr>
        <p:blipFill>
          <a:blip r:embed="rId2"/>
          <a:stretch>
            <a:fillRect/>
          </a:stretch>
        </p:blipFill>
        <p:spPr>
          <a:xfrm>
            <a:off x="3609975" y="1938337"/>
            <a:ext cx="4972050" cy="2981325"/>
          </a:xfrm>
          <a:prstGeom prst="rect">
            <a:avLst/>
          </a:prstGeom>
        </p:spPr>
      </p:pic>
    </p:spTree>
    <p:extLst>
      <p:ext uri="{BB962C8B-B14F-4D97-AF65-F5344CB8AC3E}">
        <p14:creationId xmlns:p14="http://schemas.microsoft.com/office/powerpoint/2010/main" val="321714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6AD1-BF21-8DBB-457D-42EDEE27BEFD}"/>
              </a:ext>
            </a:extLst>
          </p:cNvPr>
          <p:cNvSpPr>
            <a:spLocks noGrp="1"/>
          </p:cNvSpPr>
          <p:nvPr>
            <p:ph type="title"/>
          </p:nvPr>
        </p:nvSpPr>
        <p:spPr>
          <a:xfrm>
            <a:off x="635224" y="15506"/>
            <a:ext cx="10921552" cy="1199822"/>
          </a:xfrm>
        </p:spPr>
        <p:txBody>
          <a:bodyPr/>
          <a:lstStyle/>
          <a:p>
            <a:r>
              <a:rPr lang="en-US" dirty="0"/>
              <a:t> 800 series adapters </a:t>
            </a:r>
            <a:r>
              <a:rPr lang="en-US" dirty="0" err="1"/>
              <a:t>sku</a:t>
            </a:r>
            <a:r>
              <a:rPr lang="en-US" dirty="0"/>
              <a:t> stack </a:t>
            </a:r>
          </a:p>
        </p:txBody>
      </p:sp>
      <p:pic>
        <p:nvPicPr>
          <p:cNvPr id="5" name="Content Placeholder 4">
            <a:extLst>
              <a:ext uri="{FF2B5EF4-FFF2-40B4-BE49-F238E27FC236}">
                <a16:creationId xmlns:a16="http://schemas.microsoft.com/office/drawing/2014/main" id="{E507FE92-4DE1-74C1-748D-14CBA64B30B4}"/>
              </a:ext>
            </a:extLst>
          </p:cNvPr>
          <p:cNvPicPr>
            <a:picLocks noGrp="1" noChangeAspect="1"/>
          </p:cNvPicPr>
          <p:nvPr>
            <p:ph sz="quarter" idx="10"/>
          </p:nvPr>
        </p:nvPicPr>
        <p:blipFill>
          <a:blip r:embed="rId2"/>
          <a:stretch>
            <a:fillRect/>
          </a:stretch>
        </p:blipFill>
        <p:spPr>
          <a:xfrm>
            <a:off x="1541929" y="1279879"/>
            <a:ext cx="8884024" cy="5255391"/>
          </a:xfrm>
        </p:spPr>
      </p:pic>
    </p:spTree>
    <p:extLst>
      <p:ext uri="{BB962C8B-B14F-4D97-AF65-F5344CB8AC3E}">
        <p14:creationId xmlns:p14="http://schemas.microsoft.com/office/powerpoint/2010/main" val="215738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98EED-F45A-03C9-849F-10CC773E4F03}"/>
              </a:ext>
            </a:extLst>
          </p:cNvPr>
          <p:cNvSpPr>
            <a:spLocks noGrp="1"/>
          </p:cNvSpPr>
          <p:nvPr>
            <p:ph type="title"/>
          </p:nvPr>
        </p:nvSpPr>
        <p:spPr/>
        <p:txBody>
          <a:bodyPr/>
          <a:lstStyle/>
          <a:p>
            <a:r>
              <a:rPr lang="en-US" dirty="0"/>
              <a:t>Full range of Optics connectors </a:t>
            </a:r>
          </a:p>
        </p:txBody>
      </p:sp>
      <p:pic>
        <p:nvPicPr>
          <p:cNvPr id="5" name="Content Placeholder 4">
            <a:extLst>
              <a:ext uri="{FF2B5EF4-FFF2-40B4-BE49-F238E27FC236}">
                <a16:creationId xmlns:a16="http://schemas.microsoft.com/office/drawing/2014/main" id="{EE0C1F4F-3D66-A0E0-7DB4-9F811143A263}"/>
              </a:ext>
            </a:extLst>
          </p:cNvPr>
          <p:cNvPicPr>
            <a:picLocks noGrp="1" noChangeAspect="1"/>
          </p:cNvPicPr>
          <p:nvPr>
            <p:ph sz="quarter" idx="10"/>
          </p:nvPr>
        </p:nvPicPr>
        <p:blipFill>
          <a:blip r:embed="rId2"/>
          <a:stretch>
            <a:fillRect/>
          </a:stretch>
        </p:blipFill>
        <p:spPr>
          <a:xfrm>
            <a:off x="1385655" y="1558925"/>
            <a:ext cx="9481016" cy="4608513"/>
          </a:xfrm>
        </p:spPr>
      </p:pic>
    </p:spTree>
    <p:extLst>
      <p:ext uri="{BB962C8B-B14F-4D97-AF65-F5344CB8AC3E}">
        <p14:creationId xmlns:p14="http://schemas.microsoft.com/office/powerpoint/2010/main" val="282435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70FC7-6720-5043-9615-EF0EFBD56995}"/>
              </a:ext>
            </a:extLst>
          </p:cNvPr>
          <p:cNvSpPr>
            <a:spLocks noGrp="1"/>
          </p:cNvSpPr>
          <p:nvPr>
            <p:ph type="title"/>
          </p:nvPr>
        </p:nvSpPr>
        <p:spPr/>
        <p:txBody>
          <a:bodyPr/>
          <a:lstStyle/>
          <a:p>
            <a:r>
              <a:rPr lang="en-US" dirty="0"/>
              <a:t>Flexibility of Ethernet solution</a:t>
            </a:r>
          </a:p>
        </p:txBody>
      </p:sp>
      <p:sp>
        <p:nvSpPr>
          <p:cNvPr id="3" name="Content Placeholder 2">
            <a:extLst>
              <a:ext uri="{FF2B5EF4-FFF2-40B4-BE49-F238E27FC236}">
                <a16:creationId xmlns:a16="http://schemas.microsoft.com/office/drawing/2014/main" id="{D5EB9FBF-A559-B8B0-FFC4-C22883096C6B}"/>
              </a:ext>
            </a:extLst>
          </p:cNvPr>
          <p:cNvSpPr>
            <a:spLocks noGrp="1"/>
          </p:cNvSpPr>
          <p:nvPr>
            <p:ph sz="quarter" idx="10"/>
          </p:nvPr>
        </p:nvSpPr>
        <p:spPr/>
        <p:txBody>
          <a:bodyPr/>
          <a:lstStyle/>
          <a:p>
            <a:endParaRPr lang="en-US"/>
          </a:p>
        </p:txBody>
      </p:sp>
      <p:pic>
        <p:nvPicPr>
          <p:cNvPr id="5" name="Picture 4">
            <a:extLst>
              <a:ext uri="{FF2B5EF4-FFF2-40B4-BE49-F238E27FC236}">
                <a16:creationId xmlns:a16="http://schemas.microsoft.com/office/drawing/2014/main" id="{C12AF9D6-8E81-0B25-5809-4295157B86F5}"/>
              </a:ext>
            </a:extLst>
          </p:cNvPr>
          <p:cNvPicPr>
            <a:picLocks noChangeAspect="1"/>
          </p:cNvPicPr>
          <p:nvPr/>
        </p:nvPicPr>
        <p:blipFill>
          <a:blip r:embed="rId2"/>
          <a:stretch>
            <a:fillRect/>
          </a:stretch>
        </p:blipFill>
        <p:spPr>
          <a:xfrm>
            <a:off x="665163" y="1593698"/>
            <a:ext cx="10921999" cy="4647918"/>
          </a:xfrm>
          <a:prstGeom prst="rect">
            <a:avLst/>
          </a:prstGeom>
        </p:spPr>
      </p:pic>
    </p:spTree>
    <p:extLst>
      <p:ext uri="{BB962C8B-B14F-4D97-AF65-F5344CB8AC3E}">
        <p14:creationId xmlns:p14="http://schemas.microsoft.com/office/powerpoint/2010/main" val="295479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4AFE1-2A79-5E80-CEB5-F16D77CDC716}"/>
              </a:ext>
            </a:extLst>
          </p:cNvPr>
          <p:cNvSpPr>
            <a:spLocks noGrp="1"/>
          </p:cNvSpPr>
          <p:nvPr>
            <p:ph type="title"/>
          </p:nvPr>
        </p:nvSpPr>
        <p:spPr/>
        <p:txBody>
          <a:bodyPr/>
          <a:lstStyle/>
          <a:p>
            <a:r>
              <a:rPr lang="en-US" dirty="0"/>
              <a:t>Promotions</a:t>
            </a:r>
          </a:p>
        </p:txBody>
      </p:sp>
      <p:pic>
        <p:nvPicPr>
          <p:cNvPr id="7" name="Content Placeholder 6">
            <a:extLst>
              <a:ext uri="{FF2B5EF4-FFF2-40B4-BE49-F238E27FC236}">
                <a16:creationId xmlns:a16="http://schemas.microsoft.com/office/drawing/2014/main" id="{F5A6E79A-A2D3-6DA1-060A-D2ABCCAA52E5}"/>
              </a:ext>
            </a:extLst>
          </p:cNvPr>
          <p:cNvPicPr>
            <a:picLocks noGrp="1" noChangeAspect="1"/>
          </p:cNvPicPr>
          <p:nvPr>
            <p:ph sz="quarter" idx="10"/>
          </p:nvPr>
        </p:nvPicPr>
        <p:blipFill>
          <a:blip r:embed="rId2"/>
          <a:stretch>
            <a:fillRect/>
          </a:stretch>
        </p:blipFill>
        <p:spPr>
          <a:xfrm>
            <a:off x="762354" y="1198599"/>
            <a:ext cx="10039893" cy="2052601"/>
          </a:xfrm>
        </p:spPr>
      </p:pic>
      <p:pic>
        <p:nvPicPr>
          <p:cNvPr id="9" name="Picture 8">
            <a:extLst>
              <a:ext uri="{FF2B5EF4-FFF2-40B4-BE49-F238E27FC236}">
                <a16:creationId xmlns:a16="http://schemas.microsoft.com/office/drawing/2014/main" id="{79BE420F-645C-09D8-ABD9-57EE65CDC20F}"/>
              </a:ext>
            </a:extLst>
          </p:cNvPr>
          <p:cNvPicPr>
            <a:picLocks noChangeAspect="1"/>
          </p:cNvPicPr>
          <p:nvPr/>
        </p:nvPicPr>
        <p:blipFill>
          <a:blip r:embed="rId3"/>
          <a:stretch>
            <a:fillRect/>
          </a:stretch>
        </p:blipFill>
        <p:spPr>
          <a:xfrm>
            <a:off x="3562237" y="3251200"/>
            <a:ext cx="7240010" cy="3267531"/>
          </a:xfrm>
          <a:prstGeom prst="rect">
            <a:avLst/>
          </a:prstGeom>
        </p:spPr>
      </p:pic>
    </p:spTree>
    <p:extLst>
      <p:ext uri="{BB962C8B-B14F-4D97-AF65-F5344CB8AC3E}">
        <p14:creationId xmlns:p14="http://schemas.microsoft.com/office/powerpoint/2010/main" val="173525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0B998-A3C7-4579-88B0-168F3109AC0B}"/>
              </a:ext>
            </a:extLst>
          </p:cNvPr>
          <p:cNvSpPr>
            <a:spLocks noGrp="1"/>
          </p:cNvSpPr>
          <p:nvPr>
            <p:ph type="title"/>
          </p:nvPr>
        </p:nvSpPr>
        <p:spPr>
          <a:xfrm>
            <a:off x="635224" y="963615"/>
            <a:ext cx="10921552" cy="1199822"/>
          </a:xfrm>
        </p:spPr>
        <p:txBody>
          <a:bodyPr>
            <a:noAutofit/>
          </a:bodyPr>
          <a:lstStyle/>
          <a:p>
            <a:pPr algn="ctr"/>
            <a:r>
              <a:rPr lang="en-US" kern="0">
                <a:ln w="6350">
                  <a:noFill/>
                </a:ln>
                <a:gradFill flip="none" rotWithShape="1">
                  <a:gsLst>
                    <a:gs pos="34000">
                      <a:srgbClr val="B9D6E5"/>
                    </a:gs>
                    <a:gs pos="99000">
                      <a:srgbClr val="0095CA"/>
                    </a:gs>
                  </a:gsLst>
                  <a:lin ang="2700000" scaled="1"/>
                  <a:tileRect/>
                </a:gradFill>
                <a:latin typeface="IntelOne Display Light" panose="020B0403020203020204" pitchFamily="34" charset="77"/>
                <a:cs typeface="+mn-cs"/>
              </a:rPr>
              <a:t>Thank</a:t>
            </a:r>
            <a:r>
              <a:rPr lang="en-US">
                <a:latin typeface="IntelOne Display Light" panose="020B0403020203020204" pitchFamily="34" charset="77"/>
              </a:rPr>
              <a:t> </a:t>
            </a:r>
            <a:r>
              <a:rPr lang="en-US" kern="0">
                <a:ln w="6350">
                  <a:noFill/>
                </a:ln>
                <a:gradFill flip="none" rotWithShape="1">
                  <a:gsLst>
                    <a:gs pos="34000">
                      <a:srgbClr val="B9D6E5"/>
                    </a:gs>
                    <a:gs pos="99000">
                      <a:srgbClr val="0095CA"/>
                    </a:gs>
                  </a:gsLst>
                  <a:lin ang="2700000" scaled="1"/>
                  <a:tileRect/>
                </a:gradFill>
                <a:latin typeface="IntelOne Display Light" panose="020B0403020203020204" pitchFamily="34" charset="77"/>
                <a:cs typeface="+mn-cs"/>
              </a:rPr>
              <a:t>you!</a:t>
            </a:r>
            <a:br>
              <a:rPr lang="en-US">
                <a:latin typeface="IntelOne Display Light" panose="020B0403020203020204" pitchFamily="34" charset="77"/>
              </a:rPr>
            </a:br>
            <a:endParaRPr lang="en-US" kern="0">
              <a:ln w="6350">
                <a:noFill/>
              </a:ln>
              <a:gradFill flip="none" rotWithShape="1">
                <a:gsLst>
                  <a:gs pos="34000">
                    <a:srgbClr val="B9D6E5"/>
                  </a:gs>
                  <a:gs pos="99000">
                    <a:srgbClr val="0095CA"/>
                  </a:gs>
                </a:gsLst>
                <a:lin ang="2700000" scaled="1"/>
                <a:tileRect/>
              </a:gradFill>
              <a:latin typeface="IntelOne Display Light" panose="020B0403020203020204" pitchFamily="34" charset="77"/>
              <a:cs typeface="+mn-cs"/>
            </a:endParaRPr>
          </a:p>
        </p:txBody>
      </p:sp>
      <p:cxnSp>
        <p:nvCxnSpPr>
          <p:cNvPr id="8" name="Straight Connector 7">
            <a:extLst>
              <a:ext uri="{FF2B5EF4-FFF2-40B4-BE49-F238E27FC236}">
                <a16:creationId xmlns:a16="http://schemas.microsoft.com/office/drawing/2014/main" id="{B9C36614-8021-F9CA-EE23-3041A6C32294}"/>
              </a:ext>
            </a:extLst>
          </p:cNvPr>
          <p:cNvCxnSpPr>
            <a:cxnSpLocks/>
          </p:cNvCxnSpPr>
          <p:nvPr/>
        </p:nvCxnSpPr>
        <p:spPr>
          <a:xfrm flipH="1">
            <a:off x="10472052" y="1552135"/>
            <a:ext cx="805052" cy="329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81E767-E78C-E0CE-9A75-E664A9E9EC63}"/>
              </a:ext>
            </a:extLst>
          </p:cNvPr>
          <p:cNvCxnSpPr>
            <a:cxnSpLocks/>
          </p:cNvCxnSpPr>
          <p:nvPr/>
        </p:nvCxnSpPr>
        <p:spPr>
          <a:xfrm flipV="1">
            <a:off x="876774" y="1555425"/>
            <a:ext cx="0" cy="377106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898F070-FC05-D880-3624-64EBF72678F9}"/>
              </a:ext>
            </a:extLst>
          </p:cNvPr>
          <p:cNvCxnSpPr>
            <a:cxnSpLocks/>
          </p:cNvCxnSpPr>
          <p:nvPr/>
        </p:nvCxnSpPr>
        <p:spPr>
          <a:xfrm flipV="1">
            <a:off x="11269847" y="1555425"/>
            <a:ext cx="0" cy="3512761"/>
          </a:xfrm>
          <a:prstGeom prst="line">
            <a:avLst/>
          </a:prstGeom>
          <a:ln w="19050">
            <a:gradFill flip="none" rotWithShape="1">
              <a:gsLst>
                <a:gs pos="48000">
                  <a:schemeClr val="accent2"/>
                </a:gs>
                <a:gs pos="94000">
                  <a:schemeClr val="accent2">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6F4E899-317B-CB31-ABDF-1368F2D155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3430" y="4685586"/>
            <a:ext cx="940855" cy="940855"/>
          </a:xfrm>
          <a:prstGeom prst="rect">
            <a:avLst/>
          </a:prstGeom>
        </p:spPr>
      </p:pic>
      <p:cxnSp>
        <p:nvCxnSpPr>
          <p:cNvPr id="12" name="Straight Connector 11">
            <a:extLst>
              <a:ext uri="{FF2B5EF4-FFF2-40B4-BE49-F238E27FC236}">
                <a16:creationId xmlns:a16="http://schemas.microsoft.com/office/drawing/2014/main" id="{B7117391-C45F-EC26-A3C3-CA098E4749F2}"/>
              </a:ext>
            </a:extLst>
          </p:cNvPr>
          <p:cNvCxnSpPr>
            <a:cxnSpLocks/>
          </p:cNvCxnSpPr>
          <p:nvPr/>
        </p:nvCxnSpPr>
        <p:spPr>
          <a:xfrm flipH="1">
            <a:off x="876774" y="5326487"/>
            <a:ext cx="10278873" cy="0"/>
          </a:xfrm>
          <a:prstGeom prst="line">
            <a:avLst/>
          </a:prstGeom>
          <a:ln w="12700">
            <a:gradFill flip="none" rotWithShape="1">
              <a:gsLst>
                <a:gs pos="66000">
                  <a:schemeClr val="accent2"/>
                </a:gs>
                <a:gs pos="94000">
                  <a:schemeClr val="accent2">
                    <a:alpha val="1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EF24F48-DC4C-4A55-9066-8EE37635CF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8101" y="1701987"/>
            <a:ext cx="6041653" cy="3398427"/>
          </a:xfrm>
          <a:prstGeom prst="rect">
            <a:avLst/>
          </a:prstGeom>
          <a:effectLst>
            <a:outerShdw blurRad="146019" dist="182068" dir="8100000" algn="tr" rotWithShape="0">
              <a:prstClr val="black">
                <a:alpha val="40000"/>
              </a:prstClr>
            </a:outerShdw>
          </a:effectLst>
        </p:spPr>
      </p:pic>
      <p:pic>
        <p:nvPicPr>
          <p:cNvPr id="5" name="Picture 4">
            <a:extLst>
              <a:ext uri="{FF2B5EF4-FFF2-40B4-BE49-F238E27FC236}">
                <a16:creationId xmlns:a16="http://schemas.microsoft.com/office/drawing/2014/main" id="{DBB3418E-418D-4650-BDCA-433FAE9425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66380" y="2063740"/>
            <a:ext cx="6333690" cy="3562701"/>
          </a:xfrm>
          <a:prstGeom prst="rect">
            <a:avLst/>
          </a:prstGeom>
          <a:effectLst>
            <a:outerShdw blurRad="146019" dist="182068" dir="8100000" algn="tr" rotWithShape="0">
              <a:prstClr val="black">
                <a:alpha val="40000"/>
              </a:prstClr>
            </a:outerShdw>
          </a:effectLst>
        </p:spPr>
      </p:pic>
      <p:cxnSp>
        <p:nvCxnSpPr>
          <p:cNvPr id="17" name="Straight Connector 16">
            <a:extLst>
              <a:ext uri="{FF2B5EF4-FFF2-40B4-BE49-F238E27FC236}">
                <a16:creationId xmlns:a16="http://schemas.microsoft.com/office/drawing/2014/main" id="{831FD52D-B6C1-6864-EAB2-27F210344102}"/>
              </a:ext>
            </a:extLst>
          </p:cNvPr>
          <p:cNvCxnSpPr>
            <a:cxnSpLocks/>
          </p:cNvCxnSpPr>
          <p:nvPr/>
        </p:nvCxnSpPr>
        <p:spPr>
          <a:xfrm flipH="1">
            <a:off x="870852" y="1552135"/>
            <a:ext cx="805052" cy="329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Picture 19" descr="A close-up of a card&#10;&#10;Description automatically generated with low confidence">
            <a:extLst>
              <a:ext uri="{FF2B5EF4-FFF2-40B4-BE49-F238E27FC236}">
                <a16:creationId xmlns:a16="http://schemas.microsoft.com/office/drawing/2014/main" id="{A85EDFA0-AF9C-0AE7-8835-444C723BCC3A}"/>
              </a:ext>
            </a:extLst>
          </p:cNvPr>
          <p:cNvPicPr>
            <a:picLocks noChangeAspect="1"/>
          </p:cNvPicPr>
          <p:nvPr/>
        </p:nvPicPr>
        <p:blipFill rotWithShape="1">
          <a:blip r:embed="rId6">
            <a:extLst>
              <a:ext uri="{28A0092B-C50C-407E-A947-70E740481C1C}">
                <a14:useLocalDpi xmlns:a14="http://schemas.microsoft.com/office/drawing/2010/main" val="0"/>
              </a:ext>
            </a:extLst>
          </a:blip>
          <a:srcRect l="13038" t="15133" r="13086" b="11192"/>
          <a:stretch/>
        </p:blipFill>
        <p:spPr>
          <a:xfrm>
            <a:off x="5026848" y="2215621"/>
            <a:ext cx="2138303" cy="2810908"/>
          </a:xfrm>
          <a:prstGeom prst="rect">
            <a:avLst/>
          </a:prstGeom>
        </p:spPr>
      </p:pic>
    </p:spTree>
    <p:extLst>
      <p:ext uri="{BB962C8B-B14F-4D97-AF65-F5344CB8AC3E}">
        <p14:creationId xmlns:p14="http://schemas.microsoft.com/office/powerpoint/2010/main" val="357485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6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CD23058C-4DD7-49C2-ADD0-443B70CEABA1}"/>
              </a:ext>
            </a:extLst>
          </p:cNvPr>
          <p:cNvSpPr txBox="1"/>
          <p:nvPr/>
        </p:nvSpPr>
        <p:spPr>
          <a:xfrm>
            <a:off x="7537103" y="1795773"/>
            <a:ext cx="1670535" cy="276999"/>
          </a:xfrm>
          <a:prstGeom prst="rect">
            <a:avLst/>
          </a:prstGeom>
          <a:noFill/>
        </p:spPr>
        <p:txBody>
          <a:bodyPr vert="horz" wrap="square" lIns="0" tIns="0" rIns="0" bIns="0" rtlCol="0">
            <a:spAutoFit/>
          </a:bodyPr>
          <a:lstStyle/>
          <a:p>
            <a:pPr marL="0" marR="0" lvl="0" indent="0" defTabSz="1219140" rtl="0" eaLnBrk="1" fontAlgn="auto" latinLnBrk="0" hangingPunct="0">
              <a:lnSpc>
                <a:spcPct val="90000"/>
              </a:lnSpc>
              <a:spcBef>
                <a:spcPts val="2251"/>
              </a:spcBef>
              <a:spcAft>
                <a:spcPts val="0"/>
              </a:spcAft>
              <a:buClrTx/>
              <a:buSzTx/>
              <a:buFontTx/>
              <a:buNone/>
              <a:tabLst/>
              <a:defRPr/>
            </a:pPr>
            <a:r>
              <a:rPr kumimoji="0" lang="en-US" sz="1000" u="none" strike="noStrike" kern="0" cap="none" spc="0" normalizeH="0" baseline="0" noProof="0">
                <a:ln>
                  <a:noFill/>
                </a:ln>
                <a:effectLst/>
                <a:uLnTx/>
                <a:uFillTx/>
                <a:latin typeface="+mj-lt"/>
                <a:sym typeface="Helvetica Neue"/>
              </a:rPr>
              <a:t>Intel® Advanced Matrix Extensions (AMX)</a:t>
            </a:r>
          </a:p>
        </p:txBody>
      </p:sp>
      <p:sp>
        <p:nvSpPr>
          <p:cNvPr id="29" name="TextBox 28">
            <a:extLst>
              <a:ext uri="{FF2B5EF4-FFF2-40B4-BE49-F238E27FC236}">
                <a16:creationId xmlns:a16="http://schemas.microsoft.com/office/drawing/2014/main" id="{AB19AD01-F56E-4FF7-8596-0E717AFB1AF7}"/>
              </a:ext>
            </a:extLst>
          </p:cNvPr>
          <p:cNvSpPr txBox="1"/>
          <p:nvPr/>
        </p:nvSpPr>
        <p:spPr>
          <a:xfrm>
            <a:off x="7537103" y="3057040"/>
            <a:ext cx="1698813" cy="276999"/>
          </a:xfrm>
          <a:prstGeom prst="rect">
            <a:avLst/>
          </a:prstGeom>
          <a:noFill/>
        </p:spPr>
        <p:txBody>
          <a:bodyPr vert="horz" wrap="square" lIns="0" tIns="0" rIns="0" bIns="0" rtlCol="0">
            <a:spAutoFit/>
          </a:bodyPr>
          <a:lstStyle/>
          <a:p>
            <a:pPr marL="0" marR="0" lvl="0" indent="0" defTabSz="1219139" rtl="0" eaLnBrk="1" fontAlgn="auto" latinLnBrk="0" hangingPunct="0">
              <a:lnSpc>
                <a:spcPct val="90000"/>
              </a:lnSpc>
              <a:spcBef>
                <a:spcPts val="2251"/>
              </a:spcBef>
              <a:spcAft>
                <a:spcPts val="0"/>
              </a:spcAft>
              <a:buClrTx/>
              <a:buSzTx/>
              <a:buFontTx/>
              <a:buNone/>
              <a:tabLst/>
              <a:defRPr/>
            </a:pPr>
            <a:r>
              <a:rPr kumimoji="0" lang="en-US" sz="1000" u="none" strike="noStrike" kern="0" cap="none" spc="0" normalizeH="0" baseline="0" noProof="0">
                <a:ln>
                  <a:noFill/>
                </a:ln>
                <a:effectLst/>
                <a:uLnTx/>
                <a:uFillTx/>
                <a:latin typeface="+mj-lt"/>
                <a:sym typeface="Helvetica Neue"/>
              </a:rPr>
              <a:t>Enhanced Intel® Software Guard Extensions</a:t>
            </a:r>
          </a:p>
        </p:txBody>
      </p:sp>
      <p:sp>
        <p:nvSpPr>
          <p:cNvPr id="30" name="TextBox 29">
            <a:extLst>
              <a:ext uri="{FF2B5EF4-FFF2-40B4-BE49-F238E27FC236}">
                <a16:creationId xmlns:a16="http://schemas.microsoft.com/office/drawing/2014/main" id="{DFA4A96B-23DA-483E-B47E-65F9B5643298}"/>
              </a:ext>
            </a:extLst>
          </p:cNvPr>
          <p:cNvSpPr txBox="1"/>
          <p:nvPr/>
        </p:nvSpPr>
        <p:spPr>
          <a:xfrm>
            <a:off x="2990504" y="3582019"/>
            <a:ext cx="1359386" cy="153888"/>
          </a:xfrm>
          <a:prstGeom prst="rect">
            <a:avLst/>
          </a:prstGeom>
          <a:noFill/>
        </p:spPr>
        <p:txBody>
          <a:bodyPr vert="horz" wrap="square" lIns="0" tIns="0" rIns="0" bIns="0" rtlCol="0">
            <a:spAutoFit/>
          </a:bodyPr>
          <a:lstStyle/>
          <a:p>
            <a:pPr marL="0" marR="0" lvl="0" indent="0" algn="r" defTabSz="1219139" rtl="0" eaLnBrk="1" fontAlgn="auto" latinLnBrk="0" hangingPunct="0">
              <a:spcBef>
                <a:spcPts val="2251"/>
              </a:spcBef>
              <a:spcAft>
                <a:spcPts val="0"/>
              </a:spcAft>
              <a:buClrTx/>
              <a:buSzTx/>
              <a:buFontTx/>
              <a:buNone/>
              <a:tabLst/>
              <a:defRPr/>
            </a:pPr>
            <a:r>
              <a:rPr kumimoji="0" lang="en-US" sz="1000" u="none" strike="noStrike" kern="0" cap="none" spc="0" normalizeH="0" baseline="0" noProof="0">
                <a:ln>
                  <a:noFill/>
                </a:ln>
                <a:effectLst/>
                <a:uLnTx/>
                <a:uFillTx/>
                <a:latin typeface="+mj-lt"/>
                <a:sym typeface="Helvetica Neue"/>
              </a:rPr>
              <a:t>1 to 8 Socket Support</a:t>
            </a:r>
          </a:p>
        </p:txBody>
      </p:sp>
      <p:sp>
        <p:nvSpPr>
          <p:cNvPr id="34" name="TextBox 33">
            <a:extLst>
              <a:ext uri="{FF2B5EF4-FFF2-40B4-BE49-F238E27FC236}">
                <a16:creationId xmlns:a16="http://schemas.microsoft.com/office/drawing/2014/main" id="{0EFB8A08-4A40-4E8E-B144-303941E261F4}"/>
              </a:ext>
            </a:extLst>
          </p:cNvPr>
          <p:cNvSpPr txBox="1"/>
          <p:nvPr/>
        </p:nvSpPr>
        <p:spPr>
          <a:xfrm>
            <a:off x="7537103" y="4725159"/>
            <a:ext cx="1763119" cy="415498"/>
          </a:xfrm>
          <a:prstGeom prst="rect">
            <a:avLst/>
          </a:prstGeom>
          <a:noFill/>
        </p:spPr>
        <p:txBody>
          <a:bodyPr vert="horz" wrap="square" lIns="0" tIns="0" rIns="0" bIns="0" rtlCol="0">
            <a:noAutofit/>
          </a:bodyPr>
          <a:lstStyle/>
          <a:p>
            <a:pPr marL="0" marR="0" lvl="0" indent="0" defTabSz="1219139" rtl="0" eaLnBrk="1" fontAlgn="auto" latinLnBrk="0" hangingPunct="0">
              <a:lnSpc>
                <a:spcPct val="90000"/>
              </a:lnSpc>
              <a:spcBef>
                <a:spcPts val="2251"/>
              </a:spcBef>
              <a:spcAft>
                <a:spcPts val="0"/>
              </a:spcAft>
              <a:buClrTx/>
              <a:buSzTx/>
              <a:buFontTx/>
              <a:buNone/>
              <a:tabLst/>
              <a:defRPr/>
            </a:pPr>
            <a:r>
              <a:rPr kumimoji="0" lang="en-US" sz="1000" u="none" strike="noStrike" kern="0" cap="none" spc="0" normalizeH="0" baseline="0" noProof="0">
                <a:ln>
                  <a:noFill/>
                </a:ln>
                <a:effectLst/>
                <a:uLnTx/>
                <a:uFillTx/>
                <a:latin typeface="+mj-lt"/>
                <a:sym typeface="Helvetica Neue"/>
              </a:rPr>
              <a:t>Intel</a:t>
            </a:r>
            <a:r>
              <a:rPr kumimoji="0" lang="en-US" altLang="en-US" sz="1000" u="none" strike="noStrike" kern="0" cap="none" spc="0" normalizeH="0" baseline="0" noProof="0">
                <a:ln>
                  <a:noFill/>
                </a:ln>
                <a:effectLst/>
                <a:uLnTx/>
                <a:uFillTx/>
                <a:latin typeface="+mj-lt"/>
                <a:sym typeface="Helvetica Neue"/>
              </a:rPr>
              <a:t>® Ultra Path Interconnect</a:t>
            </a:r>
            <a:br>
              <a:rPr kumimoji="0" lang="en-US" sz="1000" u="none" strike="noStrike" kern="0" cap="none" spc="0" normalizeH="0" baseline="0" noProof="0">
                <a:ln>
                  <a:noFill/>
                </a:ln>
                <a:effectLst/>
                <a:uLnTx/>
                <a:uFillTx/>
                <a:latin typeface="+mj-lt"/>
                <a:sym typeface="Helvetica Neue"/>
              </a:rPr>
            </a:br>
            <a:r>
              <a:rPr kumimoji="0" lang="en-US" sz="1000" u="none" strike="noStrike" kern="0" cap="none" spc="0" normalizeH="0" baseline="0" noProof="0">
                <a:ln>
                  <a:noFill/>
                </a:ln>
                <a:effectLst/>
                <a:uLnTx/>
                <a:uFillTx/>
                <a:latin typeface="+mj-lt"/>
                <a:sym typeface="Helvetica Neue"/>
              </a:rPr>
              <a:t>(Up to</a:t>
            </a:r>
            <a:r>
              <a:rPr lang="en-US" sz="1000" kern="0">
                <a:latin typeface="+mj-lt"/>
                <a:sym typeface="Helvetica Neue"/>
              </a:rPr>
              <a:t> 4 Links @ 16 GT/s)</a:t>
            </a:r>
            <a:endParaRPr kumimoji="0" lang="en-US" sz="1000" u="none" strike="noStrike" kern="0" cap="none" spc="0" normalizeH="0" baseline="0" noProof="0">
              <a:ln>
                <a:noFill/>
              </a:ln>
              <a:effectLst/>
              <a:uLnTx/>
              <a:uFillTx/>
              <a:latin typeface="+mj-lt"/>
              <a:sym typeface="Helvetica Neue"/>
            </a:endParaRPr>
          </a:p>
        </p:txBody>
      </p:sp>
      <p:sp>
        <p:nvSpPr>
          <p:cNvPr id="35" name="TextBox 34">
            <a:extLst>
              <a:ext uri="{FF2B5EF4-FFF2-40B4-BE49-F238E27FC236}">
                <a16:creationId xmlns:a16="http://schemas.microsoft.com/office/drawing/2014/main" id="{616647B3-6E7E-4727-B763-8D771EC57034}"/>
              </a:ext>
            </a:extLst>
          </p:cNvPr>
          <p:cNvSpPr txBox="1"/>
          <p:nvPr/>
        </p:nvSpPr>
        <p:spPr>
          <a:xfrm>
            <a:off x="2867929" y="3115853"/>
            <a:ext cx="1441056" cy="307777"/>
          </a:xfrm>
          <a:prstGeom prst="rect">
            <a:avLst/>
          </a:prstGeom>
          <a:noFill/>
        </p:spPr>
        <p:txBody>
          <a:bodyPr vert="horz" wrap="square" lIns="0" tIns="0" rIns="0" bIns="0" rtlCol="0">
            <a:spAutoFit/>
          </a:bodyPr>
          <a:lstStyle/>
          <a:p>
            <a:pPr marL="0" marR="0" lvl="0" indent="0" algn="r" defTabSz="1219139" rtl="0" eaLnBrk="1" fontAlgn="auto" latinLnBrk="0" hangingPunct="0">
              <a:spcBef>
                <a:spcPts val="2251"/>
              </a:spcBef>
              <a:spcAft>
                <a:spcPts val="0"/>
              </a:spcAft>
              <a:buClrTx/>
              <a:buSzTx/>
              <a:buFontTx/>
              <a:buNone/>
              <a:tabLst/>
              <a:defRPr/>
            </a:pPr>
            <a:r>
              <a:rPr kumimoji="0" lang="en-US" sz="1000" u="none" strike="noStrike" kern="0" cap="none" spc="0" normalizeH="0" baseline="0" noProof="0">
                <a:ln>
                  <a:noFill/>
                </a:ln>
                <a:effectLst/>
                <a:uLnTx/>
                <a:uFillTx/>
                <a:latin typeface="+mj-lt"/>
                <a:sym typeface="Helvetica Neue"/>
              </a:rPr>
              <a:t>PCIe 5.0/4.0</a:t>
            </a:r>
            <a:br>
              <a:rPr kumimoji="0" lang="en-US" sz="1000" u="none" strike="noStrike" kern="0" cap="none" spc="0" normalizeH="0" baseline="0" noProof="0">
                <a:ln>
                  <a:noFill/>
                </a:ln>
                <a:effectLst/>
                <a:uLnTx/>
                <a:uFillTx/>
                <a:latin typeface="+mj-lt"/>
                <a:sym typeface="Helvetica Neue"/>
              </a:rPr>
            </a:br>
            <a:r>
              <a:rPr kumimoji="0" lang="en-US" sz="1000" u="none" strike="noStrike" kern="0" cap="none" spc="0" normalizeH="0" baseline="0" noProof="0">
                <a:ln>
                  <a:noFill/>
                </a:ln>
                <a:effectLst/>
                <a:uLnTx/>
                <a:uFillTx/>
                <a:latin typeface="+mj-lt"/>
                <a:sym typeface="Helvetica Neue"/>
              </a:rPr>
              <a:t> 80 Lanes</a:t>
            </a:r>
          </a:p>
        </p:txBody>
      </p:sp>
      <p:cxnSp>
        <p:nvCxnSpPr>
          <p:cNvPr id="24" name="Straight Connector 23">
            <a:extLst>
              <a:ext uri="{FF2B5EF4-FFF2-40B4-BE49-F238E27FC236}">
                <a16:creationId xmlns:a16="http://schemas.microsoft.com/office/drawing/2014/main" id="{28F83F97-F297-4B46-BFF2-8D71A50E182E}"/>
              </a:ext>
            </a:extLst>
          </p:cNvPr>
          <p:cNvCxnSpPr>
            <a:cxnSpLocks/>
          </p:cNvCxnSpPr>
          <p:nvPr/>
        </p:nvCxnSpPr>
        <p:spPr>
          <a:xfrm flipH="1">
            <a:off x="5924687" y="3603284"/>
            <a:ext cx="4" cy="449883"/>
          </a:xfrm>
          <a:prstGeom prst="line">
            <a:avLst/>
          </a:prstGeom>
          <a:ln w="381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782336CF-C634-47BC-B0D4-08AA21497ABD}"/>
              </a:ext>
            </a:extLst>
          </p:cNvPr>
          <p:cNvSpPr txBox="1"/>
          <p:nvPr/>
        </p:nvSpPr>
        <p:spPr>
          <a:xfrm>
            <a:off x="5985439" y="3802907"/>
            <a:ext cx="925609" cy="111249"/>
          </a:xfrm>
          <a:prstGeom prst="rect">
            <a:avLst/>
          </a:prstGeom>
          <a:noFill/>
        </p:spPr>
        <p:txBody>
          <a:bodyPr vert="horz" wrap="square" lIns="0" tIns="0" rIns="0" bIns="0" rtlCol="0">
            <a:spAutoFit/>
          </a:bodyPr>
          <a:lstStyle/>
          <a:p>
            <a:pPr marL="0" marR="0" lvl="0" indent="0" algn="l" defTabSz="1219139" rtl="0" eaLnBrk="1" fontAlgn="auto" latinLnBrk="0" hangingPunct="0">
              <a:lnSpc>
                <a:spcPct val="90000"/>
              </a:lnSpc>
              <a:spcBef>
                <a:spcPts val="2251"/>
              </a:spcBef>
              <a:spcAft>
                <a:spcPts val="0"/>
              </a:spcAft>
              <a:buClrTx/>
              <a:buSzTx/>
              <a:buFontTx/>
              <a:buNone/>
              <a:tabLst/>
              <a:defRPr/>
            </a:pPr>
            <a:r>
              <a:rPr kumimoji="0" lang="en-US" sz="800" b="0" i="0" u="none" strike="noStrike" kern="0" cap="none" spc="0" normalizeH="0" baseline="0" noProof="0">
                <a:ln>
                  <a:noFill/>
                </a:ln>
                <a:solidFill>
                  <a:schemeClr val="accent2"/>
                </a:solidFill>
                <a:effectLst/>
                <a:uLnTx/>
                <a:uFillTx/>
                <a:latin typeface="Intel Clear"/>
                <a:sym typeface="Helvetica Neue"/>
              </a:rPr>
              <a:t>8 DMI 4.0 LINKS</a:t>
            </a:r>
          </a:p>
        </p:txBody>
      </p:sp>
      <p:sp>
        <p:nvSpPr>
          <p:cNvPr id="51" name="TextBox 50">
            <a:extLst>
              <a:ext uri="{FF2B5EF4-FFF2-40B4-BE49-F238E27FC236}">
                <a16:creationId xmlns:a16="http://schemas.microsoft.com/office/drawing/2014/main" id="{88F0C2DC-5F57-4B69-A857-0039EFE1EABA}"/>
              </a:ext>
            </a:extLst>
          </p:cNvPr>
          <p:cNvSpPr txBox="1"/>
          <p:nvPr/>
        </p:nvSpPr>
        <p:spPr>
          <a:xfrm>
            <a:off x="2531404" y="1628870"/>
            <a:ext cx="1842822" cy="963027"/>
          </a:xfrm>
          <a:prstGeom prst="rect">
            <a:avLst/>
          </a:prstGeom>
          <a:noFill/>
        </p:spPr>
        <p:txBody>
          <a:bodyPr vert="horz" wrap="square" lIns="0" tIns="0" rIns="0" bIns="0" rtlCol="0">
            <a:noAutofit/>
          </a:bodyPr>
          <a:lstStyle/>
          <a:p>
            <a:pPr marL="0" marR="0" lvl="0" indent="0" algn="r" defTabSz="1219140" rtl="0" eaLnBrk="1" fontAlgn="auto" latinLnBrk="0" hangingPunct="0">
              <a:spcAft>
                <a:spcPts val="300"/>
              </a:spcAft>
              <a:buClrTx/>
              <a:buSzTx/>
              <a:buFontTx/>
              <a:buNone/>
              <a:tabLst/>
              <a:defRPr/>
            </a:pPr>
            <a:r>
              <a:rPr kumimoji="0" lang="en-US" sz="1000" u="none" strike="noStrike" kern="0" cap="none" spc="0" normalizeH="0" baseline="0" noProof="0">
                <a:ln>
                  <a:noFill/>
                </a:ln>
                <a:effectLst/>
                <a:uLnTx/>
                <a:uFillTx/>
                <a:latin typeface="+mj-lt"/>
                <a:sym typeface="Helvetica Neue"/>
              </a:rPr>
              <a:t>Intel® In-Memory Analytics Accelerator (Intel® IAA)</a:t>
            </a:r>
          </a:p>
          <a:p>
            <a:pPr marL="0" marR="0" lvl="0" indent="0" algn="r" defTabSz="1219140" rtl="0" eaLnBrk="1" fontAlgn="auto" latinLnBrk="0" hangingPunct="0">
              <a:spcAft>
                <a:spcPts val="300"/>
              </a:spcAft>
              <a:buClrTx/>
              <a:buSzTx/>
              <a:buFontTx/>
              <a:buNone/>
              <a:tabLst/>
              <a:defRPr/>
            </a:pPr>
            <a:r>
              <a:rPr lang="en-US" sz="1000" kern="0">
                <a:latin typeface="+mj-lt"/>
                <a:sym typeface="Helvetica Neue"/>
              </a:rPr>
              <a:t>Intel® Data Streaming Accelerator</a:t>
            </a:r>
          </a:p>
          <a:p>
            <a:pPr marL="0" marR="0" lvl="0" indent="0" algn="r" defTabSz="1219140" rtl="0" eaLnBrk="1" fontAlgn="auto" latinLnBrk="0" hangingPunct="0">
              <a:spcAft>
                <a:spcPts val="300"/>
              </a:spcAft>
              <a:buClrTx/>
              <a:buSzTx/>
              <a:buFontTx/>
              <a:buNone/>
              <a:tabLst/>
              <a:defRPr/>
            </a:pPr>
            <a:r>
              <a:rPr lang="en-US" sz="1000" kern="0">
                <a:latin typeface="+mj-lt"/>
                <a:sym typeface="Helvetica Neue"/>
              </a:rPr>
              <a:t> (Intel® DSA) </a:t>
            </a:r>
          </a:p>
          <a:p>
            <a:pPr marL="0" marR="0" lvl="0" indent="0" algn="r" defTabSz="1219140" rtl="0" eaLnBrk="1" fontAlgn="auto" latinLnBrk="0" hangingPunct="0">
              <a:spcAft>
                <a:spcPts val="300"/>
              </a:spcAft>
              <a:buClrTx/>
              <a:buSzTx/>
              <a:buFontTx/>
              <a:buNone/>
              <a:tabLst/>
              <a:defRPr/>
            </a:pPr>
            <a:r>
              <a:rPr lang="en-US" sz="1000" kern="0">
                <a:latin typeface="+mj-lt"/>
                <a:sym typeface="Helvetica Neue"/>
              </a:rPr>
              <a:t>Intel® Dynamic Load Balancer (Intel® DLB)</a:t>
            </a:r>
          </a:p>
          <a:p>
            <a:pPr marL="0" marR="0" lvl="0" indent="0" algn="r" defTabSz="1219140" rtl="0" eaLnBrk="1" fontAlgn="auto" latinLnBrk="0" hangingPunct="0">
              <a:spcAft>
                <a:spcPts val="300"/>
              </a:spcAft>
              <a:buClrTx/>
              <a:buSzTx/>
              <a:buFontTx/>
              <a:buNone/>
              <a:tabLst/>
              <a:defRPr/>
            </a:pPr>
            <a:r>
              <a:rPr kumimoji="0" lang="en-US" sz="1000" u="none" strike="noStrike" kern="0" cap="none" spc="0" normalizeH="0" baseline="0" noProof="0">
                <a:ln>
                  <a:noFill/>
                </a:ln>
                <a:effectLst/>
                <a:uLnTx/>
                <a:uFillTx/>
                <a:latin typeface="+mj-lt"/>
                <a:sym typeface="Helvetica Neue"/>
              </a:rPr>
              <a:t>Intel® </a:t>
            </a:r>
            <a:r>
              <a:rPr kumimoji="0" lang="en-US" sz="1000" u="none" strike="noStrike" kern="0" cap="none" spc="0" normalizeH="0" baseline="0" noProof="0" err="1">
                <a:ln>
                  <a:noFill/>
                </a:ln>
                <a:effectLst/>
                <a:uLnTx/>
                <a:uFillTx/>
                <a:latin typeface="+mj-lt"/>
                <a:sym typeface="Helvetica Neue"/>
              </a:rPr>
              <a:t>QuickA</a:t>
            </a:r>
            <a:r>
              <a:rPr lang="en-US" sz="1000" kern="0" err="1">
                <a:latin typeface="+mj-lt"/>
                <a:sym typeface="Helvetica Neue"/>
              </a:rPr>
              <a:t>ssist</a:t>
            </a:r>
            <a:r>
              <a:rPr lang="en-US" sz="1000" kern="0">
                <a:latin typeface="+mj-lt"/>
                <a:sym typeface="Helvetica Neue"/>
              </a:rPr>
              <a:t>  Technology (Intel® QAT)</a:t>
            </a:r>
            <a:endParaRPr kumimoji="0" lang="en-US" sz="1000" u="none" strike="noStrike" kern="0" cap="none" spc="0" normalizeH="0" baseline="0" noProof="0">
              <a:ln>
                <a:noFill/>
              </a:ln>
              <a:effectLst/>
              <a:uLnTx/>
              <a:uFillTx/>
              <a:latin typeface="+mj-lt"/>
              <a:sym typeface="Helvetica Neue"/>
            </a:endParaRPr>
          </a:p>
        </p:txBody>
      </p:sp>
      <p:sp>
        <p:nvSpPr>
          <p:cNvPr id="264" name="Title 5">
            <a:extLst>
              <a:ext uri="{FF2B5EF4-FFF2-40B4-BE49-F238E27FC236}">
                <a16:creationId xmlns:a16="http://schemas.microsoft.com/office/drawing/2014/main" id="{9DBAED68-B62E-C94D-825F-3DC5F4982136}"/>
              </a:ext>
            </a:extLst>
          </p:cNvPr>
          <p:cNvSpPr txBox="1">
            <a:spLocks/>
          </p:cNvSpPr>
          <p:nvPr/>
        </p:nvSpPr>
        <p:spPr>
          <a:xfrm>
            <a:off x="343467" y="427255"/>
            <a:ext cx="11997336" cy="993088"/>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buNone/>
              <a:defRPr sz="2800" b="0" i="0" kern="1200" spc="0" baseline="0">
                <a:solidFill>
                  <a:schemeClr val="tx2"/>
                </a:solidFill>
                <a:latin typeface="Intel Clear"/>
                <a:ea typeface="Intel Clear"/>
                <a:cs typeface="Intel Clear"/>
              </a:defRPr>
            </a:lvl1pPr>
          </a:lstStyle>
          <a:p>
            <a:pPr marL="0" marR="0" lvl="0" indent="0" algn="l" defTabSz="457189" rtl="0" eaLnBrk="1" fontAlgn="auto" latinLnBrk="0" hangingPunct="1">
              <a:lnSpc>
                <a:spcPct val="80000"/>
              </a:lnSpc>
              <a:spcBef>
                <a:spcPct val="0"/>
              </a:spcBef>
              <a:spcAft>
                <a:spcPts val="0"/>
              </a:spcAft>
              <a:buClrTx/>
              <a:buSzTx/>
              <a:buFontTx/>
              <a:buNone/>
              <a:tabLst/>
              <a:defRPr/>
            </a:pPr>
            <a:r>
              <a:rPr lang="en-US" sz="3600">
                <a:ln w="3175">
                  <a:noFill/>
                </a:ln>
                <a:gradFill flip="none" rotWithShape="1">
                  <a:gsLst>
                    <a:gs pos="16000">
                      <a:srgbClr val="ECD3F1">
                        <a:lumMod val="0"/>
                        <a:lumOff val="100000"/>
                      </a:srgbClr>
                    </a:gs>
                    <a:gs pos="87000">
                      <a:srgbClr val="76CEFF">
                        <a:lumMod val="38000"/>
                        <a:lumOff val="62000"/>
                      </a:srgbClr>
                    </a:gs>
                  </a:gsLst>
                  <a:lin ang="2700000" scaled="1"/>
                  <a:tileRect/>
                </a:gradFill>
                <a:latin typeface="IntelOne Display Medium" panose="020B0503020203020204" pitchFamily="34" charset="77"/>
                <a:ea typeface="+mn-ea"/>
                <a:cs typeface="Arial"/>
              </a:rPr>
              <a:t>Intel’s Most Feature Rich Server Platform </a:t>
            </a:r>
          </a:p>
          <a:p>
            <a:pPr marL="0" marR="0" lvl="0" indent="0" algn="l" defTabSz="457189" rtl="0" eaLnBrk="1" fontAlgn="auto" latinLnBrk="0" hangingPunct="1">
              <a:lnSpc>
                <a:spcPct val="80000"/>
              </a:lnSpc>
              <a:spcBef>
                <a:spcPct val="0"/>
              </a:spcBef>
              <a:spcAft>
                <a:spcPts val="0"/>
              </a:spcAft>
              <a:buClrTx/>
              <a:buSzTx/>
              <a:buFontTx/>
              <a:buNone/>
              <a:tabLst/>
              <a:defRPr/>
            </a:pPr>
            <a:r>
              <a:rPr lang="en-US" sz="2400">
                <a:ln w="3175">
                  <a:noFill/>
                </a:ln>
                <a:solidFill>
                  <a:schemeClr val="accent2"/>
                </a:solidFill>
                <a:latin typeface="IntelOne Display Light" panose="020B0403020203020204" pitchFamily="34" charset="77"/>
                <a:ea typeface="+mn-ea"/>
                <a:cs typeface="Arial"/>
                <a:sym typeface="Helvetica Neue"/>
              </a:rPr>
              <a:t>4th Gen Intel® Xeon® Scalable Processors and Intel® Xeon® CPU Max Series Processors </a:t>
            </a:r>
          </a:p>
        </p:txBody>
      </p:sp>
      <p:sp>
        <p:nvSpPr>
          <p:cNvPr id="2" name="TextBox 1">
            <a:extLst>
              <a:ext uri="{FF2B5EF4-FFF2-40B4-BE49-F238E27FC236}">
                <a16:creationId xmlns:a16="http://schemas.microsoft.com/office/drawing/2014/main" id="{82CFDCB3-C915-4B1C-9F5A-25018D0BCCAE}"/>
              </a:ext>
            </a:extLst>
          </p:cNvPr>
          <p:cNvSpPr txBox="1"/>
          <p:nvPr/>
        </p:nvSpPr>
        <p:spPr>
          <a:xfrm flipH="1">
            <a:off x="7192351" y="6531777"/>
            <a:ext cx="492117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R="0" lvl="0" indent="0" algn="r" fontAlgn="auto">
              <a:lnSpc>
                <a:spcPct val="100000"/>
              </a:lnSpc>
              <a:spcBef>
                <a:spcPts val="0"/>
              </a:spcBef>
              <a:spcAft>
                <a:spcPts val="0"/>
              </a:spcAft>
              <a:buClrTx/>
              <a:buSzTx/>
              <a:buFontTx/>
              <a:buNone/>
              <a:tabLst/>
              <a:defRPr/>
            </a:pPr>
            <a:r>
              <a:rPr lang="en-US" sz="800">
                <a:solidFill>
                  <a:schemeClr val="bg1">
                    <a:lumMod val="40000"/>
                    <a:lumOff val="60000"/>
                  </a:schemeClr>
                </a:solidFill>
                <a:latin typeface="IntelOne Text" panose="020B0503020203020204" pitchFamily="34" charset="0"/>
                <a:sym typeface="Helvetica Neue"/>
              </a:rPr>
              <a:t>* Enabled for WorkStation + vPro SKUs ONLY</a:t>
            </a:r>
          </a:p>
          <a:p>
            <a:pPr algn="r">
              <a:defRPr/>
            </a:pPr>
            <a:r>
              <a:rPr lang="en-US" sz="800">
                <a:solidFill>
                  <a:schemeClr val="bg1">
                    <a:lumMod val="40000"/>
                    <a:lumOff val="60000"/>
                  </a:schemeClr>
                </a:solidFill>
                <a:latin typeface="IntelOne Text" panose="020B0503020203020204" pitchFamily="34" charset="0"/>
                <a:sym typeface="Helvetica Neue"/>
              </a:rPr>
              <a:t> </a:t>
            </a:r>
            <a:r>
              <a:rPr lang="en-US" sz="800">
                <a:solidFill>
                  <a:schemeClr val="bg1">
                    <a:lumMod val="40000"/>
                    <a:lumOff val="60000"/>
                  </a:schemeClr>
                </a:solidFill>
                <a:latin typeface="IntelOne Text" panose="020B0503020203020204" pitchFamily="34" charset="0"/>
              </a:rPr>
              <a:t>** Intel  In-Filed Scan is a new capability available through select providers in 2023</a:t>
            </a:r>
          </a:p>
          <a:p>
            <a:pPr marR="0" lvl="0" indent="0" algn="r" fontAlgn="auto">
              <a:lnSpc>
                <a:spcPct val="100000"/>
              </a:lnSpc>
              <a:spcBef>
                <a:spcPts val="0"/>
              </a:spcBef>
              <a:spcAft>
                <a:spcPts val="0"/>
              </a:spcAft>
              <a:buClrTx/>
              <a:buSzTx/>
              <a:buFontTx/>
              <a:buNone/>
              <a:tabLst/>
              <a:defRPr/>
            </a:pPr>
            <a:r>
              <a:rPr lang="en-US" sz="800">
                <a:solidFill>
                  <a:schemeClr val="bg1">
                    <a:lumMod val="40000"/>
                    <a:lumOff val="60000"/>
                  </a:schemeClr>
                </a:solidFill>
                <a:latin typeface="IntelOne Text" panose="020B0503020203020204" pitchFamily="34" charset="0"/>
                <a:sym typeface="Helvetica Neue"/>
              </a:rPr>
              <a:t> </a:t>
            </a:r>
          </a:p>
        </p:txBody>
      </p:sp>
      <p:grpSp>
        <p:nvGrpSpPr>
          <p:cNvPr id="110" name="Group 109">
            <a:extLst>
              <a:ext uri="{FF2B5EF4-FFF2-40B4-BE49-F238E27FC236}">
                <a16:creationId xmlns:a16="http://schemas.microsoft.com/office/drawing/2014/main" id="{8F6BC126-CBE3-48D1-BE2B-EA2AFD0B6FCE}"/>
              </a:ext>
            </a:extLst>
          </p:cNvPr>
          <p:cNvGrpSpPr/>
          <p:nvPr/>
        </p:nvGrpSpPr>
        <p:grpSpPr>
          <a:xfrm>
            <a:off x="4413097" y="3109282"/>
            <a:ext cx="508193" cy="307777"/>
            <a:chOff x="4648213" y="781951"/>
            <a:chExt cx="1149349" cy="812800"/>
          </a:xfrm>
          <a:solidFill>
            <a:schemeClr val="accent2"/>
          </a:solidFill>
        </p:grpSpPr>
        <p:sp>
          <p:nvSpPr>
            <p:cNvPr id="111" name="Freeform 22">
              <a:extLst>
                <a:ext uri="{FF2B5EF4-FFF2-40B4-BE49-F238E27FC236}">
                  <a16:creationId xmlns:a16="http://schemas.microsoft.com/office/drawing/2014/main" id="{49E65777-3DFE-43A5-94F0-9EA277D1902E}"/>
                </a:ext>
              </a:extLst>
            </p:cNvPr>
            <p:cNvSpPr>
              <a:spLocks/>
            </p:cNvSpPr>
            <p:nvPr/>
          </p:nvSpPr>
          <p:spPr bwMode="auto">
            <a:xfrm>
              <a:off x="4648213" y="781951"/>
              <a:ext cx="230188" cy="812800"/>
            </a:xfrm>
            <a:custGeom>
              <a:avLst/>
              <a:gdLst>
                <a:gd name="T0" fmla="*/ 126 w 187"/>
                <a:gd name="T1" fmla="*/ 565 h 659"/>
                <a:gd name="T2" fmla="*/ 126 w 187"/>
                <a:gd name="T3" fmla="*/ 657 h 659"/>
                <a:gd name="T4" fmla="*/ 128 w 187"/>
                <a:gd name="T5" fmla="*/ 659 h 659"/>
                <a:gd name="T6" fmla="*/ 185 w 187"/>
                <a:gd name="T7" fmla="*/ 659 h 659"/>
                <a:gd name="T8" fmla="*/ 187 w 187"/>
                <a:gd name="T9" fmla="*/ 657 h 659"/>
                <a:gd name="T10" fmla="*/ 187 w 187"/>
                <a:gd name="T11" fmla="*/ 42 h 659"/>
                <a:gd name="T12" fmla="*/ 187 w 187"/>
                <a:gd name="T13" fmla="*/ 31 h 659"/>
                <a:gd name="T14" fmla="*/ 187 w 187"/>
                <a:gd name="T15" fmla="*/ 22 h 659"/>
                <a:gd name="T16" fmla="*/ 165 w 187"/>
                <a:gd name="T17" fmla="*/ 0 h 659"/>
                <a:gd name="T18" fmla="*/ 21 w 187"/>
                <a:gd name="T19" fmla="*/ 0 h 659"/>
                <a:gd name="T20" fmla="*/ 0 w 187"/>
                <a:gd name="T21" fmla="*/ 22 h 659"/>
                <a:gd name="T22" fmla="*/ 0 w 187"/>
                <a:gd name="T23" fmla="*/ 42 h 659"/>
                <a:gd name="T24" fmla="*/ 21 w 187"/>
                <a:gd name="T25" fmla="*/ 64 h 659"/>
                <a:gd name="T26" fmla="*/ 126 w 187"/>
                <a:gd name="T27" fmla="*/ 64 h 659"/>
                <a:gd name="T28" fmla="*/ 126 w 187"/>
                <a:gd name="T29" fmla="*/ 127 h 659"/>
                <a:gd name="T30" fmla="*/ 106 w 187"/>
                <a:gd name="T31" fmla="*/ 127 h 659"/>
                <a:gd name="T32" fmla="*/ 78 w 187"/>
                <a:gd name="T33" fmla="*/ 155 h 659"/>
                <a:gd name="T34" fmla="*/ 78 w 187"/>
                <a:gd name="T35" fmla="*/ 285 h 659"/>
                <a:gd name="T36" fmla="*/ 106 w 187"/>
                <a:gd name="T37" fmla="*/ 313 h 659"/>
                <a:gd name="T38" fmla="*/ 126 w 187"/>
                <a:gd name="T39" fmla="*/ 313 h 659"/>
                <a:gd name="T40" fmla="*/ 126 w 187"/>
                <a:gd name="T41" fmla="*/ 413 h 659"/>
                <a:gd name="T42" fmla="*/ 100 w 187"/>
                <a:gd name="T43" fmla="*/ 413 h 659"/>
                <a:gd name="T44" fmla="*/ 78 w 187"/>
                <a:gd name="T45" fmla="*/ 435 h 659"/>
                <a:gd name="T46" fmla="*/ 78 w 187"/>
                <a:gd name="T47" fmla="*/ 544 h 659"/>
                <a:gd name="T48" fmla="*/ 100 w 187"/>
                <a:gd name="T49" fmla="*/ 565 h 659"/>
                <a:gd name="T50" fmla="*/ 126 w 187"/>
                <a:gd name="T51" fmla="*/ 565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659">
                  <a:moveTo>
                    <a:pt x="126" y="565"/>
                  </a:moveTo>
                  <a:cubicBezTo>
                    <a:pt x="126" y="657"/>
                    <a:pt x="126" y="657"/>
                    <a:pt x="126" y="657"/>
                  </a:cubicBezTo>
                  <a:cubicBezTo>
                    <a:pt x="126" y="658"/>
                    <a:pt x="127" y="659"/>
                    <a:pt x="128" y="659"/>
                  </a:cubicBezTo>
                  <a:cubicBezTo>
                    <a:pt x="185" y="659"/>
                    <a:pt x="185" y="659"/>
                    <a:pt x="185" y="659"/>
                  </a:cubicBezTo>
                  <a:cubicBezTo>
                    <a:pt x="186" y="659"/>
                    <a:pt x="187" y="658"/>
                    <a:pt x="187" y="657"/>
                  </a:cubicBezTo>
                  <a:cubicBezTo>
                    <a:pt x="187" y="42"/>
                    <a:pt x="187" y="42"/>
                    <a:pt x="187" y="42"/>
                  </a:cubicBezTo>
                  <a:cubicBezTo>
                    <a:pt x="187" y="31"/>
                    <a:pt x="187" y="31"/>
                    <a:pt x="187" y="31"/>
                  </a:cubicBezTo>
                  <a:cubicBezTo>
                    <a:pt x="187" y="22"/>
                    <a:pt x="187" y="22"/>
                    <a:pt x="187" y="22"/>
                  </a:cubicBezTo>
                  <a:cubicBezTo>
                    <a:pt x="187" y="10"/>
                    <a:pt x="177" y="0"/>
                    <a:pt x="165" y="0"/>
                  </a:cubicBezTo>
                  <a:cubicBezTo>
                    <a:pt x="21" y="0"/>
                    <a:pt x="21" y="0"/>
                    <a:pt x="21" y="0"/>
                  </a:cubicBezTo>
                  <a:cubicBezTo>
                    <a:pt x="9" y="0"/>
                    <a:pt x="0" y="10"/>
                    <a:pt x="0" y="22"/>
                  </a:cubicBezTo>
                  <a:cubicBezTo>
                    <a:pt x="0" y="42"/>
                    <a:pt x="0" y="42"/>
                    <a:pt x="0" y="42"/>
                  </a:cubicBezTo>
                  <a:cubicBezTo>
                    <a:pt x="0" y="54"/>
                    <a:pt x="9" y="64"/>
                    <a:pt x="21" y="64"/>
                  </a:cubicBezTo>
                  <a:cubicBezTo>
                    <a:pt x="126" y="64"/>
                    <a:pt x="126" y="64"/>
                    <a:pt x="126" y="64"/>
                  </a:cubicBezTo>
                  <a:cubicBezTo>
                    <a:pt x="126" y="127"/>
                    <a:pt x="126" y="127"/>
                    <a:pt x="126" y="127"/>
                  </a:cubicBezTo>
                  <a:cubicBezTo>
                    <a:pt x="106" y="127"/>
                    <a:pt x="106" y="127"/>
                    <a:pt x="106" y="127"/>
                  </a:cubicBezTo>
                  <a:cubicBezTo>
                    <a:pt x="91" y="127"/>
                    <a:pt x="78" y="139"/>
                    <a:pt x="78" y="155"/>
                  </a:cubicBezTo>
                  <a:cubicBezTo>
                    <a:pt x="78" y="285"/>
                    <a:pt x="78" y="285"/>
                    <a:pt x="78" y="285"/>
                  </a:cubicBezTo>
                  <a:cubicBezTo>
                    <a:pt x="78" y="300"/>
                    <a:pt x="91" y="313"/>
                    <a:pt x="106" y="313"/>
                  </a:cubicBezTo>
                  <a:cubicBezTo>
                    <a:pt x="126" y="313"/>
                    <a:pt x="126" y="313"/>
                    <a:pt x="126" y="313"/>
                  </a:cubicBezTo>
                  <a:cubicBezTo>
                    <a:pt x="126" y="413"/>
                    <a:pt x="126" y="413"/>
                    <a:pt x="126" y="413"/>
                  </a:cubicBezTo>
                  <a:cubicBezTo>
                    <a:pt x="100" y="413"/>
                    <a:pt x="100" y="413"/>
                    <a:pt x="100" y="413"/>
                  </a:cubicBezTo>
                  <a:cubicBezTo>
                    <a:pt x="88" y="413"/>
                    <a:pt x="78" y="423"/>
                    <a:pt x="78" y="435"/>
                  </a:cubicBezTo>
                  <a:cubicBezTo>
                    <a:pt x="78" y="544"/>
                    <a:pt x="78" y="544"/>
                    <a:pt x="78" y="544"/>
                  </a:cubicBezTo>
                  <a:cubicBezTo>
                    <a:pt x="78" y="556"/>
                    <a:pt x="88" y="565"/>
                    <a:pt x="100" y="565"/>
                  </a:cubicBezTo>
                  <a:lnTo>
                    <a:pt x="126" y="5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0">
                <a:lnSpc>
                  <a:spcPct val="90000"/>
                </a:lnSpc>
                <a:spcBef>
                  <a:spcPts val="2251"/>
                </a:spcBef>
                <a:spcAft>
                  <a:spcPts val="0"/>
                </a:spcAft>
                <a:buClrTx/>
                <a:buSzTx/>
                <a:buFontTx/>
                <a:buNone/>
                <a:tabLst/>
                <a:defRPr/>
              </a:pPr>
              <a:endParaRPr kumimoji="0" lang="en-US" sz="800" b="0" i="0" u="none" strike="noStrike" kern="0" cap="none" spc="0" normalizeH="0" baseline="0" noProof="0">
                <a:ln>
                  <a:noFill/>
                </a:ln>
                <a:effectLst/>
                <a:uLnTx/>
                <a:uFillTx/>
                <a:latin typeface="Intel Clear"/>
                <a:sym typeface="Helvetica Neue"/>
              </a:endParaRPr>
            </a:p>
          </p:txBody>
        </p:sp>
        <p:sp>
          <p:nvSpPr>
            <p:cNvPr id="112" name="Freeform 23">
              <a:extLst>
                <a:ext uri="{FF2B5EF4-FFF2-40B4-BE49-F238E27FC236}">
                  <a16:creationId xmlns:a16="http://schemas.microsoft.com/office/drawing/2014/main" id="{1D783CB6-CCC7-4BE3-AD09-BCBB42616686}"/>
                </a:ext>
              </a:extLst>
            </p:cNvPr>
            <p:cNvSpPr>
              <a:spLocks noEditPoints="1"/>
            </p:cNvSpPr>
            <p:nvPr/>
          </p:nvSpPr>
          <p:spPr bwMode="auto">
            <a:xfrm>
              <a:off x="5226050" y="1154113"/>
              <a:ext cx="101600" cy="103188"/>
            </a:xfrm>
            <a:custGeom>
              <a:avLst/>
              <a:gdLst>
                <a:gd name="T0" fmla="*/ 42 w 83"/>
                <a:gd name="T1" fmla="*/ 0 h 83"/>
                <a:gd name="T2" fmla="*/ 22 w 83"/>
                <a:gd name="T3" fmla="*/ 5 h 83"/>
                <a:gd name="T4" fmla="*/ 0 w 83"/>
                <a:gd name="T5" fmla="*/ 42 h 83"/>
                <a:gd name="T6" fmla="*/ 22 w 83"/>
                <a:gd name="T7" fmla="*/ 78 h 83"/>
                <a:gd name="T8" fmla="*/ 42 w 83"/>
                <a:gd name="T9" fmla="*/ 83 h 83"/>
                <a:gd name="T10" fmla="*/ 83 w 83"/>
                <a:gd name="T11" fmla="*/ 42 h 83"/>
                <a:gd name="T12" fmla="*/ 42 w 83"/>
                <a:gd name="T13" fmla="*/ 0 h 83"/>
                <a:gd name="T14" fmla="*/ 42 w 83"/>
                <a:gd name="T15" fmla="*/ 59 h 83"/>
                <a:gd name="T16" fmla="*/ 25 w 83"/>
                <a:gd name="T17" fmla="*/ 42 h 83"/>
                <a:gd name="T18" fmla="*/ 42 w 83"/>
                <a:gd name="T19" fmla="*/ 25 h 83"/>
                <a:gd name="T20" fmla="*/ 59 w 83"/>
                <a:gd name="T21" fmla="*/ 42 h 83"/>
                <a:gd name="T22" fmla="*/ 42 w 83"/>
                <a:gd name="T23"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3">
                  <a:moveTo>
                    <a:pt x="42" y="0"/>
                  </a:moveTo>
                  <a:cubicBezTo>
                    <a:pt x="35" y="0"/>
                    <a:pt x="28" y="2"/>
                    <a:pt x="22" y="5"/>
                  </a:cubicBezTo>
                  <a:cubicBezTo>
                    <a:pt x="9" y="12"/>
                    <a:pt x="0" y="26"/>
                    <a:pt x="0" y="42"/>
                  </a:cubicBezTo>
                  <a:cubicBezTo>
                    <a:pt x="0" y="58"/>
                    <a:pt x="9" y="71"/>
                    <a:pt x="22" y="78"/>
                  </a:cubicBezTo>
                  <a:cubicBezTo>
                    <a:pt x="28" y="82"/>
                    <a:pt x="35" y="83"/>
                    <a:pt x="42" y="83"/>
                  </a:cubicBezTo>
                  <a:cubicBezTo>
                    <a:pt x="65" y="83"/>
                    <a:pt x="83" y="65"/>
                    <a:pt x="83" y="42"/>
                  </a:cubicBezTo>
                  <a:cubicBezTo>
                    <a:pt x="83" y="19"/>
                    <a:pt x="65" y="0"/>
                    <a:pt x="42" y="0"/>
                  </a:cubicBezTo>
                  <a:close/>
                  <a:moveTo>
                    <a:pt x="42" y="59"/>
                  </a:moveTo>
                  <a:cubicBezTo>
                    <a:pt x="32" y="59"/>
                    <a:pt x="25" y="51"/>
                    <a:pt x="25" y="42"/>
                  </a:cubicBezTo>
                  <a:cubicBezTo>
                    <a:pt x="25" y="32"/>
                    <a:pt x="32" y="25"/>
                    <a:pt x="42" y="25"/>
                  </a:cubicBezTo>
                  <a:cubicBezTo>
                    <a:pt x="51" y="25"/>
                    <a:pt x="59" y="32"/>
                    <a:pt x="59" y="42"/>
                  </a:cubicBezTo>
                  <a:cubicBezTo>
                    <a:pt x="59" y="51"/>
                    <a:pt x="51" y="59"/>
                    <a:pt x="4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0">
                <a:lnSpc>
                  <a:spcPct val="90000"/>
                </a:lnSpc>
                <a:spcBef>
                  <a:spcPts val="2251"/>
                </a:spcBef>
                <a:spcAft>
                  <a:spcPts val="0"/>
                </a:spcAft>
                <a:buClrTx/>
                <a:buSzTx/>
                <a:buFontTx/>
                <a:buNone/>
                <a:tabLst/>
                <a:defRPr/>
              </a:pPr>
              <a:endParaRPr kumimoji="0" lang="en-US" sz="800" b="0" i="0" u="none" strike="noStrike" kern="0" cap="none" spc="0" normalizeH="0" baseline="0" noProof="0">
                <a:ln>
                  <a:noFill/>
                </a:ln>
                <a:effectLst/>
                <a:uLnTx/>
                <a:uFillTx/>
                <a:latin typeface="Intel Clear"/>
                <a:sym typeface="Helvetica Neue"/>
              </a:endParaRPr>
            </a:p>
          </p:txBody>
        </p:sp>
        <p:sp>
          <p:nvSpPr>
            <p:cNvPr id="113" name="Freeform 24">
              <a:extLst>
                <a:ext uri="{FF2B5EF4-FFF2-40B4-BE49-F238E27FC236}">
                  <a16:creationId xmlns:a16="http://schemas.microsoft.com/office/drawing/2014/main" id="{1B5E818F-518E-45DB-AC1C-220B9ACB9A0D}"/>
                </a:ext>
              </a:extLst>
            </p:cNvPr>
            <p:cNvSpPr>
              <a:spLocks noEditPoints="1"/>
            </p:cNvSpPr>
            <p:nvPr/>
          </p:nvSpPr>
          <p:spPr bwMode="auto">
            <a:xfrm>
              <a:off x="4935551" y="888313"/>
              <a:ext cx="862011" cy="671515"/>
            </a:xfrm>
            <a:custGeom>
              <a:avLst/>
              <a:gdLst>
                <a:gd name="T0" fmla="*/ 253 w 699"/>
                <a:gd name="T1" fmla="*/ 59 h 545"/>
                <a:gd name="T2" fmla="*/ 219 w 699"/>
                <a:gd name="T3" fmla="*/ 0 h 545"/>
                <a:gd name="T4" fmla="*/ 4 w 699"/>
                <a:gd name="T5" fmla="*/ 0 h 545"/>
                <a:gd name="T6" fmla="*/ 0 w 699"/>
                <a:gd name="T7" fmla="*/ 348 h 545"/>
                <a:gd name="T8" fmla="*/ 4 w 699"/>
                <a:gd name="T9" fmla="*/ 527 h 545"/>
                <a:gd name="T10" fmla="*/ 101 w 699"/>
                <a:gd name="T11" fmla="*/ 524 h 545"/>
                <a:gd name="T12" fmla="*/ 282 w 699"/>
                <a:gd name="T13" fmla="*/ 478 h 545"/>
                <a:gd name="T14" fmla="*/ 297 w 699"/>
                <a:gd name="T15" fmla="*/ 545 h 545"/>
                <a:gd name="T16" fmla="*/ 574 w 699"/>
                <a:gd name="T17" fmla="*/ 501 h 545"/>
                <a:gd name="T18" fmla="*/ 594 w 699"/>
                <a:gd name="T19" fmla="*/ 545 h 545"/>
                <a:gd name="T20" fmla="*/ 699 w 699"/>
                <a:gd name="T21" fmla="*/ 531 h 545"/>
                <a:gd name="T22" fmla="*/ 699 w 699"/>
                <a:gd name="T23" fmla="*/ 472 h 545"/>
                <a:gd name="T24" fmla="*/ 681 w 699"/>
                <a:gd name="T25" fmla="*/ 59 h 545"/>
                <a:gd name="T26" fmla="*/ 411 w 699"/>
                <a:gd name="T27" fmla="*/ 253 h 545"/>
                <a:gd name="T28" fmla="*/ 435 w 699"/>
                <a:gd name="T29" fmla="*/ 249 h 545"/>
                <a:gd name="T30" fmla="*/ 467 w 699"/>
                <a:gd name="T31" fmla="*/ 226 h 545"/>
                <a:gd name="T32" fmla="*/ 501 w 699"/>
                <a:gd name="T33" fmla="*/ 249 h 545"/>
                <a:gd name="T34" fmla="*/ 533 w 699"/>
                <a:gd name="T35" fmla="*/ 226 h 545"/>
                <a:gd name="T36" fmla="*/ 568 w 699"/>
                <a:gd name="T37" fmla="*/ 249 h 545"/>
                <a:gd name="T38" fmla="*/ 600 w 699"/>
                <a:gd name="T39" fmla="*/ 226 h 545"/>
                <a:gd name="T40" fmla="*/ 620 w 699"/>
                <a:gd name="T41" fmla="*/ 249 h 545"/>
                <a:gd name="T42" fmla="*/ 623 w 699"/>
                <a:gd name="T43" fmla="*/ 253 h 545"/>
                <a:gd name="T44" fmla="*/ 620 w 699"/>
                <a:gd name="T45" fmla="*/ 389 h 545"/>
                <a:gd name="T46" fmla="*/ 600 w 699"/>
                <a:gd name="T47" fmla="*/ 412 h 545"/>
                <a:gd name="T48" fmla="*/ 568 w 699"/>
                <a:gd name="T49" fmla="*/ 389 h 545"/>
                <a:gd name="T50" fmla="*/ 533 w 699"/>
                <a:gd name="T51" fmla="*/ 412 h 545"/>
                <a:gd name="T52" fmla="*/ 501 w 699"/>
                <a:gd name="T53" fmla="*/ 389 h 545"/>
                <a:gd name="T54" fmla="*/ 467 w 699"/>
                <a:gd name="T55" fmla="*/ 412 h 545"/>
                <a:gd name="T56" fmla="*/ 435 w 699"/>
                <a:gd name="T57" fmla="*/ 389 h 545"/>
                <a:gd name="T58" fmla="*/ 411 w 699"/>
                <a:gd name="T59" fmla="*/ 385 h 545"/>
                <a:gd name="T60" fmla="*/ 152 w 699"/>
                <a:gd name="T61" fmla="*/ 249 h 545"/>
                <a:gd name="T62" fmla="*/ 102 w 699"/>
                <a:gd name="T63" fmla="*/ 280 h 545"/>
                <a:gd name="T64" fmla="*/ 152 w 699"/>
                <a:gd name="T65" fmla="*/ 249 h 545"/>
                <a:gd name="T66" fmla="*/ 102 w 699"/>
                <a:gd name="T67" fmla="*/ 183 h 545"/>
                <a:gd name="T68" fmla="*/ 152 w 699"/>
                <a:gd name="T69" fmla="*/ 215 h 545"/>
                <a:gd name="T70" fmla="*/ 152 w 699"/>
                <a:gd name="T71" fmla="*/ 314 h 545"/>
                <a:gd name="T72" fmla="*/ 102 w 699"/>
                <a:gd name="T73" fmla="*/ 345 h 545"/>
                <a:gd name="T74" fmla="*/ 152 w 699"/>
                <a:gd name="T75" fmla="*/ 314 h 545"/>
                <a:gd name="T76" fmla="*/ 102 w 699"/>
                <a:gd name="T77" fmla="*/ 150 h 545"/>
                <a:gd name="T78" fmla="*/ 152 w 699"/>
                <a:gd name="T79" fmla="*/ 118 h 545"/>
                <a:gd name="T80" fmla="*/ 273 w 699"/>
                <a:gd name="T81" fmla="*/ 243 h 545"/>
                <a:gd name="T82" fmla="*/ 209 w 699"/>
                <a:gd name="T83" fmla="*/ 180 h 545"/>
                <a:gd name="T84" fmla="*/ 273 w 699"/>
                <a:gd name="T85" fmla="*/ 116 h 545"/>
                <a:gd name="T86" fmla="*/ 273 w 699"/>
                <a:gd name="T87" fmla="*/ 243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9" h="545">
                  <a:moveTo>
                    <a:pt x="681" y="59"/>
                  </a:moveTo>
                  <a:cubicBezTo>
                    <a:pt x="253" y="59"/>
                    <a:pt x="253" y="59"/>
                    <a:pt x="253" y="59"/>
                  </a:cubicBezTo>
                  <a:cubicBezTo>
                    <a:pt x="253" y="34"/>
                    <a:pt x="253" y="34"/>
                    <a:pt x="253" y="34"/>
                  </a:cubicBezTo>
                  <a:cubicBezTo>
                    <a:pt x="253" y="15"/>
                    <a:pt x="238" y="0"/>
                    <a:pt x="219" y="0"/>
                  </a:cubicBezTo>
                  <a:cubicBezTo>
                    <a:pt x="97" y="0"/>
                    <a:pt x="97" y="0"/>
                    <a:pt x="97" y="0"/>
                  </a:cubicBezTo>
                  <a:cubicBezTo>
                    <a:pt x="4" y="0"/>
                    <a:pt x="4" y="0"/>
                    <a:pt x="4" y="0"/>
                  </a:cubicBezTo>
                  <a:cubicBezTo>
                    <a:pt x="2" y="0"/>
                    <a:pt x="0" y="2"/>
                    <a:pt x="0" y="4"/>
                  </a:cubicBezTo>
                  <a:cubicBezTo>
                    <a:pt x="0" y="348"/>
                    <a:pt x="0" y="348"/>
                    <a:pt x="0" y="348"/>
                  </a:cubicBezTo>
                  <a:cubicBezTo>
                    <a:pt x="0" y="524"/>
                    <a:pt x="0" y="524"/>
                    <a:pt x="0" y="524"/>
                  </a:cubicBezTo>
                  <a:cubicBezTo>
                    <a:pt x="0" y="526"/>
                    <a:pt x="2" y="527"/>
                    <a:pt x="4" y="527"/>
                  </a:cubicBezTo>
                  <a:cubicBezTo>
                    <a:pt x="97" y="527"/>
                    <a:pt x="97" y="527"/>
                    <a:pt x="97" y="527"/>
                  </a:cubicBezTo>
                  <a:cubicBezTo>
                    <a:pt x="99" y="527"/>
                    <a:pt x="101" y="526"/>
                    <a:pt x="101" y="524"/>
                  </a:cubicBezTo>
                  <a:cubicBezTo>
                    <a:pt x="101" y="478"/>
                    <a:pt x="101" y="478"/>
                    <a:pt x="101" y="478"/>
                  </a:cubicBezTo>
                  <a:cubicBezTo>
                    <a:pt x="282" y="478"/>
                    <a:pt x="282" y="478"/>
                    <a:pt x="282" y="478"/>
                  </a:cubicBezTo>
                  <a:cubicBezTo>
                    <a:pt x="282" y="531"/>
                    <a:pt x="282" y="531"/>
                    <a:pt x="282" y="531"/>
                  </a:cubicBezTo>
                  <a:cubicBezTo>
                    <a:pt x="282" y="539"/>
                    <a:pt x="289" y="545"/>
                    <a:pt x="297" y="545"/>
                  </a:cubicBezTo>
                  <a:cubicBezTo>
                    <a:pt x="574" y="545"/>
                    <a:pt x="574" y="545"/>
                    <a:pt x="574" y="545"/>
                  </a:cubicBezTo>
                  <a:cubicBezTo>
                    <a:pt x="574" y="501"/>
                    <a:pt x="574" y="501"/>
                    <a:pt x="574" y="501"/>
                  </a:cubicBezTo>
                  <a:cubicBezTo>
                    <a:pt x="594" y="501"/>
                    <a:pt x="594" y="501"/>
                    <a:pt x="594" y="501"/>
                  </a:cubicBezTo>
                  <a:cubicBezTo>
                    <a:pt x="594" y="545"/>
                    <a:pt x="594" y="545"/>
                    <a:pt x="594" y="545"/>
                  </a:cubicBezTo>
                  <a:cubicBezTo>
                    <a:pt x="685" y="545"/>
                    <a:pt x="685" y="545"/>
                    <a:pt x="685" y="545"/>
                  </a:cubicBezTo>
                  <a:cubicBezTo>
                    <a:pt x="693" y="545"/>
                    <a:pt x="699" y="539"/>
                    <a:pt x="699" y="531"/>
                  </a:cubicBezTo>
                  <a:cubicBezTo>
                    <a:pt x="699" y="474"/>
                    <a:pt x="699" y="474"/>
                    <a:pt x="699" y="474"/>
                  </a:cubicBezTo>
                  <a:cubicBezTo>
                    <a:pt x="699" y="472"/>
                    <a:pt x="699" y="472"/>
                    <a:pt x="699" y="472"/>
                  </a:cubicBezTo>
                  <a:cubicBezTo>
                    <a:pt x="699" y="77"/>
                    <a:pt x="699" y="77"/>
                    <a:pt x="699" y="77"/>
                  </a:cubicBezTo>
                  <a:cubicBezTo>
                    <a:pt x="699" y="67"/>
                    <a:pt x="691" y="59"/>
                    <a:pt x="681" y="59"/>
                  </a:cubicBezTo>
                  <a:close/>
                  <a:moveTo>
                    <a:pt x="411" y="253"/>
                  </a:moveTo>
                  <a:cubicBezTo>
                    <a:pt x="411" y="253"/>
                    <a:pt x="411" y="253"/>
                    <a:pt x="411" y="253"/>
                  </a:cubicBezTo>
                  <a:cubicBezTo>
                    <a:pt x="411" y="251"/>
                    <a:pt x="413" y="249"/>
                    <a:pt x="415" y="249"/>
                  </a:cubicBezTo>
                  <a:cubicBezTo>
                    <a:pt x="435" y="249"/>
                    <a:pt x="435" y="249"/>
                    <a:pt x="435" y="249"/>
                  </a:cubicBezTo>
                  <a:cubicBezTo>
                    <a:pt x="435" y="226"/>
                    <a:pt x="435" y="226"/>
                    <a:pt x="435" y="226"/>
                  </a:cubicBezTo>
                  <a:cubicBezTo>
                    <a:pt x="467" y="226"/>
                    <a:pt x="467" y="226"/>
                    <a:pt x="467" y="226"/>
                  </a:cubicBezTo>
                  <a:cubicBezTo>
                    <a:pt x="467" y="249"/>
                    <a:pt x="467" y="249"/>
                    <a:pt x="467" y="249"/>
                  </a:cubicBezTo>
                  <a:cubicBezTo>
                    <a:pt x="501" y="249"/>
                    <a:pt x="501" y="249"/>
                    <a:pt x="501" y="249"/>
                  </a:cubicBezTo>
                  <a:cubicBezTo>
                    <a:pt x="501" y="226"/>
                    <a:pt x="501" y="226"/>
                    <a:pt x="501" y="226"/>
                  </a:cubicBezTo>
                  <a:cubicBezTo>
                    <a:pt x="533" y="226"/>
                    <a:pt x="533" y="226"/>
                    <a:pt x="533" y="226"/>
                  </a:cubicBezTo>
                  <a:cubicBezTo>
                    <a:pt x="533" y="249"/>
                    <a:pt x="533" y="249"/>
                    <a:pt x="533" y="249"/>
                  </a:cubicBezTo>
                  <a:cubicBezTo>
                    <a:pt x="568" y="249"/>
                    <a:pt x="568" y="249"/>
                    <a:pt x="568" y="249"/>
                  </a:cubicBezTo>
                  <a:cubicBezTo>
                    <a:pt x="568" y="226"/>
                    <a:pt x="568" y="226"/>
                    <a:pt x="568" y="226"/>
                  </a:cubicBezTo>
                  <a:cubicBezTo>
                    <a:pt x="600" y="226"/>
                    <a:pt x="600" y="226"/>
                    <a:pt x="600" y="226"/>
                  </a:cubicBezTo>
                  <a:cubicBezTo>
                    <a:pt x="600" y="249"/>
                    <a:pt x="600" y="249"/>
                    <a:pt x="600" y="249"/>
                  </a:cubicBezTo>
                  <a:cubicBezTo>
                    <a:pt x="620" y="249"/>
                    <a:pt x="620" y="249"/>
                    <a:pt x="620" y="249"/>
                  </a:cubicBezTo>
                  <a:cubicBezTo>
                    <a:pt x="622" y="249"/>
                    <a:pt x="623" y="251"/>
                    <a:pt x="623" y="253"/>
                  </a:cubicBezTo>
                  <a:cubicBezTo>
                    <a:pt x="623" y="253"/>
                    <a:pt x="623" y="253"/>
                    <a:pt x="623" y="253"/>
                  </a:cubicBezTo>
                  <a:cubicBezTo>
                    <a:pt x="623" y="385"/>
                    <a:pt x="623" y="385"/>
                    <a:pt x="623" y="385"/>
                  </a:cubicBezTo>
                  <a:cubicBezTo>
                    <a:pt x="623" y="387"/>
                    <a:pt x="622" y="389"/>
                    <a:pt x="620" y="389"/>
                  </a:cubicBezTo>
                  <a:cubicBezTo>
                    <a:pt x="600" y="389"/>
                    <a:pt x="600" y="389"/>
                    <a:pt x="600" y="389"/>
                  </a:cubicBezTo>
                  <a:cubicBezTo>
                    <a:pt x="600" y="412"/>
                    <a:pt x="600" y="412"/>
                    <a:pt x="600" y="412"/>
                  </a:cubicBezTo>
                  <a:cubicBezTo>
                    <a:pt x="568" y="412"/>
                    <a:pt x="568" y="412"/>
                    <a:pt x="568" y="412"/>
                  </a:cubicBezTo>
                  <a:cubicBezTo>
                    <a:pt x="568" y="389"/>
                    <a:pt x="568" y="389"/>
                    <a:pt x="568" y="389"/>
                  </a:cubicBezTo>
                  <a:cubicBezTo>
                    <a:pt x="533" y="389"/>
                    <a:pt x="533" y="389"/>
                    <a:pt x="533" y="389"/>
                  </a:cubicBezTo>
                  <a:cubicBezTo>
                    <a:pt x="533" y="412"/>
                    <a:pt x="533" y="412"/>
                    <a:pt x="533" y="412"/>
                  </a:cubicBezTo>
                  <a:cubicBezTo>
                    <a:pt x="501" y="412"/>
                    <a:pt x="501" y="412"/>
                    <a:pt x="501" y="412"/>
                  </a:cubicBezTo>
                  <a:cubicBezTo>
                    <a:pt x="501" y="389"/>
                    <a:pt x="501" y="389"/>
                    <a:pt x="501" y="389"/>
                  </a:cubicBezTo>
                  <a:cubicBezTo>
                    <a:pt x="467" y="389"/>
                    <a:pt x="467" y="389"/>
                    <a:pt x="467" y="389"/>
                  </a:cubicBezTo>
                  <a:cubicBezTo>
                    <a:pt x="467" y="412"/>
                    <a:pt x="467" y="412"/>
                    <a:pt x="467" y="412"/>
                  </a:cubicBezTo>
                  <a:cubicBezTo>
                    <a:pt x="435" y="412"/>
                    <a:pt x="435" y="412"/>
                    <a:pt x="435" y="412"/>
                  </a:cubicBezTo>
                  <a:cubicBezTo>
                    <a:pt x="435" y="389"/>
                    <a:pt x="435" y="389"/>
                    <a:pt x="435" y="389"/>
                  </a:cubicBezTo>
                  <a:cubicBezTo>
                    <a:pt x="415" y="389"/>
                    <a:pt x="415" y="389"/>
                    <a:pt x="415" y="389"/>
                  </a:cubicBezTo>
                  <a:cubicBezTo>
                    <a:pt x="413" y="389"/>
                    <a:pt x="411" y="387"/>
                    <a:pt x="411" y="385"/>
                  </a:cubicBezTo>
                  <a:lnTo>
                    <a:pt x="411" y="253"/>
                  </a:lnTo>
                  <a:close/>
                  <a:moveTo>
                    <a:pt x="152" y="249"/>
                  </a:moveTo>
                  <a:cubicBezTo>
                    <a:pt x="152" y="280"/>
                    <a:pt x="152" y="280"/>
                    <a:pt x="152" y="280"/>
                  </a:cubicBezTo>
                  <a:cubicBezTo>
                    <a:pt x="102" y="280"/>
                    <a:pt x="102" y="280"/>
                    <a:pt x="102" y="280"/>
                  </a:cubicBezTo>
                  <a:cubicBezTo>
                    <a:pt x="102" y="249"/>
                    <a:pt x="102" y="249"/>
                    <a:pt x="102" y="249"/>
                  </a:cubicBezTo>
                  <a:lnTo>
                    <a:pt x="152" y="249"/>
                  </a:lnTo>
                  <a:close/>
                  <a:moveTo>
                    <a:pt x="102" y="215"/>
                  </a:moveTo>
                  <a:cubicBezTo>
                    <a:pt x="102" y="183"/>
                    <a:pt x="102" y="183"/>
                    <a:pt x="102" y="183"/>
                  </a:cubicBezTo>
                  <a:cubicBezTo>
                    <a:pt x="152" y="183"/>
                    <a:pt x="152" y="183"/>
                    <a:pt x="152" y="183"/>
                  </a:cubicBezTo>
                  <a:cubicBezTo>
                    <a:pt x="152" y="215"/>
                    <a:pt x="152" y="215"/>
                    <a:pt x="152" y="215"/>
                  </a:cubicBezTo>
                  <a:lnTo>
                    <a:pt x="102" y="215"/>
                  </a:lnTo>
                  <a:close/>
                  <a:moveTo>
                    <a:pt x="152" y="314"/>
                  </a:moveTo>
                  <a:cubicBezTo>
                    <a:pt x="152" y="345"/>
                    <a:pt x="152" y="345"/>
                    <a:pt x="152" y="345"/>
                  </a:cubicBezTo>
                  <a:cubicBezTo>
                    <a:pt x="102" y="345"/>
                    <a:pt x="102" y="345"/>
                    <a:pt x="102" y="345"/>
                  </a:cubicBezTo>
                  <a:cubicBezTo>
                    <a:pt x="102" y="314"/>
                    <a:pt x="102" y="314"/>
                    <a:pt x="102" y="314"/>
                  </a:cubicBezTo>
                  <a:lnTo>
                    <a:pt x="152" y="314"/>
                  </a:lnTo>
                  <a:close/>
                  <a:moveTo>
                    <a:pt x="152" y="150"/>
                  </a:moveTo>
                  <a:cubicBezTo>
                    <a:pt x="102" y="150"/>
                    <a:pt x="102" y="150"/>
                    <a:pt x="102" y="150"/>
                  </a:cubicBezTo>
                  <a:cubicBezTo>
                    <a:pt x="102" y="118"/>
                    <a:pt x="102" y="118"/>
                    <a:pt x="102" y="118"/>
                  </a:cubicBezTo>
                  <a:cubicBezTo>
                    <a:pt x="152" y="118"/>
                    <a:pt x="152" y="118"/>
                    <a:pt x="152" y="118"/>
                  </a:cubicBezTo>
                  <a:lnTo>
                    <a:pt x="152" y="150"/>
                  </a:lnTo>
                  <a:close/>
                  <a:moveTo>
                    <a:pt x="273" y="243"/>
                  </a:moveTo>
                  <a:cubicBezTo>
                    <a:pt x="266" y="243"/>
                    <a:pt x="259" y="242"/>
                    <a:pt x="253" y="240"/>
                  </a:cubicBezTo>
                  <a:cubicBezTo>
                    <a:pt x="228" y="232"/>
                    <a:pt x="209" y="208"/>
                    <a:pt x="209" y="180"/>
                  </a:cubicBezTo>
                  <a:cubicBezTo>
                    <a:pt x="209" y="152"/>
                    <a:pt x="228" y="128"/>
                    <a:pt x="253" y="120"/>
                  </a:cubicBezTo>
                  <a:cubicBezTo>
                    <a:pt x="259" y="118"/>
                    <a:pt x="266" y="116"/>
                    <a:pt x="273" y="116"/>
                  </a:cubicBezTo>
                  <a:cubicBezTo>
                    <a:pt x="308" y="116"/>
                    <a:pt x="336" y="145"/>
                    <a:pt x="336" y="180"/>
                  </a:cubicBezTo>
                  <a:cubicBezTo>
                    <a:pt x="336" y="215"/>
                    <a:pt x="308" y="243"/>
                    <a:pt x="273" y="2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0">
                <a:lnSpc>
                  <a:spcPct val="90000"/>
                </a:lnSpc>
                <a:spcBef>
                  <a:spcPts val="2251"/>
                </a:spcBef>
                <a:spcAft>
                  <a:spcPts val="0"/>
                </a:spcAft>
                <a:buClrTx/>
                <a:buSzTx/>
                <a:buFontTx/>
                <a:buNone/>
                <a:tabLst/>
                <a:defRPr/>
              </a:pPr>
              <a:endParaRPr kumimoji="0" lang="en-US" sz="800" b="0" i="0" u="none" strike="noStrike" kern="0" cap="none" spc="0" normalizeH="0" baseline="0" noProof="0">
                <a:ln>
                  <a:noFill/>
                </a:ln>
                <a:effectLst/>
                <a:uLnTx/>
                <a:uFillTx/>
                <a:latin typeface="Intel Clear"/>
                <a:sym typeface="Helvetica Neue"/>
              </a:endParaRPr>
            </a:p>
          </p:txBody>
        </p:sp>
      </p:grpSp>
      <p:grpSp>
        <p:nvGrpSpPr>
          <p:cNvPr id="114" name="Group 5">
            <a:extLst>
              <a:ext uri="{FF2B5EF4-FFF2-40B4-BE49-F238E27FC236}">
                <a16:creationId xmlns:a16="http://schemas.microsoft.com/office/drawing/2014/main" id="{42D1F8B1-571C-42C5-8D3D-74D08C6B91B7}"/>
              </a:ext>
            </a:extLst>
          </p:cNvPr>
          <p:cNvGrpSpPr>
            <a:grpSpLocks noChangeAspect="1"/>
          </p:cNvGrpSpPr>
          <p:nvPr/>
        </p:nvGrpSpPr>
        <p:grpSpPr bwMode="auto">
          <a:xfrm>
            <a:off x="6986849" y="4636078"/>
            <a:ext cx="416277" cy="395052"/>
            <a:chOff x="1051" y="-154"/>
            <a:chExt cx="3655" cy="3553"/>
          </a:xfrm>
          <a:solidFill>
            <a:schemeClr val="accent2"/>
          </a:solidFill>
        </p:grpSpPr>
        <p:sp>
          <p:nvSpPr>
            <p:cNvPr id="115" name="Freeform 6">
              <a:extLst>
                <a:ext uri="{FF2B5EF4-FFF2-40B4-BE49-F238E27FC236}">
                  <a16:creationId xmlns:a16="http://schemas.microsoft.com/office/drawing/2014/main" id="{9963C70A-DA2D-48C5-AFB8-A298FBF12F02}"/>
                </a:ext>
              </a:extLst>
            </p:cNvPr>
            <p:cNvSpPr>
              <a:spLocks/>
            </p:cNvSpPr>
            <p:nvPr/>
          </p:nvSpPr>
          <p:spPr bwMode="auto">
            <a:xfrm>
              <a:off x="1051" y="583"/>
              <a:ext cx="1214" cy="742"/>
            </a:xfrm>
            <a:custGeom>
              <a:avLst/>
              <a:gdLst>
                <a:gd name="T0" fmla="*/ 209 w 514"/>
                <a:gd name="T1" fmla="*/ 192 h 314"/>
                <a:gd name="T2" fmla="*/ 488 w 514"/>
                <a:gd name="T3" fmla="*/ 314 h 314"/>
                <a:gd name="T4" fmla="*/ 514 w 514"/>
                <a:gd name="T5" fmla="*/ 260 h 314"/>
                <a:gd name="T6" fmla="*/ 234 w 514"/>
                <a:gd name="T7" fmla="*/ 138 h 314"/>
                <a:gd name="T8" fmla="*/ 236 w 514"/>
                <a:gd name="T9" fmla="*/ 117 h 314"/>
                <a:gd name="T10" fmla="*/ 118 w 514"/>
                <a:gd name="T11" fmla="*/ 0 h 314"/>
                <a:gd name="T12" fmla="*/ 0 w 514"/>
                <a:gd name="T13" fmla="*/ 117 h 314"/>
                <a:gd name="T14" fmla="*/ 118 w 514"/>
                <a:gd name="T15" fmla="*/ 235 h 314"/>
                <a:gd name="T16" fmla="*/ 209 w 514"/>
                <a:gd name="T17" fmla="*/ 19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4" h="314">
                  <a:moveTo>
                    <a:pt x="209" y="192"/>
                  </a:moveTo>
                  <a:cubicBezTo>
                    <a:pt x="488" y="314"/>
                    <a:pt x="488" y="314"/>
                    <a:pt x="488" y="314"/>
                  </a:cubicBezTo>
                  <a:cubicBezTo>
                    <a:pt x="495" y="295"/>
                    <a:pt x="503" y="277"/>
                    <a:pt x="514" y="260"/>
                  </a:cubicBezTo>
                  <a:cubicBezTo>
                    <a:pt x="234" y="138"/>
                    <a:pt x="234" y="138"/>
                    <a:pt x="234" y="138"/>
                  </a:cubicBezTo>
                  <a:cubicBezTo>
                    <a:pt x="235" y="131"/>
                    <a:pt x="236" y="124"/>
                    <a:pt x="236" y="117"/>
                  </a:cubicBezTo>
                  <a:cubicBezTo>
                    <a:pt x="236" y="52"/>
                    <a:pt x="183" y="0"/>
                    <a:pt x="118" y="0"/>
                  </a:cubicBezTo>
                  <a:cubicBezTo>
                    <a:pt x="53" y="0"/>
                    <a:pt x="0" y="52"/>
                    <a:pt x="0" y="117"/>
                  </a:cubicBezTo>
                  <a:cubicBezTo>
                    <a:pt x="0" y="183"/>
                    <a:pt x="53" y="235"/>
                    <a:pt x="118" y="235"/>
                  </a:cubicBezTo>
                  <a:cubicBezTo>
                    <a:pt x="155" y="235"/>
                    <a:pt x="188" y="218"/>
                    <a:pt x="209"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sp>
          <p:nvSpPr>
            <p:cNvPr id="116" name="Freeform 7">
              <a:extLst>
                <a:ext uri="{FF2B5EF4-FFF2-40B4-BE49-F238E27FC236}">
                  <a16:creationId xmlns:a16="http://schemas.microsoft.com/office/drawing/2014/main" id="{DE4D3948-8267-4487-8B95-560E3056D642}"/>
                </a:ext>
              </a:extLst>
            </p:cNvPr>
            <p:cNvSpPr>
              <a:spLocks/>
            </p:cNvSpPr>
            <p:nvPr/>
          </p:nvSpPr>
          <p:spPr bwMode="auto">
            <a:xfrm>
              <a:off x="1401" y="1890"/>
              <a:ext cx="985" cy="845"/>
            </a:xfrm>
            <a:custGeom>
              <a:avLst/>
              <a:gdLst>
                <a:gd name="T0" fmla="*/ 403 w 417"/>
                <a:gd name="T1" fmla="*/ 32 h 358"/>
                <a:gd name="T2" fmla="*/ 376 w 417"/>
                <a:gd name="T3" fmla="*/ 0 h 358"/>
                <a:gd name="T4" fmla="*/ 187 w 417"/>
                <a:gd name="T5" fmla="*/ 145 h 358"/>
                <a:gd name="T6" fmla="*/ 118 w 417"/>
                <a:gd name="T7" fmla="*/ 122 h 358"/>
                <a:gd name="T8" fmla="*/ 0 w 417"/>
                <a:gd name="T9" fmla="*/ 240 h 358"/>
                <a:gd name="T10" fmla="*/ 118 w 417"/>
                <a:gd name="T11" fmla="*/ 358 h 358"/>
                <a:gd name="T12" fmla="*/ 236 w 417"/>
                <a:gd name="T13" fmla="*/ 240 h 358"/>
                <a:gd name="T14" fmla="*/ 225 w 417"/>
                <a:gd name="T15" fmla="*/ 192 h 358"/>
                <a:gd name="T16" fmla="*/ 417 w 417"/>
                <a:gd name="T17" fmla="*/ 44 h 358"/>
                <a:gd name="T18" fmla="*/ 403 w 417"/>
                <a:gd name="T19" fmla="*/ 3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7" h="358">
                  <a:moveTo>
                    <a:pt x="403" y="32"/>
                  </a:moveTo>
                  <a:cubicBezTo>
                    <a:pt x="393" y="22"/>
                    <a:pt x="384" y="11"/>
                    <a:pt x="376" y="0"/>
                  </a:cubicBezTo>
                  <a:cubicBezTo>
                    <a:pt x="187" y="145"/>
                    <a:pt x="187" y="145"/>
                    <a:pt x="187" y="145"/>
                  </a:cubicBezTo>
                  <a:cubicBezTo>
                    <a:pt x="168" y="131"/>
                    <a:pt x="144" y="122"/>
                    <a:pt x="118" y="122"/>
                  </a:cubicBezTo>
                  <a:cubicBezTo>
                    <a:pt x="53" y="122"/>
                    <a:pt x="0" y="175"/>
                    <a:pt x="0" y="240"/>
                  </a:cubicBezTo>
                  <a:cubicBezTo>
                    <a:pt x="0" y="305"/>
                    <a:pt x="53" y="358"/>
                    <a:pt x="118" y="358"/>
                  </a:cubicBezTo>
                  <a:cubicBezTo>
                    <a:pt x="183" y="358"/>
                    <a:pt x="236" y="305"/>
                    <a:pt x="236" y="240"/>
                  </a:cubicBezTo>
                  <a:cubicBezTo>
                    <a:pt x="236" y="223"/>
                    <a:pt x="232" y="206"/>
                    <a:pt x="225" y="192"/>
                  </a:cubicBezTo>
                  <a:cubicBezTo>
                    <a:pt x="417" y="44"/>
                    <a:pt x="417" y="44"/>
                    <a:pt x="417" y="44"/>
                  </a:cubicBezTo>
                  <a:cubicBezTo>
                    <a:pt x="412" y="40"/>
                    <a:pt x="408" y="36"/>
                    <a:pt x="40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sp>
          <p:nvSpPr>
            <p:cNvPr id="117" name="Freeform 8">
              <a:extLst>
                <a:ext uri="{FF2B5EF4-FFF2-40B4-BE49-F238E27FC236}">
                  <a16:creationId xmlns:a16="http://schemas.microsoft.com/office/drawing/2014/main" id="{1A1A80C9-99C1-49F9-8CEC-61CF37D4E1D7}"/>
                </a:ext>
              </a:extLst>
            </p:cNvPr>
            <p:cNvSpPr>
              <a:spLocks/>
            </p:cNvSpPr>
            <p:nvPr/>
          </p:nvSpPr>
          <p:spPr bwMode="auto">
            <a:xfrm>
              <a:off x="2516" y="-154"/>
              <a:ext cx="555" cy="1061"/>
            </a:xfrm>
            <a:custGeom>
              <a:avLst/>
              <a:gdLst>
                <a:gd name="T0" fmla="*/ 88 w 235"/>
                <a:gd name="T1" fmla="*/ 232 h 449"/>
                <a:gd name="T2" fmla="*/ 88 w 235"/>
                <a:gd name="T3" fmla="*/ 449 h 449"/>
                <a:gd name="T4" fmla="*/ 117 w 235"/>
                <a:gd name="T5" fmla="*/ 448 h 449"/>
                <a:gd name="T6" fmla="*/ 147 w 235"/>
                <a:gd name="T7" fmla="*/ 449 h 449"/>
                <a:gd name="T8" fmla="*/ 147 w 235"/>
                <a:gd name="T9" fmla="*/ 232 h 449"/>
                <a:gd name="T10" fmla="*/ 235 w 235"/>
                <a:gd name="T11" fmla="*/ 118 h 449"/>
                <a:gd name="T12" fmla="*/ 117 w 235"/>
                <a:gd name="T13" fmla="*/ 0 h 449"/>
                <a:gd name="T14" fmla="*/ 0 w 235"/>
                <a:gd name="T15" fmla="*/ 118 h 449"/>
                <a:gd name="T16" fmla="*/ 88 w 235"/>
                <a:gd name="T17" fmla="*/ 232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449">
                  <a:moveTo>
                    <a:pt x="88" y="232"/>
                  </a:moveTo>
                  <a:cubicBezTo>
                    <a:pt x="88" y="449"/>
                    <a:pt x="88" y="449"/>
                    <a:pt x="88" y="449"/>
                  </a:cubicBezTo>
                  <a:cubicBezTo>
                    <a:pt x="97" y="448"/>
                    <a:pt x="107" y="448"/>
                    <a:pt x="117" y="448"/>
                  </a:cubicBezTo>
                  <a:cubicBezTo>
                    <a:pt x="128" y="448"/>
                    <a:pt x="138" y="448"/>
                    <a:pt x="147" y="449"/>
                  </a:cubicBezTo>
                  <a:cubicBezTo>
                    <a:pt x="147" y="232"/>
                    <a:pt x="147" y="232"/>
                    <a:pt x="147" y="232"/>
                  </a:cubicBezTo>
                  <a:cubicBezTo>
                    <a:pt x="198" y="219"/>
                    <a:pt x="235" y="173"/>
                    <a:pt x="235" y="118"/>
                  </a:cubicBezTo>
                  <a:cubicBezTo>
                    <a:pt x="235" y="53"/>
                    <a:pt x="183" y="0"/>
                    <a:pt x="117" y="0"/>
                  </a:cubicBezTo>
                  <a:cubicBezTo>
                    <a:pt x="52" y="0"/>
                    <a:pt x="0" y="53"/>
                    <a:pt x="0" y="118"/>
                  </a:cubicBezTo>
                  <a:cubicBezTo>
                    <a:pt x="0" y="173"/>
                    <a:pt x="37" y="219"/>
                    <a:pt x="88" y="2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sp>
          <p:nvSpPr>
            <p:cNvPr id="118" name="Oval 9">
              <a:extLst>
                <a:ext uri="{FF2B5EF4-FFF2-40B4-BE49-F238E27FC236}">
                  <a16:creationId xmlns:a16="http://schemas.microsoft.com/office/drawing/2014/main" id="{F77DD92A-9A92-4298-8ABA-1B0BC5CA6A13}"/>
                </a:ext>
              </a:extLst>
            </p:cNvPr>
            <p:cNvSpPr>
              <a:spLocks noChangeArrowheads="1"/>
            </p:cNvSpPr>
            <p:nvPr/>
          </p:nvSpPr>
          <p:spPr bwMode="auto">
            <a:xfrm>
              <a:off x="2350" y="1084"/>
              <a:ext cx="886" cy="88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sp>
          <p:nvSpPr>
            <p:cNvPr id="119" name="Freeform 10">
              <a:extLst>
                <a:ext uri="{FF2B5EF4-FFF2-40B4-BE49-F238E27FC236}">
                  <a16:creationId xmlns:a16="http://schemas.microsoft.com/office/drawing/2014/main" id="{D7B5DE80-2EA7-4215-B7CD-D1AD989ABE59}"/>
                </a:ext>
              </a:extLst>
            </p:cNvPr>
            <p:cNvSpPr>
              <a:spLocks/>
            </p:cNvSpPr>
            <p:nvPr/>
          </p:nvSpPr>
          <p:spPr bwMode="auto">
            <a:xfrm>
              <a:off x="2964" y="2069"/>
              <a:ext cx="905" cy="1330"/>
            </a:xfrm>
            <a:custGeom>
              <a:avLst/>
              <a:gdLst>
                <a:gd name="T0" fmla="*/ 265 w 383"/>
                <a:gd name="T1" fmla="*/ 328 h 563"/>
                <a:gd name="T2" fmla="*/ 237 w 383"/>
                <a:gd name="T3" fmla="*/ 331 h 563"/>
                <a:gd name="T4" fmla="*/ 55 w 383"/>
                <a:gd name="T5" fmla="*/ 0 h 563"/>
                <a:gd name="T6" fmla="*/ 0 w 383"/>
                <a:gd name="T7" fmla="*/ 23 h 563"/>
                <a:gd name="T8" fmla="*/ 184 w 383"/>
                <a:gd name="T9" fmla="*/ 360 h 563"/>
                <a:gd name="T10" fmla="*/ 147 w 383"/>
                <a:gd name="T11" fmla="*/ 446 h 563"/>
                <a:gd name="T12" fmla="*/ 265 w 383"/>
                <a:gd name="T13" fmla="*/ 563 h 563"/>
                <a:gd name="T14" fmla="*/ 383 w 383"/>
                <a:gd name="T15" fmla="*/ 446 h 563"/>
                <a:gd name="T16" fmla="*/ 265 w 383"/>
                <a:gd name="T17" fmla="*/ 328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563">
                  <a:moveTo>
                    <a:pt x="265" y="328"/>
                  </a:moveTo>
                  <a:cubicBezTo>
                    <a:pt x="255" y="328"/>
                    <a:pt x="246" y="329"/>
                    <a:pt x="237" y="331"/>
                  </a:cubicBezTo>
                  <a:cubicBezTo>
                    <a:pt x="55" y="0"/>
                    <a:pt x="55" y="0"/>
                    <a:pt x="55" y="0"/>
                  </a:cubicBezTo>
                  <a:cubicBezTo>
                    <a:pt x="38" y="10"/>
                    <a:pt x="19" y="18"/>
                    <a:pt x="0" y="23"/>
                  </a:cubicBezTo>
                  <a:cubicBezTo>
                    <a:pt x="184" y="360"/>
                    <a:pt x="184" y="360"/>
                    <a:pt x="184" y="360"/>
                  </a:cubicBezTo>
                  <a:cubicBezTo>
                    <a:pt x="161" y="381"/>
                    <a:pt x="147" y="412"/>
                    <a:pt x="147" y="446"/>
                  </a:cubicBezTo>
                  <a:cubicBezTo>
                    <a:pt x="147" y="511"/>
                    <a:pt x="200" y="563"/>
                    <a:pt x="265" y="563"/>
                  </a:cubicBezTo>
                  <a:cubicBezTo>
                    <a:pt x="330" y="563"/>
                    <a:pt x="383" y="511"/>
                    <a:pt x="383" y="446"/>
                  </a:cubicBezTo>
                  <a:cubicBezTo>
                    <a:pt x="383" y="380"/>
                    <a:pt x="330" y="328"/>
                    <a:pt x="265" y="3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sp>
          <p:nvSpPr>
            <p:cNvPr id="120" name="Freeform 11">
              <a:extLst>
                <a:ext uri="{FF2B5EF4-FFF2-40B4-BE49-F238E27FC236}">
                  <a16:creationId xmlns:a16="http://schemas.microsoft.com/office/drawing/2014/main" id="{9731D7A3-351C-4F26-98FD-F071992E3AD6}"/>
                </a:ext>
              </a:extLst>
            </p:cNvPr>
            <p:cNvSpPr>
              <a:spLocks/>
            </p:cNvSpPr>
            <p:nvPr/>
          </p:nvSpPr>
          <p:spPr bwMode="auto">
            <a:xfrm>
              <a:off x="3392" y="916"/>
              <a:ext cx="1314" cy="584"/>
            </a:xfrm>
            <a:custGeom>
              <a:avLst/>
              <a:gdLst>
                <a:gd name="T0" fmla="*/ 438 w 556"/>
                <a:gd name="T1" fmla="*/ 0 h 247"/>
                <a:gd name="T2" fmla="*/ 320 w 556"/>
                <a:gd name="T3" fmla="*/ 112 h 247"/>
                <a:gd name="T4" fmla="*/ 0 w 556"/>
                <a:gd name="T5" fmla="*/ 188 h 247"/>
                <a:gd name="T6" fmla="*/ 9 w 556"/>
                <a:gd name="T7" fmla="*/ 247 h 247"/>
                <a:gd name="T8" fmla="*/ 333 w 556"/>
                <a:gd name="T9" fmla="*/ 171 h 247"/>
                <a:gd name="T10" fmla="*/ 438 w 556"/>
                <a:gd name="T11" fmla="*/ 235 h 247"/>
                <a:gd name="T12" fmla="*/ 556 w 556"/>
                <a:gd name="T13" fmla="*/ 117 h 247"/>
                <a:gd name="T14" fmla="*/ 438 w 556"/>
                <a:gd name="T15" fmla="*/ 0 h 2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6" h="247">
                  <a:moveTo>
                    <a:pt x="438" y="0"/>
                  </a:moveTo>
                  <a:cubicBezTo>
                    <a:pt x="375" y="0"/>
                    <a:pt x="323" y="49"/>
                    <a:pt x="320" y="112"/>
                  </a:cubicBezTo>
                  <a:cubicBezTo>
                    <a:pt x="0" y="188"/>
                    <a:pt x="0" y="188"/>
                    <a:pt x="0" y="188"/>
                  </a:cubicBezTo>
                  <a:cubicBezTo>
                    <a:pt x="6" y="207"/>
                    <a:pt x="9" y="227"/>
                    <a:pt x="9" y="247"/>
                  </a:cubicBezTo>
                  <a:cubicBezTo>
                    <a:pt x="333" y="171"/>
                    <a:pt x="333" y="171"/>
                    <a:pt x="333" y="171"/>
                  </a:cubicBezTo>
                  <a:cubicBezTo>
                    <a:pt x="352" y="209"/>
                    <a:pt x="392" y="235"/>
                    <a:pt x="438" y="235"/>
                  </a:cubicBezTo>
                  <a:cubicBezTo>
                    <a:pt x="503" y="235"/>
                    <a:pt x="556" y="182"/>
                    <a:pt x="556" y="117"/>
                  </a:cubicBezTo>
                  <a:cubicBezTo>
                    <a:pt x="556" y="52"/>
                    <a:pt x="503" y="0"/>
                    <a:pt x="43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grpSp>
      <p:grpSp>
        <p:nvGrpSpPr>
          <p:cNvPr id="201" name="Group 200">
            <a:extLst>
              <a:ext uri="{FF2B5EF4-FFF2-40B4-BE49-F238E27FC236}">
                <a16:creationId xmlns:a16="http://schemas.microsoft.com/office/drawing/2014/main" id="{FFED6484-A872-462A-9864-E46B5C048707}"/>
              </a:ext>
            </a:extLst>
          </p:cNvPr>
          <p:cNvGrpSpPr>
            <a:grpSpLocks noChangeAspect="1"/>
          </p:cNvGrpSpPr>
          <p:nvPr/>
        </p:nvGrpSpPr>
        <p:grpSpPr bwMode="auto">
          <a:xfrm>
            <a:off x="7024641" y="1817515"/>
            <a:ext cx="340692" cy="385885"/>
            <a:chOff x="5904" y="2485"/>
            <a:chExt cx="588" cy="666"/>
          </a:xfrm>
          <a:solidFill>
            <a:schemeClr val="accent2"/>
          </a:solidFill>
          <a:effectLst/>
        </p:grpSpPr>
        <p:sp>
          <p:nvSpPr>
            <p:cNvPr id="202" name="Freeform 88">
              <a:extLst>
                <a:ext uri="{FF2B5EF4-FFF2-40B4-BE49-F238E27FC236}">
                  <a16:creationId xmlns:a16="http://schemas.microsoft.com/office/drawing/2014/main" id="{6A9C0162-C5AF-4981-A5E0-A9C17645951A}"/>
                </a:ext>
              </a:extLst>
            </p:cNvPr>
            <p:cNvSpPr>
              <a:spLocks noEditPoints="1"/>
            </p:cNvSpPr>
            <p:nvPr/>
          </p:nvSpPr>
          <p:spPr bwMode="auto">
            <a:xfrm>
              <a:off x="5904" y="2485"/>
              <a:ext cx="588" cy="666"/>
            </a:xfrm>
            <a:custGeom>
              <a:avLst/>
              <a:gdLst>
                <a:gd name="T0" fmla="*/ 21 w 246"/>
                <a:gd name="T1" fmla="*/ 117 h 279"/>
                <a:gd name="T2" fmla="*/ 15 w 246"/>
                <a:gd name="T3" fmla="*/ 189 h 279"/>
                <a:gd name="T4" fmla="*/ 23 w 246"/>
                <a:gd name="T5" fmla="*/ 209 h 279"/>
                <a:gd name="T6" fmla="*/ 34 w 246"/>
                <a:gd name="T7" fmla="*/ 243 h 279"/>
                <a:gd name="T8" fmla="*/ 92 w 246"/>
                <a:gd name="T9" fmla="*/ 279 h 279"/>
                <a:gd name="T10" fmla="*/ 189 w 246"/>
                <a:gd name="T11" fmla="*/ 210 h 279"/>
                <a:gd name="T12" fmla="*/ 200 w 246"/>
                <a:gd name="T13" fmla="*/ 88 h 279"/>
                <a:gd name="T14" fmla="*/ 187 w 246"/>
                <a:gd name="T15" fmla="*/ 93 h 279"/>
                <a:gd name="T16" fmla="*/ 178 w 246"/>
                <a:gd name="T17" fmla="*/ 89 h 279"/>
                <a:gd name="T18" fmla="*/ 175 w 246"/>
                <a:gd name="T19" fmla="*/ 75 h 279"/>
                <a:gd name="T20" fmla="*/ 176 w 246"/>
                <a:gd name="T21" fmla="*/ 68 h 279"/>
                <a:gd name="T22" fmla="*/ 181 w 246"/>
                <a:gd name="T23" fmla="*/ 55 h 279"/>
                <a:gd name="T24" fmla="*/ 190 w 246"/>
                <a:gd name="T25" fmla="*/ 52 h 279"/>
                <a:gd name="T26" fmla="*/ 203 w 246"/>
                <a:gd name="T27" fmla="*/ 60 h 279"/>
                <a:gd name="T28" fmla="*/ 207 w 246"/>
                <a:gd name="T29" fmla="*/ 65 h 279"/>
                <a:gd name="T30" fmla="*/ 212 w 246"/>
                <a:gd name="T31" fmla="*/ 78 h 279"/>
                <a:gd name="T32" fmla="*/ 208 w 246"/>
                <a:gd name="T33" fmla="*/ 87 h 279"/>
                <a:gd name="T34" fmla="*/ 193 w 246"/>
                <a:gd name="T35" fmla="*/ 62 h 279"/>
                <a:gd name="T36" fmla="*/ 184 w 246"/>
                <a:gd name="T37" fmla="*/ 80 h 279"/>
                <a:gd name="T38" fmla="*/ 203 w 246"/>
                <a:gd name="T39" fmla="*/ 74 h 279"/>
                <a:gd name="T40" fmla="*/ 129 w 246"/>
                <a:gd name="T41" fmla="*/ 109 h 279"/>
                <a:gd name="T42" fmla="*/ 97 w 246"/>
                <a:gd name="T43" fmla="*/ 122 h 279"/>
                <a:gd name="T44" fmla="*/ 77 w 246"/>
                <a:gd name="T45" fmla="*/ 111 h 279"/>
                <a:gd name="T46" fmla="*/ 68 w 246"/>
                <a:gd name="T47" fmla="*/ 78 h 279"/>
                <a:gd name="T48" fmla="*/ 70 w 246"/>
                <a:gd name="T49" fmla="*/ 61 h 279"/>
                <a:gd name="T50" fmla="*/ 84 w 246"/>
                <a:gd name="T51" fmla="*/ 30 h 279"/>
                <a:gd name="T52" fmla="*/ 106 w 246"/>
                <a:gd name="T53" fmla="*/ 22 h 279"/>
                <a:gd name="T54" fmla="*/ 135 w 246"/>
                <a:gd name="T55" fmla="*/ 41 h 279"/>
                <a:gd name="T56" fmla="*/ 146 w 246"/>
                <a:gd name="T57" fmla="*/ 53 h 279"/>
                <a:gd name="T58" fmla="*/ 159 w 246"/>
                <a:gd name="T59" fmla="*/ 85 h 279"/>
                <a:gd name="T60" fmla="*/ 148 w 246"/>
                <a:gd name="T61" fmla="*/ 106 h 279"/>
                <a:gd name="T62" fmla="*/ 193 w 246"/>
                <a:gd name="T63" fmla="*/ 158 h 279"/>
                <a:gd name="T64" fmla="*/ 172 w 246"/>
                <a:gd name="T65" fmla="*/ 167 h 279"/>
                <a:gd name="T66" fmla="*/ 159 w 246"/>
                <a:gd name="T67" fmla="*/ 160 h 279"/>
                <a:gd name="T68" fmla="*/ 153 w 246"/>
                <a:gd name="T69" fmla="*/ 138 h 279"/>
                <a:gd name="T70" fmla="*/ 154 w 246"/>
                <a:gd name="T71" fmla="*/ 127 h 279"/>
                <a:gd name="T72" fmla="*/ 163 w 246"/>
                <a:gd name="T73" fmla="*/ 106 h 279"/>
                <a:gd name="T74" fmla="*/ 178 w 246"/>
                <a:gd name="T75" fmla="*/ 101 h 279"/>
                <a:gd name="T76" fmla="*/ 197 w 246"/>
                <a:gd name="T77" fmla="*/ 113 h 279"/>
                <a:gd name="T78" fmla="*/ 204 w 246"/>
                <a:gd name="T79" fmla="*/ 121 h 279"/>
                <a:gd name="T80" fmla="*/ 213 w 246"/>
                <a:gd name="T81" fmla="*/ 143 h 279"/>
                <a:gd name="T82" fmla="*/ 206 w 246"/>
                <a:gd name="T83" fmla="*/ 156 h 279"/>
                <a:gd name="T84" fmla="*/ 182 w 246"/>
                <a:gd name="T85" fmla="*/ 117 h 279"/>
                <a:gd name="T86" fmla="*/ 167 w 246"/>
                <a:gd name="T87" fmla="*/ 145 h 279"/>
                <a:gd name="T88" fmla="*/ 198 w 246"/>
                <a:gd name="T89" fmla="*/ 136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6" h="279">
                  <a:moveTo>
                    <a:pt x="119" y="0"/>
                  </a:moveTo>
                  <a:cubicBezTo>
                    <a:pt x="59" y="0"/>
                    <a:pt x="19" y="46"/>
                    <a:pt x="19" y="106"/>
                  </a:cubicBezTo>
                  <a:cubicBezTo>
                    <a:pt x="19" y="109"/>
                    <a:pt x="21" y="110"/>
                    <a:pt x="21" y="117"/>
                  </a:cubicBezTo>
                  <a:cubicBezTo>
                    <a:pt x="21" y="124"/>
                    <a:pt x="4" y="160"/>
                    <a:pt x="2" y="165"/>
                  </a:cubicBezTo>
                  <a:cubicBezTo>
                    <a:pt x="0" y="170"/>
                    <a:pt x="1" y="180"/>
                    <a:pt x="9" y="180"/>
                  </a:cubicBezTo>
                  <a:cubicBezTo>
                    <a:pt x="19" y="179"/>
                    <a:pt x="20" y="186"/>
                    <a:pt x="15" y="189"/>
                  </a:cubicBezTo>
                  <a:cubicBezTo>
                    <a:pt x="13" y="191"/>
                    <a:pt x="15" y="198"/>
                    <a:pt x="17" y="199"/>
                  </a:cubicBezTo>
                  <a:cubicBezTo>
                    <a:pt x="18" y="200"/>
                    <a:pt x="27" y="203"/>
                    <a:pt x="28" y="204"/>
                  </a:cubicBezTo>
                  <a:cubicBezTo>
                    <a:pt x="29" y="204"/>
                    <a:pt x="25" y="207"/>
                    <a:pt x="23" y="209"/>
                  </a:cubicBezTo>
                  <a:cubicBezTo>
                    <a:pt x="22" y="211"/>
                    <a:pt x="25" y="218"/>
                    <a:pt x="25" y="218"/>
                  </a:cubicBezTo>
                  <a:cubicBezTo>
                    <a:pt x="25" y="218"/>
                    <a:pt x="28" y="219"/>
                    <a:pt x="33" y="223"/>
                  </a:cubicBezTo>
                  <a:cubicBezTo>
                    <a:pt x="39" y="227"/>
                    <a:pt x="34" y="239"/>
                    <a:pt x="34" y="243"/>
                  </a:cubicBezTo>
                  <a:cubicBezTo>
                    <a:pt x="34" y="247"/>
                    <a:pt x="39" y="259"/>
                    <a:pt x="52" y="259"/>
                  </a:cubicBezTo>
                  <a:cubicBezTo>
                    <a:pt x="65" y="259"/>
                    <a:pt x="86" y="251"/>
                    <a:pt x="86" y="251"/>
                  </a:cubicBezTo>
                  <a:cubicBezTo>
                    <a:pt x="92" y="279"/>
                    <a:pt x="92" y="279"/>
                    <a:pt x="92" y="279"/>
                  </a:cubicBezTo>
                  <a:cubicBezTo>
                    <a:pt x="97" y="277"/>
                    <a:pt x="169" y="254"/>
                    <a:pt x="188" y="249"/>
                  </a:cubicBezTo>
                  <a:cubicBezTo>
                    <a:pt x="190" y="248"/>
                    <a:pt x="192" y="248"/>
                    <a:pt x="194" y="247"/>
                  </a:cubicBezTo>
                  <a:cubicBezTo>
                    <a:pt x="189" y="210"/>
                    <a:pt x="189" y="210"/>
                    <a:pt x="189" y="210"/>
                  </a:cubicBezTo>
                  <a:cubicBezTo>
                    <a:pt x="202" y="188"/>
                    <a:pt x="232" y="155"/>
                    <a:pt x="235" y="123"/>
                  </a:cubicBezTo>
                  <a:cubicBezTo>
                    <a:pt x="246" y="41"/>
                    <a:pt x="189" y="0"/>
                    <a:pt x="119" y="0"/>
                  </a:cubicBezTo>
                  <a:close/>
                  <a:moveTo>
                    <a:pt x="200" y="88"/>
                  </a:moveTo>
                  <a:cubicBezTo>
                    <a:pt x="198" y="89"/>
                    <a:pt x="196" y="90"/>
                    <a:pt x="194" y="90"/>
                  </a:cubicBezTo>
                  <a:cubicBezTo>
                    <a:pt x="194" y="94"/>
                    <a:pt x="194" y="94"/>
                    <a:pt x="194" y="94"/>
                  </a:cubicBezTo>
                  <a:cubicBezTo>
                    <a:pt x="187" y="93"/>
                    <a:pt x="187" y="93"/>
                    <a:pt x="187" y="93"/>
                  </a:cubicBezTo>
                  <a:cubicBezTo>
                    <a:pt x="187" y="90"/>
                    <a:pt x="187" y="90"/>
                    <a:pt x="187" y="90"/>
                  </a:cubicBezTo>
                  <a:cubicBezTo>
                    <a:pt x="185" y="89"/>
                    <a:pt x="183" y="88"/>
                    <a:pt x="181" y="86"/>
                  </a:cubicBezTo>
                  <a:cubicBezTo>
                    <a:pt x="178" y="89"/>
                    <a:pt x="178" y="89"/>
                    <a:pt x="178" y="89"/>
                  </a:cubicBezTo>
                  <a:cubicBezTo>
                    <a:pt x="174" y="84"/>
                    <a:pt x="174" y="84"/>
                    <a:pt x="174" y="84"/>
                  </a:cubicBezTo>
                  <a:cubicBezTo>
                    <a:pt x="177" y="81"/>
                    <a:pt x="177" y="81"/>
                    <a:pt x="177" y="81"/>
                  </a:cubicBezTo>
                  <a:cubicBezTo>
                    <a:pt x="176" y="79"/>
                    <a:pt x="175" y="77"/>
                    <a:pt x="175" y="75"/>
                  </a:cubicBezTo>
                  <a:cubicBezTo>
                    <a:pt x="171" y="75"/>
                    <a:pt x="171" y="75"/>
                    <a:pt x="171" y="75"/>
                  </a:cubicBezTo>
                  <a:cubicBezTo>
                    <a:pt x="172" y="68"/>
                    <a:pt x="172" y="68"/>
                    <a:pt x="172" y="68"/>
                  </a:cubicBezTo>
                  <a:cubicBezTo>
                    <a:pt x="176" y="68"/>
                    <a:pt x="176" y="68"/>
                    <a:pt x="176" y="68"/>
                  </a:cubicBezTo>
                  <a:cubicBezTo>
                    <a:pt x="176" y="66"/>
                    <a:pt x="177" y="64"/>
                    <a:pt x="179" y="62"/>
                  </a:cubicBezTo>
                  <a:cubicBezTo>
                    <a:pt x="176" y="59"/>
                    <a:pt x="176" y="59"/>
                    <a:pt x="176" y="59"/>
                  </a:cubicBezTo>
                  <a:cubicBezTo>
                    <a:pt x="181" y="55"/>
                    <a:pt x="181" y="55"/>
                    <a:pt x="181" y="55"/>
                  </a:cubicBezTo>
                  <a:cubicBezTo>
                    <a:pt x="184" y="58"/>
                    <a:pt x="184" y="58"/>
                    <a:pt x="184" y="58"/>
                  </a:cubicBezTo>
                  <a:cubicBezTo>
                    <a:pt x="186" y="57"/>
                    <a:pt x="188" y="56"/>
                    <a:pt x="190" y="56"/>
                  </a:cubicBezTo>
                  <a:cubicBezTo>
                    <a:pt x="190" y="52"/>
                    <a:pt x="190" y="52"/>
                    <a:pt x="190" y="52"/>
                  </a:cubicBezTo>
                  <a:cubicBezTo>
                    <a:pt x="197" y="53"/>
                    <a:pt x="197" y="53"/>
                    <a:pt x="197" y="53"/>
                  </a:cubicBezTo>
                  <a:cubicBezTo>
                    <a:pt x="197" y="57"/>
                    <a:pt x="197" y="57"/>
                    <a:pt x="197" y="57"/>
                  </a:cubicBezTo>
                  <a:cubicBezTo>
                    <a:pt x="199" y="57"/>
                    <a:pt x="201" y="58"/>
                    <a:pt x="203" y="60"/>
                  </a:cubicBezTo>
                  <a:cubicBezTo>
                    <a:pt x="206" y="57"/>
                    <a:pt x="206" y="57"/>
                    <a:pt x="206" y="57"/>
                  </a:cubicBezTo>
                  <a:cubicBezTo>
                    <a:pt x="210" y="62"/>
                    <a:pt x="210" y="62"/>
                    <a:pt x="210" y="62"/>
                  </a:cubicBezTo>
                  <a:cubicBezTo>
                    <a:pt x="207" y="65"/>
                    <a:pt x="207" y="65"/>
                    <a:pt x="207" y="65"/>
                  </a:cubicBezTo>
                  <a:cubicBezTo>
                    <a:pt x="208" y="67"/>
                    <a:pt x="209" y="69"/>
                    <a:pt x="209" y="71"/>
                  </a:cubicBezTo>
                  <a:cubicBezTo>
                    <a:pt x="213" y="71"/>
                    <a:pt x="213" y="71"/>
                    <a:pt x="213" y="71"/>
                  </a:cubicBezTo>
                  <a:cubicBezTo>
                    <a:pt x="212" y="78"/>
                    <a:pt x="212" y="78"/>
                    <a:pt x="212" y="78"/>
                  </a:cubicBezTo>
                  <a:cubicBezTo>
                    <a:pt x="208" y="78"/>
                    <a:pt x="208" y="78"/>
                    <a:pt x="208" y="78"/>
                  </a:cubicBezTo>
                  <a:cubicBezTo>
                    <a:pt x="208" y="80"/>
                    <a:pt x="207" y="82"/>
                    <a:pt x="205" y="84"/>
                  </a:cubicBezTo>
                  <a:cubicBezTo>
                    <a:pt x="208" y="87"/>
                    <a:pt x="208" y="87"/>
                    <a:pt x="208" y="87"/>
                  </a:cubicBezTo>
                  <a:cubicBezTo>
                    <a:pt x="203" y="91"/>
                    <a:pt x="203" y="91"/>
                    <a:pt x="203" y="91"/>
                  </a:cubicBezTo>
                  <a:lnTo>
                    <a:pt x="200" y="88"/>
                  </a:lnTo>
                  <a:close/>
                  <a:moveTo>
                    <a:pt x="193" y="62"/>
                  </a:moveTo>
                  <a:cubicBezTo>
                    <a:pt x="190" y="62"/>
                    <a:pt x="187" y="62"/>
                    <a:pt x="185" y="64"/>
                  </a:cubicBezTo>
                  <a:cubicBezTo>
                    <a:pt x="183" y="66"/>
                    <a:pt x="181" y="69"/>
                    <a:pt x="181" y="72"/>
                  </a:cubicBezTo>
                  <a:cubicBezTo>
                    <a:pt x="181" y="75"/>
                    <a:pt x="182" y="78"/>
                    <a:pt x="184" y="80"/>
                  </a:cubicBezTo>
                  <a:cubicBezTo>
                    <a:pt x="185" y="82"/>
                    <a:pt x="188" y="84"/>
                    <a:pt x="191" y="84"/>
                  </a:cubicBezTo>
                  <a:cubicBezTo>
                    <a:pt x="194" y="84"/>
                    <a:pt x="197" y="83"/>
                    <a:pt x="199" y="81"/>
                  </a:cubicBezTo>
                  <a:cubicBezTo>
                    <a:pt x="201" y="79"/>
                    <a:pt x="203" y="77"/>
                    <a:pt x="203" y="74"/>
                  </a:cubicBezTo>
                  <a:cubicBezTo>
                    <a:pt x="203" y="71"/>
                    <a:pt x="202" y="68"/>
                    <a:pt x="200" y="66"/>
                  </a:cubicBezTo>
                  <a:cubicBezTo>
                    <a:pt x="199" y="63"/>
                    <a:pt x="196" y="62"/>
                    <a:pt x="193" y="62"/>
                  </a:cubicBezTo>
                  <a:close/>
                  <a:moveTo>
                    <a:pt x="129" y="109"/>
                  </a:moveTo>
                  <a:cubicBezTo>
                    <a:pt x="125" y="112"/>
                    <a:pt x="120" y="114"/>
                    <a:pt x="114" y="114"/>
                  </a:cubicBezTo>
                  <a:cubicBezTo>
                    <a:pt x="113" y="124"/>
                    <a:pt x="113" y="124"/>
                    <a:pt x="113" y="124"/>
                  </a:cubicBezTo>
                  <a:cubicBezTo>
                    <a:pt x="97" y="122"/>
                    <a:pt x="97" y="122"/>
                    <a:pt x="97" y="122"/>
                  </a:cubicBezTo>
                  <a:cubicBezTo>
                    <a:pt x="98" y="113"/>
                    <a:pt x="98" y="113"/>
                    <a:pt x="98" y="113"/>
                  </a:cubicBezTo>
                  <a:cubicBezTo>
                    <a:pt x="93" y="111"/>
                    <a:pt x="88" y="109"/>
                    <a:pt x="84" y="105"/>
                  </a:cubicBezTo>
                  <a:cubicBezTo>
                    <a:pt x="77" y="111"/>
                    <a:pt x="77" y="111"/>
                    <a:pt x="77" y="111"/>
                  </a:cubicBezTo>
                  <a:cubicBezTo>
                    <a:pt x="66" y="99"/>
                    <a:pt x="66" y="99"/>
                    <a:pt x="66" y="99"/>
                  </a:cubicBezTo>
                  <a:cubicBezTo>
                    <a:pt x="73" y="93"/>
                    <a:pt x="73" y="93"/>
                    <a:pt x="73" y="93"/>
                  </a:cubicBezTo>
                  <a:cubicBezTo>
                    <a:pt x="71" y="88"/>
                    <a:pt x="69" y="83"/>
                    <a:pt x="68" y="78"/>
                  </a:cubicBezTo>
                  <a:cubicBezTo>
                    <a:pt x="59" y="77"/>
                    <a:pt x="59" y="77"/>
                    <a:pt x="59" y="77"/>
                  </a:cubicBezTo>
                  <a:cubicBezTo>
                    <a:pt x="60" y="61"/>
                    <a:pt x="60" y="61"/>
                    <a:pt x="60" y="61"/>
                  </a:cubicBezTo>
                  <a:cubicBezTo>
                    <a:pt x="70" y="61"/>
                    <a:pt x="70" y="61"/>
                    <a:pt x="70" y="61"/>
                  </a:cubicBezTo>
                  <a:cubicBezTo>
                    <a:pt x="71" y="56"/>
                    <a:pt x="74" y="51"/>
                    <a:pt x="77" y="47"/>
                  </a:cubicBezTo>
                  <a:cubicBezTo>
                    <a:pt x="71" y="40"/>
                    <a:pt x="71" y="40"/>
                    <a:pt x="71" y="40"/>
                  </a:cubicBezTo>
                  <a:cubicBezTo>
                    <a:pt x="84" y="30"/>
                    <a:pt x="84" y="30"/>
                    <a:pt x="84" y="30"/>
                  </a:cubicBezTo>
                  <a:cubicBezTo>
                    <a:pt x="90" y="37"/>
                    <a:pt x="90" y="37"/>
                    <a:pt x="90" y="37"/>
                  </a:cubicBezTo>
                  <a:cubicBezTo>
                    <a:pt x="94" y="34"/>
                    <a:pt x="99" y="33"/>
                    <a:pt x="105" y="32"/>
                  </a:cubicBezTo>
                  <a:cubicBezTo>
                    <a:pt x="106" y="22"/>
                    <a:pt x="106" y="22"/>
                    <a:pt x="106" y="22"/>
                  </a:cubicBezTo>
                  <a:cubicBezTo>
                    <a:pt x="122" y="24"/>
                    <a:pt x="122" y="24"/>
                    <a:pt x="122" y="24"/>
                  </a:cubicBezTo>
                  <a:cubicBezTo>
                    <a:pt x="121" y="34"/>
                    <a:pt x="121" y="34"/>
                    <a:pt x="121" y="34"/>
                  </a:cubicBezTo>
                  <a:cubicBezTo>
                    <a:pt x="126" y="35"/>
                    <a:pt x="131" y="38"/>
                    <a:pt x="135" y="41"/>
                  </a:cubicBezTo>
                  <a:cubicBezTo>
                    <a:pt x="143" y="35"/>
                    <a:pt x="143" y="35"/>
                    <a:pt x="143" y="35"/>
                  </a:cubicBezTo>
                  <a:cubicBezTo>
                    <a:pt x="153" y="47"/>
                    <a:pt x="153" y="47"/>
                    <a:pt x="153" y="47"/>
                  </a:cubicBezTo>
                  <a:cubicBezTo>
                    <a:pt x="146" y="53"/>
                    <a:pt x="146" y="53"/>
                    <a:pt x="146" y="53"/>
                  </a:cubicBezTo>
                  <a:cubicBezTo>
                    <a:pt x="148" y="58"/>
                    <a:pt x="150" y="63"/>
                    <a:pt x="151" y="68"/>
                  </a:cubicBezTo>
                  <a:cubicBezTo>
                    <a:pt x="160" y="69"/>
                    <a:pt x="160" y="69"/>
                    <a:pt x="160" y="69"/>
                  </a:cubicBezTo>
                  <a:cubicBezTo>
                    <a:pt x="159" y="85"/>
                    <a:pt x="159" y="85"/>
                    <a:pt x="159" y="85"/>
                  </a:cubicBezTo>
                  <a:cubicBezTo>
                    <a:pt x="149" y="85"/>
                    <a:pt x="149" y="85"/>
                    <a:pt x="149" y="85"/>
                  </a:cubicBezTo>
                  <a:cubicBezTo>
                    <a:pt x="148" y="90"/>
                    <a:pt x="145" y="95"/>
                    <a:pt x="142" y="99"/>
                  </a:cubicBezTo>
                  <a:cubicBezTo>
                    <a:pt x="148" y="106"/>
                    <a:pt x="148" y="106"/>
                    <a:pt x="148" y="106"/>
                  </a:cubicBezTo>
                  <a:cubicBezTo>
                    <a:pt x="135" y="117"/>
                    <a:pt x="135" y="117"/>
                    <a:pt x="135" y="117"/>
                  </a:cubicBezTo>
                  <a:lnTo>
                    <a:pt x="129" y="109"/>
                  </a:lnTo>
                  <a:close/>
                  <a:moveTo>
                    <a:pt x="193" y="158"/>
                  </a:moveTo>
                  <a:cubicBezTo>
                    <a:pt x="190" y="160"/>
                    <a:pt x="187" y="161"/>
                    <a:pt x="183" y="161"/>
                  </a:cubicBezTo>
                  <a:cubicBezTo>
                    <a:pt x="183" y="168"/>
                    <a:pt x="183" y="168"/>
                    <a:pt x="183" y="168"/>
                  </a:cubicBezTo>
                  <a:cubicBezTo>
                    <a:pt x="172" y="167"/>
                    <a:pt x="172" y="167"/>
                    <a:pt x="172" y="167"/>
                  </a:cubicBezTo>
                  <a:cubicBezTo>
                    <a:pt x="173" y="161"/>
                    <a:pt x="173" y="161"/>
                    <a:pt x="173" y="161"/>
                  </a:cubicBezTo>
                  <a:cubicBezTo>
                    <a:pt x="169" y="160"/>
                    <a:pt x="166" y="158"/>
                    <a:pt x="163" y="156"/>
                  </a:cubicBezTo>
                  <a:cubicBezTo>
                    <a:pt x="159" y="160"/>
                    <a:pt x="159" y="160"/>
                    <a:pt x="159" y="160"/>
                  </a:cubicBezTo>
                  <a:cubicBezTo>
                    <a:pt x="152" y="151"/>
                    <a:pt x="152" y="151"/>
                    <a:pt x="152" y="151"/>
                  </a:cubicBezTo>
                  <a:cubicBezTo>
                    <a:pt x="156" y="148"/>
                    <a:pt x="156" y="148"/>
                    <a:pt x="156" y="148"/>
                  </a:cubicBezTo>
                  <a:cubicBezTo>
                    <a:pt x="155" y="144"/>
                    <a:pt x="154" y="141"/>
                    <a:pt x="153" y="138"/>
                  </a:cubicBezTo>
                  <a:cubicBezTo>
                    <a:pt x="147" y="137"/>
                    <a:pt x="147" y="137"/>
                    <a:pt x="147" y="137"/>
                  </a:cubicBezTo>
                  <a:cubicBezTo>
                    <a:pt x="148" y="126"/>
                    <a:pt x="148" y="126"/>
                    <a:pt x="148" y="126"/>
                  </a:cubicBezTo>
                  <a:cubicBezTo>
                    <a:pt x="154" y="127"/>
                    <a:pt x="154" y="127"/>
                    <a:pt x="154" y="127"/>
                  </a:cubicBezTo>
                  <a:cubicBezTo>
                    <a:pt x="155" y="123"/>
                    <a:pt x="157" y="120"/>
                    <a:pt x="159" y="118"/>
                  </a:cubicBezTo>
                  <a:cubicBezTo>
                    <a:pt x="155" y="113"/>
                    <a:pt x="155" y="113"/>
                    <a:pt x="155" y="113"/>
                  </a:cubicBezTo>
                  <a:cubicBezTo>
                    <a:pt x="163" y="106"/>
                    <a:pt x="163" y="106"/>
                    <a:pt x="163" y="106"/>
                  </a:cubicBezTo>
                  <a:cubicBezTo>
                    <a:pt x="167" y="111"/>
                    <a:pt x="167" y="111"/>
                    <a:pt x="167" y="111"/>
                  </a:cubicBezTo>
                  <a:cubicBezTo>
                    <a:pt x="170" y="109"/>
                    <a:pt x="174" y="108"/>
                    <a:pt x="177" y="108"/>
                  </a:cubicBezTo>
                  <a:cubicBezTo>
                    <a:pt x="178" y="101"/>
                    <a:pt x="178" y="101"/>
                    <a:pt x="178" y="101"/>
                  </a:cubicBezTo>
                  <a:cubicBezTo>
                    <a:pt x="188" y="102"/>
                    <a:pt x="188" y="102"/>
                    <a:pt x="188" y="102"/>
                  </a:cubicBezTo>
                  <a:cubicBezTo>
                    <a:pt x="188" y="109"/>
                    <a:pt x="188" y="109"/>
                    <a:pt x="188" y="109"/>
                  </a:cubicBezTo>
                  <a:cubicBezTo>
                    <a:pt x="191" y="110"/>
                    <a:pt x="194" y="111"/>
                    <a:pt x="197" y="113"/>
                  </a:cubicBezTo>
                  <a:cubicBezTo>
                    <a:pt x="202" y="109"/>
                    <a:pt x="202" y="109"/>
                    <a:pt x="202" y="109"/>
                  </a:cubicBezTo>
                  <a:cubicBezTo>
                    <a:pt x="209" y="117"/>
                    <a:pt x="209" y="117"/>
                    <a:pt x="209" y="117"/>
                  </a:cubicBezTo>
                  <a:cubicBezTo>
                    <a:pt x="204" y="121"/>
                    <a:pt x="204" y="121"/>
                    <a:pt x="204" y="121"/>
                  </a:cubicBezTo>
                  <a:cubicBezTo>
                    <a:pt x="206" y="124"/>
                    <a:pt x="207" y="128"/>
                    <a:pt x="207" y="131"/>
                  </a:cubicBezTo>
                  <a:cubicBezTo>
                    <a:pt x="213" y="132"/>
                    <a:pt x="213" y="132"/>
                    <a:pt x="213" y="132"/>
                  </a:cubicBezTo>
                  <a:cubicBezTo>
                    <a:pt x="213" y="143"/>
                    <a:pt x="213" y="143"/>
                    <a:pt x="213" y="143"/>
                  </a:cubicBezTo>
                  <a:cubicBezTo>
                    <a:pt x="206" y="142"/>
                    <a:pt x="206" y="142"/>
                    <a:pt x="206" y="142"/>
                  </a:cubicBezTo>
                  <a:cubicBezTo>
                    <a:pt x="205" y="146"/>
                    <a:pt x="204" y="149"/>
                    <a:pt x="202" y="151"/>
                  </a:cubicBezTo>
                  <a:cubicBezTo>
                    <a:pt x="206" y="156"/>
                    <a:pt x="206" y="156"/>
                    <a:pt x="206" y="156"/>
                  </a:cubicBezTo>
                  <a:cubicBezTo>
                    <a:pt x="197" y="163"/>
                    <a:pt x="197" y="163"/>
                    <a:pt x="197" y="163"/>
                  </a:cubicBezTo>
                  <a:lnTo>
                    <a:pt x="193" y="158"/>
                  </a:lnTo>
                  <a:close/>
                  <a:moveTo>
                    <a:pt x="182" y="117"/>
                  </a:moveTo>
                  <a:cubicBezTo>
                    <a:pt x="177" y="116"/>
                    <a:pt x="172" y="118"/>
                    <a:pt x="169" y="121"/>
                  </a:cubicBezTo>
                  <a:cubicBezTo>
                    <a:pt x="166" y="124"/>
                    <a:pt x="163" y="128"/>
                    <a:pt x="163" y="133"/>
                  </a:cubicBezTo>
                  <a:cubicBezTo>
                    <a:pt x="162" y="137"/>
                    <a:pt x="164" y="142"/>
                    <a:pt x="167" y="145"/>
                  </a:cubicBezTo>
                  <a:cubicBezTo>
                    <a:pt x="170" y="149"/>
                    <a:pt x="174" y="151"/>
                    <a:pt x="179" y="151"/>
                  </a:cubicBezTo>
                  <a:cubicBezTo>
                    <a:pt x="184" y="152"/>
                    <a:pt x="188" y="150"/>
                    <a:pt x="192" y="147"/>
                  </a:cubicBezTo>
                  <a:cubicBezTo>
                    <a:pt x="195" y="145"/>
                    <a:pt x="197" y="140"/>
                    <a:pt x="198" y="136"/>
                  </a:cubicBezTo>
                  <a:cubicBezTo>
                    <a:pt x="198" y="131"/>
                    <a:pt x="197" y="126"/>
                    <a:pt x="194" y="123"/>
                  </a:cubicBezTo>
                  <a:cubicBezTo>
                    <a:pt x="191" y="119"/>
                    <a:pt x="187" y="117"/>
                    <a:pt x="182"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601417" rtl="0" eaLnBrk="1" fontAlgn="auto" latinLnBrk="0" hangingPunct="0">
                <a:lnSpc>
                  <a:spcPct val="90000"/>
                </a:lnSpc>
                <a:spcBef>
                  <a:spcPts val="2251"/>
                </a:spcBef>
                <a:spcAft>
                  <a:spcPts val="0"/>
                </a:spcAft>
                <a:buClrTx/>
                <a:buSzTx/>
                <a:buFontTx/>
                <a:buNone/>
                <a:tabLst/>
                <a:defRPr/>
              </a:pPr>
              <a:endParaRPr kumimoji="0" lang="en-US" sz="1200" b="0" i="0" u="none" strike="noStrike" kern="0" cap="none" spc="0" normalizeH="0" baseline="0" noProof="0">
                <a:ln>
                  <a:noFill/>
                </a:ln>
                <a:effectLst/>
                <a:uLnTx/>
                <a:uFillTx/>
                <a:latin typeface="Intel Clear"/>
                <a:sym typeface="Helvetica Neue"/>
              </a:endParaRPr>
            </a:p>
          </p:txBody>
        </p:sp>
        <p:sp>
          <p:nvSpPr>
            <p:cNvPr id="203" name="Oval 89">
              <a:extLst>
                <a:ext uri="{FF2B5EF4-FFF2-40B4-BE49-F238E27FC236}">
                  <a16:creationId xmlns:a16="http://schemas.microsoft.com/office/drawing/2014/main" id="{9ECD4E28-7C52-4195-8981-7909C278E2A1}"/>
                </a:ext>
              </a:extLst>
            </p:cNvPr>
            <p:cNvSpPr>
              <a:spLocks noChangeArrowheads="1"/>
            </p:cNvSpPr>
            <p:nvPr/>
          </p:nvSpPr>
          <p:spPr bwMode="auto">
            <a:xfrm>
              <a:off x="6102" y="2595"/>
              <a:ext cx="127" cy="12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pPr marL="0" marR="0" lvl="0" indent="0" algn="l" defTabSz="601417" rtl="0" eaLnBrk="1" fontAlgn="auto" latinLnBrk="0" hangingPunct="0">
                <a:lnSpc>
                  <a:spcPct val="90000"/>
                </a:lnSpc>
                <a:spcBef>
                  <a:spcPts val="2251"/>
                </a:spcBef>
                <a:spcAft>
                  <a:spcPts val="0"/>
                </a:spcAft>
                <a:buClrTx/>
                <a:buSzTx/>
                <a:buFontTx/>
                <a:buNone/>
                <a:tabLst/>
                <a:defRPr/>
              </a:pPr>
              <a:endParaRPr kumimoji="0" lang="en-US" sz="1200" b="0" i="0" u="none" strike="noStrike" kern="0" cap="none" spc="0" normalizeH="0" baseline="0" noProof="0">
                <a:ln>
                  <a:noFill/>
                </a:ln>
                <a:effectLst/>
                <a:uLnTx/>
                <a:uFillTx/>
                <a:latin typeface="Intel Clear"/>
                <a:sym typeface="Helvetica Neue"/>
              </a:endParaRPr>
            </a:p>
          </p:txBody>
        </p:sp>
      </p:grpSp>
      <p:grpSp>
        <p:nvGrpSpPr>
          <p:cNvPr id="222" name="Group 221">
            <a:extLst>
              <a:ext uri="{FF2B5EF4-FFF2-40B4-BE49-F238E27FC236}">
                <a16:creationId xmlns:a16="http://schemas.microsoft.com/office/drawing/2014/main" id="{BC0D7149-8EF6-4B35-BAD3-C0E293BDD281}"/>
              </a:ext>
            </a:extLst>
          </p:cNvPr>
          <p:cNvGrpSpPr/>
          <p:nvPr/>
        </p:nvGrpSpPr>
        <p:grpSpPr>
          <a:xfrm>
            <a:off x="7013964" y="3024640"/>
            <a:ext cx="362046" cy="397870"/>
            <a:chOff x="6917085" y="3631346"/>
            <a:chExt cx="375629" cy="412797"/>
          </a:xfrm>
          <a:solidFill>
            <a:schemeClr val="accent2"/>
          </a:solidFill>
        </p:grpSpPr>
        <p:sp>
          <p:nvSpPr>
            <p:cNvPr id="223" name="Freeform 449">
              <a:extLst>
                <a:ext uri="{FF2B5EF4-FFF2-40B4-BE49-F238E27FC236}">
                  <a16:creationId xmlns:a16="http://schemas.microsoft.com/office/drawing/2014/main" id="{218B6B6F-E28F-43DE-B81A-90DBD1ABF849}"/>
                </a:ext>
              </a:extLst>
            </p:cNvPr>
            <p:cNvSpPr>
              <a:spLocks noEditPoints="1"/>
            </p:cNvSpPr>
            <p:nvPr/>
          </p:nvSpPr>
          <p:spPr bwMode="auto">
            <a:xfrm>
              <a:off x="6917085" y="3631346"/>
              <a:ext cx="375629" cy="412797"/>
            </a:xfrm>
            <a:custGeom>
              <a:avLst/>
              <a:gdLst>
                <a:gd name="T0" fmla="*/ 101 w 201"/>
                <a:gd name="T1" fmla="*/ 221 h 221"/>
                <a:gd name="T2" fmla="*/ 100 w 201"/>
                <a:gd name="T3" fmla="*/ 221 h 221"/>
                <a:gd name="T4" fmla="*/ 98 w 201"/>
                <a:gd name="T5" fmla="*/ 220 h 221"/>
                <a:gd name="T6" fmla="*/ 8 w 201"/>
                <a:gd name="T7" fmla="*/ 149 h 221"/>
                <a:gd name="T8" fmla="*/ 0 w 201"/>
                <a:gd name="T9" fmla="*/ 121 h 221"/>
                <a:gd name="T10" fmla="*/ 0 w 201"/>
                <a:gd name="T11" fmla="*/ 26 h 221"/>
                <a:gd name="T12" fmla="*/ 1 w 201"/>
                <a:gd name="T13" fmla="*/ 25 h 221"/>
                <a:gd name="T14" fmla="*/ 100 w 201"/>
                <a:gd name="T15" fmla="*/ 0 h 221"/>
                <a:gd name="T16" fmla="*/ 101 w 201"/>
                <a:gd name="T17" fmla="*/ 0 h 221"/>
                <a:gd name="T18" fmla="*/ 199 w 201"/>
                <a:gd name="T19" fmla="*/ 25 h 221"/>
                <a:gd name="T20" fmla="*/ 201 w 201"/>
                <a:gd name="T21" fmla="*/ 26 h 221"/>
                <a:gd name="T22" fmla="*/ 201 w 201"/>
                <a:gd name="T23" fmla="*/ 121 h 221"/>
                <a:gd name="T24" fmla="*/ 193 w 201"/>
                <a:gd name="T25" fmla="*/ 149 h 221"/>
                <a:gd name="T26" fmla="*/ 103 w 201"/>
                <a:gd name="T27" fmla="*/ 220 h 221"/>
                <a:gd name="T28" fmla="*/ 101 w 201"/>
                <a:gd name="T29" fmla="*/ 221 h 221"/>
                <a:gd name="T30" fmla="*/ 15 w 201"/>
                <a:gd name="T31" fmla="*/ 36 h 221"/>
                <a:gd name="T32" fmla="*/ 14 w 201"/>
                <a:gd name="T33" fmla="*/ 36 h 221"/>
                <a:gd name="T34" fmla="*/ 14 w 201"/>
                <a:gd name="T35" fmla="*/ 121 h 221"/>
                <a:gd name="T36" fmla="*/ 20 w 201"/>
                <a:gd name="T37" fmla="*/ 143 h 221"/>
                <a:gd name="T38" fmla="*/ 100 w 201"/>
                <a:gd name="T39" fmla="*/ 206 h 221"/>
                <a:gd name="T40" fmla="*/ 101 w 201"/>
                <a:gd name="T41" fmla="*/ 206 h 221"/>
                <a:gd name="T42" fmla="*/ 181 w 201"/>
                <a:gd name="T43" fmla="*/ 143 h 221"/>
                <a:gd name="T44" fmla="*/ 187 w 201"/>
                <a:gd name="T45" fmla="*/ 121 h 221"/>
                <a:gd name="T46" fmla="*/ 187 w 201"/>
                <a:gd name="T47" fmla="*/ 36 h 221"/>
                <a:gd name="T48" fmla="*/ 186 w 201"/>
                <a:gd name="T49" fmla="*/ 36 h 221"/>
                <a:gd name="T50" fmla="*/ 101 w 201"/>
                <a:gd name="T51" fmla="*/ 14 h 221"/>
                <a:gd name="T52" fmla="*/ 100 w 201"/>
                <a:gd name="T53" fmla="*/ 14 h 221"/>
                <a:gd name="T54" fmla="*/ 15 w 201"/>
                <a:gd name="T55" fmla="*/ 36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221">
                  <a:moveTo>
                    <a:pt x="101" y="221"/>
                  </a:moveTo>
                  <a:cubicBezTo>
                    <a:pt x="101" y="221"/>
                    <a:pt x="100" y="221"/>
                    <a:pt x="100" y="221"/>
                  </a:cubicBezTo>
                  <a:cubicBezTo>
                    <a:pt x="98" y="220"/>
                    <a:pt x="98" y="220"/>
                    <a:pt x="98" y="220"/>
                  </a:cubicBezTo>
                  <a:cubicBezTo>
                    <a:pt x="44" y="197"/>
                    <a:pt x="19" y="169"/>
                    <a:pt x="8" y="149"/>
                  </a:cubicBezTo>
                  <a:cubicBezTo>
                    <a:pt x="3" y="141"/>
                    <a:pt x="0" y="131"/>
                    <a:pt x="0" y="121"/>
                  </a:cubicBezTo>
                  <a:cubicBezTo>
                    <a:pt x="0" y="26"/>
                    <a:pt x="0" y="26"/>
                    <a:pt x="0" y="26"/>
                  </a:cubicBezTo>
                  <a:cubicBezTo>
                    <a:pt x="0" y="25"/>
                    <a:pt x="1" y="25"/>
                    <a:pt x="1" y="25"/>
                  </a:cubicBezTo>
                  <a:cubicBezTo>
                    <a:pt x="100" y="0"/>
                    <a:pt x="100" y="0"/>
                    <a:pt x="100" y="0"/>
                  </a:cubicBezTo>
                  <a:cubicBezTo>
                    <a:pt x="101" y="0"/>
                    <a:pt x="101" y="0"/>
                    <a:pt x="101" y="0"/>
                  </a:cubicBezTo>
                  <a:cubicBezTo>
                    <a:pt x="199" y="25"/>
                    <a:pt x="199" y="25"/>
                    <a:pt x="199" y="25"/>
                  </a:cubicBezTo>
                  <a:cubicBezTo>
                    <a:pt x="200" y="25"/>
                    <a:pt x="201" y="25"/>
                    <a:pt x="201" y="26"/>
                  </a:cubicBezTo>
                  <a:cubicBezTo>
                    <a:pt x="201" y="121"/>
                    <a:pt x="201" y="121"/>
                    <a:pt x="201" y="121"/>
                  </a:cubicBezTo>
                  <a:cubicBezTo>
                    <a:pt x="201" y="131"/>
                    <a:pt x="198" y="141"/>
                    <a:pt x="193" y="149"/>
                  </a:cubicBezTo>
                  <a:cubicBezTo>
                    <a:pt x="182" y="169"/>
                    <a:pt x="157" y="198"/>
                    <a:pt x="103" y="220"/>
                  </a:cubicBezTo>
                  <a:lnTo>
                    <a:pt x="101" y="221"/>
                  </a:lnTo>
                  <a:close/>
                  <a:moveTo>
                    <a:pt x="15" y="36"/>
                  </a:moveTo>
                  <a:cubicBezTo>
                    <a:pt x="14" y="36"/>
                    <a:pt x="14" y="36"/>
                    <a:pt x="14" y="36"/>
                  </a:cubicBezTo>
                  <a:cubicBezTo>
                    <a:pt x="14" y="121"/>
                    <a:pt x="14" y="121"/>
                    <a:pt x="14" y="121"/>
                  </a:cubicBezTo>
                  <a:cubicBezTo>
                    <a:pt x="14" y="128"/>
                    <a:pt x="16" y="136"/>
                    <a:pt x="20" y="143"/>
                  </a:cubicBezTo>
                  <a:cubicBezTo>
                    <a:pt x="38" y="176"/>
                    <a:pt x="77" y="196"/>
                    <a:pt x="100" y="206"/>
                  </a:cubicBezTo>
                  <a:cubicBezTo>
                    <a:pt x="101" y="206"/>
                    <a:pt x="101" y="206"/>
                    <a:pt x="101" y="206"/>
                  </a:cubicBezTo>
                  <a:cubicBezTo>
                    <a:pt x="125" y="195"/>
                    <a:pt x="162" y="176"/>
                    <a:pt x="181" y="143"/>
                  </a:cubicBezTo>
                  <a:cubicBezTo>
                    <a:pt x="185" y="136"/>
                    <a:pt x="187" y="128"/>
                    <a:pt x="187" y="121"/>
                  </a:cubicBezTo>
                  <a:cubicBezTo>
                    <a:pt x="187" y="36"/>
                    <a:pt x="187" y="36"/>
                    <a:pt x="187" y="36"/>
                  </a:cubicBezTo>
                  <a:cubicBezTo>
                    <a:pt x="187" y="36"/>
                    <a:pt x="187" y="36"/>
                    <a:pt x="186" y="36"/>
                  </a:cubicBezTo>
                  <a:cubicBezTo>
                    <a:pt x="101" y="14"/>
                    <a:pt x="101" y="14"/>
                    <a:pt x="101" y="14"/>
                  </a:cubicBezTo>
                  <a:cubicBezTo>
                    <a:pt x="100" y="14"/>
                    <a:pt x="100" y="14"/>
                    <a:pt x="100" y="14"/>
                  </a:cubicBezTo>
                  <a:lnTo>
                    <a:pt x="15"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000" b="0" i="0" u="none" strike="noStrike" kern="0" cap="none" spc="0" normalizeH="0" baseline="0" noProof="0">
                <a:ln>
                  <a:noFill/>
                </a:ln>
                <a:effectLst/>
                <a:uLnTx/>
                <a:uFillTx/>
                <a:latin typeface="Intel Clear"/>
                <a:sym typeface="Helvetica Neue"/>
              </a:endParaRPr>
            </a:p>
          </p:txBody>
        </p:sp>
        <p:sp>
          <p:nvSpPr>
            <p:cNvPr id="224" name="Freeform 450">
              <a:extLst>
                <a:ext uri="{FF2B5EF4-FFF2-40B4-BE49-F238E27FC236}">
                  <a16:creationId xmlns:a16="http://schemas.microsoft.com/office/drawing/2014/main" id="{245AEB44-C993-4ABD-9320-2AD7CA72C630}"/>
                </a:ext>
              </a:extLst>
            </p:cNvPr>
            <p:cNvSpPr>
              <a:spLocks/>
            </p:cNvSpPr>
            <p:nvPr/>
          </p:nvSpPr>
          <p:spPr bwMode="auto">
            <a:xfrm>
              <a:off x="6977218" y="3707659"/>
              <a:ext cx="249892" cy="198490"/>
            </a:xfrm>
            <a:custGeom>
              <a:avLst/>
              <a:gdLst>
                <a:gd name="T0" fmla="*/ 108 w 316"/>
                <a:gd name="T1" fmla="*/ 251 h 251"/>
                <a:gd name="T2" fmla="*/ 0 w 316"/>
                <a:gd name="T3" fmla="*/ 145 h 251"/>
                <a:gd name="T4" fmla="*/ 0 w 316"/>
                <a:gd name="T5" fmla="*/ 140 h 251"/>
                <a:gd name="T6" fmla="*/ 42 w 316"/>
                <a:gd name="T7" fmla="*/ 97 h 251"/>
                <a:gd name="T8" fmla="*/ 47 w 316"/>
                <a:gd name="T9" fmla="*/ 97 h 251"/>
                <a:gd name="T10" fmla="*/ 108 w 316"/>
                <a:gd name="T11" fmla="*/ 159 h 251"/>
                <a:gd name="T12" fmla="*/ 111 w 316"/>
                <a:gd name="T13" fmla="*/ 159 h 251"/>
                <a:gd name="T14" fmla="*/ 269 w 316"/>
                <a:gd name="T15" fmla="*/ 0 h 251"/>
                <a:gd name="T16" fmla="*/ 271 w 316"/>
                <a:gd name="T17" fmla="*/ 0 h 251"/>
                <a:gd name="T18" fmla="*/ 316 w 316"/>
                <a:gd name="T19" fmla="*/ 45 h 251"/>
                <a:gd name="T20" fmla="*/ 316 w 316"/>
                <a:gd name="T21" fmla="*/ 48 h 251"/>
                <a:gd name="T22" fmla="*/ 111 w 316"/>
                <a:gd name="T23" fmla="*/ 251 h 251"/>
                <a:gd name="T24" fmla="*/ 108 w 316"/>
                <a:gd name="T25"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6" h="251">
                  <a:moveTo>
                    <a:pt x="108" y="251"/>
                  </a:moveTo>
                  <a:lnTo>
                    <a:pt x="0" y="145"/>
                  </a:lnTo>
                  <a:lnTo>
                    <a:pt x="0" y="140"/>
                  </a:lnTo>
                  <a:lnTo>
                    <a:pt x="42" y="97"/>
                  </a:lnTo>
                  <a:lnTo>
                    <a:pt x="47" y="97"/>
                  </a:lnTo>
                  <a:lnTo>
                    <a:pt x="108" y="159"/>
                  </a:lnTo>
                  <a:lnTo>
                    <a:pt x="111" y="159"/>
                  </a:lnTo>
                  <a:lnTo>
                    <a:pt x="269" y="0"/>
                  </a:lnTo>
                  <a:lnTo>
                    <a:pt x="271" y="0"/>
                  </a:lnTo>
                  <a:lnTo>
                    <a:pt x="316" y="45"/>
                  </a:lnTo>
                  <a:lnTo>
                    <a:pt x="316" y="48"/>
                  </a:lnTo>
                  <a:lnTo>
                    <a:pt x="111" y="251"/>
                  </a:lnTo>
                  <a:lnTo>
                    <a:pt x="108" y="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000" b="0" i="0" u="none" strike="noStrike" kern="0" cap="none" spc="0" normalizeH="0" baseline="0" noProof="0">
                <a:ln>
                  <a:noFill/>
                </a:ln>
                <a:effectLst/>
                <a:uLnTx/>
                <a:uFillTx/>
                <a:latin typeface="Intel Clear"/>
                <a:sym typeface="Helvetica Neue"/>
              </a:endParaRPr>
            </a:p>
          </p:txBody>
        </p:sp>
      </p:grpSp>
      <p:grpSp>
        <p:nvGrpSpPr>
          <p:cNvPr id="249" name="Group 248">
            <a:extLst>
              <a:ext uri="{FF2B5EF4-FFF2-40B4-BE49-F238E27FC236}">
                <a16:creationId xmlns:a16="http://schemas.microsoft.com/office/drawing/2014/main" id="{F8B1FBC1-CB74-404F-B687-339E52DD65AA}"/>
              </a:ext>
            </a:extLst>
          </p:cNvPr>
          <p:cNvGrpSpPr/>
          <p:nvPr/>
        </p:nvGrpSpPr>
        <p:grpSpPr>
          <a:xfrm>
            <a:off x="4468989" y="3465623"/>
            <a:ext cx="381144" cy="372749"/>
            <a:chOff x="6699090" y="295453"/>
            <a:chExt cx="549747" cy="537638"/>
          </a:xfrm>
          <a:solidFill>
            <a:schemeClr val="accent2"/>
          </a:solidFill>
        </p:grpSpPr>
        <p:sp>
          <p:nvSpPr>
            <p:cNvPr id="250" name="Freeform 7">
              <a:extLst>
                <a:ext uri="{FF2B5EF4-FFF2-40B4-BE49-F238E27FC236}">
                  <a16:creationId xmlns:a16="http://schemas.microsoft.com/office/drawing/2014/main" id="{419C0262-74F8-442C-9D49-4333AB477E94}"/>
                </a:ext>
              </a:extLst>
            </p:cNvPr>
            <p:cNvSpPr>
              <a:spLocks/>
            </p:cNvSpPr>
            <p:nvPr/>
          </p:nvSpPr>
          <p:spPr bwMode="auto">
            <a:xfrm>
              <a:off x="6779009" y="490407"/>
              <a:ext cx="205853" cy="342684"/>
            </a:xfrm>
            <a:custGeom>
              <a:avLst/>
              <a:gdLst>
                <a:gd name="T0" fmla="*/ 68 w 72"/>
                <a:gd name="T1" fmla="*/ 120 h 120"/>
                <a:gd name="T2" fmla="*/ 66 w 72"/>
                <a:gd name="T3" fmla="*/ 119 h 120"/>
                <a:gd name="T4" fmla="*/ 14 w 72"/>
                <a:gd name="T5" fmla="*/ 87 h 120"/>
                <a:gd name="T6" fmla="*/ 18 w 72"/>
                <a:gd name="T7" fmla="*/ 80 h 120"/>
                <a:gd name="T8" fmla="*/ 64 w 72"/>
                <a:gd name="T9" fmla="*/ 109 h 120"/>
                <a:gd name="T10" fmla="*/ 64 w 72"/>
                <a:gd name="T11" fmla="*/ 46 h 120"/>
                <a:gd name="T12" fmla="*/ 8 w 72"/>
                <a:gd name="T13" fmla="*/ 11 h 120"/>
                <a:gd name="T14" fmla="*/ 8 w 72"/>
                <a:gd name="T15" fmla="*/ 60 h 120"/>
                <a:gd name="T16" fmla="*/ 0 w 72"/>
                <a:gd name="T17" fmla="*/ 60 h 120"/>
                <a:gd name="T18" fmla="*/ 0 w 72"/>
                <a:gd name="T19" fmla="*/ 4 h 120"/>
                <a:gd name="T20" fmla="*/ 2 w 72"/>
                <a:gd name="T21" fmla="*/ 1 h 120"/>
                <a:gd name="T22" fmla="*/ 6 w 72"/>
                <a:gd name="T23" fmla="*/ 1 h 120"/>
                <a:gd name="T24" fmla="*/ 70 w 72"/>
                <a:gd name="T25" fmla="*/ 41 h 120"/>
                <a:gd name="T26" fmla="*/ 72 w 72"/>
                <a:gd name="T27" fmla="*/ 44 h 120"/>
                <a:gd name="T28" fmla="*/ 72 w 72"/>
                <a:gd name="T29" fmla="*/ 116 h 120"/>
                <a:gd name="T30" fmla="*/ 70 w 72"/>
                <a:gd name="T31" fmla="*/ 119 h 120"/>
                <a:gd name="T32" fmla="*/ 68 w 72"/>
                <a:gd name="T33"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20">
                  <a:moveTo>
                    <a:pt x="68" y="120"/>
                  </a:moveTo>
                  <a:cubicBezTo>
                    <a:pt x="67" y="120"/>
                    <a:pt x="67" y="120"/>
                    <a:pt x="66" y="119"/>
                  </a:cubicBezTo>
                  <a:cubicBezTo>
                    <a:pt x="14" y="87"/>
                    <a:pt x="14" y="87"/>
                    <a:pt x="14" y="87"/>
                  </a:cubicBezTo>
                  <a:cubicBezTo>
                    <a:pt x="18" y="80"/>
                    <a:pt x="18" y="80"/>
                    <a:pt x="18" y="80"/>
                  </a:cubicBezTo>
                  <a:cubicBezTo>
                    <a:pt x="64" y="109"/>
                    <a:pt x="64" y="109"/>
                    <a:pt x="64" y="109"/>
                  </a:cubicBezTo>
                  <a:cubicBezTo>
                    <a:pt x="64" y="46"/>
                    <a:pt x="64" y="46"/>
                    <a:pt x="64" y="46"/>
                  </a:cubicBezTo>
                  <a:cubicBezTo>
                    <a:pt x="8" y="11"/>
                    <a:pt x="8" y="11"/>
                    <a:pt x="8" y="11"/>
                  </a:cubicBezTo>
                  <a:cubicBezTo>
                    <a:pt x="8" y="60"/>
                    <a:pt x="8" y="60"/>
                    <a:pt x="8" y="60"/>
                  </a:cubicBezTo>
                  <a:cubicBezTo>
                    <a:pt x="0" y="60"/>
                    <a:pt x="0" y="60"/>
                    <a:pt x="0" y="60"/>
                  </a:cubicBezTo>
                  <a:cubicBezTo>
                    <a:pt x="0" y="4"/>
                    <a:pt x="0" y="4"/>
                    <a:pt x="0" y="4"/>
                  </a:cubicBezTo>
                  <a:cubicBezTo>
                    <a:pt x="0" y="3"/>
                    <a:pt x="1" y="1"/>
                    <a:pt x="2" y="1"/>
                  </a:cubicBezTo>
                  <a:cubicBezTo>
                    <a:pt x="3" y="0"/>
                    <a:pt x="5" y="0"/>
                    <a:pt x="6" y="1"/>
                  </a:cubicBezTo>
                  <a:cubicBezTo>
                    <a:pt x="70" y="41"/>
                    <a:pt x="70" y="41"/>
                    <a:pt x="70" y="41"/>
                  </a:cubicBezTo>
                  <a:cubicBezTo>
                    <a:pt x="71" y="41"/>
                    <a:pt x="72" y="43"/>
                    <a:pt x="72" y="44"/>
                  </a:cubicBezTo>
                  <a:cubicBezTo>
                    <a:pt x="72" y="116"/>
                    <a:pt x="72" y="116"/>
                    <a:pt x="72" y="116"/>
                  </a:cubicBezTo>
                  <a:cubicBezTo>
                    <a:pt x="72" y="117"/>
                    <a:pt x="71" y="119"/>
                    <a:pt x="70" y="119"/>
                  </a:cubicBezTo>
                  <a:cubicBezTo>
                    <a:pt x="69" y="120"/>
                    <a:pt x="69" y="120"/>
                    <a:pt x="68" y="1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sp>
          <p:nvSpPr>
            <p:cNvPr id="251" name="Freeform 8">
              <a:extLst>
                <a:ext uri="{FF2B5EF4-FFF2-40B4-BE49-F238E27FC236}">
                  <a16:creationId xmlns:a16="http://schemas.microsoft.com/office/drawing/2014/main" id="{02420906-5E6F-423B-A914-AD7E9BCE4EDD}"/>
                </a:ext>
              </a:extLst>
            </p:cNvPr>
            <p:cNvSpPr>
              <a:spLocks/>
            </p:cNvSpPr>
            <p:nvPr/>
          </p:nvSpPr>
          <p:spPr bwMode="auto">
            <a:xfrm>
              <a:off x="6963066" y="490407"/>
              <a:ext cx="205853" cy="342684"/>
            </a:xfrm>
            <a:custGeom>
              <a:avLst/>
              <a:gdLst>
                <a:gd name="T0" fmla="*/ 4 w 72"/>
                <a:gd name="T1" fmla="*/ 120 h 120"/>
                <a:gd name="T2" fmla="*/ 2 w 72"/>
                <a:gd name="T3" fmla="*/ 119 h 120"/>
                <a:gd name="T4" fmla="*/ 0 w 72"/>
                <a:gd name="T5" fmla="*/ 116 h 120"/>
                <a:gd name="T6" fmla="*/ 0 w 72"/>
                <a:gd name="T7" fmla="*/ 44 h 120"/>
                <a:gd name="T8" fmla="*/ 2 w 72"/>
                <a:gd name="T9" fmla="*/ 41 h 120"/>
                <a:gd name="T10" fmla="*/ 66 w 72"/>
                <a:gd name="T11" fmla="*/ 1 h 120"/>
                <a:gd name="T12" fmla="*/ 70 w 72"/>
                <a:gd name="T13" fmla="*/ 1 h 120"/>
                <a:gd name="T14" fmla="*/ 72 w 72"/>
                <a:gd name="T15" fmla="*/ 4 h 120"/>
                <a:gd name="T16" fmla="*/ 72 w 72"/>
                <a:gd name="T17" fmla="*/ 60 h 120"/>
                <a:gd name="T18" fmla="*/ 64 w 72"/>
                <a:gd name="T19" fmla="*/ 60 h 120"/>
                <a:gd name="T20" fmla="*/ 64 w 72"/>
                <a:gd name="T21" fmla="*/ 11 h 120"/>
                <a:gd name="T22" fmla="*/ 8 w 72"/>
                <a:gd name="T23" fmla="*/ 46 h 120"/>
                <a:gd name="T24" fmla="*/ 8 w 72"/>
                <a:gd name="T25" fmla="*/ 109 h 120"/>
                <a:gd name="T26" fmla="*/ 54 w 72"/>
                <a:gd name="T27" fmla="*/ 80 h 120"/>
                <a:gd name="T28" fmla="*/ 58 w 72"/>
                <a:gd name="T29" fmla="*/ 87 h 120"/>
                <a:gd name="T30" fmla="*/ 6 w 72"/>
                <a:gd name="T31" fmla="*/ 119 h 120"/>
                <a:gd name="T32" fmla="*/ 4 w 72"/>
                <a:gd name="T33"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20">
                  <a:moveTo>
                    <a:pt x="4" y="120"/>
                  </a:moveTo>
                  <a:cubicBezTo>
                    <a:pt x="3" y="120"/>
                    <a:pt x="3" y="120"/>
                    <a:pt x="2" y="119"/>
                  </a:cubicBezTo>
                  <a:cubicBezTo>
                    <a:pt x="1" y="119"/>
                    <a:pt x="0" y="117"/>
                    <a:pt x="0" y="116"/>
                  </a:cubicBezTo>
                  <a:cubicBezTo>
                    <a:pt x="0" y="44"/>
                    <a:pt x="0" y="44"/>
                    <a:pt x="0" y="44"/>
                  </a:cubicBezTo>
                  <a:cubicBezTo>
                    <a:pt x="0" y="43"/>
                    <a:pt x="1" y="41"/>
                    <a:pt x="2" y="41"/>
                  </a:cubicBezTo>
                  <a:cubicBezTo>
                    <a:pt x="66" y="1"/>
                    <a:pt x="66" y="1"/>
                    <a:pt x="66" y="1"/>
                  </a:cubicBezTo>
                  <a:cubicBezTo>
                    <a:pt x="67" y="0"/>
                    <a:pt x="69" y="0"/>
                    <a:pt x="70" y="1"/>
                  </a:cubicBezTo>
                  <a:cubicBezTo>
                    <a:pt x="71" y="1"/>
                    <a:pt x="72" y="3"/>
                    <a:pt x="72" y="4"/>
                  </a:cubicBezTo>
                  <a:cubicBezTo>
                    <a:pt x="72" y="60"/>
                    <a:pt x="72" y="60"/>
                    <a:pt x="72" y="60"/>
                  </a:cubicBezTo>
                  <a:cubicBezTo>
                    <a:pt x="64" y="60"/>
                    <a:pt x="64" y="60"/>
                    <a:pt x="64" y="60"/>
                  </a:cubicBezTo>
                  <a:cubicBezTo>
                    <a:pt x="64" y="11"/>
                    <a:pt x="64" y="11"/>
                    <a:pt x="64" y="11"/>
                  </a:cubicBezTo>
                  <a:cubicBezTo>
                    <a:pt x="8" y="46"/>
                    <a:pt x="8" y="46"/>
                    <a:pt x="8" y="46"/>
                  </a:cubicBezTo>
                  <a:cubicBezTo>
                    <a:pt x="8" y="109"/>
                    <a:pt x="8" y="109"/>
                    <a:pt x="8" y="109"/>
                  </a:cubicBezTo>
                  <a:cubicBezTo>
                    <a:pt x="54" y="80"/>
                    <a:pt x="54" y="80"/>
                    <a:pt x="54" y="80"/>
                  </a:cubicBezTo>
                  <a:cubicBezTo>
                    <a:pt x="58" y="87"/>
                    <a:pt x="58" y="87"/>
                    <a:pt x="58" y="87"/>
                  </a:cubicBezTo>
                  <a:cubicBezTo>
                    <a:pt x="6" y="119"/>
                    <a:pt x="6" y="119"/>
                    <a:pt x="6" y="119"/>
                  </a:cubicBezTo>
                  <a:cubicBezTo>
                    <a:pt x="5" y="120"/>
                    <a:pt x="5" y="120"/>
                    <a:pt x="4" y="12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sp>
          <p:nvSpPr>
            <p:cNvPr id="252" name="Freeform 9">
              <a:extLst>
                <a:ext uri="{FF2B5EF4-FFF2-40B4-BE49-F238E27FC236}">
                  <a16:creationId xmlns:a16="http://schemas.microsoft.com/office/drawing/2014/main" id="{6D6EF4AF-88DA-41DD-876F-9A724A913703}"/>
                </a:ext>
              </a:extLst>
            </p:cNvPr>
            <p:cNvSpPr>
              <a:spLocks/>
            </p:cNvSpPr>
            <p:nvPr/>
          </p:nvSpPr>
          <p:spPr bwMode="auto">
            <a:xfrm>
              <a:off x="6779009" y="398378"/>
              <a:ext cx="389909" cy="228860"/>
            </a:xfrm>
            <a:custGeom>
              <a:avLst/>
              <a:gdLst>
                <a:gd name="T0" fmla="*/ 68 w 136"/>
                <a:gd name="T1" fmla="*/ 80 h 80"/>
                <a:gd name="T2" fmla="*/ 66 w 136"/>
                <a:gd name="T3" fmla="*/ 79 h 80"/>
                <a:gd name="T4" fmla="*/ 2 w 136"/>
                <a:gd name="T5" fmla="*/ 39 h 80"/>
                <a:gd name="T6" fmla="*/ 0 w 136"/>
                <a:gd name="T7" fmla="*/ 36 h 80"/>
                <a:gd name="T8" fmla="*/ 2 w 136"/>
                <a:gd name="T9" fmla="*/ 33 h 80"/>
                <a:gd name="T10" fmla="*/ 54 w 136"/>
                <a:gd name="T11" fmla="*/ 0 h 80"/>
                <a:gd name="T12" fmla="*/ 58 w 136"/>
                <a:gd name="T13" fmla="*/ 7 h 80"/>
                <a:gd name="T14" fmla="*/ 12 w 136"/>
                <a:gd name="T15" fmla="*/ 36 h 80"/>
                <a:gd name="T16" fmla="*/ 68 w 136"/>
                <a:gd name="T17" fmla="*/ 71 h 80"/>
                <a:gd name="T18" fmla="*/ 124 w 136"/>
                <a:gd name="T19" fmla="*/ 36 h 80"/>
                <a:gd name="T20" fmla="*/ 78 w 136"/>
                <a:gd name="T21" fmla="*/ 7 h 80"/>
                <a:gd name="T22" fmla="*/ 82 w 136"/>
                <a:gd name="T23" fmla="*/ 0 h 80"/>
                <a:gd name="T24" fmla="*/ 134 w 136"/>
                <a:gd name="T25" fmla="*/ 33 h 80"/>
                <a:gd name="T26" fmla="*/ 136 w 136"/>
                <a:gd name="T27" fmla="*/ 36 h 80"/>
                <a:gd name="T28" fmla="*/ 134 w 136"/>
                <a:gd name="T29" fmla="*/ 39 h 80"/>
                <a:gd name="T30" fmla="*/ 70 w 136"/>
                <a:gd name="T31" fmla="*/ 79 h 80"/>
                <a:gd name="T32" fmla="*/ 68 w 136"/>
                <a:gd name="T33"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80">
                  <a:moveTo>
                    <a:pt x="68" y="80"/>
                  </a:moveTo>
                  <a:cubicBezTo>
                    <a:pt x="67" y="80"/>
                    <a:pt x="67" y="80"/>
                    <a:pt x="66" y="79"/>
                  </a:cubicBezTo>
                  <a:cubicBezTo>
                    <a:pt x="2" y="39"/>
                    <a:pt x="2" y="39"/>
                    <a:pt x="2" y="39"/>
                  </a:cubicBezTo>
                  <a:cubicBezTo>
                    <a:pt x="1" y="39"/>
                    <a:pt x="0" y="37"/>
                    <a:pt x="0" y="36"/>
                  </a:cubicBezTo>
                  <a:cubicBezTo>
                    <a:pt x="0" y="35"/>
                    <a:pt x="1" y="33"/>
                    <a:pt x="2" y="33"/>
                  </a:cubicBezTo>
                  <a:cubicBezTo>
                    <a:pt x="54" y="0"/>
                    <a:pt x="54" y="0"/>
                    <a:pt x="54" y="0"/>
                  </a:cubicBezTo>
                  <a:cubicBezTo>
                    <a:pt x="58" y="7"/>
                    <a:pt x="58" y="7"/>
                    <a:pt x="58" y="7"/>
                  </a:cubicBezTo>
                  <a:cubicBezTo>
                    <a:pt x="12" y="36"/>
                    <a:pt x="12" y="36"/>
                    <a:pt x="12" y="36"/>
                  </a:cubicBezTo>
                  <a:cubicBezTo>
                    <a:pt x="68" y="71"/>
                    <a:pt x="68" y="71"/>
                    <a:pt x="68" y="71"/>
                  </a:cubicBezTo>
                  <a:cubicBezTo>
                    <a:pt x="124" y="36"/>
                    <a:pt x="124" y="36"/>
                    <a:pt x="124" y="36"/>
                  </a:cubicBezTo>
                  <a:cubicBezTo>
                    <a:pt x="78" y="7"/>
                    <a:pt x="78" y="7"/>
                    <a:pt x="78" y="7"/>
                  </a:cubicBezTo>
                  <a:cubicBezTo>
                    <a:pt x="82" y="0"/>
                    <a:pt x="82" y="0"/>
                    <a:pt x="82" y="0"/>
                  </a:cubicBezTo>
                  <a:cubicBezTo>
                    <a:pt x="134" y="33"/>
                    <a:pt x="134" y="33"/>
                    <a:pt x="134" y="33"/>
                  </a:cubicBezTo>
                  <a:cubicBezTo>
                    <a:pt x="135" y="33"/>
                    <a:pt x="136" y="35"/>
                    <a:pt x="136" y="36"/>
                  </a:cubicBezTo>
                  <a:cubicBezTo>
                    <a:pt x="136" y="37"/>
                    <a:pt x="135" y="39"/>
                    <a:pt x="134" y="39"/>
                  </a:cubicBezTo>
                  <a:cubicBezTo>
                    <a:pt x="70" y="79"/>
                    <a:pt x="70" y="79"/>
                    <a:pt x="70" y="79"/>
                  </a:cubicBezTo>
                  <a:cubicBezTo>
                    <a:pt x="69" y="80"/>
                    <a:pt x="69" y="80"/>
                    <a:pt x="68" y="8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sp>
          <p:nvSpPr>
            <p:cNvPr id="253" name="Freeform 10">
              <a:extLst>
                <a:ext uri="{FF2B5EF4-FFF2-40B4-BE49-F238E27FC236}">
                  <a16:creationId xmlns:a16="http://schemas.microsoft.com/office/drawing/2014/main" id="{348BEC00-0484-4CDC-846E-250054CFAF6F}"/>
                </a:ext>
              </a:extLst>
            </p:cNvPr>
            <p:cNvSpPr>
              <a:spLocks/>
            </p:cNvSpPr>
            <p:nvPr/>
          </p:nvSpPr>
          <p:spPr bwMode="auto">
            <a:xfrm>
              <a:off x="6705154" y="627237"/>
              <a:ext cx="228860" cy="125932"/>
            </a:xfrm>
            <a:custGeom>
              <a:avLst/>
              <a:gdLst>
                <a:gd name="T0" fmla="*/ 9 w 189"/>
                <a:gd name="T1" fmla="*/ 104 h 104"/>
                <a:gd name="T2" fmla="*/ 0 w 189"/>
                <a:gd name="T3" fmla="*/ 85 h 104"/>
                <a:gd name="T4" fmla="*/ 180 w 189"/>
                <a:gd name="T5" fmla="*/ 0 h 104"/>
                <a:gd name="T6" fmla="*/ 189 w 189"/>
                <a:gd name="T7" fmla="*/ 19 h 104"/>
                <a:gd name="T8" fmla="*/ 9 w 189"/>
                <a:gd name="T9" fmla="*/ 104 h 104"/>
              </a:gdLst>
              <a:ahLst/>
              <a:cxnLst>
                <a:cxn ang="0">
                  <a:pos x="T0" y="T1"/>
                </a:cxn>
                <a:cxn ang="0">
                  <a:pos x="T2" y="T3"/>
                </a:cxn>
                <a:cxn ang="0">
                  <a:pos x="T4" y="T5"/>
                </a:cxn>
                <a:cxn ang="0">
                  <a:pos x="T6" y="T7"/>
                </a:cxn>
                <a:cxn ang="0">
                  <a:pos x="T8" y="T9"/>
                </a:cxn>
              </a:cxnLst>
              <a:rect l="0" t="0" r="r" b="b"/>
              <a:pathLst>
                <a:path w="189" h="104">
                  <a:moveTo>
                    <a:pt x="9" y="104"/>
                  </a:moveTo>
                  <a:lnTo>
                    <a:pt x="0" y="85"/>
                  </a:lnTo>
                  <a:lnTo>
                    <a:pt x="180" y="0"/>
                  </a:lnTo>
                  <a:lnTo>
                    <a:pt x="189" y="19"/>
                  </a:lnTo>
                  <a:lnTo>
                    <a:pt x="9" y="10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sp>
          <p:nvSpPr>
            <p:cNvPr id="254" name="Freeform 11">
              <a:extLst>
                <a:ext uri="{FF2B5EF4-FFF2-40B4-BE49-F238E27FC236}">
                  <a16:creationId xmlns:a16="http://schemas.microsoft.com/office/drawing/2014/main" id="{1FDFAFAA-0376-459F-A5AB-9C4ED8F24EAF}"/>
                </a:ext>
              </a:extLst>
            </p:cNvPr>
            <p:cNvSpPr>
              <a:spLocks/>
            </p:cNvSpPr>
            <p:nvPr/>
          </p:nvSpPr>
          <p:spPr bwMode="auto">
            <a:xfrm>
              <a:off x="6699090" y="658722"/>
              <a:ext cx="98083" cy="129566"/>
            </a:xfrm>
            <a:custGeom>
              <a:avLst/>
              <a:gdLst>
                <a:gd name="T0" fmla="*/ 30 w 34"/>
                <a:gd name="T1" fmla="*/ 45 h 45"/>
                <a:gd name="T2" fmla="*/ 2 w 34"/>
                <a:gd name="T3" fmla="*/ 33 h 45"/>
                <a:gd name="T4" fmla="*/ 0 w 34"/>
                <a:gd name="T5" fmla="*/ 28 h 45"/>
                <a:gd name="T6" fmla="*/ 8 w 34"/>
                <a:gd name="T7" fmla="*/ 0 h 45"/>
                <a:gd name="T8" fmla="*/ 16 w 34"/>
                <a:gd name="T9" fmla="*/ 2 h 45"/>
                <a:gd name="T10" fmla="*/ 9 w 34"/>
                <a:gd name="T11" fmla="*/ 27 h 45"/>
                <a:gd name="T12" fmla="*/ 34 w 34"/>
                <a:gd name="T13" fmla="*/ 37 h 45"/>
                <a:gd name="T14" fmla="*/ 30 w 3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5">
                  <a:moveTo>
                    <a:pt x="30" y="45"/>
                  </a:moveTo>
                  <a:cubicBezTo>
                    <a:pt x="2" y="33"/>
                    <a:pt x="2" y="33"/>
                    <a:pt x="2" y="33"/>
                  </a:cubicBezTo>
                  <a:cubicBezTo>
                    <a:pt x="1" y="32"/>
                    <a:pt x="0" y="30"/>
                    <a:pt x="0" y="28"/>
                  </a:cubicBezTo>
                  <a:cubicBezTo>
                    <a:pt x="8" y="0"/>
                    <a:pt x="8" y="0"/>
                    <a:pt x="8" y="0"/>
                  </a:cubicBezTo>
                  <a:cubicBezTo>
                    <a:pt x="16" y="2"/>
                    <a:pt x="16" y="2"/>
                    <a:pt x="16" y="2"/>
                  </a:cubicBezTo>
                  <a:cubicBezTo>
                    <a:pt x="9" y="27"/>
                    <a:pt x="9" y="27"/>
                    <a:pt x="9" y="27"/>
                  </a:cubicBezTo>
                  <a:cubicBezTo>
                    <a:pt x="34" y="37"/>
                    <a:pt x="34" y="37"/>
                    <a:pt x="34" y="37"/>
                  </a:cubicBezTo>
                  <a:lnTo>
                    <a:pt x="30" y="4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sp>
          <p:nvSpPr>
            <p:cNvPr id="255" name="Freeform 12">
              <a:extLst>
                <a:ext uri="{FF2B5EF4-FFF2-40B4-BE49-F238E27FC236}">
                  <a16:creationId xmlns:a16="http://schemas.microsoft.com/office/drawing/2014/main" id="{5051A587-C2A7-440A-81AF-A666700BDC0B}"/>
                </a:ext>
              </a:extLst>
            </p:cNvPr>
            <p:cNvSpPr>
              <a:spLocks/>
            </p:cNvSpPr>
            <p:nvPr/>
          </p:nvSpPr>
          <p:spPr bwMode="auto">
            <a:xfrm>
              <a:off x="7013923" y="627238"/>
              <a:ext cx="228860" cy="125933"/>
            </a:xfrm>
            <a:custGeom>
              <a:avLst/>
              <a:gdLst>
                <a:gd name="T0" fmla="*/ 180 w 189"/>
                <a:gd name="T1" fmla="*/ 104 h 104"/>
                <a:gd name="T2" fmla="*/ 0 w 189"/>
                <a:gd name="T3" fmla="*/ 19 h 104"/>
                <a:gd name="T4" fmla="*/ 10 w 189"/>
                <a:gd name="T5" fmla="*/ 0 h 104"/>
                <a:gd name="T6" fmla="*/ 189 w 189"/>
                <a:gd name="T7" fmla="*/ 85 h 104"/>
                <a:gd name="T8" fmla="*/ 180 w 189"/>
                <a:gd name="T9" fmla="*/ 104 h 104"/>
              </a:gdLst>
              <a:ahLst/>
              <a:cxnLst>
                <a:cxn ang="0">
                  <a:pos x="T0" y="T1"/>
                </a:cxn>
                <a:cxn ang="0">
                  <a:pos x="T2" y="T3"/>
                </a:cxn>
                <a:cxn ang="0">
                  <a:pos x="T4" y="T5"/>
                </a:cxn>
                <a:cxn ang="0">
                  <a:pos x="T6" y="T7"/>
                </a:cxn>
                <a:cxn ang="0">
                  <a:pos x="T8" y="T9"/>
                </a:cxn>
              </a:cxnLst>
              <a:rect l="0" t="0" r="r" b="b"/>
              <a:pathLst>
                <a:path w="189" h="104">
                  <a:moveTo>
                    <a:pt x="180" y="104"/>
                  </a:moveTo>
                  <a:lnTo>
                    <a:pt x="0" y="19"/>
                  </a:lnTo>
                  <a:lnTo>
                    <a:pt x="10" y="0"/>
                  </a:lnTo>
                  <a:lnTo>
                    <a:pt x="189" y="85"/>
                  </a:lnTo>
                  <a:lnTo>
                    <a:pt x="180" y="10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sp>
          <p:nvSpPr>
            <p:cNvPr id="256" name="Freeform 13">
              <a:extLst>
                <a:ext uri="{FF2B5EF4-FFF2-40B4-BE49-F238E27FC236}">
                  <a16:creationId xmlns:a16="http://schemas.microsoft.com/office/drawing/2014/main" id="{6FCDA5B8-91D3-495A-ADEA-F05A6A8570C3}"/>
                </a:ext>
              </a:extLst>
            </p:cNvPr>
            <p:cNvSpPr>
              <a:spLocks/>
            </p:cNvSpPr>
            <p:nvPr/>
          </p:nvSpPr>
          <p:spPr bwMode="auto">
            <a:xfrm>
              <a:off x="7150754" y="658722"/>
              <a:ext cx="98083" cy="129566"/>
            </a:xfrm>
            <a:custGeom>
              <a:avLst/>
              <a:gdLst>
                <a:gd name="T0" fmla="*/ 4 w 34"/>
                <a:gd name="T1" fmla="*/ 45 h 45"/>
                <a:gd name="T2" fmla="*/ 0 w 34"/>
                <a:gd name="T3" fmla="*/ 37 h 45"/>
                <a:gd name="T4" fmla="*/ 25 w 34"/>
                <a:gd name="T5" fmla="*/ 27 h 45"/>
                <a:gd name="T6" fmla="*/ 18 w 34"/>
                <a:gd name="T7" fmla="*/ 2 h 45"/>
                <a:gd name="T8" fmla="*/ 26 w 34"/>
                <a:gd name="T9" fmla="*/ 0 h 45"/>
                <a:gd name="T10" fmla="*/ 34 w 34"/>
                <a:gd name="T11" fmla="*/ 28 h 45"/>
                <a:gd name="T12" fmla="*/ 32 w 34"/>
                <a:gd name="T13" fmla="*/ 33 h 45"/>
                <a:gd name="T14" fmla="*/ 4 w 3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5">
                  <a:moveTo>
                    <a:pt x="4" y="45"/>
                  </a:moveTo>
                  <a:cubicBezTo>
                    <a:pt x="0" y="37"/>
                    <a:pt x="0" y="37"/>
                    <a:pt x="0" y="37"/>
                  </a:cubicBezTo>
                  <a:cubicBezTo>
                    <a:pt x="25" y="27"/>
                    <a:pt x="25" y="27"/>
                    <a:pt x="25" y="27"/>
                  </a:cubicBezTo>
                  <a:cubicBezTo>
                    <a:pt x="18" y="2"/>
                    <a:pt x="18" y="2"/>
                    <a:pt x="18" y="2"/>
                  </a:cubicBezTo>
                  <a:cubicBezTo>
                    <a:pt x="26" y="0"/>
                    <a:pt x="26" y="0"/>
                    <a:pt x="26" y="0"/>
                  </a:cubicBezTo>
                  <a:cubicBezTo>
                    <a:pt x="34" y="28"/>
                    <a:pt x="34" y="28"/>
                    <a:pt x="34" y="28"/>
                  </a:cubicBezTo>
                  <a:cubicBezTo>
                    <a:pt x="34" y="30"/>
                    <a:pt x="33" y="32"/>
                    <a:pt x="32" y="33"/>
                  </a:cubicBezTo>
                  <a:lnTo>
                    <a:pt x="4" y="4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sp>
          <p:nvSpPr>
            <p:cNvPr id="257" name="Rectangle 14">
              <a:extLst>
                <a:ext uri="{FF2B5EF4-FFF2-40B4-BE49-F238E27FC236}">
                  <a16:creationId xmlns:a16="http://schemas.microsoft.com/office/drawing/2014/main" id="{97313295-CF9A-485F-ADEA-0D62F66E1EA2}"/>
                </a:ext>
              </a:extLst>
            </p:cNvPr>
            <p:cNvSpPr>
              <a:spLocks noChangeArrowheads="1"/>
            </p:cNvSpPr>
            <p:nvPr/>
          </p:nvSpPr>
          <p:spPr bwMode="auto">
            <a:xfrm>
              <a:off x="6963066" y="307562"/>
              <a:ext cx="21796" cy="25186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sp>
          <p:nvSpPr>
            <p:cNvPr id="258" name="Freeform 15">
              <a:extLst>
                <a:ext uri="{FF2B5EF4-FFF2-40B4-BE49-F238E27FC236}">
                  <a16:creationId xmlns:a16="http://schemas.microsoft.com/office/drawing/2014/main" id="{67FEE83D-B242-4CF6-9FB0-77C67CE18A5C}"/>
                </a:ext>
              </a:extLst>
            </p:cNvPr>
            <p:cNvSpPr>
              <a:spLocks/>
            </p:cNvSpPr>
            <p:nvPr/>
          </p:nvSpPr>
          <p:spPr bwMode="auto">
            <a:xfrm>
              <a:off x="6896466" y="295453"/>
              <a:ext cx="154995" cy="77497"/>
            </a:xfrm>
            <a:custGeom>
              <a:avLst/>
              <a:gdLst>
                <a:gd name="T0" fmla="*/ 48 w 54"/>
                <a:gd name="T1" fmla="*/ 27 h 27"/>
                <a:gd name="T2" fmla="*/ 27 w 54"/>
                <a:gd name="T3" fmla="*/ 9 h 27"/>
                <a:gd name="T4" fmla="*/ 6 w 54"/>
                <a:gd name="T5" fmla="*/ 27 h 27"/>
                <a:gd name="T6" fmla="*/ 0 w 54"/>
                <a:gd name="T7" fmla="*/ 21 h 27"/>
                <a:gd name="T8" fmla="*/ 24 w 54"/>
                <a:gd name="T9" fmla="*/ 1 h 27"/>
                <a:gd name="T10" fmla="*/ 30 w 54"/>
                <a:gd name="T11" fmla="*/ 1 h 27"/>
                <a:gd name="T12" fmla="*/ 54 w 54"/>
                <a:gd name="T13" fmla="*/ 21 h 27"/>
                <a:gd name="T14" fmla="*/ 48 w 5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27">
                  <a:moveTo>
                    <a:pt x="48" y="27"/>
                  </a:moveTo>
                  <a:cubicBezTo>
                    <a:pt x="27" y="9"/>
                    <a:pt x="27" y="9"/>
                    <a:pt x="27" y="9"/>
                  </a:cubicBezTo>
                  <a:cubicBezTo>
                    <a:pt x="6" y="27"/>
                    <a:pt x="6" y="27"/>
                    <a:pt x="6" y="27"/>
                  </a:cubicBezTo>
                  <a:cubicBezTo>
                    <a:pt x="0" y="21"/>
                    <a:pt x="0" y="21"/>
                    <a:pt x="0" y="21"/>
                  </a:cubicBezTo>
                  <a:cubicBezTo>
                    <a:pt x="24" y="1"/>
                    <a:pt x="24" y="1"/>
                    <a:pt x="24" y="1"/>
                  </a:cubicBezTo>
                  <a:cubicBezTo>
                    <a:pt x="26" y="0"/>
                    <a:pt x="28" y="0"/>
                    <a:pt x="30" y="1"/>
                  </a:cubicBezTo>
                  <a:cubicBezTo>
                    <a:pt x="54" y="21"/>
                    <a:pt x="54" y="21"/>
                    <a:pt x="54" y="21"/>
                  </a:cubicBezTo>
                  <a:lnTo>
                    <a:pt x="48" y="2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sp>
          <p:nvSpPr>
            <p:cNvPr id="259" name="Freeform 16">
              <a:extLst>
                <a:ext uri="{FF2B5EF4-FFF2-40B4-BE49-F238E27FC236}">
                  <a16:creationId xmlns:a16="http://schemas.microsoft.com/office/drawing/2014/main" id="{3D46A65C-398B-44D4-8E12-1FCE00B0D2C9}"/>
                </a:ext>
              </a:extLst>
            </p:cNvPr>
            <p:cNvSpPr>
              <a:spLocks noEditPoints="1"/>
            </p:cNvSpPr>
            <p:nvPr/>
          </p:nvSpPr>
          <p:spPr bwMode="auto">
            <a:xfrm>
              <a:off x="6837132" y="467400"/>
              <a:ext cx="273663" cy="274874"/>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8 h 96"/>
                <a:gd name="T12" fmla="*/ 8 w 96"/>
                <a:gd name="T13" fmla="*/ 48 h 96"/>
                <a:gd name="T14" fmla="*/ 48 w 96"/>
                <a:gd name="T15" fmla="*/ 88 h 96"/>
                <a:gd name="T16" fmla="*/ 88 w 96"/>
                <a:gd name="T17" fmla="*/ 48 h 96"/>
                <a:gd name="T18" fmla="*/ 48 w 96"/>
                <a:gd name="T19"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96"/>
                  </a:moveTo>
                  <a:cubicBezTo>
                    <a:pt x="22" y="96"/>
                    <a:pt x="0" y="74"/>
                    <a:pt x="0" y="48"/>
                  </a:cubicBezTo>
                  <a:cubicBezTo>
                    <a:pt x="0" y="22"/>
                    <a:pt x="22" y="0"/>
                    <a:pt x="48" y="0"/>
                  </a:cubicBezTo>
                  <a:cubicBezTo>
                    <a:pt x="74" y="0"/>
                    <a:pt x="96" y="22"/>
                    <a:pt x="96" y="48"/>
                  </a:cubicBezTo>
                  <a:cubicBezTo>
                    <a:pt x="96" y="74"/>
                    <a:pt x="74" y="96"/>
                    <a:pt x="48" y="96"/>
                  </a:cubicBezTo>
                  <a:close/>
                  <a:moveTo>
                    <a:pt x="48" y="8"/>
                  </a:moveTo>
                  <a:cubicBezTo>
                    <a:pt x="26" y="8"/>
                    <a:pt x="8" y="26"/>
                    <a:pt x="8" y="48"/>
                  </a:cubicBezTo>
                  <a:cubicBezTo>
                    <a:pt x="8" y="70"/>
                    <a:pt x="26" y="88"/>
                    <a:pt x="48" y="88"/>
                  </a:cubicBezTo>
                  <a:cubicBezTo>
                    <a:pt x="70" y="88"/>
                    <a:pt x="88" y="70"/>
                    <a:pt x="88" y="48"/>
                  </a:cubicBezTo>
                  <a:cubicBezTo>
                    <a:pt x="88" y="26"/>
                    <a:pt x="70" y="8"/>
                    <a:pt x="48" y="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grpSp>
      <p:pic>
        <p:nvPicPr>
          <p:cNvPr id="280" name="Graphic 279">
            <a:extLst>
              <a:ext uri="{FF2B5EF4-FFF2-40B4-BE49-F238E27FC236}">
                <a16:creationId xmlns:a16="http://schemas.microsoft.com/office/drawing/2014/main" id="{2FD0DD33-542B-4139-BA12-BF534BE23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93761" y="2537248"/>
            <a:ext cx="402452" cy="314773"/>
          </a:xfrm>
          <a:prstGeom prst="rect">
            <a:avLst/>
          </a:prstGeom>
        </p:spPr>
      </p:pic>
      <p:sp>
        <p:nvSpPr>
          <p:cNvPr id="289" name="TextBox 288">
            <a:extLst>
              <a:ext uri="{FF2B5EF4-FFF2-40B4-BE49-F238E27FC236}">
                <a16:creationId xmlns:a16="http://schemas.microsoft.com/office/drawing/2014/main" id="{0D1A2259-AD40-4302-802F-6DF860994E33}"/>
              </a:ext>
            </a:extLst>
          </p:cNvPr>
          <p:cNvSpPr txBox="1"/>
          <p:nvPr/>
        </p:nvSpPr>
        <p:spPr>
          <a:xfrm>
            <a:off x="7537103" y="2639788"/>
            <a:ext cx="1763119" cy="276999"/>
          </a:xfrm>
          <a:prstGeom prst="rect">
            <a:avLst/>
          </a:prstGeom>
          <a:noFill/>
        </p:spPr>
        <p:txBody>
          <a:bodyPr vert="horz" wrap="square" lIns="0" tIns="0" rIns="0" bIns="0" rtlCol="0">
            <a:spAutoFit/>
          </a:bodyPr>
          <a:lstStyle/>
          <a:p>
            <a:pPr marL="0" marR="0" lvl="0" indent="0" defTabSz="1219140" rtl="0" eaLnBrk="1" fontAlgn="auto" latinLnBrk="0" hangingPunct="0">
              <a:lnSpc>
                <a:spcPct val="90000"/>
              </a:lnSpc>
              <a:spcAft>
                <a:spcPts val="300"/>
              </a:spcAft>
              <a:buClrTx/>
              <a:buSzTx/>
              <a:buFontTx/>
              <a:buNone/>
              <a:tabLst/>
              <a:defRPr/>
            </a:pPr>
            <a:r>
              <a:rPr kumimoji="0" lang="en-US" sz="1000" u="none" strike="noStrike" kern="0" cap="none" spc="0" normalizeH="0" baseline="0" noProof="0">
                <a:ln>
                  <a:noFill/>
                </a:ln>
                <a:effectLst/>
                <a:uLnTx/>
                <a:uFillTx/>
                <a:latin typeface="+mj-lt"/>
                <a:sym typeface="Helvetica Neue"/>
              </a:rPr>
              <a:t>Intel® Advanced Vector Extensions for </a:t>
            </a:r>
            <a:r>
              <a:rPr lang="en-US" sz="1000" kern="0" err="1">
                <a:latin typeface="+mj-lt"/>
                <a:sym typeface="Helvetica Neue"/>
              </a:rPr>
              <a:t>vRAN</a:t>
            </a:r>
            <a:endParaRPr lang="en-US" sz="1000" kern="0">
              <a:latin typeface="+mj-lt"/>
              <a:sym typeface="Helvetica Neue"/>
            </a:endParaRPr>
          </a:p>
        </p:txBody>
      </p:sp>
      <p:sp>
        <p:nvSpPr>
          <p:cNvPr id="290" name="TextBox 289">
            <a:extLst>
              <a:ext uri="{FF2B5EF4-FFF2-40B4-BE49-F238E27FC236}">
                <a16:creationId xmlns:a16="http://schemas.microsoft.com/office/drawing/2014/main" id="{5B8F0FA8-25C2-4097-A011-F96CA1A4AA0C}"/>
              </a:ext>
            </a:extLst>
          </p:cNvPr>
          <p:cNvSpPr txBox="1"/>
          <p:nvPr/>
        </p:nvSpPr>
        <p:spPr>
          <a:xfrm>
            <a:off x="3241801" y="5112597"/>
            <a:ext cx="1311872" cy="417307"/>
          </a:xfrm>
          <a:prstGeom prst="rect">
            <a:avLst/>
          </a:prstGeom>
          <a:noFill/>
        </p:spPr>
        <p:txBody>
          <a:bodyPr vert="horz" wrap="square" lIns="0" tIns="0" rIns="0" bIns="0" rtlCol="0">
            <a:noAutofit/>
          </a:bodyPr>
          <a:lstStyle/>
          <a:p>
            <a:pPr marL="0" marR="0" lvl="0" indent="0" algn="r" defTabSz="1219139" rtl="0" eaLnBrk="1" fontAlgn="auto" latinLnBrk="0" hangingPunct="0">
              <a:spcAft>
                <a:spcPts val="300"/>
              </a:spcAft>
              <a:buClrTx/>
              <a:buSzTx/>
              <a:buFontTx/>
              <a:buNone/>
              <a:tabLst/>
              <a:defRPr/>
            </a:pPr>
            <a:r>
              <a:rPr kumimoji="0" lang="en-US" sz="1000" u="none" strike="noStrike" kern="0" spc="0" normalizeH="0" noProof="0">
                <a:ln>
                  <a:noFill/>
                </a:ln>
                <a:effectLst/>
                <a:uLnTx/>
                <a:uFillTx/>
                <a:latin typeface="+mj-lt"/>
                <a:sym typeface="Helvetica Neue"/>
              </a:rPr>
              <a:t>High Bandwidth </a:t>
            </a:r>
            <a:r>
              <a:rPr lang="en-US" sz="1000" kern="0">
                <a:latin typeface="+mj-lt"/>
                <a:sym typeface="Helvetica Neue"/>
              </a:rPr>
              <a:t>M</a:t>
            </a:r>
            <a:r>
              <a:rPr kumimoji="0" lang="en-US" sz="1000" u="none" strike="noStrike" kern="0" spc="0" normalizeH="0" noProof="0" err="1">
                <a:ln>
                  <a:noFill/>
                </a:ln>
                <a:effectLst/>
                <a:uLnTx/>
                <a:uFillTx/>
                <a:latin typeface="+mj-lt"/>
                <a:sym typeface="Helvetica Neue"/>
              </a:rPr>
              <a:t>emory</a:t>
            </a:r>
            <a:r>
              <a:rPr kumimoji="0" lang="en-US" sz="1000" u="none" strike="noStrike" kern="0" spc="0" normalizeH="0" noProof="0">
                <a:ln>
                  <a:noFill/>
                </a:ln>
                <a:effectLst/>
                <a:uLnTx/>
                <a:uFillTx/>
                <a:latin typeface="+mj-lt"/>
                <a:sym typeface="Helvetica Neue"/>
              </a:rPr>
              <a:t> Support</a:t>
            </a:r>
          </a:p>
        </p:txBody>
      </p:sp>
      <p:sp>
        <p:nvSpPr>
          <p:cNvPr id="146" name="TextBox 145">
            <a:extLst>
              <a:ext uri="{FF2B5EF4-FFF2-40B4-BE49-F238E27FC236}">
                <a16:creationId xmlns:a16="http://schemas.microsoft.com/office/drawing/2014/main" id="{9F4FD8D4-A189-4062-8E0B-DBBA8EE1575D}"/>
              </a:ext>
            </a:extLst>
          </p:cNvPr>
          <p:cNvSpPr txBox="1"/>
          <p:nvPr/>
        </p:nvSpPr>
        <p:spPr>
          <a:xfrm>
            <a:off x="2425874" y="3963148"/>
            <a:ext cx="1913352" cy="500137"/>
          </a:xfrm>
          <a:prstGeom prst="rect">
            <a:avLst/>
          </a:prstGeom>
          <a:noFill/>
        </p:spPr>
        <p:txBody>
          <a:bodyPr vert="horz" wrap="square" lIns="0" tIns="0" rIns="0" bIns="0" rtlCol="0">
            <a:spAutoFit/>
          </a:bodyPr>
          <a:lstStyle/>
          <a:p>
            <a:pPr lvl="1" algn="r" defTabSz="1219139" hangingPunct="0">
              <a:spcAft>
                <a:spcPts val="300"/>
              </a:spcAft>
              <a:defRPr/>
            </a:pPr>
            <a:r>
              <a:rPr lang="en-US" sz="1000" kern="0">
                <a:latin typeface="+mj-lt"/>
                <a:sym typeface="Helvetica Neue"/>
              </a:rPr>
              <a:t>Intel® In-field Scan **</a:t>
            </a:r>
          </a:p>
          <a:p>
            <a:pPr lvl="1" algn="r" defTabSz="1219139" hangingPunct="0">
              <a:spcAft>
                <a:spcPts val="300"/>
              </a:spcAft>
              <a:defRPr/>
            </a:pPr>
            <a:r>
              <a:rPr lang="en-US" sz="1000" kern="0">
                <a:latin typeface="+mj-lt"/>
                <a:sym typeface="Helvetica Neue"/>
              </a:rPr>
              <a:t>Intel® Seamless Firmware Update</a:t>
            </a:r>
          </a:p>
        </p:txBody>
      </p:sp>
      <p:pic>
        <p:nvPicPr>
          <p:cNvPr id="123" name="Picture 122" descr="Graphical user interface, application&#10;&#10;Description automatically generated">
            <a:extLst>
              <a:ext uri="{FF2B5EF4-FFF2-40B4-BE49-F238E27FC236}">
                <a16:creationId xmlns:a16="http://schemas.microsoft.com/office/drawing/2014/main" id="{890ED1FD-26AB-4E29-A72A-50A919E75D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1330" y="1831116"/>
            <a:ext cx="1764884" cy="1764884"/>
          </a:xfrm>
          <a:prstGeom prst="rect">
            <a:avLst/>
          </a:prstGeom>
          <a:effectLst>
            <a:glow rad="63500">
              <a:schemeClr val="accent2">
                <a:satMod val="175000"/>
                <a:alpha val="40000"/>
              </a:schemeClr>
            </a:glow>
          </a:effectLst>
        </p:spPr>
      </p:pic>
      <p:sp>
        <p:nvSpPr>
          <p:cNvPr id="122" name="TextBox 121">
            <a:extLst>
              <a:ext uri="{FF2B5EF4-FFF2-40B4-BE49-F238E27FC236}">
                <a16:creationId xmlns:a16="http://schemas.microsoft.com/office/drawing/2014/main" id="{80D330DA-D0F0-4A01-86D5-015375A34D19}"/>
              </a:ext>
            </a:extLst>
          </p:cNvPr>
          <p:cNvSpPr txBox="1"/>
          <p:nvPr/>
        </p:nvSpPr>
        <p:spPr>
          <a:xfrm>
            <a:off x="7544055" y="3540244"/>
            <a:ext cx="2174561" cy="1038746"/>
          </a:xfrm>
          <a:prstGeom prst="rect">
            <a:avLst/>
          </a:prstGeom>
          <a:noFill/>
        </p:spPr>
        <p:txBody>
          <a:bodyPr vert="horz" wrap="square" lIns="0" tIns="0" rIns="0" bIns="0" rtlCol="0">
            <a:spAutoFit/>
          </a:bodyPr>
          <a:lstStyle/>
          <a:p>
            <a:pPr marR="0" lvl="0" defTabSz="914400" rtl="0" eaLnBrk="1" fontAlgn="auto" latinLnBrk="0" hangingPunct="1">
              <a:spcBef>
                <a:spcPct val="0"/>
              </a:spcBef>
              <a:spcAft>
                <a:spcPts val="300"/>
              </a:spcAft>
              <a:buClrTx/>
              <a:buSzTx/>
              <a:tabLst/>
              <a:defRPr/>
            </a:pPr>
            <a:r>
              <a:rPr kumimoji="0" lang="en-US" sz="1000" u="none" strike="noStrike" kern="1200" cap="none" spc="0" normalizeH="0" baseline="0" noProof="0">
                <a:ln>
                  <a:noFill/>
                </a:ln>
                <a:effectLst/>
                <a:uLnTx/>
                <a:uFillTx/>
                <a:latin typeface="+mj-lt"/>
                <a:cs typeface="Arial"/>
              </a:rPr>
              <a:t>8 Channel DDR5 </a:t>
            </a:r>
            <a:br>
              <a:rPr kumimoji="0" lang="en-US" sz="1000" u="none" strike="noStrike" kern="1200" cap="none" spc="0" normalizeH="0" baseline="0" noProof="0">
                <a:ln>
                  <a:noFill/>
                </a:ln>
                <a:effectLst/>
                <a:uLnTx/>
                <a:uFillTx/>
                <a:latin typeface="+mj-lt"/>
                <a:cs typeface="Arial"/>
              </a:rPr>
            </a:br>
            <a:r>
              <a:rPr kumimoji="0" lang="en-US" sz="1000" u="none" strike="noStrike" kern="1200" cap="none" spc="0" normalizeH="0" baseline="0" noProof="0">
                <a:ln>
                  <a:noFill/>
                </a:ln>
                <a:effectLst/>
                <a:uLnTx/>
                <a:uFillTx/>
                <a:latin typeface="+mj-lt"/>
                <a:cs typeface="Arial"/>
              </a:rPr>
              <a:t>Up To 4800 MT/s (1DPC)</a:t>
            </a:r>
          </a:p>
          <a:p>
            <a:pPr marR="0" lvl="0" defTabSz="914400" rtl="0" eaLnBrk="1" fontAlgn="auto" latinLnBrk="0" hangingPunct="1">
              <a:spcBef>
                <a:spcPct val="0"/>
              </a:spcBef>
              <a:spcAft>
                <a:spcPts val="300"/>
              </a:spcAft>
              <a:buClrTx/>
              <a:buSzTx/>
              <a:tabLst/>
              <a:defRPr/>
            </a:pPr>
            <a:r>
              <a:rPr lang="en-US" sz="1000">
                <a:latin typeface="+mj-lt"/>
                <a:cs typeface="Arial"/>
              </a:rPr>
              <a:t>Up To 4400 MT/s (2DPC)</a:t>
            </a:r>
            <a:endParaRPr kumimoji="0" lang="en-US" sz="1000" u="none" strike="noStrike" kern="1200" cap="none" spc="0" normalizeH="0" baseline="0" noProof="0">
              <a:ln>
                <a:noFill/>
              </a:ln>
              <a:effectLst/>
              <a:uLnTx/>
              <a:uFillTx/>
              <a:latin typeface="+mj-lt"/>
              <a:cs typeface="Arial"/>
            </a:endParaRPr>
          </a:p>
          <a:p>
            <a:pPr marR="0" lvl="0" defTabSz="914400" rtl="0" eaLnBrk="1" fontAlgn="auto" latinLnBrk="0" hangingPunct="1">
              <a:spcBef>
                <a:spcPct val="0"/>
              </a:spcBef>
              <a:spcAft>
                <a:spcPts val="300"/>
              </a:spcAft>
              <a:buClrTx/>
              <a:buSzTx/>
              <a:tabLst/>
              <a:defRPr/>
            </a:pPr>
            <a:r>
              <a:rPr kumimoji="0" lang="en-US" sz="1000" u="none" strike="noStrike" kern="1200" cap="none" spc="0" normalizeH="0" baseline="0" noProof="0">
                <a:ln>
                  <a:noFill/>
                </a:ln>
                <a:effectLst/>
                <a:uLnTx/>
                <a:uFillTx/>
                <a:latin typeface="+mj-lt"/>
                <a:cs typeface="Arial"/>
              </a:rPr>
              <a:t>16 DIMMS per Socket</a:t>
            </a:r>
          </a:p>
          <a:p>
            <a:pPr marR="0" lvl="0" defTabSz="914400" rtl="0" eaLnBrk="1" fontAlgn="auto" latinLnBrk="0" hangingPunct="1">
              <a:spcBef>
                <a:spcPct val="0"/>
              </a:spcBef>
              <a:spcAft>
                <a:spcPts val="300"/>
              </a:spcAft>
              <a:buClrTx/>
              <a:buSzTx/>
              <a:tabLst/>
              <a:defRPr/>
            </a:pPr>
            <a:r>
              <a:rPr kumimoji="0" lang="en-US" sz="1000" u="none" strike="noStrike" kern="1200" cap="none" spc="0" normalizeH="0" baseline="0" noProof="0">
                <a:ln>
                  <a:noFill/>
                </a:ln>
                <a:effectLst/>
                <a:uLnTx/>
                <a:uFillTx/>
                <a:latin typeface="+mj-lt"/>
                <a:cs typeface="Arial"/>
              </a:rPr>
              <a:t>New RAS features (Enhanced </a:t>
            </a:r>
            <a:br>
              <a:rPr kumimoji="0" lang="en-US" sz="1000" u="none" strike="noStrike" kern="1200" cap="none" spc="0" normalizeH="0" baseline="0" noProof="0">
                <a:ln>
                  <a:noFill/>
                </a:ln>
                <a:effectLst/>
                <a:uLnTx/>
                <a:uFillTx/>
                <a:latin typeface="+mj-lt"/>
                <a:cs typeface="Arial"/>
              </a:rPr>
            </a:br>
            <a:r>
              <a:rPr kumimoji="0" lang="en-US" sz="1000" u="none" strike="noStrike" kern="1200" cap="none" spc="0" normalizeH="0" baseline="0" noProof="0">
                <a:ln>
                  <a:noFill/>
                </a:ln>
                <a:effectLst/>
                <a:uLnTx/>
                <a:uFillTx/>
                <a:latin typeface="+mj-lt"/>
                <a:cs typeface="Arial"/>
              </a:rPr>
              <a:t>ECC, Error Check</a:t>
            </a:r>
            <a:r>
              <a:rPr lang="en-US" sz="1000">
                <a:latin typeface="+mj-lt"/>
                <a:cs typeface="Arial"/>
              </a:rPr>
              <a:t> </a:t>
            </a:r>
            <a:r>
              <a:rPr kumimoji="0" lang="en-US" sz="1000" u="none" strike="noStrike" kern="1200" cap="none" spc="0" normalizeH="0" baseline="0" noProof="0">
                <a:ln>
                  <a:noFill/>
                </a:ln>
                <a:effectLst/>
                <a:uLnTx/>
                <a:uFillTx/>
                <a:latin typeface="+mj-lt"/>
                <a:cs typeface="Arial"/>
              </a:rPr>
              <a:t>&amp; Scrub)</a:t>
            </a:r>
            <a:endParaRPr kumimoji="0" lang="en-US" sz="1000" u="none" strike="noStrike" kern="0" cap="none" spc="0" normalizeH="0" baseline="0" noProof="0">
              <a:ln>
                <a:noFill/>
              </a:ln>
              <a:effectLst/>
              <a:uLnTx/>
              <a:uFillTx/>
              <a:latin typeface="+mj-lt"/>
              <a:sym typeface="Helvetica Neue"/>
            </a:endParaRPr>
          </a:p>
        </p:txBody>
      </p:sp>
      <p:sp>
        <p:nvSpPr>
          <p:cNvPr id="5" name="Rectangle 4">
            <a:extLst>
              <a:ext uri="{FF2B5EF4-FFF2-40B4-BE49-F238E27FC236}">
                <a16:creationId xmlns:a16="http://schemas.microsoft.com/office/drawing/2014/main" id="{2C1F6215-61CC-D471-643D-D04161AA9E62}"/>
              </a:ext>
            </a:extLst>
          </p:cNvPr>
          <p:cNvSpPr/>
          <p:nvPr/>
        </p:nvSpPr>
        <p:spPr>
          <a:xfrm>
            <a:off x="408122" y="1578330"/>
            <a:ext cx="1997352" cy="630368"/>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p:spPr>
        <p:txBody>
          <a:bodyPr lIns="182880" rtlCol="0" anchor="ctr"/>
          <a:lstStyle/>
          <a:p>
            <a:pPr marL="0" marR="0" lvl="0" indent="0" algn="ctr" defTabSz="609570" rtl="0" eaLnBrk="1" fontAlgn="auto" latinLnBrk="0" hangingPunct="1">
              <a:lnSpc>
                <a:spcPct val="90000"/>
              </a:lnSpc>
              <a:spcBef>
                <a:spcPct val="0"/>
              </a:spcBef>
              <a:spcAft>
                <a:spcPts val="0"/>
              </a:spcAft>
              <a:buClrTx/>
              <a:buSzTx/>
              <a:buFontTx/>
              <a:buNone/>
              <a:tabLst/>
              <a:defRPr/>
            </a:pPr>
            <a:r>
              <a:rPr kumimoji="0" lang="en-US" sz="1400" u="none" strike="noStrike" kern="1200" cap="none" spc="0" normalizeH="0" baseline="0" noProof="0">
                <a:ln w="6350">
                  <a:noFill/>
                </a:ln>
                <a:solidFill>
                  <a:schemeClr val="tx1"/>
                </a:solidFill>
                <a:effectLst/>
                <a:uLnTx/>
                <a:uFillTx/>
                <a:sym typeface="Helvetica Neue"/>
              </a:rPr>
              <a:t>New Integrated </a:t>
            </a:r>
            <a:br>
              <a:rPr kumimoji="0" lang="en-US" sz="1400" u="none" strike="noStrike" kern="1200" cap="none" spc="0" normalizeH="0" baseline="0" noProof="0">
                <a:ln w="6350">
                  <a:noFill/>
                </a:ln>
                <a:solidFill>
                  <a:schemeClr val="tx1"/>
                </a:solidFill>
                <a:effectLst/>
                <a:uLnTx/>
                <a:uFillTx/>
                <a:sym typeface="Helvetica Neue"/>
              </a:rPr>
            </a:br>
            <a:r>
              <a:rPr kumimoji="0" lang="en-US" sz="1400" u="none" strike="noStrike" kern="1200" cap="none" spc="0" normalizeH="0" baseline="0" noProof="0">
                <a:ln w="6350">
                  <a:noFill/>
                </a:ln>
                <a:solidFill>
                  <a:schemeClr val="tx1"/>
                </a:solidFill>
                <a:effectLst/>
                <a:uLnTx/>
                <a:uFillTx/>
                <a:sym typeface="Helvetica Neue"/>
              </a:rPr>
              <a:t> IP Accelerators</a:t>
            </a:r>
          </a:p>
        </p:txBody>
      </p:sp>
      <p:pic>
        <p:nvPicPr>
          <p:cNvPr id="8" name="Picture 7">
            <a:extLst>
              <a:ext uri="{FF2B5EF4-FFF2-40B4-BE49-F238E27FC236}">
                <a16:creationId xmlns:a16="http://schemas.microsoft.com/office/drawing/2014/main" id="{53731EF3-85B0-2AAD-6AA1-352C36B3D38F}"/>
              </a:ext>
            </a:extLst>
          </p:cNvPr>
          <p:cNvPicPr>
            <a:picLocks noChangeAspect="1"/>
          </p:cNvPicPr>
          <p:nvPr/>
        </p:nvPicPr>
        <p:blipFill>
          <a:blip r:embed="rId7">
            <a:duotone>
              <a:schemeClr val="accent2">
                <a:shade val="45000"/>
                <a:satMod val="135000"/>
              </a:schemeClr>
              <a:prstClr val="white"/>
            </a:duotone>
          </a:blip>
          <a:stretch>
            <a:fillRect/>
          </a:stretch>
        </p:blipFill>
        <p:spPr>
          <a:xfrm>
            <a:off x="4402075" y="2013365"/>
            <a:ext cx="529955" cy="529955"/>
          </a:xfrm>
          <a:prstGeom prst="rect">
            <a:avLst/>
          </a:prstGeom>
        </p:spPr>
      </p:pic>
      <p:sp>
        <p:nvSpPr>
          <p:cNvPr id="14" name="Rectangle 13">
            <a:extLst>
              <a:ext uri="{FF2B5EF4-FFF2-40B4-BE49-F238E27FC236}">
                <a16:creationId xmlns:a16="http://schemas.microsoft.com/office/drawing/2014/main" id="{B5C749F5-FE29-CDA5-CAF8-3F019C69A53C}"/>
              </a:ext>
            </a:extLst>
          </p:cNvPr>
          <p:cNvSpPr/>
          <p:nvPr/>
        </p:nvSpPr>
        <p:spPr>
          <a:xfrm>
            <a:off x="408122" y="2277010"/>
            <a:ext cx="1997352" cy="921075"/>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p:spPr>
        <p:txBody>
          <a:bodyPr lIns="182880" rtlCol="0" anchor="ctr"/>
          <a:lstStyle/>
          <a:p>
            <a:pPr marL="0" marR="0" lvl="0" indent="0" algn="ctr" defTabSz="609570" rtl="0" eaLnBrk="1" fontAlgn="auto" latinLnBrk="0" hangingPunct="1">
              <a:lnSpc>
                <a:spcPct val="90000"/>
              </a:lnSpc>
              <a:spcBef>
                <a:spcPct val="0"/>
              </a:spcBef>
              <a:spcAft>
                <a:spcPts val="0"/>
              </a:spcAft>
              <a:buClrTx/>
              <a:buSzTx/>
              <a:buFontTx/>
              <a:buNone/>
              <a:tabLst/>
              <a:defRPr/>
            </a:pPr>
            <a:r>
              <a:rPr kumimoji="0" lang="en-US" sz="1400" u="none" strike="noStrike" kern="1200" cap="none" spc="0" normalizeH="0" baseline="0" noProof="0">
                <a:ln w="6350">
                  <a:noFill/>
                </a:ln>
                <a:solidFill>
                  <a:schemeClr val="tx1"/>
                </a:solidFill>
                <a:effectLst/>
                <a:uLnTx/>
                <a:uFillTx/>
                <a:sym typeface="Helvetica Neue"/>
              </a:rPr>
              <a:t>Increased I/O Bandwidth </a:t>
            </a:r>
          </a:p>
          <a:p>
            <a:pPr marL="0" marR="0" lvl="0" indent="0" algn="ctr" defTabSz="609570" rtl="0" eaLnBrk="1" fontAlgn="auto" latinLnBrk="0" hangingPunct="1">
              <a:lnSpc>
                <a:spcPct val="90000"/>
              </a:lnSpc>
              <a:spcBef>
                <a:spcPct val="0"/>
              </a:spcBef>
              <a:spcAft>
                <a:spcPts val="0"/>
              </a:spcAft>
              <a:buClrTx/>
              <a:buSzTx/>
              <a:buFontTx/>
              <a:buNone/>
              <a:tabLst/>
              <a:defRPr/>
            </a:pPr>
            <a:r>
              <a:rPr kumimoji="0" lang="en-US" sz="1400" u="none" strike="noStrike" kern="1200" cap="none" spc="0" normalizeH="0" baseline="0" noProof="0">
                <a:ln w="6350">
                  <a:noFill/>
                </a:ln>
                <a:solidFill>
                  <a:schemeClr val="tx1"/>
                </a:solidFill>
                <a:effectLst/>
                <a:uLnTx/>
                <a:uFillTx/>
                <a:sym typeface="Helvetica Neue"/>
              </a:rPr>
              <a:t>with PCIe 5.0</a:t>
            </a:r>
          </a:p>
        </p:txBody>
      </p:sp>
      <p:sp>
        <p:nvSpPr>
          <p:cNvPr id="16" name="Rectangle 15">
            <a:extLst>
              <a:ext uri="{FF2B5EF4-FFF2-40B4-BE49-F238E27FC236}">
                <a16:creationId xmlns:a16="http://schemas.microsoft.com/office/drawing/2014/main" id="{0F7DF6DC-3DC6-2252-1F0D-BD3BA5ADD0A4}"/>
              </a:ext>
            </a:extLst>
          </p:cNvPr>
          <p:cNvSpPr/>
          <p:nvPr/>
        </p:nvSpPr>
        <p:spPr>
          <a:xfrm>
            <a:off x="408122" y="3266397"/>
            <a:ext cx="1997352" cy="903354"/>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p:spPr>
        <p:txBody>
          <a:bodyPr lIns="182880" tIns="45720" rIns="91440" bIns="45720" rtlCol="0" anchor="ctr"/>
          <a:lstStyle/>
          <a:p>
            <a:pPr algn="ctr" defTabSz="609570">
              <a:lnSpc>
                <a:spcPct val="90000"/>
              </a:lnSpc>
              <a:spcBef>
                <a:spcPct val="0"/>
              </a:spcBef>
              <a:defRPr/>
            </a:pPr>
            <a:r>
              <a:rPr kumimoji="0" lang="en-US" sz="1400" u="none" strike="noStrike" kern="1200" cap="none" spc="0" normalizeH="0" baseline="0" noProof="0">
                <a:ln w="6350">
                  <a:noFill/>
                </a:ln>
                <a:effectLst/>
                <a:uLnTx/>
                <a:uFillTx/>
                <a:sym typeface="Helvetica Neue"/>
              </a:rPr>
              <a:t>Compute Express</a:t>
            </a:r>
            <a:endParaRPr lang="en-US">
              <a:sym typeface="Helvetica Neue"/>
            </a:endParaRPr>
          </a:p>
          <a:p>
            <a:pPr algn="ctr" defTabSz="609570">
              <a:lnSpc>
                <a:spcPct val="90000"/>
              </a:lnSpc>
              <a:spcBef>
                <a:spcPct val="0"/>
              </a:spcBef>
              <a:defRPr/>
            </a:pPr>
            <a:r>
              <a:rPr lang="en-US" sz="1400">
                <a:ln w="6350">
                  <a:noFill/>
                </a:ln>
                <a:sym typeface="Helvetica Neue"/>
              </a:rPr>
              <a:t> </a:t>
            </a:r>
            <a:r>
              <a:rPr kumimoji="0" lang="en-US" sz="1400" u="none" strike="noStrike" kern="1200" cap="none" spc="0" normalizeH="0" baseline="0" noProof="0">
                <a:ln w="6350">
                  <a:noFill/>
                </a:ln>
                <a:effectLst/>
                <a:uLnTx/>
                <a:uFillTx/>
                <a:sym typeface="Helvetica Neue"/>
              </a:rPr>
              <a:t>Link (CXL) 1.1</a:t>
            </a:r>
            <a:endParaRPr lang="en-US"/>
          </a:p>
        </p:txBody>
      </p:sp>
      <p:sp>
        <p:nvSpPr>
          <p:cNvPr id="17" name="Rectangle 16">
            <a:extLst>
              <a:ext uri="{FF2B5EF4-FFF2-40B4-BE49-F238E27FC236}">
                <a16:creationId xmlns:a16="http://schemas.microsoft.com/office/drawing/2014/main" id="{6DBDCCD2-9DDE-35F2-9B16-5495428A49AD}"/>
              </a:ext>
            </a:extLst>
          </p:cNvPr>
          <p:cNvSpPr/>
          <p:nvPr/>
        </p:nvSpPr>
        <p:spPr>
          <a:xfrm>
            <a:off x="390401" y="4238062"/>
            <a:ext cx="1997352" cy="1228700"/>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p:spPr>
        <p:txBody>
          <a:bodyPr lIns="182880" tIns="45720" rIns="91440" bIns="45720" rtlCol="0" anchor="ctr"/>
          <a:lstStyle/>
          <a:p>
            <a:pPr algn="ctr" defTabSz="609570">
              <a:lnSpc>
                <a:spcPct val="90000"/>
              </a:lnSpc>
              <a:spcBef>
                <a:spcPct val="0"/>
              </a:spcBef>
              <a:spcAft>
                <a:spcPts val="500"/>
              </a:spcAft>
              <a:defRPr/>
            </a:pPr>
            <a:r>
              <a:rPr kumimoji="0" lang="en-US" sz="1400" u="none" strike="noStrike" kern="1200" cap="none" spc="0" normalizeH="0" baseline="0" noProof="0">
                <a:ln w="6350">
                  <a:noFill/>
                </a:ln>
                <a:effectLst/>
                <a:uLnTx/>
                <a:uFillTx/>
                <a:sym typeface="Helvetica Neue"/>
              </a:rPr>
              <a:t>4</a:t>
            </a:r>
            <a:r>
              <a:rPr kumimoji="0" lang="en-US" sz="1400" u="none" strike="noStrike" kern="1200" cap="none" spc="0" normalizeH="0" noProof="0">
                <a:ln w="6350">
                  <a:noFill/>
                </a:ln>
                <a:effectLst/>
                <a:uLnTx/>
                <a:uFillTx/>
                <a:sym typeface="Helvetica Neue"/>
              </a:rPr>
              <a:t>th</a:t>
            </a:r>
            <a:r>
              <a:rPr kumimoji="0" lang="en-US" sz="1400" u="none" strike="noStrike" kern="1200" cap="none" spc="0" normalizeH="0" baseline="0" noProof="0">
                <a:ln w="6350">
                  <a:noFill/>
                </a:ln>
                <a:effectLst/>
                <a:uLnTx/>
                <a:uFillTx/>
                <a:sym typeface="Helvetica Neue"/>
              </a:rPr>
              <a:t> Gen Intel Xeon Scalable Processor</a:t>
            </a:r>
            <a:endParaRPr lang="en-US" sz="1400">
              <a:ln w="6350">
                <a:noFill/>
              </a:ln>
              <a:sym typeface="Helvetica Neue"/>
            </a:endParaRPr>
          </a:p>
          <a:p>
            <a:pPr marL="0" marR="0" lvl="0" indent="0" algn="ctr" defTabSz="609570" rtl="0" eaLnBrk="1" fontAlgn="auto" latinLnBrk="0" hangingPunct="1">
              <a:lnSpc>
                <a:spcPct val="90000"/>
              </a:lnSpc>
              <a:spcBef>
                <a:spcPct val="0"/>
              </a:spcBef>
              <a:spcAft>
                <a:spcPts val="0"/>
              </a:spcAft>
              <a:buClrTx/>
              <a:buSzTx/>
              <a:buFontTx/>
              <a:buNone/>
              <a:tabLst/>
              <a:defRPr/>
            </a:pPr>
            <a:endParaRPr kumimoji="0" lang="en-US" sz="1400" u="none" strike="noStrike" kern="1200" cap="none" spc="0" normalizeH="0" baseline="0" noProof="0">
              <a:ln w="6350">
                <a:noFill/>
              </a:ln>
              <a:effectLst/>
              <a:uLnTx/>
              <a:uFillTx/>
              <a:sym typeface="Helvetica Neue"/>
            </a:endParaRPr>
          </a:p>
          <a:p>
            <a:pPr marL="0" marR="0" lvl="0" indent="0" algn="ctr" defTabSz="609570" rtl="0" eaLnBrk="1" fontAlgn="auto" latinLnBrk="0" hangingPunct="1">
              <a:lnSpc>
                <a:spcPct val="90000"/>
              </a:lnSpc>
              <a:spcBef>
                <a:spcPct val="0"/>
              </a:spcBef>
              <a:spcAft>
                <a:spcPts val="0"/>
              </a:spcAft>
              <a:buClrTx/>
              <a:buSzTx/>
              <a:buFontTx/>
              <a:buNone/>
              <a:tabLst/>
              <a:defRPr/>
            </a:pPr>
            <a:r>
              <a:rPr kumimoji="0" lang="en-US" sz="1400" u="none" strike="noStrike" kern="1200" cap="none" spc="0" normalizeH="0" baseline="0" noProof="0">
                <a:ln w="6350">
                  <a:noFill/>
                </a:ln>
                <a:effectLst/>
                <a:uLnTx/>
                <a:uFillTx/>
                <a:sym typeface="Helvetica Neue"/>
              </a:rPr>
              <a:t>Intel Xeon CPU Max Series </a:t>
            </a:r>
            <a:endParaRPr lang="en-US" sz="1400">
              <a:sym typeface="Helvetica Neue"/>
            </a:endParaRPr>
          </a:p>
        </p:txBody>
      </p:sp>
      <p:sp>
        <p:nvSpPr>
          <p:cNvPr id="18" name="Rectangle 17">
            <a:extLst>
              <a:ext uri="{FF2B5EF4-FFF2-40B4-BE49-F238E27FC236}">
                <a16:creationId xmlns:a16="http://schemas.microsoft.com/office/drawing/2014/main" id="{C2A17E63-4FD4-E59B-9E4C-86CA3314DF28}"/>
              </a:ext>
            </a:extLst>
          </p:cNvPr>
          <p:cNvSpPr/>
          <p:nvPr/>
        </p:nvSpPr>
        <p:spPr>
          <a:xfrm>
            <a:off x="9672591" y="1578330"/>
            <a:ext cx="2174560" cy="639228"/>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p:spPr>
        <p:txBody>
          <a:bodyPr lIns="182880" rtlCol="0" anchor="ctr"/>
          <a:lstStyle/>
          <a:p>
            <a:pPr marL="0" marR="0" lvl="0" indent="0" algn="ctr" defTabSz="609570" rtl="0" eaLnBrk="1" fontAlgn="auto" latinLnBrk="0" hangingPunct="1">
              <a:lnSpc>
                <a:spcPct val="90000"/>
              </a:lnSpc>
              <a:spcBef>
                <a:spcPct val="0"/>
              </a:spcBef>
              <a:spcAft>
                <a:spcPts val="0"/>
              </a:spcAft>
              <a:buClrTx/>
              <a:buSzTx/>
              <a:buFontTx/>
              <a:buNone/>
              <a:tabLst/>
              <a:defRPr/>
            </a:pPr>
            <a:r>
              <a:rPr kumimoji="0" lang="en-US" sz="1400" u="none" strike="noStrike" kern="1200" cap="none" spc="0" normalizeH="0" baseline="0" noProof="0">
                <a:ln w="6350">
                  <a:noFill/>
                </a:ln>
                <a:solidFill>
                  <a:schemeClr val="tx1"/>
                </a:solidFill>
                <a:effectLst/>
                <a:uLnTx/>
                <a:uFillTx/>
                <a:sym typeface="Helvetica Neue"/>
              </a:rPr>
              <a:t>New Integrated </a:t>
            </a:r>
            <a:br>
              <a:rPr kumimoji="0" lang="en-US" sz="1400" u="none" strike="noStrike" kern="1200" cap="none" spc="0" normalizeH="0" baseline="0" noProof="0">
                <a:ln w="6350">
                  <a:noFill/>
                </a:ln>
                <a:solidFill>
                  <a:schemeClr val="tx1"/>
                </a:solidFill>
                <a:effectLst/>
                <a:uLnTx/>
                <a:uFillTx/>
                <a:sym typeface="Helvetica Neue"/>
              </a:rPr>
            </a:br>
            <a:r>
              <a:rPr kumimoji="0" lang="en-US" sz="1400" u="none" strike="noStrike" kern="1200" cap="none" spc="0" normalizeH="0" baseline="0" noProof="0">
                <a:ln w="6350">
                  <a:noFill/>
                </a:ln>
                <a:solidFill>
                  <a:schemeClr val="tx1"/>
                </a:solidFill>
                <a:effectLst/>
                <a:uLnTx/>
                <a:uFillTx/>
                <a:sym typeface="Helvetica Neue"/>
              </a:rPr>
              <a:t> ISA Accelerators</a:t>
            </a:r>
          </a:p>
        </p:txBody>
      </p:sp>
      <p:sp>
        <p:nvSpPr>
          <p:cNvPr id="19" name="Rectangle 18">
            <a:extLst>
              <a:ext uri="{FF2B5EF4-FFF2-40B4-BE49-F238E27FC236}">
                <a16:creationId xmlns:a16="http://schemas.microsoft.com/office/drawing/2014/main" id="{E07250D6-9D55-E172-C757-BCEE5CFA6B3D}"/>
              </a:ext>
            </a:extLst>
          </p:cNvPr>
          <p:cNvSpPr/>
          <p:nvPr/>
        </p:nvSpPr>
        <p:spPr>
          <a:xfrm>
            <a:off x="9681451" y="2282916"/>
            <a:ext cx="2174561" cy="921075"/>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p:spPr>
        <p:txBody>
          <a:bodyPr lIns="182880" tIns="45720" rIns="91440" bIns="45720" rtlCol="0" anchor="ctr"/>
          <a:lstStyle/>
          <a:p>
            <a:pPr algn="ctr" defTabSz="609570">
              <a:spcBef>
                <a:spcPct val="0"/>
              </a:spcBef>
              <a:defRPr/>
            </a:pPr>
            <a:r>
              <a:rPr lang="en-US" sz="1400">
                <a:ln w="6350">
                  <a:noFill/>
                </a:ln>
                <a:sym typeface="Helvetica Neue"/>
              </a:rPr>
              <a:t>HW-Enhanced</a:t>
            </a:r>
          </a:p>
          <a:p>
            <a:pPr marL="0" marR="0" lvl="0" indent="0" algn="ctr" defTabSz="609570">
              <a:lnSpc>
                <a:spcPct val="100000"/>
              </a:lnSpc>
              <a:spcBef>
                <a:spcPct val="0"/>
              </a:spcBef>
              <a:spcAft>
                <a:spcPts val="0"/>
              </a:spcAft>
              <a:buClrTx/>
              <a:buSzTx/>
              <a:buFontTx/>
              <a:buNone/>
              <a:tabLst/>
              <a:defRPr/>
            </a:pPr>
            <a:r>
              <a:rPr lang="en-US" sz="1400">
                <a:ln w="6350">
                  <a:noFill/>
                </a:ln>
                <a:sym typeface="Helvetica Neue"/>
              </a:rPr>
              <a:t>Security</a:t>
            </a:r>
            <a:endParaRPr lang="en-US"/>
          </a:p>
        </p:txBody>
      </p:sp>
      <p:sp>
        <p:nvSpPr>
          <p:cNvPr id="20" name="Rectangle 19">
            <a:extLst>
              <a:ext uri="{FF2B5EF4-FFF2-40B4-BE49-F238E27FC236}">
                <a16:creationId xmlns:a16="http://schemas.microsoft.com/office/drawing/2014/main" id="{64AB74B7-338B-F2A1-F7AB-56B54CCBD904}"/>
              </a:ext>
            </a:extLst>
          </p:cNvPr>
          <p:cNvSpPr/>
          <p:nvPr/>
        </p:nvSpPr>
        <p:spPr>
          <a:xfrm>
            <a:off x="9672591" y="3269349"/>
            <a:ext cx="2174561" cy="903354"/>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p:spPr>
        <p:txBody>
          <a:bodyPr lIns="182880" rtlCol="0" anchor="ctr"/>
          <a:lstStyle/>
          <a:p>
            <a:pPr marL="0" marR="0" lvl="0" indent="0" algn="ctr" defTabSz="609570" rtl="0" eaLnBrk="1" fontAlgn="auto" latinLnBrk="0" hangingPunct="1">
              <a:lnSpc>
                <a:spcPct val="90000"/>
              </a:lnSpc>
              <a:spcBef>
                <a:spcPct val="0"/>
              </a:spcBef>
              <a:spcAft>
                <a:spcPts val="0"/>
              </a:spcAft>
              <a:buClrTx/>
              <a:buSzTx/>
              <a:buFontTx/>
              <a:buNone/>
              <a:tabLst/>
              <a:defRPr/>
            </a:pPr>
            <a:r>
              <a:rPr kumimoji="0" lang="en-US" sz="1400" u="none" strike="noStrike" kern="1200" cap="none" spc="0" normalizeH="0" baseline="0" noProof="0">
                <a:ln w="6350">
                  <a:noFill/>
                </a:ln>
                <a:solidFill>
                  <a:schemeClr val="tx1"/>
                </a:solidFill>
                <a:effectLst/>
                <a:uLnTx/>
                <a:uFillTx/>
                <a:sym typeface="Helvetica Neue"/>
              </a:rPr>
              <a:t>Increased Memory Bandwidth </a:t>
            </a:r>
          </a:p>
          <a:p>
            <a:pPr marL="0" marR="0" lvl="0" indent="0" algn="ctr" defTabSz="609570" rtl="0" eaLnBrk="1" fontAlgn="auto" latinLnBrk="0" hangingPunct="1">
              <a:lnSpc>
                <a:spcPct val="90000"/>
              </a:lnSpc>
              <a:spcBef>
                <a:spcPct val="0"/>
              </a:spcBef>
              <a:spcAft>
                <a:spcPts val="0"/>
              </a:spcAft>
              <a:buClrTx/>
              <a:buSzTx/>
              <a:buFontTx/>
              <a:buNone/>
              <a:tabLst/>
              <a:defRPr/>
            </a:pPr>
            <a:r>
              <a:rPr kumimoji="0" lang="en-US" sz="1400" u="none" strike="noStrike" kern="1200" cap="none" spc="0" normalizeH="0" baseline="0" noProof="0">
                <a:ln w="6350">
                  <a:noFill/>
                </a:ln>
                <a:solidFill>
                  <a:schemeClr val="tx1"/>
                </a:solidFill>
                <a:effectLst/>
                <a:uLnTx/>
                <a:uFillTx/>
                <a:sym typeface="Helvetica Neue"/>
              </a:rPr>
              <a:t>with DDR5 </a:t>
            </a:r>
          </a:p>
        </p:txBody>
      </p:sp>
      <p:sp>
        <p:nvSpPr>
          <p:cNvPr id="21" name="Rectangle 20">
            <a:extLst>
              <a:ext uri="{FF2B5EF4-FFF2-40B4-BE49-F238E27FC236}">
                <a16:creationId xmlns:a16="http://schemas.microsoft.com/office/drawing/2014/main" id="{737A643E-1618-B2B7-104C-446BBF9978D4}"/>
              </a:ext>
            </a:extLst>
          </p:cNvPr>
          <p:cNvSpPr/>
          <p:nvPr/>
        </p:nvSpPr>
        <p:spPr>
          <a:xfrm>
            <a:off x="9663730" y="4238062"/>
            <a:ext cx="2174561" cy="1228700"/>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p:spPr>
        <p:txBody>
          <a:bodyPr lIns="182880" rtlCol="0" anchor="ctr"/>
          <a:lstStyle/>
          <a:p>
            <a:pPr marL="0" marR="0" lvl="0" indent="0" algn="ctr" defTabSz="609570" rtl="0" eaLnBrk="1" fontAlgn="auto" latinLnBrk="0" hangingPunct="1">
              <a:lnSpc>
                <a:spcPct val="90000"/>
              </a:lnSpc>
              <a:spcBef>
                <a:spcPct val="0"/>
              </a:spcBef>
              <a:spcAft>
                <a:spcPts val="0"/>
              </a:spcAft>
              <a:buClrTx/>
              <a:buSzTx/>
              <a:buFontTx/>
              <a:buNone/>
              <a:tabLst/>
              <a:defRPr/>
            </a:pPr>
            <a:r>
              <a:rPr lang="en-US" sz="1400">
                <a:solidFill>
                  <a:schemeClr val="tx1"/>
                </a:solidFill>
                <a:sym typeface="Helvetica Neue"/>
              </a:rPr>
              <a:t>Increased Inter-Socket Bandwidth </a:t>
            </a:r>
          </a:p>
          <a:p>
            <a:pPr marL="0" marR="0" lvl="0" indent="0" algn="ctr" defTabSz="609570" rtl="0" eaLnBrk="1" fontAlgn="auto" latinLnBrk="0" hangingPunct="1">
              <a:lnSpc>
                <a:spcPct val="90000"/>
              </a:lnSpc>
              <a:spcBef>
                <a:spcPct val="0"/>
              </a:spcBef>
              <a:spcAft>
                <a:spcPts val="0"/>
              </a:spcAft>
              <a:buClrTx/>
              <a:buSzTx/>
              <a:buFontTx/>
              <a:buNone/>
              <a:tabLst/>
              <a:defRPr/>
            </a:pPr>
            <a:r>
              <a:rPr lang="en-US" sz="1400">
                <a:solidFill>
                  <a:schemeClr val="tx1"/>
                </a:solidFill>
                <a:sym typeface="Helvetica Neue"/>
              </a:rPr>
              <a:t>with UPI 2.0</a:t>
            </a:r>
          </a:p>
        </p:txBody>
      </p:sp>
      <p:sp>
        <p:nvSpPr>
          <p:cNvPr id="22" name="Rectangle 21">
            <a:extLst>
              <a:ext uri="{FF2B5EF4-FFF2-40B4-BE49-F238E27FC236}">
                <a16:creationId xmlns:a16="http://schemas.microsoft.com/office/drawing/2014/main" id="{5F3DD24E-C856-8CD2-AF40-9C02E781B713}"/>
              </a:ext>
            </a:extLst>
          </p:cNvPr>
          <p:cNvSpPr/>
          <p:nvPr/>
        </p:nvSpPr>
        <p:spPr>
          <a:xfrm>
            <a:off x="5372913" y="4045453"/>
            <a:ext cx="1096588" cy="1097280"/>
          </a:xfrm>
          <a:prstGeom prst="rect">
            <a:avLst/>
          </a:prstGeom>
          <a:gradFill flip="none" rotWithShape="1">
            <a:gsLst>
              <a:gs pos="33000">
                <a:schemeClr val="bg1">
                  <a:lumMod val="60000"/>
                  <a:lumOff val="40000"/>
                </a:schemeClr>
              </a:gs>
              <a:gs pos="1000">
                <a:schemeClr val="bg1">
                  <a:lumMod val="40000"/>
                  <a:lumOff val="60000"/>
                  <a:alpha val="90000"/>
                </a:schemeClr>
              </a:gs>
              <a:gs pos="63000">
                <a:schemeClr val="bg1">
                  <a:lumMod val="60000"/>
                  <a:lumOff val="40000"/>
                </a:schemeClr>
              </a:gs>
              <a:gs pos="100000">
                <a:schemeClr val="bg1">
                  <a:lumMod val="40000"/>
                  <a:lumOff val="60000"/>
                  <a:alpha val="90000"/>
                </a:schemeClr>
              </a:gs>
            </a:gsLst>
            <a:lin ang="0" scaled="0"/>
            <a:tileRect/>
          </a:gradFill>
          <a:ln w="12700" cap="flat" cmpd="sng" algn="ctr">
            <a:noFill/>
            <a:prstDash val="solid"/>
            <a:miter lim="800000"/>
          </a:ln>
          <a:effectLst/>
        </p:spPr>
        <p:txBody>
          <a:bodyPr rtlCol="0" anchor="ctr"/>
          <a:lstStyle/>
          <a:p>
            <a:pPr marL="0" marR="0" lvl="0" indent="0" algn="ctr" defTabSz="909811" eaLnBrk="1" fontAlgn="auto" latinLnBrk="0" hangingPunct="1">
              <a:lnSpc>
                <a:spcPct val="100000"/>
              </a:lnSpc>
              <a:spcBef>
                <a:spcPts val="0"/>
              </a:spcBef>
              <a:spcAft>
                <a:spcPts val="0"/>
              </a:spcAft>
              <a:buClrTx/>
              <a:buSzTx/>
              <a:buFontTx/>
              <a:buNone/>
              <a:tabLst/>
              <a:defRPr/>
            </a:pPr>
            <a:r>
              <a:rPr kumimoji="0" lang="en-GB" sz="1200" u="none" strike="noStrike" kern="0" cap="none" spc="0" normalizeH="0" baseline="0" noProof="0">
                <a:ln>
                  <a:noFill/>
                </a:ln>
                <a:solidFill>
                  <a:schemeClr val="bg1">
                    <a:lumMod val="50000"/>
                  </a:schemeClr>
                </a:solidFill>
                <a:effectLst/>
                <a:uLnTx/>
                <a:uFillTx/>
                <a:latin typeface="IntelOne Display Medium" panose="020B0703020203020204" pitchFamily="34" charset="0"/>
                <a:ea typeface="Helvetica Neue"/>
                <a:cs typeface="Helvetica Neue"/>
              </a:rPr>
              <a:t>Intel® C741 Chipset</a:t>
            </a:r>
          </a:p>
        </p:txBody>
      </p:sp>
      <p:pic>
        <p:nvPicPr>
          <p:cNvPr id="25" name="Picture 24" descr="Icon&#10;&#10;Description automatically generated">
            <a:extLst>
              <a:ext uri="{FF2B5EF4-FFF2-40B4-BE49-F238E27FC236}">
                <a16:creationId xmlns:a16="http://schemas.microsoft.com/office/drawing/2014/main" id="{18BC579A-8629-B638-E422-24B2A58D1FD0}"/>
              </a:ext>
            </a:extLst>
          </p:cNvPr>
          <p:cNvPicPr>
            <a:picLocks noChangeAspect="1"/>
          </p:cNvPicPr>
          <p:nvPr/>
        </p:nvPicPr>
        <p:blipFill>
          <a:blip r:embed="rId8">
            <a:duotone>
              <a:schemeClr val="accent2">
                <a:shade val="45000"/>
                <a:satMod val="135000"/>
              </a:schemeClr>
              <a:prstClr val="white"/>
            </a:duotone>
          </a:blip>
          <a:stretch>
            <a:fillRect/>
          </a:stretch>
        </p:blipFill>
        <p:spPr>
          <a:xfrm>
            <a:off x="4421859" y="4005417"/>
            <a:ext cx="420007" cy="420007"/>
          </a:xfrm>
          <a:prstGeom prst="rect">
            <a:avLst/>
          </a:prstGeom>
        </p:spPr>
      </p:pic>
      <p:sp>
        <p:nvSpPr>
          <p:cNvPr id="26" name="Freeform 20">
            <a:extLst>
              <a:ext uri="{FF2B5EF4-FFF2-40B4-BE49-F238E27FC236}">
                <a16:creationId xmlns:a16="http://schemas.microsoft.com/office/drawing/2014/main" id="{D9B880F7-807E-0E56-338F-902DCE0912D3}"/>
              </a:ext>
            </a:extLst>
          </p:cNvPr>
          <p:cNvSpPr>
            <a:spLocks noEditPoints="1"/>
          </p:cNvSpPr>
          <p:nvPr/>
        </p:nvSpPr>
        <p:spPr bwMode="auto">
          <a:xfrm rot="16200000">
            <a:off x="4534455" y="5159918"/>
            <a:ext cx="480934" cy="211849"/>
          </a:xfrm>
          <a:custGeom>
            <a:avLst/>
            <a:gdLst>
              <a:gd name="T0" fmla="*/ 24 w 815"/>
              <a:gd name="T1" fmla="*/ 75 h 359"/>
              <a:gd name="T2" fmla="*/ 289 w 815"/>
              <a:gd name="T3" fmla="*/ 359 h 359"/>
              <a:gd name="T4" fmla="*/ 815 w 815"/>
              <a:gd name="T5" fmla="*/ 342 h 359"/>
              <a:gd name="T6" fmla="*/ 89 w 815"/>
              <a:gd name="T7" fmla="*/ 337 h 359"/>
              <a:gd name="T8" fmla="*/ 141 w 815"/>
              <a:gd name="T9" fmla="*/ 337 h 359"/>
              <a:gd name="T10" fmla="*/ 194 w 815"/>
              <a:gd name="T11" fmla="*/ 337 h 359"/>
              <a:gd name="T12" fmla="*/ 209 w 815"/>
              <a:gd name="T13" fmla="*/ 78 h 359"/>
              <a:gd name="T14" fmla="*/ 192 w 815"/>
              <a:gd name="T15" fmla="*/ 112 h 359"/>
              <a:gd name="T16" fmla="*/ 192 w 815"/>
              <a:gd name="T17" fmla="*/ 169 h 359"/>
              <a:gd name="T18" fmla="*/ 209 w 815"/>
              <a:gd name="T19" fmla="*/ 204 h 359"/>
              <a:gd name="T20" fmla="*/ 87 w 815"/>
              <a:gd name="T21" fmla="*/ 220 h 359"/>
              <a:gd name="T22" fmla="*/ 70 w 815"/>
              <a:gd name="T23" fmla="*/ 184 h 359"/>
              <a:gd name="T24" fmla="*/ 70 w 815"/>
              <a:gd name="T25" fmla="*/ 135 h 359"/>
              <a:gd name="T26" fmla="*/ 87 w 815"/>
              <a:gd name="T27" fmla="*/ 99 h 359"/>
              <a:gd name="T28" fmla="*/ 87 w 815"/>
              <a:gd name="T29" fmla="*/ 51 h 359"/>
              <a:gd name="T30" fmla="*/ 248 w 815"/>
              <a:gd name="T31" fmla="*/ 337 h 359"/>
              <a:gd name="T32" fmla="*/ 371 w 815"/>
              <a:gd name="T33" fmla="*/ 231 h 359"/>
              <a:gd name="T34" fmla="*/ 264 w 815"/>
              <a:gd name="T35" fmla="*/ 204 h 359"/>
              <a:gd name="T36" fmla="*/ 264 w 815"/>
              <a:gd name="T37" fmla="*/ 148 h 359"/>
              <a:gd name="T38" fmla="*/ 248 w 815"/>
              <a:gd name="T39" fmla="*/ 112 h 359"/>
              <a:gd name="T40" fmla="*/ 248 w 815"/>
              <a:gd name="T41" fmla="*/ 63 h 359"/>
              <a:gd name="T42" fmla="*/ 388 w 815"/>
              <a:gd name="T43" fmla="*/ 63 h 359"/>
              <a:gd name="T44" fmla="*/ 388 w 815"/>
              <a:gd name="T45" fmla="*/ 112 h 359"/>
              <a:gd name="T46" fmla="*/ 371 w 815"/>
              <a:gd name="T47" fmla="*/ 148 h 359"/>
              <a:gd name="T48" fmla="*/ 371 w 815"/>
              <a:gd name="T49" fmla="*/ 204 h 359"/>
              <a:gd name="T50" fmla="*/ 403 w 815"/>
              <a:gd name="T51" fmla="*/ 337 h 359"/>
              <a:gd name="T52" fmla="*/ 427 w 815"/>
              <a:gd name="T53" fmla="*/ 204 h 359"/>
              <a:gd name="T54" fmla="*/ 442 w 815"/>
              <a:gd name="T55" fmla="*/ 169 h 359"/>
              <a:gd name="T56" fmla="*/ 442 w 815"/>
              <a:gd name="T57" fmla="*/ 112 h 359"/>
              <a:gd name="T58" fmla="*/ 427 w 815"/>
              <a:gd name="T59" fmla="*/ 78 h 359"/>
              <a:gd name="T60" fmla="*/ 549 w 815"/>
              <a:gd name="T61" fmla="*/ 231 h 359"/>
              <a:gd name="T62" fmla="*/ 456 w 815"/>
              <a:gd name="T63" fmla="*/ 337 h 359"/>
              <a:gd name="T64" fmla="*/ 508 w 815"/>
              <a:gd name="T65" fmla="*/ 337 h 359"/>
              <a:gd name="T66" fmla="*/ 561 w 815"/>
              <a:gd name="T67" fmla="*/ 337 h 359"/>
              <a:gd name="T68" fmla="*/ 566 w 815"/>
              <a:gd name="T69" fmla="*/ 220 h 359"/>
              <a:gd name="T70" fmla="*/ 566 w 815"/>
              <a:gd name="T71" fmla="*/ 184 h 359"/>
              <a:gd name="T72" fmla="*/ 566 w 815"/>
              <a:gd name="T73" fmla="*/ 148 h 359"/>
              <a:gd name="T74" fmla="*/ 566 w 815"/>
              <a:gd name="T75" fmla="*/ 112 h 359"/>
              <a:gd name="T76" fmla="*/ 566 w 815"/>
              <a:gd name="T77" fmla="*/ 78 h 359"/>
              <a:gd name="T78" fmla="*/ 616 w 815"/>
              <a:gd name="T79" fmla="*/ 337 h 359"/>
              <a:gd name="T80" fmla="*/ 621 w 815"/>
              <a:gd name="T81" fmla="*/ 220 h 359"/>
              <a:gd name="T82" fmla="*/ 621 w 815"/>
              <a:gd name="T83" fmla="*/ 184 h 359"/>
              <a:gd name="T84" fmla="*/ 621 w 815"/>
              <a:gd name="T85" fmla="*/ 148 h 359"/>
              <a:gd name="T86" fmla="*/ 621 w 815"/>
              <a:gd name="T87" fmla="*/ 112 h 359"/>
              <a:gd name="T88" fmla="*/ 621 w 815"/>
              <a:gd name="T89" fmla="*/ 78 h 359"/>
              <a:gd name="T90" fmla="*/ 668 w 815"/>
              <a:gd name="T91" fmla="*/ 337 h 359"/>
              <a:gd name="T92" fmla="*/ 721 w 815"/>
              <a:gd name="T93" fmla="*/ 337 h 359"/>
              <a:gd name="T94" fmla="*/ 621 w 815"/>
              <a:gd name="T95" fmla="*/ 231 h 359"/>
              <a:gd name="T96" fmla="*/ 745 w 815"/>
              <a:gd name="T97" fmla="*/ 78 h 359"/>
              <a:gd name="T98" fmla="*/ 728 w 815"/>
              <a:gd name="T99" fmla="*/ 112 h 359"/>
              <a:gd name="T100" fmla="*/ 728 w 815"/>
              <a:gd name="T101" fmla="*/ 169 h 359"/>
              <a:gd name="T102" fmla="*/ 745 w 815"/>
              <a:gd name="T103" fmla="*/ 204 h 359"/>
              <a:gd name="T104" fmla="*/ 774 w 815"/>
              <a:gd name="T105" fmla="*/ 33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15" h="359">
                <a:moveTo>
                  <a:pt x="815" y="75"/>
                </a:moveTo>
                <a:lnTo>
                  <a:pt x="815" y="0"/>
                </a:lnTo>
                <a:lnTo>
                  <a:pt x="0" y="0"/>
                </a:lnTo>
                <a:lnTo>
                  <a:pt x="0" y="75"/>
                </a:lnTo>
                <a:lnTo>
                  <a:pt x="24" y="75"/>
                </a:lnTo>
                <a:lnTo>
                  <a:pt x="24" y="131"/>
                </a:lnTo>
                <a:lnTo>
                  <a:pt x="0" y="131"/>
                </a:lnTo>
                <a:lnTo>
                  <a:pt x="0" y="342"/>
                </a:lnTo>
                <a:lnTo>
                  <a:pt x="17" y="359"/>
                </a:lnTo>
                <a:lnTo>
                  <a:pt x="289" y="359"/>
                </a:lnTo>
                <a:lnTo>
                  <a:pt x="289" y="325"/>
                </a:lnTo>
                <a:lnTo>
                  <a:pt x="330" y="325"/>
                </a:lnTo>
                <a:lnTo>
                  <a:pt x="330" y="359"/>
                </a:lnTo>
                <a:lnTo>
                  <a:pt x="798" y="359"/>
                </a:lnTo>
                <a:lnTo>
                  <a:pt x="815" y="342"/>
                </a:lnTo>
                <a:lnTo>
                  <a:pt x="815" y="131"/>
                </a:lnTo>
                <a:lnTo>
                  <a:pt x="791" y="131"/>
                </a:lnTo>
                <a:lnTo>
                  <a:pt x="791" y="75"/>
                </a:lnTo>
                <a:lnTo>
                  <a:pt x="815" y="75"/>
                </a:lnTo>
                <a:close/>
                <a:moveTo>
                  <a:pt x="89" y="337"/>
                </a:moveTo>
                <a:lnTo>
                  <a:pt x="60" y="337"/>
                </a:lnTo>
                <a:lnTo>
                  <a:pt x="60" y="284"/>
                </a:lnTo>
                <a:lnTo>
                  <a:pt x="89" y="284"/>
                </a:lnTo>
                <a:lnTo>
                  <a:pt x="89" y="337"/>
                </a:lnTo>
                <a:close/>
                <a:moveTo>
                  <a:pt x="141" y="337"/>
                </a:moveTo>
                <a:lnTo>
                  <a:pt x="112" y="337"/>
                </a:lnTo>
                <a:lnTo>
                  <a:pt x="112" y="284"/>
                </a:lnTo>
                <a:lnTo>
                  <a:pt x="141" y="284"/>
                </a:lnTo>
                <a:lnTo>
                  <a:pt x="141" y="337"/>
                </a:lnTo>
                <a:close/>
                <a:moveTo>
                  <a:pt x="194" y="337"/>
                </a:moveTo>
                <a:lnTo>
                  <a:pt x="165" y="337"/>
                </a:lnTo>
                <a:lnTo>
                  <a:pt x="165" y="284"/>
                </a:lnTo>
                <a:lnTo>
                  <a:pt x="194" y="284"/>
                </a:lnTo>
                <a:lnTo>
                  <a:pt x="194" y="337"/>
                </a:lnTo>
                <a:close/>
                <a:moveTo>
                  <a:pt x="209" y="78"/>
                </a:moveTo>
                <a:lnTo>
                  <a:pt x="192" y="78"/>
                </a:lnTo>
                <a:lnTo>
                  <a:pt x="192" y="99"/>
                </a:lnTo>
                <a:lnTo>
                  <a:pt x="209" y="99"/>
                </a:lnTo>
                <a:lnTo>
                  <a:pt x="209" y="112"/>
                </a:lnTo>
                <a:lnTo>
                  <a:pt x="192" y="112"/>
                </a:lnTo>
                <a:lnTo>
                  <a:pt x="192" y="135"/>
                </a:lnTo>
                <a:lnTo>
                  <a:pt x="209" y="135"/>
                </a:lnTo>
                <a:lnTo>
                  <a:pt x="209" y="148"/>
                </a:lnTo>
                <a:lnTo>
                  <a:pt x="192" y="148"/>
                </a:lnTo>
                <a:lnTo>
                  <a:pt x="192" y="169"/>
                </a:lnTo>
                <a:lnTo>
                  <a:pt x="209" y="169"/>
                </a:lnTo>
                <a:lnTo>
                  <a:pt x="209" y="184"/>
                </a:lnTo>
                <a:lnTo>
                  <a:pt x="192" y="184"/>
                </a:lnTo>
                <a:lnTo>
                  <a:pt x="192" y="204"/>
                </a:lnTo>
                <a:lnTo>
                  <a:pt x="209" y="204"/>
                </a:lnTo>
                <a:lnTo>
                  <a:pt x="209" y="220"/>
                </a:lnTo>
                <a:lnTo>
                  <a:pt x="192" y="220"/>
                </a:lnTo>
                <a:lnTo>
                  <a:pt x="192" y="231"/>
                </a:lnTo>
                <a:lnTo>
                  <a:pt x="87" y="231"/>
                </a:lnTo>
                <a:lnTo>
                  <a:pt x="87" y="220"/>
                </a:lnTo>
                <a:lnTo>
                  <a:pt x="70" y="220"/>
                </a:lnTo>
                <a:lnTo>
                  <a:pt x="70" y="204"/>
                </a:lnTo>
                <a:lnTo>
                  <a:pt x="87" y="204"/>
                </a:lnTo>
                <a:lnTo>
                  <a:pt x="87" y="184"/>
                </a:lnTo>
                <a:lnTo>
                  <a:pt x="70" y="184"/>
                </a:lnTo>
                <a:lnTo>
                  <a:pt x="70" y="169"/>
                </a:lnTo>
                <a:lnTo>
                  <a:pt x="87" y="169"/>
                </a:lnTo>
                <a:lnTo>
                  <a:pt x="87" y="148"/>
                </a:lnTo>
                <a:lnTo>
                  <a:pt x="70" y="148"/>
                </a:lnTo>
                <a:lnTo>
                  <a:pt x="70" y="135"/>
                </a:lnTo>
                <a:lnTo>
                  <a:pt x="87" y="135"/>
                </a:lnTo>
                <a:lnTo>
                  <a:pt x="87" y="112"/>
                </a:lnTo>
                <a:lnTo>
                  <a:pt x="70" y="112"/>
                </a:lnTo>
                <a:lnTo>
                  <a:pt x="70" y="99"/>
                </a:lnTo>
                <a:lnTo>
                  <a:pt x="87" y="99"/>
                </a:lnTo>
                <a:lnTo>
                  <a:pt x="87" y="78"/>
                </a:lnTo>
                <a:lnTo>
                  <a:pt x="70" y="78"/>
                </a:lnTo>
                <a:lnTo>
                  <a:pt x="70" y="63"/>
                </a:lnTo>
                <a:lnTo>
                  <a:pt x="87" y="63"/>
                </a:lnTo>
                <a:lnTo>
                  <a:pt x="87" y="51"/>
                </a:lnTo>
                <a:lnTo>
                  <a:pt x="192" y="51"/>
                </a:lnTo>
                <a:lnTo>
                  <a:pt x="192" y="63"/>
                </a:lnTo>
                <a:lnTo>
                  <a:pt x="209" y="63"/>
                </a:lnTo>
                <a:lnTo>
                  <a:pt x="209" y="78"/>
                </a:lnTo>
                <a:close/>
                <a:moveTo>
                  <a:pt x="248" y="337"/>
                </a:moveTo>
                <a:lnTo>
                  <a:pt x="218" y="337"/>
                </a:lnTo>
                <a:lnTo>
                  <a:pt x="218" y="284"/>
                </a:lnTo>
                <a:lnTo>
                  <a:pt x="248" y="284"/>
                </a:lnTo>
                <a:lnTo>
                  <a:pt x="248" y="337"/>
                </a:lnTo>
                <a:close/>
                <a:moveTo>
                  <a:pt x="371" y="231"/>
                </a:moveTo>
                <a:lnTo>
                  <a:pt x="264" y="231"/>
                </a:lnTo>
                <a:lnTo>
                  <a:pt x="264" y="220"/>
                </a:lnTo>
                <a:lnTo>
                  <a:pt x="248" y="220"/>
                </a:lnTo>
                <a:lnTo>
                  <a:pt x="248" y="204"/>
                </a:lnTo>
                <a:lnTo>
                  <a:pt x="264" y="204"/>
                </a:lnTo>
                <a:lnTo>
                  <a:pt x="264" y="184"/>
                </a:lnTo>
                <a:lnTo>
                  <a:pt x="248" y="184"/>
                </a:lnTo>
                <a:lnTo>
                  <a:pt x="248" y="169"/>
                </a:lnTo>
                <a:lnTo>
                  <a:pt x="264" y="169"/>
                </a:lnTo>
                <a:lnTo>
                  <a:pt x="264" y="148"/>
                </a:lnTo>
                <a:lnTo>
                  <a:pt x="248" y="148"/>
                </a:lnTo>
                <a:lnTo>
                  <a:pt x="248" y="135"/>
                </a:lnTo>
                <a:lnTo>
                  <a:pt x="264" y="135"/>
                </a:lnTo>
                <a:lnTo>
                  <a:pt x="264" y="112"/>
                </a:lnTo>
                <a:lnTo>
                  <a:pt x="248" y="112"/>
                </a:lnTo>
                <a:lnTo>
                  <a:pt x="248" y="99"/>
                </a:lnTo>
                <a:lnTo>
                  <a:pt x="264" y="99"/>
                </a:lnTo>
                <a:lnTo>
                  <a:pt x="264" y="78"/>
                </a:lnTo>
                <a:lnTo>
                  <a:pt x="248" y="78"/>
                </a:lnTo>
                <a:lnTo>
                  <a:pt x="248" y="63"/>
                </a:lnTo>
                <a:lnTo>
                  <a:pt x="264" y="63"/>
                </a:lnTo>
                <a:lnTo>
                  <a:pt x="264" y="51"/>
                </a:lnTo>
                <a:lnTo>
                  <a:pt x="371" y="51"/>
                </a:lnTo>
                <a:lnTo>
                  <a:pt x="371" y="63"/>
                </a:lnTo>
                <a:lnTo>
                  <a:pt x="388" y="63"/>
                </a:lnTo>
                <a:lnTo>
                  <a:pt x="388" y="78"/>
                </a:lnTo>
                <a:lnTo>
                  <a:pt x="371" y="78"/>
                </a:lnTo>
                <a:lnTo>
                  <a:pt x="371" y="99"/>
                </a:lnTo>
                <a:lnTo>
                  <a:pt x="388" y="99"/>
                </a:lnTo>
                <a:lnTo>
                  <a:pt x="388" y="112"/>
                </a:lnTo>
                <a:lnTo>
                  <a:pt x="371" y="112"/>
                </a:lnTo>
                <a:lnTo>
                  <a:pt x="371" y="135"/>
                </a:lnTo>
                <a:lnTo>
                  <a:pt x="388" y="135"/>
                </a:lnTo>
                <a:lnTo>
                  <a:pt x="388" y="148"/>
                </a:lnTo>
                <a:lnTo>
                  <a:pt x="371" y="148"/>
                </a:lnTo>
                <a:lnTo>
                  <a:pt x="371" y="169"/>
                </a:lnTo>
                <a:lnTo>
                  <a:pt x="388" y="169"/>
                </a:lnTo>
                <a:lnTo>
                  <a:pt x="388" y="184"/>
                </a:lnTo>
                <a:lnTo>
                  <a:pt x="371" y="184"/>
                </a:lnTo>
                <a:lnTo>
                  <a:pt x="371" y="204"/>
                </a:lnTo>
                <a:lnTo>
                  <a:pt x="388" y="204"/>
                </a:lnTo>
                <a:lnTo>
                  <a:pt x="388" y="220"/>
                </a:lnTo>
                <a:lnTo>
                  <a:pt x="371" y="220"/>
                </a:lnTo>
                <a:lnTo>
                  <a:pt x="371" y="231"/>
                </a:lnTo>
                <a:close/>
                <a:moveTo>
                  <a:pt x="403" y="337"/>
                </a:moveTo>
                <a:lnTo>
                  <a:pt x="374" y="337"/>
                </a:lnTo>
                <a:lnTo>
                  <a:pt x="374" y="284"/>
                </a:lnTo>
                <a:lnTo>
                  <a:pt x="403" y="284"/>
                </a:lnTo>
                <a:lnTo>
                  <a:pt x="403" y="337"/>
                </a:lnTo>
                <a:close/>
                <a:moveTo>
                  <a:pt x="427" y="204"/>
                </a:moveTo>
                <a:lnTo>
                  <a:pt x="442" y="204"/>
                </a:lnTo>
                <a:lnTo>
                  <a:pt x="442" y="184"/>
                </a:lnTo>
                <a:lnTo>
                  <a:pt x="427" y="184"/>
                </a:lnTo>
                <a:lnTo>
                  <a:pt x="427" y="169"/>
                </a:lnTo>
                <a:lnTo>
                  <a:pt x="442" y="169"/>
                </a:lnTo>
                <a:lnTo>
                  <a:pt x="442" y="148"/>
                </a:lnTo>
                <a:lnTo>
                  <a:pt x="427" y="148"/>
                </a:lnTo>
                <a:lnTo>
                  <a:pt x="427" y="135"/>
                </a:lnTo>
                <a:lnTo>
                  <a:pt x="442" y="135"/>
                </a:lnTo>
                <a:lnTo>
                  <a:pt x="442" y="112"/>
                </a:lnTo>
                <a:lnTo>
                  <a:pt x="427" y="112"/>
                </a:lnTo>
                <a:lnTo>
                  <a:pt x="427" y="99"/>
                </a:lnTo>
                <a:lnTo>
                  <a:pt x="442" y="99"/>
                </a:lnTo>
                <a:lnTo>
                  <a:pt x="442" y="78"/>
                </a:lnTo>
                <a:lnTo>
                  <a:pt x="427" y="78"/>
                </a:lnTo>
                <a:lnTo>
                  <a:pt x="427" y="63"/>
                </a:lnTo>
                <a:lnTo>
                  <a:pt x="442" y="63"/>
                </a:lnTo>
                <a:lnTo>
                  <a:pt x="442" y="51"/>
                </a:lnTo>
                <a:lnTo>
                  <a:pt x="549" y="51"/>
                </a:lnTo>
                <a:lnTo>
                  <a:pt x="549" y="231"/>
                </a:lnTo>
                <a:lnTo>
                  <a:pt x="442" y="231"/>
                </a:lnTo>
                <a:lnTo>
                  <a:pt x="442" y="220"/>
                </a:lnTo>
                <a:lnTo>
                  <a:pt x="427" y="220"/>
                </a:lnTo>
                <a:lnTo>
                  <a:pt x="427" y="204"/>
                </a:lnTo>
                <a:close/>
                <a:moveTo>
                  <a:pt x="456" y="337"/>
                </a:moveTo>
                <a:lnTo>
                  <a:pt x="427" y="337"/>
                </a:lnTo>
                <a:lnTo>
                  <a:pt x="427" y="284"/>
                </a:lnTo>
                <a:lnTo>
                  <a:pt x="456" y="284"/>
                </a:lnTo>
                <a:lnTo>
                  <a:pt x="456" y="337"/>
                </a:lnTo>
                <a:close/>
                <a:moveTo>
                  <a:pt x="508" y="337"/>
                </a:moveTo>
                <a:lnTo>
                  <a:pt x="480" y="337"/>
                </a:lnTo>
                <a:lnTo>
                  <a:pt x="480" y="284"/>
                </a:lnTo>
                <a:lnTo>
                  <a:pt x="508" y="284"/>
                </a:lnTo>
                <a:lnTo>
                  <a:pt x="508" y="337"/>
                </a:lnTo>
                <a:close/>
                <a:moveTo>
                  <a:pt x="561" y="337"/>
                </a:moveTo>
                <a:lnTo>
                  <a:pt x="532" y="337"/>
                </a:lnTo>
                <a:lnTo>
                  <a:pt x="532" y="284"/>
                </a:lnTo>
                <a:lnTo>
                  <a:pt x="561" y="284"/>
                </a:lnTo>
                <a:lnTo>
                  <a:pt x="561" y="337"/>
                </a:lnTo>
                <a:close/>
                <a:moveTo>
                  <a:pt x="566" y="220"/>
                </a:moveTo>
                <a:lnTo>
                  <a:pt x="549" y="220"/>
                </a:lnTo>
                <a:lnTo>
                  <a:pt x="549" y="204"/>
                </a:lnTo>
                <a:lnTo>
                  <a:pt x="566" y="204"/>
                </a:lnTo>
                <a:lnTo>
                  <a:pt x="566" y="220"/>
                </a:lnTo>
                <a:close/>
                <a:moveTo>
                  <a:pt x="566" y="184"/>
                </a:moveTo>
                <a:lnTo>
                  <a:pt x="549" y="184"/>
                </a:lnTo>
                <a:lnTo>
                  <a:pt x="549" y="169"/>
                </a:lnTo>
                <a:lnTo>
                  <a:pt x="566" y="169"/>
                </a:lnTo>
                <a:lnTo>
                  <a:pt x="566" y="184"/>
                </a:lnTo>
                <a:close/>
                <a:moveTo>
                  <a:pt x="566" y="148"/>
                </a:moveTo>
                <a:lnTo>
                  <a:pt x="549" y="148"/>
                </a:lnTo>
                <a:lnTo>
                  <a:pt x="549" y="135"/>
                </a:lnTo>
                <a:lnTo>
                  <a:pt x="566" y="135"/>
                </a:lnTo>
                <a:lnTo>
                  <a:pt x="566" y="148"/>
                </a:lnTo>
                <a:close/>
                <a:moveTo>
                  <a:pt x="566" y="112"/>
                </a:moveTo>
                <a:lnTo>
                  <a:pt x="549" y="112"/>
                </a:lnTo>
                <a:lnTo>
                  <a:pt x="549" y="99"/>
                </a:lnTo>
                <a:lnTo>
                  <a:pt x="566" y="99"/>
                </a:lnTo>
                <a:lnTo>
                  <a:pt x="566" y="112"/>
                </a:lnTo>
                <a:close/>
                <a:moveTo>
                  <a:pt x="566" y="78"/>
                </a:moveTo>
                <a:lnTo>
                  <a:pt x="549" y="78"/>
                </a:lnTo>
                <a:lnTo>
                  <a:pt x="549" y="63"/>
                </a:lnTo>
                <a:lnTo>
                  <a:pt x="566" y="63"/>
                </a:lnTo>
                <a:lnTo>
                  <a:pt x="566" y="78"/>
                </a:lnTo>
                <a:close/>
                <a:moveTo>
                  <a:pt x="616" y="337"/>
                </a:moveTo>
                <a:lnTo>
                  <a:pt x="585" y="337"/>
                </a:lnTo>
                <a:lnTo>
                  <a:pt x="585" y="284"/>
                </a:lnTo>
                <a:lnTo>
                  <a:pt x="616" y="284"/>
                </a:lnTo>
                <a:lnTo>
                  <a:pt x="616" y="337"/>
                </a:lnTo>
                <a:close/>
                <a:moveTo>
                  <a:pt x="621" y="220"/>
                </a:moveTo>
                <a:lnTo>
                  <a:pt x="605" y="220"/>
                </a:lnTo>
                <a:lnTo>
                  <a:pt x="605" y="204"/>
                </a:lnTo>
                <a:lnTo>
                  <a:pt x="621" y="204"/>
                </a:lnTo>
                <a:lnTo>
                  <a:pt x="621" y="220"/>
                </a:lnTo>
                <a:close/>
                <a:moveTo>
                  <a:pt x="621" y="184"/>
                </a:moveTo>
                <a:lnTo>
                  <a:pt x="605" y="184"/>
                </a:lnTo>
                <a:lnTo>
                  <a:pt x="605" y="169"/>
                </a:lnTo>
                <a:lnTo>
                  <a:pt x="621" y="169"/>
                </a:lnTo>
                <a:lnTo>
                  <a:pt x="621" y="184"/>
                </a:lnTo>
                <a:close/>
                <a:moveTo>
                  <a:pt x="621" y="148"/>
                </a:moveTo>
                <a:lnTo>
                  <a:pt x="605" y="148"/>
                </a:lnTo>
                <a:lnTo>
                  <a:pt x="605" y="135"/>
                </a:lnTo>
                <a:lnTo>
                  <a:pt x="621" y="135"/>
                </a:lnTo>
                <a:lnTo>
                  <a:pt x="621" y="148"/>
                </a:lnTo>
                <a:close/>
                <a:moveTo>
                  <a:pt x="621" y="112"/>
                </a:moveTo>
                <a:lnTo>
                  <a:pt x="605" y="112"/>
                </a:lnTo>
                <a:lnTo>
                  <a:pt x="605" y="99"/>
                </a:lnTo>
                <a:lnTo>
                  <a:pt x="621" y="99"/>
                </a:lnTo>
                <a:lnTo>
                  <a:pt x="621" y="112"/>
                </a:lnTo>
                <a:close/>
                <a:moveTo>
                  <a:pt x="621" y="78"/>
                </a:moveTo>
                <a:lnTo>
                  <a:pt x="605" y="78"/>
                </a:lnTo>
                <a:lnTo>
                  <a:pt x="605" y="63"/>
                </a:lnTo>
                <a:lnTo>
                  <a:pt x="621" y="63"/>
                </a:lnTo>
                <a:lnTo>
                  <a:pt x="621" y="78"/>
                </a:lnTo>
                <a:close/>
                <a:moveTo>
                  <a:pt x="668" y="337"/>
                </a:moveTo>
                <a:lnTo>
                  <a:pt x="639" y="337"/>
                </a:lnTo>
                <a:lnTo>
                  <a:pt x="639" y="284"/>
                </a:lnTo>
                <a:lnTo>
                  <a:pt x="668" y="284"/>
                </a:lnTo>
                <a:lnTo>
                  <a:pt x="668" y="337"/>
                </a:lnTo>
                <a:close/>
                <a:moveTo>
                  <a:pt x="721" y="337"/>
                </a:moveTo>
                <a:lnTo>
                  <a:pt x="692" y="337"/>
                </a:lnTo>
                <a:lnTo>
                  <a:pt x="692" y="284"/>
                </a:lnTo>
                <a:lnTo>
                  <a:pt x="721" y="284"/>
                </a:lnTo>
                <a:lnTo>
                  <a:pt x="721" y="337"/>
                </a:lnTo>
                <a:close/>
                <a:moveTo>
                  <a:pt x="621" y="231"/>
                </a:moveTo>
                <a:lnTo>
                  <a:pt x="621" y="51"/>
                </a:lnTo>
                <a:lnTo>
                  <a:pt x="728" y="51"/>
                </a:lnTo>
                <a:lnTo>
                  <a:pt x="728" y="63"/>
                </a:lnTo>
                <a:lnTo>
                  <a:pt x="745" y="63"/>
                </a:lnTo>
                <a:lnTo>
                  <a:pt x="745" y="78"/>
                </a:lnTo>
                <a:lnTo>
                  <a:pt x="728" y="78"/>
                </a:lnTo>
                <a:lnTo>
                  <a:pt x="728" y="99"/>
                </a:lnTo>
                <a:lnTo>
                  <a:pt x="745" y="99"/>
                </a:lnTo>
                <a:lnTo>
                  <a:pt x="745" y="112"/>
                </a:lnTo>
                <a:lnTo>
                  <a:pt x="728" y="112"/>
                </a:lnTo>
                <a:lnTo>
                  <a:pt x="728" y="135"/>
                </a:lnTo>
                <a:lnTo>
                  <a:pt x="745" y="135"/>
                </a:lnTo>
                <a:lnTo>
                  <a:pt x="745" y="148"/>
                </a:lnTo>
                <a:lnTo>
                  <a:pt x="728" y="148"/>
                </a:lnTo>
                <a:lnTo>
                  <a:pt x="728" y="169"/>
                </a:lnTo>
                <a:lnTo>
                  <a:pt x="745" y="169"/>
                </a:lnTo>
                <a:lnTo>
                  <a:pt x="745" y="184"/>
                </a:lnTo>
                <a:lnTo>
                  <a:pt x="728" y="184"/>
                </a:lnTo>
                <a:lnTo>
                  <a:pt x="728" y="204"/>
                </a:lnTo>
                <a:lnTo>
                  <a:pt x="745" y="204"/>
                </a:lnTo>
                <a:lnTo>
                  <a:pt x="745" y="220"/>
                </a:lnTo>
                <a:lnTo>
                  <a:pt x="728" y="220"/>
                </a:lnTo>
                <a:lnTo>
                  <a:pt x="728" y="231"/>
                </a:lnTo>
                <a:lnTo>
                  <a:pt x="621" y="231"/>
                </a:lnTo>
                <a:close/>
                <a:moveTo>
                  <a:pt x="774" y="337"/>
                </a:moveTo>
                <a:lnTo>
                  <a:pt x="745" y="337"/>
                </a:lnTo>
                <a:lnTo>
                  <a:pt x="745" y="284"/>
                </a:lnTo>
                <a:lnTo>
                  <a:pt x="774" y="284"/>
                </a:lnTo>
                <a:lnTo>
                  <a:pt x="774" y="33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sp>
        <p:nvSpPr>
          <p:cNvPr id="27" name="Freeform 20">
            <a:extLst>
              <a:ext uri="{FF2B5EF4-FFF2-40B4-BE49-F238E27FC236}">
                <a16:creationId xmlns:a16="http://schemas.microsoft.com/office/drawing/2014/main" id="{8DD9744D-C444-B6F9-D5CF-1D270F80A0A2}"/>
              </a:ext>
            </a:extLst>
          </p:cNvPr>
          <p:cNvSpPr>
            <a:spLocks noEditPoints="1"/>
          </p:cNvSpPr>
          <p:nvPr/>
        </p:nvSpPr>
        <p:spPr bwMode="auto">
          <a:xfrm rot="16200000">
            <a:off x="6954520" y="3959671"/>
            <a:ext cx="480934" cy="211849"/>
          </a:xfrm>
          <a:custGeom>
            <a:avLst/>
            <a:gdLst>
              <a:gd name="T0" fmla="*/ 24 w 815"/>
              <a:gd name="T1" fmla="*/ 75 h 359"/>
              <a:gd name="T2" fmla="*/ 289 w 815"/>
              <a:gd name="T3" fmla="*/ 359 h 359"/>
              <a:gd name="T4" fmla="*/ 815 w 815"/>
              <a:gd name="T5" fmla="*/ 342 h 359"/>
              <a:gd name="T6" fmla="*/ 89 w 815"/>
              <a:gd name="T7" fmla="*/ 337 h 359"/>
              <a:gd name="T8" fmla="*/ 141 w 815"/>
              <a:gd name="T9" fmla="*/ 337 h 359"/>
              <a:gd name="T10" fmla="*/ 194 w 815"/>
              <a:gd name="T11" fmla="*/ 337 h 359"/>
              <a:gd name="T12" fmla="*/ 209 w 815"/>
              <a:gd name="T13" fmla="*/ 78 h 359"/>
              <a:gd name="T14" fmla="*/ 192 w 815"/>
              <a:gd name="T15" fmla="*/ 112 h 359"/>
              <a:gd name="T16" fmla="*/ 192 w 815"/>
              <a:gd name="T17" fmla="*/ 169 h 359"/>
              <a:gd name="T18" fmla="*/ 209 w 815"/>
              <a:gd name="T19" fmla="*/ 204 h 359"/>
              <a:gd name="T20" fmla="*/ 87 w 815"/>
              <a:gd name="T21" fmla="*/ 220 h 359"/>
              <a:gd name="T22" fmla="*/ 70 w 815"/>
              <a:gd name="T23" fmla="*/ 184 h 359"/>
              <a:gd name="T24" fmla="*/ 70 w 815"/>
              <a:gd name="T25" fmla="*/ 135 h 359"/>
              <a:gd name="T26" fmla="*/ 87 w 815"/>
              <a:gd name="T27" fmla="*/ 99 h 359"/>
              <a:gd name="T28" fmla="*/ 87 w 815"/>
              <a:gd name="T29" fmla="*/ 51 h 359"/>
              <a:gd name="T30" fmla="*/ 248 w 815"/>
              <a:gd name="T31" fmla="*/ 337 h 359"/>
              <a:gd name="T32" fmla="*/ 371 w 815"/>
              <a:gd name="T33" fmla="*/ 231 h 359"/>
              <a:gd name="T34" fmla="*/ 264 w 815"/>
              <a:gd name="T35" fmla="*/ 204 h 359"/>
              <a:gd name="T36" fmla="*/ 264 w 815"/>
              <a:gd name="T37" fmla="*/ 148 h 359"/>
              <a:gd name="T38" fmla="*/ 248 w 815"/>
              <a:gd name="T39" fmla="*/ 112 h 359"/>
              <a:gd name="T40" fmla="*/ 248 w 815"/>
              <a:gd name="T41" fmla="*/ 63 h 359"/>
              <a:gd name="T42" fmla="*/ 388 w 815"/>
              <a:gd name="T43" fmla="*/ 63 h 359"/>
              <a:gd name="T44" fmla="*/ 388 w 815"/>
              <a:gd name="T45" fmla="*/ 112 h 359"/>
              <a:gd name="T46" fmla="*/ 371 w 815"/>
              <a:gd name="T47" fmla="*/ 148 h 359"/>
              <a:gd name="T48" fmla="*/ 371 w 815"/>
              <a:gd name="T49" fmla="*/ 204 h 359"/>
              <a:gd name="T50" fmla="*/ 403 w 815"/>
              <a:gd name="T51" fmla="*/ 337 h 359"/>
              <a:gd name="T52" fmla="*/ 427 w 815"/>
              <a:gd name="T53" fmla="*/ 204 h 359"/>
              <a:gd name="T54" fmla="*/ 442 w 815"/>
              <a:gd name="T55" fmla="*/ 169 h 359"/>
              <a:gd name="T56" fmla="*/ 442 w 815"/>
              <a:gd name="T57" fmla="*/ 112 h 359"/>
              <a:gd name="T58" fmla="*/ 427 w 815"/>
              <a:gd name="T59" fmla="*/ 78 h 359"/>
              <a:gd name="T60" fmla="*/ 549 w 815"/>
              <a:gd name="T61" fmla="*/ 231 h 359"/>
              <a:gd name="T62" fmla="*/ 456 w 815"/>
              <a:gd name="T63" fmla="*/ 337 h 359"/>
              <a:gd name="T64" fmla="*/ 508 w 815"/>
              <a:gd name="T65" fmla="*/ 337 h 359"/>
              <a:gd name="T66" fmla="*/ 561 w 815"/>
              <a:gd name="T67" fmla="*/ 337 h 359"/>
              <a:gd name="T68" fmla="*/ 566 w 815"/>
              <a:gd name="T69" fmla="*/ 220 h 359"/>
              <a:gd name="T70" fmla="*/ 566 w 815"/>
              <a:gd name="T71" fmla="*/ 184 h 359"/>
              <a:gd name="T72" fmla="*/ 566 w 815"/>
              <a:gd name="T73" fmla="*/ 148 h 359"/>
              <a:gd name="T74" fmla="*/ 566 w 815"/>
              <a:gd name="T75" fmla="*/ 112 h 359"/>
              <a:gd name="T76" fmla="*/ 566 w 815"/>
              <a:gd name="T77" fmla="*/ 78 h 359"/>
              <a:gd name="T78" fmla="*/ 616 w 815"/>
              <a:gd name="T79" fmla="*/ 337 h 359"/>
              <a:gd name="T80" fmla="*/ 621 w 815"/>
              <a:gd name="T81" fmla="*/ 220 h 359"/>
              <a:gd name="T82" fmla="*/ 621 w 815"/>
              <a:gd name="T83" fmla="*/ 184 h 359"/>
              <a:gd name="T84" fmla="*/ 621 w 815"/>
              <a:gd name="T85" fmla="*/ 148 h 359"/>
              <a:gd name="T86" fmla="*/ 621 w 815"/>
              <a:gd name="T87" fmla="*/ 112 h 359"/>
              <a:gd name="T88" fmla="*/ 621 w 815"/>
              <a:gd name="T89" fmla="*/ 78 h 359"/>
              <a:gd name="T90" fmla="*/ 668 w 815"/>
              <a:gd name="T91" fmla="*/ 337 h 359"/>
              <a:gd name="T92" fmla="*/ 721 w 815"/>
              <a:gd name="T93" fmla="*/ 337 h 359"/>
              <a:gd name="T94" fmla="*/ 621 w 815"/>
              <a:gd name="T95" fmla="*/ 231 h 359"/>
              <a:gd name="T96" fmla="*/ 745 w 815"/>
              <a:gd name="T97" fmla="*/ 78 h 359"/>
              <a:gd name="T98" fmla="*/ 728 w 815"/>
              <a:gd name="T99" fmla="*/ 112 h 359"/>
              <a:gd name="T100" fmla="*/ 728 w 815"/>
              <a:gd name="T101" fmla="*/ 169 h 359"/>
              <a:gd name="T102" fmla="*/ 745 w 815"/>
              <a:gd name="T103" fmla="*/ 204 h 359"/>
              <a:gd name="T104" fmla="*/ 774 w 815"/>
              <a:gd name="T105" fmla="*/ 33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15" h="359">
                <a:moveTo>
                  <a:pt x="815" y="75"/>
                </a:moveTo>
                <a:lnTo>
                  <a:pt x="815" y="0"/>
                </a:lnTo>
                <a:lnTo>
                  <a:pt x="0" y="0"/>
                </a:lnTo>
                <a:lnTo>
                  <a:pt x="0" y="75"/>
                </a:lnTo>
                <a:lnTo>
                  <a:pt x="24" y="75"/>
                </a:lnTo>
                <a:lnTo>
                  <a:pt x="24" y="131"/>
                </a:lnTo>
                <a:lnTo>
                  <a:pt x="0" y="131"/>
                </a:lnTo>
                <a:lnTo>
                  <a:pt x="0" y="342"/>
                </a:lnTo>
                <a:lnTo>
                  <a:pt x="17" y="359"/>
                </a:lnTo>
                <a:lnTo>
                  <a:pt x="289" y="359"/>
                </a:lnTo>
                <a:lnTo>
                  <a:pt x="289" y="325"/>
                </a:lnTo>
                <a:lnTo>
                  <a:pt x="330" y="325"/>
                </a:lnTo>
                <a:lnTo>
                  <a:pt x="330" y="359"/>
                </a:lnTo>
                <a:lnTo>
                  <a:pt x="798" y="359"/>
                </a:lnTo>
                <a:lnTo>
                  <a:pt x="815" y="342"/>
                </a:lnTo>
                <a:lnTo>
                  <a:pt x="815" y="131"/>
                </a:lnTo>
                <a:lnTo>
                  <a:pt x="791" y="131"/>
                </a:lnTo>
                <a:lnTo>
                  <a:pt x="791" y="75"/>
                </a:lnTo>
                <a:lnTo>
                  <a:pt x="815" y="75"/>
                </a:lnTo>
                <a:close/>
                <a:moveTo>
                  <a:pt x="89" y="337"/>
                </a:moveTo>
                <a:lnTo>
                  <a:pt x="60" y="337"/>
                </a:lnTo>
                <a:lnTo>
                  <a:pt x="60" y="284"/>
                </a:lnTo>
                <a:lnTo>
                  <a:pt x="89" y="284"/>
                </a:lnTo>
                <a:lnTo>
                  <a:pt x="89" y="337"/>
                </a:lnTo>
                <a:close/>
                <a:moveTo>
                  <a:pt x="141" y="337"/>
                </a:moveTo>
                <a:lnTo>
                  <a:pt x="112" y="337"/>
                </a:lnTo>
                <a:lnTo>
                  <a:pt x="112" y="284"/>
                </a:lnTo>
                <a:lnTo>
                  <a:pt x="141" y="284"/>
                </a:lnTo>
                <a:lnTo>
                  <a:pt x="141" y="337"/>
                </a:lnTo>
                <a:close/>
                <a:moveTo>
                  <a:pt x="194" y="337"/>
                </a:moveTo>
                <a:lnTo>
                  <a:pt x="165" y="337"/>
                </a:lnTo>
                <a:lnTo>
                  <a:pt x="165" y="284"/>
                </a:lnTo>
                <a:lnTo>
                  <a:pt x="194" y="284"/>
                </a:lnTo>
                <a:lnTo>
                  <a:pt x="194" y="337"/>
                </a:lnTo>
                <a:close/>
                <a:moveTo>
                  <a:pt x="209" y="78"/>
                </a:moveTo>
                <a:lnTo>
                  <a:pt x="192" y="78"/>
                </a:lnTo>
                <a:lnTo>
                  <a:pt x="192" y="99"/>
                </a:lnTo>
                <a:lnTo>
                  <a:pt x="209" y="99"/>
                </a:lnTo>
                <a:lnTo>
                  <a:pt x="209" y="112"/>
                </a:lnTo>
                <a:lnTo>
                  <a:pt x="192" y="112"/>
                </a:lnTo>
                <a:lnTo>
                  <a:pt x="192" y="135"/>
                </a:lnTo>
                <a:lnTo>
                  <a:pt x="209" y="135"/>
                </a:lnTo>
                <a:lnTo>
                  <a:pt x="209" y="148"/>
                </a:lnTo>
                <a:lnTo>
                  <a:pt x="192" y="148"/>
                </a:lnTo>
                <a:lnTo>
                  <a:pt x="192" y="169"/>
                </a:lnTo>
                <a:lnTo>
                  <a:pt x="209" y="169"/>
                </a:lnTo>
                <a:lnTo>
                  <a:pt x="209" y="184"/>
                </a:lnTo>
                <a:lnTo>
                  <a:pt x="192" y="184"/>
                </a:lnTo>
                <a:lnTo>
                  <a:pt x="192" y="204"/>
                </a:lnTo>
                <a:lnTo>
                  <a:pt x="209" y="204"/>
                </a:lnTo>
                <a:lnTo>
                  <a:pt x="209" y="220"/>
                </a:lnTo>
                <a:lnTo>
                  <a:pt x="192" y="220"/>
                </a:lnTo>
                <a:lnTo>
                  <a:pt x="192" y="231"/>
                </a:lnTo>
                <a:lnTo>
                  <a:pt x="87" y="231"/>
                </a:lnTo>
                <a:lnTo>
                  <a:pt x="87" y="220"/>
                </a:lnTo>
                <a:lnTo>
                  <a:pt x="70" y="220"/>
                </a:lnTo>
                <a:lnTo>
                  <a:pt x="70" y="204"/>
                </a:lnTo>
                <a:lnTo>
                  <a:pt x="87" y="204"/>
                </a:lnTo>
                <a:lnTo>
                  <a:pt x="87" y="184"/>
                </a:lnTo>
                <a:lnTo>
                  <a:pt x="70" y="184"/>
                </a:lnTo>
                <a:lnTo>
                  <a:pt x="70" y="169"/>
                </a:lnTo>
                <a:lnTo>
                  <a:pt x="87" y="169"/>
                </a:lnTo>
                <a:lnTo>
                  <a:pt x="87" y="148"/>
                </a:lnTo>
                <a:lnTo>
                  <a:pt x="70" y="148"/>
                </a:lnTo>
                <a:lnTo>
                  <a:pt x="70" y="135"/>
                </a:lnTo>
                <a:lnTo>
                  <a:pt x="87" y="135"/>
                </a:lnTo>
                <a:lnTo>
                  <a:pt x="87" y="112"/>
                </a:lnTo>
                <a:lnTo>
                  <a:pt x="70" y="112"/>
                </a:lnTo>
                <a:lnTo>
                  <a:pt x="70" y="99"/>
                </a:lnTo>
                <a:lnTo>
                  <a:pt x="87" y="99"/>
                </a:lnTo>
                <a:lnTo>
                  <a:pt x="87" y="78"/>
                </a:lnTo>
                <a:lnTo>
                  <a:pt x="70" y="78"/>
                </a:lnTo>
                <a:lnTo>
                  <a:pt x="70" y="63"/>
                </a:lnTo>
                <a:lnTo>
                  <a:pt x="87" y="63"/>
                </a:lnTo>
                <a:lnTo>
                  <a:pt x="87" y="51"/>
                </a:lnTo>
                <a:lnTo>
                  <a:pt x="192" y="51"/>
                </a:lnTo>
                <a:lnTo>
                  <a:pt x="192" y="63"/>
                </a:lnTo>
                <a:lnTo>
                  <a:pt x="209" y="63"/>
                </a:lnTo>
                <a:lnTo>
                  <a:pt x="209" y="78"/>
                </a:lnTo>
                <a:close/>
                <a:moveTo>
                  <a:pt x="248" y="337"/>
                </a:moveTo>
                <a:lnTo>
                  <a:pt x="218" y="337"/>
                </a:lnTo>
                <a:lnTo>
                  <a:pt x="218" y="284"/>
                </a:lnTo>
                <a:lnTo>
                  <a:pt x="248" y="284"/>
                </a:lnTo>
                <a:lnTo>
                  <a:pt x="248" y="337"/>
                </a:lnTo>
                <a:close/>
                <a:moveTo>
                  <a:pt x="371" y="231"/>
                </a:moveTo>
                <a:lnTo>
                  <a:pt x="264" y="231"/>
                </a:lnTo>
                <a:lnTo>
                  <a:pt x="264" y="220"/>
                </a:lnTo>
                <a:lnTo>
                  <a:pt x="248" y="220"/>
                </a:lnTo>
                <a:lnTo>
                  <a:pt x="248" y="204"/>
                </a:lnTo>
                <a:lnTo>
                  <a:pt x="264" y="204"/>
                </a:lnTo>
                <a:lnTo>
                  <a:pt x="264" y="184"/>
                </a:lnTo>
                <a:lnTo>
                  <a:pt x="248" y="184"/>
                </a:lnTo>
                <a:lnTo>
                  <a:pt x="248" y="169"/>
                </a:lnTo>
                <a:lnTo>
                  <a:pt x="264" y="169"/>
                </a:lnTo>
                <a:lnTo>
                  <a:pt x="264" y="148"/>
                </a:lnTo>
                <a:lnTo>
                  <a:pt x="248" y="148"/>
                </a:lnTo>
                <a:lnTo>
                  <a:pt x="248" y="135"/>
                </a:lnTo>
                <a:lnTo>
                  <a:pt x="264" y="135"/>
                </a:lnTo>
                <a:lnTo>
                  <a:pt x="264" y="112"/>
                </a:lnTo>
                <a:lnTo>
                  <a:pt x="248" y="112"/>
                </a:lnTo>
                <a:lnTo>
                  <a:pt x="248" y="99"/>
                </a:lnTo>
                <a:lnTo>
                  <a:pt x="264" y="99"/>
                </a:lnTo>
                <a:lnTo>
                  <a:pt x="264" y="78"/>
                </a:lnTo>
                <a:lnTo>
                  <a:pt x="248" y="78"/>
                </a:lnTo>
                <a:lnTo>
                  <a:pt x="248" y="63"/>
                </a:lnTo>
                <a:lnTo>
                  <a:pt x="264" y="63"/>
                </a:lnTo>
                <a:lnTo>
                  <a:pt x="264" y="51"/>
                </a:lnTo>
                <a:lnTo>
                  <a:pt x="371" y="51"/>
                </a:lnTo>
                <a:lnTo>
                  <a:pt x="371" y="63"/>
                </a:lnTo>
                <a:lnTo>
                  <a:pt x="388" y="63"/>
                </a:lnTo>
                <a:lnTo>
                  <a:pt x="388" y="78"/>
                </a:lnTo>
                <a:lnTo>
                  <a:pt x="371" y="78"/>
                </a:lnTo>
                <a:lnTo>
                  <a:pt x="371" y="99"/>
                </a:lnTo>
                <a:lnTo>
                  <a:pt x="388" y="99"/>
                </a:lnTo>
                <a:lnTo>
                  <a:pt x="388" y="112"/>
                </a:lnTo>
                <a:lnTo>
                  <a:pt x="371" y="112"/>
                </a:lnTo>
                <a:lnTo>
                  <a:pt x="371" y="135"/>
                </a:lnTo>
                <a:lnTo>
                  <a:pt x="388" y="135"/>
                </a:lnTo>
                <a:lnTo>
                  <a:pt x="388" y="148"/>
                </a:lnTo>
                <a:lnTo>
                  <a:pt x="371" y="148"/>
                </a:lnTo>
                <a:lnTo>
                  <a:pt x="371" y="169"/>
                </a:lnTo>
                <a:lnTo>
                  <a:pt x="388" y="169"/>
                </a:lnTo>
                <a:lnTo>
                  <a:pt x="388" y="184"/>
                </a:lnTo>
                <a:lnTo>
                  <a:pt x="371" y="184"/>
                </a:lnTo>
                <a:lnTo>
                  <a:pt x="371" y="204"/>
                </a:lnTo>
                <a:lnTo>
                  <a:pt x="388" y="204"/>
                </a:lnTo>
                <a:lnTo>
                  <a:pt x="388" y="220"/>
                </a:lnTo>
                <a:lnTo>
                  <a:pt x="371" y="220"/>
                </a:lnTo>
                <a:lnTo>
                  <a:pt x="371" y="231"/>
                </a:lnTo>
                <a:close/>
                <a:moveTo>
                  <a:pt x="403" y="337"/>
                </a:moveTo>
                <a:lnTo>
                  <a:pt x="374" y="337"/>
                </a:lnTo>
                <a:lnTo>
                  <a:pt x="374" y="284"/>
                </a:lnTo>
                <a:lnTo>
                  <a:pt x="403" y="284"/>
                </a:lnTo>
                <a:lnTo>
                  <a:pt x="403" y="337"/>
                </a:lnTo>
                <a:close/>
                <a:moveTo>
                  <a:pt x="427" y="204"/>
                </a:moveTo>
                <a:lnTo>
                  <a:pt x="442" y="204"/>
                </a:lnTo>
                <a:lnTo>
                  <a:pt x="442" y="184"/>
                </a:lnTo>
                <a:lnTo>
                  <a:pt x="427" y="184"/>
                </a:lnTo>
                <a:lnTo>
                  <a:pt x="427" y="169"/>
                </a:lnTo>
                <a:lnTo>
                  <a:pt x="442" y="169"/>
                </a:lnTo>
                <a:lnTo>
                  <a:pt x="442" y="148"/>
                </a:lnTo>
                <a:lnTo>
                  <a:pt x="427" y="148"/>
                </a:lnTo>
                <a:lnTo>
                  <a:pt x="427" y="135"/>
                </a:lnTo>
                <a:lnTo>
                  <a:pt x="442" y="135"/>
                </a:lnTo>
                <a:lnTo>
                  <a:pt x="442" y="112"/>
                </a:lnTo>
                <a:lnTo>
                  <a:pt x="427" y="112"/>
                </a:lnTo>
                <a:lnTo>
                  <a:pt x="427" y="99"/>
                </a:lnTo>
                <a:lnTo>
                  <a:pt x="442" y="99"/>
                </a:lnTo>
                <a:lnTo>
                  <a:pt x="442" y="78"/>
                </a:lnTo>
                <a:lnTo>
                  <a:pt x="427" y="78"/>
                </a:lnTo>
                <a:lnTo>
                  <a:pt x="427" y="63"/>
                </a:lnTo>
                <a:lnTo>
                  <a:pt x="442" y="63"/>
                </a:lnTo>
                <a:lnTo>
                  <a:pt x="442" y="51"/>
                </a:lnTo>
                <a:lnTo>
                  <a:pt x="549" y="51"/>
                </a:lnTo>
                <a:lnTo>
                  <a:pt x="549" y="231"/>
                </a:lnTo>
                <a:lnTo>
                  <a:pt x="442" y="231"/>
                </a:lnTo>
                <a:lnTo>
                  <a:pt x="442" y="220"/>
                </a:lnTo>
                <a:lnTo>
                  <a:pt x="427" y="220"/>
                </a:lnTo>
                <a:lnTo>
                  <a:pt x="427" y="204"/>
                </a:lnTo>
                <a:close/>
                <a:moveTo>
                  <a:pt x="456" y="337"/>
                </a:moveTo>
                <a:lnTo>
                  <a:pt x="427" y="337"/>
                </a:lnTo>
                <a:lnTo>
                  <a:pt x="427" y="284"/>
                </a:lnTo>
                <a:lnTo>
                  <a:pt x="456" y="284"/>
                </a:lnTo>
                <a:lnTo>
                  <a:pt x="456" y="337"/>
                </a:lnTo>
                <a:close/>
                <a:moveTo>
                  <a:pt x="508" y="337"/>
                </a:moveTo>
                <a:lnTo>
                  <a:pt x="480" y="337"/>
                </a:lnTo>
                <a:lnTo>
                  <a:pt x="480" y="284"/>
                </a:lnTo>
                <a:lnTo>
                  <a:pt x="508" y="284"/>
                </a:lnTo>
                <a:lnTo>
                  <a:pt x="508" y="337"/>
                </a:lnTo>
                <a:close/>
                <a:moveTo>
                  <a:pt x="561" y="337"/>
                </a:moveTo>
                <a:lnTo>
                  <a:pt x="532" y="337"/>
                </a:lnTo>
                <a:lnTo>
                  <a:pt x="532" y="284"/>
                </a:lnTo>
                <a:lnTo>
                  <a:pt x="561" y="284"/>
                </a:lnTo>
                <a:lnTo>
                  <a:pt x="561" y="337"/>
                </a:lnTo>
                <a:close/>
                <a:moveTo>
                  <a:pt x="566" y="220"/>
                </a:moveTo>
                <a:lnTo>
                  <a:pt x="549" y="220"/>
                </a:lnTo>
                <a:lnTo>
                  <a:pt x="549" y="204"/>
                </a:lnTo>
                <a:lnTo>
                  <a:pt x="566" y="204"/>
                </a:lnTo>
                <a:lnTo>
                  <a:pt x="566" y="220"/>
                </a:lnTo>
                <a:close/>
                <a:moveTo>
                  <a:pt x="566" y="184"/>
                </a:moveTo>
                <a:lnTo>
                  <a:pt x="549" y="184"/>
                </a:lnTo>
                <a:lnTo>
                  <a:pt x="549" y="169"/>
                </a:lnTo>
                <a:lnTo>
                  <a:pt x="566" y="169"/>
                </a:lnTo>
                <a:lnTo>
                  <a:pt x="566" y="184"/>
                </a:lnTo>
                <a:close/>
                <a:moveTo>
                  <a:pt x="566" y="148"/>
                </a:moveTo>
                <a:lnTo>
                  <a:pt x="549" y="148"/>
                </a:lnTo>
                <a:lnTo>
                  <a:pt x="549" y="135"/>
                </a:lnTo>
                <a:lnTo>
                  <a:pt x="566" y="135"/>
                </a:lnTo>
                <a:lnTo>
                  <a:pt x="566" y="148"/>
                </a:lnTo>
                <a:close/>
                <a:moveTo>
                  <a:pt x="566" y="112"/>
                </a:moveTo>
                <a:lnTo>
                  <a:pt x="549" y="112"/>
                </a:lnTo>
                <a:lnTo>
                  <a:pt x="549" y="99"/>
                </a:lnTo>
                <a:lnTo>
                  <a:pt x="566" y="99"/>
                </a:lnTo>
                <a:lnTo>
                  <a:pt x="566" y="112"/>
                </a:lnTo>
                <a:close/>
                <a:moveTo>
                  <a:pt x="566" y="78"/>
                </a:moveTo>
                <a:lnTo>
                  <a:pt x="549" y="78"/>
                </a:lnTo>
                <a:lnTo>
                  <a:pt x="549" y="63"/>
                </a:lnTo>
                <a:lnTo>
                  <a:pt x="566" y="63"/>
                </a:lnTo>
                <a:lnTo>
                  <a:pt x="566" y="78"/>
                </a:lnTo>
                <a:close/>
                <a:moveTo>
                  <a:pt x="616" y="337"/>
                </a:moveTo>
                <a:lnTo>
                  <a:pt x="585" y="337"/>
                </a:lnTo>
                <a:lnTo>
                  <a:pt x="585" y="284"/>
                </a:lnTo>
                <a:lnTo>
                  <a:pt x="616" y="284"/>
                </a:lnTo>
                <a:lnTo>
                  <a:pt x="616" y="337"/>
                </a:lnTo>
                <a:close/>
                <a:moveTo>
                  <a:pt x="621" y="220"/>
                </a:moveTo>
                <a:lnTo>
                  <a:pt x="605" y="220"/>
                </a:lnTo>
                <a:lnTo>
                  <a:pt x="605" y="204"/>
                </a:lnTo>
                <a:lnTo>
                  <a:pt x="621" y="204"/>
                </a:lnTo>
                <a:lnTo>
                  <a:pt x="621" y="220"/>
                </a:lnTo>
                <a:close/>
                <a:moveTo>
                  <a:pt x="621" y="184"/>
                </a:moveTo>
                <a:lnTo>
                  <a:pt x="605" y="184"/>
                </a:lnTo>
                <a:lnTo>
                  <a:pt x="605" y="169"/>
                </a:lnTo>
                <a:lnTo>
                  <a:pt x="621" y="169"/>
                </a:lnTo>
                <a:lnTo>
                  <a:pt x="621" y="184"/>
                </a:lnTo>
                <a:close/>
                <a:moveTo>
                  <a:pt x="621" y="148"/>
                </a:moveTo>
                <a:lnTo>
                  <a:pt x="605" y="148"/>
                </a:lnTo>
                <a:lnTo>
                  <a:pt x="605" y="135"/>
                </a:lnTo>
                <a:lnTo>
                  <a:pt x="621" y="135"/>
                </a:lnTo>
                <a:lnTo>
                  <a:pt x="621" y="148"/>
                </a:lnTo>
                <a:close/>
                <a:moveTo>
                  <a:pt x="621" y="112"/>
                </a:moveTo>
                <a:lnTo>
                  <a:pt x="605" y="112"/>
                </a:lnTo>
                <a:lnTo>
                  <a:pt x="605" y="99"/>
                </a:lnTo>
                <a:lnTo>
                  <a:pt x="621" y="99"/>
                </a:lnTo>
                <a:lnTo>
                  <a:pt x="621" y="112"/>
                </a:lnTo>
                <a:close/>
                <a:moveTo>
                  <a:pt x="621" y="78"/>
                </a:moveTo>
                <a:lnTo>
                  <a:pt x="605" y="78"/>
                </a:lnTo>
                <a:lnTo>
                  <a:pt x="605" y="63"/>
                </a:lnTo>
                <a:lnTo>
                  <a:pt x="621" y="63"/>
                </a:lnTo>
                <a:lnTo>
                  <a:pt x="621" y="78"/>
                </a:lnTo>
                <a:close/>
                <a:moveTo>
                  <a:pt x="668" y="337"/>
                </a:moveTo>
                <a:lnTo>
                  <a:pt x="639" y="337"/>
                </a:lnTo>
                <a:lnTo>
                  <a:pt x="639" y="284"/>
                </a:lnTo>
                <a:lnTo>
                  <a:pt x="668" y="284"/>
                </a:lnTo>
                <a:lnTo>
                  <a:pt x="668" y="337"/>
                </a:lnTo>
                <a:close/>
                <a:moveTo>
                  <a:pt x="721" y="337"/>
                </a:moveTo>
                <a:lnTo>
                  <a:pt x="692" y="337"/>
                </a:lnTo>
                <a:lnTo>
                  <a:pt x="692" y="284"/>
                </a:lnTo>
                <a:lnTo>
                  <a:pt x="721" y="284"/>
                </a:lnTo>
                <a:lnTo>
                  <a:pt x="721" y="337"/>
                </a:lnTo>
                <a:close/>
                <a:moveTo>
                  <a:pt x="621" y="231"/>
                </a:moveTo>
                <a:lnTo>
                  <a:pt x="621" y="51"/>
                </a:lnTo>
                <a:lnTo>
                  <a:pt x="728" y="51"/>
                </a:lnTo>
                <a:lnTo>
                  <a:pt x="728" y="63"/>
                </a:lnTo>
                <a:lnTo>
                  <a:pt x="745" y="63"/>
                </a:lnTo>
                <a:lnTo>
                  <a:pt x="745" y="78"/>
                </a:lnTo>
                <a:lnTo>
                  <a:pt x="728" y="78"/>
                </a:lnTo>
                <a:lnTo>
                  <a:pt x="728" y="99"/>
                </a:lnTo>
                <a:lnTo>
                  <a:pt x="745" y="99"/>
                </a:lnTo>
                <a:lnTo>
                  <a:pt x="745" y="112"/>
                </a:lnTo>
                <a:lnTo>
                  <a:pt x="728" y="112"/>
                </a:lnTo>
                <a:lnTo>
                  <a:pt x="728" y="135"/>
                </a:lnTo>
                <a:lnTo>
                  <a:pt x="745" y="135"/>
                </a:lnTo>
                <a:lnTo>
                  <a:pt x="745" y="148"/>
                </a:lnTo>
                <a:lnTo>
                  <a:pt x="728" y="148"/>
                </a:lnTo>
                <a:lnTo>
                  <a:pt x="728" y="169"/>
                </a:lnTo>
                <a:lnTo>
                  <a:pt x="745" y="169"/>
                </a:lnTo>
                <a:lnTo>
                  <a:pt x="745" y="184"/>
                </a:lnTo>
                <a:lnTo>
                  <a:pt x="728" y="184"/>
                </a:lnTo>
                <a:lnTo>
                  <a:pt x="728" y="204"/>
                </a:lnTo>
                <a:lnTo>
                  <a:pt x="745" y="204"/>
                </a:lnTo>
                <a:lnTo>
                  <a:pt x="745" y="220"/>
                </a:lnTo>
                <a:lnTo>
                  <a:pt x="728" y="220"/>
                </a:lnTo>
                <a:lnTo>
                  <a:pt x="728" y="231"/>
                </a:lnTo>
                <a:lnTo>
                  <a:pt x="621" y="231"/>
                </a:lnTo>
                <a:close/>
                <a:moveTo>
                  <a:pt x="774" y="337"/>
                </a:moveTo>
                <a:lnTo>
                  <a:pt x="745" y="337"/>
                </a:lnTo>
                <a:lnTo>
                  <a:pt x="745" y="284"/>
                </a:lnTo>
                <a:lnTo>
                  <a:pt x="774" y="284"/>
                </a:lnTo>
                <a:lnTo>
                  <a:pt x="774" y="33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1219139" rtl="0" eaLnBrk="1" fontAlgn="auto" latinLnBrk="0" hangingPunct="0">
              <a:lnSpc>
                <a:spcPct val="90000"/>
              </a:lnSpc>
              <a:spcBef>
                <a:spcPts val="2251"/>
              </a:spcBef>
              <a:spcAft>
                <a:spcPts val="0"/>
              </a:spcAft>
              <a:buClrTx/>
              <a:buSzTx/>
              <a:buFontTx/>
              <a:buNone/>
              <a:tabLst/>
              <a:defRPr/>
            </a:pPr>
            <a:endParaRPr kumimoji="0" lang="en-US" sz="1800" b="0" i="0" u="none" strike="noStrike" kern="0" cap="none" spc="0" normalizeH="0" baseline="0" noProof="0">
              <a:ln>
                <a:noFill/>
              </a:ln>
              <a:effectLst/>
              <a:uLnTx/>
              <a:uFillTx/>
              <a:latin typeface="Intel Clear"/>
              <a:sym typeface="Helvetica Neue"/>
            </a:endParaRPr>
          </a:p>
        </p:txBody>
      </p:sp>
      <p:sp>
        <p:nvSpPr>
          <p:cNvPr id="63" name="TextBox 62">
            <a:extLst>
              <a:ext uri="{FF2B5EF4-FFF2-40B4-BE49-F238E27FC236}">
                <a16:creationId xmlns:a16="http://schemas.microsoft.com/office/drawing/2014/main" id="{5C6D7654-0C4B-4575-8AC1-6E4A0EFFD09B}"/>
              </a:ext>
            </a:extLst>
          </p:cNvPr>
          <p:cNvSpPr txBox="1"/>
          <p:nvPr/>
        </p:nvSpPr>
        <p:spPr>
          <a:xfrm>
            <a:off x="7544055" y="2175544"/>
            <a:ext cx="1763119" cy="276999"/>
          </a:xfrm>
          <a:prstGeom prst="rect">
            <a:avLst/>
          </a:prstGeom>
          <a:noFill/>
        </p:spPr>
        <p:txBody>
          <a:bodyPr vert="horz" wrap="square" lIns="0" tIns="0" rIns="0" bIns="0" rtlCol="0">
            <a:spAutoFit/>
          </a:bodyPr>
          <a:lstStyle/>
          <a:p>
            <a:pPr defTabSz="1219140" hangingPunct="0">
              <a:lnSpc>
                <a:spcPct val="90000"/>
              </a:lnSpc>
              <a:spcAft>
                <a:spcPts val="300"/>
              </a:spcAft>
              <a:defRPr/>
            </a:pPr>
            <a:r>
              <a:rPr kumimoji="0" lang="en-US" sz="1000" u="none" strike="noStrike" kern="0" cap="none" spc="0" normalizeH="0" baseline="0" noProof="0">
                <a:ln>
                  <a:noFill/>
                </a:ln>
                <a:effectLst/>
                <a:uLnTx/>
                <a:uFillTx/>
                <a:latin typeface="+mj-lt"/>
                <a:sym typeface="Helvetica Neue"/>
              </a:rPr>
              <a:t>Accelerating Interfacing</a:t>
            </a:r>
            <a:r>
              <a:rPr lang="en-US" sz="1000" kern="0">
                <a:latin typeface="+mj-lt"/>
                <a:sym typeface="Helvetica Neue"/>
              </a:rPr>
              <a:t> Architecture (</a:t>
            </a:r>
            <a:r>
              <a:rPr lang="en-US" sz="1000" kern="0" err="1">
                <a:latin typeface="+mj-lt"/>
                <a:sym typeface="Helvetica Neue"/>
              </a:rPr>
              <a:t>AiA</a:t>
            </a:r>
            <a:r>
              <a:rPr lang="en-US" sz="1000" kern="0">
                <a:latin typeface="+mj-lt"/>
                <a:sym typeface="Helvetica Neue"/>
              </a:rPr>
              <a:t>)</a:t>
            </a:r>
            <a:endParaRPr kumimoji="0" lang="en-US" sz="1000" u="none" strike="noStrike" kern="0" cap="none" spc="0" normalizeH="0" baseline="0" noProof="0">
              <a:ln>
                <a:noFill/>
              </a:ln>
              <a:effectLst/>
              <a:uLnTx/>
              <a:uFillTx/>
              <a:latin typeface="+mj-lt"/>
              <a:sym typeface="Helvetica Neue"/>
            </a:endParaRPr>
          </a:p>
        </p:txBody>
      </p:sp>
      <p:pic>
        <p:nvPicPr>
          <p:cNvPr id="1030" name="Picture 5">
            <a:extLst>
              <a:ext uri="{FF2B5EF4-FFF2-40B4-BE49-F238E27FC236}">
                <a16:creationId xmlns:a16="http://schemas.microsoft.com/office/drawing/2014/main" id="{6C0D33E0-9F1D-4B28-9F19-8B71D7AB9C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6403" y="5160291"/>
            <a:ext cx="617168" cy="34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71">
            <a:extLst>
              <a:ext uri="{FF2B5EF4-FFF2-40B4-BE49-F238E27FC236}">
                <a16:creationId xmlns:a16="http://schemas.microsoft.com/office/drawing/2014/main" id="{B7B18607-1E24-4930-8EB5-7ECFA4608B2E}"/>
              </a:ext>
            </a:extLst>
          </p:cNvPr>
          <p:cNvSpPr txBox="1"/>
          <p:nvPr/>
        </p:nvSpPr>
        <p:spPr>
          <a:xfrm>
            <a:off x="7544055" y="5272705"/>
            <a:ext cx="1763119" cy="215074"/>
          </a:xfrm>
          <a:prstGeom prst="rect">
            <a:avLst/>
          </a:prstGeom>
          <a:noFill/>
        </p:spPr>
        <p:txBody>
          <a:bodyPr vert="horz" wrap="square" lIns="0" tIns="0" rIns="0" bIns="0" rtlCol="0">
            <a:noAutofit/>
          </a:bodyPr>
          <a:lstStyle/>
          <a:p>
            <a:pPr marL="0" marR="0" lvl="0" indent="0" defTabSz="1219139" rtl="0" eaLnBrk="1" fontAlgn="auto" latinLnBrk="0" hangingPunct="0">
              <a:lnSpc>
                <a:spcPct val="90000"/>
              </a:lnSpc>
              <a:spcBef>
                <a:spcPts val="2251"/>
              </a:spcBef>
              <a:spcAft>
                <a:spcPts val="0"/>
              </a:spcAft>
              <a:buClrTx/>
              <a:buSzTx/>
              <a:buFontTx/>
              <a:buNone/>
              <a:tabLst/>
              <a:defRPr/>
            </a:pPr>
            <a:r>
              <a:rPr kumimoji="0" lang="en-US" sz="1000" u="none" strike="noStrike" kern="0" cap="none" spc="0" normalizeH="0" baseline="0" noProof="0">
                <a:ln>
                  <a:noFill/>
                </a:ln>
                <a:effectLst/>
                <a:uLnTx/>
                <a:uFillTx/>
                <a:latin typeface="+mj-lt"/>
                <a:sym typeface="Helvetica Neue"/>
              </a:rPr>
              <a:t>Optimized Power Mode</a:t>
            </a:r>
          </a:p>
        </p:txBody>
      </p:sp>
      <p:grpSp>
        <p:nvGrpSpPr>
          <p:cNvPr id="10" name="Group 9">
            <a:extLst>
              <a:ext uri="{FF2B5EF4-FFF2-40B4-BE49-F238E27FC236}">
                <a16:creationId xmlns:a16="http://schemas.microsoft.com/office/drawing/2014/main" id="{CA661B40-4FC2-4F2B-9E7C-F6F42E0E2760}"/>
              </a:ext>
            </a:extLst>
          </p:cNvPr>
          <p:cNvGrpSpPr/>
          <p:nvPr/>
        </p:nvGrpSpPr>
        <p:grpSpPr>
          <a:xfrm>
            <a:off x="298863" y="5655542"/>
            <a:ext cx="11589915" cy="457200"/>
            <a:chOff x="590623" y="5588636"/>
            <a:chExt cx="11399425" cy="457200"/>
          </a:xfrm>
        </p:grpSpPr>
        <p:sp>
          <p:nvSpPr>
            <p:cNvPr id="73" name="Rectangle 72">
              <a:extLst>
                <a:ext uri="{FF2B5EF4-FFF2-40B4-BE49-F238E27FC236}">
                  <a16:creationId xmlns:a16="http://schemas.microsoft.com/office/drawing/2014/main" id="{CC3F1E77-AA41-4C28-9CE7-DC566CF0E962}"/>
                </a:ext>
              </a:extLst>
            </p:cNvPr>
            <p:cNvSpPr/>
            <p:nvPr/>
          </p:nvSpPr>
          <p:spPr>
            <a:xfrm>
              <a:off x="590623" y="5588636"/>
              <a:ext cx="3009679" cy="457200"/>
            </a:xfrm>
            <a:prstGeom prst="rect">
              <a:avLst/>
            </a:prstGeom>
            <a:gradFill flip="none" rotWithShape="1">
              <a:gsLst>
                <a:gs pos="33000">
                  <a:schemeClr val="bg2">
                    <a:lumMod val="50000"/>
                  </a:schemeClr>
                </a:gs>
                <a:gs pos="0">
                  <a:schemeClr val="accent1">
                    <a:lumMod val="75000"/>
                  </a:schemeClr>
                </a:gs>
                <a:gs pos="63000">
                  <a:schemeClr val="bg2">
                    <a:lumMod val="50000"/>
                  </a:schemeClr>
                </a:gs>
                <a:gs pos="100000">
                  <a:schemeClr val="accent1">
                    <a:lumMod val="75000"/>
                  </a:schemeClr>
                </a:gs>
              </a:gsLst>
              <a:lin ang="0" scaled="0"/>
              <a:tileRect/>
            </a:gradFill>
            <a:ln w="12700" cap="flat" cmpd="sng" algn="ctr">
              <a:noFill/>
              <a:prstDash val="solid"/>
              <a:miter lim="800000"/>
            </a:ln>
            <a:effectLst/>
          </p:spPr>
          <p:txBody>
            <a:bodyPr rtlCol="0" anchor="ctr"/>
            <a:lstStyle/>
            <a:p>
              <a:pPr marL="0" marR="0" lvl="0" indent="0" algn="ctr" defTabSz="609570" rtl="0" eaLnBrk="1" fontAlgn="auto" latinLnBrk="0" hangingPunct="1">
                <a:lnSpc>
                  <a:spcPct val="90000"/>
                </a:lnSpc>
                <a:spcBef>
                  <a:spcPct val="0"/>
                </a:spcBef>
                <a:spcAft>
                  <a:spcPts val="0"/>
                </a:spcAft>
                <a:buClrTx/>
                <a:buSzTx/>
                <a:buFontTx/>
                <a:buNone/>
                <a:tabLst/>
                <a:defRPr/>
              </a:pPr>
              <a:r>
                <a:rPr kumimoji="0" lang="en-US" sz="1100" u="none" strike="noStrike" kern="1200" cap="none" spc="0" normalizeH="0" baseline="0" noProof="0">
                  <a:ln w="6350">
                    <a:noFill/>
                  </a:ln>
                  <a:effectLst/>
                  <a:uLnTx/>
                  <a:uFillTx/>
                  <a:latin typeface="IntelOne Display Medium" panose="020B0703020203020204" pitchFamily="34" charset="0"/>
                  <a:sym typeface="Helvetica Neue"/>
                </a:rPr>
                <a:t>Intel® Optane™ SSDs</a:t>
              </a:r>
            </a:p>
          </p:txBody>
        </p:sp>
        <p:sp>
          <p:nvSpPr>
            <p:cNvPr id="74" name="Rectangle 73">
              <a:extLst>
                <a:ext uri="{FF2B5EF4-FFF2-40B4-BE49-F238E27FC236}">
                  <a16:creationId xmlns:a16="http://schemas.microsoft.com/office/drawing/2014/main" id="{C3653C4F-4DA4-4FF8-9E7B-E776E8D5CCD1}"/>
                </a:ext>
              </a:extLst>
            </p:cNvPr>
            <p:cNvSpPr/>
            <p:nvPr/>
          </p:nvSpPr>
          <p:spPr>
            <a:xfrm>
              <a:off x="3600302" y="5588636"/>
              <a:ext cx="2716916" cy="457200"/>
            </a:xfrm>
            <a:prstGeom prst="rect">
              <a:avLst/>
            </a:prstGeom>
            <a:gradFill flip="none" rotWithShape="1">
              <a:gsLst>
                <a:gs pos="33000">
                  <a:schemeClr val="bg2">
                    <a:lumMod val="50000"/>
                  </a:schemeClr>
                </a:gs>
                <a:gs pos="0">
                  <a:schemeClr val="accent1">
                    <a:lumMod val="75000"/>
                  </a:schemeClr>
                </a:gs>
                <a:gs pos="63000">
                  <a:schemeClr val="bg2">
                    <a:lumMod val="50000"/>
                  </a:schemeClr>
                </a:gs>
                <a:gs pos="100000">
                  <a:schemeClr val="accent1">
                    <a:lumMod val="75000"/>
                  </a:schemeClr>
                </a:gs>
              </a:gsLst>
              <a:lin ang="0" scaled="0"/>
              <a:tileRect/>
            </a:gradFill>
            <a:ln w="12700" cap="flat" cmpd="sng" algn="ctr">
              <a:noFill/>
              <a:prstDash val="solid"/>
              <a:miter lim="800000"/>
            </a:ln>
            <a:effectLst/>
          </p:spPr>
          <p:txBody>
            <a:bodyPr rtlCol="0" anchor="ctr"/>
            <a:lstStyle/>
            <a:p>
              <a:pPr marL="0" marR="0" lvl="0" indent="0" algn="ctr" defTabSz="609570" rtl="0" eaLnBrk="1" fontAlgn="auto" latinLnBrk="0" hangingPunct="1">
                <a:lnSpc>
                  <a:spcPct val="90000"/>
                </a:lnSpc>
                <a:spcBef>
                  <a:spcPct val="0"/>
                </a:spcBef>
                <a:spcAft>
                  <a:spcPts val="0"/>
                </a:spcAft>
                <a:buClrTx/>
                <a:buSzTx/>
                <a:buFontTx/>
                <a:buNone/>
                <a:tabLst/>
                <a:defRPr/>
              </a:pPr>
              <a:r>
                <a:rPr kumimoji="0" lang="en-US" sz="1100" u="none" strike="noStrike" kern="1200" cap="none" spc="0" normalizeH="0" baseline="0" noProof="0">
                  <a:ln w="6350">
                    <a:noFill/>
                  </a:ln>
                  <a:solidFill>
                    <a:schemeClr val="tx1"/>
                  </a:solidFill>
                  <a:effectLst/>
                  <a:uLnTx/>
                  <a:uFillTx/>
                  <a:latin typeface="IntelOne Display Medium" panose="020B0703020203020204" pitchFamily="34" charset="0"/>
                  <a:sym typeface="Helvetica Neue"/>
                </a:rPr>
                <a:t>Intel® </a:t>
              </a:r>
              <a:r>
                <a:rPr kumimoji="0" lang="en-US" sz="1100" u="none" strike="noStrike" kern="1200" cap="none" spc="0" normalizeH="0" baseline="0" noProof="0" err="1">
                  <a:ln w="6350">
                    <a:noFill/>
                  </a:ln>
                  <a:solidFill>
                    <a:schemeClr val="tx1"/>
                  </a:solidFill>
                  <a:effectLst/>
                  <a:uLnTx/>
                  <a:uFillTx/>
                  <a:latin typeface="IntelOne Display Medium" panose="020B0703020203020204" pitchFamily="34" charset="0"/>
                  <a:sym typeface="Helvetica Neue"/>
                </a:rPr>
                <a:t>Agilex</a:t>
              </a:r>
              <a:r>
                <a:rPr kumimoji="0" lang="en-US" sz="1100" u="none" strike="noStrike" kern="1200" cap="none" spc="0" normalizeH="0" baseline="0" noProof="0">
                  <a:ln w="6350">
                    <a:noFill/>
                  </a:ln>
                  <a:solidFill>
                    <a:schemeClr val="tx1"/>
                  </a:solidFill>
                  <a:effectLst/>
                  <a:uLnTx/>
                  <a:uFillTx/>
                  <a:latin typeface="IntelOne Display Medium" panose="020B0703020203020204" pitchFamily="34" charset="0"/>
                  <a:sym typeface="Helvetica Neue"/>
                </a:rPr>
                <a:t>™</a:t>
              </a:r>
              <a:br>
                <a:rPr kumimoji="0" lang="en-US" sz="1100" u="none" strike="noStrike" kern="1200" cap="none" spc="0" normalizeH="0" baseline="0" noProof="0">
                  <a:ln w="6350">
                    <a:noFill/>
                  </a:ln>
                  <a:solidFill>
                    <a:schemeClr val="tx1"/>
                  </a:solidFill>
                  <a:effectLst/>
                  <a:uLnTx/>
                  <a:uFillTx/>
                  <a:latin typeface="IntelOne Display Medium" panose="020B0703020203020204" pitchFamily="34" charset="0"/>
                  <a:sym typeface="Helvetica Neue"/>
                </a:rPr>
              </a:br>
              <a:r>
                <a:rPr kumimoji="0" lang="en-US" sz="1100" u="none" strike="noStrike" kern="1200" cap="none" spc="0" normalizeH="0" baseline="0" noProof="0">
                  <a:ln w="6350">
                    <a:noFill/>
                  </a:ln>
                  <a:solidFill>
                    <a:schemeClr val="tx1"/>
                  </a:solidFill>
                  <a:effectLst/>
                  <a:uLnTx/>
                  <a:uFillTx/>
                  <a:latin typeface="IntelOne Display Medium" panose="020B0703020203020204" pitchFamily="34" charset="0"/>
                  <a:sym typeface="Helvetica Neue"/>
                </a:rPr>
                <a:t>FPGAs</a:t>
              </a:r>
            </a:p>
          </p:txBody>
        </p:sp>
        <p:sp>
          <p:nvSpPr>
            <p:cNvPr id="75" name="Rectangle 74">
              <a:extLst>
                <a:ext uri="{FF2B5EF4-FFF2-40B4-BE49-F238E27FC236}">
                  <a16:creationId xmlns:a16="http://schemas.microsoft.com/office/drawing/2014/main" id="{BF35E5FF-70AD-4FDB-BC80-357CA45BA5F7}"/>
                </a:ext>
              </a:extLst>
            </p:cNvPr>
            <p:cNvSpPr/>
            <p:nvPr/>
          </p:nvSpPr>
          <p:spPr>
            <a:xfrm>
              <a:off x="6317218" y="5588636"/>
              <a:ext cx="2716916" cy="457200"/>
            </a:xfrm>
            <a:prstGeom prst="rect">
              <a:avLst/>
            </a:prstGeom>
            <a:gradFill flip="none" rotWithShape="1">
              <a:gsLst>
                <a:gs pos="33000">
                  <a:schemeClr val="bg2">
                    <a:lumMod val="50000"/>
                  </a:schemeClr>
                </a:gs>
                <a:gs pos="0">
                  <a:schemeClr val="accent1">
                    <a:lumMod val="75000"/>
                  </a:schemeClr>
                </a:gs>
                <a:gs pos="63000">
                  <a:schemeClr val="bg2">
                    <a:lumMod val="50000"/>
                  </a:schemeClr>
                </a:gs>
                <a:gs pos="100000">
                  <a:schemeClr val="accent1">
                    <a:lumMod val="75000"/>
                  </a:schemeClr>
                </a:gs>
              </a:gsLst>
              <a:lin ang="0" scaled="0"/>
              <a:tileRect/>
            </a:gradFill>
            <a:ln w="12700" cap="flat" cmpd="sng" algn="ctr">
              <a:noFill/>
              <a:prstDash val="solid"/>
              <a:miter lim="800000"/>
            </a:ln>
            <a:effectLst/>
          </p:spPr>
          <p:txBody>
            <a:bodyPr rtlCol="0" anchor="ctr"/>
            <a:lstStyle/>
            <a:p>
              <a:pPr marL="0" marR="0" lvl="0" indent="0" algn="ctr" defTabSz="609570" rtl="0" eaLnBrk="1" fontAlgn="auto" latinLnBrk="0" hangingPunct="1">
                <a:lnSpc>
                  <a:spcPct val="90000"/>
                </a:lnSpc>
                <a:spcBef>
                  <a:spcPct val="0"/>
                </a:spcBef>
                <a:spcAft>
                  <a:spcPts val="0"/>
                </a:spcAft>
                <a:buClrTx/>
                <a:buSzTx/>
                <a:buFontTx/>
                <a:buNone/>
                <a:tabLst/>
                <a:defRPr/>
              </a:pPr>
              <a:r>
                <a:rPr kumimoji="0" lang="en-US" sz="1100" u="none" strike="noStrike" kern="1200" cap="none" spc="0" normalizeH="0" baseline="0" noProof="0">
                  <a:ln w="6350">
                    <a:noFill/>
                  </a:ln>
                  <a:solidFill>
                    <a:schemeClr val="tx1"/>
                  </a:solidFill>
                  <a:effectLst/>
                  <a:uLnTx/>
                  <a:uFillTx/>
                  <a:latin typeface="IntelOne Display Medium" panose="020B0703020203020204" pitchFamily="34" charset="0"/>
                  <a:sym typeface="Helvetica Neue"/>
                </a:rPr>
                <a:t>Intel® Data Center GPU Max Series</a:t>
              </a:r>
            </a:p>
            <a:p>
              <a:pPr marL="0" marR="0" lvl="0" indent="0" algn="ctr" defTabSz="609570" rtl="0" eaLnBrk="1" fontAlgn="auto" latinLnBrk="0" hangingPunct="1">
                <a:lnSpc>
                  <a:spcPct val="90000"/>
                </a:lnSpc>
                <a:spcBef>
                  <a:spcPct val="0"/>
                </a:spcBef>
                <a:spcAft>
                  <a:spcPts val="0"/>
                </a:spcAft>
                <a:buClrTx/>
                <a:buSzTx/>
                <a:buFontTx/>
                <a:buNone/>
                <a:tabLst/>
                <a:defRPr/>
              </a:pPr>
              <a:r>
                <a:rPr kumimoji="0" lang="en-US" sz="1100" u="none" strike="noStrike" kern="1200" cap="none" spc="0" normalizeH="0" baseline="0" noProof="0">
                  <a:ln w="6350">
                    <a:noFill/>
                  </a:ln>
                  <a:solidFill>
                    <a:schemeClr val="tx1"/>
                  </a:solidFill>
                  <a:effectLst/>
                  <a:uLnTx/>
                  <a:uFillTx/>
                  <a:latin typeface="IntelOne Display Medium" panose="020B0703020203020204" pitchFamily="34" charset="0"/>
                  <a:sym typeface="Helvetica Neue"/>
                </a:rPr>
                <a:t>Intel® Data Center GPU Flex Series</a:t>
              </a:r>
            </a:p>
          </p:txBody>
        </p:sp>
        <p:sp>
          <p:nvSpPr>
            <p:cNvPr id="76" name="Rectangle 75">
              <a:extLst>
                <a:ext uri="{FF2B5EF4-FFF2-40B4-BE49-F238E27FC236}">
                  <a16:creationId xmlns:a16="http://schemas.microsoft.com/office/drawing/2014/main" id="{E38BF134-A0B1-4153-B72A-3DFBD265FC25}"/>
                </a:ext>
              </a:extLst>
            </p:cNvPr>
            <p:cNvSpPr/>
            <p:nvPr/>
          </p:nvSpPr>
          <p:spPr>
            <a:xfrm>
              <a:off x="8897529" y="5588636"/>
              <a:ext cx="3092519" cy="457200"/>
            </a:xfrm>
            <a:prstGeom prst="rect">
              <a:avLst/>
            </a:prstGeom>
            <a:gradFill flip="none" rotWithShape="1">
              <a:gsLst>
                <a:gs pos="33000">
                  <a:schemeClr val="bg2">
                    <a:lumMod val="50000"/>
                  </a:schemeClr>
                </a:gs>
                <a:gs pos="0">
                  <a:schemeClr val="accent1">
                    <a:lumMod val="75000"/>
                  </a:schemeClr>
                </a:gs>
                <a:gs pos="63000">
                  <a:schemeClr val="bg2">
                    <a:lumMod val="50000"/>
                  </a:schemeClr>
                </a:gs>
                <a:gs pos="100000">
                  <a:schemeClr val="accent1">
                    <a:lumMod val="75000"/>
                  </a:schemeClr>
                </a:gs>
              </a:gsLst>
              <a:lin ang="0" scaled="0"/>
              <a:tileRect/>
            </a:gradFill>
            <a:ln w="12700" cap="flat" cmpd="sng" algn="ctr">
              <a:noFill/>
              <a:prstDash val="solid"/>
              <a:miter lim="800000"/>
            </a:ln>
            <a:effectLst/>
          </p:spPr>
          <p:txBody>
            <a:bodyPr rtlCol="0" anchor="ctr"/>
            <a:lstStyle/>
            <a:p>
              <a:pPr marL="0" marR="0" lvl="0" indent="0" algn="ctr" defTabSz="609570" rtl="0" eaLnBrk="1" fontAlgn="auto" latinLnBrk="0" hangingPunct="1">
                <a:lnSpc>
                  <a:spcPct val="90000"/>
                </a:lnSpc>
                <a:spcBef>
                  <a:spcPct val="0"/>
                </a:spcBef>
                <a:spcAft>
                  <a:spcPts val="0"/>
                </a:spcAft>
                <a:buClrTx/>
                <a:buSzTx/>
                <a:buFontTx/>
                <a:buNone/>
                <a:tabLst/>
                <a:defRPr/>
              </a:pPr>
              <a:r>
                <a:rPr kumimoji="0" lang="en-US" sz="1100" u="none" strike="noStrike" kern="1200" cap="none" spc="0" normalizeH="0" baseline="0" noProof="0">
                  <a:ln w="6350">
                    <a:noFill/>
                  </a:ln>
                  <a:solidFill>
                    <a:schemeClr val="tx1"/>
                  </a:solidFill>
                  <a:effectLst/>
                  <a:uLnTx/>
                  <a:uFillTx/>
                  <a:latin typeface="IntelOne Display Medium" panose="020B0703020203020204" pitchFamily="34" charset="0"/>
                  <a:sym typeface="Helvetica Neue"/>
                </a:rPr>
                <a:t>Intel® Infrastructure Processing Unit </a:t>
              </a:r>
            </a:p>
            <a:p>
              <a:pPr marL="0" marR="0" lvl="0" indent="0" algn="ctr" defTabSz="609570" rtl="0" eaLnBrk="1" fontAlgn="auto" latinLnBrk="0" hangingPunct="1">
                <a:lnSpc>
                  <a:spcPct val="90000"/>
                </a:lnSpc>
                <a:spcBef>
                  <a:spcPct val="0"/>
                </a:spcBef>
                <a:spcAft>
                  <a:spcPts val="0"/>
                </a:spcAft>
                <a:buClrTx/>
                <a:buSzTx/>
                <a:buFontTx/>
                <a:buNone/>
                <a:tabLst/>
                <a:defRPr/>
              </a:pPr>
              <a:r>
                <a:rPr kumimoji="0" lang="en-US" sz="1100" u="none" strike="noStrike" kern="1200" cap="none" spc="0" normalizeH="0" baseline="0" noProof="0">
                  <a:ln w="6350">
                    <a:noFill/>
                  </a:ln>
                  <a:solidFill>
                    <a:schemeClr val="tx1"/>
                  </a:solidFill>
                  <a:effectLst/>
                  <a:uLnTx/>
                  <a:uFillTx/>
                  <a:latin typeface="IntelOne Display Medium" panose="020B0703020203020204" pitchFamily="34" charset="0"/>
                  <a:sym typeface="Helvetica Neue"/>
                </a:rPr>
                <a:t>(Intel® IPU)</a:t>
              </a:r>
            </a:p>
          </p:txBody>
        </p:sp>
      </p:grpSp>
      <p:sp>
        <p:nvSpPr>
          <p:cNvPr id="3" name="Rectangle: Diagonal Corners Snipped 2">
            <a:extLst>
              <a:ext uri="{FF2B5EF4-FFF2-40B4-BE49-F238E27FC236}">
                <a16:creationId xmlns:a16="http://schemas.microsoft.com/office/drawing/2014/main" id="{D8256CED-8025-C71D-5A4D-F933C078E9C1}"/>
              </a:ext>
            </a:extLst>
          </p:cNvPr>
          <p:cNvSpPr/>
          <p:nvPr/>
        </p:nvSpPr>
        <p:spPr>
          <a:xfrm>
            <a:off x="343467" y="118556"/>
            <a:ext cx="1481860" cy="294155"/>
          </a:xfrm>
          <a:prstGeom prst="snip2DiagRect">
            <a:avLst>
              <a:gd name="adj1" fmla="val 0"/>
              <a:gd name="adj2"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00C7FD"/>
                </a:solidFill>
                <a:effectLst/>
                <a:uLnTx/>
                <a:uFillTx/>
                <a:latin typeface="IntelOne Display Regular" panose="020B0503020203020204" pitchFamily="34" charset="77"/>
                <a:ea typeface="Intel Clear" panose="020B0604020203020204" pitchFamily="34" charset="0"/>
                <a:cs typeface="Arial" panose="020B0604020202020204" pitchFamily="34" charset="0"/>
              </a:rPr>
              <a:t>INTRODUCING</a:t>
            </a:r>
          </a:p>
        </p:txBody>
      </p:sp>
      <p:pic>
        <p:nvPicPr>
          <p:cNvPr id="37" name="Picture 36" descr="Qr code&#10;&#10;Description automatically generated">
            <a:extLst>
              <a:ext uri="{FF2B5EF4-FFF2-40B4-BE49-F238E27FC236}">
                <a16:creationId xmlns:a16="http://schemas.microsoft.com/office/drawing/2014/main" id="{A98D6205-0E1D-04AF-9F99-C5AA3700A80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02034" y="4502768"/>
            <a:ext cx="914253" cy="513014"/>
          </a:xfrm>
          <a:prstGeom prst="rect">
            <a:avLst/>
          </a:prstGeom>
        </p:spPr>
      </p:pic>
      <p:sp>
        <p:nvSpPr>
          <p:cNvPr id="40" name="TextBox 39">
            <a:extLst>
              <a:ext uri="{FF2B5EF4-FFF2-40B4-BE49-F238E27FC236}">
                <a16:creationId xmlns:a16="http://schemas.microsoft.com/office/drawing/2014/main" id="{6659687F-1B0F-D736-B083-3D5F865C1B70}"/>
              </a:ext>
            </a:extLst>
          </p:cNvPr>
          <p:cNvSpPr txBox="1"/>
          <p:nvPr/>
        </p:nvSpPr>
        <p:spPr>
          <a:xfrm>
            <a:off x="2918722" y="4616465"/>
            <a:ext cx="1311872" cy="417307"/>
          </a:xfrm>
          <a:prstGeom prst="rect">
            <a:avLst/>
          </a:prstGeom>
          <a:noFill/>
        </p:spPr>
        <p:txBody>
          <a:bodyPr vert="horz" wrap="square" lIns="0" tIns="0" rIns="0" bIns="0" rtlCol="0">
            <a:noAutofit/>
          </a:bodyPr>
          <a:lstStyle/>
          <a:p>
            <a:pPr marL="0" marR="0" lvl="0" indent="0" algn="r" defTabSz="1219139" rtl="0" eaLnBrk="1" fontAlgn="auto" latinLnBrk="0" hangingPunct="0">
              <a:spcAft>
                <a:spcPts val="300"/>
              </a:spcAft>
              <a:buClrTx/>
              <a:buSzTx/>
              <a:buFontTx/>
              <a:buNone/>
              <a:tabLst/>
              <a:defRPr/>
            </a:pPr>
            <a:r>
              <a:rPr kumimoji="0" lang="en-US" sz="1000" u="none" strike="noStrike" kern="0" spc="0" normalizeH="0" noProof="0">
                <a:ln>
                  <a:noFill/>
                </a:ln>
                <a:effectLst/>
                <a:uLnTx/>
                <a:uFillTx/>
                <a:latin typeface="+mj-lt"/>
                <a:sym typeface="Helvetica Neue"/>
              </a:rPr>
              <a:t>Intel® Virtual RAID on CPU (Intel® VROC)</a:t>
            </a:r>
          </a:p>
        </p:txBody>
      </p:sp>
    </p:spTree>
    <p:custDataLst>
      <p:tags r:id="rId1"/>
    </p:custDataLst>
    <p:extLst>
      <p:ext uri="{BB962C8B-B14F-4D97-AF65-F5344CB8AC3E}">
        <p14:creationId xmlns:p14="http://schemas.microsoft.com/office/powerpoint/2010/main" val="3756342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C7F80A-28CE-CE2D-A2BB-83E690C753C6}"/>
              </a:ext>
            </a:extLst>
          </p:cNvPr>
          <p:cNvPicPr>
            <a:picLocks noChangeAspect="1"/>
          </p:cNvPicPr>
          <p:nvPr/>
        </p:nvPicPr>
        <p:blipFill rotWithShape="1">
          <a:blip r:embed="rId2"/>
          <a:srcRect l="668" r="5553" b="-1"/>
          <a:stretch/>
        </p:blipFill>
        <p:spPr>
          <a:xfrm>
            <a:off x="20" y="10"/>
            <a:ext cx="12191980" cy="6857990"/>
          </a:xfrm>
          <a:prstGeom prst="rect">
            <a:avLst/>
          </a:prstGeom>
          <a:noFill/>
        </p:spPr>
      </p:pic>
    </p:spTree>
    <p:extLst>
      <p:ext uri="{BB962C8B-B14F-4D97-AF65-F5344CB8AC3E}">
        <p14:creationId xmlns:p14="http://schemas.microsoft.com/office/powerpoint/2010/main" val="21764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69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5C7AD-F114-684D-98B6-6C385CDA5CEB}"/>
              </a:ext>
            </a:extLst>
          </p:cNvPr>
          <p:cNvSpPr>
            <a:spLocks noGrp="1"/>
          </p:cNvSpPr>
          <p:nvPr>
            <p:ph type="ctrTitle"/>
          </p:nvPr>
        </p:nvSpPr>
        <p:spPr>
          <a:xfrm>
            <a:off x="2260747" y="2752711"/>
            <a:ext cx="8280253" cy="1874852"/>
          </a:xfrm>
        </p:spPr>
        <p:txBody>
          <a:bodyPr/>
          <a:lstStyle/>
          <a:p>
            <a:r>
              <a:rPr lang="en-US"/>
              <a:t>Resources &amp; Configurations</a:t>
            </a:r>
          </a:p>
        </p:txBody>
      </p:sp>
    </p:spTree>
    <p:extLst>
      <p:ext uri="{BB962C8B-B14F-4D97-AF65-F5344CB8AC3E}">
        <p14:creationId xmlns:p14="http://schemas.microsoft.com/office/powerpoint/2010/main" val="36554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2E35E-2865-40B4-B52E-5294476E33A7}"/>
              </a:ext>
            </a:extLst>
          </p:cNvPr>
          <p:cNvSpPr>
            <a:spLocks noGrp="1"/>
          </p:cNvSpPr>
          <p:nvPr>
            <p:ph type="title"/>
          </p:nvPr>
        </p:nvSpPr>
        <p:spPr>
          <a:xfrm>
            <a:off x="320040" y="144462"/>
            <a:ext cx="10921552" cy="1199822"/>
          </a:xfrm>
        </p:spPr>
        <p:txBody>
          <a:bodyPr>
            <a:normAutofit/>
          </a:bodyPr>
          <a:lstStyle/>
          <a:p>
            <a:r>
              <a:rPr lang="en-US" sz="4000"/>
              <a:t>Resources and Configurations </a:t>
            </a:r>
          </a:p>
        </p:txBody>
      </p:sp>
      <p:sp>
        <p:nvSpPr>
          <p:cNvPr id="3" name="Content Placeholder 2">
            <a:extLst>
              <a:ext uri="{FF2B5EF4-FFF2-40B4-BE49-F238E27FC236}">
                <a16:creationId xmlns:a16="http://schemas.microsoft.com/office/drawing/2014/main" id="{8346249E-C960-4E92-A6A2-A75AF17EC5A9}"/>
              </a:ext>
            </a:extLst>
          </p:cNvPr>
          <p:cNvSpPr>
            <a:spLocks noGrp="1"/>
          </p:cNvSpPr>
          <p:nvPr>
            <p:ph sz="quarter" idx="10"/>
          </p:nvPr>
        </p:nvSpPr>
        <p:spPr>
          <a:xfrm>
            <a:off x="442408" y="1556301"/>
            <a:ext cx="10922000" cy="4681939"/>
          </a:xfrm>
        </p:spPr>
        <p:txBody>
          <a:bodyPr>
            <a:normAutofit/>
          </a:bodyPr>
          <a:lstStyle/>
          <a:p>
            <a:pPr marL="0" indent="0">
              <a:lnSpc>
                <a:spcPct val="100000"/>
              </a:lnSpc>
              <a:buNone/>
            </a:pPr>
            <a:r>
              <a:rPr lang="en-US" sz="1100"/>
              <a:t>Architecting to Accelerate Customer Workloads </a:t>
            </a:r>
          </a:p>
          <a:p>
            <a:pPr marL="0" indent="0">
              <a:lnSpc>
                <a:spcPct val="100000"/>
              </a:lnSpc>
              <a:buNone/>
            </a:pPr>
            <a:r>
              <a:rPr lang="en-US" sz="1100"/>
              <a:t>Leading Performance with the most built – in accelerators</a:t>
            </a:r>
          </a:p>
          <a:p>
            <a:pPr>
              <a:buFont typeface="Arial" panose="020B0604020202020204" pitchFamily="34" charset="0"/>
              <a:buChar char="•"/>
            </a:pPr>
            <a:r>
              <a:rPr lang="en-US" sz="1100" b="1"/>
              <a:t>Up to 3.7x </a:t>
            </a:r>
            <a:r>
              <a:rPr kumimoji="0" lang="en-US" sz="1100" b="1" i="0" u="none" strike="noStrike" kern="1200" cap="none" spc="0" normalizeH="0" baseline="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rPr>
              <a:t>on memory-bound workloads  </a:t>
            </a:r>
            <a:r>
              <a:rPr kumimoji="0" lang="en-US" sz="1100" b="0" i="0" u="none" strike="noStrike" kern="1200" cap="none" spc="0" normalizeH="0" baseline="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rPr>
              <a:t>- </a:t>
            </a:r>
            <a:r>
              <a:rPr lang="en-US" sz="1100"/>
              <a:t>Intel® Xeon® 8380: Test by Intel as of 10/7/2022. 1-node, 2x Intel® Xeon® 8380 CPU, HT On, Turbo On, Total Memory 256 GB (16x16GB 3200MT/s DDR4), BIOS Version SE5C620.86B.01.01.0006.2207150335, </a:t>
            </a:r>
            <a:r>
              <a:rPr lang="en-US" sz="1100" err="1"/>
              <a:t>ucode</a:t>
            </a:r>
            <a:r>
              <a:rPr lang="en-US" sz="1100"/>
              <a:t> revision=0xd000375, Rocky Linux 8.6, Linux version 4.18.0-372.26.1.el8_6.crt1.x86_64, Stream v5.10;  Intel® Xeon® CPU Max Series: Test by Intel as of 9/2/2022. 1-node, 2x Intel® Xeon® CPU Max Series, HT On, Turbo On, SNC4, Total Memory 128 GB (8x16GB HBM2 3200MT/s), BIOS Version SE5C7411.86B.8424.D03.2208100444, </a:t>
            </a:r>
            <a:r>
              <a:rPr lang="en-US" sz="1100" err="1"/>
              <a:t>ucode</a:t>
            </a:r>
            <a:r>
              <a:rPr lang="en-US" sz="1100"/>
              <a:t> revision=0x2c000020, CentOS Stream 8, Linux version 5.19.0-rc6.0712.intel_next.1.x86_64+server, Stream v5.10</a:t>
            </a:r>
          </a:p>
          <a:p>
            <a:pPr marL="228600" indent="-228600">
              <a:buFont typeface="+mj-lt"/>
              <a:buAutoNum type="arabicPeriod"/>
            </a:pPr>
            <a:endParaRPr lang="en-US" sz="1100"/>
          </a:p>
          <a:p>
            <a:pPr marL="228600" indent="-228600">
              <a:buFont typeface="+mj-lt"/>
              <a:buAutoNum type="arabicPeriod"/>
            </a:pPr>
            <a:endParaRPr lang="en-US" sz="1100"/>
          </a:p>
          <a:p>
            <a:pPr marL="228600" indent="-228600">
              <a:buFont typeface="+mj-lt"/>
              <a:buAutoNum type="arabicPeriod"/>
            </a:pPr>
            <a:endParaRPr lang="en-US" sz="1100"/>
          </a:p>
          <a:p>
            <a:pPr marL="228600" indent="-228600">
              <a:buFont typeface="+mj-lt"/>
              <a:buAutoNum type="arabicPeriod"/>
            </a:pPr>
            <a:endParaRPr lang="en-US" sz="1100"/>
          </a:p>
          <a:p>
            <a:pPr marL="228600" indent="-228600">
              <a:buFont typeface="+mj-lt"/>
              <a:buAutoNum type="arabicPeriod"/>
            </a:pPr>
            <a:endParaRPr lang="en-US" sz="1100"/>
          </a:p>
          <a:p>
            <a:pPr marL="228600" indent="-228600">
              <a:buAutoNum type="arabicPeriod" startAt="2"/>
            </a:pPr>
            <a:endParaRPr lang="en-US" sz="1100"/>
          </a:p>
        </p:txBody>
      </p:sp>
      <p:pic>
        <p:nvPicPr>
          <p:cNvPr id="5" name="Picture 4">
            <a:extLst>
              <a:ext uri="{FF2B5EF4-FFF2-40B4-BE49-F238E27FC236}">
                <a16:creationId xmlns:a16="http://schemas.microsoft.com/office/drawing/2014/main" id="{0670CC97-D547-B38D-86B9-DEBFF59059F3}"/>
              </a:ext>
            </a:extLst>
          </p:cNvPr>
          <p:cNvPicPr>
            <a:picLocks noChangeAspect="1"/>
          </p:cNvPicPr>
          <p:nvPr/>
        </p:nvPicPr>
        <p:blipFill>
          <a:blip r:embed="rId2"/>
          <a:stretch>
            <a:fillRect/>
          </a:stretch>
        </p:blipFill>
        <p:spPr>
          <a:xfrm>
            <a:off x="8947898" y="75732"/>
            <a:ext cx="3244102" cy="1808273"/>
          </a:xfrm>
          <a:prstGeom prst="rect">
            <a:avLst/>
          </a:prstGeom>
        </p:spPr>
      </p:pic>
    </p:spTree>
    <p:extLst>
      <p:ext uri="{BB962C8B-B14F-4D97-AF65-F5344CB8AC3E}">
        <p14:creationId xmlns:p14="http://schemas.microsoft.com/office/powerpoint/2010/main" val="317333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1A27C-9127-4B6A-90C5-09D58BA46F49}"/>
              </a:ext>
            </a:extLst>
          </p:cNvPr>
          <p:cNvSpPr>
            <a:spLocks noGrp="1"/>
          </p:cNvSpPr>
          <p:nvPr>
            <p:ph type="title"/>
          </p:nvPr>
        </p:nvSpPr>
        <p:spPr>
          <a:xfrm>
            <a:off x="340611" y="0"/>
            <a:ext cx="10921552" cy="1199822"/>
          </a:xfrm>
        </p:spPr>
        <p:txBody>
          <a:bodyPr>
            <a:normAutofit/>
          </a:bodyPr>
          <a:lstStyle/>
          <a:p>
            <a:r>
              <a:rPr lang="en-US" sz="4000"/>
              <a:t>Resources and Configurations</a:t>
            </a:r>
          </a:p>
        </p:txBody>
      </p:sp>
      <p:sp>
        <p:nvSpPr>
          <p:cNvPr id="6" name="TextBox 5">
            <a:extLst>
              <a:ext uri="{FF2B5EF4-FFF2-40B4-BE49-F238E27FC236}">
                <a16:creationId xmlns:a16="http://schemas.microsoft.com/office/drawing/2014/main" id="{0C64B703-293A-4386-946C-0B153E52B64C}"/>
              </a:ext>
            </a:extLst>
          </p:cNvPr>
          <p:cNvSpPr txBox="1"/>
          <p:nvPr/>
        </p:nvSpPr>
        <p:spPr>
          <a:xfrm>
            <a:off x="598595" y="997797"/>
            <a:ext cx="9877647" cy="5555367"/>
          </a:xfrm>
          <a:prstGeom prst="rect">
            <a:avLst/>
          </a:prstGeom>
          <a:noFill/>
        </p:spPr>
        <p:txBody>
          <a:bodyPr wrap="square" rtlCol="0">
            <a:spAutoFit/>
          </a:bodyPr>
          <a:lstStyle/>
          <a:p>
            <a:r>
              <a:rPr lang="en-US" sz="1000" b="1">
                <a:latin typeface="+mj-lt"/>
              </a:rPr>
              <a:t>Bringing the Architecture to Life (1 of 3)</a:t>
            </a:r>
          </a:p>
          <a:p>
            <a:endParaRPr lang="en-US" sz="900" b="1">
              <a:latin typeface="+mj-lt"/>
            </a:endParaRPr>
          </a:p>
          <a:p>
            <a:pPr marL="342900" indent="-342900">
              <a:buFont typeface="Arial" panose="020B0604020202020204" pitchFamily="34" charset="0"/>
              <a:buChar char="•"/>
            </a:pPr>
            <a:r>
              <a:rPr lang="en-US" sz="900" b="1">
                <a:latin typeface="+mj-lt"/>
              </a:rPr>
              <a:t>Get up to 53% faster results for life and material sciences for more effective research  and Meet tight timelines with up to 45% faster results for options pricing</a:t>
            </a:r>
          </a:p>
          <a:p>
            <a:pPr marL="800100" lvl="1" indent="-342900">
              <a:buFont typeface="Arial" panose="020B0604020202020204" pitchFamily="34" charset="0"/>
              <a:buChar char="•"/>
            </a:pPr>
            <a:endParaRPr lang="en-US" sz="900" b="1">
              <a:latin typeface="+mj-lt"/>
            </a:endParaRPr>
          </a:p>
          <a:p>
            <a:pPr marL="628650" lvl="1" indent="-171450">
              <a:buFont typeface="Arial" panose="020B0604020202020204" pitchFamily="34" charset="0"/>
              <a:buChar char="•"/>
            </a:pPr>
            <a:r>
              <a:rPr lang="en-US" sz="1000" err="1">
                <a:latin typeface="+mj-lt"/>
              </a:rPr>
              <a:t>DeePMD</a:t>
            </a:r>
            <a:r>
              <a:rPr lang="en-US" sz="1000">
                <a:latin typeface="+mj-lt"/>
              </a:rPr>
              <a:t> (Multi-Instance Training)</a:t>
            </a:r>
          </a:p>
          <a:p>
            <a:pPr lvl="2"/>
            <a:r>
              <a:rPr lang="en-US" sz="900">
                <a:latin typeface="+mj-lt"/>
              </a:rPr>
              <a:t>8480+: Test by Intel as of 10/12/2022. 1-node, 2x Intel Xeon Platinum 8480+, Total Memory 512 GB, kernel 4.18.0-365.eI8_3x86_64, compiler </a:t>
            </a:r>
            <a:r>
              <a:rPr lang="en-US" sz="900" err="1">
                <a:latin typeface="+mj-lt"/>
              </a:rPr>
              <a:t>gcc</a:t>
            </a:r>
            <a:r>
              <a:rPr lang="en-US" sz="900">
                <a:latin typeface="+mj-lt"/>
              </a:rPr>
              <a:t> (GCC) 8.5.0 20210514 (Red Hat 8.5.0-10), https://github.com/deepmodeling/deepmd-kit, </a:t>
            </a:r>
            <a:r>
              <a:rPr lang="en-US" sz="900" err="1">
                <a:latin typeface="+mj-lt"/>
              </a:rPr>
              <a:t>Tensorflow</a:t>
            </a:r>
            <a:r>
              <a:rPr lang="en-US" sz="900">
                <a:latin typeface="+mj-lt"/>
              </a:rPr>
              <a:t> 2.9, </a:t>
            </a:r>
            <a:r>
              <a:rPr lang="en-US" sz="900" err="1">
                <a:latin typeface="+mj-lt"/>
              </a:rPr>
              <a:t>Horovod</a:t>
            </a:r>
            <a:r>
              <a:rPr lang="en-US" sz="900">
                <a:latin typeface="+mj-lt"/>
              </a:rPr>
              <a:t> 0.24.0, oneCCL-2021.5.2, Python 3.9</a:t>
            </a:r>
          </a:p>
          <a:p>
            <a:pPr lvl="2"/>
            <a:r>
              <a:rPr lang="en-US" sz="900">
                <a:latin typeface="+mj-lt"/>
              </a:rPr>
              <a:t>8380: Test by Intel as of 10/20/2022. 1-node, 2x Intel Xeon Platinum 8380 processor, Total Memory 256 GB, kernel 4.18.0-372.26.1.eI8_6.crt1.x86_64, compiler </a:t>
            </a:r>
            <a:r>
              <a:rPr lang="en-US" sz="900" err="1">
                <a:latin typeface="+mj-lt"/>
              </a:rPr>
              <a:t>gcc</a:t>
            </a:r>
            <a:r>
              <a:rPr lang="en-US" sz="900">
                <a:latin typeface="+mj-lt"/>
              </a:rPr>
              <a:t> (GCC) 8.5.0 20210514 (Red Hat 8.5.0-10), https://github.com/deepmodeling/deepmd-kit, </a:t>
            </a:r>
            <a:r>
              <a:rPr lang="en-US" sz="900" err="1">
                <a:latin typeface="+mj-lt"/>
              </a:rPr>
              <a:t>Tensorflow</a:t>
            </a:r>
            <a:r>
              <a:rPr lang="en-US" sz="900">
                <a:latin typeface="+mj-lt"/>
              </a:rPr>
              <a:t> 2.9, </a:t>
            </a:r>
            <a:r>
              <a:rPr lang="en-US" sz="900" err="1">
                <a:latin typeface="+mj-lt"/>
              </a:rPr>
              <a:t>Horovod</a:t>
            </a:r>
            <a:r>
              <a:rPr lang="en-US" sz="900">
                <a:latin typeface="+mj-lt"/>
              </a:rPr>
              <a:t> 0.24.0, oneCCL-2021.5.2, Python 3.9</a:t>
            </a:r>
          </a:p>
          <a:p>
            <a:pPr marL="628650" lvl="1" indent="-171450">
              <a:buFont typeface="Arial" panose="020B0604020202020204" pitchFamily="34" charset="0"/>
              <a:buChar char="•"/>
            </a:pPr>
            <a:endParaRPr lang="en-US" sz="900">
              <a:latin typeface="+mj-lt"/>
            </a:endParaRPr>
          </a:p>
          <a:p>
            <a:pPr marL="800100" lvl="1" indent="-342900">
              <a:buFont typeface="Arial" panose="020B0604020202020204" pitchFamily="34" charset="0"/>
              <a:buChar char="•"/>
            </a:pPr>
            <a:r>
              <a:rPr lang="en-US" sz="1000">
                <a:latin typeface="+mj-lt"/>
              </a:rPr>
              <a:t>LAMMPS</a:t>
            </a:r>
          </a:p>
          <a:p>
            <a:pPr lvl="2"/>
            <a:r>
              <a:rPr lang="en-US" sz="900">
                <a:latin typeface="+mj-lt"/>
              </a:rPr>
              <a:t>8480+: Test by Intel as of 9/29/2022. 1-node, 2x Intel Xeon Platinum 8480+, HT On, Turbo On, SNC4, Total Memory 512 GB (16x32GB 4800MT/s, DDR5), BIOS Version SE5C7411.86B.8713.D03.2209091345, </a:t>
            </a:r>
            <a:r>
              <a:rPr lang="en-US" sz="900" err="1">
                <a:latin typeface="+mj-lt"/>
              </a:rPr>
              <a:t>ucode</a:t>
            </a:r>
            <a:r>
              <a:rPr lang="en-US" sz="900">
                <a:latin typeface="+mj-lt"/>
              </a:rPr>
              <a:t> revision=0x2b000070, Rocky Linux 8.6, Linux version 4.18.0-372.26.1.el8_6.crt1.x86_64, LAMMPS v2021-09-29 cmkl:2022.1.0, icc:2021.6.0, impi:2021.6.0, tbb:2021.6.0; threads/core:; </a:t>
            </a:r>
            <a:r>
              <a:rPr lang="en-US" sz="900" err="1">
                <a:latin typeface="+mj-lt"/>
              </a:rPr>
              <a:t>Turbo:off</a:t>
            </a:r>
            <a:r>
              <a:rPr lang="en-US" sz="900">
                <a:latin typeface="+mj-lt"/>
              </a:rPr>
              <a:t>; </a:t>
            </a:r>
            <a:r>
              <a:rPr lang="en-US" sz="900" err="1">
                <a:latin typeface="+mj-lt"/>
              </a:rPr>
              <a:t>BuildKnobs</a:t>
            </a:r>
            <a:r>
              <a:rPr lang="en-US" sz="900">
                <a:latin typeface="+mj-lt"/>
              </a:rPr>
              <a:t>:-O3 -</a:t>
            </a:r>
            <a:r>
              <a:rPr lang="en-US" sz="900" err="1">
                <a:latin typeface="+mj-lt"/>
              </a:rPr>
              <a:t>ip</a:t>
            </a:r>
            <a:r>
              <a:rPr lang="en-US" sz="900">
                <a:latin typeface="+mj-lt"/>
              </a:rPr>
              <a:t> -xCORE-AVX512 -g -debug inline-debug-info -</a:t>
            </a:r>
            <a:r>
              <a:rPr lang="en-US" sz="900" err="1">
                <a:latin typeface="+mj-lt"/>
              </a:rPr>
              <a:t>qopt</a:t>
            </a:r>
            <a:r>
              <a:rPr lang="en-US" sz="900">
                <a:latin typeface="+mj-lt"/>
              </a:rPr>
              <a:t>-</a:t>
            </a:r>
            <a:r>
              <a:rPr lang="en-US" sz="900" err="1">
                <a:latin typeface="+mj-lt"/>
              </a:rPr>
              <a:t>zmm</a:t>
            </a:r>
            <a:r>
              <a:rPr lang="en-US" sz="900">
                <a:latin typeface="+mj-lt"/>
              </a:rPr>
              <a:t>-usage=high;</a:t>
            </a:r>
          </a:p>
          <a:p>
            <a:pPr lvl="2"/>
            <a:r>
              <a:rPr lang="en-US" sz="900">
                <a:latin typeface="+mj-lt"/>
              </a:rPr>
              <a:t>8380: Test by Intel as of 10/11/2022. 1-node, 2x Intel Xeon Platinum 8380 CPU, HT On, Turbo On, NUMA configuration SNC2, Total Memory 256 GB (16x16GB 3200MT/s, Dual-Rank), BIOS Version SE5C620.86B.01.01.0006.2207150335, </a:t>
            </a:r>
            <a:r>
              <a:rPr lang="en-US" sz="900" err="1">
                <a:latin typeface="+mj-lt"/>
              </a:rPr>
              <a:t>ucode</a:t>
            </a:r>
            <a:r>
              <a:rPr lang="en-US" sz="900">
                <a:latin typeface="+mj-lt"/>
              </a:rPr>
              <a:t> revision=0xd000375, Rocky Linux 8.6, Linux version 4.18.0-372.26.1.el8_6.crt1.x86_64, LAMMPS v2021-09-29 cmkl:2022.1.0, icc:2021.6.0, impi:2021.6.0, tbb:2021.6.0; threads/core:; </a:t>
            </a:r>
            <a:r>
              <a:rPr lang="en-US" sz="900" err="1">
                <a:latin typeface="+mj-lt"/>
              </a:rPr>
              <a:t>Turbo:on</a:t>
            </a:r>
            <a:r>
              <a:rPr lang="en-US" sz="900">
                <a:latin typeface="+mj-lt"/>
              </a:rPr>
              <a:t>; </a:t>
            </a:r>
            <a:r>
              <a:rPr lang="en-US" sz="900" err="1">
                <a:latin typeface="+mj-lt"/>
              </a:rPr>
              <a:t>BuildKnobs</a:t>
            </a:r>
            <a:r>
              <a:rPr lang="en-US" sz="900">
                <a:latin typeface="+mj-lt"/>
              </a:rPr>
              <a:t>:-O3 -</a:t>
            </a:r>
            <a:r>
              <a:rPr lang="en-US" sz="900" err="1">
                <a:latin typeface="+mj-lt"/>
              </a:rPr>
              <a:t>ip</a:t>
            </a:r>
            <a:r>
              <a:rPr lang="en-US" sz="900">
                <a:latin typeface="+mj-lt"/>
              </a:rPr>
              <a:t> -xCORE-AVX512 -g -debug inline-debug-info -</a:t>
            </a:r>
            <a:r>
              <a:rPr lang="en-US" sz="900" err="1">
                <a:latin typeface="+mj-lt"/>
              </a:rPr>
              <a:t>qopt</a:t>
            </a:r>
            <a:r>
              <a:rPr lang="en-US" sz="900">
                <a:latin typeface="+mj-lt"/>
              </a:rPr>
              <a:t>-</a:t>
            </a:r>
            <a:r>
              <a:rPr lang="en-US" sz="900" err="1">
                <a:latin typeface="+mj-lt"/>
              </a:rPr>
              <a:t>zmm</a:t>
            </a:r>
            <a:r>
              <a:rPr lang="en-US" sz="900">
                <a:latin typeface="+mj-lt"/>
              </a:rPr>
              <a:t>-usage=high;</a:t>
            </a:r>
          </a:p>
          <a:p>
            <a:pPr lvl="2"/>
            <a:r>
              <a:rPr lang="en-US" sz="900">
                <a:latin typeface="+mj-lt"/>
              </a:rPr>
              <a:t>LAMMPS (Atomic Fluid, Copper, DPD, </a:t>
            </a:r>
            <a:r>
              <a:rPr lang="en-US" sz="900" err="1">
                <a:latin typeface="+mj-lt"/>
              </a:rPr>
              <a:t>Liquid_crystal</a:t>
            </a:r>
            <a:r>
              <a:rPr lang="en-US" sz="900">
                <a:latin typeface="+mj-lt"/>
              </a:rPr>
              <a:t>, Polyethylene, Protein, </a:t>
            </a:r>
            <a:r>
              <a:rPr lang="en-US" sz="900" err="1">
                <a:latin typeface="+mj-lt"/>
              </a:rPr>
              <a:t>Stillinger</a:t>
            </a:r>
            <a:r>
              <a:rPr lang="en-US" sz="900">
                <a:latin typeface="+mj-lt"/>
              </a:rPr>
              <a:t>-Weber, </a:t>
            </a:r>
            <a:r>
              <a:rPr lang="en-US" sz="900" err="1">
                <a:latin typeface="+mj-lt"/>
              </a:rPr>
              <a:t>Tersoff</a:t>
            </a:r>
            <a:r>
              <a:rPr lang="en-US" sz="900">
                <a:latin typeface="+mj-lt"/>
              </a:rPr>
              <a:t>, Water)</a:t>
            </a:r>
          </a:p>
          <a:p>
            <a:pPr lvl="2"/>
            <a:endParaRPr lang="en-US" sz="900">
              <a:latin typeface="+mj-lt"/>
            </a:endParaRPr>
          </a:p>
          <a:p>
            <a:pPr marL="628650" lvl="1" indent="-171450">
              <a:buFont typeface="Arial" panose="020B0604020202020204" pitchFamily="34" charset="0"/>
              <a:buChar char="•"/>
            </a:pPr>
            <a:endParaRPr lang="en-US" sz="900">
              <a:latin typeface="+mj-lt"/>
            </a:endParaRPr>
          </a:p>
          <a:p>
            <a:pPr marL="628650" lvl="1" indent="-171450">
              <a:buFont typeface="Arial" panose="020B0604020202020204" pitchFamily="34" charset="0"/>
              <a:buChar char="•"/>
            </a:pPr>
            <a:r>
              <a:rPr lang="en-US" sz="1000">
                <a:latin typeface="+mj-lt"/>
              </a:rPr>
              <a:t>Quantum Espresso (AUSURF112, </a:t>
            </a:r>
            <a:r>
              <a:rPr lang="en-US" sz="1000" err="1">
                <a:latin typeface="+mj-lt"/>
              </a:rPr>
              <a:t>Water_EXX</a:t>
            </a:r>
            <a:r>
              <a:rPr lang="en-US" sz="1000">
                <a:latin typeface="+mj-lt"/>
              </a:rPr>
              <a:t>)</a:t>
            </a:r>
          </a:p>
          <a:p>
            <a:pPr lvl="2"/>
            <a:r>
              <a:rPr lang="en-US" sz="900">
                <a:latin typeface="+mj-lt"/>
              </a:rPr>
              <a:t>8480+: Test by Intel as of 9/2/2022. 1-node, 2x Intel Xeon Platinum 8480+, HT On, Turbo On, Total Memory 512 GB (16x32GB 4800MT/s, Dual-Rank), </a:t>
            </a:r>
            <a:r>
              <a:rPr lang="en-US" sz="900" err="1">
                <a:latin typeface="+mj-lt"/>
              </a:rPr>
              <a:t>ucode</a:t>
            </a:r>
            <a:r>
              <a:rPr lang="en-US" sz="900">
                <a:latin typeface="+mj-lt"/>
              </a:rPr>
              <a:t> revision= 0x90000c0, Rocky Linux 8.6, Linux version 4.18.0-372.26.1.el8_6.crt1.x86_64, Quantum Espresso 7.0, AUSURF112, </a:t>
            </a:r>
            <a:r>
              <a:rPr lang="en-US" sz="900" err="1">
                <a:latin typeface="+mj-lt"/>
              </a:rPr>
              <a:t>Water_EXX</a:t>
            </a:r>
            <a:r>
              <a:rPr lang="en-US" sz="900">
                <a:latin typeface="+mj-lt"/>
              </a:rPr>
              <a:t> </a:t>
            </a:r>
          </a:p>
          <a:p>
            <a:pPr lvl="2"/>
            <a:r>
              <a:rPr lang="en-US" sz="900">
                <a:latin typeface="+mj-lt"/>
              </a:rPr>
              <a:t>8380: Test by Intel as of 9/30/2022. 1-node, 2x Intel Xeon Platinum 8380 CPU, HT On, Turbo On, Total Memory 256 GB (16x16GB 3200MT/s, Dual-Rank), </a:t>
            </a:r>
            <a:r>
              <a:rPr lang="en-US" sz="900" err="1">
                <a:latin typeface="+mj-lt"/>
              </a:rPr>
              <a:t>ucode</a:t>
            </a:r>
            <a:r>
              <a:rPr lang="en-US" sz="900">
                <a:latin typeface="+mj-lt"/>
              </a:rPr>
              <a:t> revision=0xd000375, Rocky Linux 8.6, Linux version 4.18.0-372.26.1.el8_6.crt1.x86_64, Quantum Espresso 7.0, AUSURF112, </a:t>
            </a:r>
            <a:r>
              <a:rPr lang="en-US" sz="900" err="1">
                <a:latin typeface="+mj-lt"/>
              </a:rPr>
              <a:t>Water_EXX</a:t>
            </a:r>
          </a:p>
          <a:p>
            <a:pPr lvl="2"/>
            <a:endParaRPr lang="en-US" sz="900">
              <a:latin typeface="+mj-lt"/>
            </a:endParaRPr>
          </a:p>
          <a:p>
            <a:pPr lvl="2"/>
            <a:endParaRPr lang="en-US" sz="900">
              <a:latin typeface="+mj-lt"/>
            </a:endParaRPr>
          </a:p>
          <a:p>
            <a:pPr marL="628650" lvl="1" indent="-171450">
              <a:buFont typeface="Arial" panose="020B0604020202020204" pitchFamily="34" charset="0"/>
              <a:buChar char="•"/>
            </a:pPr>
            <a:r>
              <a:rPr lang="en-US" sz="900">
                <a:latin typeface="+mj-lt"/>
              </a:rPr>
              <a:t>VASP(Geomean: </a:t>
            </a:r>
            <a:r>
              <a:rPr lang="en-US" sz="900" err="1">
                <a:latin typeface="+mj-lt"/>
              </a:rPr>
              <a:t>CuC</a:t>
            </a:r>
            <a:r>
              <a:rPr lang="en-US" sz="900">
                <a:latin typeface="+mj-lt"/>
              </a:rPr>
              <a:t>, Si, PdO4, PdO4_k221)</a:t>
            </a:r>
          </a:p>
          <a:p>
            <a:pPr lvl="2"/>
            <a:r>
              <a:rPr lang="en-US" sz="900">
                <a:latin typeface="+mj-lt"/>
              </a:rPr>
              <a:t>8480+: Test by Intel as of 10/7/2022. 1-node, 2x 4th Gen Intel® Xeon® Platinum 8480+, HT On, Turbo On, SNC4, Total Memory 512 GB (16x32GB 4800MT/s, DDR5), BIOS Version SE5C7411.86B.8713.D03.2209091345, </a:t>
            </a:r>
            <a:r>
              <a:rPr lang="en-US" sz="900" err="1">
                <a:latin typeface="+mj-lt"/>
              </a:rPr>
              <a:t>ucode</a:t>
            </a:r>
            <a:r>
              <a:rPr lang="en-US" sz="900">
                <a:latin typeface="+mj-lt"/>
              </a:rPr>
              <a:t> revision=0x2b000070, Rocky Linux 8.6, Linux version 4.18.0-372.26.1.el8_6.crt1.x86_64, VASP6.3.2</a:t>
            </a:r>
          </a:p>
          <a:p>
            <a:pPr lvl="2"/>
            <a:r>
              <a:rPr lang="en-US" sz="900">
                <a:latin typeface="+mj-lt"/>
              </a:rPr>
              <a:t>8380: Test by Intel as of 10/7/2022. 1-node, 2x Intel® Xeon® 8380 CPU, HT On, Turbo On, NUMA configuration SNC2, Total Memory 256 GB (16x16GB 3200MT/s, Dual-Rank), BIOS Version SE5C620.86B.01.01.0006.2207150335, </a:t>
            </a:r>
            <a:r>
              <a:rPr lang="en-US" sz="900" err="1">
                <a:latin typeface="+mj-lt"/>
              </a:rPr>
              <a:t>ucode</a:t>
            </a:r>
            <a:r>
              <a:rPr lang="en-US" sz="900">
                <a:latin typeface="+mj-lt"/>
              </a:rPr>
              <a:t> revision=0xd000375, Rocky Linux 8.6, Linux version 4.18.0-372.26.1.el8_6.crt1.x86_64, VASP6.3.2</a:t>
            </a:r>
          </a:p>
          <a:p>
            <a:pPr lvl="2"/>
            <a:endParaRPr lang="en-US" sz="900">
              <a:latin typeface="+mj-lt"/>
            </a:endParaRPr>
          </a:p>
          <a:p>
            <a:pPr marL="628650" lvl="1" indent="-171450">
              <a:buFont typeface="Arial" panose="020B0604020202020204" pitchFamily="34" charset="0"/>
              <a:buChar char="•"/>
            </a:pPr>
            <a:r>
              <a:rPr lang="en-US" sz="900">
                <a:latin typeface="+mj-lt"/>
              </a:rPr>
              <a:t>GROMACS (geomean: </a:t>
            </a:r>
            <a:r>
              <a:rPr lang="en-US" sz="900" err="1">
                <a:latin typeface="+mj-lt"/>
              </a:rPr>
              <a:t>benchMEM</a:t>
            </a:r>
            <a:r>
              <a:rPr lang="en-US" sz="900">
                <a:latin typeface="+mj-lt"/>
              </a:rPr>
              <a:t>​, </a:t>
            </a:r>
            <a:r>
              <a:rPr lang="en-US" sz="900" err="1">
                <a:latin typeface="+mj-lt"/>
              </a:rPr>
              <a:t>benchPEP</a:t>
            </a:r>
            <a:r>
              <a:rPr lang="en-US" sz="900">
                <a:latin typeface="+mj-lt"/>
              </a:rPr>
              <a:t>​, </a:t>
            </a:r>
            <a:r>
              <a:rPr lang="en-US" sz="900" err="1">
                <a:latin typeface="+mj-lt"/>
              </a:rPr>
              <a:t>benchPEP</a:t>
            </a:r>
            <a:r>
              <a:rPr lang="en-US" sz="900">
                <a:latin typeface="+mj-lt"/>
              </a:rPr>
              <a:t>-h, </a:t>
            </a:r>
            <a:r>
              <a:rPr lang="en-US" sz="900" err="1">
                <a:latin typeface="+mj-lt"/>
              </a:rPr>
              <a:t>benchRIB</a:t>
            </a:r>
            <a:r>
              <a:rPr lang="en-US" sz="900">
                <a:latin typeface="+mj-lt"/>
              </a:rPr>
              <a:t>​, hecbiosim-3m​, hecbiosim-465k​, hecbiosim-61k​, </a:t>
            </a:r>
            <a:r>
              <a:rPr lang="en-US" sz="900" err="1">
                <a:latin typeface="+mj-lt"/>
              </a:rPr>
              <a:t>ion_channel_pme_large</a:t>
            </a:r>
            <a:r>
              <a:rPr lang="en-US" sz="900">
                <a:latin typeface="+mj-lt"/>
              </a:rPr>
              <a:t>​, </a:t>
            </a:r>
            <a:r>
              <a:rPr lang="en-US" sz="900" err="1">
                <a:latin typeface="+mj-lt"/>
              </a:rPr>
              <a:t>lignocellulose_rf_large</a:t>
            </a:r>
            <a:r>
              <a:rPr lang="en-US" sz="900">
                <a:latin typeface="+mj-lt"/>
              </a:rPr>
              <a:t>​, </a:t>
            </a:r>
            <a:r>
              <a:rPr lang="en-US" sz="900" err="1">
                <a:latin typeface="+mj-lt"/>
              </a:rPr>
              <a:t>rnase_cubic</a:t>
            </a:r>
            <a:r>
              <a:rPr lang="en-US" sz="900">
                <a:latin typeface="+mj-lt"/>
              </a:rPr>
              <a:t>​, </a:t>
            </a:r>
            <a:r>
              <a:rPr lang="en-US" sz="900" err="1">
                <a:latin typeface="+mj-lt"/>
              </a:rPr>
              <a:t>stmv</a:t>
            </a:r>
            <a:r>
              <a:rPr lang="en-US" sz="900">
                <a:latin typeface="+mj-lt"/>
              </a:rPr>
              <a:t>​, water1.5M_pme_large​, water1.5M_rf_large)</a:t>
            </a:r>
          </a:p>
          <a:p>
            <a:pPr lvl="2"/>
            <a:r>
              <a:rPr lang="en-US" sz="900">
                <a:latin typeface="+mj-lt"/>
              </a:rPr>
              <a:t>8480+: Test by Intel as of 10/7/2022. 1-node, 2x 4th Gen Intel® Xeon® Scalable Processor, HT On, Turbo On, SNC4, Total Memory 512 GB (16x32GB 4800MT/s, DDR5), BIOS Version SE5C7411.86B.8713.D03.2209091345, </a:t>
            </a:r>
            <a:r>
              <a:rPr lang="en-US" sz="900" err="1">
                <a:latin typeface="+mj-lt"/>
              </a:rPr>
              <a:t>ucode</a:t>
            </a:r>
            <a:r>
              <a:rPr lang="en-US" sz="900">
                <a:latin typeface="+mj-lt"/>
              </a:rPr>
              <a:t> revision=0x2b000070, Rocky Linux 8.6, Linux version 4.18.0-372.26.1.el8_6.crt1.x86_64, GROMACS v2021.4_SP</a:t>
            </a:r>
          </a:p>
          <a:p>
            <a:pPr lvl="2"/>
            <a:r>
              <a:rPr lang="en-US" sz="900">
                <a:latin typeface="+mj-lt"/>
              </a:rPr>
              <a:t>8380: Test by Intel as of 10/7/2022. 1-node, 2x Intel® Xeon® 8380 CPU, HT On, Turbo On, NUMA configuration SNC2, Total Memory 256 GB (16x16GB 3200MT/s, Dual-Rank), BIOS Version SE5C620.86B.01.01.0006.2207150335, </a:t>
            </a:r>
            <a:r>
              <a:rPr lang="en-US" sz="900" err="1">
                <a:latin typeface="+mj-lt"/>
              </a:rPr>
              <a:t>ucode</a:t>
            </a:r>
            <a:r>
              <a:rPr lang="en-US" sz="900">
                <a:latin typeface="+mj-lt"/>
              </a:rPr>
              <a:t> revision=0xd000375, Rocky Linux 8.6, Linux version 4.18.0-372.26.1.el8_6.crt1.x86_64, Converge GROMACS v2021.4_SP</a:t>
            </a:r>
          </a:p>
        </p:txBody>
      </p:sp>
      <p:pic>
        <p:nvPicPr>
          <p:cNvPr id="10" name="Picture 9">
            <a:extLst>
              <a:ext uri="{FF2B5EF4-FFF2-40B4-BE49-F238E27FC236}">
                <a16:creationId xmlns:a16="http://schemas.microsoft.com/office/drawing/2014/main" id="{6A5A3A1B-02FD-4B76-87E5-626E096CB683}"/>
              </a:ext>
            </a:extLst>
          </p:cNvPr>
          <p:cNvPicPr>
            <a:picLocks noChangeAspect="1"/>
          </p:cNvPicPr>
          <p:nvPr/>
        </p:nvPicPr>
        <p:blipFill>
          <a:blip r:embed="rId2"/>
          <a:stretch>
            <a:fillRect/>
          </a:stretch>
        </p:blipFill>
        <p:spPr>
          <a:xfrm>
            <a:off x="9098768" y="0"/>
            <a:ext cx="2948626" cy="1681018"/>
          </a:xfrm>
          <a:prstGeom prst="rect">
            <a:avLst/>
          </a:prstGeom>
        </p:spPr>
      </p:pic>
    </p:spTree>
    <p:extLst>
      <p:ext uri="{BB962C8B-B14F-4D97-AF65-F5344CB8AC3E}">
        <p14:creationId xmlns:p14="http://schemas.microsoft.com/office/powerpoint/2010/main" val="155546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1A27C-9127-4B6A-90C5-09D58BA46F49}"/>
              </a:ext>
            </a:extLst>
          </p:cNvPr>
          <p:cNvSpPr>
            <a:spLocks noGrp="1"/>
          </p:cNvSpPr>
          <p:nvPr>
            <p:ph type="title"/>
          </p:nvPr>
        </p:nvSpPr>
        <p:spPr>
          <a:xfrm>
            <a:off x="340611" y="0"/>
            <a:ext cx="10921552" cy="1199822"/>
          </a:xfrm>
        </p:spPr>
        <p:txBody>
          <a:bodyPr>
            <a:normAutofit/>
          </a:bodyPr>
          <a:lstStyle/>
          <a:p>
            <a:r>
              <a:rPr lang="en-US" sz="4000"/>
              <a:t>Resources and Configurations</a:t>
            </a:r>
          </a:p>
        </p:txBody>
      </p:sp>
      <p:sp>
        <p:nvSpPr>
          <p:cNvPr id="6" name="TextBox 5">
            <a:extLst>
              <a:ext uri="{FF2B5EF4-FFF2-40B4-BE49-F238E27FC236}">
                <a16:creationId xmlns:a16="http://schemas.microsoft.com/office/drawing/2014/main" id="{0C64B703-293A-4386-946C-0B153E52B64C}"/>
              </a:ext>
            </a:extLst>
          </p:cNvPr>
          <p:cNvSpPr txBox="1"/>
          <p:nvPr/>
        </p:nvSpPr>
        <p:spPr>
          <a:xfrm>
            <a:off x="695434" y="2059979"/>
            <a:ext cx="9877647" cy="1646605"/>
          </a:xfrm>
          <a:prstGeom prst="rect">
            <a:avLst/>
          </a:prstGeom>
          <a:noFill/>
        </p:spPr>
        <p:txBody>
          <a:bodyPr wrap="square" rtlCol="0">
            <a:spAutoFit/>
          </a:bodyPr>
          <a:lstStyle/>
          <a:p>
            <a:r>
              <a:rPr lang="en-US" sz="1000" b="1">
                <a:latin typeface="+mj-lt"/>
              </a:rPr>
              <a:t>Bringing the Architecture to Life (2 of 3)</a:t>
            </a:r>
          </a:p>
          <a:p>
            <a:endParaRPr lang="en-US" sz="900" b="1">
              <a:latin typeface="+mj-lt"/>
            </a:endParaRPr>
          </a:p>
          <a:p>
            <a:pPr marL="342900" indent="-342900">
              <a:buFont typeface="Arial" panose="020B0604020202020204" pitchFamily="34" charset="0"/>
              <a:buChar char="•"/>
            </a:pPr>
            <a:r>
              <a:rPr lang="en-US" sz="900" b="1">
                <a:latin typeface="+mj-lt"/>
              </a:rPr>
              <a:t>Meet tight timelines with up to 45% faster results for options pricing</a:t>
            </a:r>
          </a:p>
          <a:p>
            <a:pPr marL="342900" indent="-342900">
              <a:buFont typeface="Arial" panose="020B0604020202020204" pitchFamily="34" charset="0"/>
              <a:buChar char="•"/>
            </a:pPr>
            <a:endParaRPr lang="en-US" sz="900" b="1">
              <a:latin typeface="+mj-lt"/>
            </a:endParaRPr>
          </a:p>
          <a:p>
            <a:pPr marL="342900" indent="-342900">
              <a:buFont typeface="Arial" panose="020B0604020202020204" pitchFamily="34" charset="0"/>
              <a:buChar char="•"/>
            </a:pPr>
            <a:r>
              <a:rPr lang="en-US" sz="900" b="1">
                <a:latin typeface="+mj-lt"/>
              </a:rPr>
              <a:t>Binomial Options, Black Scholes, Monte Carlo</a:t>
            </a:r>
          </a:p>
          <a:p>
            <a:pPr lvl="1"/>
            <a:r>
              <a:rPr lang="en-US" sz="900">
                <a:latin typeface="+mj-lt"/>
              </a:rPr>
              <a:t>8480+: Test by Intel as of 10/7/2022. 1-node, 2x Intel Xeon Platinum 8480+, HT On, Turbo On, SNC4, Total Memory 512 GB (16x32GB 4800MT/s, DDR5), BIOS Version SE5C7411.86B.8713.D03.2209091345, </a:t>
            </a:r>
            <a:r>
              <a:rPr lang="en-US" sz="900" err="1">
                <a:latin typeface="+mj-lt"/>
              </a:rPr>
              <a:t>ucode</a:t>
            </a:r>
            <a:r>
              <a:rPr lang="en-US" sz="900">
                <a:latin typeface="+mj-lt"/>
              </a:rPr>
              <a:t> revision=0x2b000070, Rocky Linux 8.6, Linux version 4.18.0-372.26.1.el8_6.crt1.x86_64, Binomial Options v1.1, Black Scholes v1.4, Monte Carlo v1.2 </a:t>
            </a:r>
          </a:p>
          <a:p>
            <a:pPr lvl="1"/>
            <a:r>
              <a:rPr lang="en-US" sz="900">
                <a:latin typeface="+mj-lt"/>
              </a:rPr>
              <a:t>8380: Test by Intel as of 10/7/2022. 1-node, 2x Intel Xeon Platinum 8380 CPU, HT On, Turbo On, Total Memory 256 GB (16x16GB 3200MT/s DDR4), BIOS Version SE5C620.86B.01.01.0006.2207150335, </a:t>
            </a:r>
            <a:r>
              <a:rPr lang="en-US" sz="900" err="1">
                <a:latin typeface="+mj-lt"/>
              </a:rPr>
              <a:t>ucode</a:t>
            </a:r>
            <a:r>
              <a:rPr lang="en-US" sz="900">
                <a:latin typeface="+mj-lt"/>
              </a:rPr>
              <a:t> revision=0xd000375, Rocky Linux 8.6, Linux version 4.18.0-372.26.1.el8_6.crt1.x86_64, Binomial Options v1.1, Black Scholes v1.4, Monte Carlo v1.2</a:t>
            </a:r>
          </a:p>
          <a:p>
            <a:pPr marL="800100" lvl="1" indent="-342900">
              <a:buFont typeface="Arial" panose="020B0604020202020204" pitchFamily="34" charset="0"/>
              <a:buChar char="•"/>
            </a:pPr>
            <a:endParaRPr lang="en-US" sz="1000">
              <a:latin typeface="+mj-lt"/>
            </a:endParaRPr>
          </a:p>
        </p:txBody>
      </p:sp>
      <p:pic>
        <p:nvPicPr>
          <p:cNvPr id="10" name="Picture 9">
            <a:extLst>
              <a:ext uri="{FF2B5EF4-FFF2-40B4-BE49-F238E27FC236}">
                <a16:creationId xmlns:a16="http://schemas.microsoft.com/office/drawing/2014/main" id="{6A5A3A1B-02FD-4B76-87E5-626E096CB683}"/>
              </a:ext>
            </a:extLst>
          </p:cNvPr>
          <p:cNvPicPr>
            <a:picLocks noChangeAspect="1"/>
          </p:cNvPicPr>
          <p:nvPr/>
        </p:nvPicPr>
        <p:blipFill>
          <a:blip r:embed="rId2"/>
          <a:stretch>
            <a:fillRect/>
          </a:stretch>
        </p:blipFill>
        <p:spPr>
          <a:xfrm>
            <a:off x="9098768" y="0"/>
            <a:ext cx="2948626" cy="1681018"/>
          </a:xfrm>
          <a:prstGeom prst="rect">
            <a:avLst/>
          </a:prstGeom>
        </p:spPr>
      </p:pic>
    </p:spTree>
    <p:extLst>
      <p:ext uri="{BB962C8B-B14F-4D97-AF65-F5344CB8AC3E}">
        <p14:creationId xmlns:p14="http://schemas.microsoft.com/office/powerpoint/2010/main" val="339285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1A27C-9127-4B6A-90C5-09D58BA46F49}"/>
              </a:ext>
            </a:extLst>
          </p:cNvPr>
          <p:cNvSpPr>
            <a:spLocks noGrp="1"/>
          </p:cNvSpPr>
          <p:nvPr>
            <p:ph type="title"/>
          </p:nvPr>
        </p:nvSpPr>
        <p:spPr>
          <a:xfrm>
            <a:off x="340611" y="0"/>
            <a:ext cx="10921552" cy="1199822"/>
          </a:xfrm>
        </p:spPr>
        <p:txBody>
          <a:bodyPr>
            <a:normAutofit/>
          </a:bodyPr>
          <a:lstStyle/>
          <a:p>
            <a:r>
              <a:rPr lang="en-US" sz="4000"/>
              <a:t>Resources and Configurations</a:t>
            </a:r>
          </a:p>
        </p:txBody>
      </p:sp>
      <p:sp>
        <p:nvSpPr>
          <p:cNvPr id="6" name="TextBox 5">
            <a:extLst>
              <a:ext uri="{FF2B5EF4-FFF2-40B4-BE49-F238E27FC236}">
                <a16:creationId xmlns:a16="http://schemas.microsoft.com/office/drawing/2014/main" id="{0C64B703-293A-4386-946C-0B153E52B64C}"/>
              </a:ext>
            </a:extLst>
          </p:cNvPr>
          <p:cNvSpPr txBox="1"/>
          <p:nvPr/>
        </p:nvSpPr>
        <p:spPr>
          <a:xfrm>
            <a:off x="1014231" y="2115397"/>
            <a:ext cx="9877647" cy="3585597"/>
          </a:xfrm>
          <a:prstGeom prst="rect">
            <a:avLst/>
          </a:prstGeom>
          <a:noFill/>
        </p:spPr>
        <p:txBody>
          <a:bodyPr wrap="square" rtlCol="0">
            <a:spAutoFit/>
          </a:bodyPr>
          <a:lstStyle/>
          <a:p>
            <a:r>
              <a:rPr lang="en-US" sz="1000" b="1">
                <a:latin typeface="+mj-lt"/>
              </a:rPr>
              <a:t>Bringing the Architecture to Life  (3 of 3)</a:t>
            </a:r>
          </a:p>
          <a:p>
            <a:endParaRPr lang="en-US" sz="900" b="1">
              <a:latin typeface="+mj-lt"/>
            </a:endParaRPr>
          </a:p>
          <a:p>
            <a:pPr marL="342900" indent="-342900">
              <a:buFont typeface="Arial" panose="020B0604020202020204" pitchFamily="34" charset="0"/>
              <a:buChar char="•"/>
            </a:pPr>
            <a:r>
              <a:rPr lang="en-US" sz="900" b="1">
                <a:latin typeface="+mj-lt"/>
              </a:rPr>
              <a:t>Run social network microservices up to 88% faster for better user experiences.</a:t>
            </a:r>
          </a:p>
          <a:p>
            <a:pPr marL="800100" lvl="1" indent="-342900">
              <a:buFont typeface="Arial" panose="020B0604020202020204" pitchFamily="34" charset="0"/>
              <a:buChar char="•"/>
            </a:pPr>
            <a:r>
              <a:rPr lang="en-US" sz="900">
                <a:latin typeface="+mj-lt"/>
              </a:rPr>
              <a:t>8480+:4 (1master, 3worker)-node, each-node, pre-production platform with 2x Intel(R) Xeon(R) Platinum 8480+  on </a:t>
            </a:r>
            <a:r>
              <a:rPr lang="en-US" sz="900" err="1">
                <a:latin typeface="+mj-lt"/>
              </a:rPr>
              <a:t>QuantaGrid</a:t>
            </a:r>
            <a:r>
              <a:rPr lang="en-US" sz="900">
                <a:latin typeface="+mj-lt"/>
              </a:rPr>
              <a:t> D54Q-2U with  GB (16 slots/ 64GB/ DDR5 4800)  total memory, </a:t>
            </a:r>
            <a:r>
              <a:rPr lang="en-US" sz="900" err="1">
                <a:latin typeface="+mj-lt"/>
              </a:rPr>
              <a:t>ucode</a:t>
            </a:r>
            <a:r>
              <a:rPr lang="en-US" sz="900">
                <a:latin typeface="+mj-lt"/>
              </a:rPr>
              <a:t> 0x2b000081 , HT on, Turbo on, CentOS Linux release 8.4.2105, 6.0.6, 1x 2.9T INTEL SSDPE2KE032T7, 1x 893.8G AVAGO JBOD, 2x Ethernet Controller X710 for 10GBASE-T, 2x Ethernet Controller E810-C for QSFP,  </a:t>
            </a:r>
            <a:r>
              <a:rPr lang="en-US" sz="900" err="1">
                <a:latin typeface="+mj-lt"/>
              </a:rPr>
              <a:t>DeathStarBench</a:t>
            </a:r>
            <a:r>
              <a:rPr lang="en-US" sz="900">
                <a:latin typeface="+mj-lt"/>
              </a:rPr>
              <a:t> Social Network, wrk2 - load generator, ICE driver (CVL): 6.0.6, Cilium CNI - 1.11.4, Kubernetes - 1.21.14, </a:t>
            </a:r>
            <a:r>
              <a:rPr lang="en-US" sz="900" err="1">
                <a:latin typeface="+mj-lt"/>
              </a:rPr>
              <a:t>ContainerD</a:t>
            </a:r>
            <a:r>
              <a:rPr lang="en-US" sz="900">
                <a:latin typeface="+mj-lt"/>
              </a:rPr>
              <a:t> - 1.4.12, </a:t>
            </a:r>
            <a:r>
              <a:rPr lang="en-US" sz="900" err="1">
                <a:latin typeface="+mj-lt"/>
              </a:rPr>
              <a:t>deathstarbench</a:t>
            </a:r>
            <a:r>
              <a:rPr lang="en-US" sz="900">
                <a:latin typeface="+mj-lt"/>
              </a:rPr>
              <a:t>/social-network-microservices:0.0.8, nginx-thrift: yg397/</a:t>
            </a:r>
            <a:r>
              <a:rPr lang="en-US" sz="900" err="1">
                <a:latin typeface="+mj-lt"/>
              </a:rPr>
              <a:t>openresty-thrift:xenial</a:t>
            </a:r>
            <a:r>
              <a:rPr lang="en-US" sz="900">
                <a:latin typeface="+mj-lt"/>
              </a:rPr>
              <a:t>, memcached:1.6.7, mongo:4.4.6, </a:t>
            </a:r>
            <a:r>
              <a:rPr lang="en-US" sz="900" err="1">
                <a:latin typeface="+mj-lt"/>
              </a:rPr>
              <a:t>redis</a:t>
            </a:r>
            <a:r>
              <a:rPr lang="en-US" sz="900">
                <a:latin typeface="+mj-lt"/>
              </a:rPr>
              <a:t> 7.0.5, dataset: </a:t>
            </a:r>
            <a:r>
              <a:rPr lang="en-US" sz="900" err="1">
                <a:latin typeface="+mj-lt"/>
              </a:rPr>
              <a:t>DeathStarBench</a:t>
            </a:r>
            <a:r>
              <a:rPr lang="en-US" sz="900">
                <a:latin typeface="+mj-lt"/>
              </a:rPr>
              <a:t>/</a:t>
            </a:r>
            <a:r>
              <a:rPr lang="en-US" sz="900" err="1">
                <a:latin typeface="+mj-lt"/>
              </a:rPr>
              <a:t>socialNetwork</a:t>
            </a:r>
            <a:r>
              <a:rPr lang="en-US" sz="900">
                <a:latin typeface="+mj-lt"/>
              </a:rPr>
              <a:t>/datasets/social-graph/socfb-Reed98/ ,  test by Intel on  11/2/2022. \</a:t>
            </a:r>
          </a:p>
          <a:p>
            <a:pPr marL="800100" lvl="1" indent="-342900">
              <a:buFont typeface="Arial" panose="020B0604020202020204" pitchFamily="34" charset="0"/>
              <a:buChar char="•"/>
            </a:pPr>
            <a:r>
              <a:rPr lang="en-US" sz="900">
                <a:latin typeface="+mj-lt"/>
              </a:rPr>
              <a:t>8360Y:4 (1master, 3worker)-node, each-node, 2x Intel(R) Xeon(R) Platinum 8360Y  on Intel Whitley with  GB (16 slots/ 32GB/ DDR4 3200)  total memory, </a:t>
            </a:r>
            <a:r>
              <a:rPr lang="en-US" sz="900" err="1">
                <a:latin typeface="+mj-lt"/>
              </a:rPr>
              <a:t>ucode</a:t>
            </a:r>
            <a:r>
              <a:rPr lang="en-US" sz="900">
                <a:latin typeface="+mj-lt"/>
              </a:rPr>
              <a:t> 0xd000375, HT on, Turbo on, CentOS Linux release 8.4.2105, 6.0.6, 1x 894.3G INTEL SSDSC2KG96, 2x Ethernet Controller X710 for 10GBASE-T, 1x Ethernet Controller E810-C for QSFP,  </a:t>
            </a:r>
            <a:r>
              <a:rPr lang="en-US" sz="900" err="1">
                <a:latin typeface="+mj-lt"/>
              </a:rPr>
              <a:t>DeathStarBench</a:t>
            </a:r>
            <a:r>
              <a:rPr lang="en-US" sz="900">
                <a:latin typeface="+mj-lt"/>
              </a:rPr>
              <a:t> Social Network, wrk2 - load generator, ICE driver (CVL): 6.0.6, Cilium CNI - 1.11.4, Kubernetes - 1.21.14, </a:t>
            </a:r>
            <a:r>
              <a:rPr lang="en-US" sz="900" err="1">
                <a:latin typeface="+mj-lt"/>
              </a:rPr>
              <a:t>ContainerD</a:t>
            </a:r>
            <a:r>
              <a:rPr lang="en-US" sz="900">
                <a:latin typeface="+mj-lt"/>
              </a:rPr>
              <a:t> - 1.4.12, </a:t>
            </a:r>
            <a:r>
              <a:rPr lang="en-US" sz="900" err="1">
                <a:latin typeface="+mj-lt"/>
              </a:rPr>
              <a:t>deathstarbench</a:t>
            </a:r>
            <a:r>
              <a:rPr lang="en-US" sz="900">
                <a:latin typeface="+mj-lt"/>
              </a:rPr>
              <a:t>/social-network-microservices:0.0.8, nginx-thrift: yg397/</a:t>
            </a:r>
            <a:r>
              <a:rPr lang="en-US" sz="900" err="1">
                <a:latin typeface="+mj-lt"/>
              </a:rPr>
              <a:t>openresty-thrift:xenial</a:t>
            </a:r>
            <a:r>
              <a:rPr lang="en-US" sz="900">
                <a:latin typeface="+mj-lt"/>
              </a:rPr>
              <a:t>, memcached:1.6.7, mongo:4.4.6, </a:t>
            </a:r>
            <a:r>
              <a:rPr lang="en-US" sz="900" err="1">
                <a:latin typeface="+mj-lt"/>
              </a:rPr>
              <a:t>redis</a:t>
            </a:r>
            <a:r>
              <a:rPr lang="en-US" sz="900">
                <a:latin typeface="+mj-lt"/>
              </a:rPr>
              <a:t> 7.0.5, dataset: </a:t>
            </a:r>
            <a:r>
              <a:rPr lang="en-US" sz="900" err="1">
                <a:latin typeface="+mj-lt"/>
              </a:rPr>
              <a:t>DeathStarBench</a:t>
            </a:r>
            <a:r>
              <a:rPr lang="en-US" sz="900">
                <a:latin typeface="+mj-lt"/>
              </a:rPr>
              <a:t>/</a:t>
            </a:r>
            <a:r>
              <a:rPr lang="en-US" sz="900" err="1">
                <a:latin typeface="+mj-lt"/>
              </a:rPr>
              <a:t>socialNetwork</a:t>
            </a:r>
            <a:r>
              <a:rPr lang="en-US" sz="900">
                <a:latin typeface="+mj-lt"/>
              </a:rPr>
              <a:t>/datasets/social-graph/socfb-Reed98/ ,  test by Intel on  11/2/2022. </a:t>
            </a:r>
          </a:p>
          <a:p>
            <a:pPr marL="800100" lvl="1" indent="-342900">
              <a:buFont typeface="Arial" panose="020B0604020202020204" pitchFamily="34" charset="0"/>
              <a:buChar char="•"/>
            </a:pPr>
            <a:r>
              <a:rPr lang="en-US" sz="900">
                <a:latin typeface="+mj-lt"/>
                <a:hlinkClick r:id="rId2"/>
              </a:rPr>
              <a:t>https://github.com/delimitrou/DeathStarBench#publications</a:t>
            </a:r>
            <a:endParaRPr lang="en-US" sz="900">
              <a:latin typeface="+mj-lt"/>
            </a:endParaRPr>
          </a:p>
          <a:p>
            <a:pPr marL="342900" indent="-342900">
              <a:buFont typeface="Arial" panose="020B0604020202020204" pitchFamily="34" charset="0"/>
              <a:buChar char="•"/>
            </a:pPr>
            <a:r>
              <a:rPr lang="en-US" sz="900" b="1">
                <a:latin typeface="+mj-lt"/>
              </a:rPr>
              <a:t>Offer personalized product recommendations up to 6.3x faster for smoother e-commerce.</a:t>
            </a:r>
          </a:p>
          <a:p>
            <a:pPr marL="800100" lvl="1" indent="-342900">
              <a:buFont typeface="Arial" panose="020B0604020202020204" pitchFamily="34" charset="0"/>
              <a:buChar char="•"/>
            </a:pPr>
            <a:r>
              <a:rPr lang="en-US" sz="900">
                <a:latin typeface="+mj-lt"/>
              </a:rPr>
              <a:t>8480+: 1-node, pre-production platform with 2x Intel Xeon Platinum 8480+ on Archer City with 1024 GB (16 slots/ 64GB/ DDR5-4800)  total memory, </a:t>
            </a:r>
            <a:r>
              <a:rPr lang="en-US" sz="900" err="1">
                <a:latin typeface="+mj-lt"/>
              </a:rPr>
              <a:t>ucode</a:t>
            </a:r>
            <a:r>
              <a:rPr lang="en-US" sz="900">
                <a:latin typeface="+mj-lt"/>
              </a:rPr>
              <a:t> 0x2b0000a1, HT on, Turbo on, CentOS Stream 8, 5.15.0, 1x INTEL SSDSC2KW256G8 (PT)/Samsung SSD 860 EVO 1TB (TF), DLRM, Inf: bs=n [1socket/instance], Inference: bs: fp32=128, </a:t>
            </a:r>
            <a:r>
              <a:rPr lang="en-US" sz="900" err="1">
                <a:latin typeface="+mj-lt"/>
              </a:rPr>
              <a:t>amx</a:t>
            </a:r>
            <a:r>
              <a:rPr lang="en-US" sz="900">
                <a:latin typeface="+mj-lt"/>
              </a:rPr>
              <a:t> bf16=128, </a:t>
            </a:r>
            <a:r>
              <a:rPr lang="en-US" sz="900" err="1">
                <a:latin typeface="+mj-lt"/>
              </a:rPr>
              <a:t>amx</a:t>
            </a:r>
            <a:r>
              <a:rPr lang="en-US" sz="900">
                <a:latin typeface="+mj-lt"/>
              </a:rPr>
              <a:t> int8=128, Training bs:fp32/</a:t>
            </a:r>
            <a:r>
              <a:rPr lang="en-US" sz="900" err="1">
                <a:latin typeface="+mj-lt"/>
              </a:rPr>
              <a:t>amx</a:t>
            </a:r>
            <a:r>
              <a:rPr lang="en-US" sz="900">
                <a:latin typeface="+mj-lt"/>
              </a:rPr>
              <a:t> bf16=32k [1 instance, 1socket], Criteo Terabyte Dataset, Framework: https://github.com/intel-innersource/frameworks.ai.pytorch.private-cpu/tree/d7607bdd983093396a70713344828a989b766a66; </a:t>
            </a:r>
            <a:r>
              <a:rPr lang="en-US" sz="900" err="1">
                <a:latin typeface="+mj-lt"/>
              </a:rPr>
              <a:t>Modelzoo</a:t>
            </a:r>
            <a:r>
              <a:rPr lang="en-US" sz="900">
                <a:latin typeface="+mj-lt"/>
              </a:rPr>
              <a:t>: https://github.com/IntelAI/models/tree/spr-launch-public, PT:1.13, IPEX: 1.13, </a:t>
            </a:r>
            <a:r>
              <a:rPr lang="en-US" sz="900" err="1">
                <a:latin typeface="+mj-lt"/>
              </a:rPr>
              <a:t>OneDNN</a:t>
            </a:r>
            <a:r>
              <a:rPr lang="en-US" sz="900">
                <a:latin typeface="+mj-lt"/>
              </a:rPr>
              <a:t>: v2.7,  test by Intel on 10/24/2022. </a:t>
            </a:r>
          </a:p>
          <a:p>
            <a:pPr marL="800100" lvl="1" indent="-342900">
              <a:buFont typeface="Arial" panose="020B0604020202020204" pitchFamily="34" charset="0"/>
              <a:buChar char="•"/>
            </a:pPr>
            <a:r>
              <a:rPr lang="en-US" sz="900">
                <a:latin typeface="+mj-lt"/>
              </a:rPr>
              <a:t>8380: 1-node, 2x Intel Xeon Platinum 8380 on M50CYP2SBSTD with 1024 GB (16 slots/ 64GB/ DDR4-3200)  total memory, </a:t>
            </a:r>
            <a:r>
              <a:rPr lang="en-US" sz="900" err="1">
                <a:latin typeface="+mj-lt"/>
              </a:rPr>
              <a:t>ucode</a:t>
            </a:r>
            <a:r>
              <a:rPr lang="en-US" sz="900">
                <a:latin typeface="+mj-lt"/>
              </a:rPr>
              <a:t> 0xd000375, HT on, Turbo on, Ubuntu 22.04 LTS, 5.15.0-27-generic, 1x INTEL SSDSC2KG960G8, DLRM, Inf: bs=n [1socket/instance], Inference: bs: fp32=128, int8=128, Training bs:fp32=32k [1 instance, 1socket], Criteo Terabyte Dataset, Framework: https://github.com/intel-innersource/frameworks.ai.pytorch.private-cpu/tree/d7607bdd983093396a70713344828a989b766a66; </a:t>
            </a:r>
            <a:r>
              <a:rPr lang="en-US" sz="900" err="1">
                <a:latin typeface="+mj-lt"/>
              </a:rPr>
              <a:t>Modelzoo</a:t>
            </a:r>
            <a:r>
              <a:rPr lang="en-US" sz="900">
                <a:latin typeface="+mj-lt"/>
              </a:rPr>
              <a:t>: https://github.com/IntelAI/models/tree/spr-launch-public, PT:1.13, IPEX: 1.13, </a:t>
            </a:r>
            <a:r>
              <a:rPr lang="en-US" sz="900" err="1">
                <a:latin typeface="+mj-lt"/>
              </a:rPr>
              <a:t>OneDNN</a:t>
            </a:r>
            <a:r>
              <a:rPr lang="en-US" sz="900">
                <a:latin typeface="+mj-lt"/>
              </a:rPr>
              <a:t>: v2.7,  test by Intel on 10/24/2022. </a:t>
            </a:r>
          </a:p>
          <a:p>
            <a:pPr marL="800100" lvl="1" indent="-342900">
              <a:buFont typeface="Arial" panose="020B0604020202020204" pitchFamily="34" charset="0"/>
              <a:buChar char="•"/>
            </a:pPr>
            <a:endParaRPr lang="en-US" sz="1000">
              <a:latin typeface="+mj-lt"/>
            </a:endParaRPr>
          </a:p>
        </p:txBody>
      </p:sp>
      <p:pic>
        <p:nvPicPr>
          <p:cNvPr id="10" name="Picture 9">
            <a:extLst>
              <a:ext uri="{FF2B5EF4-FFF2-40B4-BE49-F238E27FC236}">
                <a16:creationId xmlns:a16="http://schemas.microsoft.com/office/drawing/2014/main" id="{6A5A3A1B-02FD-4B76-87E5-626E096CB683}"/>
              </a:ext>
            </a:extLst>
          </p:cNvPr>
          <p:cNvPicPr>
            <a:picLocks noChangeAspect="1"/>
          </p:cNvPicPr>
          <p:nvPr/>
        </p:nvPicPr>
        <p:blipFill>
          <a:blip r:embed="rId3"/>
          <a:stretch>
            <a:fillRect/>
          </a:stretch>
        </p:blipFill>
        <p:spPr>
          <a:xfrm>
            <a:off x="9098768" y="0"/>
            <a:ext cx="2948626" cy="1681018"/>
          </a:xfrm>
          <a:prstGeom prst="rect">
            <a:avLst/>
          </a:prstGeom>
        </p:spPr>
      </p:pic>
    </p:spTree>
    <p:extLst>
      <p:ext uri="{BB962C8B-B14F-4D97-AF65-F5344CB8AC3E}">
        <p14:creationId xmlns:p14="http://schemas.microsoft.com/office/powerpoint/2010/main" val="288540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84763-2F7E-4936-9C2B-C98D74BA0A3A}"/>
              </a:ext>
            </a:extLst>
          </p:cNvPr>
          <p:cNvSpPr>
            <a:spLocks noGrp="1"/>
          </p:cNvSpPr>
          <p:nvPr>
            <p:ph type="title"/>
          </p:nvPr>
        </p:nvSpPr>
        <p:spPr>
          <a:xfrm>
            <a:off x="395472" y="113864"/>
            <a:ext cx="8417286" cy="1199822"/>
          </a:xfrm>
        </p:spPr>
        <p:txBody>
          <a:bodyPr>
            <a:normAutofit/>
          </a:bodyPr>
          <a:lstStyle/>
          <a:p>
            <a:r>
              <a:rPr lang="en-US" sz="4000"/>
              <a:t>Resources and Configurations</a:t>
            </a:r>
          </a:p>
        </p:txBody>
      </p:sp>
      <p:sp>
        <p:nvSpPr>
          <p:cNvPr id="7" name="Content Placeholder 2">
            <a:extLst>
              <a:ext uri="{FF2B5EF4-FFF2-40B4-BE49-F238E27FC236}">
                <a16:creationId xmlns:a16="http://schemas.microsoft.com/office/drawing/2014/main" id="{5778C3B1-8F9C-42DA-8773-05CF1F2D295C}"/>
              </a:ext>
            </a:extLst>
          </p:cNvPr>
          <p:cNvSpPr>
            <a:spLocks noGrp="1"/>
          </p:cNvSpPr>
          <p:nvPr>
            <p:ph sz="quarter" idx="10"/>
          </p:nvPr>
        </p:nvSpPr>
        <p:spPr>
          <a:xfrm>
            <a:off x="635000" y="1754983"/>
            <a:ext cx="11401056" cy="4376059"/>
          </a:xfrm>
        </p:spPr>
        <p:txBody>
          <a:bodyPr>
            <a:normAutofit/>
          </a:bodyPr>
          <a:lstStyle/>
          <a:p>
            <a:pPr marL="228600" indent="-228600">
              <a:buFont typeface="+mj-lt"/>
              <a:buAutoNum type="arabicPeriod"/>
            </a:pPr>
            <a:endParaRPr lang="en-US" sz="1100"/>
          </a:p>
          <a:p>
            <a:pPr marL="228600" indent="-228600">
              <a:buFont typeface="+mj-lt"/>
              <a:buAutoNum type="arabicPeriod"/>
            </a:pPr>
            <a:endParaRPr lang="en-US" sz="1100"/>
          </a:p>
          <a:p>
            <a:pPr marL="228600" indent="-228600">
              <a:buFont typeface="+mj-lt"/>
              <a:buAutoNum type="arabicPeriod"/>
            </a:pPr>
            <a:endParaRPr lang="en-US" sz="1100"/>
          </a:p>
          <a:p>
            <a:pPr marL="228600" indent="-228600">
              <a:buFont typeface="+mj-lt"/>
              <a:buAutoNum type="arabicPeriod"/>
            </a:pPr>
            <a:endParaRPr lang="en-US" sz="1100"/>
          </a:p>
          <a:p>
            <a:pPr marL="228600" indent="-228600">
              <a:buAutoNum type="arabicPeriod" startAt="2"/>
            </a:pPr>
            <a:endParaRPr lang="en-US" sz="1100"/>
          </a:p>
        </p:txBody>
      </p:sp>
      <p:pic>
        <p:nvPicPr>
          <p:cNvPr id="4" name="Picture 3">
            <a:extLst>
              <a:ext uri="{FF2B5EF4-FFF2-40B4-BE49-F238E27FC236}">
                <a16:creationId xmlns:a16="http://schemas.microsoft.com/office/drawing/2014/main" id="{9E0C0FBB-7500-47AA-A5F9-04256E963F9A}"/>
              </a:ext>
            </a:extLst>
          </p:cNvPr>
          <p:cNvPicPr>
            <a:picLocks noChangeAspect="1"/>
          </p:cNvPicPr>
          <p:nvPr/>
        </p:nvPicPr>
        <p:blipFill>
          <a:blip r:embed="rId2"/>
          <a:stretch>
            <a:fillRect/>
          </a:stretch>
        </p:blipFill>
        <p:spPr>
          <a:xfrm>
            <a:off x="9325196" y="113864"/>
            <a:ext cx="2710860" cy="1480208"/>
          </a:xfrm>
          <a:prstGeom prst="rect">
            <a:avLst/>
          </a:prstGeom>
        </p:spPr>
      </p:pic>
      <p:sp>
        <p:nvSpPr>
          <p:cNvPr id="6" name="TextBox 5">
            <a:extLst>
              <a:ext uri="{FF2B5EF4-FFF2-40B4-BE49-F238E27FC236}">
                <a16:creationId xmlns:a16="http://schemas.microsoft.com/office/drawing/2014/main" id="{A0EAF049-AC55-45DB-946F-7957EC9483F6}"/>
              </a:ext>
            </a:extLst>
          </p:cNvPr>
          <p:cNvSpPr txBox="1"/>
          <p:nvPr/>
        </p:nvSpPr>
        <p:spPr>
          <a:xfrm>
            <a:off x="395472" y="1199244"/>
            <a:ext cx="11401055" cy="5155257"/>
          </a:xfrm>
          <a:prstGeom prst="rect">
            <a:avLst/>
          </a:prstGeom>
          <a:noFill/>
        </p:spPr>
        <p:txBody>
          <a:bodyPr wrap="square" rtlCol="0">
            <a:spAutoFit/>
          </a:bodyPr>
          <a:lstStyle/>
          <a:p>
            <a:r>
              <a:rPr lang="en-US" sz="1000" b="1">
                <a:latin typeface="+mj-lt"/>
              </a:rPr>
              <a:t>A More Energy Efficient Server Architecture</a:t>
            </a:r>
          </a:p>
          <a:p>
            <a:endParaRPr lang="en-US" sz="800">
              <a:latin typeface="+mj-lt"/>
            </a:endParaRPr>
          </a:p>
          <a:p>
            <a:r>
              <a:rPr lang="en-US" sz="800">
                <a:latin typeface="+mj-lt"/>
              </a:rPr>
              <a:t>Up to 1.12x and 1.26x higher performance/W using 4th Gen Xeon Scalable w/Intel Analytics Accelerator vs LZ4 and </a:t>
            </a:r>
            <a:r>
              <a:rPr lang="en-US" sz="800" err="1">
                <a:latin typeface="+mj-lt"/>
              </a:rPr>
              <a:t>Zstd</a:t>
            </a:r>
            <a:r>
              <a:rPr lang="en-US" sz="800">
                <a:latin typeface="+mj-lt"/>
              </a:rPr>
              <a:t> on </a:t>
            </a:r>
            <a:r>
              <a:rPr lang="en-US" sz="800" err="1">
                <a:latin typeface="+mj-lt"/>
              </a:rPr>
              <a:t>ClickHouse</a:t>
            </a:r>
            <a:endParaRPr lang="en-US" sz="800">
              <a:latin typeface="+mj-lt"/>
            </a:endParaRPr>
          </a:p>
          <a:p>
            <a:r>
              <a:rPr lang="en-US" sz="800">
                <a:latin typeface="+mj-lt"/>
              </a:rPr>
              <a:t>1-node, 2x pre-production 4th Gen Intel Xeon Scalable processor (60 cores) with integrated Intel In-Memory Analytics Accelerator (Intel IAA), Number of IAA device utilized=8(2 sockets active), on pre-production Intel platform and software, HT On, Turbo On, SNC off, Total Memory 1024GB (16x64GB DDR5 4800), microcode 0x2b0000a1, 1x3.84TB P5510 NVMe, 10GbE x540-AT2, Ubuntu 22.04.1 LTS, 5.18.12-051812-generic, QPL v0.1.21, accel-config-v3.4.6.4, </a:t>
            </a:r>
            <a:r>
              <a:rPr lang="en-US" sz="800" err="1">
                <a:latin typeface="+mj-lt"/>
              </a:rPr>
              <a:t>gcc</a:t>
            </a:r>
            <a:r>
              <a:rPr lang="en-US" sz="800">
                <a:latin typeface="+mj-lt"/>
              </a:rPr>
              <a:t> 11.2, </a:t>
            </a:r>
            <a:r>
              <a:rPr lang="en-US" sz="800" err="1">
                <a:latin typeface="+mj-lt"/>
              </a:rPr>
              <a:t>Clickhouse</a:t>
            </a:r>
            <a:r>
              <a:rPr lang="en-US" sz="800">
                <a:latin typeface="+mj-lt"/>
              </a:rPr>
              <a:t> 21.12, Star Schema Benchmark,  tested by Intel  November 2022. </a:t>
            </a:r>
          </a:p>
          <a:p>
            <a:endParaRPr lang="en-US" sz="800">
              <a:latin typeface="+mj-lt"/>
            </a:endParaRPr>
          </a:p>
          <a:p>
            <a:r>
              <a:rPr lang="en-US" sz="800">
                <a:latin typeface="+mj-lt"/>
              </a:rPr>
              <a:t>Up to 2.01x higher performance/W using 4th Gen Xeon Scalable w/Intel Analytics Accelerator vs </a:t>
            </a:r>
            <a:r>
              <a:rPr lang="en-US" sz="800" err="1">
                <a:latin typeface="+mj-lt"/>
              </a:rPr>
              <a:t>Zstd</a:t>
            </a:r>
            <a:r>
              <a:rPr lang="en-US" sz="800">
                <a:latin typeface="+mj-lt"/>
              </a:rPr>
              <a:t> on </a:t>
            </a:r>
            <a:r>
              <a:rPr lang="en-US" sz="800" err="1">
                <a:latin typeface="+mj-lt"/>
              </a:rPr>
              <a:t>RocksDB</a:t>
            </a:r>
            <a:endParaRPr lang="en-US" sz="800">
              <a:latin typeface="+mj-lt"/>
            </a:endParaRPr>
          </a:p>
          <a:p>
            <a:r>
              <a:rPr lang="en-US" sz="800">
                <a:latin typeface="+mj-lt"/>
              </a:rPr>
              <a:t>1-node, 2x pre-production 4th Gen Intel Xeon Scalable Processor (60 cores) with integrated Intel In-Memory Analytics Accelerator (Intel IAA), on pre-production Intel platform and software, HT On, Turbo On, Total Memory 1024GB (16x64GB DDR5 4800),  microcode 0x2b0000a1, 1x3.84TB P5510 NVMe, 10GbE x540-AT2, Ubuntu 22.04.1 LTS, 5.18.12-051812-generic, QPL v0.2.1,accel-config-v3.4.6.4, ZSTD v1.5.2, </a:t>
            </a:r>
            <a:r>
              <a:rPr lang="en-US" sz="800" err="1">
                <a:latin typeface="+mj-lt"/>
              </a:rPr>
              <a:t>RocksDB</a:t>
            </a:r>
            <a:r>
              <a:rPr lang="en-US" sz="800">
                <a:latin typeface="+mj-lt"/>
              </a:rPr>
              <a:t> v6.4.6 (</a:t>
            </a:r>
            <a:r>
              <a:rPr lang="en-US" sz="800" err="1">
                <a:latin typeface="+mj-lt"/>
              </a:rPr>
              <a:t>db_bench</a:t>
            </a:r>
            <a:r>
              <a:rPr lang="en-US" sz="800">
                <a:latin typeface="+mj-lt"/>
              </a:rPr>
              <a:t>), tested by Intel November 2022.  </a:t>
            </a:r>
          </a:p>
          <a:p>
            <a:endParaRPr lang="en-US" sz="800">
              <a:latin typeface="+mj-lt"/>
            </a:endParaRPr>
          </a:p>
          <a:p>
            <a:r>
              <a:rPr lang="en-US" sz="800">
                <a:latin typeface="+mj-lt"/>
              </a:rPr>
              <a:t>Up to 1.61 higher performance/W using 4th Gen Xeon Scalable w/AVX-512 vs AVX2 on </a:t>
            </a:r>
            <a:r>
              <a:rPr lang="en-US" sz="800" err="1">
                <a:latin typeface="+mj-lt"/>
              </a:rPr>
              <a:t>Linpack</a:t>
            </a:r>
            <a:endParaRPr lang="en-US" sz="800">
              <a:latin typeface="+mj-lt"/>
            </a:endParaRPr>
          </a:p>
          <a:p>
            <a:r>
              <a:rPr lang="en-US" sz="800">
                <a:latin typeface="+mj-lt"/>
              </a:rPr>
              <a:t>1-node, 2x pre-production 4th Gen Intel® Xeon® Scalable processor (60 core),  on pre-production Supermicro SYS-221H-TNR and software with 1024GB DDR5 memory (16x64 GB), microcode 0x2b0000c0, HT On, Turbo On, SNC 4, Ubuntu 22.04.1 LTS, 5.15.0-52-generic, 1x3.84TB P5510 NVMe, 10GbE x540-AT2, One API </a:t>
            </a:r>
            <a:r>
              <a:rPr lang="en-US" sz="800" err="1">
                <a:latin typeface="+mj-lt"/>
              </a:rPr>
              <a:t>BaseKit</a:t>
            </a:r>
            <a:r>
              <a:rPr lang="en-US" sz="800">
                <a:latin typeface="+mj-lt"/>
              </a:rPr>
              <a:t> 2022.2.0.262, One API HPC  2022.2.0.191, </a:t>
            </a:r>
            <a:r>
              <a:rPr lang="en-US" sz="800" err="1">
                <a:latin typeface="+mj-lt"/>
              </a:rPr>
              <a:t>Linpack</a:t>
            </a:r>
            <a:r>
              <a:rPr lang="en-US" sz="800">
                <a:latin typeface="+mj-lt"/>
              </a:rPr>
              <a:t> </a:t>
            </a:r>
            <a:r>
              <a:rPr lang="en-US" sz="800" err="1">
                <a:latin typeface="+mj-lt"/>
              </a:rPr>
              <a:t>ver</a:t>
            </a:r>
            <a:r>
              <a:rPr lang="en-US" sz="800">
                <a:latin typeface="+mj-lt"/>
              </a:rPr>
              <a:t> 2.3, tested by Intel November 2022.</a:t>
            </a:r>
          </a:p>
          <a:p>
            <a:endParaRPr lang="en-US" sz="800">
              <a:latin typeface="+mj-lt"/>
            </a:endParaRPr>
          </a:p>
          <a:p>
            <a:r>
              <a:rPr lang="en-US" sz="800">
                <a:latin typeface="+mj-lt"/>
              </a:rPr>
              <a:t>Up to 3.18x and 1.92x higher performance/W using 4th Gen Xeon Scalable w/Data Streaming Accelerator vs out-of-box OS software on SPDK NVMe TCP</a:t>
            </a:r>
          </a:p>
          <a:p>
            <a:r>
              <a:rPr lang="en-US" sz="800">
                <a:latin typeface="+mj-lt"/>
              </a:rPr>
              <a:t>1-node, 2x pre-production 4th  Gen Intel Xeon Scalable processor (60 core) with integrated Intel Data Streaming Accelerator (Intel DSA), DSA device utilized=1(1 active socket), on pre-production Intel platform and software with 1024GB DDR5 memory (16x64 GB), microcode 0x2b0000a1, 1x3.84TB P5510 NVMe, 10GbE x540-AT2, Ubuntu 22.04.1 LTS, 5.15.0-52-generic, 1x 1.92TB Intel® SSDSC2KG01, 4x 1.92TB Samsung PM1733,  1x Intel® Ethernet Network Adapter E810-2CQDA2, 2x100GbE, FIO v3.30, SPDK 22.05, tested by Intel November 2022.  </a:t>
            </a:r>
          </a:p>
          <a:p>
            <a:endParaRPr lang="en-US" sz="800">
              <a:latin typeface="+mj-lt"/>
            </a:endParaRPr>
          </a:p>
          <a:p>
            <a:r>
              <a:rPr lang="en-US" sz="800">
                <a:latin typeface="+mj-lt"/>
              </a:rPr>
              <a:t>Up to 8x and 9.76x higher performance/W using 4th Gen Xeon Scalable w/Advanced Matrix Extensions using AMX vs VNNI instructions on ResNet50 Image Processing</a:t>
            </a:r>
          </a:p>
          <a:p>
            <a:r>
              <a:rPr lang="en-US" sz="800">
                <a:latin typeface="+mj-lt"/>
              </a:rPr>
              <a:t>1-node, 2x pre-production 4th Gen Intel® Xeon® Scalable processor (60 core) with Intel® Advanced Matrix Extensions (Intel AMX),  on pre-production Supermicro SYS-221H-TNR with 1024GB DDR5 memory (16x64 GB), microcode 0x2b0000c0, HT On, Turbo On, SNC Off, CentOS Stream 8, 5.19.16-301.fc37.x86_64, 1x3.84TB P5510 NVMe, 10GbE x540-AT2, Intel TF 2.10, AI Model=Resnet 50 v1_5, best scores achieved: BS1 FP32 8 cores/instance (max. 15ms SLA), BS1 INT8 2 cores/instance (max. 15ms SLA),  BS1 AMX 1 core/instance (max. 15ms SLA), BS16 FP32 5 cores/instance, BS16 INT8 5 cores/instance, BS16 AMX  5 cores/instance, using physical cores, tested by Intel November  2022. </a:t>
            </a:r>
          </a:p>
          <a:p>
            <a:endParaRPr lang="en-US" sz="800">
              <a:latin typeface="+mj-lt"/>
            </a:endParaRPr>
          </a:p>
          <a:p>
            <a:r>
              <a:rPr lang="en-US" sz="800">
                <a:latin typeface="+mj-lt"/>
              </a:rPr>
              <a:t>Up to 14.21x and 13.53x higher performance/W using 4th Gen Intel Xeon Scalable w/Advanced Matrix Extensions using AMX vs VNNI instructions on SSD-ResNet34 on Object Detection</a:t>
            </a:r>
          </a:p>
          <a:p>
            <a:r>
              <a:rPr lang="en-US" sz="800">
                <a:latin typeface="+mj-lt"/>
              </a:rPr>
              <a:t>1-node, 2x pre-production 4th Gen Intel® Xeon® Scalable processor (60 core) with Intel® Advanced Matrix Extensions (Intel AMX),  Intel platform with 1024GB DDR5 memory (16x64 GB), microcode 0x2b0000a1, HT On, Turbo On, SNC Off, CentOS Stream 8, 5.19.16-301.fc37.x86_64, 1x3.84TB P5510 NVMe, 10GbE x540-AT2, Intel TF 2.10, AI Model=SSD-ResNet34, best scores achieved: BS1 FP32 60 cores/instance (max. 100ms SLA), BS1 INT8 4 cores/instance (max. 100ms SLA), BS1 AMX 4 core/instance (max. 100ms SLA),  BS8 FP32 8 cores/instance, BS2 INT8 1 cores/instance, BS2 AMX  1 cores/instance, using physical cores, tested by Intel November  2022.   </a:t>
            </a:r>
          </a:p>
          <a:p>
            <a:endParaRPr lang="en-US" sz="800">
              <a:latin typeface="+mj-lt"/>
            </a:endParaRPr>
          </a:p>
          <a:p>
            <a:r>
              <a:rPr lang="en-US" sz="800">
                <a:latin typeface="+mj-lt"/>
              </a:rPr>
              <a:t>Up to 1.22x higher performance/W using 4th Gen Intel Xeon Scalable w/</a:t>
            </a:r>
            <a:r>
              <a:rPr lang="en-US" sz="800" err="1">
                <a:latin typeface="+mj-lt"/>
              </a:rPr>
              <a:t>QuickAssist</a:t>
            </a:r>
            <a:r>
              <a:rPr lang="en-US" sz="800">
                <a:latin typeface="+mj-lt"/>
              </a:rPr>
              <a:t> Accelerator vs out-of-box software on NGINX TLS Handshake.</a:t>
            </a:r>
          </a:p>
          <a:p>
            <a:r>
              <a:rPr lang="en-US" sz="800">
                <a:latin typeface="+mj-lt"/>
              </a:rPr>
              <a:t>QAT Accelerator:  1-node, 2x pre-production 4th  Gen Intel Xeon Scalable Processor (60 cores) with integrated Intel </a:t>
            </a:r>
            <a:r>
              <a:rPr lang="en-US" sz="800" err="1">
                <a:latin typeface="+mj-lt"/>
              </a:rPr>
              <a:t>QuickAssist</a:t>
            </a:r>
            <a:r>
              <a:rPr lang="en-US" sz="800">
                <a:latin typeface="+mj-lt"/>
              </a:rPr>
              <a:t> Accelerator (Intel QAT), Number of QAT device utilized=4(1 socket active), on pre-production Intel platform and software with DDR5 memory total 1024GB (16x64 GB), microcode 0x2b0000a1, HT On, Turbo Off, SNC Off, Ubuntu 22.04.1 LTS, 5.15.0-52-generic, 1x3.84TB P5510 NVMe, 10GbE x540-AT2, 1x Intel® Ethernet Network Adapter E810-2CQDA2, 1x100GbE, QAT engine v0.6.14, QAT v20.l.0.9.1, NGINX 1.20.1, OpenSSL 1.1.1l, IPP crypto v2021_5, </a:t>
            </a:r>
            <a:r>
              <a:rPr lang="en-US" sz="800" err="1">
                <a:latin typeface="+mj-lt"/>
              </a:rPr>
              <a:t>IPSec</a:t>
            </a:r>
            <a:r>
              <a:rPr lang="en-US" sz="800">
                <a:latin typeface="+mj-lt"/>
              </a:rPr>
              <a:t> v1.1 , TLS 1.3 AES_128_GCM_SHA256, ECDHE-X25519-RSA2K, 65K CPS target SLA,  tested by Intel November 2022.   Out of box configuration: 1-node, 2x pre-production 4th  Gen Intel Xeon Scalable Processor (60 cores) with integrated Intel </a:t>
            </a:r>
            <a:r>
              <a:rPr lang="en-US" sz="800" err="1">
                <a:latin typeface="+mj-lt"/>
              </a:rPr>
              <a:t>QuickAssist</a:t>
            </a:r>
            <a:r>
              <a:rPr lang="en-US" sz="800">
                <a:latin typeface="+mj-lt"/>
              </a:rPr>
              <a:t> Accelerator (Intel QAT), Number of QAT device utilized=0, on pre-production Intel platform and software with DDR5 memory total 1024GB (16x64 GB), microcode 0x2b0000a1, HT On, Turbo Off, SNC Off, Ubuntu 22.04.1 LTS, 5.15.0-52-generic, 1x3.84TB P5510 NVMe, 10GbE x540-AT2, 1x Intel® Ethernet Network Adapter E810-2CQDA2, 1x100GbE, NGINX 1.20.1, OpenSSL 1.1.1l,  TLS 1.3 AES_128_GCM_SHA256, ECDHE-X25519-RSA2K, 65K CPS target SLA,  tested by Intel November 2022. </a:t>
            </a:r>
          </a:p>
          <a:p>
            <a:endParaRPr lang="en-US" sz="800">
              <a:latin typeface="+mj-lt"/>
            </a:endParaRPr>
          </a:p>
          <a:p>
            <a:r>
              <a:rPr lang="en-US" sz="800">
                <a:latin typeface="+mj-lt"/>
              </a:rPr>
              <a:t>Up to 28.85x higher performance/W using 4th Gen Intel Xeon Scalable w/</a:t>
            </a:r>
            <a:r>
              <a:rPr lang="en-US" sz="800" err="1">
                <a:latin typeface="+mj-lt"/>
              </a:rPr>
              <a:t>QuickAssist</a:t>
            </a:r>
            <a:r>
              <a:rPr lang="en-US" sz="800">
                <a:latin typeface="+mj-lt"/>
              </a:rPr>
              <a:t> Accelerator vs out-of-box </a:t>
            </a:r>
            <a:r>
              <a:rPr lang="en-US" sz="800" err="1">
                <a:latin typeface="+mj-lt"/>
              </a:rPr>
              <a:t>zlib</a:t>
            </a:r>
            <a:r>
              <a:rPr lang="en-US" sz="800">
                <a:latin typeface="+mj-lt"/>
              </a:rPr>
              <a:t> on </a:t>
            </a:r>
            <a:r>
              <a:rPr lang="en-US" sz="800" err="1">
                <a:latin typeface="+mj-lt"/>
              </a:rPr>
              <a:t>QATzip</a:t>
            </a:r>
            <a:r>
              <a:rPr lang="en-US" sz="800">
                <a:latin typeface="+mj-lt"/>
              </a:rPr>
              <a:t> compression</a:t>
            </a:r>
          </a:p>
          <a:p>
            <a:r>
              <a:rPr lang="en-US" sz="800">
                <a:latin typeface="+mj-lt"/>
              </a:rPr>
              <a:t>1-node, 2x pre-production 4th  Gen Intel® Xeon Scalable Processor (60 core) with integrated Intel </a:t>
            </a:r>
            <a:r>
              <a:rPr lang="en-US" sz="800" err="1">
                <a:latin typeface="+mj-lt"/>
              </a:rPr>
              <a:t>QuickAssist</a:t>
            </a:r>
            <a:r>
              <a:rPr lang="en-US" sz="800">
                <a:latin typeface="+mj-lt"/>
              </a:rPr>
              <a:t> Accelerator (Intel QAT), QAT device utilized=8(2 sockets active), on pre-production Intel platform and software with DDR5 memory Total 1024GB (16x64 GB), microcode 0x2b0000a1, HT On, Turbo Off, SNC Off, Ubuntu 22.04.1 LTS, 5.15.0-52-generic, 1x3.84TB P5510 NVMe, 10GbE x540-AT2, QAT v20.l.0.9.1 , </a:t>
            </a:r>
            <a:r>
              <a:rPr lang="en-US" sz="800" err="1">
                <a:latin typeface="+mj-lt"/>
              </a:rPr>
              <a:t>QATzip</a:t>
            </a:r>
            <a:r>
              <a:rPr lang="en-US" sz="800">
                <a:latin typeface="+mj-lt"/>
              </a:rPr>
              <a:t> v1.0.9, tested by Intel November 2022.   </a:t>
            </a:r>
          </a:p>
        </p:txBody>
      </p:sp>
    </p:spTree>
    <p:extLst>
      <p:ext uri="{BB962C8B-B14F-4D97-AF65-F5344CB8AC3E}">
        <p14:creationId xmlns:p14="http://schemas.microsoft.com/office/powerpoint/2010/main" val="335380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84763-2F7E-4936-9C2B-C98D74BA0A3A}"/>
              </a:ext>
            </a:extLst>
          </p:cNvPr>
          <p:cNvSpPr>
            <a:spLocks noGrp="1"/>
          </p:cNvSpPr>
          <p:nvPr>
            <p:ph type="title"/>
          </p:nvPr>
        </p:nvSpPr>
        <p:spPr>
          <a:xfrm>
            <a:off x="0" y="-98870"/>
            <a:ext cx="8417286" cy="1199822"/>
          </a:xfrm>
        </p:spPr>
        <p:txBody>
          <a:bodyPr>
            <a:normAutofit/>
          </a:bodyPr>
          <a:lstStyle/>
          <a:p>
            <a:r>
              <a:rPr lang="en-US" sz="4000"/>
              <a:t>Resources and Configurations</a:t>
            </a:r>
          </a:p>
        </p:txBody>
      </p:sp>
      <p:sp>
        <p:nvSpPr>
          <p:cNvPr id="7" name="Content Placeholder 2">
            <a:extLst>
              <a:ext uri="{FF2B5EF4-FFF2-40B4-BE49-F238E27FC236}">
                <a16:creationId xmlns:a16="http://schemas.microsoft.com/office/drawing/2014/main" id="{5778C3B1-8F9C-42DA-8773-05CF1F2D295C}"/>
              </a:ext>
            </a:extLst>
          </p:cNvPr>
          <p:cNvSpPr>
            <a:spLocks noGrp="1"/>
          </p:cNvSpPr>
          <p:nvPr>
            <p:ph sz="quarter" idx="10"/>
          </p:nvPr>
        </p:nvSpPr>
        <p:spPr>
          <a:xfrm>
            <a:off x="866546" y="832791"/>
            <a:ext cx="9552768" cy="5301673"/>
          </a:xfrm>
        </p:spPr>
        <p:txBody>
          <a:bodyPr>
            <a:noAutofit/>
          </a:bodyPr>
          <a:lstStyle/>
          <a:p>
            <a:pPr marL="0" indent="0">
              <a:lnSpc>
                <a:spcPct val="107000"/>
              </a:lnSpc>
              <a:spcAft>
                <a:spcPts val="800"/>
              </a:spcAft>
              <a:buNone/>
            </a:pPr>
            <a:r>
              <a:rPr lang="en-US" sz="800" b="1">
                <a:latin typeface="+mn-lt"/>
              </a:rPr>
              <a:t>A More Cost-Efficient Server Architecture</a:t>
            </a:r>
          </a:p>
          <a:p>
            <a:pPr marL="0" marR="0" indent="0">
              <a:lnSpc>
                <a:spcPct val="100000"/>
              </a:lnSpc>
              <a:spcBef>
                <a:spcPts val="0"/>
              </a:spcBef>
              <a:spcAft>
                <a:spcPts val="800"/>
              </a:spcAft>
              <a:buNone/>
            </a:pPr>
            <a:r>
              <a:rPr lang="en-US" sz="600" b="1">
                <a:effectLst/>
                <a:latin typeface="Calibri" panose="020F0502020204030204" pitchFamily="34" charset="0"/>
                <a:ea typeface="Calibri" panose="020F0502020204030204" pitchFamily="34" charset="0"/>
                <a:cs typeface="Times New Roman" panose="02020603050405020304" pitchFamily="18" charset="0"/>
              </a:rPr>
              <a:t>ResNet50 Image Classification</a:t>
            </a:r>
          </a:p>
          <a:p>
            <a:pPr marL="0" marR="0" indent="0">
              <a:lnSpc>
                <a:spcPct val="100000"/>
              </a:lnSpc>
              <a:spcBef>
                <a:spcPts val="0"/>
              </a:spcBef>
              <a:spcAft>
                <a:spcPts val="80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New Configuration: 1-node, 2x pre-production 4th Gen Intel® Xeon® Scalable 8490H processor (60 core) with Intel® Advanced Matrix Extensions (Intel AMX),  on pre-production </a:t>
            </a:r>
            <a:r>
              <a:rPr lang="en-US" sz="600" err="1">
                <a:effectLst/>
                <a:latin typeface="Calibri" panose="020F0502020204030204" pitchFamily="34" charset="0"/>
                <a:ea typeface="Calibri" panose="020F0502020204030204" pitchFamily="34" charset="0"/>
                <a:cs typeface="Times New Roman" panose="02020603050405020304" pitchFamily="18" charset="0"/>
              </a:rPr>
              <a:t>SuperMicro</a:t>
            </a:r>
            <a:r>
              <a:rPr lang="en-US" sz="600">
                <a:effectLst/>
                <a:latin typeface="Calibri" panose="020F0502020204030204" pitchFamily="34" charset="0"/>
                <a:ea typeface="Calibri" panose="020F0502020204030204" pitchFamily="34" charset="0"/>
                <a:cs typeface="Times New Roman" panose="02020603050405020304" pitchFamily="18" charset="0"/>
              </a:rPr>
              <a:t> SYS-221H-TNR with 1024GB DDR5 memory (16x64 GB), microcode 0x2b0000c0, HT On, Turbo On, SNC Off, CentOS Stream 8, 5.19.16-301.fc37.x86_64, </a:t>
            </a:r>
            <a:r>
              <a:rPr lang="da-DK" sz="600">
                <a:effectLst/>
                <a:latin typeface="Calibri" panose="020F0502020204030204" pitchFamily="34" charset="0"/>
                <a:ea typeface="Calibri" panose="020F0502020204030204" pitchFamily="34" charset="0"/>
                <a:cs typeface="Times New Roman" panose="02020603050405020304" pitchFamily="18" charset="0"/>
              </a:rPr>
              <a:t>1x3.84TB P5510 NVMe, 10GbE x540-AT2, Intel </a:t>
            </a:r>
            <a:r>
              <a:rPr lang="en-US" sz="600">
                <a:effectLst/>
                <a:latin typeface="Calibri" panose="020F0502020204030204" pitchFamily="34" charset="0"/>
                <a:ea typeface="Calibri" panose="020F0502020204030204" pitchFamily="34" charset="0"/>
                <a:cs typeface="Times New Roman" panose="02020603050405020304" pitchFamily="18" charset="0"/>
              </a:rPr>
              <a:t>TF 2.10, AI Model=Resnet 50 v1_5, best scores achieved: BS1 AMX 1 core/instance (max. 15ms SLA),  using physical cores, tested by Intel November  2022. Baseline: 1-node, 2x production 3rd Gen Intel Xeon Scalable 8380 Processor ( 40 cores) on </a:t>
            </a:r>
            <a:r>
              <a:rPr lang="en-US" sz="600" err="1">
                <a:effectLst/>
                <a:latin typeface="Calibri" panose="020F0502020204030204" pitchFamily="34" charset="0"/>
                <a:ea typeface="Calibri" panose="020F0502020204030204" pitchFamily="34" charset="0"/>
                <a:cs typeface="Times New Roman" panose="02020603050405020304" pitchFamily="18" charset="0"/>
              </a:rPr>
              <a:t>SuperMicro</a:t>
            </a:r>
            <a:r>
              <a:rPr lang="en-US" sz="600">
                <a:effectLst/>
                <a:latin typeface="Calibri" panose="020F0502020204030204" pitchFamily="34" charset="0"/>
                <a:ea typeface="Calibri" panose="020F0502020204030204" pitchFamily="34" charset="0"/>
                <a:cs typeface="Times New Roman" panose="02020603050405020304" pitchFamily="18" charset="0"/>
              </a:rPr>
              <a:t> SYS-220U-TNR , DDR4 memory total 1024GB (16x64 GB), microcode 0xd000375, HT On, Turbo On, SNC Off, CentOS Stream 8, 5.19.16-301.fc37.x86_64, 1x3.84TB P5510 </a:t>
            </a:r>
            <a:r>
              <a:rPr lang="en-US" sz="600" err="1">
                <a:effectLst/>
                <a:latin typeface="Calibri" panose="020F0502020204030204" pitchFamily="34" charset="0"/>
                <a:ea typeface="Calibri" panose="020F0502020204030204" pitchFamily="34" charset="0"/>
                <a:cs typeface="Times New Roman" panose="02020603050405020304" pitchFamily="18" charset="0"/>
              </a:rPr>
              <a:t>NVMe</a:t>
            </a:r>
            <a:r>
              <a:rPr lang="en-US" sz="600">
                <a:effectLst/>
                <a:latin typeface="Calibri" panose="020F0502020204030204" pitchFamily="34" charset="0"/>
                <a:ea typeface="Calibri" panose="020F0502020204030204" pitchFamily="34" charset="0"/>
                <a:cs typeface="Times New Roman" panose="02020603050405020304" pitchFamily="18" charset="0"/>
              </a:rPr>
              <a:t>, 10GbE x540-AT2, Intel TF 2.10, AI Model=Resnet 50 v1_5, best scores achieved: BS1 INT8 2 cores/instance (max. 15ms SLA), using physical cores, tested by Intel November  2022.</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For a 50 server fleet of 3</a:t>
            </a:r>
            <a:r>
              <a:rPr lang="en-US" sz="600" baseline="30000">
                <a:effectLst/>
                <a:latin typeface="Calibri" panose="020F0502020204030204" pitchFamily="34" charset="0"/>
                <a:ea typeface="Calibri" panose="020F0502020204030204" pitchFamily="34" charset="0"/>
                <a:cs typeface="Times New Roman" panose="02020603050405020304" pitchFamily="18" charset="0"/>
              </a:rPr>
              <a:t>rd</a:t>
            </a:r>
            <a:r>
              <a:rPr lang="en-US" sz="600">
                <a:effectLst/>
                <a:latin typeface="Calibri" panose="020F0502020204030204" pitchFamily="34" charset="0"/>
                <a:ea typeface="Calibri" panose="020F0502020204030204" pitchFamily="34" charset="0"/>
                <a:cs typeface="Times New Roman" panose="02020603050405020304" pitchFamily="18" charset="0"/>
              </a:rPr>
              <a:t> Gen Xeon 8380 (RN50 w/</a:t>
            </a:r>
            <a:r>
              <a:rPr lang="en-US" sz="600" err="1">
                <a:effectLst/>
                <a:latin typeface="Calibri" panose="020F0502020204030204" pitchFamily="34" charset="0"/>
                <a:ea typeface="Calibri" panose="020F0502020204030204" pitchFamily="34" charset="0"/>
                <a:cs typeface="Times New Roman" panose="02020603050405020304" pitchFamily="18" charset="0"/>
              </a:rPr>
              <a:t>DLBoost</a:t>
            </a:r>
            <a:r>
              <a:rPr lang="en-US" sz="600">
                <a:effectLst/>
                <a:latin typeface="Calibri" panose="020F0502020204030204" pitchFamily="34" charset="0"/>
                <a:ea typeface="Calibri" panose="020F0502020204030204" pitchFamily="34" charset="0"/>
                <a:cs typeface="Times New Roman" panose="02020603050405020304" pitchFamily="18" charset="0"/>
              </a:rPr>
              <a:t>), estimated as of November 2022: </a:t>
            </a:r>
          </a:p>
          <a:p>
            <a:pPr marL="0" marR="0" indent="0">
              <a:lnSpc>
                <a:spcPct val="107000"/>
              </a:lnSpc>
              <a:spcBef>
                <a:spcPts val="0"/>
              </a:spcBef>
              <a:spcAft>
                <a:spcPts val="0"/>
              </a:spcAft>
              <a:buNone/>
            </a:pPr>
            <a:r>
              <a:rPr lang="en-US" sz="600" err="1">
                <a:effectLst/>
                <a:latin typeface="Calibri" panose="020F0502020204030204" pitchFamily="34" charset="0"/>
                <a:ea typeface="Calibri" panose="020F0502020204030204" pitchFamily="34" charset="0"/>
                <a:cs typeface="Times New Roman" panose="02020603050405020304" pitchFamily="18" charset="0"/>
              </a:rPr>
              <a:t>CapEx</a:t>
            </a:r>
            <a:r>
              <a:rPr lang="en-US" sz="600">
                <a:effectLst/>
                <a:latin typeface="Calibri" panose="020F0502020204030204" pitchFamily="34" charset="0"/>
                <a:ea typeface="Calibri" panose="020F0502020204030204" pitchFamily="34" charset="0"/>
                <a:cs typeface="Times New Roman" panose="02020603050405020304" pitchFamily="18" charset="0"/>
              </a:rPr>
              <a:t> costs: $1.64M</a:t>
            </a:r>
          </a:p>
          <a:p>
            <a:pPr marL="0" marR="0" indent="0">
              <a:lnSpc>
                <a:spcPct val="107000"/>
              </a:lnSpc>
              <a:spcBef>
                <a:spcPts val="0"/>
              </a:spcBef>
              <a:spcAft>
                <a:spcPts val="0"/>
              </a:spcAft>
              <a:buNone/>
            </a:pPr>
            <a:r>
              <a:rPr lang="en-US" sz="600" err="1">
                <a:effectLst/>
                <a:latin typeface="Calibri" panose="020F0502020204030204" pitchFamily="34" charset="0"/>
                <a:ea typeface="Calibri" panose="020F0502020204030204" pitchFamily="34" charset="0"/>
                <a:cs typeface="Times New Roman" panose="02020603050405020304" pitchFamily="18" charset="0"/>
              </a:rPr>
              <a:t>OpEx</a:t>
            </a:r>
            <a:r>
              <a:rPr lang="en-US" sz="600">
                <a:effectLst/>
                <a:latin typeface="Calibri" panose="020F0502020204030204" pitchFamily="34" charset="0"/>
                <a:ea typeface="Calibri" panose="020F0502020204030204" pitchFamily="34" charset="0"/>
                <a:cs typeface="Times New Roman" panose="02020603050405020304" pitchFamily="18" charset="0"/>
              </a:rPr>
              <a:t> costs (4 year, includes power and cooling utility costs, infrastructure and hardware maintenance costs): $739.9K</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Energy use in kWh (4 year, per server): 44627, PUE 1.6</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Other assumptions:  utility cost $0.1/kWh,  kWh to kg CO2 factor 0.42394 </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For a 17 server fleet of 4</a:t>
            </a:r>
            <a:r>
              <a:rPr lang="en-US" sz="600" baseline="30000">
                <a:effectLst/>
                <a:latin typeface="Calibri" panose="020F0502020204030204" pitchFamily="34" charset="0"/>
                <a:ea typeface="Calibri" panose="020F0502020204030204" pitchFamily="34" charset="0"/>
                <a:cs typeface="Times New Roman" panose="02020603050405020304" pitchFamily="18" charset="0"/>
              </a:rPr>
              <a:t>th</a:t>
            </a:r>
            <a:r>
              <a:rPr lang="en-US" sz="600">
                <a:effectLst/>
                <a:latin typeface="Calibri" panose="020F0502020204030204" pitchFamily="34" charset="0"/>
                <a:ea typeface="Calibri" panose="020F0502020204030204" pitchFamily="34" charset="0"/>
                <a:cs typeface="Times New Roman" panose="02020603050405020304" pitchFamily="18" charset="0"/>
              </a:rPr>
              <a:t> Gen Xeon 8490H (RN50 w/AMX), estimated as of November 2022: </a:t>
            </a:r>
          </a:p>
          <a:p>
            <a:pPr marL="0" marR="0" indent="0">
              <a:lnSpc>
                <a:spcPct val="107000"/>
              </a:lnSpc>
              <a:spcBef>
                <a:spcPts val="0"/>
              </a:spcBef>
              <a:spcAft>
                <a:spcPts val="0"/>
              </a:spcAft>
              <a:buNone/>
            </a:pPr>
            <a:r>
              <a:rPr lang="en-US" sz="600" err="1">
                <a:effectLst/>
                <a:latin typeface="Calibri" panose="020F0502020204030204" pitchFamily="34" charset="0"/>
                <a:ea typeface="Calibri" panose="020F0502020204030204" pitchFamily="34" charset="0"/>
                <a:cs typeface="Times New Roman" panose="02020603050405020304" pitchFamily="18" charset="0"/>
              </a:rPr>
              <a:t>CapEx</a:t>
            </a:r>
            <a:r>
              <a:rPr lang="en-US" sz="600">
                <a:effectLst/>
                <a:latin typeface="Calibri" panose="020F0502020204030204" pitchFamily="34" charset="0"/>
                <a:ea typeface="Calibri" panose="020F0502020204030204" pitchFamily="34" charset="0"/>
                <a:cs typeface="Times New Roman" panose="02020603050405020304" pitchFamily="18" charset="0"/>
              </a:rPr>
              <a:t> costs: $799.4K</a:t>
            </a:r>
          </a:p>
          <a:p>
            <a:pPr marL="0" marR="0" indent="0">
              <a:lnSpc>
                <a:spcPct val="107000"/>
              </a:lnSpc>
              <a:spcBef>
                <a:spcPts val="0"/>
              </a:spcBef>
              <a:spcAft>
                <a:spcPts val="0"/>
              </a:spcAft>
              <a:buNone/>
            </a:pPr>
            <a:r>
              <a:rPr lang="en-US" sz="600" err="1">
                <a:effectLst/>
                <a:latin typeface="Calibri" panose="020F0502020204030204" pitchFamily="34" charset="0"/>
                <a:ea typeface="Calibri" panose="020F0502020204030204" pitchFamily="34" charset="0"/>
                <a:cs typeface="Times New Roman" panose="02020603050405020304" pitchFamily="18" charset="0"/>
              </a:rPr>
              <a:t>OpEx</a:t>
            </a:r>
            <a:r>
              <a:rPr lang="en-US" sz="600">
                <a:effectLst/>
                <a:latin typeface="Calibri" panose="020F0502020204030204" pitchFamily="34" charset="0"/>
                <a:ea typeface="Calibri" panose="020F0502020204030204" pitchFamily="34" charset="0"/>
                <a:cs typeface="Times New Roman" panose="02020603050405020304" pitchFamily="18" charset="0"/>
              </a:rPr>
              <a:t> costs (4 year, includes power and cooling utility costs, infrastructure and hardware maintenance costs): $275.3K</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Energy use in kWh (4 year, per server): 58581, PUE 1.6</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Other assumptions:  utility cost $0.1/kWh,  kWh to kg CO2 factor 0.42394 </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600" b="1" err="1">
                <a:effectLst/>
                <a:latin typeface="Calibri" panose="020F0502020204030204" pitchFamily="34" charset="0"/>
                <a:ea typeface="Calibri" panose="020F0502020204030204" pitchFamily="34" charset="0"/>
                <a:cs typeface="Times New Roman" panose="02020603050405020304" pitchFamily="18" charset="0"/>
              </a:rPr>
              <a:t>RocksDB</a:t>
            </a:r>
            <a:endParaRPr lang="en-US" sz="600" b="1">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New Configuration: 1-node, 2x pre-production 4th Gen Intel Xeon Scalable 8490H Processor (60 cores) with integrated Intel In-Memory Analytics Accelerator (Intel IAA), on pre-production Intel platform and software, HT On, Turbo On, Total Memory 1024GB (16x64GB DDR5 4800),  microcode 0x2b0000a1, 1x3.84TB P5510 </a:t>
            </a:r>
            <a:r>
              <a:rPr lang="en-US" sz="600" err="1">
                <a:effectLst/>
                <a:latin typeface="Calibri" panose="020F0502020204030204" pitchFamily="34" charset="0"/>
                <a:ea typeface="Calibri" panose="020F0502020204030204" pitchFamily="34" charset="0"/>
                <a:cs typeface="Times New Roman" panose="02020603050405020304" pitchFamily="18" charset="0"/>
              </a:rPr>
              <a:t>NVMe</a:t>
            </a:r>
            <a:r>
              <a:rPr lang="en-US" sz="600">
                <a:effectLst/>
                <a:latin typeface="Calibri" panose="020F0502020204030204" pitchFamily="34" charset="0"/>
                <a:ea typeface="Calibri" panose="020F0502020204030204" pitchFamily="34" charset="0"/>
                <a:cs typeface="Times New Roman" panose="02020603050405020304" pitchFamily="18" charset="0"/>
              </a:rPr>
              <a:t>, 10GbE x540-AT2, Ubuntu 22.04.1 LTS, 5.18.12-051812-generic, QPL v0.2.1,accel-config-v3.4.6.4, ZSTD v1.5.2, </a:t>
            </a:r>
            <a:r>
              <a:rPr lang="en-US" sz="600" err="1">
                <a:effectLst/>
                <a:latin typeface="Calibri" panose="020F0502020204030204" pitchFamily="34" charset="0"/>
                <a:ea typeface="Calibri" panose="020F0502020204030204" pitchFamily="34" charset="0"/>
                <a:cs typeface="Times New Roman" panose="02020603050405020304" pitchFamily="18" charset="0"/>
              </a:rPr>
              <a:t>RocksDB</a:t>
            </a:r>
            <a:r>
              <a:rPr lang="en-US" sz="600">
                <a:effectLst/>
                <a:latin typeface="Calibri" panose="020F0502020204030204" pitchFamily="34" charset="0"/>
                <a:ea typeface="Calibri" panose="020F0502020204030204" pitchFamily="34" charset="0"/>
                <a:cs typeface="Times New Roman" panose="02020603050405020304" pitchFamily="18" charset="0"/>
              </a:rPr>
              <a:t> v6.4.6 (</a:t>
            </a:r>
            <a:r>
              <a:rPr lang="en-US" sz="600" err="1">
                <a:effectLst/>
                <a:latin typeface="Calibri" panose="020F0502020204030204" pitchFamily="34" charset="0"/>
                <a:ea typeface="Calibri" panose="020F0502020204030204" pitchFamily="34" charset="0"/>
                <a:cs typeface="Times New Roman" panose="02020603050405020304" pitchFamily="18" charset="0"/>
              </a:rPr>
              <a:t>db_bench</a:t>
            </a:r>
            <a:r>
              <a:rPr lang="en-US" sz="600">
                <a:effectLst/>
                <a:latin typeface="Calibri" panose="020F0502020204030204" pitchFamily="34" charset="0"/>
                <a:ea typeface="Calibri" panose="020F0502020204030204" pitchFamily="34" charset="0"/>
                <a:cs typeface="Times New Roman" panose="02020603050405020304" pitchFamily="18" charset="0"/>
              </a:rPr>
              <a:t>), tested by Intel November 2022.  Baseline: 1-node, 2x production 3rd Gen Intel Xeon Scalable 8380 Processor ( 40 cores) on </a:t>
            </a:r>
            <a:r>
              <a:rPr lang="en-US" sz="600" err="1">
                <a:effectLst/>
                <a:latin typeface="Calibri" panose="020F0502020204030204" pitchFamily="34" charset="0"/>
                <a:ea typeface="Calibri" panose="020F0502020204030204" pitchFamily="34" charset="0"/>
                <a:cs typeface="Times New Roman" panose="02020603050405020304" pitchFamily="18" charset="0"/>
              </a:rPr>
              <a:t>SuperMicro</a:t>
            </a:r>
            <a:r>
              <a:rPr lang="en-US" sz="600">
                <a:effectLst/>
                <a:latin typeface="Calibri" panose="020F0502020204030204" pitchFamily="34" charset="0"/>
                <a:ea typeface="Calibri" panose="020F0502020204030204" pitchFamily="34" charset="0"/>
                <a:cs typeface="Times New Roman" panose="02020603050405020304" pitchFamily="18" charset="0"/>
              </a:rPr>
              <a:t> SYS-220U-TNR , HT On, Turbo On, SNC Off, Total Memory 1024GB (16x64GB DDR4 3200), microcode 0xd000375, 1x3.84TB P5510 </a:t>
            </a:r>
            <a:r>
              <a:rPr lang="en-US" sz="600" err="1">
                <a:effectLst/>
                <a:latin typeface="Calibri" panose="020F0502020204030204" pitchFamily="34" charset="0"/>
                <a:ea typeface="Calibri" panose="020F0502020204030204" pitchFamily="34" charset="0"/>
                <a:cs typeface="Times New Roman" panose="02020603050405020304" pitchFamily="18" charset="0"/>
              </a:rPr>
              <a:t>NVMe</a:t>
            </a:r>
            <a:r>
              <a:rPr lang="en-US" sz="600">
                <a:effectLst/>
                <a:latin typeface="Calibri" panose="020F0502020204030204" pitchFamily="34" charset="0"/>
                <a:ea typeface="Calibri" panose="020F0502020204030204" pitchFamily="34" charset="0"/>
                <a:cs typeface="Times New Roman" panose="02020603050405020304" pitchFamily="18" charset="0"/>
              </a:rPr>
              <a:t>, 10GbE x540-AT2, Ubuntu 22.04.1 LTS, 5.18.12-051812-generic,  ZSTD v1.5.2, </a:t>
            </a:r>
            <a:r>
              <a:rPr lang="en-US" sz="600" err="1">
                <a:effectLst/>
                <a:latin typeface="Calibri" panose="020F0502020204030204" pitchFamily="34" charset="0"/>
                <a:ea typeface="Calibri" panose="020F0502020204030204" pitchFamily="34" charset="0"/>
                <a:cs typeface="Times New Roman" panose="02020603050405020304" pitchFamily="18" charset="0"/>
              </a:rPr>
              <a:t>RocksDB</a:t>
            </a:r>
            <a:r>
              <a:rPr lang="en-US" sz="600">
                <a:effectLst/>
                <a:latin typeface="Calibri" panose="020F0502020204030204" pitchFamily="34" charset="0"/>
                <a:ea typeface="Calibri" panose="020F0502020204030204" pitchFamily="34" charset="0"/>
                <a:cs typeface="Times New Roman" panose="02020603050405020304" pitchFamily="18" charset="0"/>
              </a:rPr>
              <a:t> v6.4.6 (</a:t>
            </a:r>
            <a:r>
              <a:rPr lang="en-US" sz="600" err="1">
                <a:effectLst/>
                <a:latin typeface="Calibri" panose="020F0502020204030204" pitchFamily="34" charset="0"/>
                <a:ea typeface="Calibri" panose="020F0502020204030204" pitchFamily="34" charset="0"/>
                <a:cs typeface="Times New Roman" panose="02020603050405020304" pitchFamily="18" charset="0"/>
              </a:rPr>
              <a:t>db_bench</a:t>
            </a:r>
            <a:r>
              <a:rPr lang="en-US" sz="600">
                <a:effectLst/>
                <a:latin typeface="Calibri" panose="020F0502020204030204" pitchFamily="34" charset="0"/>
                <a:ea typeface="Calibri" panose="020F0502020204030204" pitchFamily="34" charset="0"/>
                <a:cs typeface="Times New Roman" panose="02020603050405020304" pitchFamily="18" charset="0"/>
              </a:rPr>
              <a:t>), tested by Intel  November 2022.</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For a 50 server fleet of 3</a:t>
            </a:r>
            <a:r>
              <a:rPr lang="en-US" sz="600" baseline="30000">
                <a:effectLst/>
                <a:latin typeface="Calibri" panose="020F0502020204030204" pitchFamily="34" charset="0"/>
                <a:ea typeface="Calibri" panose="020F0502020204030204" pitchFamily="34" charset="0"/>
                <a:cs typeface="Times New Roman" panose="02020603050405020304" pitchFamily="18" charset="0"/>
              </a:rPr>
              <a:t>rd</a:t>
            </a:r>
            <a:r>
              <a:rPr lang="en-US" sz="600">
                <a:effectLst/>
                <a:latin typeface="Calibri" panose="020F0502020204030204" pitchFamily="34" charset="0"/>
                <a:ea typeface="Calibri" panose="020F0502020204030204" pitchFamily="34" charset="0"/>
                <a:cs typeface="Times New Roman" panose="02020603050405020304" pitchFamily="18" charset="0"/>
              </a:rPr>
              <a:t> Gen Xeon 8380 (</a:t>
            </a:r>
            <a:r>
              <a:rPr lang="en-US" sz="600" err="1">
                <a:effectLst/>
                <a:latin typeface="Calibri" panose="020F0502020204030204" pitchFamily="34" charset="0"/>
                <a:ea typeface="Calibri" panose="020F0502020204030204" pitchFamily="34" charset="0"/>
                <a:cs typeface="Times New Roman" panose="02020603050405020304" pitchFamily="18" charset="0"/>
              </a:rPr>
              <a:t>RocksDB</a:t>
            </a:r>
            <a:r>
              <a:rPr lang="en-US" sz="600">
                <a:effectLst/>
                <a:latin typeface="Calibri" panose="020F0502020204030204" pitchFamily="34" charset="0"/>
                <a:ea typeface="Calibri" panose="020F0502020204030204" pitchFamily="34" charset="0"/>
                <a:cs typeface="Times New Roman" panose="02020603050405020304" pitchFamily="18" charset="0"/>
              </a:rPr>
              <a:t>), estimated as of November 2022: </a:t>
            </a:r>
          </a:p>
          <a:p>
            <a:pPr marL="0" marR="0" indent="0">
              <a:lnSpc>
                <a:spcPct val="107000"/>
              </a:lnSpc>
              <a:spcBef>
                <a:spcPts val="0"/>
              </a:spcBef>
              <a:spcAft>
                <a:spcPts val="0"/>
              </a:spcAft>
              <a:buNone/>
            </a:pPr>
            <a:r>
              <a:rPr lang="en-US" sz="600" err="1">
                <a:effectLst/>
                <a:latin typeface="Calibri" panose="020F0502020204030204" pitchFamily="34" charset="0"/>
                <a:ea typeface="Calibri" panose="020F0502020204030204" pitchFamily="34" charset="0"/>
                <a:cs typeface="Times New Roman" panose="02020603050405020304" pitchFamily="18" charset="0"/>
              </a:rPr>
              <a:t>CapEx</a:t>
            </a:r>
            <a:r>
              <a:rPr lang="en-US" sz="600">
                <a:effectLst/>
                <a:latin typeface="Calibri" panose="020F0502020204030204" pitchFamily="34" charset="0"/>
                <a:ea typeface="Calibri" panose="020F0502020204030204" pitchFamily="34" charset="0"/>
                <a:cs typeface="Times New Roman" panose="02020603050405020304" pitchFamily="18" charset="0"/>
              </a:rPr>
              <a:t> costs: $1.64M</a:t>
            </a:r>
          </a:p>
          <a:p>
            <a:pPr marL="0" marR="0" indent="0">
              <a:lnSpc>
                <a:spcPct val="107000"/>
              </a:lnSpc>
              <a:spcBef>
                <a:spcPts val="0"/>
              </a:spcBef>
              <a:spcAft>
                <a:spcPts val="0"/>
              </a:spcAft>
              <a:buNone/>
            </a:pPr>
            <a:r>
              <a:rPr lang="en-US" sz="600" err="1">
                <a:effectLst/>
                <a:latin typeface="Calibri" panose="020F0502020204030204" pitchFamily="34" charset="0"/>
                <a:ea typeface="Calibri" panose="020F0502020204030204" pitchFamily="34" charset="0"/>
                <a:cs typeface="Times New Roman" panose="02020603050405020304" pitchFamily="18" charset="0"/>
              </a:rPr>
              <a:t>OpEx</a:t>
            </a:r>
            <a:r>
              <a:rPr lang="en-US" sz="600">
                <a:effectLst/>
                <a:latin typeface="Calibri" panose="020F0502020204030204" pitchFamily="34" charset="0"/>
                <a:ea typeface="Calibri" panose="020F0502020204030204" pitchFamily="34" charset="0"/>
                <a:cs typeface="Times New Roman" panose="02020603050405020304" pitchFamily="18" charset="0"/>
              </a:rPr>
              <a:t> costs (4 year, includes power and cooling utility costs, infrastructure and hardware maintenance costs): $677.7K</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Energy use in kWh (4 year, per server): 32181, PUE 1.6</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Other assumptions:  utility cost $0.1/kWh,  kWh to kg CO2 factor 0.42394 </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For a 18 server fleet of 4</a:t>
            </a:r>
            <a:r>
              <a:rPr lang="en-US" sz="600" baseline="30000">
                <a:effectLst/>
                <a:latin typeface="Calibri" panose="020F0502020204030204" pitchFamily="34" charset="0"/>
                <a:ea typeface="Calibri" panose="020F0502020204030204" pitchFamily="34" charset="0"/>
                <a:cs typeface="Times New Roman" panose="02020603050405020304" pitchFamily="18" charset="0"/>
              </a:rPr>
              <a:t>th</a:t>
            </a:r>
            <a:r>
              <a:rPr lang="en-US" sz="600">
                <a:effectLst/>
                <a:latin typeface="Calibri" panose="020F0502020204030204" pitchFamily="34" charset="0"/>
                <a:ea typeface="Calibri" panose="020F0502020204030204" pitchFamily="34" charset="0"/>
                <a:cs typeface="Times New Roman" panose="02020603050405020304" pitchFamily="18" charset="0"/>
              </a:rPr>
              <a:t> Gen Xeon 8490H (</a:t>
            </a:r>
            <a:r>
              <a:rPr lang="en-US" sz="600" err="1">
                <a:effectLst/>
                <a:latin typeface="Calibri" panose="020F0502020204030204" pitchFamily="34" charset="0"/>
                <a:ea typeface="Calibri" panose="020F0502020204030204" pitchFamily="34" charset="0"/>
                <a:cs typeface="Times New Roman" panose="02020603050405020304" pitchFamily="18" charset="0"/>
              </a:rPr>
              <a:t>RockDB</a:t>
            </a:r>
            <a:r>
              <a:rPr lang="en-US" sz="600">
                <a:effectLst/>
                <a:latin typeface="Calibri" panose="020F0502020204030204" pitchFamily="34" charset="0"/>
                <a:ea typeface="Calibri" panose="020F0502020204030204" pitchFamily="34" charset="0"/>
                <a:cs typeface="Times New Roman" panose="02020603050405020304" pitchFamily="18" charset="0"/>
              </a:rPr>
              <a:t> w/IAA), estimated as of November 2022: </a:t>
            </a:r>
          </a:p>
          <a:p>
            <a:pPr marL="0" marR="0" indent="0">
              <a:lnSpc>
                <a:spcPct val="107000"/>
              </a:lnSpc>
              <a:spcBef>
                <a:spcPts val="0"/>
              </a:spcBef>
              <a:spcAft>
                <a:spcPts val="0"/>
              </a:spcAft>
              <a:buNone/>
            </a:pPr>
            <a:r>
              <a:rPr lang="en-US" sz="600" err="1">
                <a:effectLst/>
                <a:latin typeface="Calibri" panose="020F0502020204030204" pitchFamily="34" charset="0"/>
                <a:ea typeface="Calibri" panose="020F0502020204030204" pitchFamily="34" charset="0"/>
                <a:cs typeface="Times New Roman" panose="02020603050405020304" pitchFamily="18" charset="0"/>
              </a:rPr>
              <a:t>CapEx</a:t>
            </a:r>
            <a:r>
              <a:rPr lang="en-US" sz="600">
                <a:effectLst/>
                <a:latin typeface="Calibri" panose="020F0502020204030204" pitchFamily="34" charset="0"/>
                <a:ea typeface="Calibri" panose="020F0502020204030204" pitchFamily="34" charset="0"/>
                <a:cs typeface="Times New Roman" panose="02020603050405020304" pitchFamily="18" charset="0"/>
              </a:rPr>
              <a:t> costs: $846.4K</a:t>
            </a:r>
          </a:p>
          <a:p>
            <a:pPr marL="0" marR="0" indent="0">
              <a:lnSpc>
                <a:spcPct val="107000"/>
              </a:lnSpc>
              <a:spcBef>
                <a:spcPts val="0"/>
              </a:spcBef>
              <a:spcAft>
                <a:spcPts val="0"/>
              </a:spcAft>
              <a:buNone/>
            </a:pPr>
            <a:r>
              <a:rPr lang="en-US" sz="600" err="1">
                <a:effectLst/>
                <a:latin typeface="Calibri" panose="020F0502020204030204" pitchFamily="34" charset="0"/>
                <a:ea typeface="Calibri" panose="020F0502020204030204" pitchFamily="34" charset="0"/>
                <a:cs typeface="Times New Roman" panose="02020603050405020304" pitchFamily="18" charset="0"/>
              </a:rPr>
              <a:t>OpEx</a:t>
            </a:r>
            <a:r>
              <a:rPr lang="en-US" sz="600">
                <a:effectLst/>
                <a:latin typeface="Calibri" panose="020F0502020204030204" pitchFamily="34" charset="0"/>
                <a:ea typeface="Calibri" panose="020F0502020204030204" pitchFamily="34" charset="0"/>
                <a:cs typeface="Times New Roman" panose="02020603050405020304" pitchFamily="18" charset="0"/>
              </a:rPr>
              <a:t> costs (4 year, includes power and cooling utility costs, infrastructure and hardware maintenance costs): $260.6K</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Energy use in kWh (4 year, per server): 41444, PUE 1.6</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Other assumptions:  utility cost $0.1/kWh,  kWh to kg CO2 factor 0.42394 </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600" err="1">
                <a:effectLst/>
                <a:latin typeface="Calibri" panose="020F0502020204030204" pitchFamily="34" charset="0"/>
                <a:ea typeface="Calibri" panose="020F0502020204030204" pitchFamily="34" charset="0"/>
                <a:cs typeface="Times New Roman" panose="02020603050405020304" pitchFamily="18" charset="0"/>
              </a:rPr>
              <a:t>OpenFOAM</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New Configuration: 1-node, 2x pre-production 4</a:t>
            </a:r>
            <a:r>
              <a:rPr lang="en-US" sz="600" baseline="30000">
                <a:effectLst/>
                <a:latin typeface="Calibri" panose="020F0502020204030204" pitchFamily="34" charset="0"/>
                <a:ea typeface="Calibri" panose="020F0502020204030204" pitchFamily="34" charset="0"/>
                <a:cs typeface="Times New Roman" panose="02020603050405020304" pitchFamily="18" charset="0"/>
              </a:rPr>
              <a:t>th</a:t>
            </a:r>
            <a:r>
              <a:rPr lang="en-US" sz="600">
                <a:effectLst/>
                <a:latin typeface="Calibri" panose="020F0502020204030204" pitchFamily="34" charset="0"/>
                <a:ea typeface="Calibri" panose="020F0502020204030204" pitchFamily="34" charset="0"/>
                <a:cs typeface="Times New Roman" panose="02020603050405020304" pitchFamily="18" charset="0"/>
              </a:rPr>
              <a:t>  Gen Intel Xeon CPU Max Series (56 cores) on pre-production Intel platform and software, HT On, Turbo On, SNC4 mode, Total Memory 128 GB (8x16GB HBM2 3200MT/s), microcode 0x2c000020, 1x3.5TB INTEL SSDPF2KX038TZ </a:t>
            </a:r>
            <a:r>
              <a:rPr lang="en-US" sz="600" err="1">
                <a:effectLst/>
                <a:latin typeface="Calibri" panose="020F0502020204030204" pitchFamily="34" charset="0"/>
                <a:ea typeface="Calibri" panose="020F0502020204030204" pitchFamily="34" charset="0"/>
                <a:cs typeface="Times New Roman" panose="02020603050405020304" pitchFamily="18" charset="0"/>
              </a:rPr>
              <a:t>NVMe</a:t>
            </a:r>
            <a:r>
              <a:rPr lang="en-US" sz="600">
                <a:effectLst/>
                <a:latin typeface="Calibri" panose="020F0502020204030204" pitchFamily="34" charset="0"/>
                <a:ea typeface="Calibri" panose="020F0502020204030204" pitchFamily="34" charset="0"/>
                <a:cs typeface="Times New Roman" panose="02020603050405020304" pitchFamily="18" charset="0"/>
              </a:rPr>
              <a:t>, CentOS Stream 8, 5.19.0-rc6.0712.intel_next.1.x86_64+server, </a:t>
            </a:r>
            <a:r>
              <a:rPr lang="en-US" sz="600" err="1">
                <a:effectLst/>
                <a:latin typeface="Calibri" panose="020F0502020204030204" pitchFamily="34" charset="0"/>
                <a:ea typeface="Calibri" panose="020F0502020204030204" pitchFamily="34" charset="0"/>
                <a:cs typeface="Times New Roman" panose="02020603050405020304" pitchFamily="18" charset="0"/>
              </a:rPr>
              <a:t>OpenFOAM</a:t>
            </a:r>
            <a:r>
              <a:rPr lang="en-US" sz="600">
                <a:effectLst/>
                <a:latin typeface="Calibri" panose="020F0502020204030204" pitchFamily="34" charset="0"/>
                <a:ea typeface="Calibri" panose="020F0502020204030204" pitchFamily="34" charset="0"/>
                <a:cs typeface="Times New Roman" panose="02020603050405020304" pitchFamily="18" charset="0"/>
              </a:rPr>
              <a:t> 8, Motorbike 20M @ 250 iterations, Motorbike 42M @ 250 iterations, Tools: ifort:2021.6.0, icc:2021.6.0, impi:2021.6.0, tested by Intel December 2022.  Baseline:  1-node, 2x production 3</a:t>
            </a:r>
            <a:r>
              <a:rPr lang="en-US" sz="600" baseline="30000">
                <a:effectLst/>
                <a:latin typeface="Calibri" panose="020F0502020204030204" pitchFamily="34" charset="0"/>
                <a:ea typeface="Calibri" panose="020F0502020204030204" pitchFamily="34" charset="0"/>
                <a:cs typeface="Times New Roman" panose="02020603050405020304" pitchFamily="18" charset="0"/>
              </a:rPr>
              <a:t>rd</a:t>
            </a:r>
            <a:r>
              <a:rPr lang="en-US" sz="600">
                <a:effectLst/>
                <a:latin typeface="Calibri" panose="020F0502020204030204" pitchFamily="34" charset="0"/>
                <a:ea typeface="Calibri" panose="020F0502020204030204" pitchFamily="34" charset="0"/>
                <a:cs typeface="Times New Roman" panose="02020603050405020304" pitchFamily="18" charset="0"/>
              </a:rPr>
              <a:t>  Gen Intel Xeon Scalable 8380 Processor ( 40 cores) on </a:t>
            </a:r>
            <a:r>
              <a:rPr lang="en-US" sz="600" err="1">
                <a:effectLst/>
                <a:latin typeface="Calibri" panose="020F0502020204030204" pitchFamily="34" charset="0"/>
                <a:ea typeface="Calibri" panose="020F0502020204030204" pitchFamily="34" charset="0"/>
                <a:cs typeface="Times New Roman" panose="02020603050405020304" pitchFamily="18" charset="0"/>
              </a:rPr>
              <a:t>SuperMicro</a:t>
            </a:r>
            <a:r>
              <a:rPr lang="en-US" sz="600">
                <a:effectLst/>
                <a:latin typeface="Calibri" panose="020F0502020204030204" pitchFamily="34" charset="0"/>
                <a:ea typeface="Calibri" panose="020F0502020204030204" pitchFamily="34" charset="0"/>
                <a:cs typeface="Times New Roman" panose="02020603050405020304" pitchFamily="18" charset="0"/>
              </a:rPr>
              <a:t> SYS-220U-TNR, HT On, Turbo On, 512GB (16x32GB DDR4 3200 MT/s), microcode 0xd000375, 1x2.9TB INTEL SSDPE2KE032T8 </a:t>
            </a:r>
            <a:r>
              <a:rPr lang="en-US" sz="600" err="1">
                <a:effectLst/>
                <a:latin typeface="Calibri" panose="020F0502020204030204" pitchFamily="34" charset="0"/>
                <a:ea typeface="Calibri" panose="020F0502020204030204" pitchFamily="34" charset="0"/>
                <a:cs typeface="Times New Roman" panose="02020603050405020304" pitchFamily="18" charset="0"/>
              </a:rPr>
              <a:t>NVMe</a:t>
            </a:r>
            <a:r>
              <a:rPr lang="en-US" sz="600">
                <a:effectLst/>
                <a:latin typeface="Calibri" panose="020F0502020204030204" pitchFamily="34" charset="0"/>
                <a:ea typeface="Calibri" panose="020F0502020204030204" pitchFamily="34" charset="0"/>
                <a:cs typeface="Times New Roman" panose="02020603050405020304" pitchFamily="18" charset="0"/>
              </a:rPr>
              <a:t>, CentOS Stream 8, 4.18.0-408.el8.x86_64, </a:t>
            </a:r>
            <a:r>
              <a:rPr lang="en-US" sz="600" err="1">
                <a:effectLst/>
                <a:latin typeface="Calibri" panose="020F0502020204030204" pitchFamily="34" charset="0"/>
                <a:ea typeface="Calibri" panose="020F0502020204030204" pitchFamily="34" charset="0"/>
                <a:cs typeface="Times New Roman" panose="02020603050405020304" pitchFamily="18" charset="0"/>
              </a:rPr>
              <a:t>OpenFOAM</a:t>
            </a:r>
            <a:r>
              <a:rPr lang="en-US" sz="600">
                <a:effectLst/>
                <a:latin typeface="Calibri" panose="020F0502020204030204" pitchFamily="34" charset="0"/>
                <a:ea typeface="Calibri" panose="020F0502020204030204" pitchFamily="34" charset="0"/>
                <a:cs typeface="Times New Roman" panose="02020603050405020304" pitchFamily="18" charset="0"/>
              </a:rPr>
              <a:t> 8, Motorbike 20M @ 250 iterations, Motorbike 42M @ 250 iterations, Tools: ifort:2021.6.0, icc:2021.6.0, impi:2021.6.0, tested by Intel December 2022</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For a 50 server fleet of 3</a:t>
            </a:r>
            <a:r>
              <a:rPr lang="en-US" sz="600" baseline="30000">
                <a:effectLst/>
                <a:latin typeface="Calibri" panose="020F0502020204030204" pitchFamily="34" charset="0"/>
                <a:ea typeface="Calibri" panose="020F0502020204030204" pitchFamily="34" charset="0"/>
                <a:cs typeface="Times New Roman" panose="02020603050405020304" pitchFamily="18" charset="0"/>
              </a:rPr>
              <a:t>rd</a:t>
            </a:r>
            <a:r>
              <a:rPr lang="en-US" sz="600">
                <a:effectLst/>
                <a:latin typeface="Calibri" panose="020F0502020204030204" pitchFamily="34" charset="0"/>
                <a:ea typeface="Calibri" panose="020F0502020204030204" pitchFamily="34" charset="0"/>
                <a:cs typeface="Times New Roman" panose="02020603050405020304" pitchFamily="18" charset="0"/>
              </a:rPr>
              <a:t> Gen Xeon 8380 (</a:t>
            </a:r>
            <a:r>
              <a:rPr lang="en-US" sz="600" err="1">
                <a:effectLst/>
                <a:latin typeface="Calibri" panose="020F0502020204030204" pitchFamily="34" charset="0"/>
                <a:ea typeface="Calibri" panose="020F0502020204030204" pitchFamily="34" charset="0"/>
                <a:cs typeface="Times New Roman" panose="02020603050405020304" pitchFamily="18" charset="0"/>
              </a:rPr>
              <a:t>OpenFOAM</a:t>
            </a:r>
            <a:r>
              <a:rPr lang="en-US" sz="600">
                <a:effectLst/>
                <a:latin typeface="Calibri" panose="020F0502020204030204" pitchFamily="34" charset="0"/>
                <a:ea typeface="Calibri" panose="020F0502020204030204" pitchFamily="34" charset="0"/>
                <a:cs typeface="Times New Roman" panose="02020603050405020304" pitchFamily="18" charset="0"/>
              </a:rPr>
              <a:t>), estimated as of December 2022: </a:t>
            </a:r>
          </a:p>
          <a:p>
            <a:pPr marL="0" marR="0" indent="0">
              <a:lnSpc>
                <a:spcPct val="107000"/>
              </a:lnSpc>
              <a:spcBef>
                <a:spcPts val="0"/>
              </a:spcBef>
              <a:spcAft>
                <a:spcPts val="0"/>
              </a:spcAft>
              <a:buNone/>
            </a:pPr>
            <a:r>
              <a:rPr lang="en-US" sz="600" err="1">
                <a:effectLst/>
                <a:latin typeface="Calibri" panose="020F0502020204030204" pitchFamily="34" charset="0"/>
                <a:ea typeface="Calibri" panose="020F0502020204030204" pitchFamily="34" charset="0"/>
                <a:cs typeface="Times New Roman" panose="02020603050405020304" pitchFamily="18" charset="0"/>
              </a:rPr>
              <a:t>CapEx</a:t>
            </a:r>
            <a:r>
              <a:rPr lang="en-US" sz="600">
                <a:effectLst/>
                <a:latin typeface="Calibri" panose="020F0502020204030204" pitchFamily="34" charset="0"/>
                <a:ea typeface="Calibri" panose="020F0502020204030204" pitchFamily="34" charset="0"/>
                <a:cs typeface="Times New Roman" panose="02020603050405020304" pitchFamily="18" charset="0"/>
              </a:rPr>
              <a:t> costs: $1.50M</a:t>
            </a:r>
          </a:p>
          <a:p>
            <a:pPr marL="0" marR="0" indent="0">
              <a:lnSpc>
                <a:spcPct val="107000"/>
              </a:lnSpc>
              <a:spcBef>
                <a:spcPts val="0"/>
              </a:spcBef>
              <a:spcAft>
                <a:spcPts val="0"/>
              </a:spcAft>
              <a:buNone/>
            </a:pPr>
            <a:r>
              <a:rPr lang="en-US" sz="600" err="1">
                <a:effectLst/>
                <a:latin typeface="Calibri" panose="020F0502020204030204" pitchFamily="34" charset="0"/>
                <a:ea typeface="Calibri" panose="020F0502020204030204" pitchFamily="34" charset="0"/>
                <a:cs typeface="Times New Roman" panose="02020603050405020304" pitchFamily="18" charset="0"/>
              </a:rPr>
              <a:t>OpEx</a:t>
            </a:r>
            <a:r>
              <a:rPr lang="en-US" sz="600">
                <a:effectLst/>
                <a:latin typeface="Calibri" panose="020F0502020204030204" pitchFamily="34" charset="0"/>
                <a:ea typeface="Calibri" panose="020F0502020204030204" pitchFamily="34" charset="0"/>
                <a:cs typeface="Times New Roman" panose="02020603050405020304" pitchFamily="18" charset="0"/>
              </a:rPr>
              <a:t> costs (4 year, includes power and cooling utility costs, infrastructure and hardware maintenance costs): $780.3K</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Energy use in kWh (4 year, per server): 52700, PUE 1.6</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Other assumptions:  utility cost $0.1/kWh,  kWh to kg CO2 factor 0.42394 </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For a 16 server fleet of Intel Xeon CPU Max Series 56 core, estimated as of December 2022: </a:t>
            </a:r>
          </a:p>
          <a:p>
            <a:pPr marL="0" marR="0" indent="0">
              <a:lnSpc>
                <a:spcPct val="107000"/>
              </a:lnSpc>
              <a:spcBef>
                <a:spcPts val="0"/>
              </a:spcBef>
              <a:spcAft>
                <a:spcPts val="0"/>
              </a:spcAft>
              <a:buNone/>
            </a:pPr>
            <a:r>
              <a:rPr lang="en-US" sz="600" err="1">
                <a:effectLst/>
                <a:latin typeface="Calibri" panose="020F0502020204030204" pitchFamily="34" charset="0"/>
                <a:ea typeface="Calibri" panose="020F0502020204030204" pitchFamily="34" charset="0"/>
                <a:cs typeface="Times New Roman" panose="02020603050405020304" pitchFamily="18" charset="0"/>
              </a:rPr>
              <a:t>CapEx</a:t>
            </a:r>
            <a:r>
              <a:rPr lang="en-US" sz="600">
                <a:effectLst/>
                <a:latin typeface="Calibri" panose="020F0502020204030204" pitchFamily="34" charset="0"/>
                <a:ea typeface="Calibri" panose="020F0502020204030204" pitchFamily="34" charset="0"/>
                <a:cs typeface="Times New Roman" panose="02020603050405020304" pitchFamily="18" charset="0"/>
              </a:rPr>
              <a:t> costs: $507.2K</a:t>
            </a:r>
          </a:p>
          <a:p>
            <a:pPr marL="0" marR="0" indent="0">
              <a:lnSpc>
                <a:spcPct val="107000"/>
              </a:lnSpc>
              <a:spcBef>
                <a:spcPts val="0"/>
              </a:spcBef>
              <a:spcAft>
                <a:spcPts val="0"/>
              </a:spcAft>
              <a:buNone/>
            </a:pPr>
            <a:r>
              <a:rPr lang="en-US" sz="600" err="1">
                <a:effectLst/>
                <a:latin typeface="Calibri" panose="020F0502020204030204" pitchFamily="34" charset="0"/>
                <a:ea typeface="Calibri" panose="020F0502020204030204" pitchFamily="34" charset="0"/>
                <a:cs typeface="Times New Roman" panose="02020603050405020304" pitchFamily="18" charset="0"/>
              </a:rPr>
              <a:t>OpEx</a:t>
            </a:r>
            <a:r>
              <a:rPr lang="en-US" sz="600">
                <a:effectLst/>
                <a:latin typeface="Calibri" panose="020F0502020204030204" pitchFamily="34" charset="0"/>
                <a:ea typeface="Calibri" panose="020F0502020204030204" pitchFamily="34" charset="0"/>
                <a:cs typeface="Times New Roman" panose="02020603050405020304" pitchFamily="18" charset="0"/>
              </a:rPr>
              <a:t> costs (4 year, includes power and cooling utility costs, infrastructure and hardware maintenance costs): $274.9K</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Energy use in kWh (4 year, per server): 74621, PUE 1.6</a:t>
            </a:r>
          </a:p>
          <a:p>
            <a:pPr marL="0" marR="0" indent="0">
              <a:lnSpc>
                <a:spcPct val="107000"/>
              </a:lnSpc>
              <a:spcBef>
                <a:spcPts val="0"/>
              </a:spcBef>
              <a:spcAft>
                <a:spcPts val="0"/>
              </a:spcAft>
              <a:buNone/>
            </a:pPr>
            <a:r>
              <a:rPr lang="en-US" sz="600">
                <a:effectLst/>
                <a:latin typeface="Calibri" panose="020F0502020204030204" pitchFamily="34" charset="0"/>
                <a:ea typeface="Calibri" panose="020F0502020204030204" pitchFamily="34" charset="0"/>
                <a:cs typeface="Times New Roman" panose="02020603050405020304" pitchFamily="18" charset="0"/>
              </a:rPr>
              <a:t>Other assumptions:  utility cost $0.1/kWh,  kWh to kg CO2 factor 0.42394 </a:t>
            </a:r>
          </a:p>
          <a:p>
            <a:pPr marL="0" marR="0" indent="0">
              <a:lnSpc>
                <a:spcPct val="107000"/>
              </a:lnSpc>
              <a:spcBef>
                <a:spcPts val="0"/>
              </a:spcBef>
              <a:spcAft>
                <a:spcPts val="0"/>
              </a:spcAft>
              <a:buNone/>
            </a:pPr>
            <a:endParaRPr lang="en-US" sz="60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
          </a:p>
          <a:p>
            <a:pPr marL="0" indent="0">
              <a:buNone/>
            </a:pPr>
            <a:endParaRPr lang="en-US" sz="200"/>
          </a:p>
        </p:txBody>
      </p:sp>
      <p:sp>
        <p:nvSpPr>
          <p:cNvPr id="6" name="TextBox 5">
            <a:extLst>
              <a:ext uri="{FF2B5EF4-FFF2-40B4-BE49-F238E27FC236}">
                <a16:creationId xmlns:a16="http://schemas.microsoft.com/office/drawing/2014/main" id="{073F6B87-4664-4EC7-8B81-BC0BC64E7B08}"/>
              </a:ext>
            </a:extLst>
          </p:cNvPr>
          <p:cNvSpPr txBox="1"/>
          <p:nvPr/>
        </p:nvSpPr>
        <p:spPr>
          <a:xfrm>
            <a:off x="543850" y="2236221"/>
            <a:ext cx="10731500" cy="346185"/>
          </a:xfrm>
          <a:prstGeom prst="rect">
            <a:avLst/>
          </a:prstGeom>
          <a:noFill/>
        </p:spPr>
        <p:txBody>
          <a:bodyPr wrap="square" rtlCol="0">
            <a:spAutoFit/>
          </a:bodyPr>
          <a:lstStyle/>
          <a:p>
            <a:pPr marR="0">
              <a:lnSpc>
                <a:spcPct val="107000"/>
              </a:lnSpc>
              <a:spcBef>
                <a:spcPts val="0"/>
              </a:spcBef>
              <a:spcAft>
                <a:spcPts val="0"/>
              </a:spcAft>
            </a:pPr>
            <a:r>
              <a:rPr lang="en-US" sz="800">
                <a:latin typeface="+mj-lt"/>
              </a:rPr>
              <a:t> </a:t>
            </a:r>
          </a:p>
          <a:p>
            <a:pPr marR="0">
              <a:lnSpc>
                <a:spcPct val="107000"/>
              </a:lnSpc>
              <a:spcBef>
                <a:spcPts val="0"/>
              </a:spcBef>
              <a:spcAft>
                <a:spcPts val="0"/>
              </a:spcAft>
            </a:pPr>
            <a:endParaRPr lang="en-US" sz="800">
              <a:latin typeface="+mj-lt"/>
            </a:endParaRPr>
          </a:p>
        </p:txBody>
      </p:sp>
      <p:pic>
        <p:nvPicPr>
          <p:cNvPr id="4" name="Picture 3">
            <a:extLst>
              <a:ext uri="{FF2B5EF4-FFF2-40B4-BE49-F238E27FC236}">
                <a16:creationId xmlns:a16="http://schemas.microsoft.com/office/drawing/2014/main" id="{00CD9749-CBB5-5061-3F43-510DFDFD373C}"/>
              </a:ext>
            </a:extLst>
          </p:cNvPr>
          <p:cNvPicPr>
            <a:picLocks noChangeAspect="1"/>
          </p:cNvPicPr>
          <p:nvPr/>
        </p:nvPicPr>
        <p:blipFill rotWithShape="1">
          <a:blip r:embed="rId3"/>
          <a:srcRect l="11353" t="16358" r="46267" b="11564"/>
          <a:stretch/>
        </p:blipFill>
        <p:spPr>
          <a:xfrm>
            <a:off x="10358924" y="0"/>
            <a:ext cx="1833076" cy="1002082"/>
          </a:xfrm>
          <a:prstGeom prst="rect">
            <a:avLst/>
          </a:prstGeom>
        </p:spPr>
      </p:pic>
    </p:spTree>
    <p:extLst>
      <p:ext uri="{BB962C8B-B14F-4D97-AF65-F5344CB8AC3E}">
        <p14:creationId xmlns:p14="http://schemas.microsoft.com/office/powerpoint/2010/main" val="107164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84763-2F7E-4936-9C2B-C98D74BA0A3A}"/>
              </a:ext>
            </a:extLst>
          </p:cNvPr>
          <p:cNvSpPr>
            <a:spLocks noGrp="1"/>
          </p:cNvSpPr>
          <p:nvPr>
            <p:ph type="title"/>
          </p:nvPr>
        </p:nvSpPr>
        <p:spPr>
          <a:xfrm>
            <a:off x="0" y="-98870"/>
            <a:ext cx="8417286" cy="1199822"/>
          </a:xfrm>
        </p:spPr>
        <p:txBody>
          <a:bodyPr>
            <a:normAutofit/>
          </a:bodyPr>
          <a:lstStyle/>
          <a:p>
            <a:r>
              <a:rPr lang="en-US" sz="4000"/>
              <a:t>Resources and Configurations</a:t>
            </a:r>
          </a:p>
        </p:txBody>
      </p:sp>
      <p:sp>
        <p:nvSpPr>
          <p:cNvPr id="7" name="Content Placeholder 2">
            <a:extLst>
              <a:ext uri="{FF2B5EF4-FFF2-40B4-BE49-F238E27FC236}">
                <a16:creationId xmlns:a16="http://schemas.microsoft.com/office/drawing/2014/main" id="{5778C3B1-8F9C-42DA-8773-05CF1F2D295C}"/>
              </a:ext>
            </a:extLst>
          </p:cNvPr>
          <p:cNvSpPr>
            <a:spLocks noGrp="1"/>
          </p:cNvSpPr>
          <p:nvPr>
            <p:ph sz="quarter" idx="10"/>
          </p:nvPr>
        </p:nvSpPr>
        <p:spPr>
          <a:xfrm>
            <a:off x="505632" y="932999"/>
            <a:ext cx="9734395" cy="5301673"/>
          </a:xfrm>
        </p:spPr>
        <p:txBody>
          <a:bodyPr>
            <a:noAutofit/>
          </a:bodyPr>
          <a:lstStyle/>
          <a:p>
            <a:pPr marL="0" indent="0">
              <a:lnSpc>
                <a:spcPct val="107000"/>
              </a:lnSpc>
              <a:spcAft>
                <a:spcPts val="800"/>
              </a:spcAft>
              <a:buNone/>
            </a:pPr>
            <a:r>
              <a:rPr lang="en-US" sz="900" b="1">
                <a:latin typeface="+mn-lt"/>
              </a:rPr>
              <a:t>A More Cost-Efficient Server Architecture</a:t>
            </a:r>
          </a:p>
          <a:p>
            <a:pPr marL="0" marR="0" indent="0">
              <a:lnSpc>
                <a:spcPct val="107000"/>
              </a:lnSpc>
              <a:spcBef>
                <a:spcPts val="0"/>
              </a:spcBef>
              <a:spcAft>
                <a:spcPts val="0"/>
              </a:spcAft>
              <a:buNone/>
            </a:pPr>
            <a:endParaRPr lang="en-US" sz="70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700" b="1">
                <a:effectLst/>
                <a:latin typeface="Calibri" panose="020F0502020204030204" pitchFamily="34" charset="0"/>
                <a:ea typeface="Calibri" panose="020F0502020204030204" pitchFamily="34" charset="0"/>
                <a:cs typeface="Times New Roman" panose="02020603050405020304" pitchFamily="18" charset="0"/>
              </a:rPr>
              <a:t>SPDK</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700">
                <a:effectLst/>
                <a:latin typeface="Calibri" panose="020F0502020204030204" pitchFamily="34" charset="0"/>
                <a:ea typeface="Calibri" panose="020F0502020204030204" pitchFamily="34" charset="0"/>
                <a:cs typeface="Times New Roman" panose="02020603050405020304" pitchFamily="18" charset="0"/>
              </a:rPr>
              <a:t>New Configuration: 1-node, 2x pre-production 4th  Gen Intel Xeon Scalable processor (60 core) with integrated Intel Data Streaming Accelerator (Intel DSA), DSA device utilized=1(1 active socket), on pre-production Intel platform and software with 1024GB DDR5 memory (16x64 GB), microcode 0x2b0000a1, 10GbE x540-AT2, Ubuntu 22.04.1 LTS, 5.15.0-52-generic, 1x 1.92TB Intel® SSDSC2KG01, 4x 1.92TB Samsung PM1733,  1x Intel® Ethernet Network Adapter E810-2CQDA2, 2x100GbE, FIO v3.30, SPDK 22.05, tested by Intel November 2022.  Baseline: 1-node, 2x production 3rd Gen Intel Xeon Scalable Processors( 40 cores) on Supermicro SYS-220U-TNR , DDR4 memory total 1024GB (16x64 GB), HT On, Turbo On, SNC Off, microcode 0xd000375,  10GbE x540-AT2, Ubuntu 22.04.1 LTS, 5.15.0-52-generic, 1x 1.92TB Intel SSDSC2KG01, 4x 1.92TB Samsung PM1733, 1x Intel Ethernet Network Adapter E810-2CQDA2, 2x100GbE, FIO v3.30, SPDK 22.05, tested by Intel November 2022.</a:t>
            </a:r>
          </a:p>
          <a:p>
            <a:pPr marL="0" marR="0" indent="0">
              <a:lnSpc>
                <a:spcPct val="107000"/>
              </a:lnSpc>
              <a:spcBef>
                <a:spcPts val="0"/>
              </a:spcBef>
              <a:spcAft>
                <a:spcPts val="0"/>
              </a:spcAft>
              <a:buNone/>
            </a:pP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700">
                <a:effectLst/>
                <a:latin typeface="Calibri" panose="020F0502020204030204" pitchFamily="34" charset="0"/>
                <a:ea typeface="Calibri" panose="020F0502020204030204" pitchFamily="34" charset="0"/>
                <a:cs typeface="Times New Roman" panose="02020603050405020304" pitchFamily="18" charset="0"/>
              </a:rPr>
              <a:t>For a 50 server fleet of 3rd Gen Xeon 8380 (SPDK), estimated as of November 2022: </a:t>
            </a:r>
          </a:p>
          <a:p>
            <a:pPr marL="0" marR="0" indent="0">
              <a:lnSpc>
                <a:spcPct val="107000"/>
              </a:lnSpc>
              <a:spcBef>
                <a:spcPts val="0"/>
              </a:spcBef>
              <a:spcAft>
                <a:spcPts val="0"/>
              </a:spcAft>
              <a:buNone/>
            </a:pPr>
            <a:r>
              <a:rPr lang="en-US" sz="700" err="1">
                <a:effectLst/>
                <a:latin typeface="Calibri" panose="020F0502020204030204" pitchFamily="34" charset="0"/>
                <a:ea typeface="Calibri" panose="020F0502020204030204" pitchFamily="34" charset="0"/>
                <a:cs typeface="Times New Roman" panose="02020603050405020304" pitchFamily="18" charset="0"/>
              </a:rPr>
              <a:t>CapEx</a:t>
            </a:r>
            <a:r>
              <a:rPr lang="en-US" sz="700">
                <a:effectLst/>
                <a:latin typeface="Calibri" panose="020F0502020204030204" pitchFamily="34" charset="0"/>
                <a:ea typeface="Calibri" panose="020F0502020204030204" pitchFamily="34" charset="0"/>
                <a:cs typeface="Times New Roman" panose="02020603050405020304" pitchFamily="18" charset="0"/>
              </a:rPr>
              <a:t> costs: $1.77M</a:t>
            </a:r>
          </a:p>
          <a:p>
            <a:pPr marL="0" marR="0" indent="0">
              <a:lnSpc>
                <a:spcPct val="107000"/>
              </a:lnSpc>
              <a:spcBef>
                <a:spcPts val="0"/>
              </a:spcBef>
              <a:spcAft>
                <a:spcPts val="0"/>
              </a:spcAft>
              <a:buNone/>
            </a:pPr>
            <a:r>
              <a:rPr lang="en-US" sz="700" err="1">
                <a:effectLst/>
                <a:latin typeface="Calibri" panose="020F0502020204030204" pitchFamily="34" charset="0"/>
                <a:ea typeface="Calibri" panose="020F0502020204030204" pitchFamily="34" charset="0"/>
                <a:cs typeface="Times New Roman" panose="02020603050405020304" pitchFamily="18" charset="0"/>
              </a:rPr>
              <a:t>OpEx</a:t>
            </a:r>
            <a:r>
              <a:rPr lang="en-US" sz="700">
                <a:effectLst/>
                <a:latin typeface="Calibri" panose="020F0502020204030204" pitchFamily="34" charset="0"/>
                <a:ea typeface="Calibri" panose="020F0502020204030204" pitchFamily="34" charset="0"/>
                <a:cs typeface="Times New Roman" panose="02020603050405020304" pitchFamily="18" charset="0"/>
              </a:rPr>
              <a:t> costs (4 year, includes power and cooling utility costs, infrastructure and hardware maintenance costs): $630.6K</a:t>
            </a:r>
          </a:p>
          <a:p>
            <a:pPr marL="0" marR="0" indent="0">
              <a:lnSpc>
                <a:spcPct val="107000"/>
              </a:lnSpc>
              <a:spcBef>
                <a:spcPts val="0"/>
              </a:spcBef>
              <a:spcAft>
                <a:spcPts val="0"/>
              </a:spcAft>
              <a:buNone/>
            </a:pPr>
            <a:r>
              <a:rPr lang="en-US" sz="700">
                <a:effectLst/>
                <a:latin typeface="Calibri" panose="020F0502020204030204" pitchFamily="34" charset="0"/>
                <a:ea typeface="Calibri" panose="020F0502020204030204" pitchFamily="34" charset="0"/>
                <a:cs typeface="Times New Roman" panose="02020603050405020304" pitchFamily="18" charset="0"/>
              </a:rPr>
              <a:t>Energy use in kWh (4 year, per server): 22762, PUE 1.6</a:t>
            </a:r>
          </a:p>
          <a:p>
            <a:pPr marL="0" marR="0" indent="0">
              <a:lnSpc>
                <a:spcPct val="107000"/>
              </a:lnSpc>
              <a:spcBef>
                <a:spcPts val="0"/>
              </a:spcBef>
              <a:spcAft>
                <a:spcPts val="0"/>
              </a:spcAft>
              <a:buNone/>
            </a:pPr>
            <a:r>
              <a:rPr lang="en-US" sz="700">
                <a:effectLst/>
                <a:latin typeface="Calibri" panose="020F0502020204030204" pitchFamily="34" charset="0"/>
                <a:ea typeface="Calibri" panose="020F0502020204030204" pitchFamily="34" charset="0"/>
                <a:cs typeface="Times New Roman" panose="02020603050405020304" pitchFamily="18" charset="0"/>
              </a:rPr>
              <a:t>Other assumptions:  utility cost $0.1/kWh,  kWh to kg CO2 factor 0.42394 </a:t>
            </a:r>
          </a:p>
          <a:p>
            <a:pPr marL="0" marR="0" indent="0">
              <a:lnSpc>
                <a:spcPct val="107000"/>
              </a:lnSpc>
              <a:spcBef>
                <a:spcPts val="0"/>
              </a:spcBef>
              <a:spcAft>
                <a:spcPts val="0"/>
              </a:spcAft>
              <a:buNone/>
            </a:pPr>
            <a:endParaRPr lang="en-US" sz="7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700">
                <a:effectLst/>
                <a:latin typeface="Calibri" panose="020F0502020204030204" pitchFamily="34" charset="0"/>
                <a:ea typeface="Calibri" panose="020F0502020204030204" pitchFamily="34" charset="0"/>
                <a:cs typeface="Times New Roman" panose="02020603050405020304" pitchFamily="18" charset="0"/>
              </a:rPr>
              <a:t>For a 15 server fleet of 4th Gen Xeon 8490H (SPDK w/DSA), estimated as of November 2022: </a:t>
            </a:r>
          </a:p>
          <a:p>
            <a:pPr marL="0" marR="0" indent="0">
              <a:lnSpc>
                <a:spcPct val="107000"/>
              </a:lnSpc>
              <a:spcBef>
                <a:spcPts val="0"/>
              </a:spcBef>
              <a:spcAft>
                <a:spcPts val="0"/>
              </a:spcAft>
              <a:buNone/>
            </a:pPr>
            <a:r>
              <a:rPr lang="en-US" sz="700" err="1">
                <a:effectLst/>
                <a:latin typeface="Calibri" panose="020F0502020204030204" pitchFamily="34" charset="0"/>
                <a:ea typeface="Calibri" panose="020F0502020204030204" pitchFamily="34" charset="0"/>
                <a:cs typeface="Times New Roman" panose="02020603050405020304" pitchFamily="18" charset="0"/>
              </a:rPr>
              <a:t>CapEx</a:t>
            </a:r>
            <a:r>
              <a:rPr lang="en-US" sz="700">
                <a:effectLst/>
                <a:latin typeface="Calibri" panose="020F0502020204030204" pitchFamily="34" charset="0"/>
                <a:ea typeface="Calibri" panose="020F0502020204030204" pitchFamily="34" charset="0"/>
                <a:cs typeface="Times New Roman" panose="02020603050405020304" pitchFamily="18" charset="0"/>
              </a:rPr>
              <a:t> costs: $743.8K</a:t>
            </a:r>
          </a:p>
          <a:p>
            <a:pPr marL="0" marR="0" indent="0">
              <a:lnSpc>
                <a:spcPct val="107000"/>
              </a:lnSpc>
              <a:spcBef>
                <a:spcPts val="0"/>
              </a:spcBef>
              <a:spcAft>
                <a:spcPts val="0"/>
              </a:spcAft>
              <a:buNone/>
            </a:pPr>
            <a:r>
              <a:rPr lang="en-US" sz="700" err="1">
                <a:effectLst/>
                <a:latin typeface="Calibri" panose="020F0502020204030204" pitchFamily="34" charset="0"/>
                <a:ea typeface="Calibri" panose="020F0502020204030204" pitchFamily="34" charset="0"/>
                <a:cs typeface="Times New Roman" panose="02020603050405020304" pitchFamily="18" charset="0"/>
              </a:rPr>
              <a:t>OpEx</a:t>
            </a:r>
            <a:r>
              <a:rPr lang="en-US" sz="700">
                <a:effectLst/>
                <a:latin typeface="Calibri" panose="020F0502020204030204" pitchFamily="34" charset="0"/>
                <a:ea typeface="Calibri" panose="020F0502020204030204" pitchFamily="34" charset="0"/>
                <a:cs typeface="Times New Roman" panose="02020603050405020304" pitchFamily="18" charset="0"/>
              </a:rPr>
              <a:t> costs (4 year, includes power and cooling utility costs, infrastructure and hardware maintenance costs): $220.1K</a:t>
            </a:r>
          </a:p>
          <a:p>
            <a:pPr marL="0" marR="0" indent="0">
              <a:lnSpc>
                <a:spcPct val="107000"/>
              </a:lnSpc>
              <a:spcBef>
                <a:spcPts val="0"/>
              </a:spcBef>
              <a:spcAft>
                <a:spcPts val="0"/>
              </a:spcAft>
              <a:buNone/>
            </a:pPr>
            <a:r>
              <a:rPr lang="en-US" sz="700">
                <a:effectLst/>
                <a:latin typeface="Calibri" panose="020F0502020204030204" pitchFamily="34" charset="0"/>
                <a:ea typeface="Calibri" panose="020F0502020204030204" pitchFamily="34" charset="0"/>
                <a:cs typeface="Times New Roman" panose="02020603050405020304" pitchFamily="18" charset="0"/>
              </a:rPr>
              <a:t>Energy use in kWh (4 year, per server): 43387, PUE 1.6</a:t>
            </a:r>
          </a:p>
          <a:p>
            <a:pPr marL="0" marR="0" indent="0">
              <a:lnSpc>
                <a:spcPct val="107000"/>
              </a:lnSpc>
              <a:spcBef>
                <a:spcPts val="0"/>
              </a:spcBef>
              <a:spcAft>
                <a:spcPts val="0"/>
              </a:spcAft>
              <a:buNone/>
            </a:pPr>
            <a:r>
              <a:rPr lang="en-US" sz="700">
                <a:effectLst/>
                <a:latin typeface="Calibri" panose="020F0502020204030204" pitchFamily="34" charset="0"/>
                <a:ea typeface="Calibri" panose="020F0502020204030204" pitchFamily="34" charset="0"/>
                <a:cs typeface="Times New Roman" panose="02020603050405020304" pitchFamily="18" charset="0"/>
              </a:rPr>
              <a:t>Other assumptions:  utility cost $0.1/kWh,  kWh to kg CO2 factor 0.42394 </a:t>
            </a:r>
          </a:p>
          <a:p>
            <a:pPr marL="0" indent="0">
              <a:buNone/>
            </a:pPr>
            <a:endParaRPr lang="en-US" sz="300"/>
          </a:p>
          <a:p>
            <a:pPr marL="0" indent="0">
              <a:buNone/>
            </a:pPr>
            <a:endParaRPr lang="en-US" sz="300"/>
          </a:p>
        </p:txBody>
      </p:sp>
      <p:pic>
        <p:nvPicPr>
          <p:cNvPr id="4" name="Picture 3">
            <a:extLst>
              <a:ext uri="{FF2B5EF4-FFF2-40B4-BE49-F238E27FC236}">
                <a16:creationId xmlns:a16="http://schemas.microsoft.com/office/drawing/2014/main" id="{00CD9749-CBB5-5061-3F43-510DFDFD373C}"/>
              </a:ext>
            </a:extLst>
          </p:cNvPr>
          <p:cNvPicPr>
            <a:picLocks noChangeAspect="1"/>
          </p:cNvPicPr>
          <p:nvPr/>
        </p:nvPicPr>
        <p:blipFill rotWithShape="1">
          <a:blip r:embed="rId3"/>
          <a:srcRect l="11353" t="16358" r="46267" b="11564"/>
          <a:stretch/>
        </p:blipFill>
        <p:spPr>
          <a:xfrm>
            <a:off x="10358924" y="0"/>
            <a:ext cx="1833076" cy="1002082"/>
          </a:xfrm>
          <a:prstGeom prst="rect">
            <a:avLst/>
          </a:prstGeom>
        </p:spPr>
      </p:pic>
    </p:spTree>
    <p:extLst>
      <p:ext uri="{BB962C8B-B14F-4D97-AF65-F5344CB8AC3E}">
        <p14:creationId xmlns:p14="http://schemas.microsoft.com/office/powerpoint/2010/main" val="254766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96CDD1-BBE6-4378-BF18-EFE5278C8276}"/>
              </a:ext>
            </a:extLst>
          </p:cNvPr>
          <p:cNvSpPr>
            <a:spLocks noGrp="1"/>
          </p:cNvSpPr>
          <p:nvPr>
            <p:ph type="title"/>
          </p:nvPr>
        </p:nvSpPr>
        <p:spPr>
          <a:xfrm>
            <a:off x="423707" y="359191"/>
            <a:ext cx="10921552" cy="1199822"/>
          </a:xfrm>
        </p:spPr>
        <p:txBody>
          <a:bodyPr/>
          <a:lstStyle/>
          <a:p>
            <a:r>
              <a:rPr lang="en-US"/>
              <a:t>Notices and Disclaimers</a:t>
            </a:r>
          </a:p>
        </p:txBody>
      </p:sp>
      <p:sp>
        <p:nvSpPr>
          <p:cNvPr id="4" name="Content Placeholder 3">
            <a:extLst>
              <a:ext uri="{FF2B5EF4-FFF2-40B4-BE49-F238E27FC236}">
                <a16:creationId xmlns:a16="http://schemas.microsoft.com/office/drawing/2014/main" id="{0378FFB6-66B8-41E1-9CD9-2023C72C6F22}"/>
              </a:ext>
            </a:extLst>
          </p:cNvPr>
          <p:cNvSpPr>
            <a:spLocks noGrp="1"/>
          </p:cNvSpPr>
          <p:nvPr>
            <p:ph sz="quarter" idx="10"/>
          </p:nvPr>
        </p:nvSpPr>
        <p:spPr/>
        <p:txBody>
          <a:bodyPr>
            <a:normAutofit fontScale="55000" lnSpcReduction="20000"/>
          </a:bodyPr>
          <a:lstStyle/>
          <a:p>
            <a:pPr marL="0" indent="0">
              <a:buNone/>
            </a:pPr>
            <a:r>
              <a:rPr lang="en-US"/>
              <a:t>Performance varies by use, configuration and other factors. Learn more at www.Intel.com/PerformanceIndex​.  </a:t>
            </a:r>
          </a:p>
          <a:p>
            <a:pPr marL="0" indent="0">
              <a:buNone/>
            </a:pPr>
            <a:r>
              <a:rPr lang="en-US"/>
              <a:t>Performance results are based on testing as of dates shown in configurations and may not reflect all publicly available ​updates. See backup for configuration details. No product or component can be absolutely secure. </a:t>
            </a:r>
          </a:p>
          <a:p>
            <a:pPr marL="0" indent="0">
              <a:buNone/>
            </a:pPr>
            <a:r>
              <a:rPr lang="en-US"/>
              <a:t>Intel contributes to the development of benchmarks by participating in, sponsoring, and/or contributing technical support to various benchmarking groups, including the </a:t>
            </a:r>
            <a:r>
              <a:rPr lang="en-US" err="1"/>
              <a:t>BenchmarkXPRT</a:t>
            </a:r>
            <a:r>
              <a:rPr lang="en-US"/>
              <a:t> Development Community administered by Principled Technologies.</a:t>
            </a:r>
          </a:p>
          <a:p>
            <a:pPr marL="0" indent="0">
              <a:buNone/>
            </a:pPr>
            <a:r>
              <a:rPr lang="en-US"/>
              <a:t>Your costs and results may vary. </a:t>
            </a:r>
          </a:p>
          <a:p>
            <a:pPr marL="0" indent="0">
              <a:buNone/>
            </a:pPr>
            <a:r>
              <a:rPr lang="en-US"/>
              <a:t>Intel technologies may require enabled hardware, software or service activation.</a:t>
            </a:r>
          </a:p>
          <a:p>
            <a:pPr marL="0" indent="0">
              <a:buNone/>
            </a:pPr>
            <a:r>
              <a:rPr lang="en-US"/>
              <a:t>Some results may have been estimated or simulated.</a:t>
            </a:r>
          </a:p>
          <a:p>
            <a:pPr marL="0" indent="0">
              <a:buNone/>
            </a:pPr>
            <a:r>
              <a:rPr lang="en-US"/>
              <a:t>Intel does not control or audit third-party data. You should consult other sources to evaluate accuracy.</a:t>
            </a:r>
          </a:p>
          <a:p>
            <a:pPr marL="0" indent="0">
              <a:buNone/>
            </a:pPr>
            <a:r>
              <a:rPr lang="en-US"/>
              <a:t>All product plans and roadmaps are subject to change without notice. </a:t>
            </a:r>
          </a:p>
          <a:p>
            <a:pPr marL="0" indent="0">
              <a:buNone/>
            </a:pPr>
            <a:r>
              <a:rPr lang="en-US"/>
              <a:t>Statements in this document that refer to future plans or expectations are forward-looking statements. These statements are based on current expectations and involve many risks and uncertainties that could cause actual results to differ materially from those expressed or implied in such statements. For more information on the factors that could cause actual results to differ materially, see our most recent earnings release and SEC filings at www.intc.com.</a:t>
            </a:r>
          </a:p>
          <a:p>
            <a:pPr marL="0" indent="0">
              <a:buNone/>
            </a:pPr>
            <a:r>
              <a:rPr lang="en-US"/>
              <a:t>© Intel Corporation. Intel, the Intel logo, and other Intel marks are trademarks of Intel Corporation or its subsidiaries. Other names and brands may be claimed as the property of others. </a:t>
            </a:r>
          </a:p>
          <a:p>
            <a:pPr marL="0" indent="0">
              <a:buNone/>
            </a:pPr>
            <a:endParaRPr lang="en-US"/>
          </a:p>
        </p:txBody>
      </p:sp>
    </p:spTree>
    <p:extLst>
      <p:ext uri="{BB962C8B-B14F-4D97-AF65-F5344CB8AC3E}">
        <p14:creationId xmlns:p14="http://schemas.microsoft.com/office/powerpoint/2010/main" val="323581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F6C73-12DC-C257-FDD9-604C7005608C}"/>
              </a:ext>
            </a:extLst>
          </p:cNvPr>
          <p:cNvPicPr>
            <a:picLocks noChangeAspect="1"/>
          </p:cNvPicPr>
          <p:nvPr/>
        </p:nvPicPr>
        <p:blipFill rotWithShape="1">
          <a:blip r:embed="rId2"/>
          <a:srcRect l="6667"/>
          <a:stretch/>
        </p:blipFill>
        <p:spPr>
          <a:xfrm>
            <a:off x="20" y="10"/>
            <a:ext cx="12191980" cy="6857990"/>
          </a:xfrm>
          <a:prstGeom prst="rect">
            <a:avLst/>
          </a:prstGeom>
          <a:noFill/>
        </p:spPr>
      </p:pic>
    </p:spTree>
    <p:extLst>
      <p:ext uri="{BB962C8B-B14F-4D97-AF65-F5344CB8AC3E}">
        <p14:creationId xmlns:p14="http://schemas.microsoft.com/office/powerpoint/2010/main" val="144187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8729-627F-A74A-3472-7BC7520D9CD5}"/>
              </a:ext>
            </a:extLst>
          </p:cNvPr>
          <p:cNvSpPr>
            <a:spLocks noGrp="1"/>
          </p:cNvSpPr>
          <p:nvPr>
            <p:ph type="title"/>
          </p:nvPr>
        </p:nvSpPr>
        <p:spPr>
          <a:xfrm>
            <a:off x="288882" y="335855"/>
            <a:ext cx="11643596" cy="903899"/>
          </a:xfrm>
        </p:spPr>
        <p:txBody>
          <a:bodyPr>
            <a:normAutofit fontScale="90000"/>
          </a:bodyPr>
          <a:lstStyle/>
          <a:p>
            <a:r>
              <a:rPr lang="en-US" sz="3600" spc="-200"/>
              <a:t>Leadership Performance with 4</a:t>
            </a:r>
            <a:r>
              <a:rPr lang="en-US" sz="3600" spc="-200" baseline="30000"/>
              <a:t>th</a:t>
            </a:r>
            <a:r>
              <a:rPr lang="en-US" sz="3600" spc="-200"/>
              <a:t> Gen Intel® Xeon® processors</a:t>
            </a:r>
            <a:br>
              <a:rPr lang="en-US" sz="3600" spc="-200"/>
            </a:br>
            <a:r>
              <a:rPr lang="en-US" sz="2800" spc="-200"/>
              <a:t>Disclaimers</a:t>
            </a:r>
            <a:endParaRPr lang="en-US"/>
          </a:p>
        </p:txBody>
      </p:sp>
      <p:sp>
        <p:nvSpPr>
          <p:cNvPr id="3" name="Content Placeholder 2">
            <a:extLst>
              <a:ext uri="{FF2B5EF4-FFF2-40B4-BE49-F238E27FC236}">
                <a16:creationId xmlns:a16="http://schemas.microsoft.com/office/drawing/2014/main" id="{4EA46245-43C9-3E7B-BC35-C566E2B56F72}"/>
              </a:ext>
            </a:extLst>
          </p:cNvPr>
          <p:cNvSpPr>
            <a:spLocks noGrp="1"/>
          </p:cNvSpPr>
          <p:nvPr>
            <p:ph sz="quarter" idx="10"/>
          </p:nvPr>
        </p:nvSpPr>
        <p:spPr>
          <a:xfrm>
            <a:off x="456441" y="1461683"/>
            <a:ext cx="11476037" cy="4608512"/>
          </a:xfrm>
        </p:spPr>
        <p:txBody>
          <a:bodyPr>
            <a:normAutofit fontScale="77500" lnSpcReduction="20000"/>
          </a:bodyPr>
          <a:lstStyle/>
          <a:p>
            <a:pPr marL="0" indent="0">
              <a:buNone/>
            </a:pPr>
            <a:r>
              <a:rPr lang="en-US" sz="1400" b="0">
                <a:latin typeface="Intel Clear" panose="020B0604020203020204" pitchFamily="34" charset="0"/>
                <a:ea typeface="Intel Clear" panose="020B0604020203020204" pitchFamily="34" charset="0"/>
                <a:cs typeface="Intel Clear" panose="020B0604020203020204" pitchFamily="34" charset="0"/>
              </a:rPr>
              <a:t>53% average performance gain over the prior generation1  See [G1] at intel.com/</a:t>
            </a:r>
            <a:r>
              <a:rPr lang="en-US" sz="1400" b="0" err="1">
                <a:latin typeface="Intel Clear" panose="020B0604020203020204" pitchFamily="34" charset="0"/>
                <a:ea typeface="Intel Clear" panose="020B0604020203020204" pitchFamily="34" charset="0"/>
                <a:cs typeface="Intel Clear" panose="020B0604020203020204" pitchFamily="34" charset="0"/>
              </a:rPr>
              <a:t>processorclaims</a:t>
            </a:r>
            <a:r>
              <a:rPr lang="en-US" sz="1400" b="0">
                <a:latin typeface="Intel Clear" panose="020B0604020203020204" pitchFamily="34" charset="0"/>
                <a:ea typeface="Intel Clear" panose="020B0604020203020204" pitchFamily="34" charset="0"/>
                <a:cs typeface="Intel Clear" panose="020B0604020203020204" pitchFamily="34" charset="0"/>
              </a:rPr>
              <a:t>: 4th Gen Intel® Xeon® Scalable processors. Results may vary.</a:t>
            </a:r>
          </a:p>
          <a:p>
            <a:pPr marL="0" indent="0">
              <a:buNone/>
            </a:pPr>
            <a:r>
              <a:rPr lang="en-US" sz="1400" b="0">
                <a:latin typeface="Intel Clear" panose="020B0604020203020204" pitchFamily="34" charset="0"/>
                <a:ea typeface="Intel Clear" panose="020B0604020203020204" pitchFamily="34" charset="0"/>
                <a:cs typeface="Intel Clear" panose="020B0604020203020204" pitchFamily="34" charset="0"/>
              </a:rPr>
              <a:t>Up to 10x higher </a:t>
            </a:r>
            <a:r>
              <a:rPr lang="en-US" sz="1400" b="0" err="1">
                <a:latin typeface="Intel Clear" panose="020B0604020203020204" pitchFamily="34" charset="0"/>
                <a:ea typeface="Intel Clear" panose="020B0604020203020204" pitchFamily="34" charset="0"/>
                <a:cs typeface="Intel Clear" panose="020B0604020203020204" pitchFamily="34" charset="0"/>
              </a:rPr>
              <a:t>PyTorch</a:t>
            </a:r>
            <a:r>
              <a:rPr lang="en-US" sz="1400" b="0">
                <a:latin typeface="Intel Clear" panose="020B0604020203020204" pitchFamily="34" charset="0"/>
                <a:ea typeface="Intel Clear" panose="020B0604020203020204" pitchFamily="34" charset="0"/>
                <a:cs typeface="Intel Clear" panose="020B0604020203020204" pitchFamily="34" charset="0"/>
              </a:rPr>
              <a:t> real-time inference performance with built-in Intel® Advanced Matrix Extensions (Intel® AMX) (BF16) vs. the prior generation (FP32)4  See [A17] at intel.com/</a:t>
            </a:r>
            <a:r>
              <a:rPr lang="en-US" sz="1400" b="0" err="1">
                <a:latin typeface="Intel Clear" panose="020B0604020203020204" pitchFamily="34" charset="0"/>
                <a:ea typeface="Intel Clear" panose="020B0604020203020204" pitchFamily="34" charset="0"/>
                <a:cs typeface="Intel Clear" panose="020B0604020203020204" pitchFamily="34" charset="0"/>
              </a:rPr>
              <a:t>processorclaims</a:t>
            </a:r>
            <a:r>
              <a:rPr lang="en-US" sz="1400" b="0">
                <a:latin typeface="Intel Clear" panose="020B0604020203020204" pitchFamily="34" charset="0"/>
                <a:ea typeface="Intel Clear" panose="020B0604020203020204" pitchFamily="34" charset="0"/>
                <a:cs typeface="Intel Clear" panose="020B0604020203020204" pitchFamily="34" charset="0"/>
              </a:rPr>
              <a:t>: 4th Gen Intel® Xeon® Scalable processors. Results may vary.</a:t>
            </a:r>
          </a:p>
          <a:p>
            <a:pPr marL="0" indent="0">
              <a:buNone/>
            </a:pPr>
            <a:r>
              <a:rPr lang="en-US" sz="1400" b="0">
                <a:latin typeface="Intel Clear" panose="020B0604020203020204" pitchFamily="34" charset="0"/>
                <a:ea typeface="Intel Clear" panose="020B0604020203020204" pitchFamily="34" charset="0"/>
                <a:cs typeface="Intel Clear" panose="020B0604020203020204" pitchFamily="34" charset="0"/>
              </a:rPr>
              <a:t>Up to 10x higher </a:t>
            </a:r>
            <a:r>
              <a:rPr lang="en-US" sz="1400" b="0" err="1">
                <a:latin typeface="Intel Clear" panose="020B0604020203020204" pitchFamily="34" charset="0"/>
                <a:ea typeface="Intel Clear" panose="020B0604020203020204" pitchFamily="34" charset="0"/>
                <a:cs typeface="Intel Clear" panose="020B0604020203020204" pitchFamily="34" charset="0"/>
              </a:rPr>
              <a:t>PyTorch</a:t>
            </a:r>
            <a:r>
              <a:rPr lang="en-US" sz="1400" b="0">
                <a:latin typeface="Intel Clear" panose="020B0604020203020204" pitchFamily="34" charset="0"/>
                <a:ea typeface="Intel Clear" panose="020B0604020203020204" pitchFamily="34" charset="0"/>
                <a:cs typeface="Intel Clear" panose="020B0604020203020204" pitchFamily="34" charset="0"/>
              </a:rPr>
              <a:t> training performance with built-in Intel® Advanced Matrix Extensions (Intel® AMX) (BF16) vs. the prior generation (FP32)5 </a:t>
            </a:r>
            <a:r>
              <a:rPr lang="en-US" sz="1400">
                <a:latin typeface="Intel Clear Light" panose="020B0404020203020204" pitchFamily="34" charset="0"/>
                <a:ea typeface="Intel Clear Light" panose="020B0404020203020204" pitchFamily="34" charset="0"/>
                <a:cs typeface="Intel Clear Light" panose="020B0404020203020204" pitchFamily="34" charset="0"/>
              </a:rPr>
              <a:t>See [A16] at intel.com/</a:t>
            </a:r>
            <a:r>
              <a:rPr lang="en-US" sz="1400" err="1">
                <a:latin typeface="Intel Clear Light" panose="020B0404020203020204" pitchFamily="34" charset="0"/>
                <a:ea typeface="Intel Clear Light" panose="020B0404020203020204" pitchFamily="34" charset="0"/>
                <a:cs typeface="Intel Clear Light" panose="020B0404020203020204" pitchFamily="34" charset="0"/>
              </a:rPr>
              <a:t>processorclaims</a:t>
            </a:r>
            <a:r>
              <a:rPr lang="en-US" sz="1400">
                <a:latin typeface="Intel Clear Light" panose="020B0404020203020204" pitchFamily="34" charset="0"/>
                <a:ea typeface="Intel Clear Light" panose="020B0404020203020204" pitchFamily="34" charset="0"/>
                <a:cs typeface="Intel Clear Light" panose="020B0404020203020204" pitchFamily="34" charset="0"/>
              </a:rPr>
              <a:t>: 4th Gen Intel® Xeon® Scalable processors. Results may vary</a:t>
            </a:r>
          </a:p>
          <a:p>
            <a:pPr marL="0" lvl="0" indent="0" defTabSz="609585">
              <a:lnSpc>
                <a:spcPct val="100000"/>
              </a:lnSpc>
              <a:spcBef>
                <a:spcPts val="100"/>
              </a:spcBef>
              <a:buNone/>
              <a:defRPr/>
            </a:pPr>
            <a:br>
              <a:rPr lang="en-US" sz="1400" b="0">
                <a:solidFill>
                  <a:schemeClr val="accent4"/>
                </a:solidFill>
                <a:latin typeface="Intel Clear" panose="020B0604020203020204" pitchFamily="34" charset="0"/>
                <a:ea typeface="Intel Clear" panose="020B0604020203020204" pitchFamily="34" charset="0"/>
                <a:cs typeface="Intel Clear" panose="020B0604020203020204" pitchFamily="34" charset="0"/>
              </a:rPr>
            </a:br>
            <a:r>
              <a:rPr lang="en-US" sz="1400">
                <a:latin typeface="Intel Clear" panose="020B0604020203020204" pitchFamily="34" charset="0"/>
                <a:ea typeface="Intel Clear" panose="020B0604020203020204" pitchFamily="34" charset="0"/>
                <a:cs typeface="Intel Clear" panose="020B0604020203020204" pitchFamily="34" charset="0"/>
              </a:rPr>
              <a:t>Up to 5:1 consolidation and 75% TCO savings with 4</a:t>
            </a:r>
            <a:r>
              <a:rPr lang="en-US" sz="1400" baseline="30000">
                <a:latin typeface="Intel Clear" panose="020B0604020203020204" pitchFamily="34" charset="0"/>
                <a:ea typeface="Intel Clear" panose="020B0604020203020204" pitchFamily="34" charset="0"/>
                <a:cs typeface="Intel Clear" panose="020B0604020203020204" pitchFamily="34" charset="0"/>
              </a:rPr>
              <a:t>th</a:t>
            </a:r>
            <a:r>
              <a:rPr lang="en-US" sz="1400">
                <a:latin typeface="Intel Clear" panose="020B0604020203020204" pitchFamily="34" charset="0"/>
                <a:ea typeface="Intel Clear" panose="020B0604020203020204" pitchFamily="34" charset="0"/>
                <a:cs typeface="Intel Clear" panose="020B0604020203020204" pitchFamily="34" charset="0"/>
              </a:rPr>
              <a:t> Gen Intel Xeon processors: Calculations as of March 28, 2023 </a:t>
            </a:r>
            <a:r>
              <a:rPr lang="en-US" sz="1400">
                <a:latin typeface="Intel Clear" panose="020B0604020203020204" pitchFamily="34" charset="0"/>
                <a:ea typeface="Intel Clear" panose="020B0604020203020204" pitchFamily="34" charset="0"/>
                <a:cs typeface="Intel Clear" panose="020B0604020203020204" pitchFamily="34" charset="0"/>
                <a:sym typeface="Helvetica"/>
              </a:rPr>
              <a:t>based on the </a:t>
            </a:r>
            <a:r>
              <a:rPr lang="en-US" sz="1400">
                <a:latin typeface="Intel Clear" panose="020B0604020203020204" pitchFamily="34" charset="0"/>
                <a:ea typeface="Intel Clear" panose="020B0604020203020204" pitchFamily="34" charset="0"/>
                <a:cs typeface="Intel Clear" panose="020B0604020203020204" pitchFamily="34" charset="0"/>
              </a:rPr>
              <a:t>Intel® Node TCO &amp; Power Calculator </a:t>
            </a:r>
            <a:r>
              <a:rPr lang="en-US" sz="1400">
                <a:latin typeface="Intel Clear" panose="020B0604020203020204" pitchFamily="34" charset="0"/>
                <a:ea typeface="Intel Clear" panose="020B0604020203020204" pitchFamily="34" charset="0"/>
                <a:cs typeface="Intel Clear" panose="020B0604020203020204" pitchFamily="34" charset="0"/>
                <a:sym typeface="Helvetica"/>
              </a:rPr>
              <a:t>using default cost, power and TCO assumptions over a 5-year TCO horizon comparing replacing 50 older servers with Intel Xeon 4110 processors  with new servers using new Intel Xeon 5420+ processors.  Results may vary.  </a:t>
            </a:r>
            <a:r>
              <a:rPr lang="en-US" sz="1400">
                <a:latin typeface="Intel Clear" panose="020B0604020203020204" pitchFamily="34" charset="0"/>
                <a:ea typeface="Intel Clear" panose="020B0604020203020204" pitchFamily="34" charset="0"/>
                <a:cs typeface="Intel Clear" panose="020B0604020203020204" pitchFamily="34" charset="0"/>
              </a:rPr>
              <a:t>Performance measurements based on published SPECrate®2017_int_base on spec.org as of March 28, 2023 </a:t>
            </a:r>
            <a:br>
              <a:rPr lang="en-US" sz="1400">
                <a:latin typeface="Intel Clear" panose="020B0604020203020204" pitchFamily="34" charset="0"/>
                <a:ea typeface="Intel Clear" panose="020B0604020203020204" pitchFamily="34" charset="0"/>
                <a:cs typeface="Intel Clear" panose="020B0604020203020204" pitchFamily="34" charset="0"/>
              </a:rPr>
            </a:br>
            <a:r>
              <a:rPr lang="en-US" sz="1400">
                <a:latin typeface="Intel Clear" panose="020B0604020203020204" pitchFamily="34" charset="0"/>
                <a:ea typeface="Intel Clear" panose="020B0604020203020204" pitchFamily="34" charset="0"/>
                <a:cs typeface="Intel Clear" panose="020B0604020203020204" pitchFamily="34" charset="0"/>
              </a:rPr>
              <a:t>[4110:  </a:t>
            </a:r>
            <a:r>
              <a:rPr lang="en-US" sz="1400">
                <a:latin typeface="Intel Clear" panose="020B0604020203020204" pitchFamily="34" charset="0"/>
                <a:ea typeface="Intel Clear" panose="020B0604020203020204" pitchFamily="34" charset="0"/>
                <a:cs typeface="Intel Clear" panose="020B0604020203020204" pitchFamily="34" charset="0"/>
                <a:hlinkClick r:id="rId2">
                  <a:extLst>
                    <a:ext uri="{A12FA001-AC4F-418D-AE19-62706E023703}">
                      <ahyp:hlinkClr xmlns:ahyp="http://schemas.microsoft.com/office/drawing/2018/hyperlinkcolor" val="tx"/>
                    </a:ext>
                  </a:extLst>
                </a:hlinkClick>
              </a:rPr>
              <a:t>https://www.spec.org/cpu2017/results/res2020q4/cpu2017-20201015-24218.html</a:t>
            </a:r>
            <a:r>
              <a:rPr lang="en-US" sz="1400">
                <a:latin typeface="Intel Clear" panose="020B0604020203020204" pitchFamily="34" charset="0"/>
                <a:ea typeface="Intel Clear" panose="020B0604020203020204" pitchFamily="34" charset="0"/>
                <a:cs typeface="Intel Clear" panose="020B0604020203020204" pitchFamily="34" charset="0"/>
              </a:rPr>
              <a:t>  5420+:  </a:t>
            </a:r>
            <a:r>
              <a:rPr lang="en-US" sz="1400">
                <a:latin typeface="Intel Clear" panose="020B0604020203020204" pitchFamily="34" charset="0"/>
                <a:ea typeface="Intel Clear" panose="020B0604020203020204" pitchFamily="34" charset="0"/>
                <a:cs typeface="Intel Clear" panose="020B0604020203020204" pitchFamily="34" charset="0"/>
                <a:hlinkClick r:id="rId3">
                  <a:extLst>
                    <a:ext uri="{A12FA001-AC4F-418D-AE19-62706E023703}">
                      <ahyp:hlinkClr xmlns:ahyp="http://schemas.microsoft.com/office/drawing/2018/hyperlinkcolor" val="tx"/>
                    </a:ext>
                  </a:extLst>
                </a:hlinkClick>
              </a:rPr>
              <a:t>https://www.spec.org/cpu2017/results/res2023q1/cpu2017-20230130-33925.html</a:t>
            </a:r>
            <a:r>
              <a:rPr lang="en-US" sz="1400">
                <a:latin typeface="Intel Clear" panose="020B0604020203020204" pitchFamily="34" charset="0"/>
                <a:ea typeface="Intel Clear" panose="020B0604020203020204" pitchFamily="34" charset="0"/>
                <a:cs typeface="Intel Clear" panose="020B0604020203020204" pitchFamily="34" charset="0"/>
              </a:rPr>
              <a:t>]</a:t>
            </a:r>
          </a:p>
          <a:p>
            <a:pPr marL="0" indent="0">
              <a:buNone/>
            </a:pPr>
            <a:r>
              <a:rPr lang="en-US" sz="1400">
                <a:latin typeface="Intel Clear" panose="020B0604020203020204" pitchFamily="34" charset="0"/>
                <a:ea typeface="Intel Clear" panose="020B0604020203020204" pitchFamily="34" charset="0"/>
                <a:cs typeface="Intel Clear" panose="020B0604020203020204" pitchFamily="34" charset="0"/>
              </a:rPr>
              <a:t>2.9x average performance per watt efficiency improvement for targeted workloads utilizing built-in accelerators compared to the previous generation2  See [E1] at intel.com/</a:t>
            </a:r>
            <a:r>
              <a:rPr lang="en-US" sz="1400" err="1">
                <a:latin typeface="Intel Clear" panose="020B0604020203020204" pitchFamily="34" charset="0"/>
                <a:ea typeface="Intel Clear" panose="020B0604020203020204" pitchFamily="34" charset="0"/>
                <a:cs typeface="Intel Clear" panose="020B0604020203020204" pitchFamily="34" charset="0"/>
              </a:rPr>
              <a:t>processorclaims</a:t>
            </a:r>
            <a:r>
              <a:rPr lang="en-US" sz="1400">
                <a:latin typeface="Intel Clear" panose="020B0604020203020204" pitchFamily="34" charset="0"/>
                <a:ea typeface="Intel Clear" panose="020B0604020203020204" pitchFamily="34" charset="0"/>
                <a:cs typeface="Intel Clear" panose="020B0604020203020204" pitchFamily="34" charset="0"/>
              </a:rPr>
              <a:t>: 4th Gen Intel® Xeon® Scalable processors. Results may vary.</a:t>
            </a:r>
          </a:p>
          <a:p>
            <a:pPr marL="0" indent="0">
              <a:buNone/>
            </a:pPr>
            <a:r>
              <a:rPr lang="en-US" sz="1400">
                <a:latin typeface="Intel Clear" panose="020B0604020203020204" pitchFamily="34" charset="0"/>
                <a:ea typeface="Intel Clear" panose="020B0604020203020204" pitchFamily="34" charset="0"/>
                <a:cs typeface="Intel Clear" panose="020B0604020203020204" pitchFamily="34" charset="0"/>
              </a:rPr>
              <a:t>Intel SGX is the most researched, updated, and deployed confidential computing technology in data centers on the market today. With Intel® Security Engines, 4th Gen Intel Xeon Scalable processors help bring a zero-trust security strategy to life while unlocking new opportunities for business collaboration and insights—even with sensitive or regulated data. Intel® Software Guard Extensions (Intel® SGX) is designed to enhance data protection at rest, in motion, and in use. Intel SGX is the most researched, updated, and deployed confidential computing technology in data centers on the market today. Intel SGX provides the smallest trust boundary of any confidential computing technology in the data center today. </a:t>
            </a:r>
          </a:p>
          <a:p>
            <a:pPr marL="0" indent="0">
              <a:buNone/>
            </a:pPr>
            <a:r>
              <a:rPr lang="en-US" sz="1400">
                <a:latin typeface="Intel Clear" panose="020B0604020203020204" pitchFamily="34" charset="0"/>
                <a:ea typeface="Intel Clear" panose="020B0604020203020204" pitchFamily="34" charset="0"/>
                <a:cs typeface="Intel Clear" panose="020B0604020203020204" pitchFamily="34" charset="0"/>
              </a:rPr>
              <a:t>Built-in accelerators for encryption help keep data protected while preserving performance. Intel® Crypto Acceleration reduces the impact of implementing pervasive data encryption and increases the performance of encryption-sensitive workloads, such as for Secure Sockets Layer (SSL) web servers, 5G infrastructure, and VPNs/firewalls.. Networking Encryption: Up to 47% fewer cores to achieve the same connections/second using integrated Intel® </a:t>
            </a:r>
            <a:r>
              <a:rPr lang="en-US" sz="1400" err="1">
                <a:latin typeface="Intel Clear" panose="020B0604020203020204" pitchFamily="34" charset="0"/>
                <a:ea typeface="Intel Clear" panose="020B0604020203020204" pitchFamily="34" charset="0"/>
                <a:cs typeface="Intel Clear" panose="020B0604020203020204" pitchFamily="34" charset="0"/>
              </a:rPr>
              <a:t>QuickAssist</a:t>
            </a:r>
            <a:r>
              <a:rPr lang="en-US" sz="1400">
                <a:latin typeface="Intel Clear" panose="020B0604020203020204" pitchFamily="34" charset="0"/>
                <a:ea typeface="Intel Clear" panose="020B0604020203020204" pitchFamily="34" charset="0"/>
                <a:cs typeface="Intel Clear" panose="020B0604020203020204" pitchFamily="34" charset="0"/>
              </a:rPr>
              <a:t> Technology (Intel® QAT) vs. the prior generation on NGINX key handshake.4  See [N15] at intel.com/</a:t>
            </a:r>
            <a:r>
              <a:rPr lang="en-US" sz="1400" err="1">
                <a:latin typeface="Intel Clear" panose="020B0604020203020204" pitchFamily="34" charset="0"/>
                <a:ea typeface="Intel Clear" panose="020B0604020203020204" pitchFamily="34" charset="0"/>
                <a:cs typeface="Intel Clear" panose="020B0604020203020204" pitchFamily="34" charset="0"/>
              </a:rPr>
              <a:t>processorclaims</a:t>
            </a:r>
            <a:r>
              <a:rPr lang="en-US" sz="1400">
                <a:latin typeface="Intel Clear" panose="020B0604020203020204" pitchFamily="34" charset="0"/>
                <a:ea typeface="Intel Clear" panose="020B0604020203020204" pitchFamily="34" charset="0"/>
                <a:cs typeface="Intel Clear" panose="020B0604020203020204" pitchFamily="34" charset="0"/>
              </a:rPr>
              <a:t>: 4th Gen Intel® Xeon® Scalable processors. Results may vary.</a:t>
            </a:r>
          </a:p>
          <a:p>
            <a:pPr marL="0" indent="0">
              <a:buNone/>
            </a:pPr>
            <a:r>
              <a:rPr lang="en-US" sz="1400">
                <a:latin typeface="Intel Clear" panose="020B0604020203020204" pitchFamily="34" charset="0"/>
                <a:ea typeface="Intel Clear" panose="020B0604020203020204" pitchFamily="34" charset="0"/>
                <a:cs typeface="Intel Clear" panose="020B0604020203020204" pitchFamily="34" charset="0"/>
              </a:rPr>
              <a:t>Most deployed platform, backed by extensive testing and validation: With more deployments than any other data center CPU in the market, Intel® Xeon® Scalable processors are widely trusted to run critical workloads at scale. From next-gen memory and I/O to software optimizations, 4th Gen Intel Xeon Scalable processors have been extensively tested and validated to deliver the high performance and reliability organizations demand. </a:t>
            </a:r>
            <a:endParaRPr lang="en-US" sz="1400">
              <a:latin typeface="Intel Clear" panose="020B0604020203020204" pitchFamily="34" charset="0"/>
              <a:ea typeface="Intel Clear" panose="020B0604020203020204" pitchFamily="34" charset="0"/>
              <a:cs typeface="Intel Clear" panose="020B0604020203020204" pitchFamily="34" charset="0"/>
              <a:sym typeface="Helvetica"/>
            </a:endParaRPr>
          </a:p>
          <a:p>
            <a:pPr marL="0" indent="0">
              <a:buNone/>
            </a:pPr>
            <a:r>
              <a:rPr lang="en-US" sz="1400">
                <a:latin typeface="Intel Clear" panose="020B0604020203020204" pitchFamily="34" charset="0"/>
                <a:ea typeface="Intel Clear" panose="020B0604020203020204" pitchFamily="34" charset="0"/>
                <a:cs typeface="Intel Clear" panose="020B0604020203020204" pitchFamily="34" charset="0"/>
              </a:rPr>
              <a:t>Businesses can speed up time to deployment with the largest ecosystem of partners they know and use—hardware and software vendors and solution integrators around the world build their products on Intel® Xeon® Scalable processors, offering maximum choice and interoperability with the reassurance of thousands of real-world </a:t>
            </a:r>
            <a:r>
              <a:rPr lang="en-US" sz="1400">
                <a:solidFill>
                  <a:schemeClr val="tx1"/>
                </a:solidFill>
              </a:rPr>
              <a:t>implementations</a:t>
            </a:r>
            <a:endParaRPr lang="en-US" sz="1400">
              <a:latin typeface="Intel Clear" panose="020B0604020203020204" pitchFamily="34" charset="0"/>
              <a:ea typeface="Intel Clear" panose="020B0604020203020204" pitchFamily="34" charset="0"/>
              <a:cs typeface="Intel Clear" panose="020B0604020203020204" pitchFamily="34" charset="0"/>
            </a:endParaRPr>
          </a:p>
        </p:txBody>
      </p:sp>
    </p:spTree>
    <p:extLst>
      <p:ext uri="{BB962C8B-B14F-4D97-AF65-F5344CB8AC3E}">
        <p14:creationId xmlns:p14="http://schemas.microsoft.com/office/powerpoint/2010/main" val="170904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5553AD4-554F-1C83-CC32-D09462A45EB3}"/>
              </a:ext>
            </a:extLst>
          </p:cNvPr>
          <p:cNvSpPr txBox="1">
            <a:spLocks/>
          </p:cNvSpPr>
          <p:nvPr/>
        </p:nvSpPr>
        <p:spPr>
          <a:xfrm>
            <a:off x="436563" y="1305013"/>
            <a:ext cx="11281672" cy="4608512"/>
          </a:xfrm>
          <a:prstGeom prst="rect">
            <a:avLst/>
          </a:prstGeom>
        </p:spPr>
        <p:txBody>
          <a:bodyPr vert="horz" lIns="91440" tIns="45720" rIns="91440" bIns="45720" rtlCol="0">
            <a:noAutofit/>
          </a:bodyPr>
          <a:lstStyle>
            <a:lvl1pPr marL="282575" indent="-282575" algn="l" defTabSz="914400" rtl="0" eaLnBrk="1" latinLnBrk="0" hangingPunct="1">
              <a:lnSpc>
                <a:spcPct val="90000"/>
              </a:lnSpc>
              <a:spcBef>
                <a:spcPts val="1000"/>
              </a:spcBef>
              <a:buFont typeface="IntelOne Display Regular" panose="020B0503020203020204" pitchFamily="34" charset="0"/>
              <a:buChar char="•"/>
              <a:defRPr sz="2800" kern="1200">
                <a:solidFill>
                  <a:schemeClr val="bg1"/>
                </a:solidFill>
                <a:latin typeface="+mj-lt"/>
                <a:ea typeface="+mn-ea"/>
                <a:cs typeface="+mn-cs"/>
              </a:defRPr>
            </a:lvl1pPr>
            <a:lvl2pPr marL="565150" indent="-282575" algn="l" defTabSz="914400" rtl="0" eaLnBrk="1" latinLnBrk="0" hangingPunct="1">
              <a:lnSpc>
                <a:spcPct val="90000"/>
              </a:lnSpc>
              <a:spcBef>
                <a:spcPts val="500"/>
              </a:spcBef>
              <a:buFont typeface="IntelOne Display Regular" panose="020B0503020203020204" pitchFamily="34" charset="0"/>
              <a:buChar char="•"/>
              <a:defRPr sz="2400" kern="1200">
                <a:solidFill>
                  <a:schemeClr val="bg1"/>
                </a:solidFill>
                <a:latin typeface="+mj-lt"/>
                <a:ea typeface="+mn-ea"/>
                <a:cs typeface="+mn-cs"/>
              </a:defRPr>
            </a:lvl2pPr>
            <a:lvl3pPr marL="798513" indent="-233363" algn="l" defTabSz="914400" rtl="0" eaLnBrk="1" latinLnBrk="0" hangingPunct="1">
              <a:lnSpc>
                <a:spcPct val="90000"/>
              </a:lnSpc>
              <a:spcBef>
                <a:spcPts val="500"/>
              </a:spcBef>
              <a:buFont typeface="IntelOne Display Regular" panose="020B0503020203020204" pitchFamily="34" charset="0"/>
              <a:buChar char="•"/>
              <a:defRPr sz="2000" kern="1200">
                <a:solidFill>
                  <a:schemeClr val="bg1"/>
                </a:solidFill>
                <a:latin typeface="+mj-lt"/>
                <a:ea typeface="+mn-ea"/>
                <a:cs typeface="+mn-cs"/>
              </a:defRPr>
            </a:lvl3pPr>
            <a:lvl4pPr marL="1030288" indent="-231775" algn="l" defTabSz="914400" rtl="0" eaLnBrk="1" latinLnBrk="0" hangingPunct="1">
              <a:lnSpc>
                <a:spcPct val="90000"/>
              </a:lnSpc>
              <a:spcBef>
                <a:spcPts val="500"/>
              </a:spcBef>
              <a:buFont typeface="IntelOne Display Regular" panose="020B0503020203020204" pitchFamily="34" charset="0"/>
              <a:buChar char="•"/>
              <a:defRPr sz="1800" kern="1200">
                <a:solidFill>
                  <a:schemeClr val="bg1"/>
                </a:solidFill>
                <a:latin typeface="+mj-lt"/>
                <a:ea typeface="+mn-ea"/>
                <a:cs typeface="+mn-cs"/>
              </a:defRPr>
            </a:lvl4pPr>
            <a:lvl5pPr marL="1263650" indent="-233363" algn="l" defTabSz="914400" rtl="0" eaLnBrk="1" latinLnBrk="0" hangingPunct="1">
              <a:lnSpc>
                <a:spcPct val="90000"/>
              </a:lnSpc>
              <a:spcBef>
                <a:spcPts val="500"/>
              </a:spcBef>
              <a:buFont typeface="IntelOne Display Regular" panose="020B0503020203020204" pitchFamily="34" charset="0"/>
              <a:buChar char="•"/>
              <a:defRPr sz="16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09585">
              <a:lnSpc>
                <a:spcPct val="100000"/>
              </a:lnSpc>
              <a:spcBef>
                <a:spcPts val="100"/>
              </a:spcBef>
              <a:buNone/>
              <a:defRPr/>
            </a:pPr>
            <a:r>
              <a:rPr lang="en-US" sz="2000">
                <a:ln w="3175">
                  <a:noFill/>
                </a:ln>
                <a:gradFill flip="none" rotWithShape="1">
                  <a:gsLst>
                    <a:gs pos="16000">
                      <a:schemeClr val="bg2"/>
                    </a:gs>
                    <a:gs pos="87000">
                      <a:schemeClr val="accent1"/>
                    </a:gs>
                  </a:gsLst>
                  <a:lin ang="2700000" scaled="1"/>
                  <a:tileRect/>
                </a:gradFill>
                <a:latin typeface="IntelOne Display Medium" panose="020B0503020203020204" pitchFamily="34" charset="77"/>
                <a:cs typeface="Arial"/>
              </a:rPr>
              <a:t>Up to 5:1 consolidation with 75% TCO reduction with 4</a:t>
            </a:r>
            <a:r>
              <a:rPr lang="en-US" sz="2000" baseline="30000">
                <a:ln w="3175">
                  <a:noFill/>
                </a:ln>
                <a:gradFill flip="none" rotWithShape="1">
                  <a:gsLst>
                    <a:gs pos="16000">
                      <a:schemeClr val="bg2"/>
                    </a:gs>
                    <a:gs pos="87000">
                      <a:schemeClr val="accent1"/>
                    </a:gs>
                  </a:gsLst>
                  <a:lin ang="2700000" scaled="1"/>
                  <a:tileRect/>
                </a:gradFill>
                <a:latin typeface="IntelOne Display Medium" panose="020B0503020203020204" pitchFamily="34" charset="77"/>
                <a:cs typeface="Arial"/>
              </a:rPr>
              <a:t>th</a:t>
            </a:r>
            <a:r>
              <a:rPr lang="en-US" sz="2000">
                <a:ln w="3175">
                  <a:noFill/>
                </a:ln>
                <a:gradFill flip="none" rotWithShape="1">
                  <a:gsLst>
                    <a:gs pos="16000">
                      <a:schemeClr val="bg2"/>
                    </a:gs>
                    <a:gs pos="87000">
                      <a:schemeClr val="accent1"/>
                    </a:gs>
                  </a:gsLst>
                  <a:lin ang="2700000" scaled="1"/>
                  <a:tileRect/>
                </a:gradFill>
                <a:latin typeface="IntelOne Display Medium" panose="020B0503020203020204" pitchFamily="34" charset="77"/>
                <a:cs typeface="Arial"/>
              </a:rPr>
              <a:t> Gen Intel Xeon processors  </a:t>
            </a:r>
          </a:p>
          <a:p>
            <a:pPr marL="0" indent="0" defTabSz="609585">
              <a:lnSpc>
                <a:spcPct val="100000"/>
              </a:lnSpc>
              <a:spcBef>
                <a:spcPts val="100"/>
              </a:spcBef>
              <a:buNone/>
              <a:defRPr/>
            </a:pPr>
            <a:endParaRPr lang="en-US" sz="1200">
              <a:latin typeface="Intel Clear" panose="020B0604020203020204" pitchFamily="34" charset="0"/>
              <a:ea typeface="Intel Clear" panose="020B0604020203020204" pitchFamily="34" charset="0"/>
              <a:cs typeface="Intel Clear" panose="020B0604020203020204" pitchFamily="34" charset="0"/>
            </a:endParaRPr>
          </a:p>
          <a:p>
            <a:pPr marL="0" indent="0" defTabSz="609585">
              <a:lnSpc>
                <a:spcPct val="100000"/>
              </a:lnSpc>
              <a:spcBef>
                <a:spcPts val="100"/>
              </a:spcBef>
              <a:buNone/>
              <a:defRPr/>
            </a:pPr>
            <a:r>
              <a:rPr lang="en-US" sz="1200">
                <a:latin typeface="Intel Clear" panose="020B0604020203020204" pitchFamily="34" charset="0"/>
                <a:ea typeface="Intel Clear" panose="020B0604020203020204" pitchFamily="34" charset="0"/>
                <a:cs typeface="Intel Clear" panose="020B0604020203020204" pitchFamily="34" charset="0"/>
              </a:rPr>
              <a:t>Calculations as of March 28, 2023 </a:t>
            </a:r>
            <a:r>
              <a:rPr lang="en-US" sz="1200">
                <a:latin typeface="Intel Clear" panose="020B0604020203020204" pitchFamily="34" charset="0"/>
                <a:ea typeface="Intel Clear" panose="020B0604020203020204" pitchFamily="34" charset="0"/>
                <a:cs typeface="Intel Clear" panose="020B0604020203020204" pitchFamily="34" charset="0"/>
                <a:sym typeface="Helvetica"/>
              </a:rPr>
              <a:t>based on the </a:t>
            </a:r>
            <a:r>
              <a:rPr lang="en-US" sz="1200">
                <a:latin typeface="Intel Clear" panose="020B0604020203020204" pitchFamily="34" charset="0"/>
              </a:rPr>
              <a:t>Intel® Node TCO &amp; Power Calculator </a:t>
            </a:r>
            <a:r>
              <a:rPr lang="en-US" sz="1200">
                <a:latin typeface="Intel Clear" panose="020B0604020203020204" pitchFamily="34" charset="0"/>
                <a:ea typeface="Intel Clear" panose="020B0604020203020204" pitchFamily="34" charset="0"/>
                <a:cs typeface="Intel Clear" panose="020B0604020203020204" pitchFamily="34" charset="0"/>
                <a:sym typeface="Helvetica"/>
              </a:rPr>
              <a:t>using default cost, power and TCO assumptions over a 5-year TCO horizon comparing replacing 50 older servers with Intel Xeon 4110 processors  with new servers using new Intel Xeon 5420+ processors.  Results may vary.  </a:t>
            </a:r>
            <a:r>
              <a:rPr lang="en-US" sz="1200">
                <a:latin typeface="Intel Clear" panose="020B0604020203020204" pitchFamily="34" charset="0"/>
                <a:ea typeface="Intel Clear" panose="020B0604020203020204" pitchFamily="34" charset="0"/>
                <a:cs typeface="Intel Clear" panose="020B0604020203020204" pitchFamily="34" charset="0"/>
              </a:rPr>
              <a:t>Performance measurements based on published SPECrate®2017_int_base on spec.org as of March 28, 2023 </a:t>
            </a:r>
            <a:br>
              <a:rPr lang="en-US" sz="1200">
                <a:latin typeface="Intel Clear" panose="020B0604020203020204" pitchFamily="34" charset="0"/>
                <a:ea typeface="Intel Clear" panose="020B0604020203020204" pitchFamily="34" charset="0"/>
                <a:cs typeface="Intel Clear" panose="020B0604020203020204" pitchFamily="34" charset="0"/>
              </a:rPr>
            </a:br>
            <a:r>
              <a:rPr lang="en-US" sz="1200">
                <a:latin typeface="Intel Clear" panose="020B0604020203020204" pitchFamily="34" charset="0"/>
                <a:ea typeface="Intel Clear" panose="020B0604020203020204" pitchFamily="34" charset="0"/>
                <a:cs typeface="Intel Clear" panose="020B0604020203020204" pitchFamily="34" charset="0"/>
              </a:rPr>
              <a:t>4110:  </a:t>
            </a:r>
            <a:r>
              <a:rPr lang="en-US" sz="1200">
                <a:latin typeface="Intel Clear" panose="020B0604020203020204" pitchFamily="34" charset="0"/>
                <a:ea typeface="Intel Clear" panose="020B0604020203020204" pitchFamily="34" charset="0"/>
                <a:cs typeface="Intel Clear" panose="020B0604020203020204" pitchFamily="34" charset="0"/>
                <a:hlinkClick r:id="rId2">
                  <a:extLst>
                    <a:ext uri="{A12FA001-AC4F-418D-AE19-62706E023703}">
                      <ahyp:hlinkClr xmlns:ahyp="http://schemas.microsoft.com/office/drawing/2018/hyperlinkcolor" val="tx"/>
                    </a:ext>
                  </a:extLst>
                </a:hlinkClick>
              </a:rPr>
              <a:t>https://www.spec.org/cpu2017/results/res2020q4/cpu2017-20201015-24218.html</a:t>
            </a:r>
            <a:r>
              <a:rPr lang="en-US" sz="1200">
                <a:latin typeface="Intel Clear" panose="020B0604020203020204" pitchFamily="34" charset="0"/>
                <a:ea typeface="Intel Clear" panose="020B0604020203020204" pitchFamily="34" charset="0"/>
                <a:cs typeface="Intel Clear" panose="020B0604020203020204" pitchFamily="34" charset="0"/>
              </a:rPr>
              <a:t>  </a:t>
            </a:r>
          </a:p>
          <a:p>
            <a:pPr marL="0" indent="0" defTabSz="609585">
              <a:lnSpc>
                <a:spcPct val="100000"/>
              </a:lnSpc>
              <a:spcBef>
                <a:spcPts val="100"/>
              </a:spcBef>
              <a:buNone/>
              <a:defRPr/>
            </a:pPr>
            <a:r>
              <a:rPr lang="en-US" sz="1200">
                <a:latin typeface="Intel Clear" panose="020B0604020203020204" pitchFamily="34" charset="0"/>
                <a:ea typeface="Intel Clear" panose="020B0604020203020204" pitchFamily="34" charset="0"/>
                <a:cs typeface="Intel Clear" panose="020B0604020203020204" pitchFamily="34" charset="0"/>
              </a:rPr>
              <a:t>5420+:  </a:t>
            </a:r>
            <a:r>
              <a:rPr lang="en-US" sz="1200">
                <a:latin typeface="Intel Clear" panose="020B0604020203020204" pitchFamily="34" charset="0"/>
                <a:ea typeface="Intel Clear" panose="020B0604020203020204" pitchFamily="34" charset="0"/>
                <a:cs typeface="Intel Clear" panose="020B0604020203020204" pitchFamily="34" charset="0"/>
                <a:hlinkClick r:id="rId3">
                  <a:extLst>
                    <a:ext uri="{A12FA001-AC4F-418D-AE19-62706E023703}">
                      <ahyp:hlinkClr xmlns:ahyp="http://schemas.microsoft.com/office/drawing/2018/hyperlinkcolor" val="tx"/>
                    </a:ext>
                  </a:extLst>
                </a:hlinkClick>
              </a:rPr>
              <a:t>https://www.spec.org/cpu2017/results/res2023q1/cpu2017-20230130-33925.html</a:t>
            </a:r>
            <a:r>
              <a:rPr lang="en-US" sz="1200">
                <a:latin typeface="Intel Clear" panose="020B0604020203020204" pitchFamily="34" charset="0"/>
                <a:ea typeface="Intel Clear" panose="020B0604020203020204" pitchFamily="34" charset="0"/>
                <a:cs typeface="Intel Clear" panose="020B0604020203020204" pitchFamily="34" charset="0"/>
              </a:rPr>
              <a:t>]</a:t>
            </a:r>
          </a:p>
          <a:p>
            <a:pPr marL="0" indent="0">
              <a:buFont typeface="IntelOne Display Regular" panose="020B0503020203020204" pitchFamily="34" charset="0"/>
              <a:buNone/>
            </a:pPr>
            <a:endParaRPr lang="en-US" sz="1050">
              <a:latin typeface="Intel Clear" panose="020B0604020203020204" pitchFamily="34" charset="0"/>
              <a:ea typeface="Intel Clear" panose="020B0604020203020204" pitchFamily="34" charset="0"/>
              <a:cs typeface="Intel Clear" panose="020B0604020203020204" pitchFamily="34" charset="0"/>
            </a:endParaRPr>
          </a:p>
          <a:p>
            <a:pPr marL="0" indent="0">
              <a:buNone/>
            </a:pPr>
            <a:r>
              <a:rPr lang="en-US" sz="2000">
                <a:ln w="3175">
                  <a:noFill/>
                </a:ln>
                <a:gradFill flip="none" rotWithShape="1">
                  <a:gsLst>
                    <a:gs pos="16000">
                      <a:schemeClr val="bg2"/>
                    </a:gs>
                    <a:gs pos="87000">
                      <a:schemeClr val="accent1"/>
                    </a:gs>
                  </a:gsLst>
                  <a:lin ang="2700000" scaled="1"/>
                  <a:tileRect/>
                </a:gradFill>
                <a:latin typeface="IntelOne Display Medium" panose="020B0503020203020204" pitchFamily="34" charset="77"/>
                <a:cs typeface="Arial"/>
                <a:sym typeface="Helvetica Neue"/>
              </a:rPr>
              <a:t>4th Gen Intel® Xeon® processors can significantly lower your total cost of ownership</a:t>
            </a:r>
          </a:p>
          <a:p>
            <a:pPr marL="0" indent="0">
              <a:buFont typeface="IntelOne Display Regular" panose="020B0503020203020204" pitchFamily="34" charset="0"/>
              <a:buNone/>
            </a:pPr>
            <a:r>
              <a:rPr lang="en-US" sz="1050">
                <a:latin typeface="Intel Clear" panose="020B0604020203020204" pitchFamily="34" charset="0"/>
                <a:ea typeface="Intel Clear" panose="020B0604020203020204" pitchFamily="34" charset="0"/>
                <a:cs typeface="Intel Clear" panose="020B0604020203020204" pitchFamily="34" charset="0"/>
              </a:rPr>
              <a:t>Calculations as of March 28, 2023 </a:t>
            </a:r>
            <a:r>
              <a:rPr lang="en-US" sz="1050">
                <a:latin typeface="Intel Clear" panose="020B0604020203020204" pitchFamily="34" charset="0"/>
                <a:ea typeface="Intel Clear" panose="020B0604020203020204" pitchFamily="34" charset="0"/>
                <a:cs typeface="Intel Clear" panose="020B0604020203020204" pitchFamily="34" charset="0"/>
                <a:sym typeface="Helvetica"/>
              </a:rPr>
              <a:t>based on the </a:t>
            </a:r>
            <a:r>
              <a:rPr lang="en-US" sz="1050">
                <a:latin typeface="Intel Clear" panose="020B0604020203020204" pitchFamily="34" charset="0"/>
              </a:rPr>
              <a:t>Intel® Node TCO &amp; Power Calculator </a:t>
            </a:r>
            <a:r>
              <a:rPr lang="en-US" sz="1050">
                <a:latin typeface="Intel Clear" panose="020B0604020203020204" pitchFamily="34" charset="0"/>
                <a:ea typeface="Intel Clear" panose="020B0604020203020204" pitchFamily="34" charset="0"/>
                <a:cs typeface="Intel Clear" panose="020B0604020203020204" pitchFamily="34" charset="0"/>
                <a:sym typeface="Helvetica"/>
              </a:rPr>
              <a:t>using default cost, power and TCO assumptions over a 5-year TCO horizon comparing replacing 50 older servers with Intel Xeon 4110 processors  with new servers using new Intel Xeon 5420+ processors.  Results may vary.  </a:t>
            </a:r>
            <a:r>
              <a:rPr lang="en-US" sz="1050">
                <a:latin typeface="Intel Clear" panose="020B0604020203020204" pitchFamily="34" charset="0"/>
                <a:ea typeface="Intel Clear" panose="020B0604020203020204" pitchFamily="34" charset="0"/>
                <a:cs typeface="Intel Clear" panose="020B0604020203020204" pitchFamily="34" charset="0"/>
              </a:rPr>
              <a:t>Performance measurements based on published SPECrate®2017_int_base on spec.org as of March 28, 2023</a:t>
            </a:r>
          </a:p>
          <a:p>
            <a:pPr marL="0" indent="0">
              <a:buFont typeface="IntelOne Display Regular" panose="020B0503020203020204" pitchFamily="34" charset="0"/>
              <a:buNone/>
            </a:pPr>
            <a:r>
              <a:rPr lang="en-US" sz="1050">
                <a:latin typeface="Intel Clear" panose="020B0604020203020204" pitchFamily="34" charset="0"/>
                <a:ea typeface="Intel Clear" panose="020B0604020203020204" pitchFamily="34" charset="0"/>
                <a:cs typeface="Intel Clear" panose="020B0604020203020204" pitchFamily="34" charset="0"/>
              </a:rPr>
              <a:t>8160  	https://www.spec.org/cpu2017/results/res2018q4/cpu2017-20181112-09655.html</a:t>
            </a:r>
          </a:p>
          <a:p>
            <a:pPr marL="0" indent="0">
              <a:buFont typeface="IntelOne Display Regular" panose="020B0503020203020204" pitchFamily="34" charset="0"/>
              <a:buNone/>
            </a:pPr>
            <a:r>
              <a:rPr lang="en-US" sz="1050">
                <a:latin typeface="Intel Clear" panose="020B0604020203020204" pitchFamily="34" charset="0"/>
                <a:ea typeface="Intel Clear" panose="020B0604020203020204" pitchFamily="34" charset="0"/>
                <a:cs typeface="Intel Clear" panose="020B0604020203020204" pitchFamily="34" charset="0"/>
              </a:rPr>
              <a:t>8460Y	https://www.spec.org/cpu2017/results/res2023q1/cpu2017-20221223-33229.html</a:t>
            </a:r>
          </a:p>
          <a:p>
            <a:pPr marL="0" indent="0">
              <a:buFont typeface="IntelOne Display Regular" panose="020B0503020203020204" pitchFamily="34" charset="0"/>
              <a:buNone/>
            </a:pPr>
            <a:r>
              <a:rPr lang="en-US" sz="1050">
                <a:latin typeface="Intel Clear" panose="020B0604020203020204" pitchFamily="34" charset="0"/>
                <a:ea typeface="Intel Clear" panose="020B0604020203020204" pitchFamily="34" charset="0"/>
                <a:cs typeface="Intel Clear" panose="020B0604020203020204" pitchFamily="34" charset="0"/>
              </a:rPr>
              <a:t>6130	https://www.spec.org/cpu2017/results/res2019q2/cpu2017-20190506-13570.html</a:t>
            </a:r>
          </a:p>
          <a:p>
            <a:pPr marL="0" indent="0">
              <a:buFont typeface="IntelOne Display Regular" panose="020B0503020203020204" pitchFamily="34" charset="0"/>
              <a:buNone/>
            </a:pPr>
            <a:r>
              <a:rPr lang="en-US" sz="1050">
                <a:latin typeface="Intel Clear" panose="020B0604020203020204" pitchFamily="34" charset="0"/>
                <a:ea typeface="Intel Clear" panose="020B0604020203020204" pitchFamily="34" charset="0"/>
                <a:cs typeface="Intel Clear" panose="020B0604020203020204" pitchFamily="34" charset="0"/>
              </a:rPr>
              <a:t>6430	https://www.spec.org/cpu2017/results/res2023q1/cpu2017-20221223-33187.html</a:t>
            </a:r>
          </a:p>
          <a:p>
            <a:pPr marL="0" indent="0">
              <a:buNone/>
            </a:pPr>
            <a:r>
              <a:rPr lang="en-US" sz="1050">
                <a:latin typeface="Intel Clear" panose="020B0604020203020204" pitchFamily="34" charset="0"/>
                <a:ea typeface="Intel Clear" panose="020B0604020203020204" pitchFamily="34" charset="0"/>
                <a:cs typeface="Intel Clear" panose="020B0604020203020204" pitchFamily="34" charset="0"/>
              </a:rPr>
              <a:t>5120	https://www.spec.org/cpu2017/results/res2018q4/cpu2017-20181015-09160.html</a:t>
            </a:r>
          </a:p>
          <a:p>
            <a:pPr marL="0" indent="0">
              <a:buNone/>
            </a:pPr>
            <a:r>
              <a:rPr lang="en-US" sz="1050">
                <a:latin typeface="Intel Clear" panose="020B0604020203020204" pitchFamily="34" charset="0"/>
                <a:ea typeface="Intel Clear" panose="020B0604020203020204" pitchFamily="34" charset="0"/>
                <a:cs typeface="Intel Clear" panose="020B0604020203020204" pitchFamily="34" charset="0"/>
              </a:rPr>
              <a:t>5420+	https://www.spec.org/cpu2017/results/res2023q1/cpu2017-20230130-33925.html </a:t>
            </a:r>
          </a:p>
          <a:p>
            <a:pPr marL="0" indent="0">
              <a:buNone/>
            </a:pPr>
            <a:r>
              <a:rPr lang="en-US" sz="1050">
                <a:latin typeface="Intel Clear" panose="020B0604020203020204" pitchFamily="34" charset="0"/>
                <a:ea typeface="Intel Clear" panose="020B0604020203020204" pitchFamily="34" charset="0"/>
                <a:cs typeface="Intel Clear" panose="020B0604020203020204" pitchFamily="34" charset="0"/>
              </a:rPr>
              <a:t>4110	https://www.spec.org/cpu2017/results/res2020q4/cpu2017-20201015-24218.html </a:t>
            </a:r>
          </a:p>
          <a:p>
            <a:pPr marL="0" indent="0">
              <a:buFont typeface="IntelOne Display Regular" panose="020B0503020203020204" pitchFamily="34" charset="0"/>
              <a:buNone/>
            </a:pPr>
            <a:endParaRPr lang="en-US" sz="1050">
              <a:latin typeface="Intel Clear" panose="020B0604020203020204" pitchFamily="34" charset="0"/>
              <a:ea typeface="Intel Clear" panose="020B0604020203020204" pitchFamily="34" charset="0"/>
              <a:cs typeface="Intel Clear" panose="020B0604020203020204" pitchFamily="34" charset="0"/>
            </a:endParaRPr>
          </a:p>
        </p:txBody>
      </p:sp>
      <p:sp>
        <p:nvSpPr>
          <p:cNvPr id="9" name="Title 1">
            <a:extLst>
              <a:ext uri="{FF2B5EF4-FFF2-40B4-BE49-F238E27FC236}">
                <a16:creationId xmlns:a16="http://schemas.microsoft.com/office/drawing/2014/main" id="{38FE75CB-6528-BB97-DF6E-17050322D40F}"/>
              </a:ext>
            </a:extLst>
          </p:cNvPr>
          <p:cNvSpPr txBox="1">
            <a:spLocks/>
          </p:cNvSpPr>
          <p:nvPr/>
        </p:nvSpPr>
        <p:spPr>
          <a:xfrm>
            <a:off x="228597" y="307667"/>
            <a:ext cx="12054528" cy="896543"/>
          </a:xfrm>
          <a:prstGeom prst="rect">
            <a:avLst/>
          </a:prstGeom>
        </p:spPr>
        <p:txBody>
          <a:bodyPr vert="horz" lIns="91440" tIns="45720" rIns="91440" bIns="45720" rtlCol="0" anchor="ctr">
            <a:normAutofit fontScale="92500" lnSpcReduction="10000"/>
          </a:bodyPr>
          <a:lstStyle>
            <a:defPPr>
              <a:defRPr lang="en-US"/>
            </a:defPPr>
            <a:lvl1pPr marR="0" lvl="0" indent="0" defTabSz="1956498" fontAlgn="auto" hangingPunct="0">
              <a:lnSpc>
                <a:spcPct val="85000"/>
              </a:lnSpc>
              <a:spcBef>
                <a:spcPts val="2250"/>
              </a:spcBef>
              <a:spcAft>
                <a:spcPts val="0"/>
              </a:spcAft>
              <a:buClrTx/>
              <a:buSzTx/>
              <a:buFontTx/>
              <a:buNone/>
              <a:tabLst/>
              <a:defRPr kumimoji="0" sz="4000" b="0" i="0" u="none" strike="noStrike" cap="none" spc="0" normalizeH="0" baseline="0">
                <a:ln w="3175">
                  <a:noFill/>
                </a:ln>
                <a:gradFill flip="none" rotWithShape="1">
                  <a:gsLst>
                    <a:gs pos="16000">
                      <a:srgbClr val="ECD3F1">
                        <a:lumMod val="0"/>
                        <a:lumOff val="100000"/>
                      </a:srgbClr>
                    </a:gs>
                    <a:gs pos="87000">
                      <a:srgbClr val="76CEFF">
                        <a:lumMod val="38000"/>
                        <a:lumOff val="62000"/>
                      </a:srgbClr>
                    </a:gs>
                  </a:gsLst>
                  <a:lin ang="2700000" scaled="1"/>
                  <a:tileRect/>
                </a:gradFill>
                <a:effectLst/>
                <a:uLnTx/>
                <a:uFillTx/>
                <a:latin typeface="IntelOne Display Medium" panose="020B0503020203020204" pitchFamily="34" charset="77"/>
                <a:cs typeface="Arial"/>
              </a:defRPr>
            </a:lvl1pPr>
          </a:lstStyle>
          <a:p>
            <a:pPr marL="0" marR="0" lvl="0" indent="0" algn="l" defTabSz="1956498" rtl="0" eaLnBrk="1" fontAlgn="auto" latinLnBrk="0" hangingPunct="0">
              <a:lnSpc>
                <a:spcPct val="85000"/>
              </a:lnSpc>
              <a:spcBef>
                <a:spcPts val="2250"/>
              </a:spcBef>
              <a:spcAft>
                <a:spcPts val="0"/>
              </a:spcAft>
              <a:buClrTx/>
              <a:buSzTx/>
              <a:buFontTx/>
              <a:buNone/>
              <a:tabLst/>
              <a:defRPr/>
            </a:pPr>
            <a:r>
              <a:rPr lang="en-US" sz="3600" spc="-200">
                <a:gradFill flip="none" rotWithShape="1">
                  <a:gsLst>
                    <a:gs pos="16000">
                      <a:schemeClr val="bg2"/>
                    </a:gs>
                    <a:gs pos="87000">
                      <a:schemeClr val="accent1"/>
                    </a:gs>
                  </a:gsLst>
                  <a:lin ang="2700000" scaled="1"/>
                  <a:tileRect/>
                </a:gradFill>
              </a:rPr>
              <a:t>Refresh and consolidate Intel® Xeon® processor-based servers  D</a:t>
            </a:r>
            <a:r>
              <a:rPr lang="en-US" sz="3500" spc="-200">
                <a:gradFill flip="none" rotWithShape="1">
                  <a:gsLst>
                    <a:gs pos="16000">
                      <a:schemeClr val="bg2"/>
                    </a:gs>
                    <a:gs pos="87000">
                      <a:schemeClr val="accent1"/>
                    </a:gs>
                  </a:gsLst>
                  <a:lin ang="2700000" scaled="1"/>
                  <a:tileRect/>
                </a:gradFill>
                <a:sym typeface="Helvetica Neue"/>
              </a:rPr>
              <a:t>isclaimers</a:t>
            </a:r>
            <a:endParaRPr lang="en-US" sz="3600" spc="-200">
              <a:gradFill flip="none" rotWithShape="1">
                <a:gsLst>
                  <a:gs pos="16000">
                    <a:schemeClr val="bg2"/>
                  </a:gs>
                  <a:gs pos="87000">
                    <a:schemeClr val="accent1"/>
                  </a:gs>
                </a:gsLst>
                <a:lin ang="2700000" scaled="1"/>
                <a:tileRect/>
              </a:gradFill>
              <a:sym typeface="Helvetica Neue"/>
            </a:endParaRPr>
          </a:p>
        </p:txBody>
      </p:sp>
    </p:spTree>
    <p:extLst>
      <p:ext uri="{BB962C8B-B14F-4D97-AF65-F5344CB8AC3E}">
        <p14:creationId xmlns:p14="http://schemas.microsoft.com/office/powerpoint/2010/main" val="406358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CD5DD-B6CE-B7D0-0BD7-003179E41465}"/>
              </a:ext>
            </a:extLst>
          </p:cNvPr>
          <p:cNvPicPr>
            <a:picLocks noChangeAspect="1"/>
          </p:cNvPicPr>
          <p:nvPr/>
        </p:nvPicPr>
        <p:blipFill rotWithShape="1">
          <a:blip r:embed="rId2"/>
          <a:srcRect r="6666"/>
          <a:stretch/>
        </p:blipFill>
        <p:spPr>
          <a:xfrm>
            <a:off x="20" y="10"/>
            <a:ext cx="12191980" cy="6857990"/>
          </a:xfrm>
          <a:prstGeom prst="rect">
            <a:avLst/>
          </a:prstGeom>
          <a:noFill/>
        </p:spPr>
      </p:pic>
    </p:spTree>
    <p:extLst>
      <p:ext uri="{BB962C8B-B14F-4D97-AF65-F5344CB8AC3E}">
        <p14:creationId xmlns:p14="http://schemas.microsoft.com/office/powerpoint/2010/main" val="2341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D23D07-D2BD-2A99-48D0-2E92736CFCA6}"/>
              </a:ext>
            </a:extLst>
          </p:cNvPr>
          <p:cNvPicPr>
            <a:picLocks noChangeAspect="1"/>
          </p:cNvPicPr>
          <p:nvPr/>
        </p:nvPicPr>
        <p:blipFill rotWithShape="1">
          <a:blip r:embed="rId2"/>
          <a:srcRect r="6221" b="-1"/>
          <a:stretch/>
        </p:blipFill>
        <p:spPr>
          <a:xfrm>
            <a:off x="20" y="10"/>
            <a:ext cx="12191980" cy="6857990"/>
          </a:xfrm>
          <a:prstGeom prst="rect">
            <a:avLst/>
          </a:prstGeom>
          <a:noFill/>
        </p:spPr>
      </p:pic>
    </p:spTree>
    <p:extLst>
      <p:ext uri="{BB962C8B-B14F-4D97-AF65-F5344CB8AC3E}">
        <p14:creationId xmlns:p14="http://schemas.microsoft.com/office/powerpoint/2010/main" val="139590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F77E19-7366-74B0-399B-415541444FB0}"/>
              </a:ext>
            </a:extLst>
          </p:cNvPr>
          <p:cNvPicPr>
            <a:picLocks noChangeAspect="1"/>
          </p:cNvPicPr>
          <p:nvPr/>
        </p:nvPicPr>
        <p:blipFill>
          <a:blip r:embed="rId2"/>
          <a:stretch>
            <a:fillRect/>
          </a:stretch>
        </p:blipFill>
        <p:spPr>
          <a:xfrm>
            <a:off x="0" y="0"/>
            <a:ext cx="12192000" cy="6390472"/>
          </a:xfrm>
          <a:prstGeom prst="rect">
            <a:avLst/>
          </a:prstGeom>
        </p:spPr>
      </p:pic>
    </p:spTree>
    <p:extLst>
      <p:ext uri="{BB962C8B-B14F-4D97-AF65-F5344CB8AC3E}">
        <p14:creationId xmlns:p14="http://schemas.microsoft.com/office/powerpoint/2010/main" val="297247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50000"/>
              </a:schemeClr>
            </a:gs>
            <a:gs pos="74000">
              <a:schemeClr val="tx2">
                <a:lumMod val="75000"/>
              </a:schemeClr>
            </a:gs>
            <a:gs pos="83000">
              <a:schemeClr val="tx2">
                <a:lumMod val="75000"/>
              </a:schemeClr>
            </a:gs>
            <a:gs pos="100000">
              <a:schemeClr val="tx2">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55D9-0E6C-DE5C-D420-3362F3B65885}"/>
              </a:ext>
            </a:extLst>
          </p:cNvPr>
          <p:cNvSpPr>
            <a:spLocks noGrp="1"/>
          </p:cNvSpPr>
          <p:nvPr>
            <p:ph type="title"/>
          </p:nvPr>
        </p:nvSpPr>
        <p:spPr>
          <a:xfrm>
            <a:off x="168759" y="72302"/>
            <a:ext cx="11433464" cy="1199823"/>
          </a:xfrm>
        </p:spPr>
        <p:txBody>
          <a:bodyPr>
            <a:normAutofit/>
          </a:bodyPr>
          <a:lstStyle/>
          <a:p>
            <a:r>
              <a:rPr lang="en-US" b="1" dirty="0">
                <a:solidFill>
                  <a:schemeClr val="bg1"/>
                </a:solidFill>
              </a:rPr>
              <a:t>Intel vPro® Platform value proposition</a:t>
            </a:r>
          </a:p>
        </p:txBody>
      </p:sp>
      <p:sp>
        <p:nvSpPr>
          <p:cNvPr id="4" name="Rectangle 3">
            <a:extLst>
              <a:ext uri="{FF2B5EF4-FFF2-40B4-BE49-F238E27FC236}">
                <a16:creationId xmlns:a16="http://schemas.microsoft.com/office/drawing/2014/main" id="{7B8D1259-4206-FEEF-E521-6A7839626717}"/>
              </a:ext>
            </a:extLst>
          </p:cNvPr>
          <p:cNvSpPr/>
          <p:nvPr/>
        </p:nvSpPr>
        <p:spPr bwMode="auto">
          <a:xfrm>
            <a:off x="98227" y="1192775"/>
            <a:ext cx="11603939" cy="4917440"/>
          </a:xfrm>
          <a:prstGeom prst="rect">
            <a:avLst/>
          </a:prstGeom>
          <a:solidFill>
            <a:srgbClr val="00C7FD">
              <a:alpha val="20000"/>
            </a:srgbClr>
          </a:solid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defTabSz="914354" eaLnBrk="0" fontAlgn="base" hangingPunct="0">
              <a:lnSpc>
                <a:spcPct val="80000"/>
              </a:lnSpc>
              <a:spcBef>
                <a:spcPct val="50000"/>
              </a:spcBef>
              <a:spcAft>
                <a:spcPct val="0"/>
              </a:spcAft>
              <a:defRPr/>
            </a:pPr>
            <a:endParaRPr lang="en-US" sz="2000" b="1" kern="0">
              <a:solidFill>
                <a:sysClr val="windowText" lastClr="000000"/>
              </a:solidFill>
              <a:latin typeface="Verdana" pitchFamily="34" charset="0"/>
              <a:sym typeface="Helvetica Neue"/>
            </a:endParaRPr>
          </a:p>
        </p:txBody>
      </p:sp>
      <p:sp>
        <p:nvSpPr>
          <p:cNvPr id="6" name="Rectangle 5">
            <a:extLst>
              <a:ext uri="{FF2B5EF4-FFF2-40B4-BE49-F238E27FC236}">
                <a16:creationId xmlns:a16="http://schemas.microsoft.com/office/drawing/2014/main" id="{8828FE26-DCA8-A2E3-2A95-76B5F9064822}"/>
              </a:ext>
            </a:extLst>
          </p:cNvPr>
          <p:cNvSpPr/>
          <p:nvPr/>
        </p:nvSpPr>
        <p:spPr>
          <a:xfrm flipH="1">
            <a:off x="2806181" y="1451311"/>
            <a:ext cx="2991225" cy="701171"/>
          </a:xfrm>
          <a:prstGeom prst="rect">
            <a:avLst/>
          </a:prstGeom>
          <a:solidFill>
            <a:schemeClr val="accent2"/>
          </a:solidFill>
          <a:ln w="9525" cap="flat" cmpd="sng" algn="ctr">
            <a:solidFill>
              <a:schemeClr val="tx1"/>
            </a:solidFill>
            <a:prstDash val="solid"/>
          </a:ln>
          <a:effectLst/>
        </p:spPr>
        <p:txBody>
          <a:bodyPr rot="0" spcFirstLastPara="0" vert="horz" wrap="square" lIns="182880" tIns="45720" rIns="18288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9525" defTabSz="914354">
              <a:lnSpc>
                <a:spcPct val="80000"/>
              </a:lnSpc>
              <a:spcBef>
                <a:spcPts val="2251"/>
              </a:spcBef>
            </a:pPr>
            <a:r>
              <a:rPr lang="en-US" sz="1867" kern="0" dirty="0">
                <a:solidFill>
                  <a:srgbClr val="FFFFFF"/>
                </a:solidFill>
                <a:latin typeface="IntelOne Display Medium" panose="020B0703020203020204" pitchFamily="34" charset="0"/>
                <a:ea typeface="Intel Clear Pro" panose="020B0804020202060201" pitchFamily="34" charset="0"/>
                <a:cs typeface="Intel Clear Pro" panose="020B0804020202060201" pitchFamily="34" charset="0"/>
                <a:sym typeface="Helvetica Neue"/>
              </a:rPr>
              <a:t>PERFORMANCE</a:t>
            </a:r>
          </a:p>
        </p:txBody>
      </p:sp>
      <p:sp>
        <p:nvSpPr>
          <p:cNvPr id="7" name="Rectangle 6">
            <a:extLst>
              <a:ext uri="{FF2B5EF4-FFF2-40B4-BE49-F238E27FC236}">
                <a16:creationId xmlns:a16="http://schemas.microsoft.com/office/drawing/2014/main" id="{C163357D-37A1-5CE7-B321-684614032282}"/>
              </a:ext>
            </a:extLst>
          </p:cNvPr>
          <p:cNvSpPr/>
          <p:nvPr/>
        </p:nvSpPr>
        <p:spPr bwMode="auto">
          <a:xfrm>
            <a:off x="2806189" y="2298864"/>
            <a:ext cx="1879535" cy="1298096"/>
          </a:xfrm>
          <a:prstGeom prst="rect">
            <a:avLst/>
          </a:prstGeom>
          <a:solidFill>
            <a:srgbClr val="00C7FD">
              <a:alpha val="80000"/>
            </a:srgbClr>
          </a:solidFill>
          <a:ln w="9525" cap="flat" cmpd="sng" algn="ctr">
            <a:no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algn="ctr" defTabSz="1219108" fontAlgn="base" hangingPunct="0">
              <a:lnSpc>
                <a:spcPct val="95000"/>
              </a:lnSpc>
              <a:spcBef>
                <a:spcPct val="30000"/>
              </a:spcBef>
              <a:spcAft>
                <a:spcPct val="0"/>
              </a:spcAft>
              <a:buClr>
                <a:srgbClr val="0071C5"/>
              </a:buClr>
            </a:pPr>
            <a:r>
              <a:rPr lang="en-US" dirty="0">
                <a:solidFill>
                  <a:prstClr val="white"/>
                </a:solidFill>
                <a:latin typeface="IntelOne Display Regular" panose="020B0503020203020204" pitchFamily="34" charset="0"/>
                <a:sym typeface="Helvetica Neue"/>
              </a:rPr>
              <a:t>Intelligent workload optimization</a:t>
            </a:r>
          </a:p>
        </p:txBody>
      </p:sp>
      <p:sp>
        <p:nvSpPr>
          <p:cNvPr id="8" name="Rectangle 7">
            <a:extLst>
              <a:ext uri="{FF2B5EF4-FFF2-40B4-BE49-F238E27FC236}">
                <a16:creationId xmlns:a16="http://schemas.microsoft.com/office/drawing/2014/main" id="{C3C27704-CC60-510F-E358-C4379CA7F2B0}"/>
              </a:ext>
            </a:extLst>
          </p:cNvPr>
          <p:cNvSpPr/>
          <p:nvPr/>
        </p:nvSpPr>
        <p:spPr bwMode="auto">
          <a:xfrm>
            <a:off x="7388136" y="2325280"/>
            <a:ext cx="1849707" cy="1271680"/>
          </a:xfrm>
          <a:prstGeom prst="rect">
            <a:avLst/>
          </a:prstGeom>
          <a:solidFill>
            <a:srgbClr val="00C7FD">
              <a:alpha val="80000"/>
            </a:srgbClr>
          </a:solidFill>
          <a:ln w="9525" cap="flat" cmpd="sng" algn="ctr">
            <a:no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algn="ctr" defTabSz="1219108" fontAlgn="base" hangingPunct="0">
              <a:lnSpc>
                <a:spcPct val="95000"/>
              </a:lnSpc>
              <a:spcBef>
                <a:spcPct val="30000"/>
              </a:spcBef>
              <a:spcAft>
                <a:spcPct val="0"/>
              </a:spcAft>
              <a:buClr>
                <a:srgbClr val="0071C5"/>
              </a:buClr>
              <a:defRPr/>
            </a:pPr>
            <a:r>
              <a:rPr lang="en-US" dirty="0">
                <a:solidFill>
                  <a:prstClr val="white"/>
                </a:solidFill>
                <a:latin typeface="IntelOne Display Regular" panose="020B0503020203020204" pitchFamily="34" charset="0"/>
                <a:sym typeface="Helvetica Neue"/>
              </a:rPr>
              <a:t>Reduced attack surface</a:t>
            </a:r>
          </a:p>
        </p:txBody>
      </p:sp>
      <p:sp>
        <p:nvSpPr>
          <p:cNvPr id="9" name="Rectangle 8">
            <a:extLst>
              <a:ext uri="{FF2B5EF4-FFF2-40B4-BE49-F238E27FC236}">
                <a16:creationId xmlns:a16="http://schemas.microsoft.com/office/drawing/2014/main" id="{C35FF103-3C0C-DFCA-8906-6E42CF9791FF}"/>
              </a:ext>
            </a:extLst>
          </p:cNvPr>
          <p:cNvSpPr/>
          <p:nvPr/>
        </p:nvSpPr>
        <p:spPr bwMode="auto">
          <a:xfrm>
            <a:off x="2806189" y="3727405"/>
            <a:ext cx="1879535" cy="1301160"/>
          </a:xfrm>
          <a:prstGeom prst="rect">
            <a:avLst/>
          </a:prstGeom>
          <a:solidFill>
            <a:srgbClr val="00C7FD">
              <a:alpha val="80000"/>
            </a:srgbClr>
          </a:solidFill>
          <a:ln w="9525" cap="flat" cmpd="sng" algn="ctr">
            <a:no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algn="ctr" defTabSz="1219108" fontAlgn="base" hangingPunct="0">
              <a:lnSpc>
                <a:spcPct val="95000"/>
              </a:lnSpc>
              <a:spcBef>
                <a:spcPct val="30000"/>
              </a:spcBef>
              <a:spcAft>
                <a:spcPct val="0"/>
              </a:spcAft>
              <a:buClr>
                <a:srgbClr val="0071C5"/>
              </a:buClr>
            </a:pPr>
            <a:r>
              <a:rPr lang="en-US" dirty="0">
                <a:solidFill>
                  <a:prstClr val="white"/>
                </a:solidFill>
                <a:latin typeface="IntelOne Display Regular" panose="020B0503020203020204" pitchFamily="34" charset="0"/>
                <a:sym typeface="Helvetica Neue"/>
              </a:rPr>
              <a:t>Enhanced validation and assurance</a:t>
            </a:r>
          </a:p>
        </p:txBody>
      </p:sp>
      <p:sp>
        <p:nvSpPr>
          <p:cNvPr id="10" name="Rectangle 9">
            <a:extLst>
              <a:ext uri="{FF2B5EF4-FFF2-40B4-BE49-F238E27FC236}">
                <a16:creationId xmlns:a16="http://schemas.microsoft.com/office/drawing/2014/main" id="{BB4EA24A-4142-BFF7-A5DD-D2E63E1A4C92}"/>
              </a:ext>
            </a:extLst>
          </p:cNvPr>
          <p:cNvSpPr/>
          <p:nvPr/>
        </p:nvSpPr>
        <p:spPr bwMode="auto">
          <a:xfrm>
            <a:off x="7388136" y="3727406"/>
            <a:ext cx="1849707" cy="1301161"/>
          </a:xfrm>
          <a:prstGeom prst="rect">
            <a:avLst/>
          </a:prstGeom>
          <a:solidFill>
            <a:srgbClr val="00C7FD">
              <a:alpha val="80000"/>
            </a:srgbClr>
          </a:solidFill>
          <a:ln w="9525" cap="flat" cmpd="sng" algn="ctr">
            <a:no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algn="ctr" defTabSz="1219108" fontAlgn="base" hangingPunct="0">
              <a:lnSpc>
                <a:spcPct val="95000"/>
              </a:lnSpc>
              <a:spcBef>
                <a:spcPct val="30000"/>
              </a:spcBef>
              <a:spcAft>
                <a:spcPct val="0"/>
              </a:spcAft>
              <a:buClr>
                <a:srgbClr val="0071C5"/>
              </a:buClr>
            </a:pPr>
            <a:r>
              <a:rPr lang="en-US" dirty="0">
                <a:solidFill>
                  <a:prstClr val="white"/>
                </a:solidFill>
                <a:latin typeface="IntelOne Display Regular" panose="020B0503020203020204" pitchFamily="34" charset="0"/>
                <a:sym typeface="Helvetica Neue"/>
              </a:rPr>
              <a:t>Modern lifecycle management</a:t>
            </a:r>
          </a:p>
        </p:txBody>
      </p:sp>
      <p:pic>
        <p:nvPicPr>
          <p:cNvPr id="11" name="Picture 10">
            <a:extLst>
              <a:ext uri="{FF2B5EF4-FFF2-40B4-BE49-F238E27FC236}">
                <a16:creationId xmlns:a16="http://schemas.microsoft.com/office/drawing/2014/main" id="{79B684FD-C6AA-34FA-57B9-C47ED1CE83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3855" y="1584763"/>
            <a:ext cx="585861" cy="389787"/>
          </a:xfrm>
          <a:prstGeom prst="rect">
            <a:avLst/>
          </a:prstGeom>
        </p:spPr>
      </p:pic>
      <p:grpSp>
        <p:nvGrpSpPr>
          <p:cNvPr id="12" name="Group 11">
            <a:extLst>
              <a:ext uri="{FF2B5EF4-FFF2-40B4-BE49-F238E27FC236}">
                <a16:creationId xmlns:a16="http://schemas.microsoft.com/office/drawing/2014/main" id="{D8D9C91C-B657-A819-090C-F1BF2BB4BE9E}"/>
              </a:ext>
            </a:extLst>
          </p:cNvPr>
          <p:cNvGrpSpPr/>
          <p:nvPr/>
        </p:nvGrpSpPr>
        <p:grpSpPr>
          <a:xfrm>
            <a:off x="6141271" y="1418708"/>
            <a:ext cx="2991227" cy="701171"/>
            <a:chOff x="6298057" y="1244055"/>
            <a:chExt cx="2991226" cy="701170"/>
          </a:xfrm>
        </p:grpSpPr>
        <p:sp>
          <p:nvSpPr>
            <p:cNvPr id="13" name="Rectangle 12">
              <a:extLst>
                <a:ext uri="{FF2B5EF4-FFF2-40B4-BE49-F238E27FC236}">
                  <a16:creationId xmlns:a16="http://schemas.microsoft.com/office/drawing/2014/main" id="{366398E0-C1E8-D4DB-A3B4-D466DB3AF387}"/>
                </a:ext>
              </a:extLst>
            </p:cNvPr>
            <p:cNvSpPr/>
            <p:nvPr/>
          </p:nvSpPr>
          <p:spPr>
            <a:xfrm flipH="1">
              <a:off x="6298057" y="1244055"/>
              <a:ext cx="2991226" cy="701170"/>
            </a:xfrm>
            <a:prstGeom prst="rect">
              <a:avLst/>
            </a:prstGeom>
            <a:solidFill>
              <a:schemeClr val="accent2"/>
            </a:solidFill>
            <a:ln w="3175" cap="flat" cmpd="sng" algn="ctr">
              <a:solidFill>
                <a:schemeClr val="tx1"/>
              </a:solidFill>
              <a:prstDash val="solid"/>
            </a:ln>
            <a:effectLst/>
          </p:spPr>
          <p:txBody>
            <a:bodyPr rot="0" spcFirstLastPara="0" vert="horz" wrap="square" lIns="182880" tIns="45720" rIns="18288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9525" algn="ctr" defTabSz="914354">
                <a:lnSpc>
                  <a:spcPct val="80000"/>
                </a:lnSpc>
                <a:spcBef>
                  <a:spcPts val="2251"/>
                </a:spcBef>
                <a:defRPr/>
              </a:pPr>
              <a:r>
                <a:rPr lang="en-US" sz="1867" kern="0" dirty="0">
                  <a:solidFill>
                    <a:srgbClr val="FFFFFF"/>
                  </a:solidFill>
                  <a:latin typeface="IntelOne Display Medium" panose="020B0703020203020204" pitchFamily="34" charset="0"/>
                  <a:ea typeface="Intel Clear Pro" panose="020B0804020202060201" pitchFamily="34" charset="0"/>
                  <a:cs typeface="Intel Clear Pro" panose="020B0804020202060201" pitchFamily="34" charset="0"/>
                  <a:sym typeface="Helvetica Neue"/>
                </a:rPr>
                <a:t>SECURITY</a:t>
              </a:r>
            </a:p>
          </p:txBody>
        </p:sp>
        <p:pic>
          <p:nvPicPr>
            <p:cNvPr id="14" name="Picture 13">
              <a:extLst>
                <a:ext uri="{FF2B5EF4-FFF2-40B4-BE49-F238E27FC236}">
                  <a16:creationId xmlns:a16="http://schemas.microsoft.com/office/drawing/2014/main" id="{DBF5D5EE-8AFD-E3AA-A0AD-8398C38C74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4529" y="1359878"/>
              <a:ext cx="373879" cy="411268"/>
            </a:xfrm>
            <a:prstGeom prst="rect">
              <a:avLst/>
            </a:prstGeom>
          </p:spPr>
        </p:pic>
      </p:grpSp>
      <p:grpSp>
        <p:nvGrpSpPr>
          <p:cNvPr id="15" name="Group 14">
            <a:extLst>
              <a:ext uri="{FF2B5EF4-FFF2-40B4-BE49-F238E27FC236}">
                <a16:creationId xmlns:a16="http://schemas.microsoft.com/office/drawing/2014/main" id="{55C1E810-7197-29B4-1F38-34DF8242FA83}"/>
              </a:ext>
            </a:extLst>
          </p:cNvPr>
          <p:cNvGrpSpPr/>
          <p:nvPr/>
        </p:nvGrpSpPr>
        <p:grpSpPr>
          <a:xfrm>
            <a:off x="6246616" y="5159008"/>
            <a:ext cx="2991227" cy="701171"/>
            <a:chOff x="6298057" y="4951753"/>
            <a:chExt cx="2991226" cy="701170"/>
          </a:xfrm>
        </p:grpSpPr>
        <p:sp>
          <p:nvSpPr>
            <p:cNvPr id="16" name="Rectangle 15">
              <a:extLst>
                <a:ext uri="{FF2B5EF4-FFF2-40B4-BE49-F238E27FC236}">
                  <a16:creationId xmlns:a16="http://schemas.microsoft.com/office/drawing/2014/main" id="{75B94433-FAF1-D090-E9C9-9D155CF471F9}"/>
                </a:ext>
              </a:extLst>
            </p:cNvPr>
            <p:cNvSpPr/>
            <p:nvPr/>
          </p:nvSpPr>
          <p:spPr>
            <a:xfrm flipH="1">
              <a:off x="6298057" y="4951753"/>
              <a:ext cx="2991226" cy="701170"/>
            </a:xfrm>
            <a:prstGeom prst="rect">
              <a:avLst/>
            </a:prstGeom>
            <a:solidFill>
              <a:schemeClr val="accent2"/>
            </a:solidFill>
            <a:ln w="3175" cap="flat" cmpd="sng" algn="ctr">
              <a:solidFill>
                <a:schemeClr val="tx1"/>
              </a:solidFill>
              <a:prstDash val="solid"/>
            </a:ln>
            <a:effectLst/>
          </p:spPr>
          <p:txBody>
            <a:bodyPr rot="0" spcFirstLastPara="0" vert="horz" wrap="square" lIns="182880" tIns="45720" rIns="18288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9525" algn="r" defTabSz="914354">
                <a:lnSpc>
                  <a:spcPct val="80000"/>
                </a:lnSpc>
                <a:spcBef>
                  <a:spcPts val="2251"/>
                </a:spcBef>
                <a:defRPr/>
              </a:pPr>
              <a:r>
                <a:rPr lang="en-US" sz="1867" kern="0" dirty="0">
                  <a:solidFill>
                    <a:srgbClr val="FFFFFF"/>
                  </a:solidFill>
                  <a:latin typeface="IntelOne Display Medium" panose="020B0703020203020204" pitchFamily="34" charset="0"/>
                  <a:ea typeface="Intel Clear Pro" panose="020B0804020202060201" pitchFamily="34" charset="0"/>
                  <a:cs typeface="Intel Clear Pro" panose="020B0804020202060201" pitchFamily="34" charset="0"/>
                  <a:sym typeface="Helvetica Neue"/>
                </a:rPr>
                <a:t>MANAGEABILITY</a:t>
              </a:r>
            </a:p>
          </p:txBody>
        </p:sp>
        <p:pic>
          <p:nvPicPr>
            <p:cNvPr id="17" name="Picture 16">
              <a:extLst>
                <a:ext uri="{FF2B5EF4-FFF2-40B4-BE49-F238E27FC236}">
                  <a16:creationId xmlns:a16="http://schemas.microsoft.com/office/drawing/2014/main" id="{176F0376-4037-9179-BB1E-D6F778899F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49184" y="5096588"/>
              <a:ext cx="487511" cy="411501"/>
            </a:xfrm>
            <a:prstGeom prst="rect">
              <a:avLst/>
            </a:prstGeom>
          </p:spPr>
        </p:pic>
      </p:grpSp>
      <p:grpSp>
        <p:nvGrpSpPr>
          <p:cNvPr id="18" name="Group 17">
            <a:extLst>
              <a:ext uri="{FF2B5EF4-FFF2-40B4-BE49-F238E27FC236}">
                <a16:creationId xmlns:a16="http://schemas.microsoft.com/office/drawing/2014/main" id="{74B4FD57-E2FA-CAB4-FCA0-247EC8A5A26A}"/>
              </a:ext>
            </a:extLst>
          </p:cNvPr>
          <p:cNvGrpSpPr/>
          <p:nvPr/>
        </p:nvGrpSpPr>
        <p:grpSpPr>
          <a:xfrm>
            <a:off x="2806182" y="5159008"/>
            <a:ext cx="2991224" cy="701171"/>
            <a:chOff x="2857623" y="4951753"/>
            <a:chExt cx="2991224" cy="701170"/>
          </a:xfrm>
        </p:grpSpPr>
        <p:sp>
          <p:nvSpPr>
            <p:cNvPr id="19" name="Rectangle 18">
              <a:extLst>
                <a:ext uri="{FF2B5EF4-FFF2-40B4-BE49-F238E27FC236}">
                  <a16:creationId xmlns:a16="http://schemas.microsoft.com/office/drawing/2014/main" id="{7367FAF9-09A3-50A9-F3C0-7BB7F5FB297A}"/>
                </a:ext>
              </a:extLst>
            </p:cNvPr>
            <p:cNvSpPr/>
            <p:nvPr/>
          </p:nvSpPr>
          <p:spPr>
            <a:xfrm flipH="1">
              <a:off x="2857623" y="4951753"/>
              <a:ext cx="2991224" cy="701170"/>
            </a:xfrm>
            <a:prstGeom prst="rect">
              <a:avLst/>
            </a:prstGeom>
            <a:solidFill>
              <a:schemeClr val="accent2"/>
            </a:solidFill>
            <a:ln w="3175" cap="flat" cmpd="sng" algn="ctr">
              <a:solidFill>
                <a:schemeClr val="tx1"/>
              </a:solidFill>
              <a:prstDash val="solid"/>
            </a:ln>
            <a:effectLst/>
          </p:spPr>
          <p:txBody>
            <a:bodyPr rot="0" spcFirstLastPara="0" vert="horz" wrap="square" lIns="182880" tIns="45720" rIns="18288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9525" defTabSz="914354">
                <a:lnSpc>
                  <a:spcPct val="80000"/>
                </a:lnSpc>
                <a:spcBef>
                  <a:spcPts val="2251"/>
                </a:spcBef>
                <a:defRPr/>
              </a:pPr>
              <a:r>
                <a:rPr lang="en-US" sz="1867" kern="0" dirty="0">
                  <a:solidFill>
                    <a:srgbClr val="FFFFFF"/>
                  </a:solidFill>
                  <a:latin typeface="IntelOne Display Medium" panose="020B0703020203020204" pitchFamily="34" charset="0"/>
                  <a:ea typeface="Intel Clear Pro" panose="020B0804020202060201" pitchFamily="34" charset="0"/>
                  <a:cs typeface="Intel Clear Pro" panose="020B0804020202060201" pitchFamily="34" charset="0"/>
                  <a:sym typeface="Helvetica Neue"/>
                </a:rPr>
                <a:t>STABILITY</a:t>
              </a:r>
            </a:p>
          </p:txBody>
        </p:sp>
        <p:pic>
          <p:nvPicPr>
            <p:cNvPr id="20" name="Picture 19">
              <a:extLst>
                <a:ext uri="{FF2B5EF4-FFF2-40B4-BE49-F238E27FC236}">
                  <a16:creationId xmlns:a16="http://schemas.microsoft.com/office/drawing/2014/main" id="{1F96ECE7-F806-FEDC-6EA3-7E2A858946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1527" y="5076650"/>
              <a:ext cx="402069" cy="409082"/>
            </a:xfrm>
            <a:prstGeom prst="rect">
              <a:avLst/>
            </a:prstGeom>
          </p:spPr>
        </p:pic>
      </p:grpSp>
      <p:sp>
        <p:nvSpPr>
          <p:cNvPr id="21" name="Line Callout 1 21">
            <a:extLst>
              <a:ext uri="{FF2B5EF4-FFF2-40B4-BE49-F238E27FC236}">
                <a16:creationId xmlns:a16="http://schemas.microsoft.com/office/drawing/2014/main" id="{6DBC2CC1-3A6D-9052-8FEB-2553CD16B663}"/>
              </a:ext>
            </a:extLst>
          </p:cNvPr>
          <p:cNvSpPr/>
          <p:nvPr/>
        </p:nvSpPr>
        <p:spPr bwMode="auto">
          <a:xfrm>
            <a:off x="227657" y="1451312"/>
            <a:ext cx="2511935" cy="2423705"/>
          </a:xfrm>
          <a:prstGeom prst="borderCallout1">
            <a:avLst>
              <a:gd name="adj1" fmla="val 25809"/>
              <a:gd name="adj2" fmla="val 93894"/>
              <a:gd name="adj3" fmla="val 57061"/>
              <a:gd name="adj4" fmla="val 117460"/>
            </a:avLst>
          </a:prstGeom>
          <a:solidFill>
            <a:srgbClr val="FFFFFF"/>
          </a:solidFill>
          <a:ln w="12700" cap="flat" cmpd="sng" algn="ctr">
            <a:solidFill>
              <a:schemeClr val="accent2"/>
            </a:solid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marL="182870" indent="-182870" defTabSz="914354" fontAlgn="base">
              <a:lnSpc>
                <a:spcPct val="95000"/>
              </a:lnSpc>
              <a:spcBef>
                <a:spcPct val="30000"/>
              </a:spcBef>
              <a:spcAft>
                <a:spcPct val="0"/>
              </a:spcAft>
              <a:buClr>
                <a:srgbClr val="004A86"/>
              </a:buClr>
              <a:buFontTx/>
              <a:buChar char="•"/>
              <a:defRPr/>
            </a:pPr>
            <a:r>
              <a:rPr lang="en-US" sz="1400" kern="0" dirty="0">
                <a:solidFill>
                  <a:srgbClr val="FF0000"/>
                </a:solidFill>
                <a:latin typeface="IntelOne Display Regular" panose="020B0503020203020204" pitchFamily="34" charset="0"/>
                <a:cs typeface="Arial" charset="0"/>
                <a:sym typeface="Helvetica Neue"/>
              </a:rPr>
              <a:t>Hybrid </a:t>
            </a:r>
            <a:r>
              <a:rPr lang="en-US" sz="1400" kern="0" dirty="0">
                <a:solidFill>
                  <a:srgbClr val="004A86"/>
                </a:solidFill>
                <a:latin typeface="IntelOne Display Regular" panose="020B0503020203020204" pitchFamily="34" charset="0"/>
                <a:cs typeface="Arial" charset="0"/>
                <a:sym typeface="Helvetica Neue"/>
              </a:rPr>
              <a:t>architecture offers performance cores and efficient cores</a:t>
            </a:r>
          </a:p>
          <a:p>
            <a:pPr marL="182870" indent="-182870" defTabSz="914354" fontAlgn="base">
              <a:lnSpc>
                <a:spcPct val="95000"/>
              </a:lnSpc>
              <a:spcBef>
                <a:spcPct val="30000"/>
              </a:spcBef>
              <a:spcAft>
                <a:spcPct val="0"/>
              </a:spcAft>
              <a:buClr>
                <a:srgbClr val="004A86"/>
              </a:buClr>
              <a:buFontTx/>
              <a:buChar char="•"/>
              <a:defRPr/>
            </a:pPr>
            <a:r>
              <a:rPr lang="en-US" sz="1400" kern="0" dirty="0">
                <a:solidFill>
                  <a:srgbClr val="004A86"/>
                </a:solidFill>
                <a:latin typeface="IntelOne Display Regular" panose="020B0503020203020204" pitchFamily="34" charset="0"/>
                <a:cs typeface="Arial" charset="0"/>
                <a:sym typeface="Helvetica Neue"/>
              </a:rPr>
              <a:t>Optimized for business productivity and multitasking</a:t>
            </a:r>
          </a:p>
          <a:p>
            <a:pPr marL="182870" indent="-182870" defTabSz="914354" fontAlgn="base">
              <a:lnSpc>
                <a:spcPct val="95000"/>
              </a:lnSpc>
              <a:spcBef>
                <a:spcPct val="30000"/>
              </a:spcBef>
              <a:spcAft>
                <a:spcPct val="0"/>
              </a:spcAft>
              <a:buClr>
                <a:srgbClr val="004A86"/>
              </a:buClr>
              <a:buFontTx/>
              <a:buChar char="•"/>
              <a:defRPr/>
            </a:pPr>
            <a:r>
              <a:rPr lang="en-US" sz="1400" kern="0" dirty="0">
                <a:solidFill>
                  <a:srgbClr val="004A86"/>
                </a:solidFill>
                <a:latin typeface="IntelOne Display Regular" panose="020B0503020203020204" pitchFamily="34" charset="0"/>
                <a:cs typeface="Arial" charset="0"/>
                <a:sym typeface="Helvetica Neue"/>
              </a:rPr>
              <a:t>Intel® Iris® Xe graphics</a:t>
            </a:r>
          </a:p>
          <a:p>
            <a:pPr marL="182870" indent="-182870" defTabSz="914354" fontAlgn="base">
              <a:lnSpc>
                <a:spcPct val="95000"/>
              </a:lnSpc>
              <a:spcBef>
                <a:spcPct val="30000"/>
              </a:spcBef>
              <a:spcAft>
                <a:spcPct val="0"/>
              </a:spcAft>
              <a:buClr>
                <a:srgbClr val="004A86"/>
              </a:buClr>
              <a:buFontTx/>
              <a:buChar char="•"/>
              <a:defRPr/>
            </a:pPr>
            <a:r>
              <a:rPr lang="en-US" sz="1400" kern="0" dirty="0">
                <a:solidFill>
                  <a:srgbClr val="004A86"/>
                </a:solidFill>
                <a:latin typeface="IntelOne Display Regular" panose="020B0503020203020204" pitchFamily="34" charset="0"/>
                <a:cs typeface="Arial" charset="0"/>
                <a:sym typeface="Helvetica Neue"/>
              </a:rPr>
              <a:t>Intel Thunderbolt™ 4 </a:t>
            </a:r>
          </a:p>
          <a:p>
            <a:pPr marL="182870" indent="-182870" defTabSz="914354" fontAlgn="base">
              <a:lnSpc>
                <a:spcPct val="95000"/>
              </a:lnSpc>
              <a:spcBef>
                <a:spcPct val="30000"/>
              </a:spcBef>
              <a:spcAft>
                <a:spcPct val="0"/>
              </a:spcAft>
              <a:buClr>
                <a:srgbClr val="004A86"/>
              </a:buClr>
              <a:buFontTx/>
              <a:buChar char="•"/>
              <a:defRPr/>
            </a:pPr>
            <a:r>
              <a:rPr lang="en-US" sz="1400" kern="0" dirty="0">
                <a:solidFill>
                  <a:srgbClr val="004A86"/>
                </a:solidFill>
                <a:latin typeface="IntelOne Display Regular" panose="020B0503020203020204" pitchFamily="34" charset="0"/>
                <a:cs typeface="Arial" charset="0"/>
                <a:sym typeface="Helvetica Neue"/>
              </a:rPr>
              <a:t>Wi-Fi 6 and 6E </a:t>
            </a:r>
          </a:p>
        </p:txBody>
      </p:sp>
      <p:sp>
        <p:nvSpPr>
          <p:cNvPr id="22" name="Line Callout 1 22">
            <a:extLst>
              <a:ext uri="{FF2B5EF4-FFF2-40B4-BE49-F238E27FC236}">
                <a16:creationId xmlns:a16="http://schemas.microsoft.com/office/drawing/2014/main" id="{D649B5E6-747A-A5A7-9719-E1EBBDF1A3E6}"/>
              </a:ext>
            </a:extLst>
          </p:cNvPr>
          <p:cNvSpPr/>
          <p:nvPr/>
        </p:nvSpPr>
        <p:spPr bwMode="auto">
          <a:xfrm>
            <a:off x="214542" y="4342649"/>
            <a:ext cx="2511935" cy="1517528"/>
          </a:xfrm>
          <a:prstGeom prst="borderCallout1">
            <a:avLst>
              <a:gd name="adj1" fmla="val 41628"/>
              <a:gd name="adj2" fmla="val 93853"/>
              <a:gd name="adj3" fmla="val -16234"/>
              <a:gd name="adj4" fmla="val 115164"/>
            </a:avLst>
          </a:prstGeom>
          <a:solidFill>
            <a:srgbClr val="FFFFFF"/>
          </a:solidFill>
          <a:ln w="12700" cap="flat" cmpd="sng" algn="ctr">
            <a:solidFill>
              <a:schemeClr val="accent2"/>
            </a:solid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marL="182870" indent="-182870" defTabSz="914354" fontAlgn="base">
              <a:lnSpc>
                <a:spcPct val="95000"/>
              </a:lnSpc>
              <a:spcBef>
                <a:spcPct val="30000"/>
              </a:spcBef>
              <a:spcAft>
                <a:spcPct val="0"/>
              </a:spcAft>
              <a:buClr>
                <a:srgbClr val="004A86"/>
              </a:buClr>
              <a:buFontTx/>
              <a:buChar char="•"/>
              <a:defRPr/>
            </a:pPr>
            <a:r>
              <a:rPr lang="en-US" sz="1400" kern="0" dirty="0">
                <a:solidFill>
                  <a:srgbClr val="00C7FD"/>
                </a:solidFill>
                <a:latin typeface="IntelOne Display Regular" panose="020B0503020203020204" pitchFamily="34" charset="0"/>
                <a:cs typeface="Arial" charset="0"/>
                <a:sym typeface="Helvetica Neue"/>
              </a:rPr>
              <a:t>5-quarter stability for Intel platform ingredients </a:t>
            </a:r>
          </a:p>
          <a:p>
            <a:pPr marL="182870" indent="-182870" defTabSz="914354" fontAlgn="base">
              <a:lnSpc>
                <a:spcPct val="95000"/>
              </a:lnSpc>
              <a:spcBef>
                <a:spcPct val="30000"/>
              </a:spcBef>
              <a:spcAft>
                <a:spcPct val="0"/>
              </a:spcAft>
              <a:buClr>
                <a:srgbClr val="004A86"/>
              </a:buClr>
              <a:buFontTx/>
              <a:buChar char="•"/>
              <a:defRPr/>
            </a:pPr>
            <a:r>
              <a:rPr lang="en-US" sz="1400" kern="0" dirty="0">
                <a:solidFill>
                  <a:srgbClr val="004A86"/>
                </a:solidFill>
                <a:latin typeface="IntelOne Display Regular" panose="020B0503020203020204" pitchFamily="34" charset="0"/>
                <a:cs typeface="Arial" charset="0"/>
                <a:sym typeface="Helvetica Neue"/>
              </a:rPr>
              <a:t>Support for Windows 10 and Windows 11</a:t>
            </a:r>
          </a:p>
          <a:p>
            <a:pPr marL="182870" indent="-182870" defTabSz="914354" fontAlgn="base">
              <a:lnSpc>
                <a:spcPct val="95000"/>
              </a:lnSpc>
              <a:spcBef>
                <a:spcPct val="30000"/>
              </a:spcBef>
              <a:spcAft>
                <a:spcPct val="0"/>
              </a:spcAft>
              <a:buClr>
                <a:srgbClr val="004A86"/>
              </a:buClr>
              <a:buFontTx/>
              <a:buChar char="•"/>
              <a:defRPr/>
            </a:pPr>
            <a:r>
              <a:rPr lang="en-US" sz="1400" kern="0" dirty="0">
                <a:solidFill>
                  <a:srgbClr val="004A86"/>
                </a:solidFill>
                <a:latin typeface="IntelOne Display Regular" panose="020B0503020203020204" pitchFamily="34" charset="0"/>
                <a:cs typeface="Arial" charset="0"/>
                <a:sym typeface="Helvetica Neue"/>
              </a:rPr>
              <a:t>Reliable firmware updates</a:t>
            </a:r>
          </a:p>
        </p:txBody>
      </p:sp>
      <p:sp>
        <p:nvSpPr>
          <p:cNvPr id="23" name="Line Callout 1 23">
            <a:extLst>
              <a:ext uri="{FF2B5EF4-FFF2-40B4-BE49-F238E27FC236}">
                <a16:creationId xmlns:a16="http://schemas.microsoft.com/office/drawing/2014/main" id="{1D161626-A4FE-E75D-3AB9-612E7CD75DE9}"/>
              </a:ext>
            </a:extLst>
          </p:cNvPr>
          <p:cNvSpPr/>
          <p:nvPr/>
        </p:nvSpPr>
        <p:spPr bwMode="auto">
          <a:xfrm>
            <a:off x="9348901" y="1451310"/>
            <a:ext cx="2269527" cy="2034604"/>
          </a:xfrm>
          <a:prstGeom prst="borderCallout1">
            <a:avLst>
              <a:gd name="adj1" fmla="val 32668"/>
              <a:gd name="adj2" fmla="val 3781"/>
              <a:gd name="adj3" fmla="val 56375"/>
              <a:gd name="adj4" fmla="val -17784"/>
            </a:avLst>
          </a:prstGeom>
          <a:solidFill>
            <a:srgbClr val="FFFFFF"/>
          </a:solidFill>
          <a:ln w="12700" cap="flat" cmpd="sng" algn="ctr">
            <a:solidFill>
              <a:schemeClr val="accent2"/>
            </a:solid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marL="182870" indent="-182870" defTabSz="914354" fontAlgn="base">
              <a:lnSpc>
                <a:spcPct val="95000"/>
              </a:lnSpc>
              <a:spcBef>
                <a:spcPct val="30000"/>
              </a:spcBef>
              <a:spcAft>
                <a:spcPct val="0"/>
              </a:spcAft>
              <a:buClr>
                <a:srgbClr val="004A86"/>
              </a:buClr>
              <a:buFontTx/>
              <a:buChar char="•"/>
              <a:defRPr/>
            </a:pPr>
            <a:r>
              <a:rPr lang="en-US" sz="1400" kern="0" dirty="0">
                <a:solidFill>
                  <a:srgbClr val="004A86"/>
                </a:solidFill>
                <a:latin typeface="IntelOne Display Regular" panose="020B0503020203020204" pitchFamily="34" charset="0"/>
                <a:cs typeface="Arial" charset="0"/>
                <a:sym typeface="Helvetica Neue"/>
              </a:rPr>
              <a:t>Suite of technologies to help protect the full computing stack</a:t>
            </a:r>
          </a:p>
          <a:p>
            <a:pPr marL="182870" indent="-182870" defTabSz="914354" fontAlgn="base">
              <a:lnSpc>
                <a:spcPct val="95000"/>
              </a:lnSpc>
              <a:spcBef>
                <a:spcPct val="30000"/>
              </a:spcBef>
              <a:spcAft>
                <a:spcPct val="0"/>
              </a:spcAft>
              <a:buClr>
                <a:srgbClr val="004A86"/>
              </a:buClr>
              <a:buFontTx/>
              <a:buChar char="•"/>
              <a:defRPr/>
            </a:pPr>
            <a:r>
              <a:rPr lang="en-US" sz="1400" kern="0" dirty="0">
                <a:solidFill>
                  <a:srgbClr val="004A86"/>
                </a:solidFill>
                <a:latin typeface="IntelOne Display Regular" panose="020B0503020203020204" pitchFamily="34" charset="0"/>
                <a:cs typeface="Arial" charset="0"/>
                <a:sym typeface="Helvetica Neue"/>
              </a:rPr>
              <a:t>Supports Microsoft Secured-core PC</a:t>
            </a:r>
          </a:p>
          <a:p>
            <a:pPr marL="182870" indent="-182870" defTabSz="914354" fontAlgn="base">
              <a:lnSpc>
                <a:spcPct val="95000"/>
              </a:lnSpc>
              <a:spcBef>
                <a:spcPct val="30000"/>
              </a:spcBef>
              <a:spcAft>
                <a:spcPct val="0"/>
              </a:spcAft>
              <a:buClr>
                <a:srgbClr val="004A86"/>
              </a:buClr>
              <a:buFontTx/>
              <a:buChar char="•"/>
              <a:defRPr/>
            </a:pPr>
            <a:r>
              <a:rPr lang="en-US" sz="1400" kern="0" dirty="0">
                <a:solidFill>
                  <a:srgbClr val="00C7FD"/>
                </a:solidFill>
                <a:latin typeface="IntelOne Display Regular" panose="020B0503020203020204" pitchFamily="34" charset="0"/>
                <a:cs typeface="Arial" charset="0"/>
                <a:sym typeface="Helvetica Neue"/>
              </a:rPr>
              <a:t>Ready for the next wave of OS virtualization</a:t>
            </a:r>
          </a:p>
        </p:txBody>
      </p:sp>
      <p:sp>
        <p:nvSpPr>
          <p:cNvPr id="25" name="Title 1">
            <a:extLst>
              <a:ext uri="{FF2B5EF4-FFF2-40B4-BE49-F238E27FC236}">
                <a16:creationId xmlns:a16="http://schemas.microsoft.com/office/drawing/2014/main" id="{F1E074A4-530E-20E9-770A-D728CBBFEB44}"/>
              </a:ext>
            </a:extLst>
          </p:cNvPr>
          <p:cNvSpPr txBox="1">
            <a:spLocks/>
          </p:cNvSpPr>
          <p:nvPr/>
        </p:nvSpPr>
        <p:spPr bwMode="auto">
          <a:xfrm>
            <a:off x="2806181" y="6133975"/>
            <a:ext cx="4927377" cy="207743"/>
          </a:xfrm>
          <a:prstGeom prst="rect">
            <a:avLst/>
          </a:prstGeom>
          <a:noFill/>
          <a:ln w="9525">
            <a:noFill/>
            <a:miter lim="800000"/>
            <a:headEnd/>
            <a:tailEnd/>
          </a:ln>
          <a:effectLst/>
        </p:spPr>
        <p:txBody>
          <a:bodyPr vert="horz" wrap="square" lIns="80185" tIns="40092" rIns="80185" bIns="40092" numCol="1" anchor="ctr" anchorCtr="0" compatLnSpc="1">
            <a:prstTxWarp prst="textNoShape">
              <a:avLst/>
            </a:prstTxWarp>
          </a:bodyPr>
          <a:lstStyle>
            <a:lvl1pPr algn="l" rtl="0" eaLnBrk="1" fontAlgn="base" hangingPunct="1">
              <a:lnSpc>
                <a:spcPct val="90000"/>
              </a:lnSpc>
              <a:spcBef>
                <a:spcPct val="0"/>
              </a:spcBef>
              <a:spcAft>
                <a:spcPct val="0"/>
              </a:spcAft>
              <a:defRPr sz="4000">
                <a:solidFill>
                  <a:schemeClr val="bg1"/>
                </a:solidFill>
                <a:effectLst/>
                <a:latin typeface="+mj-lt"/>
                <a:ea typeface="+mj-ea"/>
                <a:cs typeface="+mj-cs"/>
              </a:defRPr>
            </a:lvl1pPr>
            <a:lvl2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5pPr>
            <a:lvl6pPr marL="334090"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6pPr>
            <a:lvl7pPr marL="668180"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7pPr>
            <a:lvl8pPr marL="1002271"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8pPr>
            <a:lvl9pPr marL="1336362"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9pPr>
          </a:lstStyle>
          <a:p>
            <a:pPr defTabSz="1219108">
              <a:spcBef>
                <a:spcPts val="167"/>
              </a:spcBef>
              <a:spcAft>
                <a:spcPts val="167"/>
              </a:spcAft>
              <a:defRPr/>
            </a:pPr>
            <a:r>
              <a:rPr lang="en-US" sz="1000" kern="0" dirty="0">
                <a:solidFill>
                  <a:srgbClr val="FFFFFF"/>
                </a:solidFill>
                <a:latin typeface="Arial"/>
                <a:sym typeface="Helvetica Neue"/>
              </a:rPr>
              <a:t>Features may vary by platform, operating system, and OEM system design</a:t>
            </a:r>
          </a:p>
        </p:txBody>
      </p:sp>
      <p:grpSp>
        <p:nvGrpSpPr>
          <p:cNvPr id="31" name="Group 30">
            <a:extLst>
              <a:ext uri="{FF2B5EF4-FFF2-40B4-BE49-F238E27FC236}">
                <a16:creationId xmlns:a16="http://schemas.microsoft.com/office/drawing/2014/main" id="{5AD6498B-0F28-33C2-CF71-A0FF04F0030D}"/>
              </a:ext>
            </a:extLst>
          </p:cNvPr>
          <p:cNvGrpSpPr/>
          <p:nvPr/>
        </p:nvGrpSpPr>
        <p:grpSpPr>
          <a:xfrm>
            <a:off x="4813905" y="2275687"/>
            <a:ext cx="2455993" cy="2752877"/>
            <a:chOff x="3704382" y="1696354"/>
            <a:chExt cx="1841995" cy="2064658"/>
          </a:xfrm>
        </p:grpSpPr>
        <p:sp>
          <p:nvSpPr>
            <p:cNvPr id="5" name="Rectangle 4">
              <a:extLst>
                <a:ext uri="{FF2B5EF4-FFF2-40B4-BE49-F238E27FC236}">
                  <a16:creationId xmlns:a16="http://schemas.microsoft.com/office/drawing/2014/main" id="{577FB298-02F4-74E6-A2FC-D633D632F668}"/>
                </a:ext>
              </a:extLst>
            </p:cNvPr>
            <p:cNvSpPr/>
            <p:nvPr/>
          </p:nvSpPr>
          <p:spPr bwMode="auto">
            <a:xfrm>
              <a:off x="3704382" y="1696354"/>
              <a:ext cx="1841995" cy="2064658"/>
            </a:xfrm>
            <a:prstGeom prst="rect">
              <a:avLst/>
            </a:prstGeom>
            <a:solidFill>
              <a:srgbClr val="00C7FD">
                <a:alpha val="30196"/>
              </a:srgbClr>
            </a:solidFill>
            <a:ln w="9525" cap="flat" cmpd="sng" algn="ctr">
              <a:noFill/>
              <a:prstDash val="solid"/>
              <a:round/>
              <a:headEnd type="none" w="med" len="med"/>
              <a:tailEnd type="none" w="med" len="med"/>
            </a:ln>
            <a:effectLst/>
          </p:spPr>
          <p:txBody>
            <a:bodyPr vert="horz" wrap="square" lIns="91372" tIns="45688" rIns="91372" bIns="45688" numCol="1" rtlCol="0" anchor="t" anchorCtr="1" compatLnSpc="1">
              <a:prstTxWarp prst="textNoShape">
                <a:avLst/>
              </a:prstTxWarp>
              <a:noAutofit/>
            </a:bodyPr>
            <a:lstStyle/>
            <a:p>
              <a:pPr defTabSz="1219108" fontAlgn="base" hangingPunct="0">
                <a:lnSpc>
                  <a:spcPct val="95000"/>
                </a:lnSpc>
                <a:spcBef>
                  <a:spcPct val="30000"/>
                </a:spcBef>
                <a:spcAft>
                  <a:spcPct val="0"/>
                </a:spcAft>
                <a:buClr>
                  <a:srgbClr val="0071C5"/>
                </a:buClr>
                <a:defRPr/>
              </a:pPr>
              <a:endParaRPr lang="en-US" sz="2000" dirty="0">
                <a:solidFill>
                  <a:prstClr val="white"/>
                </a:solidFill>
                <a:latin typeface="+mj-lt"/>
                <a:sym typeface="Helvetica Neue"/>
              </a:endParaRPr>
            </a:p>
          </p:txBody>
        </p:sp>
        <p:sp>
          <p:nvSpPr>
            <p:cNvPr id="24" name="TextBox 23">
              <a:extLst>
                <a:ext uri="{FF2B5EF4-FFF2-40B4-BE49-F238E27FC236}">
                  <a16:creationId xmlns:a16="http://schemas.microsoft.com/office/drawing/2014/main" id="{CEFC9DCE-A34D-78C5-B6D6-94C142EC917B}"/>
                </a:ext>
              </a:extLst>
            </p:cNvPr>
            <p:cNvSpPr txBox="1"/>
            <p:nvPr/>
          </p:nvSpPr>
          <p:spPr>
            <a:xfrm>
              <a:off x="3715420" y="2833749"/>
              <a:ext cx="1812459" cy="435579"/>
            </a:xfrm>
            <a:prstGeom prst="rect">
              <a:avLst/>
            </a:prstGeom>
            <a:noFill/>
          </p:spPr>
          <p:txBody>
            <a:bodyPr wrap="square" rtlCol="0">
              <a:noAutofit/>
            </a:bodyPr>
            <a:lstStyle/>
            <a:p>
              <a:pPr algn="ctr" defTabSz="1219108" hangingPunct="0">
                <a:lnSpc>
                  <a:spcPct val="80000"/>
                </a:lnSpc>
                <a:defRPr/>
              </a:pPr>
              <a:r>
                <a:rPr lang="en-US" sz="1400" i="1" dirty="0">
                  <a:solidFill>
                    <a:srgbClr val="FFFFFF"/>
                  </a:solidFill>
                  <a:latin typeface="IntelOne Display Medium" panose="020B0703020203020204" pitchFamily="34" charset="0"/>
                  <a:sym typeface="Helvetica Neue"/>
                </a:rPr>
                <a:t>Intel® Core™ vPro Processors for Business</a:t>
              </a:r>
            </a:p>
            <a:p>
              <a:pPr algn="ctr" defTabSz="1219108" hangingPunct="0">
                <a:lnSpc>
                  <a:spcPct val="80000"/>
                </a:lnSpc>
                <a:defRPr/>
              </a:pPr>
              <a:r>
                <a:rPr lang="en-US" sz="1200" i="1" dirty="0">
                  <a:solidFill>
                    <a:srgbClr val="FFFFFF"/>
                  </a:solidFill>
                  <a:latin typeface="IntelOne Display Medium" panose="020B0703020203020204" pitchFamily="34" charset="0"/>
                  <a:sym typeface="Helvetica Neue"/>
                </a:rPr>
                <a:t>(i5/i7/i9)</a:t>
              </a:r>
            </a:p>
          </p:txBody>
        </p:sp>
        <p:pic>
          <p:nvPicPr>
            <p:cNvPr id="26" name="Picture 25">
              <a:extLst>
                <a:ext uri="{FF2B5EF4-FFF2-40B4-BE49-F238E27FC236}">
                  <a16:creationId xmlns:a16="http://schemas.microsoft.com/office/drawing/2014/main" id="{813F6029-5200-26F4-6A0A-6209F95086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5204" y="1743686"/>
              <a:ext cx="832895" cy="1042733"/>
            </a:xfrm>
            <a:prstGeom prst="rect">
              <a:avLst/>
            </a:prstGeom>
          </p:spPr>
        </p:pic>
        <p:sp>
          <p:nvSpPr>
            <p:cNvPr id="27" name="TextBox 26">
              <a:extLst>
                <a:ext uri="{FF2B5EF4-FFF2-40B4-BE49-F238E27FC236}">
                  <a16:creationId xmlns:a16="http://schemas.microsoft.com/office/drawing/2014/main" id="{CAEA341C-7CD4-E37C-2349-23DFF90345BE}"/>
                </a:ext>
              </a:extLst>
            </p:cNvPr>
            <p:cNvSpPr txBox="1"/>
            <p:nvPr/>
          </p:nvSpPr>
          <p:spPr>
            <a:xfrm>
              <a:off x="3727056" y="3302297"/>
              <a:ext cx="1812459" cy="416610"/>
            </a:xfrm>
            <a:prstGeom prst="rect">
              <a:avLst/>
            </a:prstGeom>
            <a:noFill/>
          </p:spPr>
          <p:txBody>
            <a:bodyPr wrap="square" rtlCol="0">
              <a:noAutofit/>
            </a:bodyPr>
            <a:lstStyle/>
            <a:p>
              <a:pPr algn="ctr" defTabSz="1219108" hangingPunct="0">
                <a:lnSpc>
                  <a:spcPct val="80000"/>
                </a:lnSpc>
                <a:spcBef>
                  <a:spcPts val="600"/>
                </a:spcBef>
                <a:defRPr/>
              </a:pPr>
              <a:r>
                <a:rPr lang="en-US" sz="1400" i="1" dirty="0">
                  <a:solidFill>
                    <a:srgbClr val="FFFFFF"/>
                  </a:solidFill>
                  <a:latin typeface="IntelOne Display Medium" panose="020B0703020203020204" pitchFamily="34" charset="0"/>
                  <a:sym typeface="Helvetica Neue"/>
                </a:rPr>
                <a:t>Enterprise desktops, notebooks and entry workstations</a:t>
              </a:r>
            </a:p>
          </p:txBody>
        </p:sp>
      </p:grpSp>
      <p:sp>
        <p:nvSpPr>
          <p:cNvPr id="28" name="Title 1">
            <a:extLst>
              <a:ext uri="{FF2B5EF4-FFF2-40B4-BE49-F238E27FC236}">
                <a16:creationId xmlns:a16="http://schemas.microsoft.com/office/drawing/2014/main" id="{4CAE3F97-0AAB-FBCC-2CF0-CE18DC7988C0}"/>
              </a:ext>
            </a:extLst>
          </p:cNvPr>
          <p:cNvSpPr txBox="1">
            <a:spLocks/>
          </p:cNvSpPr>
          <p:nvPr/>
        </p:nvSpPr>
        <p:spPr bwMode="auto">
          <a:xfrm>
            <a:off x="2806181" y="5904453"/>
            <a:ext cx="2464595" cy="249721"/>
          </a:xfrm>
          <a:prstGeom prst="rect">
            <a:avLst/>
          </a:prstGeom>
          <a:noFill/>
          <a:ln w="9525">
            <a:noFill/>
            <a:miter lim="800000"/>
            <a:headEnd/>
            <a:tailEnd/>
          </a:ln>
          <a:effectLst/>
        </p:spPr>
        <p:txBody>
          <a:bodyPr vert="horz" wrap="square" lIns="80185" tIns="40092" rIns="80185" bIns="40092" numCol="1" anchor="ctr" anchorCtr="0" compatLnSpc="1">
            <a:prstTxWarp prst="textNoShape">
              <a:avLst/>
            </a:prstTxWarp>
          </a:bodyPr>
          <a:lstStyle>
            <a:lvl1pPr algn="l" rtl="0" eaLnBrk="1" fontAlgn="base" hangingPunct="1">
              <a:lnSpc>
                <a:spcPct val="90000"/>
              </a:lnSpc>
              <a:spcBef>
                <a:spcPct val="0"/>
              </a:spcBef>
              <a:spcAft>
                <a:spcPct val="0"/>
              </a:spcAft>
              <a:defRPr sz="4000">
                <a:solidFill>
                  <a:schemeClr val="bg1"/>
                </a:solidFill>
                <a:effectLst/>
                <a:latin typeface="+mj-lt"/>
                <a:ea typeface="+mj-ea"/>
                <a:cs typeface="+mj-cs"/>
              </a:defRPr>
            </a:lvl1pPr>
            <a:lvl2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5pPr>
            <a:lvl6pPr marL="334090"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6pPr>
            <a:lvl7pPr marL="668180"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7pPr>
            <a:lvl8pPr marL="1002271"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8pPr>
            <a:lvl9pPr marL="1336362" algn="ctr" rtl="0" eaLnBrk="1" fontAlgn="base" hangingPunct="1">
              <a:lnSpc>
                <a:spcPct val="90000"/>
              </a:lnSpc>
              <a:spcBef>
                <a:spcPct val="0"/>
              </a:spcBef>
              <a:spcAft>
                <a:spcPct val="0"/>
              </a:spcAft>
              <a:defRPr sz="2333">
                <a:solidFill>
                  <a:schemeClr val="tx1"/>
                </a:solidFill>
                <a:effectLst>
                  <a:outerShdw blurRad="38100" dist="38100" dir="2700000" algn="tl">
                    <a:srgbClr val="000000"/>
                  </a:outerShdw>
                </a:effectLst>
                <a:latin typeface="Neo Sans Intel Medium" pitchFamily="34" charset="0"/>
                <a:cs typeface="Arial" charset="0"/>
              </a:defRPr>
            </a:lvl9pPr>
          </a:lstStyle>
          <a:p>
            <a:pPr defTabSz="1219108">
              <a:spcBef>
                <a:spcPts val="167"/>
              </a:spcBef>
              <a:spcAft>
                <a:spcPts val="167"/>
              </a:spcAft>
              <a:defRPr/>
            </a:pPr>
            <a:r>
              <a:rPr lang="en-US" sz="1000" kern="0" dirty="0">
                <a:solidFill>
                  <a:schemeClr val="accent2">
                    <a:lumMod val="60000"/>
                    <a:lumOff val="40000"/>
                  </a:schemeClr>
                </a:solidFill>
                <a:latin typeface="IntelOne Display Regular" panose="020B0503020203020204" pitchFamily="34" charset="0"/>
                <a:sym typeface="Helvetica Neue"/>
              </a:rPr>
              <a:t>Features only on Intel vPro Enterprise</a:t>
            </a:r>
          </a:p>
        </p:txBody>
      </p:sp>
      <p:sp>
        <p:nvSpPr>
          <p:cNvPr id="30" name="Line Callout 1 24">
            <a:extLst>
              <a:ext uri="{FF2B5EF4-FFF2-40B4-BE49-F238E27FC236}">
                <a16:creationId xmlns:a16="http://schemas.microsoft.com/office/drawing/2014/main" id="{0C227FC9-B2D6-E455-9913-CB092264624B}"/>
              </a:ext>
            </a:extLst>
          </p:cNvPr>
          <p:cNvSpPr/>
          <p:nvPr/>
        </p:nvSpPr>
        <p:spPr bwMode="auto">
          <a:xfrm>
            <a:off x="9343964" y="3737569"/>
            <a:ext cx="2269527" cy="2122608"/>
          </a:xfrm>
          <a:prstGeom prst="borderCallout1">
            <a:avLst>
              <a:gd name="adj1" fmla="val 28592"/>
              <a:gd name="adj2" fmla="val 7374"/>
              <a:gd name="adj3" fmla="val 16111"/>
              <a:gd name="adj4" fmla="val -10499"/>
            </a:avLst>
          </a:prstGeom>
          <a:solidFill>
            <a:srgbClr val="FFFFFF"/>
          </a:solidFill>
          <a:ln w="12700" cap="flat" cmpd="sng" algn="ctr">
            <a:solidFill>
              <a:schemeClr val="accent2"/>
            </a:solidFill>
            <a:prstDash val="solid"/>
            <a:round/>
            <a:headEnd type="none" w="med" len="med"/>
            <a:tailEnd type="none" w="med" len="med"/>
          </a:ln>
          <a:effectLst/>
        </p:spPr>
        <p:txBody>
          <a:bodyPr vert="horz" wrap="square" lIns="91372" tIns="45688" rIns="91372" bIns="45688" numCol="1" rtlCol="0" anchor="ctr" anchorCtr="0" compatLnSpc="1">
            <a:prstTxWarp prst="textNoShape">
              <a:avLst/>
            </a:prstTxWarp>
            <a:noAutofit/>
          </a:bodyPr>
          <a:lstStyle/>
          <a:p>
            <a:pPr marL="182875" indent="-182875" defTabSz="914377" fontAlgn="base">
              <a:lnSpc>
                <a:spcPct val="95000"/>
              </a:lnSpc>
              <a:spcBef>
                <a:spcPct val="30000"/>
              </a:spcBef>
              <a:spcAft>
                <a:spcPct val="0"/>
              </a:spcAft>
              <a:buClr>
                <a:srgbClr val="004A86"/>
              </a:buClr>
              <a:buFontTx/>
              <a:buChar char="•"/>
              <a:defRPr/>
            </a:pPr>
            <a:r>
              <a:rPr lang="en-US" sz="1400" kern="0" dirty="0">
                <a:solidFill>
                  <a:srgbClr val="00C7FD"/>
                </a:solidFill>
                <a:latin typeface="IntelOne Display Regular" panose="020B0503020203020204" pitchFamily="34" charset="0"/>
                <a:cs typeface="Arial" charset="0"/>
                <a:sym typeface="Helvetica Neue"/>
              </a:rPr>
              <a:t>Intel® Active Management Technology</a:t>
            </a:r>
            <a:br>
              <a:rPr lang="en-US" sz="1400" kern="0" dirty="0">
                <a:solidFill>
                  <a:srgbClr val="00C7FD"/>
                </a:solidFill>
                <a:latin typeface="IntelOne Display Regular" panose="020B0503020203020204" pitchFamily="34" charset="0"/>
                <a:cs typeface="Arial" charset="0"/>
                <a:sym typeface="Helvetica Neue"/>
              </a:rPr>
            </a:br>
            <a:r>
              <a:rPr lang="en-US" sz="1400" kern="0" dirty="0">
                <a:solidFill>
                  <a:srgbClr val="00C7FD"/>
                </a:solidFill>
                <a:latin typeface="IntelOne Display Regular" panose="020B0503020203020204" pitchFamily="34" charset="0"/>
                <a:cs typeface="Arial" charset="0"/>
                <a:sym typeface="Helvetica Neue"/>
              </a:rPr>
              <a:t>Full suite of life cycle management capabilities</a:t>
            </a:r>
          </a:p>
          <a:p>
            <a:pPr marL="182875" indent="-182875" defTabSz="914377" fontAlgn="base">
              <a:lnSpc>
                <a:spcPct val="95000"/>
              </a:lnSpc>
              <a:spcBef>
                <a:spcPct val="30000"/>
              </a:spcBef>
              <a:spcAft>
                <a:spcPct val="0"/>
              </a:spcAft>
              <a:buClr>
                <a:srgbClr val="004A86"/>
              </a:buClr>
              <a:buFontTx/>
              <a:buChar char="•"/>
              <a:defRPr/>
            </a:pPr>
            <a:r>
              <a:rPr lang="en-US" sz="1400" kern="0" dirty="0">
                <a:solidFill>
                  <a:srgbClr val="004A86"/>
                </a:solidFill>
                <a:latin typeface="IntelOne Display Regular" panose="020B0503020203020204" pitchFamily="34" charset="0"/>
                <a:cs typeface="Arial" charset="0"/>
                <a:sym typeface="Helvetica Neue"/>
              </a:rPr>
              <a:t>Cloud manageability with Intel® Endpoint Management Assistant</a:t>
            </a:r>
          </a:p>
        </p:txBody>
      </p:sp>
    </p:spTree>
    <p:extLst>
      <p:ext uri="{BB962C8B-B14F-4D97-AF65-F5344CB8AC3E}">
        <p14:creationId xmlns:p14="http://schemas.microsoft.com/office/powerpoint/2010/main" val="298029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OFFISYNC_SLIDE_GUID" val="3ed9b688-0002-4d14-a05e-6e5b360c5518"/>
</p:tagLst>
</file>

<file path=ppt/theme/theme1.xml><?xml version="1.0" encoding="utf-8"?>
<a:theme xmlns:a="http://schemas.openxmlformats.org/drawingml/2006/main" name="1_Intel2020-Blue">
  <a:themeElements>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a:spAutoFit/>
      </a:bodyPr>
      <a:lstStyle>
        <a:defPPr algn="ctr">
          <a:defRPr kumimoji="0" sz="2000" b="0" i="0" u="none" strike="noStrike" kern="1200" cap="none" normalizeH="0" baseline="0" dirty="0">
            <a:ln>
              <a:noFill/>
            </a:ln>
            <a:effectLst/>
            <a:latin typeface="IntelOne Display Medium" panose="020B0703020203020204" pitchFamily="34" charset="0"/>
            <a:ea typeface="Intel Clear Light" panose="020B0404020203020204" pitchFamily="34" charset="0"/>
            <a:cs typeface="Intel Clear Light" panose="020B0404020203020204" pitchFamily="34" charset="0"/>
          </a:defRPr>
        </a:defPPr>
      </a:lstStyle>
    </a:tx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Intel2020-Blue" id="{D9323E3A-118C-43A6-89C0-C96596E37B42}" vid="{AEA43C02-EC13-455A-B9B9-65B3CDA9AEAE}"/>
    </a:ext>
  </a:extLst>
</a:theme>
</file>

<file path=ppt/theme/theme2.xml><?xml version="1.0" encoding="utf-8"?>
<a:theme xmlns:a="http://schemas.openxmlformats.org/drawingml/2006/main" name="2_Intel 20201029">
  <a:themeElements>
    <a:clrScheme name="Intel 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theme>
</file>

<file path=ppt/theme/theme3.xml><?xml version="1.0" encoding="utf-8"?>
<a:theme xmlns:a="http://schemas.openxmlformats.org/drawingml/2006/main" name="Intel ISC Theme">
  <a:themeElements>
    <a:clrScheme name="Custom 19">
      <a:dk1>
        <a:srgbClr val="000000"/>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Custom 8">
      <a:majorFont>
        <a:latin typeface="IntelOne Text Light"/>
        <a:ea typeface="Arial"/>
        <a:cs typeface="Arial"/>
      </a:majorFont>
      <a:minorFont>
        <a:latin typeface="IntelOne Text"/>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Intel2020-Blue" id="{D9323E3A-118C-43A6-89C0-C96596E37B42}" vid="{AEA43C02-EC13-455A-B9B9-65B3CDA9AEAE}"/>
    </a:ext>
  </a:extLst>
</a:theme>
</file>

<file path=ppt/theme/theme4.xml><?xml version="1.0" encoding="utf-8"?>
<a:theme xmlns:a="http://schemas.openxmlformats.org/drawingml/2006/main" name="Intel Light">
  <a:themeElements>
    <a:clrScheme name="Custom 34">
      <a:dk1>
        <a:srgbClr val="000000"/>
      </a:dk1>
      <a:lt1>
        <a:srgbClr val="FFFFFF"/>
      </a:lt1>
      <a:dk2>
        <a:srgbClr val="004A86"/>
      </a:dk2>
      <a:lt2>
        <a:srgbClr val="E9E9E9"/>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2021">
      <a:majorFont>
        <a:latin typeface="IntelOne Display Light"/>
        <a:ea typeface="Helvetica Neue"/>
        <a:cs typeface="Helvetica Neue"/>
      </a:majorFont>
      <a:minorFont>
        <a:latin typeface="IntelOne Text Ligh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Theme1" id="{FD5E17D2-2CB4-4788-BCBC-F3F658FA850B}" vid="{9C6A121C-822C-4A49-B9CA-A9BF65F8DBC8}"/>
    </a:ext>
  </a:extLst>
</a:theme>
</file>

<file path=ppt/theme/theme5.xml><?xml version="1.0" encoding="utf-8"?>
<a:theme xmlns:a="http://schemas.openxmlformats.org/drawingml/2006/main" name="21_BasicWhite">
  <a:themeElements>
    <a:clrScheme name="Intel2020">
      <a:dk1>
        <a:srgbClr val="000000"/>
      </a:dk1>
      <a:lt1>
        <a:srgbClr val="FFFFFF"/>
      </a:lt1>
      <a:dk2>
        <a:srgbClr val="004A86"/>
      </a:dk2>
      <a:lt2>
        <a:srgbClr val="525252"/>
      </a:lt2>
      <a:accent1>
        <a:srgbClr val="0068B5"/>
      </a:accent1>
      <a:accent2>
        <a:srgbClr val="00C7FD"/>
      </a:accent2>
      <a:accent3>
        <a:srgbClr val="F6CB4B"/>
      </a:accent3>
      <a:accent4>
        <a:srgbClr val="D96930"/>
      </a:accent4>
      <a:accent5>
        <a:srgbClr val="8F5DA2"/>
      </a:accent5>
      <a:accent6>
        <a:srgbClr val="8BAE46"/>
      </a:accent6>
      <a:hlink>
        <a:srgbClr val="0068B5"/>
      </a:hlink>
      <a:folHlink>
        <a:srgbClr val="0068B5"/>
      </a:folHlink>
    </a:clrScheme>
    <a:fontScheme name="Custom 11">
      <a:majorFont>
        <a:latin typeface="Intel Clear Light"/>
        <a:ea typeface="Helvetica Neue"/>
        <a:cs typeface="Helvetica Neue"/>
      </a:majorFont>
      <a:minorFont>
        <a:latin typeface="Intel Clear"/>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0" tIns="0" rIns="0" bIns="0" numCol="1" spcCol="38100" rtlCol="0" anchor="t" anchorCtr="0">
        <a:spAutoFit/>
      </a:bodyPr>
      <a:lstStyle>
        <a:defPPr marL="0" marR="0" indent="0" algn="l" defTabSz="2438338" rtl="0" fontAlgn="auto" latinLnBrk="0" hangingPunct="0">
          <a:lnSpc>
            <a:spcPct val="100000"/>
          </a:lnSpc>
          <a:spcBef>
            <a:spcPts val="0"/>
          </a:spcBef>
          <a:spcAft>
            <a:spcPts val="0"/>
          </a:spcAft>
          <a:buClrTx/>
          <a:buSzTx/>
          <a:buFontTx/>
          <a:buNone/>
          <a:tabLst/>
          <a:defRPr kumimoji="0" b="0" i="0" u="none" strike="noStrike" cap="none" spc="0" normalizeH="0" baseline="0" dirty="0" err="1" smtClean="0">
            <a:ln>
              <a:noFill/>
            </a:ln>
            <a:solidFill>
              <a:schemeClr val="tx2"/>
            </a:solidFill>
            <a:effectLst/>
            <a:uFillTx/>
            <a:latin typeface="+mn-lt"/>
            <a:ea typeface="+mn-ea"/>
            <a:cs typeface="+mn-cs"/>
            <a:sym typeface="Helvetica Neue"/>
          </a:defRPr>
        </a:def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9531645-a74c-42ed-b108-5348c2761c4e">
      <Terms xmlns="http://schemas.microsoft.com/office/infopath/2007/PartnerControls"/>
    </lcf76f155ced4ddcb4097134ff3c332f>
    <TaxCatchAll xmlns="a7bc6c04-a6f3-4b85-abcc-278c78dc556b" xsi:nil="true"/>
    <SharedWithUsers xmlns="0b8eb231-2ad7-4817-b15b-ce49fadb1c1d">
      <UserInfo>
        <DisplayName>Peters, Christopher P</DisplayName>
        <AccountId>74</AccountId>
        <AccountType/>
      </UserInfo>
      <UserInfo>
        <DisplayName>Collins, Steven W</DisplayName>
        <AccountId>47</AccountId>
        <AccountType/>
      </UserInfo>
      <UserInfo>
        <DisplayName>Adams, Susan</DisplayName>
        <AccountId>40</AccountId>
        <AccountType/>
      </UserInfo>
      <UserInfo>
        <DisplayName>Runberg, David</DisplayName>
        <AccountId>202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35DD4EA6C95C448C61F5497BC54FEC" ma:contentTypeVersion="15" ma:contentTypeDescription="Create a new document." ma:contentTypeScope="" ma:versionID="34a920be918c75ad1f114234360f82c1">
  <xsd:schema xmlns:xsd="http://www.w3.org/2001/XMLSchema" xmlns:xs="http://www.w3.org/2001/XMLSchema" xmlns:p="http://schemas.microsoft.com/office/2006/metadata/properties" xmlns:ns2="59531645-a74c-42ed-b108-5348c2761c4e" xmlns:ns3="0b8eb231-2ad7-4817-b15b-ce49fadb1c1d" xmlns:ns4="a7bc6c04-a6f3-4b85-abcc-278c78dc556b" targetNamespace="http://schemas.microsoft.com/office/2006/metadata/properties" ma:root="true" ma:fieldsID="97e40c3a4bb88d5108b60872da4ca5de" ns2:_="" ns3:_="" ns4:_="">
    <xsd:import namespace="59531645-a74c-42ed-b108-5348c2761c4e"/>
    <xsd:import namespace="0b8eb231-2ad7-4817-b15b-ce49fadb1c1d"/>
    <xsd:import namespace="a7bc6c04-a6f3-4b85-abcc-278c78dc55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531645-a74c-42ed-b108-5348c2761c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2a7515c-90a7-421b-ad67-16208a05513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b8eb231-2ad7-4817-b15b-ce49fadb1c1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7bc6c04-a6f3-4b85-abcc-278c78dc556b"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215db8a4-5f44-456a-b02e-ba976b474761}" ma:internalName="TaxCatchAll" ma:showField="CatchAllData" ma:web="0b8eb231-2ad7-4817-b15b-ce49fadb1c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145D8E-75DE-402C-AE92-C579ABABA839}">
  <ds:schemaRefs>
    <ds:schemaRef ds:uri="http://schemas.microsoft.com/sharepoint/v3/contenttype/forms"/>
  </ds:schemaRefs>
</ds:datastoreItem>
</file>

<file path=customXml/itemProps2.xml><?xml version="1.0" encoding="utf-8"?>
<ds:datastoreItem xmlns:ds="http://schemas.openxmlformats.org/officeDocument/2006/customXml" ds:itemID="{4089B2A4-C2FD-44F4-ABD9-292DD34B3E62}">
  <ds:schemaRefs>
    <ds:schemaRef ds:uri="http://schemas.microsoft.com/office/2006/documentManagement/types"/>
    <ds:schemaRef ds:uri="http://purl.org/dc/elements/1.1/"/>
    <ds:schemaRef ds:uri="0b8eb231-2ad7-4817-b15b-ce49fadb1c1d"/>
    <ds:schemaRef ds:uri="http://www.w3.org/XML/1998/namespace"/>
    <ds:schemaRef ds:uri="http://purl.org/dc/terms/"/>
    <ds:schemaRef ds:uri="http://schemas.microsoft.com/office/infopath/2007/PartnerControls"/>
    <ds:schemaRef ds:uri="http://schemas.openxmlformats.org/package/2006/metadata/core-properties"/>
    <ds:schemaRef ds:uri="a7bc6c04-a6f3-4b85-abcc-278c78dc556b"/>
    <ds:schemaRef ds:uri="59531645-a74c-42ed-b108-5348c2761c4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C382394-9090-4F68-9D09-495D07AC6DF7}">
  <ds:schemaRefs>
    <ds:schemaRef ds:uri="0b8eb231-2ad7-4817-b15b-ce49fadb1c1d"/>
    <ds:schemaRef ds:uri="59531645-a74c-42ed-b108-5348c2761c4e"/>
    <ds:schemaRef ds:uri="a7bc6c04-a6f3-4b85-abcc-278c78dc55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otalTime>1760</TotalTime>
  <Words>9660</Words>
  <Application>Microsoft Office PowerPoint</Application>
  <PresentationFormat>Widescreen</PresentationFormat>
  <Paragraphs>690</Paragraphs>
  <Slides>51</Slides>
  <Notes>21</Notes>
  <HiddenSlides>0</HiddenSlides>
  <MMClips>0</MMClips>
  <ScaleCrop>false</ScaleCrop>
  <HeadingPairs>
    <vt:vector size="6" baseType="variant">
      <vt:variant>
        <vt:lpstr>Fonts Used</vt:lpstr>
      </vt:variant>
      <vt:variant>
        <vt:i4>24</vt:i4>
      </vt:variant>
      <vt:variant>
        <vt:lpstr>Theme</vt:lpstr>
      </vt:variant>
      <vt:variant>
        <vt:i4>5</vt:i4>
      </vt:variant>
      <vt:variant>
        <vt:lpstr>Slide Titles</vt:lpstr>
      </vt:variant>
      <vt:variant>
        <vt:i4>51</vt:i4>
      </vt:variant>
    </vt:vector>
  </HeadingPairs>
  <TitlesOfParts>
    <vt:vector size="80" baseType="lpstr">
      <vt:lpstr>Apple Symbols</vt:lpstr>
      <vt:lpstr>Arial</vt:lpstr>
      <vt:lpstr>Calibri</vt:lpstr>
      <vt:lpstr>Helvetica</vt:lpstr>
      <vt:lpstr>Helvetica Neue Medium</vt:lpstr>
      <vt:lpstr>Intel Clear</vt:lpstr>
      <vt:lpstr>Intel Clear Light</vt:lpstr>
      <vt:lpstr>Intel Clear Pro</vt:lpstr>
      <vt:lpstr>Intel Clear Pro Bold</vt:lpstr>
      <vt:lpstr>IntelOne Display AR Medium</vt:lpstr>
      <vt:lpstr>IntelOne Display Bold</vt:lpstr>
      <vt:lpstr>IntelOne Display CY Light</vt:lpstr>
      <vt:lpstr>IntelOne Display Light</vt:lpstr>
      <vt:lpstr>IntelOne Display Medium</vt:lpstr>
      <vt:lpstr>IntelOne Display Regular</vt:lpstr>
      <vt:lpstr>IntelOne Text</vt:lpstr>
      <vt:lpstr>IntelOne Text Bold</vt:lpstr>
      <vt:lpstr>IntelOne Text Light</vt:lpstr>
      <vt:lpstr>IntelOne Text Medium</vt:lpstr>
      <vt:lpstr>Museo Sans For Dell</vt:lpstr>
      <vt:lpstr>Symbol</vt:lpstr>
      <vt:lpstr>System Font Regular</vt:lpstr>
      <vt:lpstr>Verdana</vt:lpstr>
      <vt:lpstr>Wingdings</vt:lpstr>
      <vt:lpstr>1_Intel2020-Blue</vt:lpstr>
      <vt:lpstr>2_Intel 20201029</vt:lpstr>
      <vt:lpstr>Intel ISC Theme</vt:lpstr>
      <vt:lpstr>Intel Light</vt:lpstr>
      <vt:lpstr>21_BasicWhite</vt:lpstr>
      <vt:lpstr>Smart Computing for Smart Businesses:  Intel in Client and Data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Intel vPro® Platform value proposition</vt:lpstr>
      <vt:lpstr>PowerPoint Presentation</vt:lpstr>
      <vt:lpstr>PowerPoint Presentation</vt:lpstr>
      <vt:lpstr>Smart Solutions for Smart Data Center</vt:lpstr>
      <vt:lpstr>Intel’s Differentiated Approach </vt:lpstr>
      <vt:lpstr>4th Gen Intel® Xeon® Scalable Processors</vt:lpstr>
      <vt:lpstr>Intel® Accelerator Engines </vt:lpstr>
      <vt:lpstr>Developer Tools for 4th Gen Intel® Xeon® Scalable Processors</vt:lpstr>
      <vt:lpstr>PowerPoint Presentation</vt:lpstr>
      <vt:lpstr>CPU + Accelerators: Differentiated Performance On Real Workloads</vt:lpstr>
      <vt:lpstr>PowerPoint Presentation</vt:lpstr>
      <vt:lpstr>PowerPoint Presentation</vt:lpstr>
      <vt:lpstr>Intel Offers a Range of Protection Options</vt:lpstr>
      <vt:lpstr>PowerPoint Presentation</vt:lpstr>
      <vt:lpstr>PowerPoint Presentation</vt:lpstr>
      <vt:lpstr>PowerPoint Presentation</vt:lpstr>
      <vt:lpstr>PowerPoint Presentation</vt:lpstr>
      <vt:lpstr>PowerPoint Presentation</vt:lpstr>
      <vt:lpstr>PowerPoint Presentation</vt:lpstr>
      <vt:lpstr>Introduction Intel® Gaudi®2 AI Accelerator</vt:lpstr>
      <vt:lpstr>Intel® Gaudi® AI Accelerator Roadmap </vt:lpstr>
      <vt:lpstr>Architected for deep learning performance and efficiency </vt:lpstr>
      <vt:lpstr>PowerPoint Presentation</vt:lpstr>
      <vt:lpstr>PowerPoint Presentation</vt:lpstr>
      <vt:lpstr> 800 series adapters sku stack </vt:lpstr>
      <vt:lpstr>Full range of Optics connectors </vt:lpstr>
      <vt:lpstr>Flexibility of Ethernet solution</vt:lpstr>
      <vt:lpstr>Promotions</vt:lpstr>
      <vt:lpstr>Thank you! </vt:lpstr>
      <vt:lpstr>PowerPoint Presentation</vt:lpstr>
      <vt:lpstr>PowerPoint Presentation</vt:lpstr>
      <vt:lpstr>PowerPoint Presentation</vt:lpstr>
      <vt:lpstr>Resources &amp; Configurations</vt:lpstr>
      <vt:lpstr>Resources and Configurations </vt:lpstr>
      <vt:lpstr>Resources and Configurations</vt:lpstr>
      <vt:lpstr>Resources and Configurations</vt:lpstr>
      <vt:lpstr>Resources and Configurations</vt:lpstr>
      <vt:lpstr>Resources and Configurations</vt:lpstr>
      <vt:lpstr>Resources and Configurations</vt:lpstr>
      <vt:lpstr>Resources and Configurations</vt:lpstr>
      <vt:lpstr>Notices and Disclaimers</vt:lpstr>
      <vt:lpstr>Leadership Performance with 4th Gen Intel® Xeon® processors Disclaimers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Day, Mark</dc:creator>
  <cp:lastModifiedBy>Chrzanowski, Lukasz</cp:lastModifiedBy>
  <cp:revision>9</cp:revision>
  <dcterms:created xsi:type="dcterms:W3CDTF">2023-01-25T22:24:23Z</dcterms:created>
  <dcterms:modified xsi:type="dcterms:W3CDTF">2023-10-23T14:59:12Z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0x0101002E35DD4EA6C95C448C61F5497BC54FEC</vt:lpwstr>
  </property>
  <property fmtid="{D5CDD505-2E9C-101B-9397-08002B2CF9AE}" pid="3" name="MediaServiceImageTags">
    <vt:lpwstr/>
  </property>
</Properties>
</file>