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763" r:id="rId5"/>
  </p:sldMasterIdLst>
  <p:notesMasterIdLst>
    <p:notesMasterId r:id="rId49"/>
  </p:notesMasterIdLst>
  <p:handoutMasterIdLst>
    <p:handoutMasterId r:id="rId50"/>
  </p:handoutMasterIdLst>
  <p:sldIdLst>
    <p:sldId id="319" r:id="rId6"/>
    <p:sldId id="321" r:id="rId7"/>
    <p:sldId id="352" r:id="rId8"/>
    <p:sldId id="276" r:id="rId9"/>
    <p:sldId id="323" r:id="rId10"/>
    <p:sldId id="322" r:id="rId11"/>
    <p:sldId id="324" r:id="rId12"/>
    <p:sldId id="325" r:id="rId13"/>
    <p:sldId id="326" r:id="rId14"/>
    <p:sldId id="327" r:id="rId15"/>
    <p:sldId id="328" r:id="rId16"/>
    <p:sldId id="329" r:id="rId17"/>
    <p:sldId id="331" r:id="rId18"/>
    <p:sldId id="330" r:id="rId19"/>
    <p:sldId id="2147474691" r:id="rId20"/>
    <p:sldId id="332" r:id="rId21"/>
    <p:sldId id="333" r:id="rId22"/>
    <p:sldId id="334" r:id="rId23"/>
    <p:sldId id="335" r:id="rId24"/>
    <p:sldId id="336" r:id="rId25"/>
    <p:sldId id="338" r:id="rId26"/>
    <p:sldId id="2147474694" r:id="rId27"/>
    <p:sldId id="340" r:id="rId28"/>
    <p:sldId id="341" r:id="rId29"/>
    <p:sldId id="337" r:id="rId30"/>
    <p:sldId id="2147475926" r:id="rId31"/>
    <p:sldId id="342" r:id="rId32"/>
    <p:sldId id="343" r:id="rId33"/>
    <p:sldId id="344" r:id="rId34"/>
    <p:sldId id="2147474695" r:id="rId35"/>
    <p:sldId id="346" r:id="rId36"/>
    <p:sldId id="2147475575" r:id="rId37"/>
    <p:sldId id="347" r:id="rId38"/>
    <p:sldId id="348" r:id="rId39"/>
    <p:sldId id="349" r:id="rId40"/>
    <p:sldId id="350" r:id="rId41"/>
    <p:sldId id="2147474696" r:id="rId42"/>
    <p:sldId id="353" r:id="rId43"/>
    <p:sldId id="354" r:id="rId44"/>
    <p:sldId id="355" r:id="rId45"/>
    <p:sldId id="2147474693" r:id="rId46"/>
    <p:sldId id="356" r:id="rId47"/>
    <p:sldId id="268" r:id="rId48"/>
  </p:sldIdLst>
  <p:sldSz cx="12192000" cy="6858000"/>
  <p:notesSz cx="6858000" cy="9144000"/>
  <p:embeddedFontLst>
    <p:embeddedFont>
      <p:font typeface="Calibri" panose="020F0502020204030204" pitchFamily="34" charset="0"/>
      <p:regular r:id="rId51"/>
      <p:bold r:id="rId52"/>
      <p:italic r:id="rId53"/>
      <p:boldItalic r:id="rId54"/>
    </p:embeddedFont>
    <p:embeddedFont>
      <p:font typeface="Calibri Light" panose="020F0302020204030204" pitchFamily="34" charset="0"/>
      <p:regular r:id="rId55"/>
      <p:italic r:id="rId56"/>
    </p:embeddedFont>
    <p:embeddedFont>
      <p:font typeface="MetricHPE" panose="020B0503030202060203" pitchFamily="34" charset="0"/>
      <p:regular r:id="rId57"/>
      <p:bold r:id="rId58"/>
      <p:italic r:id="rId59"/>
      <p:boldItalic r:id="rId60"/>
    </p:embeddedFont>
    <p:embeddedFont>
      <p:font typeface="Source Sans Pro" panose="020B0503030403020204" pitchFamily="34" charset="0"/>
      <p:regular r:id="rId61"/>
      <p:bold r:id="rId62"/>
      <p:italic r:id="rId63"/>
      <p:boldItalic r:id="rId64"/>
    </p:embeddedFont>
    <p:embeddedFont>
      <p:font typeface="Source Sans Pro Black" panose="020B0803030403020204" pitchFamily="34" charset="0"/>
      <p:bold r:id="rId65"/>
      <p:italic r:id="rId66"/>
      <p:boldItalic r:id="rId67"/>
    </p:embeddedFont>
    <p:embeddedFont>
      <p:font typeface="Source Sans Pro Light" panose="020B0403030403020204" pitchFamily="34" charset="0"/>
      <p:regular r:id="rId68"/>
      <p:italic r:id="rId69"/>
    </p:embeddedFont>
    <p:embeddedFont>
      <p:font typeface="Source Sans Pro Semibold" panose="020B0603030403020204" pitchFamily="34" charset="0"/>
      <p:regular r:id="rId70"/>
      <p:bold r:id="rId71"/>
      <p:italic r:id="rId72"/>
      <p:boldItalic r:id="rId73"/>
    </p:embeddedFont>
  </p:embeddedFontLst>
  <p:custDataLst>
    <p:tags r:id="rId7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5CB86C4-1AD9-4D56-A689-AEC7780B6B9A}">
          <p14:sldIdLst>
            <p14:sldId id="319"/>
            <p14:sldId id="321"/>
            <p14:sldId id="352"/>
            <p14:sldId id="276"/>
            <p14:sldId id="323"/>
            <p14:sldId id="322"/>
            <p14:sldId id="324"/>
          </p14:sldIdLst>
        </p14:section>
        <p14:section name="Disaster Recovery" id="{962AB4E1-392A-EF49-B201-2A64FCD7AF18}">
          <p14:sldIdLst>
            <p14:sldId id="325"/>
            <p14:sldId id="326"/>
            <p14:sldId id="327"/>
            <p14:sldId id="328"/>
            <p14:sldId id="329"/>
            <p14:sldId id="331"/>
            <p14:sldId id="330"/>
            <p14:sldId id="2147474691"/>
            <p14:sldId id="332"/>
          </p14:sldIdLst>
        </p14:section>
        <p14:section name="Backup" id="{6938EAC7-E5CD-1A4A-A18B-1B486754A914}">
          <p14:sldIdLst>
            <p14:sldId id="333"/>
            <p14:sldId id="334"/>
            <p14:sldId id="335"/>
            <p14:sldId id="336"/>
            <p14:sldId id="338"/>
            <p14:sldId id="2147474694"/>
            <p14:sldId id="340"/>
            <p14:sldId id="341"/>
            <p14:sldId id="337"/>
            <p14:sldId id="2147475926"/>
          </p14:sldIdLst>
        </p14:section>
        <p14:section name="Cyber Recovery" id="{7A550A38-F25C-6345-BEA6-2B31E05CF930}">
          <p14:sldIdLst>
            <p14:sldId id="342"/>
            <p14:sldId id="343"/>
            <p14:sldId id="344"/>
            <p14:sldId id="2147474695"/>
            <p14:sldId id="346"/>
            <p14:sldId id="2147475575"/>
            <p14:sldId id="347"/>
            <p14:sldId id="348"/>
            <p14:sldId id="349"/>
            <p14:sldId id="350"/>
            <p14:sldId id="2147474696"/>
          </p14:sldIdLst>
        </p14:section>
        <p14:section name="Wrap-up" id="{FDC2BE94-74F9-4040-A5F1-0C9788E3333F}">
          <p14:sldIdLst>
            <p14:sldId id="353"/>
            <p14:sldId id="354"/>
            <p14:sldId id="355"/>
            <p14:sldId id="2147474693"/>
            <p14:sldId id="356"/>
            <p14:sldId id="268"/>
          </p14:sldIdLst>
        </p14:section>
      </p14:sectionLst>
    </p:ext>
    <p:ext uri="{EFAFB233-063F-42B5-8137-9DF3F51BA10A}">
      <p15:sldGuideLst xmlns:p15="http://schemas.microsoft.com/office/powerpoint/2012/main">
        <p15:guide id="1" orient="horz" pos="2183" userDrawn="1">
          <p15:clr>
            <a:srgbClr val="A4A3A4"/>
          </p15:clr>
        </p15:guide>
        <p15:guide id="4" orient="horz" pos="3840" userDrawn="1">
          <p15:clr>
            <a:srgbClr val="A4A3A4"/>
          </p15:clr>
        </p15:guide>
        <p15:guide id="5" pos="3864" userDrawn="1">
          <p15:clr>
            <a:srgbClr val="A4A3A4"/>
          </p15:clr>
        </p15:guide>
        <p15:guide id="7" pos="7287" userDrawn="1">
          <p15:clr>
            <a:srgbClr val="A4A3A4"/>
          </p15:clr>
        </p15:guide>
        <p15:guide id="8" orient="horz" pos="958" userDrawn="1">
          <p15:clr>
            <a:srgbClr val="A4A3A4"/>
          </p15:clr>
        </p15:guide>
        <p15:guide id="9" orient="horz" pos="104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1F654D-66B6-D9DF-EFBF-19758E132C42}" name="Cole, Kevin" initials="" userId="S::kevin.cole@hpe.com::c40d5971-1104-4335-a8d5-9fd1aadf8990" providerId="AD"/>
  <p188:author id="{F8FCF38A-6BFB-7023-71F9-8BBBBA62F737}" name="Kevin Cole" initials="KC" userId="Kevin Cole" providerId="None"/>
  <p188:author id="{DA677C8F-7314-F13C-C76E-36CE3780148D}" name="Seymour, Caroline" initials="SC" userId="S::caroline.thomas@hpe.com::231833b9-f729-4d91-9c5c-bc879ec8b048" providerId="AD"/>
  <p188:author id="{A64DA696-7C9B-DF86-9251-3E1D59AEBC84}" name="Pacelli, Marie" initials="MP" userId="S::marie.pacelli@hpe.com::2e3f17bc-42a1-45da-990a-b8a6ec5ec82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a Seo"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0C25"/>
    <a:srgbClr val="7630EA"/>
    <a:srgbClr val="005EB8"/>
    <a:srgbClr val="E23B1B"/>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D5ABB26-0587-4C30-8999-92F81FD0307C}">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band1H>
      <a:tcStyle>
        <a:tcBdr>
          <a:top>
            <a:lnRef idx="1">
              <a:schemeClr val="dk1"/>
            </a:lnRef>
          </a:top>
          <a:bottom>
            <a:lnRef idx="1">
              <a:schemeClr val="dk1"/>
            </a:lnRef>
          </a:bottom>
        </a:tcBdr>
      </a:tcStyle>
    </a:band1H>
    <a:band1V>
      <a:tcStyle>
        <a:tcBdr>
          <a:left>
            <a:lnRef idx="1">
              <a:schemeClr val="dk1"/>
            </a:lnRef>
          </a:left>
          <a:right>
            <a:lnRef idx="1">
              <a:schemeClr val="dk1"/>
            </a:lnRef>
          </a:right>
        </a:tcBdr>
      </a:tcStyle>
    </a:band1V>
    <a:band2V>
      <a:tcStyle>
        <a:tcBdr>
          <a:left>
            <a:lnRef idx="1">
              <a:schemeClr val="dk1"/>
            </a:lnRef>
          </a:left>
          <a:right>
            <a:lnRef idx="1">
              <a:schemeClr val="dk1"/>
            </a:lnRef>
          </a:right>
        </a:tcBdr>
      </a:tcStyle>
    </a:band2V>
    <a:lastCol>
      <a:tcTxStyle b="on"/>
      <a:tcStyle>
        <a:tcBdr/>
      </a:tcStyle>
    </a:lastCol>
    <a:firstCol>
      <a:tcTxStyle b="on"/>
      <a:tcStyle>
        <a:tcBdr/>
      </a:tcStyle>
    </a:firstCol>
    <a:lastRow>
      <a:tcTxStyle b="on"/>
      <a:tcStyle>
        <a:tcBdr>
          <a:top>
            <a:ln w="50800" cmpd="dbl">
              <a:solidFill>
                <a:schemeClr val="dk1"/>
              </a:solidFill>
            </a:ln>
          </a:top>
        </a:tcBdr>
      </a:tcStyle>
    </a:lastRow>
    <a:firstRow>
      <a:tcTxStyle b="on">
        <a:fontRef idx="minor">
          <a:scrgbClr r="0" g="0" b="0"/>
        </a:fontRef>
        <a:schemeClr val="lt1"/>
      </a:tcTxStyle>
      <a:tcStyle>
        <a:tcBdr/>
        <a:fillRef idx="1">
          <a:schemeClr val="dk1">
            <a:tint val="80000"/>
          </a:schemeClr>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114" y="156"/>
      </p:cViewPr>
      <p:guideLst>
        <p:guide orient="horz" pos="2183"/>
        <p:guide orient="horz" pos="3840"/>
        <p:guide pos="3864"/>
        <p:guide pos="7287"/>
        <p:guide orient="horz" pos="958"/>
        <p:guide orient="horz" pos="1049"/>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13.fntdata"/><Relationship Id="rId68" Type="http://schemas.openxmlformats.org/officeDocument/2006/relationships/font" Target="fonts/font18.fntdata"/><Relationship Id="rId16" Type="http://schemas.openxmlformats.org/officeDocument/2006/relationships/slide" Target="slides/slide1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ags" Target="tags/tag1.xml"/><Relationship Id="rId79"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font" Target="fonts/font11.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1.fntdata"/><Relationship Id="rId72" Type="http://schemas.openxmlformats.org/officeDocument/2006/relationships/font" Target="fonts/font22.fntdata"/><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font" Target="fonts/font23.fntdata"/><Relationship Id="rId78"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handoutMaster" Target="handoutMasters/handoutMaster1.xml"/><Relationship Id="rId55" Type="http://schemas.openxmlformats.org/officeDocument/2006/relationships/font" Target="fonts/font5.fntdata"/><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font" Target="fonts/font21.fntdata"/><Relationship Id="rId2" Type="http://schemas.openxmlformats.org/officeDocument/2006/relationships/customXml" Target="../customXml/item2.xml"/><Relationship Id="rId29" Type="http://schemas.openxmlformats.org/officeDocument/2006/relationships/slide" Target="slides/slide2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explosion val="5"/>
          <c:dPt>
            <c:idx val="0"/>
            <c:bubble3D val="0"/>
            <c:spPr>
              <a:solidFill>
                <a:schemeClr val="accent3"/>
              </a:solidFill>
              <a:ln w="19050">
                <a:solidFill>
                  <a:schemeClr val="lt1"/>
                </a:solidFill>
              </a:ln>
              <a:effectLst/>
            </c:spPr>
            <c:extLst>
              <c:ext xmlns:c16="http://schemas.microsoft.com/office/drawing/2014/chart" uri="{C3380CC4-5D6E-409C-BE32-E72D297353CC}">
                <c16:uniqueId val="{00000001-A178-5942-9ACA-41DF493AF603}"/>
              </c:ext>
            </c:extLst>
          </c:dPt>
          <c:dPt>
            <c:idx val="1"/>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03-A178-5942-9ACA-41DF493AF603}"/>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A178-5942-9ACA-41DF493AF603}"/>
              </c:ext>
            </c:extLst>
          </c:dPt>
          <c:dPt>
            <c:idx val="3"/>
            <c:bubble3D val="0"/>
            <c:spPr>
              <a:solidFill>
                <a:schemeClr val="accent5"/>
              </a:solidFill>
              <a:ln w="19050">
                <a:solidFill>
                  <a:schemeClr val="lt1"/>
                </a:solidFill>
              </a:ln>
              <a:effectLst/>
            </c:spPr>
            <c:extLst>
              <c:ext xmlns:c16="http://schemas.microsoft.com/office/drawing/2014/chart" uri="{C3380CC4-5D6E-409C-BE32-E72D297353CC}">
                <c16:uniqueId val="{00000007-A178-5942-9ACA-41DF493AF603}"/>
              </c:ext>
            </c:extLst>
          </c:dPt>
          <c:dPt>
            <c:idx val="4"/>
            <c:bubble3D val="0"/>
            <c:spPr>
              <a:solidFill>
                <a:schemeClr val="accent1"/>
              </a:solidFill>
              <a:ln w="19050">
                <a:solidFill>
                  <a:schemeClr val="lt1"/>
                </a:solidFill>
              </a:ln>
              <a:effectLst/>
            </c:spPr>
            <c:extLst>
              <c:ext xmlns:c16="http://schemas.microsoft.com/office/drawing/2014/chart" uri="{C3380CC4-5D6E-409C-BE32-E72D297353CC}">
                <c16:uniqueId val="{00000009-A178-5942-9ACA-41DF493AF603}"/>
              </c:ext>
            </c:extLst>
          </c:dPt>
          <c:dLbls>
            <c:dLbl>
              <c:idx val="3"/>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0"/>
              <c:showCatName val="1"/>
              <c:showSerName val="0"/>
              <c:showPercent val="0"/>
              <c:showBubbleSize val="0"/>
              <c:extLst>
                <c:ext xmlns:c16="http://schemas.microsoft.com/office/drawing/2014/chart" uri="{C3380CC4-5D6E-409C-BE32-E72D297353CC}">
                  <c16:uniqueId val="{00000007-A178-5942-9ACA-41DF493AF60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Protect</c:v>
                </c:pt>
                <c:pt idx="1">
                  <c:v>Detect</c:v>
                </c:pt>
                <c:pt idx="2">
                  <c:v>Respond</c:v>
                </c:pt>
                <c:pt idx="3">
                  <c:v>Recover</c:v>
                </c:pt>
                <c:pt idx="4">
                  <c:v>Identify</c:v>
                </c:pt>
              </c:strCache>
            </c:str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A178-5942-9ACA-41DF493AF603}"/>
            </c:ext>
          </c:extLst>
        </c:ser>
        <c:dLbls>
          <c:showLegendKey val="0"/>
          <c:showVal val="0"/>
          <c:showCatName val="0"/>
          <c:showSerName val="0"/>
          <c:showPercent val="0"/>
          <c:showBubbleSize val="0"/>
          <c:showLeaderLines val="1"/>
        </c:dLbls>
        <c:firstSliceAng val="35"/>
        <c:holeSize val="6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latin typeface="MetricHPE" panose="020B0503030202060203" pitchFamily="34" charset="-18"/>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A61830-C416-483F-955E-54203C65B711}" type="datetimeFigureOut">
              <a:rPr lang="en-US">
                <a:latin typeface="MetricHPE" panose="020B0503030202060203" pitchFamily="34" charset="-18"/>
              </a:rPr>
              <a:t>10/24/2023</a:t>
            </a:fld>
            <a:endParaRPr>
              <a:latin typeface="MetricHPE" panose="020B0503030202060203" pitchFamily="34" charset="-18"/>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latin typeface="MetricHPE" panose="020B0503030202060203" pitchFamily="34" charset="-18"/>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F31B20-3646-4475-8BC4-560CAF715D08}" type="slidenum">
              <a:rPr>
                <a:latin typeface="MetricHPE" panose="020B0503030202060203" pitchFamily="34" charset="-18"/>
              </a:rPr>
              <a:t>‹#›</a:t>
            </a:fld>
            <a:endParaRPr>
              <a:latin typeface="MetricHPE" panose="020B0503030202060203" pitchFamily="34" charset="-18"/>
            </a:endParaRPr>
          </a:p>
        </p:txBody>
      </p:sp>
    </p:spTree>
    <p:extLst>
      <p:ext uri="{BB962C8B-B14F-4D97-AF65-F5344CB8AC3E}">
        <p14:creationId xmlns:p14="http://schemas.microsoft.com/office/powerpoint/2010/main" val="3829244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1000" y="381000"/>
            <a:ext cx="4572001" cy="257333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381000" y="3124200"/>
            <a:ext cx="6096000" cy="5334000"/>
          </a:xfrm>
          <a:prstGeom prst="rect">
            <a:avLst/>
          </a:prstGeom>
        </p:spPr>
        <p:txBody>
          <a:bodyPr vert="horz" lIns="0" tIns="0" rIns="0" bIns="0" rtlCol="0">
            <a:normAutofit/>
          </a:bodyPr>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381000" y="8686800"/>
            <a:ext cx="4876800" cy="227013"/>
          </a:xfrm>
          <a:prstGeom prst="rect">
            <a:avLst/>
          </a:prstGeom>
        </p:spPr>
        <p:txBody>
          <a:bodyPr vert="horz" lIns="0" tIns="0" rIns="0" bIns="0" rtlCol="0" anchor="ctr"/>
          <a:lstStyle>
            <a:lvl1pPr algn="l">
              <a:defRPr sz="1000">
                <a:latin typeface="MetricHPE" panose="020B0503030202060203" pitchFamily="34" charset="-18"/>
              </a:defRPr>
            </a:lvl1pPr>
          </a:lstStyle>
          <a:p>
            <a:endParaRPr lang="en-US"/>
          </a:p>
        </p:txBody>
      </p:sp>
      <p:sp>
        <p:nvSpPr>
          <p:cNvPr id="7" name="Slide Number Placeholder 6"/>
          <p:cNvSpPr>
            <a:spLocks noGrp="1"/>
          </p:cNvSpPr>
          <p:nvPr>
            <p:ph type="sldNum" sz="quarter" idx="5"/>
          </p:nvPr>
        </p:nvSpPr>
        <p:spPr>
          <a:xfrm>
            <a:off x="5867400" y="8686800"/>
            <a:ext cx="609600" cy="227013"/>
          </a:xfrm>
          <a:prstGeom prst="rect">
            <a:avLst/>
          </a:prstGeom>
        </p:spPr>
        <p:txBody>
          <a:bodyPr vert="horz" lIns="0" tIns="0" rIns="0" bIns="0" rtlCol="0" anchor="ctr"/>
          <a:lstStyle>
            <a:lvl1pPr algn="r">
              <a:defRPr sz="1000">
                <a:latin typeface="MetricHPE" panose="020B0503030202060203" pitchFamily="34" charset="-18"/>
              </a:defRPr>
            </a:lvl1pPr>
          </a:lstStyle>
          <a:p>
            <a:fld id="{5BFEAE42-E3FE-4405-B7FC-4425D05B92A0}" type="slidenum">
              <a:rPr lang="en-US" smtClean="0"/>
              <a:pPr/>
              <a:t>‹#›</a:t>
            </a:fld>
            <a:endParaRPr lang="en-US"/>
          </a:p>
        </p:txBody>
      </p:sp>
      <p:sp>
        <p:nvSpPr>
          <p:cNvPr id="3" name="Header Placeholder 2">
            <a:extLst>
              <a:ext uri="{FF2B5EF4-FFF2-40B4-BE49-F238E27FC236}">
                <a16:creationId xmlns:a16="http://schemas.microsoft.com/office/drawing/2014/main" id="{1ABBFA18-F005-4413-AD3D-C41E73AAEA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48636397"/>
      </p:ext>
    </p:extLst>
  </p:cSld>
  <p:clrMap bg1="lt1" tx1="dk1" bg2="lt2" tx2="dk2" accent1="accent1" accent2="accent2" accent3="accent3" accent4="accent4" accent5="accent5" accent6="accent6" hlink="hlink" folHlink="folHlink"/>
  <p:notesStyle>
    <a:lvl1pPr marL="45720" indent="-36576" algn="l" defTabSz="914400" rtl="0" eaLnBrk="1" latinLnBrk="0" hangingPunct="1">
      <a:spcBef>
        <a:spcPts val="600"/>
      </a:spcBef>
      <a:buSzPct val="25000"/>
      <a:buFont typeface="" panose="020B0303030202060203" pitchFamily="34" charset="0"/>
      <a:buChar char=" "/>
      <a:defRPr sz="1100" kern="1200">
        <a:solidFill>
          <a:schemeClr val="tx1"/>
        </a:solidFill>
        <a:latin typeface="MetricHPE" panose="020B0503030202060203" pitchFamily="34" charset="-18"/>
        <a:ea typeface="+mn-ea"/>
        <a:cs typeface="+mn-cs"/>
      </a:defRPr>
    </a:lvl1pPr>
    <a:lvl2pPr marL="228600" indent="-137160" algn="l" defTabSz="914400" rtl="0" eaLnBrk="1" latinLnBrk="0" hangingPunct="1">
      <a:spcBef>
        <a:spcPts val="600"/>
      </a:spcBef>
      <a:buFont typeface="" panose="020B0303030202060203" pitchFamily="34" charset="0"/>
      <a:buChar char="–"/>
      <a:defRPr sz="1050" kern="1200">
        <a:solidFill>
          <a:schemeClr val="tx1"/>
        </a:solidFill>
        <a:latin typeface="MetricHPE" panose="020B0503030202060203" pitchFamily="34" charset="-18"/>
        <a:ea typeface="+mn-ea"/>
        <a:cs typeface="+mn-cs"/>
      </a:defRPr>
    </a:lvl2pPr>
    <a:lvl3pPr marL="365760" indent="-109728" algn="l" defTabSz="914400" rtl="0" eaLnBrk="1" latinLnBrk="0" hangingPunct="1">
      <a:spcBef>
        <a:spcPts val="600"/>
      </a:spcBef>
      <a:buFont typeface="" panose="020B0303030202060203" pitchFamily="34" charset="0"/>
      <a:buChar char="–"/>
      <a:defRPr sz="1000" kern="1200">
        <a:solidFill>
          <a:schemeClr val="tx1"/>
        </a:solidFill>
        <a:latin typeface="MetricHPE" panose="020B0503030202060203" pitchFamily="34" charset="-18"/>
        <a:ea typeface="+mn-ea"/>
        <a:cs typeface="+mn-cs"/>
      </a:defRPr>
    </a:lvl3pPr>
    <a:lvl4pPr marL="548640" indent="-109728" algn="l" defTabSz="914400" rtl="0" eaLnBrk="1" latinLnBrk="0" hangingPunct="1">
      <a:spcBef>
        <a:spcPts val="600"/>
      </a:spcBef>
      <a:buFont typeface="" panose="020B0303030202060203" pitchFamily="34" charset="0"/>
      <a:buChar char="–"/>
      <a:defRPr sz="900" kern="1200">
        <a:solidFill>
          <a:schemeClr val="tx1"/>
        </a:solidFill>
        <a:latin typeface="MetricHPE" panose="020B0503030202060203" pitchFamily="34" charset="-18"/>
        <a:ea typeface="+mn-ea"/>
        <a:cs typeface="+mn-cs"/>
      </a:defRPr>
    </a:lvl4pPr>
    <a:lvl5pPr marL="731520" indent="-109728" algn="l" defTabSz="914400" rtl="0" eaLnBrk="1" latinLnBrk="0" hangingPunct="1">
      <a:spcBef>
        <a:spcPts val="600"/>
      </a:spcBef>
      <a:buFont typeface="" panose="020B0303030202060203" pitchFamily="34" charset="0"/>
      <a:buChar char="–"/>
      <a:defRPr sz="800" kern="1200">
        <a:solidFill>
          <a:schemeClr val="tx1"/>
        </a:solidFill>
        <a:latin typeface="MetricHPE" panose="020B0503030202060203" pitchFamily="34" charset="-1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hpe.com/psnow/doc/4aa4-4489enw.pdf?jumpid=in_lit-psnow-get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EAE42-E3FE-4405-B7FC-4425D05B92A0}" type="slidenum">
              <a:rPr lang="en-US" smtClean="0"/>
              <a:pPr/>
              <a:t>1</a:t>
            </a:fld>
            <a:endParaRPr lang="en-US"/>
          </a:p>
        </p:txBody>
      </p:sp>
    </p:spTree>
    <p:extLst>
      <p:ext uri="{BB962C8B-B14F-4D97-AF65-F5344CB8AC3E}">
        <p14:creationId xmlns:p14="http://schemas.microsoft.com/office/powerpoint/2010/main" val="4019935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b="1" i="1"/>
              <a:t>Intent of the slide: </a:t>
            </a:r>
            <a:r>
              <a:rPr lang="en-US" i="1"/>
              <a:t>To highlight the value proposition of HPE </a:t>
            </a:r>
            <a:r>
              <a:rPr lang="en-US" i="1" err="1"/>
              <a:t>GreenLake</a:t>
            </a:r>
            <a:r>
              <a:rPr lang="en-US" i="1"/>
              <a:t> for Backup and Recovery</a:t>
            </a:r>
          </a:p>
          <a:p>
            <a:r>
              <a:rPr lang="en-US"/>
              <a:t>It is easy to deploy, set up policies through a single management console and the service gets automatic timely upgrades without causing any disruption or downtime. The cloud native service eliminates complexity, freeing you from the day-to-day hassles of managing your backup infrastructure. </a:t>
            </a:r>
          </a:p>
          <a:p>
            <a:r>
              <a:rPr lang="en-US"/>
              <a:t>HPE Catalyst provides super-efficient backup capacity utilization with source side deduplication, making the most efficient use of network bandwidth.</a:t>
            </a:r>
          </a:p>
          <a:p>
            <a:r>
              <a:rPr lang="en-US"/>
              <a:t>Our testing has shown the Backup &amp; Recovery Service to be is up to 8x more storage efficient than similar software/services. </a:t>
            </a:r>
          </a:p>
          <a:p>
            <a:r>
              <a:rPr lang="en-US"/>
              <a:t>Finally it is secure—built on the HPE </a:t>
            </a:r>
            <a:r>
              <a:rPr lang="en-US" err="1"/>
              <a:t>GreenLake</a:t>
            </a:r>
            <a:r>
              <a:rPr lang="en-US"/>
              <a:t> platform. With built in encryption data is inaccessible to attackers by creating backup stores which are not directly accessible by the operating system. Then there’s the new data immutability feature, which prevents backup being deleted or modified before the configured retention date. Once the retention date has been set it cannot be reduced and the backup is safe from attack or accidental deletion.</a:t>
            </a:r>
          </a:p>
          <a:p>
            <a:r>
              <a:rPr lang="en-US"/>
              <a:t>We have included dual factor authentication To provide defense and protection against ransomware attacks or insider attacks, where the malicious user attempts to delete the user’s data</a:t>
            </a:r>
          </a:p>
        </p:txBody>
      </p:sp>
      <p:sp>
        <p:nvSpPr>
          <p:cNvPr id="4" name="Slide Number Placeholder 3"/>
          <p:cNvSpPr>
            <a:spLocks noGrp="1"/>
          </p:cNvSpPr>
          <p:nvPr>
            <p:ph type="sldNum" sz="quarter" idx="5"/>
          </p:nvPr>
        </p:nvSpPr>
        <p:spPr/>
        <p:txBody>
          <a:bodyPr/>
          <a:lstStyle/>
          <a:p>
            <a:fld id="{5BFEAE42-E3FE-4405-B7FC-4425D05B92A0}" type="slidenum">
              <a:rPr lang="en-US" smtClean="0"/>
              <a:pPr/>
              <a:t>20</a:t>
            </a:fld>
            <a:endParaRPr lang="en-US"/>
          </a:p>
        </p:txBody>
      </p:sp>
    </p:spTree>
    <p:extLst>
      <p:ext uri="{BB962C8B-B14F-4D97-AF65-F5344CB8AC3E}">
        <p14:creationId xmlns:p14="http://schemas.microsoft.com/office/powerpoint/2010/main" val="42541072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b="1" i="1"/>
              <a:t>Intent of the slide: </a:t>
            </a:r>
            <a:r>
              <a:rPr lang="en-US" i="1"/>
              <a:t>This slide explains the cost efficiency of the service</a:t>
            </a:r>
          </a:p>
          <a:p>
            <a:endParaRPr lang="en-US"/>
          </a:p>
          <a:p>
            <a:r>
              <a:rPr lang="en-US"/>
              <a:t>This service incorporates proven </a:t>
            </a:r>
            <a:r>
              <a:rPr lang="en-US">
                <a:hlinkClick r:id="rId3"/>
              </a:rPr>
              <a:t>HPE Catalyst technology</a:t>
            </a:r>
            <a:r>
              <a:rPr lang="en-US"/>
              <a:t> which provides space efficient backups enabling HPE </a:t>
            </a:r>
            <a:r>
              <a:rPr lang="en-US" err="1"/>
              <a:t>Greenlake</a:t>
            </a:r>
            <a:r>
              <a:rPr lang="en-US"/>
              <a:t> for Backup and Recovery to deliver better storage efficiency compared to alternate backup solutions – up to 8x better storage efficiency** or the need to use as less than 15% of the capacity other protection solutions require.</a:t>
            </a:r>
          </a:p>
          <a:p>
            <a:r>
              <a:rPr lang="en-US"/>
              <a:t>Storage efficiency benefits include:</a:t>
            </a:r>
          </a:p>
          <a:p>
            <a:pPr>
              <a:buFont typeface="Arial" panose="020B0604020202020204" pitchFamily="34" charset="0"/>
              <a:buChar char="•"/>
            </a:pPr>
            <a:r>
              <a:rPr lang="en-US"/>
              <a:t>Less storage to purchase and manage for backup data</a:t>
            </a:r>
          </a:p>
          <a:p>
            <a:pPr>
              <a:buFont typeface="Arial" panose="020B0604020202020204" pitchFamily="34" charset="0"/>
              <a:buChar char="•"/>
            </a:pPr>
            <a:r>
              <a:rPr lang="en-US"/>
              <a:t>Reduced network bandwidth costs</a:t>
            </a:r>
          </a:p>
          <a:p>
            <a:pPr>
              <a:buFont typeface="Arial" panose="020B0604020202020204" pitchFamily="34" charset="0"/>
              <a:buChar char="•"/>
            </a:pPr>
            <a:r>
              <a:rPr lang="en-US"/>
              <a:t>Faster finish time for backups</a:t>
            </a:r>
          </a:p>
          <a:p>
            <a:pPr>
              <a:buFont typeface="Arial" panose="020B0604020202020204" pitchFamily="34" charset="0"/>
              <a:buChar char="•"/>
            </a:pPr>
            <a:r>
              <a:rPr lang="en-US"/>
              <a:t>Ability for users to retain more with predictable costs and cloud scale</a:t>
            </a:r>
          </a:p>
        </p:txBody>
      </p:sp>
      <p:sp>
        <p:nvSpPr>
          <p:cNvPr id="4" name="Slide Number Placeholder 3"/>
          <p:cNvSpPr>
            <a:spLocks noGrp="1"/>
          </p:cNvSpPr>
          <p:nvPr>
            <p:ph type="sldNum" sz="quarter" idx="5"/>
          </p:nvPr>
        </p:nvSpPr>
        <p:spPr/>
        <p:txBody>
          <a:bodyPr/>
          <a:lstStyle/>
          <a:p>
            <a:fld id="{5BFEAE42-E3FE-4405-B7FC-4425D05B92A0}" type="slidenum">
              <a:rPr lang="en-US" smtClean="0"/>
              <a:pPr/>
              <a:t>21</a:t>
            </a:fld>
            <a:endParaRPr lang="en-US"/>
          </a:p>
        </p:txBody>
      </p:sp>
    </p:spTree>
    <p:extLst>
      <p:ext uri="{BB962C8B-B14F-4D97-AF65-F5344CB8AC3E}">
        <p14:creationId xmlns:p14="http://schemas.microsoft.com/office/powerpoint/2010/main" val="18100548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b="1" i="1"/>
              <a:t>Intent of the slide: </a:t>
            </a:r>
            <a:r>
              <a:rPr lang="en-US" i="1"/>
              <a:t>This slide explains how simple is it to start protecting VMs using the HPE </a:t>
            </a:r>
            <a:r>
              <a:rPr lang="en-US" i="1" err="1"/>
              <a:t>GreenLake</a:t>
            </a:r>
            <a:r>
              <a:rPr lang="en-US" i="1"/>
              <a:t> for Backup and Recovery.</a:t>
            </a:r>
          </a:p>
          <a:p>
            <a:endParaRPr lang="en-US"/>
          </a:p>
          <a:p>
            <a:r>
              <a:rPr lang="en-US"/>
              <a:t>Data protection involves protecting large collections of VMs, EC2 instances and EBS volumes. Most of the time, these large collections of data needs similar protection SLAs. It is a tedious job for an administrator to apply protection and monitor jobs for these resources individually. HPE </a:t>
            </a:r>
            <a:r>
              <a:rPr lang="en-US" err="1"/>
              <a:t>GreenLake</a:t>
            </a:r>
            <a:r>
              <a:rPr lang="en-US"/>
              <a:t> for Backup and Recovery encapsulate backup targets into the Protection Groups to enable consistent protection at scale. These Protection Groups enable the user to apply protection for multiple VMs or datastores or AWS Resources in a single operation to automate the protection of VMs.</a:t>
            </a:r>
          </a:p>
          <a:p>
            <a:endParaRPr lang="en-US"/>
          </a:p>
          <a:p>
            <a:endParaRPr lang="en-US"/>
          </a:p>
          <a:p>
            <a:endParaRPr lang="en-IN"/>
          </a:p>
          <a:p>
            <a:endParaRPr lang="en-US"/>
          </a:p>
        </p:txBody>
      </p:sp>
      <p:sp>
        <p:nvSpPr>
          <p:cNvPr id="4" name="Slide Number Placeholder 3"/>
          <p:cNvSpPr>
            <a:spLocks noGrp="1"/>
          </p:cNvSpPr>
          <p:nvPr>
            <p:ph type="sldNum" sz="quarter" idx="5"/>
          </p:nvPr>
        </p:nvSpPr>
        <p:spPr/>
        <p:txBody>
          <a:bodyPr/>
          <a:lstStyle/>
          <a:p>
            <a:fld id="{5BFEAE42-E3FE-4405-B7FC-4425D05B92A0}" type="slidenum">
              <a:rPr lang="en-US" smtClean="0"/>
              <a:pPr/>
              <a:t>23</a:t>
            </a:fld>
            <a:endParaRPr lang="en-US"/>
          </a:p>
        </p:txBody>
      </p:sp>
    </p:spTree>
    <p:extLst>
      <p:ext uri="{BB962C8B-B14F-4D97-AF65-F5344CB8AC3E}">
        <p14:creationId xmlns:p14="http://schemas.microsoft.com/office/powerpoint/2010/main" val="3586781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Intel’s and HPE’s collaboration is on real world workloads and bringing differentiated performance</a:t>
            </a:r>
          </a:p>
          <a:p>
            <a:r>
              <a:rPr lang="en-US" dirty="0"/>
              <a:t>We partnered with HPE and many customers across the ecosystem to learn about their needs</a:t>
            </a:r>
          </a:p>
          <a:p>
            <a:r>
              <a:rPr lang="en-US" dirty="0"/>
              <a:t>On HPE’s Gen 11 product line, Intel offers broad platform of advanced technologies that incorporates both hardware and software offerings that help customer reach these performance numbers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C9A2B-D0B4-48C8-BA96-1ADE0A191B0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2145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9A7BCE87-4D84-46CB-906D-50B7581AA914}" type="slidenum">
              <a:rPr lang="en-US" smtClean="0"/>
              <a:pPr>
                <a:defRPr/>
              </a:pPr>
              <a:t>32</a:t>
            </a:fld>
            <a:endParaRPr lang="en-US"/>
          </a:p>
        </p:txBody>
      </p:sp>
    </p:spTree>
    <p:extLst>
      <p:ext uri="{BB962C8B-B14F-4D97-AF65-F5344CB8AC3E}">
        <p14:creationId xmlns:p14="http://schemas.microsoft.com/office/powerpoint/2010/main" val="36906036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EAE42-E3FE-4405-B7FC-4425D05B92A0}" type="slidenum">
              <a:rPr lang="en-US" smtClean="0"/>
              <a:pPr/>
              <a:t>35</a:t>
            </a:fld>
            <a:endParaRPr lang="en-US"/>
          </a:p>
        </p:txBody>
      </p:sp>
    </p:spTree>
    <p:extLst>
      <p:ext uri="{BB962C8B-B14F-4D97-AF65-F5344CB8AC3E}">
        <p14:creationId xmlns:p14="http://schemas.microsoft.com/office/powerpoint/2010/main" val="3156013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EAE42-E3FE-4405-B7FC-4425D05B92A0}" type="slidenum">
              <a:rPr lang="en-US" smtClean="0"/>
              <a:pPr/>
              <a:t>36</a:t>
            </a:fld>
            <a:endParaRPr lang="en-US"/>
          </a:p>
        </p:txBody>
      </p:sp>
    </p:spTree>
    <p:extLst>
      <p:ext uri="{BB962C8B-B14F-4D97-AF65-F5344CB8AC3E}">
        <p14:creationId xmlns:p14="http://schemas.microsoft.com/office/powerpoint/2010/main" val="18109979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EAE42-E3FE-4405-B7FC-4425D05B92A0}" type="slidenum">
              <a:rPr lang="en-US" smtClean="0"/>
              <a:pPr/>
              <a:t>37</a:t>
            </a:fld>
            <a:endParaRPr lang="en-US"/>
          </a:p>
        </p:txBody>
      </p:sp>
    </p:spTree>
    <p:extLst>
      <p:ext uri="{BB962C8B-B14F-4D97-AF65-F5344CB8AC3E}">
        <p14:creationId xmlns:p14="http://schemas.microsoft.com/office/powerpoint/2010/main" val="571679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r>
              <a:rPr lang="en-US"/>
              <a:t>AMS</a:t>
            </a:r>
          </a:p>
          <a:p>
            <a:endParaRPr lang="en-US"/>
          </a:p>
        </p:txBody>
      </p:sp>
      <p:sp>
        <p:nvSpPr>
          <p:cNvPr id="4" name="Slide Number Placeholder 3"/>
          <p:cNvSpPr>
            <a:spLocks noGrp="1"/>
          </p:cNvSpPr>
          <p:nvPr>
            <p:ph type="sldNum" sz="quarter" idx="5"/>
          </p:nvPr>
        </p:nvSpPr>
        <p:spPr/>
        <p:txBody>
          <a:bodyPr/>
          <a:lstStyle/>
          <a:p>
            <a:fld id="{5BFEAE42-E3FE-4405-B7FC-4425D05B92A0}" type="slidenum">
              <a:rPr lang="en-US" smtClean="0"/>
              <a:pPr/>
              <a:t>38</a:t>
            </a:fld>
            <a:endParaRPr lang="en-US"/>
          </a:p>
        </p:txBody>
      </p:sp>
    </p:spTree>
    <p:extLst>
      <p:ext uri="{BB962C8B-B14F-4D97-AF65-F5344CB8AC3E}">
        <p14:creationId xmlns:p14="http://schemas.microsoft.com/office/powerpoint/2010/main" val="1957933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r>
              <a:rPr lang="en-US"/>
              <a:t>EMEA</a:t>
            </a:r>
          </a:p>
          <a:p>
            <a:endParaRPr lang="en-US"/>
          </a:p>
        </p:txBody>
      </p:sp>
      <p:sp>
        <p:nvSpPr>
          <p:cNvPr id="4" name="Slide Number Placeholder 3"/>
          <p:cNvSpPr>
            <a:spLocks noGrp="1"/>
          </p:cNvSpPr>
          <p:nvPr>
            <p:ph type="sldNum" sz="quarter" idx="5"/>
          </p:nvPr>
        </p:nvSpPr>
        <p:spPr/>
        <p:txBody>
          <a:bodyPr/>
          <a:lstStyle/>
          <a:p>
            <a:fld id="{5BFEAE42-E3FE-4405-B7FC-4425D05B92A0}" type="slidenum">
              <a:rPr lang="en-US" smtClean="0"/>
              <a:pPr/>
              <a:t>39</a:t>
            </a:fld>
            <a:endParaRPr lang="en-US"/>
          </a:p>
        </p:txBody>
      </p:sp>
    </p:spTree>
    <p:extLst>
      <p:ext uri="{BB962C8B-B14F-4D97-AF65-F5344CB8AC3E}">
        <p14:creationId xmlns:p14="http://schemas.microsoft.com/office/powerpoint/2010/main" val="1786072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EAE42-E3FE-4405-B7FC-4425D05B92A0}" type="slidenum">
              <a:rPr lang="en-US" smtClean="0"/>
              <a:pPr/>
              <a:t>3</a:t>
            </a:fld>
            <a:endParaRPr lang="en-US"/>
          </a:p>
        </p:txBody>
      </p:sp>
    </p:spTree>
    <p:extLst>
      <p:ext uri="{BB962C8B-B14F-4D97-AF65-F5344CB8AC3E}">
        <p14:creationId xmlns:p14="http://schemas.microsoft.com/office/powerpoint/2010/main" val="7975519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r>
              <a:rPr lang="en-US"/>
              <a:t>APAC</a:t>
            </a:r>
          </a:p>
          <a:p>
            <a:endParaRPr lang="en-US"/>
          </a:p>
        </p:txBody>
      </p:sp>
      <p:sp>
        <p:nvSpPr>
          <p:cNvPr id="4" name="Slide Number Placeholder 3"/>
          <p:cNvSpPr>
            <a:spLocks noGrp="1"/>
          </p:cNvSpPr>
          <p:nvPr>
            <p:ph type="sldNum" sz="quarter" idx="5"/>
          </p:nvPr>
        </p:nvSpPr>
        <p:spPr/>
        <p:txBody>
          <a:bodyPr/>
          <a:lstStyle/>
          <a:p>
            <a:fld id="{5BFEAE42-E3FE-4405-B7FC-4425D05B92A0}" type="slidenum">
              <a:rPr lang="en-US" smtClean="0"/>
              <a:pPr/>
              <a:t>40</a:t>
            </a:fld>
            <a:endParaRPr lang="en-US"/>
          </a:p>
        </p:txBody>
      </p:sp>
    </p:spTree>
    <p:extLst>
      <p:ext uri="{BB962C8B-B14F-4D97-AF65-F5344CB8AC3E}">
        <p14:creationId xmlns:p14="http://schemas.microsoft.com/office/powerpoint/2010/main" val="10009509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r>
              <a:rPr lang="en-US"/>
              <a:t>LATAM</a:t>
            </a:r>
          </a:p>
          <a:p>
            <a:endParaRPr lang="en-US"/>
          </a:p>
        </p:txBody>
      </p:sp>
      <p:sp>
        <p:nvSpPr>
          <p:cNvPr id="4" name="Slide Number Placeholder 3"/>
          <p:cNvSpPr>
            <a:spLocks noGrp="1"/>
          </p:cNvSpPr>
          <p:nvPr>
            <p:ph type="sldNum" sz="quarter" idx="5"/>
          </p:nvPr>
        </p:nvSpPr>
        <p:spPr/>
        <p:txBody>
          <a:bodyPr/>
          <a:lstStyle/>
          <a:p>
            <a:fld id="{5BFEAE42-E3FE-4405-B7FC-4425D05B92A0}" type="slidenum">
              <a:rPr lang="en-US" smtClean="0"/>
              <a:pPr/>
              <a:t>41</a:t>
            </a:fld>
            <a:endParaRPr lang="en-US"/>
          </a:p>
        </p:txBody>
      </p:sp>
    </p:spTree>
    <p:extLst>
      <p:ext uri="{BB962C8B-B14F-4D97-AF65-F5344CB8AC3E}">
        <p14:creationId xmlns:p14="http://schemas.microsoft.com/office/powerpoint/2010/main" val="1031302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EAE42-E3FE-4405-B7FC-4425D05B92A0}" type="slidenum">
              <a:rPr lang="en-US" smtClean="0"/>
              <a:pPr/>
              <a:t>42</a:t>
            </a:fld>
            <a:endParaRPr lang="en-US"/>
          </a:p>
        </p:txBody>
      </p:sp>
    </p:spTree>
    <p:extLst>
      <p:ext uri="{BB962C8B-B14F-4D97-AF65-F5344CB8AC3E}">
        <p14:creationId xmlns:p14="http://schemas.microsoft.com/office/powerpoint/2010/main" val="1540594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EAE42-E3FE-4405-B7FC-4425D05B92A0}" type="slidenum">
              <a:rPr lang="en-US" smtClean="0"/>
              <a:pPr/>
              <a:t>7</a:t>
            </a:fld>
            <a:endParaRPr lang="en-US"/>
          </a:p>
        </p:txBody>
      </p:sp>
    </p:spTree>
    <p:extLst>
      <p:ext uri="{BB962C8B-B14F-4D97-AF65-F5344CB8AC3E}">
        <p14:creationId xmlns:p14="http://schemas.microsoft.com/office/powerpoint/2010/main" val="1287002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EAE42-E3FE-4405-B7FC-4425D05B92A0}" type="slidenum">
              <a:rPr lang="en-US" smtClean="0"/>
              <a:pPr/>
              <a:t>9</a:t>
            </a:fld>
            <a:endParaRPr lang="en-US"/>
          </a:p>
        </p:txBody>
      </p:sp>
    </p:spTree>
    <p:extLst>
      <p:ext uri="{BB962C8B-B14F-4D97-AF65-F5344CB8AC3E}">
        <p14:creationId xmlns:p14="http://schemas.microsoft.com/office/powerpoint/2010/main" val="4168230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EAE42-E3FE-4405-B7FC-4425D05B92A0}" type="slidenum">
              <a:rPr lang="en-US" smtClean="0"/>
              <a:pPr/>
              <a:t>11</a:t>
            </a:fld>
            <a:endParaRPr lang="en-US"/>
          </a:p>
        </p:txBody>
      </p:sp>
    </p:spTree>
    <p:extLst>
      <p:ext uri="{BB962C8B-B14F-4D97-AF65-F5344CB8AC3E}">
        <p14:creationId xmlns:p14="http://schemas.microsoft.com/office/powerpoint/2010/main" val="4158133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BFEAE42-E3FE-4405-B7FC-4425D05B92A0}" type="slidenum">
              <a:rPr lang="en-US" smtClean="0"/>
              <a:pPr/>
              <a:t>12</a:t>
            </a:fld>
            <a:endParaRPr lang="en-US"/>
          </a:p>
        </p:txBody>
      </p:sp>
    </p:spTree>
    <p:extLst>
      <p:ext uri="{BB962C8B-B14F-4D97-AF65-F5344CB8AC3E}">
        <p14:creationId xmlns:p14="http://schemas.microsoft.com/office/powerpoint/2010/main" val="21781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EAE42-E3FE-4405-B7FC-4425D05B92A0}" type="slidenum">
              <a:rPr lang="en-US" smtClean="0"/>
              <a:pPr/>
              <a:t>14</a:t>
            </a:fld>
            <a:endParaRPr lang="en-US"/>
          </a:p>
        </p:txBody>
      </p:sp>
    </p:spTree>
    <p:extLst>
      <p:ext uri="{BB962C8B-B14F-4D97-AF65-F5344CB8AC3E}">
        <p14:creationId xmlns:p14="http://schemas.microsoft.com/office/powerpoint/2010/main" val="1952757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EAE42-E3FE-4405-B7FC-4425D05B92A0}" type="slidenum">
              <a:rPr lang="en-US" smtClean="0"/>
              <a:pPr/>
              <a:t>16</a:t>
            </a:fld>
            <a:endParaRPr lang="en-US"/>
          </a:p>
        </p:txBody>
      </p:sp>
    </p:spTree>
    <p:extLst>
      <p:ext uri="{BB962C8B-B14F-4D97-AF65-F5344CB8AC3E}">
        <p14:creationId xmlns:p14="http://schemas.microsoft.com/office/powerpoint/2010/main" val="1816863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BFEAE42-E3FE-4405-B7FC-4425D05B92A0}" type="slidenum">
              <a:rPr lang="en-US" smtClean="0"/>
              <a:pPr/>
              <a:t>18</a:t>
            </a:fld>
            <a:endParaRPr lang="en-US"/>
          </a:p>
        </p:txBody>
      </p:sp>
    </p:spTree>
    <p:extLst>
      <p:ext uri="{BB962C8B-B14F-4D97-AF65-F5344CB8AC3E}">
        <p14:creationId xmlns:p14="http://schemas.microsoft.com/office/powerpoint/2010/main" val="1266018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tx1"/>
                </a:solidFill>
              </a:defRPr>
            </a:lvl1pPr>
          </a:lstStyle>
          <a:p>
            <a:r>
              <a:rPr lang="en-US"/>
              <a:t>Click to edit</a:t>
            </a:r>
            <a:br>
              <a:rPr lang="en-US"/>
            </a:br>
            <a:r>
              <a:rPr lang="en-US"/>
              <a:t>master title style</a:t>
            </a:r>
          </a:p>
        </p:txBody>
      </p:sp>
      <p:sp>
        <p:nvSpPr>
          <p:cNvPr id="2" name="Footer Placeholder">
            <a:extLst>
              <a:ext uri="{FF2B5EF4-FFF2-40B4-BE49-F238E27FC236}">
                <a16:creationId xmlns:a16="http://schemas.microsoft.com/office/drawing/2014/main" id="{087376D2-6A59-4BA9-8EA0-2ACD180817BE}"/>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 | Authorized </a:t>
            </a:r>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381956"/>
            <a:ext cx="2218745" cy="893759"/>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A03030202060203" pitchFamily="34" charset="0"/>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A03030202060203" pitchFamily="34" charset="0"/>
              </a:endParaRPr>
            </a:p>
          </p:txBody>
        </p:sp>
      </p:grpSp>
    </p:spTree>
    <p:extLst>
      <p:ext uri="{BB962C8B-B14F-4D97-AF65-F5344CB8AC3E}">
        <p14:creationId xmlns:p14="http://schemas.microsoft.com/office/powerpoint/2010/main" val="363955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ium Blu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71441D17-F569-4929-BED2-B3C594D2EB1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29926132-14B5-462D-8011-DBD07D3A4F4E}"/>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698795D-6546-4F01-AD74-FF78AF2E677C}"/>
              </a:ext>
            </a:extLst>
          </p:cNvPr>
          <p:cNvSpPr>
            <a:spLocks noGrp="1"/>
          </p:cNvSpPr>
          <p:nvPr>
            <p:ph type="ftr" sz="quarter" idx="15"/>
          </p:nvPr>
        </p:nvSpPr>
        <p:spPr/>
        <p:txBody>
          <a:bodyPr/>
          <a:lstStyle/>
          <a:p>
            <a:r>
              <a:rPr lang="en-US"/>
              <a:t>Confidential | Authorized </a:t>
            </a:r>
          </a:p>
        </p:txBody>
      </p:sp>
    </p:spTree>
    <p:extLst>
      <p:ext uri="{BB962C8B-B14F-4D97-AF65-F5344CB8AC3E}">
        <p14:creationId xmlns:p14="http://schemas.microsoft.com/office/powerpoint/2010/main" val="51666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ang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EE3E2CEF-B9DC-4BC7-912D-0AF3140E0BB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2452CF67-7C64-4A36-818E-9739F15599E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FE686EF5-477F-4DCE-824F-3C05B5AA6594}"/>
              </a:ext>
            </a:extLst>
          </p:cNvPr>
          <p:cNvSpPr>
            <a:spLocks noGrp="1"/>
          </p:cNvSpPr>
          <p:nvPr>
            <p:ph type="ftr" sz="quarter" idx="15"/>
          </p:nvPr>
        </p:nvSpPr>
        <p:spPr/>
        <p:txBody>
          <a:bodyPr/>
          <a:lstStyle>
            <a:lvl1pPr>
              <a:defRPr cap="none" baseline="0"/>
            </a:lvl1pPr>
          </a:lstStyle>
          <a:p>
            <a:r>
              <a:rPr lang="en-US"/>
              <a:t>Confidential | Authorized </a:t>
            </a:r>
          </a:p>
        </p:txBody>
      </p:sp>
    </p:spTree>
    <p:extLst>
      <p:ext uri="{BB962C8B-B14F-4D97-AF65-F5344CB8AC3E}">
        <p14:creationId xmlns:p14="http://schemas.microsoft.com/office/powerpoint/2010/main" val="232019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Name, title, company"/>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sp>
        <p:nvSpPr>
          <p:cNvPr id="11" name="Quote"/>
          <p:cNvSpPr>
            <a:spLocks noGrp="1"/>
          </p:cNvSpPr>
          <p:nvPr>
            <p:ph type="title" hasCustomPrompt="1"/>
          </p:nvPr>
        </p:nvSpPr>
        <p:spPr>
          <a:xfrm>
            <a:off x="284398" y="685800"/>
            <a:ext cx="9106250" cy="3075861"/>
          </a:xfrm>
        </p:spPr>
        <p:txBody>
          <a:bodyPr lIns="91440" anchor="b" anchorCtr="0"/>
          <a:lstStyle>
            <a:lvl1pPr marL="219456" indent="-219456">
              <a:defRPr sz="4600" cap="none" baseline="0">
                <a:latin typeface="+mn-lt"/>
              </a:defRPr>
            </a:lvl1pPr>
          </a:lstStyle>
          <a:p>
            <a:r>
              <a:rPr lang="en-US"/>
              <a:t>“Click to add quote here. Type quotation marks before and after text.”</a:t>
            </a:r>
          </a:p>
        </p:txBody>
      </p:sp>
      <p:sp>
        <p:nvSpPr>
          <p:cNvPr id="3" name="Slide Number Placeholder">
            <a:extLst>
              <a:ext uri="{FF2B5EF4-FFF2-40B4-BE49-F238E27FC236}">
                <a16:creationId xmlns:a16="http://schemas.microsoft.com/office/drawing/2014/main" id="{416E5649-B5F3-4893-ACEE-FDDDEA277D6A}"/>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CC9133F1-6679-476E-AEFD-931027BED082}"/>
              </a:ext>
            </a:extLst>
          </p:cNvPr>
          <p:cNvSpPr>
            <a:spLocks noGrp="1"/>
          </p:cNvSpPr>
          <p:nvPr>
            <p:ph type="ftr" sz="quarter" idx="15"/>
          </p:nvPr>
        </p:nvSpPr>
        <p:spPr/>
        <p:txBody>
          <a:bodyPr/>
          <a:lstStyle/>
          <a:p>
            <a:r>
              <a:rPr lang="en-US"/>
              <a:t>Confidential | Authorized </a:t>
            </a:r>
          </a:p>
        </p:txBody>
      </p:sp>
    </p:spTree>
    <p:extLst>
      <p:ext uri="{BB962C8B-B14F-4D97-AF65-F5344CB8AC3E}">
        <p14:creationId xmlns:p14="http://schemas.microsoft.com/office/powerpoint/2010/main" val="4323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defRPr>
            </a:lvl1pPr>
          </a:lstStyle>
          <a:p>
            <a:r>
              <a:rPr lang="en-US"/>
              <a:t>Confidential | Authorized </a:t>
            </a:r>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591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2" name="Content Placeholder">
            <a:extLst>
              <a:ext uri="{FF2B5EF4-FFF2-40B4-BE49-F238E27FC236}">
                <a16:creationId xmlns:a16="http://schemas.microsoft.com/office/drawing/2014/main" id="{A3BBDD58-9EEC-48BC-A84C-F80FB78CB21C}"/>
              </a:ext>
            </a:extLst>
          </p:cNvPr>
          <p:cNvSpPr>
            <a:spLocks noGrp="1"/>
          </p:cNvSpPr>
          <p:nvPr>
            <p:ph sz="quarter" idx="18"/>
          </p:nvPr>
        </p:nvSpPr>
        <p:spPr>
          <a:xfrm>
            <a:off x="381000" y="1344281"/>
            <a:ext cx="11403014" cy="47520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3" hasCustomPrompt="1"/>
          </p:nvPr>
        </p:nvSpPr>
        <p:spPr>
          <a:xfrm>
            <a:off x="281746" y="704332"/>
            <a:ext cx="11502268" cy="381000"/>
          </a:xfrm>
        </p:spPr>
        <p:txBody>
          <a:bodyPr vert="horz" lIns="91440" tIns="91440" rIns="91440" bIns="91440" rtlCol="0" anchor="ctr">
            <a:noAutofit/>
          </a:bodyPr>
          <a:lstStyle>
            <a:lvl1pPr marL="0" indent="0">
              <a:buFont typeface="" panose="020B0604020202020204" pitchFamily="34" charse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5" name="Title">
            <a:extLst>
              <a:ext uri="{FF2B5EF4-FFF2-40B4-BE49-F238E27FC236}">
                <a16:creationId xmlns:a16="http://schemas.microsoft.com/office/drawing/2014/main" id="{670D9BB8-8D8D-4F83-B418-E1A6910A3C8D}"/>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42026B78-68E1-478D-8813-92F76EAC82C2}"/>
              </a:ext>
            </a:extLst>
          </p:cNvPr>
          <p:cNvSpPr>
            <a:spLocks noGrp="1"/>
          </p:cNvSpPr>
          <p:nvPr>
            <p:ph type="ftr" sz="quarter" idx="19"/>
          </p:nvPr>
        </p:nvSpPr>
        <p:spPr/>
        <p:txBody>
          <a:bodyPr/>
          <a:lstStyle/>
          <a:p>
            <a:r>
              <a:rPr lang="en-US"/>
              <a:t>Confidential | Authorized </a:t>
            </a:r>
          </a:p>
        </p:txBody>
      </p:sp>
    </p:spTree>
    <p:extLst>
      <p:ext uri="{BB962C8B-B14F-4D97-AF65-F5344CB8AC3E}">
        <p14:creationId xmlns:p14="http://schemas.microsoft.com/office/powerpoint/2010/main" val="43061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4" name="Content Placeholder">
            <a:extLst>
              <a:ext uri="{FF2B5EF4-FFF2-40B4-BE49-F238E27FC236}">
                <a16:creationId xmlns:a16="http://schemas.microsoft.com/office/drawing/2014/main" id="{D60021C6-A6F0-40F0-A299-B8269BE0F492}"/>
              </a:ext>
            </a:extLst>
          </p:cNvPr>
          <p:cNvSpPr>
            <a:spLocks noGrp="1"/>
          </p:cNvSpPr>
          <p:nvPr>
            <p:ph sz="quarter" idx="19"/>
          </p:nvPr>
        </p:nvSpPr>
        <p:spPr>
          <a:xfrm>
            <a:off x="381000" y="1733015"/>
            <a:ext cx="11403014" cy="43668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Heading"/>
          <p:cNvSpPr>
            <a:spLocks noGrp="1"/>
          </p:cNvSpPr>
          <p:nvPr>
            <p:ph type="body" sz="quarter" idx="18" hasCustomPrompt="1"/>
          </p:nvPr>
        </p:nvSpPr>
        <p:spPr>
          <a:xfrm>
            <a:off x="288096" y="1350296"/>
            <a:ext cx="11495918" cy="381000"/>
          </a:xfrm>
        </p:spPr>
        <p:txBody>
          <a:bodyPr>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12"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3" name="Subtitle">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495918" cy="381000"/>
          </a:xfrm>
        </p:spPr>
        <p:txBody>
          <a:bodyPr anchor="ctr">
            <a:noAutofit/>
          </a:bodyPr>
          <a:lstStyle>
            <a:lvl1pPr marL="0" indent="0">
              <a:spcBef>
                <a:spcPts val="0"/>
              </a:spcBef>
              <a:buFont typeface="" panose="020B0604020202020204" pitchFamily="34" charset="0"/>
              <a:buNone/>
              <a:defRPr sz="24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4" name="Title">
            <a:extLst>
              <a:ext uri="{FF2B5EF4-FFF2-40B4-BE49-F238E27FC236}">
                <a16:creationId xmlns:a16="http://schemas.microsoft.com/office/drawing/2014/main" id="{D09EDB93-5BF6-4D1D-9D5F-0E75F455E06A}"/>
              </a:ext>
            </a:extLst>
          </p:cNvPr>
          <p:cNvSpPr>
            <a:spLocks noGrp="1"/>
          </p:cNvSpPr>
          <p:nvPr>
            <p:ph type="title"/>
          </p:nvPr>
        </p:nvSpPr>
        <p:spPr>
          <a:xfrm>
            <a:off x="285742" y="391852"/>
            <a:ext cx="11498271" cy="401362"/>
          </a:xfrm>
          <a:ln w="12700" cap="flat" cmpd="sng" algn="ctr">
            <a:noFill/>
            <a:prstDash val="solid"/>
            <a:miter lim="800000"/>
            <a:headEnd type="none" w="med" len="med"/>
            <a:tailEnd type="none" w="med" len="med"/>
          </a:ln>
        </p:spPr>
        <p:txBody>
          <a:bodyPr/>
          <a:lstStyle/>
          <a:p>
            <a:r>
              <a:rPr lang="en-US"/>
              <a:t>Click to edit Master title style</a:t>
            </a:r>
          </a:p>
        </p:txBody>
      </p:sp>
      <p:sp>
        <p:nvSpPr>
          <p:cNvPr id="3" name="Slide Number Placeholder">
            <a:extLst>
              <a:ext uri="{FF2B5EF4-FFF2-40B4-BE49-F238E27FC236}">
                <a16:creationId xmlns:a16="http://schemas.microsoft.com/office/drawing/2014/main" id="{9D217CA8-FB11-4E4A-BBCD-EE7B837F4D7D}"/>
              </a:ext>
            </a:extLst>
          </p:cNvPr>
          <p:cNvSpPr>
            <a:spLocks noGrp="1"/>
          </p:cNvSpPr>
          <p:nvPr>
            <p:ph type="sldNum" sz="quarter" idx="2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3EA3E28B-F7AC-49D0-8E77-F09CC76C6D4C}"/>
              </a:ext>
            </a:extLst>
          </p:cNvPr>
          <p:cNvSpPr>
            <a:spLocks noGrp="1"/>
          </p:cNvSpPr>
          <p:nvPr>
            <p:ph type="ftr" sz="quarter" idx="20"/>
          </p:nvPr>
        </p:nvSpPr>
        <p:spPr/>
        <p:txBody>
          <a:bodyPr/>
          <a:lstStyle/>
          <a:p>
            <a:r>
              <a:rPr lang="en-US"/>
              <a:t>Confidential | Authorized </a:t>
            </a:r>
          </a:p>
        </p:txBody>
      </p:sp>
    </p:spTree>
    <p:extLst>
      <p:ext uri="{BB962C8B-B14F-4D97-AF65-F5344CB8AC3E}">
        <p14:creationId xmlns:p14="http://schemas.microsoft.com/office/powerpoint/2010/main" val="570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Content Placeholder 2"/>
          <p:cNvSpPr>
            <a:spLocks noGrp="1"/>
          </p:cNvSpPr>
          <p:nvPr>
            <p:ph sz="quarter" idx="18"/>
          </p:nvPr>
        </p:nvSpPr>
        <p:spPr>
          <a:xfrm>
            <a:off x="6260021"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
          <p:cNvSpPr>
            <a:spLocks noGrp="1"/>
          </p:cNvSpPr>
          <p:nvPr>
            <p:ph sz="quarter" idx="17"/>
          </p:nvPr>
        </p:nvSpPr>
        <p:spPr>
          <a:xfrm>
            <a:off x="385100"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8" name="Title">
            <a:extLst>
              <a:ext uri="{FF2B5EF4-FFF2-40B4-BE49-F238E27FC236}">
                <a16:creationId xmlns:a16="http://schemas.microsoft.com/office/drawing/2014/main" id="{871CBF7C-DC48-4FC0-9D75-AE2A7B709ECF}"/>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30D71586-CC8D-433E-9833-9A7FDB8D82E2}"/>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9C5C9A9-E236-4C76-AAB8-D575E2980D31}"/>
              </a:ext>
            </a:extLst>
          </p:cNvPr>
          <p:cNvSpPr>
            <a:spLocks noGrp="1"/>
          </p:cNvSpPr>
          <p:nvPr>
            <p:ph type="ftr" sz="quarter" idx="19"/>
          </p:nvPr>
        </p:nvSpPr>
        <p:spPr/>
        <p:txBody>
          <a:bodyPr/>
          <a:lstStyle/>
          <a:p>
            <a:r>
              <a:rPr lang="en-US"/>
              <a:t>Confidential | Authorized </a:t>
            </a:r>
          </a:p>
        </p:txBody>
      </p:sp>
    </p:spTree>
    <p:extLst>
      <p:ext uri="{BB962C8B-B14F-4D97-AF65-F5344CB8AC3E}">
        <p14:creationId xmlns:p14="http://schemas.microsoft.com/office/powerpoint/2010/main" val="418324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1000"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208FD370-F534-4533-9D1C-D71C0301D4F5}"/>
              </a:ext>
            </a:extLst>
          </p:cNvPr>
          <p:cNvSpPr>
            <a:spLocks noGrp="1"/>
          </p:cNvSpPr>
          <p:nvPr>
            <p:ph type="sldNum" sz="quarter" idx="27"/>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1B9DB588-CD3A-4605-99DD-5D58A0334468}"/>
              </a:ext>
            </a:extLst>
          </p:cNvPr>
          <p:cNvSpPr>
            <a:spLocks noGrp="1"/>
          </p:cNvSpPr>
          <p:nvPr>
            <p:ph type="ftr" sz="quarter" idx="26"/>
          </p:nvPr>
        </p:nvSpPr>
        <p:spPr/>
        <p:txBody>
          <a:bodyPr/>
          <a:lstStyle/>
          <a:p>
            <a:r>
              <a:rPr lang="en-US"/>
              <a:t>Confidential | Authorized </a:t>
            </a:r>
          </a:p>
        </p:txBody>
      </p:sp>
    </p:spTree>
    <p:extLst>
      <p:ext uri="{BB962C8B-B14F-4D97-AF65-F5344CB8AC3E}">
        <p14:creationId xmlns:p14="http://schemas.microsoft.com/office/powerpoint/2010/main" val="34651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2" name="Content Placeholder 14"/>
          <p:cNvSpPr>
            <a:spLocks noGrp="1"/>
          </p:cNvSpPr>
          <p:nvPr>
            <p:ph sz="quarter" idx="17"/>
          </p:nvPr>
        </p:nvSpPr>
        <p:spPr>
          <a:xfrm>
            <a:off x="384003"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14"/>
          <p:cNvSpPr>
            <a:spLocks noGrp="1"/>
          </p:cNvSpPr>
          <p:nvPr>
            <p:ph sz="quarter" idx="20"/>
          </p:nvPr>
        </p:nvSpPr>
        <p:spPr>
          <a:xfrm>
            <a:off x="6356308"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1" hasCustomPrompt="1"/>
          </p:nvPr>
        </p:nvSpPr>
        <p:spPr>
          <a:xfrm>
            <a:off x="6260400"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a:t>Confidential | Authorized </a:t>
            </a: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2518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Heading 2">
            <a:extLst>
              <a:ext uri="{FF2B5EF4-FFF2-40B4-BE49-F238E27FC236}">
                <a16:creationId xmlns:a16="http://schemas.microsoft.com/office/drawing/2014/main" id="{0F35A58C-1284-494F-A5A7-A8680CA3222B}"/>
              </a:ext>
            </a:extLst>
          </p:cNvPr>
          <p:cNvSpPr>
            <a:spLocks noGrp="1"/>
          </p:cNvSpPr>
          <p:nvPr>
            <p:ph type="body" sz="quarter" idx="21" hasCustomPrompt="1"/>
          </p:nvPr>
        </p:nvSpPr>
        <p:spPr>
          <a:xfrm>
            <a:off x="6261641"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5100"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4FFD9C8F-5583-4BD3-BF48-097D5D045AD4}"/>
              </a:ext>
            </a:extLst>
          </p:cNvPr>
          <p:cNvSpPr>
            <a:spLocks noGrp="1"/>
          </p:cNvSpPr>
          <p:nvPr>
            <p:ph type="body" sz="quarter" idx="23" hasCustomPrompt="1"/>
          </p:nvPr>
        </p:nvSpPr>
        <p:spPr>
          <a:xfrm>
            <a:off x="288095"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12F31EAB-796D-4E98-AD02-5E448046BB3D}"/>
              </a:ext>
            </a:extLst>
          </p:cNvPr>
          <p:cNvSpPr>
            <a:spLocks noGrp="1"/>
          </p:cNvSpPr>
          <p:nvPr>
            <p:ph type="sldNum" sz="quarter" idx="27"/>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B9B4ABF0-738F-478F-B9E7-E5D3DF83666E}"/>
              </a:ext>
            </a:extLst>
          </p:cNvPr>
          <p:cNvSpPr>
            <a:spLocks noGrp="1"/>
          </p:cNvSpPr>
          <p:nvPr>
            <p:ph type="ftr" sz="quarter" idx="26"/>
          </p:nvPr>
        </p:nvSpPr>
        <p:spPr/>
        <p:txBody>
          <a:bodyPr/>
          <a:lstStyle/>
          <a:p>
            <a:r>
              <a:rPr lang="en-US"/>
              <a:t>Confidential | Authorized </a:t>
            </a:r>
          </a:p>
        </p:txBody>
      </p:sp>
    </p:spTree>
    <p:extLst>
      <p:ext uri="{BB962C8B-B14F-4D97-AF65-F5344CB8AC3E}">
        <p14:creationId xmlns:p14="http://schemas.microsoft.com/office/powerpoint/2010/main" val="116084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Picture">
    <p:bg>
      <p:bgPr>
        <a:solidFill>
          <a:schemeClr val="tx1"/>
        </a:solidFill>
        <a:effectLst/>
      </p:bgPr>
    </p:bg>
    <p:spTree>
      <p:nvGrpSpPr>
        <p:cNvPr id="1" name=""/>
        <p:cNvGrpSpPr/>
        <p:nvPr/>
      </p:nvGrpSpPr>
      <p:grpSpPr>
        <a:xfrm>
          <a:off x="0" y="0"/>
          <a:ext cx="0" cy="0"/>
          <a:chOff x="0" y="0"/>
          <a:chExt cx="0" cy="0"/>
        </a:xfrm>
      </p:grpSpPr>
      <p:sp>
        <p:nvSpPr>
          <p:cNvPr id="17" name="Date"/>
          <p:cNvSpPr>
            <a:spLocks noGrp="1"/>
          </p:cNvSpPr>
          <p:nvPr userDrawn="1">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userDrawn="1">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userDrawn="1">
            <p:ph type="title" hasCustomPrompt="1"/>
          </p:nvPr>
        </p:nvSpPr>
        <p:spPr>
          <a:xfrm>
            <a:off x="284397" y="1869197"/>
            <a:ext cx="11423555" cy="1905000"/>
          </a:xfrm>
        </p:spPr>
        <p:txBody>
          <a:bodyPr lIns="91440" tIns="91440" rIns="91440" bIns="91440" anchor="b"/>
          <a:lstStyle>
            <a:lvl1pPr>
              <a:lnSpc>
                <a:spcPct val="80000"/>
              </a:lnSpc>
              <a:defRPr sz="4400">
                <a:solidFill>
                  <a:schemeClr val="bg1"/>
                </a:solidFill>
                <a:latin typeface="+mj-lt"/>
              </a:defRPr>
            </a:lvl1pPr>
          </a:lstStyle>
          <a:p>
            <a:r>
              <a:rPr lang="en-US"/>
              <a:t>Click to edit</a:t>
            </a:r>
            <a:br>
              <a:rPr lang="en-US"/>
            </a:br>
            <a:r>
              <a:rPr lang="en-US"/>
              <a:t>master title style</a:t>
            </a:r>
          </a:p>
        </p:txBody>
      </p:sp>
      <p:sp>
        <p:nvSpPr>
          <p:cNvPr id="7" name="Footer Placeholder">
            <a:extLst>
              <a:ext uri="{FF2B5EF4-FFF2-40B4-BE49-F238E27FC236}">
                <a16:creationId xmlns:a16="http://schemas.microsoft.com/office/drawing/2014/main" id="{DD0DBAFB-7047-4B08-B7ED-CB050B7FBB50}"/>
              </a:ext>
            </a:extLst>
          </p:cNvPr>
          <p:cNvSpPr>
            <a:spLocks noGrp="1"/>
          </p:cNvSpPr>
          <p:nvPr userDrawn="1">
            <p:ph type="ftr" sz="quarter" idx="14"/>
          </p:nvPr>
        </p:nvSpPr>
        <p:spPr>
          <a:xfrm>
            <a:off x="4374720" y="6129337"/>
            <a:ext cx="7481160" cy="411581"/>
          </a:xfrm>
        </p:spPr>
        <p:txBody>
          <a:bodyPr/>
          <a:lstStyle>
            <a:lvl1pPr>
              <a:defRPr>
                <a:solidFill>
                  <a:schemeClr val="bg1"/>
                </a:solidFill>
                <a:latin typeface="+mn-lt"/>
              </a:defRPr>
            </a:lvl1pPr>
          </a:lstStyle>
          <a:p>
            <a:r>
              <a:rPr lang="en-US"/>
              <a:t>Confidential | Authorized </a:t>
            </a:r>
          </a:p>
        </p:txBody>
      </p:sp>
      <p:grpSp>
        <p:nvGrpSpPr>
          <p:cNvPr id="10" name="Logo">
            <a:extLst>
              <a:ext uri="{FF2B5EF4-FFF2-40B4-BE49-F238E27FC236}">
                <a16:creationId xmlns:a16="http://schemas.microsoft.com/office/drawing/2014/main" id="{A3C61050-E60B-4FC2-8361-B75DC38392A3}"/>
              </a:ext>
            </a:extLst>
          </p:cNvPr>
          <p:cNvGrpSpPr>
            <a:grpSpLocks noChangeAspect="1"/>
          </p:cNvGrpSpPr>
          <p:nvPr userDrawn="1"/>
        </p:nvGrpSpPr>
        <p:grpSpPr>
          <a:xfrm>
            <a:off x="393523" y="381956"/>
            <a:ext cx="2218745" cy="893759"/>
            <a:chOff x="393523" y="381956"/>
            <a:chExt cx="2218745" cy="893759"/>
          </a:xfrm>
        </p:grpSpPr>
        <p:sp>
          <p:nvSpPr>
            <p:cNvPr id="13" name="Element"/>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A03030202060203" pitchFamily="34" charset="0"/>
              </a:endParaRPr>
            </a:p>
          </p:txBody>
        </p:sp>
        <p:sp>
          <p:nvSpPr>
            <p:cNvPr id="14" name="Wordmark"/>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A03030202060203" pitchFamily="34" charset="0"/>
              </a:endParaRPr>
            </a:p>
          </p:txBody>
        </p:sp>
      </p:grpSp>
    </p:spTree>
    <p:extLst>
      <p:ext uri="{BB962C8B-B14F-4D97-AF65-F5344CB8AC3E}">
        <p14:creationId xmlns:p14="http://schemas.microsoft.com/office/powerpoint/2010/main" val="175319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0" name="Content Placeholder 3"/>
          <p:cNvSpPr>
            <a:spLocks noGrp="1"/>
          </p:cNvSpPr>
          <p:nvPr>
            <p:ph sz="quarter" idx="19"/>
          </p:nvPr>
        </p:nvSpPr>
        <p:spPr>
          <a:xfrm>
            <a:off x="8152474"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18"/>
          </p:nvPr>
        </p:nvSpPr>
        <p:spPr>
          <a:xfrm>
            <a:off x="4268787"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
          <p:cNvSpPr>
            <a:spLocks noGrp="1"/>
          </p:cNvSpPr>
          <p:nvPr>
            <p:ph sz="quarter" idx="17"/>
          </p:nvPr>
        </p:nvSpPr>
        <p:spPr>
          <a:xfrm>
            <a:off x="385100"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C09279-0D09-4109-A953-16A88732F6EC}"/>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55DFA194-46E5-48DD-9DF0-CE09ECBDE598}"/>
              </a:ext>
            </a:extLst>
          </p:cNvPr>
          <p:cNvSpPr>
            <a:spLocks noGrp="1"/>
          </p:cNvSpPr>
          <p:nvPr>
            <p:ph type="sldNum" sz="quarter" idx="2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BEED058A-E779-4D88-ADD2-9B84C2A10502}"/>
              </a:ext>
            </a:extLst>
          </p:cNvPr>
          <p:cNvSpPr>
            <a:spLocks noGrp="1"/>
          </p:cNvSpPr>
          <p:nvPr>
            <p:ph type="ftr" sz="quarter" idx="20"/>
          </p:nvPr>
        </p:nvSpPr>
        <p:spPr/>
        <p:txBody>
          <a:bodyPr/>
          <a:lstStyle/>
          <a:p>
            <a:r>
              <a:rPr lang="en-US"/>
              <a:t>Confidential | Authorized </a:t>
            </a:r>
          </a:p>
        </p:txBody>
      </p:sp>
    </p:spTree>
    <p:extLst>
      <p:ext uri="{BB962C8B-B14F-4D97-AF65-F5344CB8AC3E}">
        <p14:creationId xmlns:p14="http://schemas.microsoft.com/office/powerpoint/2010/main" val="246254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p>
        </p:txBody>
      </p:sp>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365166"/>
            <a:ext cx="3628710" cy="473439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a:extLst>
              <a:ext uri="{FF2B5EF4-FFF2-40B4-BE49-F238E27FC236}">
                <a16:creationId xmlns:a16="http://schemas.microsoft.com/office/drawing/2014/main" id="{C64F2FF0-0CF5-4CC1-8878-96534C54D9A0}"/>
              </a:ext>
            </a:extLst>
          </p:cNvPr>
          <p:cNvSpPr>
            <a:spLocks noGrp="1"/>
          </p:cNvSpPr>
          <p:nvPr>
            <p:ph type="ftr" sz="quarter" idx="23"/>
          </p:nvPr>
        </p:nvSpPr>
        <p:spPr/>
        <p:txBody>
          <a:bodyPr/>
          <a:lstStyle/>
          <a:p>
            <a:r>
              <a:rPr lang="en-US"/>
              <a:t>Confidential | Authorized </a:t>
            </a:r>
          </a:p>
        </p:txBody>
      </p:sp>
      <p:sp>
        <p:nvSpPr>
          <p:cNvPr id="3" name="Slide Number Placeholder">
            <a:extLst>
              <a:ext uri="{FF2B5EF4-FFF2-40B4-BE49-F238E27FC236}">
                <a16:creationId xmlns:a16="http://schemas.microsoft.com/office/drawing/2014/main" id="{749AAC13-0724-4F89-9282-2A985E0669E8}"/>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1133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26" name="Content Placeholder 3"/>
          <p:cNvSpPr>
            <a:spLocks noGrp="1"/>
          </p:cNvSpPr>
          <p:nvPr>
            <p:ph sz="quarter" idx="22"/>
          </p:nvPr>
        </p:nvSpPr>
        <p:spPr>
          <a:xfrm>
            <a:off x="8146122"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Heading 3"/>
          <p:cNvSpPr>
            <a:spLocks noGrp="1"/>
          </p:cNvSpPr>
          <p:nvPr>
            <p:ph type="body" sz="quarter" idx="21" hasCustomPrompt="1"/>
          </p:nvPr>
        </p:nvSpPr>
        <p:spPr>
          <a:xfrm>
            <a:off x="8048832"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2"/>
          <p:cNvSpPr>
            <a:spLocks noGrp="1"/>
          </p:cNvSpPr>
          <p:nvPr>
            <p:ph sz="quarter" idx="18"/>
          </p:nvPr>
        </p:nvSpPr>
        <p:spPr>
          <a:xfrm>
            <a:off x="4265611"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Heading 2"/>
          <p:cNvSpPr>
            <a:spLocks noGrp="1"/>
          </p:cNvSpPr>
          <p:nvPr>
            <p:ph type="body" sz="quarter" idx="23" hasCustomPrompt="1"/>
          </p:nvPr>
        </p:nvSpPr>
        <p:spPr>
          <a:xfrm>
            <a:off x="4168321"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4" name="Content Placeholder 1"/>
          <p:cNvSpPr>
            <a:spLocks noGrp="1"/>
          </p:cNvSpPr>
          <p:nvPr>
            <p:ph sz="quarter" idx="17"/>
          </p:nvPr>
        </p:nvSpPr>
        <p:spPr>
          <a:xfrm>
            <a:off x="385100"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Heading 1"/>
          <p:cNvSpPr>
            <a:spLocks noGrp="1"/>
          </p:cNvSpPr>
          <p:nvPr>
            <p:ph type="body" sz="quarter" idx="19" hasCustomPrompt="1"/>
          </p:nvPr>
        </p:nvSpPr>
        <p:spPr>
          <a:xfrm>
            <a:off x="287427" y="996365"/>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6"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24EE87AE-0267-4C69-AFD6-F9C64969AC26}"/>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BB8A07BF-CB97-4E22-9C06-99A9D26C8199}"/>
              </a:ext>
            </a:extLst>
          </p:cNvPr>
          <p:cNvSpPr>
            <a:spLocks noGrp="1"/>
          </p:cNvSpPr>
          <p:nvPr>
            <p:ph type="sldNum" sz="quarter" idx="25"/>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7833D610-4CA4-41A3-B735-6F0642F98549}"/>
              </a:ext>
            </a:extLst>
          </p:cNvPr>
          <p:cNvSpPr>
            <a:spLocks noGrp="1"/>
          </p:cNvSpPr>
          <p:nvPr>
            <p:ph type="ftr" sz="quarter" idx="24"/>
          </p:nvPr>
        </p:nvSpPr>
        <p:spPr/>
        <p:txBody>
          <a:bodyPr/>
          <a:lstStyle/>
          <a:p>
            <a:r>
              <a:rPr lang="en-US"/>
              <a:t>Confidential | Authorized </a:t>
            </a:r>
          </a:p>
        </p:txBody>
      </p:sp>
    </p:spTree>
    <p:extLst>
      <p:ext uri="{BB962C8B-B14F-4D97-AF65-F5344CB8AC3E}">
        <p14:creationId xmlns:p14="http://schemas.microsoft.com/office/powerpoint/2010/main" val="59148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Heading 3">
            <a:extLst>
              <a:ext uri="{FF2B5EF4-FFF2-40B4-BE49-F238E27FC236}">
                <a16:creationId xmlns:a16="http://schemas.microsoft.com/office/drawing/2014/main" id="{2B395F8D-D2D6-46E9-A9E6-236C365E0BE9}"/>
              </a:ext>
            </a:extLst>
          </p:cNvPr>
          <p:cNvSpPr>
            <a:spLocks noGrp="1"/>
          </p:cNvSpPr>
          <p:nvPr>
            <p:ph type="body" sz="quarter" idx="21" hasCustomPrompt="1"/>
          </p:nvPr>
        </p:nvSpPr>
        <p:spPr>
          <a:xfrm>
            <a:off x="8048832"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Heading 2">
            <a:extLst>
              <a:ext uri="{FF2B5EF4-FFF2-40B4-BE49-F238E27FC236}">
                <a16:creationId xmlns:a16="http://schemas.microsoft.com/office/drawing/2014/main" id="{1E3C34FD-66F2-429D-BA98-17802C5C837E}"/>
              </a:ext>
            </a:extLst>
          </p:cNvPr>
          <p:cNvSpPr>
            <a:spLocks noGrp="1"/>
          </p:cNvSpPr>
          <p:nvPr>
            <p:ph type="body" sz="quarter" idx="23" hasCustomPrompt="1"/>
          </p:nvPr>
        </p:nvSpPr>
        <p:spPr>
          <a:xfrm>
            <a:off x="4168321"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2C5A79F9-54A7-42C3-958C-707025A75133}"/>
              </a:ext>
            </a:extLst>
          </p:cNvPr>
          <p:cNvSpPr>
            <a:spLocks noGrp="1"/>
          </p:cNvSpPr>
          <p:nvPr>
            <p:ph type="body" sz="quarter" idx="19" hasCustomPrompt="1"/>
          </p:nvPr>
        </p:nvSpPr>
        <p:spPr>
          <a:xfrm>
            <a:off x="287427" y="1365166"/>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FF0756C0-7641-4173-A68F-865597D4BB0D}"/>
              </a:ext>
            </a:extLst>
          </p:cNvPr>
          <p:cNvSpPr>
            <a:spLocks noGrp="1"/>
          </p:cNvSpPr>
          <p:nvPr>
            <p:ph type="sldNum" sz="quarter" idx="25"/>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3221C879-23BF-48A0-9B6C-5B66C3419755}"/>
              </a:ext>
            </a:extLst>
          </p:cNvPr>
          <p:cNvSpPr>
            <a:spLocks noGrp="1"/>
          </p:cNvSpPr>
          <p:nvPr>
            <p:ph type="ftr" sz="quarter" idx="24"/>
          </p:nvPr>
        </p:nvSpPr>
        <p:spPr/>
        <p:txBody>
          <a:bodyPr/>
          <a:lstStyle/>
          <a:p>
            <a:r>
              <a:rPr lang="en-US"/>
              <a:t>Confidential | Authorized </a:t>
            </a:r>
          </a:p>
        </p:txBody>
      </p:sp>
    </p:spTree>
    <p:extLst>
      <p:ext uri="{BB962C8B-B14F-4D97-AF65-F5344CB8AC3E}">
        <p14:creationId xmlns:p14="http://schemas.microsoft.com/office/powerpoint/2010/main" val="350263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64EA22A1-FE1F-4F4A-9C07-F0E86D67EF45}"/>
              </a:ext>
            </a:extLst>
          </p:cNvPr>
          <p:cNvSpPr>
            <a:spLocks noGrp="1"/>
          </p:cNvSpPr>
          <p:nvPr>
            <p:ph type="ftr" sz="quarter" idx="10"/>
          </p:nvPr>
        </p:nvSpPr>
        <p:spPr/>
        <p:txBody>
          <a:bodyPr/>
          <a:lstStyle/>
          <a:p>
            <a:r>
              <a:rPr lang="en-US"/>
              <a:t>Confidential | Authorized </a:t>
            </a:r>
          </a:p>
        </p:txBody>
      </p:sp>
    </p:spTree>
    <p:extLst>
      <p:ext uri="{BB962C8B-B14F-4D97-AF65-F5344CB8AC3E}">
        <p14:creationId xmlns:p14="http://schemas.microsoft.com/office/powerpoint/2010/main" val="64979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a:t>Click to edit Master title style</a:t>
            </a:r>
          </a:p>
        </p:txBody>
      </p:sp>
      <p:sp>
        <p:nvSpPr>
          <p:cNvPr id="3" name="Footer Placeholder">
            <a:extLst>
              <a:ext uri="{FF2B5EF4-FFF2-40B4-BE49-F238E27FC236}">
                <a16:creationId xmlns:a16="http://schemas.microsoft.com/office/drawing/2014/main" id="{D8B57979-9B2D-4984-B19E-0EFD2E111CE9}"/>
              </a:ext>
            </a:extLst>
          </p:cNvPr>
          <p:cNvSpPr>
            <a:spLocks noGrp="1"/>
          </p:cNvSpPr>
          <p:nvPr>
            <p:ph type="ftr" sz="quarter" idx="14"/>
          </p:nvPr>
        </p:nvSpPr>
        <p:spPr/>
        <p:txBody>
          <a:bodyPr/>
          <a:lstStyle/>
          <a:p>
            <a:r>
              <a:rPr lang="en-US"/>
              <a:t>Confidential | Authorized </a:t>
            </a:r>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312938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15" name="Bar">
            <a:extLst>
              <a:ext uri="{FF2B5EF4-FFF2-40B4-BE49-F238E27FC236}">
                <a16:creationId xmlns:a16="http://schemas.microsoft.com/office/drawing/2014/main" id="{8EF5646D-2EB2-41E1-98F7-8AFF5323E04E}"/>
              </a:ext>
            </a:extLst>
          </p:cNvPr>
          <p:cNvSpPr/>
          <p:nvPr userDrawn="1"/>
        </p:nvSpPr>
        <p:spPr>
          <a:xfrm>
            <a:off x="385100" y="124748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7" name="Title">
            <a:extLst>
              <a:ext uri="{FF2B5EF4-FFF2-40B4-BE49-F238E27FC236}">
                <a16:creationId xmlns:a16="http://schemas.microsoft.com/office/drawing/2014/main" id="{7764AC2A-714D-48E6-8850-2398C74A5907}"/>
              </a:ext>
            </a:extLst>
          </p:cNvPr>
          <p:cNvSpPr>
            <a:spLocks noGrp="1"/>
          </p:cNvSpPr>
          <p:nvPr>
            <p:ph type="title" hasCustomPrompt="1"/>
          </p:nvPr>
        </p:nvSpPr>
        <p:spPr>
          <a:xfrm>
            <a:off x="289123" y="398368"/>
            <a:ext cx="11494890" cy="868680"/>
          </a:xfrm>
        </p:spPr>
        <p:txBody>
          <a:bodyPr anchor="b"/>
          <a:lstStyle>
            <a:lvl1pPr>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EBA2B6B1-8B85-4F7A-B1B8-3C2A2CA72C15}"/>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F6172FFC-9966-4FB3-B3D2-FBE84B01901E}"/>
              </a:ext>
            </a:extLst>
          </p:cNvPr>
          <p:cNvSpPr>
            <a:spLocks noGrp="1"/>
          </p:cNvSpPr>
          <p:nvPr>
            <p:ph type="ftr" sz="quarter" idx="10"/>
          </p:nvPr>
        </p:nvSpPr>
        <p:spPr/>
        <p:txBody>
          <a:bodyPr/>
          <a:lstStyle/>
          <a:p>
            <a:r>
              <a:rPr lang="en-US"/>
              <a:t>Confidential | Authorized </a:t>
            </a:r>
          </a:p>
        </p:txBody>
      </p:sp>
    </p:spTree>
    <p:extLst>
      <p:ext uri="{BB962C8B-B14F-4D97-AF65-F5344CB8AC3E}">
        <p14:creationId xmlns:p14="http://schemas.microsoft.com/office/powerpoint/2010/main" val="206365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9" name="Subtitle">
            <a:extLst>
              <a:ext uri="{FF2B5EF4-FFF2-40B4-BE49-F238E27FC236}">
                <a16:creationId xmlns:a16="http://schemas.microsoft.com/office/drawing/2014/main" id="{6957406C-CA6F-47F8-9FC9-A15BE313C415}"/>
              </a:ext>
            </a:extLst>
          </p:cNvPr>
          <p:cNvSpPr>
            <a:spLocks noGrp="1"/>
          </p:cNvSpPr>
          <p:nvPr>
            <p:ph type="body" sz="quarter" idx="13" hasCustomPrompt="1"/>
          </p:nvPr>
        </p:nvSpPr>
        <p:spPr>
          <a:xfrm>
            <a:off x="281746" y="1178166"/>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Bar">
            <a:extLst>
              <a:ext uri="{FF2B5EF4-FFF2-40B4-BE49-F238E27FC236}">
                <a16:creationId xmlns:a16="http://schemas.microsoft.com/office/drawing/2014/main" id="{371489F8-FD72-440E-84EC-51D4A768BB5E}"/>
              </a:ext>
            </a:extLst>
          </p:cNvPr>
          <p:cNvSpPr/>
          <p:nvPr userDrawn="1"/>
        </p:nvSpPr>
        <p:spPr>
          <a:xfrm>
            <a:off x="385100" y="1663329"/>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2" name="Title">
            <a:extLst>
              <a:ext uri="{FF2B5EF4-FFF2-40B4-BE49-F238E27FC236}">
                <a16:creationId xmlns:a16="http://schemas.microsoft.com/office/drawing/2014/main" id="{5535819F-7681-4776-AE9B-BEAB22E80CFE}"/>
              </a:ext>
            </a:extLst>
          </p:cNvPr>
          <p:cNvSpPr>
            <a:spLocks noGrp="1"/>
          </p:cNvSpPr>
          <p:nvPr>
            <p:ph type="title" hasCustomPrompt="1"/>
          </p:nvPr>
        </p:nvSpPr>
        <p:spPr>
          <a:xfrm>
            <a:off x="289123" y="398368"/>
            <a:ext cx="11494890" cy="868680"/>
          </a:xfrm>
        </p:spPr>
        <p:txBody>
          <a:bodyPr anchor="b"/>
          <a:lstStyle>
            <a:lvl1pPr>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C903090B-018E-41F6-821A-0DB185B16788}"/>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4EE71AD2-3B17-4BBC-A780-3AEAE01E7470}"/>
              </a:ext>
            </a:extLst>
          </p:cNvPr>
          <p:cNvSpPr>
            <a:spLocks noGrp="1"/>
          </p:cNvSpPr>
          <p:nvPr>
            <p:ph type="ftr" sz="quarter" idx="14"/>
          </p:nvPr>
        </p:nvSpPr>
        <p:spPr/>
        <p:txBody>
          <a:bodyPr/>
          <a:lstStyle/>
          <a:p>
            <a:r>
              <a:rPr lang="en-US"/>
              <a:t>Confidential | Authorized </a:t>
            </a:r>
          </a:p>
        </p:txBody>
      </p:sp>
    </p:spTree>
    <p:extLst>
      <p:ext uri="{BB962C8B-B14F-4D97-AF65-F5344CB8AC3E}">
        <p14:creationId xmlns:p14="http://schemas.microsoft.com/office/powerpoint/2010/main" val="103872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2676894"/>
            <a:ext cx="3685309"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2818CA98-330E-4FE7-B6FF-632E3112335A}"/>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1F90604F-7FA1-41D8-9914-866F3305034E}"/>
              </a:ext>
            </a:extLst>
          </p:cNvPr>
          <p:cNvSpPr>
            <a:spLocks noGrp="1"/>
          </p:cNvSpPr>
          <p:nvPr>
            <p:ph type="ftr" sz="quarter" idx="10"/>
          </p:nvPr>
        </p:nvSpPr>
        <p:spPr/>
        <p:txBody>
          <a:bodyPr/>
          <a:lstStyle/>
          <a:p>
            <a:r>
              <a:rPr lang="en-US"/>
              <a:t>Confidential | Authorized </a:t>
            </a:r>
          </a:p>
        </p:txBody>
      </p:sp>
    </p:spTree>
    <p:extLst>
      <p:ext uri="{BB962C8B-B14F-4D97-AF65-F5344CB8AC3E}">
        <p14:creationId xmlns:p14="http://schemas.microsoft.com/office/powerpoint/2010/main" val="302456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2676894"/>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92DC03DA-1907-4E05-9BC8-105621713139}"/>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DB2C94F6-2456-49E7-A85E-744A4B16A883}"/>
              </a:ext>
            </a:extLst>
          </p:cNvPr>
          <p:cNvSpPr>
            <a:spLocks noGrp="1"/>
          </p:cNvSpPr>
          <p:nvPr>
            <p:ph type="ftr" sz="quarter" idx="14"/>
          </p:nvPr>
        </p:nvSpPr>
        <p:spPr/>
        <p:txBody>
          <a:bodyPr/>
          <a:lstStyle/>
          <a:p>
            <a:r>
              <a:rPr lang="en-US"/>
              <a:t>Confidential | Authorized </a:t>
            </a:r>
          </a:p>
        </p:txBody>
      </p:sp>
    </p:spTree>
    <p:extLst>
      <p:ext uri="{BB962C8B-B14F-4D97-AF65-F5344CB8AC3E}">
        <p14:creationId xmlns:p14="http://schemas.microsoft.com/office/powerpoint/2010/main" val="428046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Picture">
    <p:bg>
      <p:bgPr>
        <a:solidFill>
          <a:schemeClr val="bg1"/>
        </a:solidFill>
        <a:effectLst/>
      </p:bgPr>
    </p:bg>
    <p:spTree>
      <p:nvGrpSpPr>
        <p:cNvPr id="1" name=""/>
        <p:cNvGrpSpPr/>
        <p:nvPr/>
      </p:nvGrpSpPr>
      <p:grpSpPr>
        <a:xfrm>
          <a:off x="0" y="0"/>
          <a:ext cx="0" cy="0"/>
          <a:chOff x="0" y="0"/>
          <a:chExt cx="0" cy="0"/>
        </a:xfrm>
      </p:grpSpPr>
      <p:sp>
        <p:nvSpPr>
          <p:cNvPr id="19" name="Date"/>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2" name="Subtitle"/>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p>
        </p:txBody>
      </p:sp>
      <p:sp>
        <p:nvSpPr>
          <p:cNvPr id="3" name="Footer Placeholder">
            <a:extLst>
              <a:ext uri="{FF2B5EF4-FFF2-40B4-BE49-F238E27FC236}">
                <a16:creationId xmlns:a16="http://schemas.microsoft.com/office/drawing/2014/main" id="{4D7C280C-8E1E-4531-A635-C99FE1BDEE91}"/>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 | Authorized </a:t>
            </a:r>
          </a:p>
        </p:txBody>
      </p:sp>
      <p:grpSp>
        <p:nvGrpSpPr>
          <p:cNvPr id="16" name="Logo">
            <a:extLst>
              <a:ext uri="{FF2B5EF4-FFF2-40B4-BE49-F238E27FC236}">
                <a16:creationId xmlns:a16="http://schemas.microsoft.com/office/drawing/2014/main" id="{39DC9A4F-A16F-45B4-A72C-8DB544981AE5}"/>
              </a:ext>
            </a:extLst>
          </p:cNvPr>
          <p:cNvGrpSpPr>
            <a:grpSpLocks noChangeAspect="1"/>
          </p:cNvGrpSpPr>
          <p:nvPr userDrawn="1"/>
        </p:nvGrpSpPr>
        <p:grpSpPr>
          <a:xfrm>
            <a:off x="393523" y="381956"/>
            <a:ext cx="2218745" cy="893759"/>
            <a:chOff x="393523" y="381956"/>
            <a:chExt cx="2218745" cy="893759"/>
          </a:xfrm>
        </p:grpSpPr>
        <p:sp>
          <p:nvSpPr>
            <p:cNvPr id="20" name="Element">
              <a:extLst>
                <a:ext uri="{FF2B5EF4-FFF2-40B4-BE49-F238E27FC236}">
                  <a16:creationId xmlns:a16="http://schemas.microsoft.com/office/drawing/2014/main" id="{25C81DB6-CCD4-4F17-86A3-D56DF640F56E}"/>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A03030202060203" pitchFamily="34" charset="0"/>
              </a:endParaRPr>
            </a:p>
          </p:txBody>
        </p:sp>
        <p:sp>
          <p:nvSpPr>
            <p:cNvPr id="21" name="Wordmark">
              <a:extLst>
                <a:ext uri="{FF2B5EF4-FFF2-40B4-BE49-F238E27FC236}">
                  <a16:creationId xmlns:a16="http://schemas.microsoft.com/office/drawing/2014/main" id="{7CF9A093-3688-4D04-9331-C6E54828F9AB}"/>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A03030202060203" pitchFamily="34" charset="0"/>
              </a:endParaRPr>
            </a:p>
          </p:txBody>
        </p:sp>
      </p:grpSp>
    </p:spTree>
    <p:extLst>
      <p:ext uri="{BB962C8B-B14F-4D97-AF65-F5344CB8AC3E}">
        <p14:creationId xmlns:p14="http://schemas.microsoft.com/office/powerpoint/2010/main" val="658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0" name="Text Placeholder"/>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atin typeface="+mn-lt"/>
              </a:defRPr>
            </a:lvl1pPr>
          </a:lstStyle>
          <a:p>
            <a:pPr marL="0" lvl="0" indent="0">
              <a:spcBef>
                <a:spcPts val="0"/>
              </a:spcBef>
              <a:buNone/>
            </a:pPr>
            <a:r>
              <a:rPr lang="en-US"/>
              <a:t>Click to add</a:t>
            </a:r>
            <a:br>
              <a:rPr lang="en-US"/>
            </a:br>
            <a:r>
              <a:rPr lang="en-US"/>
              <a:t>two-line subtitle</a:t>
            </a:r>
          </a:p>
        </p:txBody>
      </p:sp>
      <p:sp>
        <p:nvSpPr>
          <p:cNvPr id="14" name="Title"/>
          <p:cNvSpPr>
            <a:spLocks noGrp="1"/>
          </p:cNvSpPr>
          <p:nvPr>
            <p:ph type="title" hasCustomPrompt="1"/>
          </p:nvPr>
        </p:nvSpPr>
        <p:spPr>
          <a:xfrm>
            <a:off x="289122" y="1980879"/>
            <a:ext cx="3566206" cy="868680"/>
          </a:xfrm>
        </p:spPr>
        <p:txBody>
          <a:bodyPr anchor="b"/>
          <a:lstStyle>
            <a:lvl1pPr>
              <a:defRPr/>
            </a:lvl1pPr>
          </a:lstStyle>
          <a:p>
            <a:r>
              <a:rPr lang="en-US"/>
              <a:t>Click to Add</a:t>
            </a:r>
            <a:br>
              <a:rPr lang="en-US"/>
            </a:br>
            <a:r>
              <a:rPr lang="en-US"/>
              <a:t>multi-Line Title</a:t>
            </a:r>
          </a:p>
        </p:txBody>
      </p:sp>
      <p:sp>
        <p:nvSpPr>
          <p:cNvPr id="3" name="Slide Number Placeholder">
            <a:extLst>
              <a:ext uri="{FF2B5EF4-FFF2-40B4-BE49-F238E27FC236}">
                <a16:creationId xmlns:a16="http://schemas.microsoft.com/office/drawing/2014/main" id="{C2D12F7D-5A80-4CB3-A519-0EC3099CAB83}"/>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977D698-96B1-4B1C-AC10-E28AA670736D}"/>
              </a:ext>
            </a:extLst>
          </p:cNvPr>
          <p:cNvSpPr>
            <a:spLocks noGrp="1"/>
          </p:cNvSpPr>
          <p:nvPr>
            <p:ph type="ftr" sz="quarter" idx="15"/>
          </p:nvPr>
        </p:nvSpPr>
        <p:spPr/>
        <p:txBody>
          <a:bodyPr/>
          <a:lstStyle/>
          <a:p>
            <a:r>
              <a:rPr lang="en-US"/>
              <a:t>Confidential | Authorized </a:t>
            </a:r>
          </a:p>
        </p:txBody>
      </p:sp>
    </p:spTree>
    <p:extLst>
      <p:ext uri="{BB962C8B-B14F-4D97-AF65-F5344CB8AC3E}">
        <p14:creationId xmlns:p14="http://schemas.microsoft.com/office/powerpoint/2010/main" val="363794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p:cNvSpPr>
            <a:spLocks noGrp="1"/>
          </p:cNvSpPr>
          <p:nvPr>
            <p:ph type="body" sz="quarter" idx="14"/>
          </p:nvPr>
        </p:nvSpPr>
        <p:spPr>
          <a:xfrm>
            <a:off x="278732"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1417320"/>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F37736B1-D7A7-4407-BE85-C3B77D9DE3F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C2633DB1-4E58-49AF-9CC5-F4480459AEB7}"/>
              </a:ext>
            </a:extLst>
          </p:cNvPr>
          <p:cNvSpPr>
            <a:spLocks noGrp="1"/>
          </p:cNvSpPr>
          <p:nvPr>
            <p:ph type="ftr" sz="quarter" idx="15"/>
          </p:nvPr>
        </p:nvSpPr>
        <p:spPr/>
        <p:txBody>
          <a:bodyPr/>
          <a:lstStyle/>
          <a:p>
            <a:r>
              <a:rPr lang="en-US"/>
              <a:t>Confidential | Authorized </a:t>
            </a:r>
          </a:p>
        </p:txBody>
      </p:sp>
    </p:spTree>
    <p:extLst>
      <p:ext uri="{BB962C8B-B14F-4D97-AF65-F5344CB8AC3E}">
        <p14:creationId xmlns:p14="http://schemas.microsoft.com/office/powerpoint/2010/main" val="56381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icture and Caption, Left">
    <p:spTree>
      <p:nvGrpSpPr>
        <p:cNvPr id="1" name=""/>
        <p:cNvGrpSpPr/>
        <p:nvPr/>
      </p:nvGrpSpPr>
      <p:grpSpPr>
        <a:xfrm>
          <a:off x="0" y="0"/>
          <a:ext cx="0" cy="0"/>
          <a:chOff x="0" y="0"/>
          <a:chExt cx="0" cy="0"/>
        </a:xfrm>
      </p:grpSpPr>
      <p:sp>
        <p:nvSpPr>
          <p:cNvPr id="11" name="Picture Placeholder">
            <a:extLst>
              <a:ext uri="{FF2B5EF4-FFF2-40B4-BE49-F238E27FC236}">
                <a16:creationId xmlns:a16="http://schemas.microsoft.com/office/drawing/2014/main" id="{685C0DB9-A0DF-42B9-B705-83944EECB349}"/>
              </a:ext>
            </a:extLst>
          </p:cNvPr>
          <p:cNvSpPr>
            <a:spLocks noGrp="1"/>
          </p:cNvSpPr>
          <p:nvPr>
            <p:ph type="pic" sz="quarter" idx="15" hasCustomPrompt="1"/>
          </p:nvPr>
        </p:nvSpPr>
        <p:spPr>
          <a:xfrm>
            <a:off x="4076700" y="0"/>
            <a:ext cx="8115300" cy="6858000"/>
          </a:xfrm>
        </p:spPr>
        <p:txBody>
          <a:bodyPr anchor="ctr"/>
          <a:lstStyle>
            <a:lvl1pPr marL="0" indent="0" algn="ctr">
              <a:buNone/>
              <a:defRPr>
                <a:latin typeface="+mn-lt"/>
              </a:defRPr>
            </a:lvl1pPr>
          </a:lstStyle>
          <a:p>
            <a:r>
              <a:rPr lang="en-US"/>
              <a:t>Click to add edge-to-edge picture</a:t>
            </a:r>
          </a:p>
        </p:txBody>
      </p:sp>
      <p:sp>
        <p:nvSpPr>
          <p:cNvPr id="7" name="Text Placeholder"/>
          <p:cNvSpPr>
            <a:spLocks noGrp="1"/>
          </p:cNvSpPr>
          <p:nvPr>
            <p:ph type="body" sz="quarter" idx="14"/>
          </p:nvPr>
        </p:nvSpPr>
        <p:spPr>
          <a:xfrm>
            <a:off x="278731"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1417320"/>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8085FE46-B145-48DA-84CC-BEC7ABB0F6C2}"/>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62B249EC-9477-452C-91FB-A412BD37EFC8}"/>
              </a:ext>
            </a:extLst>
          </p:cNvPr>
          <p:cNvSpPr>
            <a:spLocks noGrp="1"/>
          </p:cNvSpPr>
          <p:nvPr>
            <p:ph type="ftr" sz="quarter" idx="16"/>
          </p:nvPr>
        </p:nvSpPr>
        <p:spPr/>
        <p:txBody>
          <a:bodyPr/>
          <a:lstStyle/>
          <a:p>
            <a:r>
              <a:rPr lang="en-US"/>
              <a:t>Confidential | Authorized </a:t>
            </a:r>
          </a:p>
        </p:txBody>
      </p:sp>
    </p:spTree>
    <p:extLst>
      <p:ext uri="{BB962C8B-B14F-4D97-AF65-F5344CB8AC3E}">
        <p14:creationId xmlns:p14="http://schemas.microsoft.com/office/powerpoint/2010/main" val="16353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1" name="Text Placeholder"/>
          <p:cNvSpPr>
            <a:spLocks noGrp="1"/>
          </p:cNvSpPr>
          <p:nvPr>
            <p:ph type="body" sz="half" idx="2" hasCustomPrompt="1"/>
          </p:nvPr>
        </p:nvSpPr>
        <p:spPr bwMode="ltGray">
          <a:xfrm>
            <a:off x="8526166"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2" name="Content Placeholder">
            <a:extLst>
              <a:ext uri="{FF2B5EF4-FFF2-40B4-BE49-F238E27FC236}">
                <a16:creationId xmlns:a16="http://schemas.microsoft.com/office/drawing/2014/main" id="{269A3E8D-DCFB-4D37-86BB-56632B0912B1}"/>
              </a:ext>
            </a:extLst>
          </p:cNvPr>
          <p:cNvSpPr>
            <a:spLocks noGrp="1"/>
          </p:cNvSpPr>
          <p:nvPr>
            <p:ph sz="quarter" idx="18"/>
          </p:nvPr>
        </p:nvSpPr>
        <p:spPr>
          <a:xfrm>
            <a:off x="385100" y="995363"/>
            <a:ext cx="7844500"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37FCC12E-6D90-403E-80FA-0F7CB28A28D9}"/>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1E92FAC-B699-43F5-B87D-2D8B714080E4}"/>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C38747A7-25DE-48D8-8D31-0F3DF66ADF9A}"/>
              </a:ext>
            </a:extLst>
          </p:cNvPr>
          <p:cNvSpPr>
            <a:spLocks noGrp="1"/>
          </p:cNvSpPr>
          <p:nvPr>
            <p:ph type="ftr" sz="quarter" idx="19"/>
          </p:nvPr>
        </p:nvSpPr>
        <p:spPr/>
        <p:txBody>
          <a:bodyPr/>
          <a:lstStyle/>
          <a:p>
            <a:r>
              <a:rPr lang="en-US"/>
              <a:t>Confidential | Authorized </a:t>
            </a:r>
          </a:p>
        </p:txBody>
      </p:sp>
    </p:spTree>
    <p:extLst>
      <p:ext uri="{BB962C8B-B14F-4D97-AF65-F5344CB8AC3E}">
        <p14:creationId xmlns:p14="http://schemas.microsoft.com/office/powerpoint/2010/main" val="218229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8526166"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a:t>Confidential | Authorized </a:t>
            </a:r>
          </a:p>
        </p:txBody>
      </p:sp>
    </p:spTree>
    <p:extLst>
      <p:ext uri="{BB962C8B-B14F-4D97-AF65-F5344CB8AC3E}">
        <p14:creationId xmlns:p14="http://schemas.microsoft.com/office/powerpoint/2010/main" val="147141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285743"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4313365"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a:t>Confidential | Authorized </a:t>
            </a:r>
          </a:p>
        </p:txBody>
      </p:sp>
    </p:spTree>
    <p:extLst>
      <p:ext uri="{BB962C8B-B14F-4D97-AF65-F5344CB8AC3E}">
        <p14:creationId xmlns:p14="http://schemas.microsoft.com/office/powerpoint/2010/main" val="363233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9" name="Content Placeholder">
            <a:extLst>
              <a:ext uri="{FF2B5EF4-FFF2-40B4-BE49-F238E27FC236}">
                <a16:creationId xmlns:a16="http://schemas.microsoft.com/office/drawing/2014/main" id="{184DB124-5DB1-4AD3-9276-D81D2209D170}"/>
              </a:ext>
            </a:extLst>
          </p:cNvPr>
          <p:cNvSpPr>
            <a:spLocks noGrp="1"/>
          </p:cNvSpPr>
          <p:nvPr>
            <p:ph sz="quarter" idx="22"/>
          </p:nvPr>
        </p:nvSpPr>
        <p:spPr>
          <a:xfrm>
            <a:off x="8515445" y="999540"/>
            <a:ext cx="3257847" cy="51005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4" name="Title">
            <a:extLst>
              <a:ext uri="{FF2B5EF4-FFF2-40B4-BE49-F238E27FC236}">
                <a16:creationId xmlns:a16="http://schemas.microsoft.com/office/drawing/2014/main" id="{4B1C1C31-7119-4D9E-8DED-87033B4B0713}"/>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6B8E13A3-BC15-450D-96D1-EB785D605BB8}"/>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191AA25E-ECBD-44CD-9DE9-F058616E771E}"/>
              </a:ext>
            </a:extLst>
          </p:cNvPr>
          <p:cNvSpPr>
            <a:spLocks noGrp="1"/>
          </p:cNvSpPr>
          <p:nvPr>
            <p:ph type="ftr" sz="quarter" idx="23"/>
          </p:nvPr>
        </p:nvSpPr>
        <p:spPr/>
        <p:txBody>
          <a:bodyPr/>
          <a:lstStyle/>
          <a:p>
            <a:r>
              <a:rPr lang="en-US"/>
              <a:t>Confidential | Authorized </a:t>
            </a:r>
          </a:p>
        </p:txBody>
      </p:sp>
    </p:spTree>
    <p:extLst>
      <p:ext uri="{BB962C8B-B14F-4D97-AF65-F5344CB8AC3E}">
        <p14:creationId xmlns:p14="http://schemas.microsoft.com/office/powerpoint/2010/main" val="268349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8" name="Text Placeholder 2"/>
          <p:cNvSpPr>
            <a:spLocks noGrp="1"/>
          </p:cNvSpPr>
          <p:nvPr>
            <p:ph type="body" sz="half" idx="19" hasCustomPrompt="1"/>
          </p:nvPr>
        </p:nvSpPr>
        <p:spPr bwMode="ltGray">
          <a:xfrm>
            <a:off x="6172895"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0" name="Picture Placeholder 2">
            <a:extLst>
              <a:ext uri="{FF2B5EF4-FFF2-40B4-BE49-F238E27FC236}">
                <a16:creationId xmlns:a16="http://schemas.microsoft.com/office/drawing/2014/main" id="{E11EEBA4-9351-4C42-9CB1-BC966ADFAF07}"/>
              </a:ext>
            </a:extLst>
          </p:cNvPr>
          <p:cNvSpPr>
            <a:spLocks noGrp="1"/>
          </p:cNvSpPr>
          <p:nvPr>
            <p:ph type="pic" sz="quarter" idx="23" hasCustomPrompt="1"/>
          </p:nvPr>
        </p:nvSpPr>
        <p:spPr>
          <a:xfrm>
            <a:off x="6172725" y="999540"/>
            <a:ext cx="5611288" cy="3803904"/>
          </a:xfrm>
        </p:spPr>
        <p:txBody>
          <a:bodyPr anchor="ctr"/>
          <a:lstStyle>
            <a:lvl1pPr marL="0" indent="0" algn="ctr">
              <a:buNone/>
              <a:defRPr>
                <a:latin typeface="+mn-lt"/>
              </a:defRPr>
            </a:lvl1pPr>
          </a:lstStyle>
          <a:p>
            <a:r>
              <a:rPr lang="en-US"/>
              <a:t>Click to add picture</a:t>
            </a:r>
          </a:p>
        </p:txBody>
      </p:sp>
      <p:sp>
        <p:nvSpPr>
          <p:cNvPr id="16" name="Text Placeholder 1"/>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7" name="Picture Placeholder 1"/>
          <p:cNvSpPr>
            <a:spLocks noGrp="1"/>
          </p:cNvSpPr>
          <p:nvPr>
            <p:ph type="pic" sz="quarter" idx="18" hasCustomPrompt="1"/>
          </p:nvPr>
        </p:nvSpPr>
        <p:spPr>
          <a:xfrm>
            <a:off x="381000" y="999540"/>
            <a:ext cx="5611288" cy="3803904"/>
          </a:xfrm>
        </p:spPr>
        <p:txBody>
          <a:bodyPr anchor="ctr"/>
          <a:lstStyle>
            <a:lvl1pPr marL="0" indent="0" algn="ctr">
              <a:buNone/>
              <a:defRPr>
                <a:latin typeface="+mn-lt"/>
              </a:defRPr>
            </a:lvl1pPr>
          </a:lstStyle>
          <a:p>
            <a:r>
              <a:rPr lang="en-US"/>
              <a:t>Click to add picture</a:t>
            </a:r>
          </a:p>
        </p:txBody>
      </p:sp>
      <p:sp>
        <p:nvSpPr>
          <p:cNvPr id="12"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0F79D366-784C-495D-8F64-93E8B37FC9D0}"/>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833220B8-73BB-42A1-AE6B-0898C72176B1}"/>
              </a:ext>
            </a:extLst>
          </p:cNvPr>
          <p:cNvSpPr>
            <a:spLocks noGrp="1"/>
          </p:cNvSpPr>
          <p:nvPr>
            <p:ph type="sldNum" sz="quarter" idx="22"/>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278F3E4F-3B9E-412C-A6C9-621D3C25AA9F}"/>
              </a:ext>
            </a:extLst>
          </p:cNvPr>
          <p:cNvSpPr>
            <a:spLocks noGrp="1"/>
          </p:cNvSpPr>
          <p:nvPr>
            <p:ph type="ftr" sz="quarter" idx="21"/>
          </p:nvPr>
        </p:nvSpPr>
        <p:spPr/>
        <p:txBody>
          <a:bodyPr/>
          <a:lstStyle/>
          <a:p>
            <a:r>
              <a:rPr lang="en-US"/>
              <a:t>Confidential | Authorized </a:t>
            </a:r>
          </a:p>
        </p:txBody>
      </p:sp>
    </p:spTree>
    <p:extLst>
      <p:ext uri="{BB962C8B-B14F-4D97-AF65-F5344CB8AC3E}">
        <p14:creationId xmlns:p14="http://schemas.microsoft.com/office/powerpoint/2010/main" val="420189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6" name="Text Placeholder 3"/>
          <p:cNvSpPr>
            <a:spLocks noGrp="1"/>
          </p:cNvSpPr>
          <p:nvPr>
            <p:ph type="body" sz="half" idx="21" hasCustomPrompt="1"/>
          </p:nvPr>
        </p:nvSpPr>
        <p:spPr bwMode="ltGray">
          <a:xfrm>
            <a:off x="8105705"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7" name="Picture Placeholder 3"/>
          <p:cNvSpPr>
            <a:spLocks noGrp="1"/>
          </p:cNvSpPr>
          <p:nvPr>
            <p:ph type="pic" sz="quarter" idx="22" hasCustomPrompt="1"/>
          </p:nvPr>
        </p:nvSpPr>
        <p:spPr>
          <a:xfrm>
            <a:off x="8097009" y="999540"/>
            <a:ext cx="3678308" cy="3803904"/>
          </a:xfrm>
        </p:spPr>
        <p:txBody>
          <a:bodyPr anchor="ctr"/>
          <a:lstStyle>
            <a:lvl1pPr marL="0" indent="0" algn="ctr">
              <a:buNone/>
              <a:defRPr>
                <a:latin typeface="+mn-lt"/>
              </a:defRPr>
            </a:lvl1pPr>
          </a:lstStyle>
          <a:p>
            <a:r>
              <a:rPr lang="en-US"/>
              <a:t>Click to add picture</a:t>
            </a:r>
          </a:p>
        </p:txBody>
      </p:sp>
      <p:sp>
        <p:nvSpPr>
          <p:cNvPr id="24" name="Text Placeholder 2"/>
          <p:cNvSpPr>
            <a:spLocks noGrp="1"/>
          </p:cNvSpPr>
          <p:nvPr>
            <p:ph type="body" sz="half" idx="19" hasCustomPrompt="1"/>
          </p:nvPr>
        </p:nvSpPr>
        <p:spPr bwMode="ltGray">
          <a:xfrm>
            <a:off x="423900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5" name="Picture Placeholder 2"/>
          <p:cNvSpPr>
            <a:spLocks noGrp="1"/>
          </p:cNvSpPr>
          <p:nvPr>
            <p:ph type="pic" sz="quarter" idx="20" hasCustomPrompt="1"/>
          </p:nvPr>
        </p:nvSpPr>
        <p:spPr>
          <a:xfrm>
            <a:off x="4239004" y="999540"/>
            <a:ext cx="3678308" cy="3803904"/>
          </a:xfrm>
        </p:spPr>
        <p:txBody>
          <a:bodyPr anchor="ctr"/>
          <a:lstStyle>
            <a:lvl1pPr marL="0" indent="0" algn="ctr">
              <a:buNone/>
              <a:defRPr>
                <a:latin typeface="+mn-lt"/>
              </a:defRPr>
            </a:lvl1pPr>
          </a:lstStyle>
          <a:p>
            <a:r>
              <a:rPr lang="en-US"/>
              <a:t>Click to add picture</a:t>
            </a:r>
          </a:p>
        </p:txBody>
      </p:sp>
      <p:sp>
        <p:nvSpPr>
          <p:cNvPr id="18" name="Text Placeholder 1"/>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1"/>
          <p:cNvSpPr>
            <a:spLocks noGrp="1"/>
          </p:cNvSpPr>
          <p:nvPr>
            <p:ph type="pic" sz="quarter" idx="18" hasCustomPrompt="1"/>
          </p:nvPr>
        </p:nvSpPr>
        <p:spPr>
          <a:xfrm>
            <a:off x="381000" y="999540"/>
            <a:ext cx="3678308" cy="3803904"/>
          </a:xfrm>
        </p:spPr>
        <p:txBody>
          <a:bodyPr anchor="ctr"/>
          <a:lstStyle>
            <a:lvl1pPr marL="0" indent="0" algn="ctr">
              <a:buNone/>
              <a:defRPr>
                <a:latin typeface="+mn-lt"/>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 | Authorized </a:t>
            </a:r>
          </a:p>
        </p:txBody>
      </p:sp>
    </p:spTree>
    <p:extLst>
      <p:ext uri="{BB962C8B-B14F-4D97-AF65-F5344CB8AC3E}">
        <p14:creationId xmlns:p14="http://schemas.microsoft.com/office/powerpoint/2010/main" val="120158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145BD124-6171-43C5-8405-25101FA6FBFB}"/>
              </a:ext>
            </a:extLst>
          </p:cNvPr>
          <p:cNvSpPr>
            <a:spLocks noGrp="1"/>
          </p:cNvSpPr>
          <p:nvPr>
            <p:ph type="body" sz="quarter" idx="26"/>
          </p:nvPr>
        </p:nvSpPr>
        <p:spPr>
          <a:xfrm>
            <a:off x="7994740"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0" name="Bar 3">
            <a:extLst>
              <a:ext uri="{FF2B5EF4-FFF2-40B4-BE49-F238E27FC236}">
                <a16:creationId xmlns:a16="http://schemas.microsoft.com/office/drawing/2014/main" id="{42FA215D-0B81-4E67-9714-4DF602504A3A}"/>
              </a:ext>
            </a:extLst>
          </p:cNvPr>
          <p:cNvSpPr/>
          <p:nvPr userDrawn="1"/>
        </p:nvSpPr>
        <p:spPr>
          <a:xfrm>
            <a:off x="8097009" y="4258726"/>
            <a:ext cx="3679200"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7" name="Picture Placeholder 3"/>
          <p:cNvSpPr>
            <a:spLocks noGrp="1"/>
          </p:cNvSpPr>
          <p:nvPr>
            <p:ph type="pic" sz="quarter" idx="22" hasCustomPrompt="1"/>
          </p:nvPr>
        </p:nvSpPr>
        <p:spPr>
          <a:xfrm>
            <a:off x="8097009" y="999540"/>
            <a:ext cx="3678308" cy="3132000"/>
          </a:xfrm>
        </p:spPr>
        <p:txBody>
          <a:bodyPr anchor="ctr"/>
          <a:lstStyle>
            <a:lvl1pPr marL="0" indent="0" algn="ctr">
              <a:buNone/>
              <a:defRPr>
                <a:latin typeface="+mn-lt"/>
              </a:defRPr>
            </a:lvl1pPr>
          </a:lstStyle>
          <a:p>
            <a:r>
              <a:rPr lang="en-US"/>
              <a:t>Click to add picture</a:t>
            </a:r>
          </a:p>
        </p:txBody>
      </p:sp>
      <p:sp>
        <p:nvSpPr>
          <p:cNvPr id="17" name="Bar 2">
            <a:extLst>
              <a:ext uri="{FF2B5EF4-FFF2-40B4-BE49-F238E27FC236}">
                <a16:creationId xmlns:a16="http://schemas.microsoft.com/office/drawing/2014/main" id="{0D8D023B-EF10-400C-BF2B-43E4924E8642}"/>
              </a:ext>
            </a:extLst>
          </p:cNvPr>
          <p:cNvSpPr/>
          <p:nvPr userDrawn="1"/>
        </p:nvSpPr>
        <p:spPr>
          <a:xfrm>
            <a:off x="4239004" y="4258726"/>
            <a:ext cx="36792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4136735"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5" name="Picture Placeholder 2"/>
          <p:cNvSpPr>
            <a:spLocks noGrp="1"/>
          </p:cNvSpPr>
          <p:nvPr>
            <p:ph type="pic" sz="quarter" idx="20" hasCustomPrompt="1"/>
          </p:nvPr>
        </p:nvSpPr>
        <p:spPr>
          <a:xfrm>
            <a:off x="4239004" y="999540"/>
            <a:ext cx="3678308" cy="3132000"/>
          </a:xfrm>
        </p:spPr>
        <p:txBody>
          <a:bodyPr anchor="ctr"/>
          <a:lstStyle>
            <a:lvl1pPr marL="0" indent="0" algn="ctr">
              <a:buNone/>
              <a:defRPr>
                <a:latin typeface="+mn-lt"/>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36792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9" name="Picture Placeholder 1"/>
          <p:cNvSpPr>
            <a:spLocks noGrp="1"/>
          </p:cNvSpPr>
          <p:nvPr>
            <p:ph type="pic" sz="quarter" idx="18" hasCustomPrompt="1"/>
          </p:nvPr>
        </p:nvSpPr>
        <p:spPr>
          <a:xfrm>
            <a:off x="379447" y="999540"/>
            <a:ext cx="3678308" cy="3132000"/>
          </a:xfrm>
        </p:spPr>
        <p:txBody>
          <a:bodyPr anchor="ctr"/>
          <a:lstStyle>
            <a:lvl1pPr marL="0" indent="0" algn="ctr">
              <a:buNone/>
              <a:defRPr>
                <a:latin typeface="+mn-lt"/>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 | Authorized </a:t>
            </a:r>
          </a:p>
        </p:txBody>
      </p:sp>
    </p:spTree>
    <p:extLst>
      <p:ext uri="{BB962C8B-B14F-4D97-AF65-F5344CB8AC3E}">
        <p14:creationId xmlns:p14="http://schemas.microsoft.com/office/powerpoint/2010/main" val="205592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Bar">
            <a:extLst>
              <a:ext uri="{FF2B5EF4-FFF2-40B4-BE49-F238E27FC236}">
                <a16:creationId xmlns:a16="http://schemas.microsoft.com/office/drawing/2014/main" id="{59513FE3-337B-42EA-8F5D-B1D6CDD0F4A0}"/>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05049E51-8DF9-4218-921D-C081999073EA}"/>
              </a:ext>
            </a:extLst>
          </p:cNvPr>
          <p:cNvSpPr>
            <a:spLocks noGrp="1"/>
          </p:cNvSpPr>
          <p:nvPr>
            <p:ph type="title"/>
          </p:nvPr>
        </p:nvSpPr>
        <p:spPr/>
        <p:txBody>
          <a:bodyPr/>
          <a:lstStyle/>
          <a:p>
            <a:r>
              <a:rPr lang="en-US"/>
              <a:t>Click to edit Master title style</a:t>
            </a:r>
          </a:p>
        </p:txBody>
      </p:sp>
      <p:sp>
        <p:nvSpPr>
          <p:cNvPr id="15" name="Text Placeholder 6">
            <a:extLst>
              <a:ext uri="{FF2B5EF4-FFF2-40B4-BE49-F238E27FC236}">
                <a16:creationId xmlns:a16="http://schemas.microsoft.com/office/drawing/2014/main" id="{BFAAB4F0-B0A9-4671-AB48-BA9B5FA97F98}"/>
              </a:ext>
            </a:extLst>
          </p:cNvPr>
          <p:cNvSpPr>
            <a:spLocks noGrp="1"/>
          </p:cNvSpPr>
          <p:nvPr>
            <p:ph type="body" sz="quarter" idx="17"/>
          </p:nvPr>
        </p:nvSpPr>
        <p:spPr>
          <a:xfrm>
            <a:off x="413999" y="537152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4" name="Text Placeholder 5">
            <a:extLst>
              <a:ext uri="{FF2B5EF4-FFF2-40B4-BE49-F238E27FC236}">
                <a16:creationId xmlns:a16="http://schemas.microsoft.com/office/drawing/2014/main" id="{D4849EE3-6EC2-479A-93E8-35E49B7D799D}"/>
              </a:ext>
            </a:extLst>
          </p:cNvPr>
          <p:cNvSpPr>
            <a:spLocks noGrp="1"/>
          </p:cNvSpPr>
          <p:nvPr>
            <p:ph type="body" sz="quarter" idx="16"/>
          </p:nvPr>
        </p:nvSpPr>
        <p:spPr>
          <a:xfrm>
            <a:off x="413999" y="4511467"/>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3" name="Text Placeholder 4">
            <a:extLst>
              <a:ext uri="{FF2B5EF4-FFF2-40B4-BE49-F238E27FC236}">
                <a16:creationId xmlns:a16="http://schemas.microsoft.com/office/drawing/2014/main" id="{44BC743F-9EA3-4934-A5D5-4DB56D605F91}"/>
              </a:ext>
            </a:extLst>
          </p:cNvPr>
          <p:cNvSpPr>
            <a:spLocks noGrp="1"/>
          </p:cNvSpPr>
          <p:nvPr>
            <p:ph type="body" sz="quarter" idx="15"/>
          </p:nvPr>
        </p:nvSpPr>
        <p:spPr>
          <a:xfrm>
            <a:off x="413999" y="365140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30BEDE27-A8C2-4066-B18C-F2AF9D0E869A}"/>
              </a:ext>
            </a:extLst>
          </p:cNvPr>
          <p:cNvSpPr>
            <a:spLocks noGrp="1"/>
          </p:cNvSpPr>
          <p:nvPr>
            <p:ph type="body" sz="quarter" idx="14"/>
          </p:nvPr>
        </p:nvSpPr>
        <p:spPr>
          <a:xfrm>
            <a:off x="413999" y="2791345"/>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1" name="Text Placeholder 2">
            <a:extLst>
              <a:ext uri="{FF2B5EF4-FFF2-40B4-BE49-F238E27FC236}">
                <a16:creationId xmlns:a16="http://schemas.microsoft.com/office/drawing/2014/main" id="{06A40CBC-5E5F-4C0D-B831-0B04ABB23E0E}"/>
              </a:ext>
            </a:extLst>
          </p:cNvPr>
          <p:cNvSpPr>
            <a:spLocks noGrp="1"/>
          </p:cNvSpPr>
          <p:nvPr>
            <p:ph type="body" sz="quarter" idx="13"/>
          </p:nvPr>
        </p:nvSpPr>
        <p:spPr>
          <a:xfrm>
            <a:off x="413999" y="1931284"/>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0" name="Text Placeholder 1">
            <a:extLst>
              <a:ext uri="{FF2B5EF4-FFF2-40B4-BE49-F238E27FC236}">
                <a16:creationId xmlns:a16="http://schemas.microsoft.com/office/drawing/2014/main" id="{6C56A94C-CC87-4EFE-A931-1D7270A84237}"/>
              </a:ext>
            </a:extLst>
          </p:cNvPr>
          <p:cNvSpPr>
            <a:spLocks noGrp="1"/>
          </p:cNvSpPr>
          <p:nvPr>
            <p:ph type="body" sz="quarter" idx="12"/>
          </p:nvPr>
        </p:nvSpPr>
        <p:spPr>
          <a:xfrm>
            <a:off x="413999" y="1071223"/>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3" name="Slide Number Placeholder">
            <a:extLst>
              <a:ext uri="{FF2B5EF4-FFF2-40B4-BE49-F238E27FC236}">
                <a16:creationId xmlns:a16="http://schemas.microsoft.com/office/drawing/2014/main" id="{6E8F2DF7-9AD5-47AF-92C4-F9011D8150E2}"/>
              </a:ext>
            </a:extLst>
          </p:cNvPr>
          <p:cNvSpPr>
            <a:spLocks noGrp="1"/>
          </p:cNvSpPr>
          <p:nvPr>
            <p:ph type="sldNum" sz="quarter" idx="10"/>
          </p:nvPr>
        </p:nvSpPr>
        <p:spPr/>
        <p:txBody>
          <a:bodyPr/>
          <a:lstStyle/>
          <a:p>
            <a:pPr defTabSz="1088421"/>
            <a:fld id="{104FC826-72BB-4AF1-BA01-A94F7396A7DC}" type="slidenum">
              <a:rPr lang="en-US" smtClean="0"/>
              <a:pPr defTabSz="1088421"/>
              <a:t>‹#›</a:t>
            </a:fld>
            <a:endParaRPr lang="en-US"/>
          </a:p>
        </p:txBody>
      </p:sp>
      <p:sp>
        <p:nvSpPr>
          <p:cNvPr id="4" name="Footer Placeholder">
            <a:extLst>
              <a:ext uri="{FF2B5EF4-FFF2-40B4-BE49-F238E27FC236}">
                <a16:creationId xmlns:a16="http://schemas.microsoft.com/office/drawing/2014/main" id="{763A2EDB-3F77-406C-9116-E786D4D6A658}"/>
              </a:ext>
            </a:extLst>
          </p:cNvPr>
          <p:cNvSpPr>
            <a:spLocks noGrp="1"/>
          </p:cNvSpPr>
          <p:nvPr>
            <p:ph type="ftr" sz="quarter" idx="11"/>
          </p:nvPr>
        </p:nvSpPr>
        <p:spPr/>
        <p:txBody>
          <a:bodyPr/>
          <a:lstStyle/>
          <a:p>
            <a:r>
              <a:rPr lang="en-US"/>
              <a:t>Confidential | Authorized </a:t>
            </a:r>
          </a:p>
        </p:txBody>
      </p:sp>
    </p:spTree>
    <p:extLst>
      <p:ext uri="{BB962C8B-B14F-4D97-AF65-F5344CB8AC3E}">
        <p14:creationId xmlns:p14="http://schemas.microsoft.com/office/powerpoint/2010/main" val="405840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 | Authorized </a:t>
            </a: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6096001" y="4310712"/>
            <a:ext cx="5688012"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7" name="Bar 2">
            <a:extLst>
              <a:ext uri="{FF2B5EF4-FFF2-40B4-BE49-F238E27FC236}">
                <a16:creationId xmlns:a16="http://schemas.microsoft.com/office/drawing/2014/main" id="{0D8D023B-EF10-400C-BF2B-43E4924E8642}"/>
              </a:ext>
            </a:extLst>
          </p:cNvPr>
          <p:cNvSpPr/>
          <p:nvPr userDrawn="1"/>
        </p:nvSpPr>
        <p:spPr>
          <a:xfrm>
            <a:off x="6222013" y="4258726"/>
            <a:ext cx="55620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8" name="Picture Placeholder 2">
            <a:extLst>
              <a:ext uri="{FF2B5EF4-FFF2-40B4-BE49-F238E27FC236}">
                <a16:creationId xmlns:a16="http://schemas.microsoft.com/office/drawing/2014/main" id="{BFE93BF0-E1B7-4E00-B095-E182346B5D7F}"/>
              </a:ext>
            </a:extLst>
          </p:cNvPr>
          <p:cNvSpPr>
            <a:spLocks noGrp="1"/>
          </p:cNvSpPr>
          <p:nvPr>
            <p:ph type="pic" sz="quarter" idx="20" hasCustomPrompt="1"/>
          </p:nvPr>
        </p:nvSpPr>
        <p:spPr>
          <a:xfrm>
            <a:off x="6222013" y="985963"/>
            <a:ext cx="5562000" cy="3132000"/>
          </a:xfrm>
        </p:spPr>
        <p:txBody>
          <a:bodyPr anchor="ctr"/>
          <a:lstStyle>
            <a:lvl1pPr marL="0" indent="0" algn="ctr">
              <a:buNone/>
              <a:defRPr>
                <a:latin typeface="+mn-lt"/>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5661163"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556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1" name="Picture Placeholder 1">
            <a:extLst>
              <a:ext uri="{FF2B5EF4-FFF2-40B4-BE49-F238E27FC236}">
                <a16:creationId xmlns:a16="http://schemas.microsoft.com/office/drawing/2014/main" id="{D48EE7C4-611A-445E-A636-05C3A89474E9}"/>
              </a:ext>
            </a:extLst>
          </p:cNvPr>
          <p:cNvSpPr>
            <a:spLocks noGrp="1"/>
          </p:cNvSpPr>
          <p:nvPr>
            <p:ph type="pic" sz="quarter" idx="18" hasCustomPrompt="1"/>
          </p:nvPr>
        </p:nvSpPr>
        <p:spPr>
          <a:xfrm>
            <a:off x="381000" y="999540"/>
            <a:ext cx="5562600" cy="3132000"/>
          </a:xfrm>
        </p:spPr>
        <p:txBody>
          <a:bodyPr anchor="ctr"/>
          <a:lstStyle>
            <a:lvl1pPr marL="0" indent="0" algn="ctr">
              <a:buNone/>
              <a:defRPr>
                <a:latin typeface="+mn-lt"/>
              </a:defRPr>
            </a:lvl1pPr>
          </a:lstStyle>
          <a:p>
            <a:r>
              <a:rPr lang="en-US"/>
              <a:t>Click to add picture</a:t>
            </a:r>
          </a:p>
        </p:txBody>
      </p:sp>
    </p:spTree>
    <p:extLst>
      <p:ext uri="{BB962C8B-B14F-4D97-AF65-F5344CB8AC3E}">
        <p14:creationId xmlns:p14="http://schemas.microsoft.com/office/powerpoint/2010/main" val="124183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spTree>
      <p:nvGrpSpPr>
        <p:cNvPr id="1" name=""/>
        <p:cNvGrpSpPr/>
        <p:nvPr/>
      </p:nvGrpSpPr>
      <p:grpSpPr>
        <a:xfrm>
          <a:off x="0" y="0"/>
          <a:ext cx="0" cy="0"/>
          <a:chOff x="0" y="0"/>
          <a:chExt cx="0" cy="0"/>
        </a:xfrm>
      </p:grpSpPr>
      <p:sp>
        <p:nvSpPr>
          <p:cNvPr id="15" name="Picture Placeholder"/>
          <p:cNvSpPr>
            <a:spLocks noGrp="1"/>
          </p:cNvSpPr>
          <p:nvPr>
            <p:ph type="pic" sz="quarter" idx="18" hasCustomPrompt="1"/>
          </p:nvPr>
        </p:nvSpPr>
        <p:spPr>
          <a:xfrm>
            <a:off x="0" y="0"/>
            <a:ext cx="12192000" cy="6858000"/>
          </a:xfrm>
          <a:ln>
            <a:noFill/>
            <a:miter lim="800000"/>
          </a:ln>
        </p:spPr>
        <p:txBody>
          <a:bodyPr anchor="ctr"/>
          <a:lstStyle>
            <a:lvl1pPr marL="0" indent="0" algn="ctr">
              <a:buNone/>
              <a:defRPr>
                <a:latin typeface="+mn-lt"/>
              </a:defRPr>
            </a:lvl1pPr>
          </a:lstStyle>
          <a:p>
            <a:r>
              <a:rPr lang="en-US"/>
              <a:t>Click to add picture</a:t>
            </a:r>
          </a:p>
        </p:txBody>
      </p:sp>
    </p:spTree>
    <p:extLst>
      <p:ext uri="{BB962C8B-B14F-4D97-AF65-F5344CB8AC3E}">
        <p14:creationId xmlns:p14="http://schemas.microsoft.com/office/powerpoint/2010/main" val="49170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ype As Art, Single Line">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ctr">
              <a:lnSpc>
                <a:spcPct val="75000"/>
              </a:lnSpc>
              <a:defRPr sz="17000">
                <a:blipFill dpi="0" rotWithShape="1">
                  <a:blip r:embed="rId2"/>
                  <a:srcRect/>
                  <a:stretch>
                    <a:fillRect/>
                  </a:stretch>
                </a:blipFill>
              </a:defRPr>
            </a:lvl1pPr>
          </a:lstStyle>
          <a:p>
            <a:r>
              <a:rPr lang="en-US"/>
              <a:t>Single line</a:t>
            </a:r>
          </a:p>
        </p:txBody>
      </p:sp>
    </p:spTree>
    <p:extLst>
      <p:ext uri="{BB962C8B-B14F-4D97-AF65-F5344CB8AC3E}">
        <p14:creationId xmlns:p14="http://schemas.microsoft.com/office/powerpoint/2010/main" val="1607677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ype As Art, Multiple Lines">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l">
              <a:lnSpc>
                <a:spcPct val="65000"/>
              </a:lnSpc>
              <a:defRPr sz="12500">
                <a:blipFill dpi="0" rotWithShape="1">
                  <a:blip r:embed="rId2"/>
                  <a:srcRect/>
                  <a:stretch>
                    <a:fillRect/>
                  </a:stretch>
                </a:blipFill>
              </a:defRPr>
            </a:lvl1pPr>
          </a:lstStyle>
          <a:p>
            <a:r>
              <a:rPr lang="en-US"/>
              <a:t>Multiple </a:t>
            </a:r>
            <a:br>
              <a:rPr lang="en-US"/>
            </a:br>
            <a:r>
              <a:rPr lang="en-US"/>
              <a:t>lines </a:t>
            </a:r>
          </a:p>
        </p:txBody>
      </p:sp>
    </p:spTree>
    <p:extLst>
      <p:ext uri="{BB962C8B-B14F-4D97-AF65-F5344CB8AC3E}">
        <p14:creationId xmlns:p14="http://schemas.microsoft.com/office/powerpoint/2010/main" val="42395208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44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5202D382-F177-4EDD-9E63-D410F58B207D}"/>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5D5BB30E-8FED-4853-AD8A-7BB93B3FF178}"/>
              </a:ext>
            </a:extLst>
          </p:cNvPr>
          <p:cNvSpPr>
            <a:spLocks noGrp="1"/>
          </p:cNvSpPr>
          <p:nvPr>
            <p:ph type="ftr" sz="quarter" idx="10"/>
          </p:nvPr>
        </p:nvSpPr>
        <p:spPr/>
        <p:txBody>
          <a:bodyPr/>
          <a:lstStyle/>
          <a:p>
            <a:r>
              <a:rPr lang="en-US"/>
              <a:t>Confidential | Authorized </a:t>
            </a:r>
          </a:p>
        </p:txBody>
      </p:sp>
    </p:spTree>
    <p:extLst>
      <p:ext uri="{BB962C8B-B14F-4D97-AF65-F5344CB8AC3E}">
        <p14:creationId xmlns:p14="http://schemas.microsoft.com/office/powerpoint/2010/main" val="224814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Text Placeholder">
            <a:extLst>
              <a:ext uri="{FF2B5EF4-FFF2-40B4-BE49-F238E27FC236}">
                <a16:creationId xmlns:a16="http://schemas.microsoft.com/office/drawing/2014/main" id="{6BDD934D-C46A-42E7-82F9-E43F9A3604D0}"/>
              </a:ext>
            </a:extLst>
          </p:cNvPr>
          <p:cNvSpPr>
            <a:spLocks noGrp="1"/>
          </p:cNvSpPr>
          <p:nvPr>
            <p:ph type="body" sz="quarter" idx="13" hasCustomPrompt="1"/>
          </p:nvPr>
        </p:nvSpPr>
        <p:spPr>
          <a:xfrm>
            <a:off x="293442" y="3528820"/>
            <a:ext cx="11517557" cy="2055116"/>
          </a:xfrm>
        </p:spPr>
        <p:txBody>
          <a:bodyPr>
            <a:noAutofit/>
          </a:bodyPr>
          <a:lstStyle>
            <a:lvl1pPr marL="0" indent="0">
              <a:spcBef>
                <a:spcPts val="0"/>
              </a:spcBef>
              <a:buNone/>
              <a:defRPr sz="22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Speaker contact information</a:t>
            </a:r>
          </a:p>
        </p:txBody>
      </p:sp>
      <p:sp>
        <p:nvSpPr>
          <p:cNvPr id="16" name="Bar">
            <a:extLst>
              <a:ext uri="{FF2B5EF4-FFF2-40B4-BE49-F238E27FC236}">
                <a16:creationId xmlns:a16="http://schemas.microsoft.com/office/drawing/2014/main" id="{62127D76-909D-4C18-BB52-4DDB379ACAE3}"/>
              </a:ext>
            </a:extLst>
          </p:cNvPr>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2" name="Title">
            <a:extLst>
              <a:ext uri="{FF2B5EF4-FFF2-40B4-BE49-F238E27FC236}">
                <a16:creationId xmlns:a16="http://schemas.microsoft.com/office/drawing/2014/main" id="{B56764AC-9C6B-4C1D-BE2B-C4E8A087CA75}"/>
              </a:ext>
            </a:extLst>
          </p:cNvPr>
          <p:cNvSpPr>
            <a:spLocks noGrp="1"/>
          </p:cNvSpPr>
          <p:nvPr>
            <p:ph type="title" hasCustomPrompt="1"/>
          </p:nvPr>
        </p:nvSpPr>
        <p:spPr>
          <a:xfrm>
            <a:off x="284749" y="521016"/>
            <a:ext cx="6195700" cy="2828660"/>
          </a:xfrm>
        </p:spPr>
        <p:txBody>
          <a:bodyPr anchor="b"/>
          <a:lstStyle>
            <a:lvl1pPr>
              <a:lnSpc>
                <a:spcPct val="85000"/>
              </a:lnSpc>
              <a:defRPr sz="4400"/>
            </a:lvl1pPr>
          </a:lstStyle>
          <a:p>
            <a:r>
              <a:rPr lang="en-US"/>
              <a:t>Click to add thank you message</a:t>
            </a:r>
          </a:p>
        </p:txBody>
      </p:sp>
      <p:sp>
        <p:nvSpPr>
          <p:cNvPr id="13" name="Footer Placeholder">
            <a:extLst>
              <a:ext uri="{FF2B5EF4-FFF2-40B4-BE49-F238E27FC236}">
                <a16:creationId xmlns:a16="http://schemas.microsoft.com/office/drawing/2014/main" id="{B08835D9-51EC-4CAD-A07F-93C2FF4161B9}"/>
              </a:ext>
            </a:extLst>
          </p:cNvPr>
          <p:cNvSpPr>
            <a:spLocks noGrp="1"/>
          </p:cNvSpPr>
          <p:nvPr>
            <p:ph type="ftr" sz="quarter" idx="3"/>
          </p:nvPr>
        </p:nvSpPr>
        <p:spPr>
          <a:xfrm>
            <a:off x="4374720" y="5923546"/>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Authorized </a:t>
            </a:r>
          </a:p>
        </p:txBody>
      </p:sp>
      <p:sp>
        <p:nvSpPr>
          <p:cNvPr id="7" name="TextBox 6">
            <a:extLst>
              <a:ext uri="{FF2B5EF4-FFF2-40B4-BE49-F238E27FC236}">
                <a16:creationId xmlns:a16="http://schemas.microsoft.com/office/drawing/2014/main" id="{8A720469-4E8E-4F55-96D3-10560B47177B}"/>
              </a:ext>
            </a:extLst>
          </p:cNvPr>
          <p:cNvSpPr txBox="1"/>
          <p:nvPr userDrawn="1"/>
        </p:nvSpPr>
        <p:spPr>
          <a:xfrm>
            <a:off x="8115300" y="6335127"/>
            <a:ext cx="3740580" cy="276999"/>
          </a:xfrm>
          <a:prstGeom prst="rect">
            <a:avLst/>
          </a:prstGeom>
          <a:noFill/>
          <a:ln w="57150">
            <a:noFill/>
            <a:miter lim="800000"/>
          </a:ln>
        </p:spPr>
        <p:txBody>
          <a:bodyPr wrap="square">
            <a:spAutoFit/>
          </a:bodyPr>
          <a:lstStyle/>
          <a:p>
            <a:pPr algn="r"/>
            <a:r>
              <a:rPr lang="en-US" sz="1200">
                <a:effectLst/>
                <a:latin typeface="+mj-lt"/>
                <a:ea typeface="Times New Roman" panose="02020603050405020304" pitchFamily="18" charset="0"/>
                <a:cs typeface="Times New Roman" panose="02020603050405020304" pitchFamily="18" charset="0"/>
              </a:rPr>
              <a:t>© </a:t>
            </a:r>
            <a:fld id="{DA3777BF-A1C6-4F92-A9EA-7320C98A4638}" type="datetimeyyyy">
              <a:rPr lang="en-US" sz="1200" smtClean="0">
                <a:effectLst/>
                <a:latin typeface="+mj-lt"/>
                <a:ea typeface="Times New Roman" panose="02020603050405020304" pitchFamily="18" charset="0"/>
                <a:cs typeface="Times New Roman" panose="02020603050405020304" pitchFamily="18" charset="0"/>
              </a:rPr>
              <a:pPr algn="r"/>
              <a:t>2023</a:t>
            </a:fld>
            <a:r>
              <a:rPr lang="en-US" sz="1200">
                <a:effectLst/>
                <a:latin typeface="+mj-lt"/>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37456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3" name="SP Agenda Section" hidden="1"/>
          <p:cNvGrpSpPr/>
          <p:nvPr userDrawn="1"/>
        </p:nvGrpSpPr>
        <p:grpSpPr>
          <a:xfrm>
            <a:off x="385100" y="2085631"/>
            <a:ext cx="8657275" cy="369332"/>
            <a:chOff x="1797664" y="2085631"/>
            <a:chExt cx="8657274" cy="369332"/>
          </a:xfrm>
        </p:grpSpPr>
        <p:sp>
          <p:nvSpPr>
            <p:cNvPr id="20" name="Textbox"/>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a:solidFill>
                    <a:schemeClr val="tx1"/>
                  </a:solidFill>
                </a:rPr>
                <a:t>&lt;TEXT&gt;</a:t>
              </a:r>
            </a:p>
          </p:txBody>
        </p:sp>
        <p:sp>
          <p:nvSpPr>
            <p:cNvPr id="21" name="Textbox"/>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a:solidFill>
                    <a:schemeClr val="tx1"/>
                  </a:solidFill>
                </a:rPr>
                <a:t>&lt;N&gt;</a:t>
              </a:r>
            </a:p>
          </p:txBody>
        </p:sp>
        <p:sp>
          <p:nvSpPr>
            <p:cNvPr id="22" name="Textbox"/>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a:solidFill>
                    <a:schemeClr val="tx1"/>
                  </a:solidFill>
                </a:rPr>
                <a:t>&lt;P&gt;</a:t>
              </a:r>
            </a:p>
          </p:txBody>
        </p:sp>
        <p:sp>
          <p:nvSpPr>
            <p:cNvPr id="24" name="Textbox"/>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a:solidFill>
                    <a:schemeClr val="tx1"/>
                  </a:solidFill>
                </a:rPr>
                <a:t>&lt;TIMESLOT&gt;</a:t>
              </a:r>
            </a:p>
          </p:txBody>
        </p:sp>
        <p:sp>
          <p:nvSpPr>
            <p:cNvPr id="28" name="Textbox"/>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a:solidFill>
                    <a:schemeClr val="tx1"/>
                  </a:solidFill>
                </a:rPr>
                <a:t>&lt;RESPONSIBLE&gt;</a:t>
              </a:r>
            </a:p>
          </p:txBody>
        </p:sp>
        <p:sp>
          <p:nvSpPr>
            <p:cNvPr id="29" name="Textbox"/>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a:solidFill>
                    <a:schemeClr val="tx1"/>
                  </a:solidFill>
                </a:rPr>
                <a:t>&lt;DURATION&gt;</a:t>
              </a:r>
            </a:p>
          </p:txBody>
        </p:sp>
      </p:grpSp>
      <p:grpSp>
        <p:nvGrpSpPr>
          <p:cNvPr id="4" name="SP Agenda Section Highlight" hidden="1"/>
          <p:cNvGrpSpPr>
            <a:grpSpLocks/>
          </p:cNvGrpSpPr>
          <p:nvPr userDrawn="1"/>
        </p:nvGrpSpPr>
        <p:grpSpPr>
          <a:xfrm>
            <a:off x="385100" y="2616963"/>
            <a:ext cx="8657274" cy="369332"/>
            <a:chOff x="1797664" y="2616963"/>
            <a:chExt cx="8657274" cy="369332"/>
          </a:xfrm>
          <a:solidFill>
            <a:schemeClr val="accent1">
              <a:lumMod val="60000"/>
              <a:lumOff val="40000"/>
            </a:schemeClr>
          </a:solidFill>
        </p:grpSpPr>
        <p:sp>
          <p:nvSpPr>
            <p:cNvPr id="32" name="Textbox"/>
            <p:cNvSpPr txBox="1">
              <a:spLocks/>
            </p:cNvSpPr>
            <p:nvPr userDrawn="1"/>
          </p:nvSpPr>
          <p:spPr>
            <a:xfrm>
              <a:off x="2267220" y="2616963"/>
              <a:ext cx="3843347" cy="369332"/>
            </a:xfrm>
            <a:prstGeom prst="rect">
              <a:avLst/>
            </a:prstGeom>
            <a:noFill/>
          </p:spPr>
          <p:txBody>
            <a:bodyPr wrap="square" rtlCol="0" anchor="ctr">
              <a:normAutofit/>
            </a:bodyPr>
            <a:lstStyle/>
            <a:p>
              <a:pPr defTabSz="9334267">
                <a:tabLst>
                  <a:tab pos="9512062" algn="l"/>
                </a:tabLst>
              </a:pPr>
              <a:r>
                <a:rPr lang="en-US" sz="1400" b="1">
                  <a:solidFill>
                    <a:schemeClr val="tx1"/>
                  </a:solidFill>
                </a:rPr>
                <a:t>&lt;TEXT&gt;</a:t>
              </a:r>
            </a:p>
          </p:txBody>
        </p:sp>
        <p:sp>
          <p:nvSpPr>
            <p:cNvPr id="33" name="Textbox"/>
            <p:cNvSpPr txBox="1">
              <a:spLocks/>
            </p:cNvSpPr>
            <p:nvPr userDrawn="1"/>
          </p:nvSpPr>
          <p:spPr>
            <a:xfrm>
              <a:off x="1797664" y="2616963"/>
              <a:ext cx="379556" cy="369332"/>
            </a:xfrm>
            <a:prstGeom prst="rect">
              <a:avLst/>
            </a:prstGeom>
            <a:noFill/>
          </p:spPr>
          <p:txBody>
            <a:bodyPr wrap="none" rtlCol="0" anchor="ctr">
              <a:noAutofit/>
            </a:bodyPr>
            <a:lstStyle/>
            <a:p>
              <a:pPr algn="ctr"/>
              <a:r>
                <a:rPr lang="en-US" sz="1400" b="1">
                  <a:solidFill>
                    <a:schemeClr val="tx1"/>
                  </a:solidFill>
                </a:rPr>
                <a:t>&lt;N&gt;</a:t>
              </a:r>
            </a:p>
          </p:txBody>
        </p:sp>
        <p:sp>
          <p:nvSpPr>
            <p:cNvPr id="34" name="Textbox"/>
            <p:cNvSpPr txBox="1">
              <a:spLocks/>
            </p:cNvSpPr>
            <p:nvPr userDrawn="1"/>
          </p:nvSpPr>
          <p:spPr>
            <a:xfrm>
              <a:off x="9817944" y="2616963"/>
              <a:ext cx="636994" cy="369332"/>
            </a:xfrm>
            <a:prstGeom prst="rect">
              <a:avLst/>
            </a:prstGeom>
            <a:noFill/>
          </p:spPr>
          <p:txBody>
            <a:bodyPr wrap="none" rtlCol="0" anchor="ctr">
              <a:noAutofit/>
            </a:bodyPr>
            <a:lstStyle/>
            <a:p>
              <a:pPr algn="r"/>
              <a:r>
                <a:rPr lang="en-US" sz="1400" b="1">
                  <a:solidFill>
                    <a:schemeClr val="tx1"/>
                  </a:solidFill>
                </a:rPr>
                <a:t>&lt;P&gt;</a:t>
              </a:r>
            </a:p>
          </p:txBody>
        </p:sp>
        <p:sp>
          <p:nvSpPr>
            <p:cNvPr id="35" name="Textbox"/>
            <p:cNvSpPr txBox="1">
              <a:spLocks/>
            </p:cNvSpPr>
            <p:nvPr userDrawn="1"/>
          </p:nvSpPr>
          <p:spPr>
            <a:xfrm>
              <a:off x="7696160" y="2616963"/>
              <a:ext cx="1257061" cy="369332"/>
            </a:xfrm>
            <a:prstGeom prst="rect">
              <a:avLst/>
            </a:prstGeom>
            <a:noFill/>
          </p:spPr>
          <p:txBody>
            <a:bodyPr wrap="none" rtlCol="0" anchor="ctr">
              <a:noAutofit/>
            </a:bodyPr>
            <a:lstStyle/>
            <a:p>
              <a:pPr algn="l"/>
              <a:r>
                <a:rPr lang="en-US" sz="1400" b="1">
                  <a:solidFill>
                    <a:schemeClr val="tx1"/>
                  </a:solidFill>
                </a:rPr>
                <a:t>&lt;TIMESLOT&gt;</a:t>
              </a:r>
            </a:p>
          </p:txBody>
        </p:sp>
        <p:sp>
          <p:nvSpPr>
            <p:cNvPr id="36" name="Textbox"/>
            <p:cNvSpPr txBox="1">
              <a:spLocks/>
            </p:cNvSpPr>
            <p:nvPr userDrawn="1"/>
          </p:nvSpPr>
          <p:spPr>
            <a:xfrm>
              <a:off x="6209330" y="2616963"/>
              <a:ext cx="1388067" cy="369332"/>
            </a:xfrm>
            <a:prstGeom prst="rect">
              <a:avLst/>
            </a:prstGeom>
            <a:noFill/>
          </p:spPr>
          <p:txBody>
            <a:bodyPr wrap="none" rtlCol="0" anchor="ctr">
              <a:noAutofit/>
            </a:bodyPr>
            <a:lstStyle/>
            <a:p>
              <a:pPr algn="l"/>
              <a:r>
                <a:rPr lang="en-US" sz="1400" b="1">
                  <a:solidFill>
                    <a:schemeClr val="tx1"/>
                  </a:solidFill>
                </a:rPr>
                <a:t>&lt;RESPONSIBLE&gt;</a:t>
              </a:r>
            </a:p>
          </p:txBody>
        </p:sp>
        <p:sp>
          <p:nvSpPr>
            <p:cNvPr id="37" name="Textbox"/>
            <p:cNvSpPr txBox="1">
              <a:spLocks/>
            </p:cNvSpPr>
            <p:nvPr userDrawn="1"/>
          </p:nvSpPr>
          <p:spPr>
            <a:xfrm>
              <a:off x="9043221" y="2616963"/>
              <a:ext cx="684723" cy="369332"/>
            </a:xfrm>
            <a:prstGeom prst="rect">
              <a:avLst/>
            </a:prstGeom>
            <a:noFill/>
          </p:spPr>
          <p:txBody>
            <a:bodyPr wrap="none" rtlCol="0" anchor="ctr">
              <a:noAutofit/>
            </a:bodyPr>
            <a:lstStyle/>
            <a:p>
              <a:pPr algn="l"/>
              <a:r>
                <a:rPr lang="en-US" sz="1400" b="1">
                  <a:solidFill>
                    <a:schemeClr val="tx1"/>
                  </a:solidFill>
                </a:rPr>
                <a:t>&lt;DURATION&gt;</a:t>
              </a:r>
            </a:p>
          </p:txBody>
        </p:sp>
      </p:grpSp>
      <p:grpSp>
        <p:nvGrpSpPr>
          <p:cNvPr id="8" name="SP Agenda Subsection" hidden="1"/>
          <p:cNvGrpSpPr>
            <a:grpSpLocks/>
          </p:cNvGrpSpPr>
          <p:nvPr userDrawn="1"/>
        </p:nvGrpSpPr>
        <p:grpSpPr>
          <a:xfrm>
            <a:off x="853239" y="3148295"/>
            <a:ext cx="8189135" cy="369332"/>
            <a:chOff x="2265804" y="3155687"/>
            <a:chExt cx="8189134" cy="369332"/>
          </a:xfrm>
        </p:grpSpPr>
        <p:sp>
          <p:nvSpPr>
            <p:cNvPr id="39" name="Textbox"/>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a:solidFill>
                    <a:schemeClr val="tx1"/>
                  </a:solidFill>
                </a:rPr>
                <a:t>&lt;TEXT&gt;</a:t>
              </a:r>
            </a:p>
          </p:txBody>
        </p:sp>
        <p:sp>
          <p:nvSpPr>
            <p:cNvPr id="40" name="Textbox"/>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a:solidFill>
                    <a:schemeClr val="tx1"/>
                  </a:solidFill>
                </a:rPr>
                <a:t>&lt;N&gt;</a:t>
              </a:r>
            </a:p>
          </p:txBody>
        </p:sp>
        <p:sp>
          <p:nvSpPr>
            <p:cNvPr id="41" name="Textbox"/>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a:solidFill>
                    <a:schemeClr val="tx1"/>
                  </a:solidFill>
                </a:rPr>
                <a:t>&lt;P&gt;</a:t>
              </a:r>
            </a:p>
          </p:txBody>
        </p:sp>
        <p:sp>
          <p:nvSpPr>
            <p:cNvPr id="42" name="Textbox"/>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a:solidFill>
                    <a:schemeClr val="tx1"/>
                  </a:solidFill>
                </a:rPr>
                <a:t>&lt;TIMESLOT&gt;</a:t>
              </a:r>
            </a:p>
          </p:txBody>
        </p:sp>
        <p:sp>
          <p:nvSpPr>
            <p:cNvPr id="43" name="Textbox"/>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a:solidFill>
                    <a:schemeClr val="tx1"/>
                  </a:solidFill>
                </a:rPr>
                <a:t>&lt;RESPONSIBLE&gt;</a:t>
              </a:r>
            </a:p>
          </p:txBody>
        </p:sp>
        <p:sp>
          <p:nvSpPr>
            <p:cNvPr id="44" name="Textbox"/>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a:solidFill>
                    <a:schemeClr val="tx1"/>
                  </a:solidFill>
                </a:rPr>
                <a:t>&lt;DURATION&gt;</a:t>
              </a:r>
            </a:p>
          </p:txBody>
        </p:sp>
      </p:grpSp>
      <p:grpSp>
        <p:nvGrpSpPr>
          <p:cNvPr id="9" name="SP Agenda Subsection Highlight" hidden="1"/>
          <p:cNvGrpSpPr>
            <a:grpSpLocks/>
          </p:cNvGrpSpPr>
          <p:nvPr userDrawn="1"/>
        </p:nvGrpSpPr>
        <p:grpSpPr>
          <a:xfrm>
            <a:off x="853240" y="3679627"/>
            <a:ext cx="8189134" cy="369332"/>
            <a:chOff x="2265804" y="3694411"/>
            <a:chExt cx="8189134" cy="369332"/>
          </a:xfrm>
          <a:solidFill>
            <a:schemeClr val="accent1">
              <a:lumMod val="60000"/>
              <a:lumOff val="40000"/>
            </a:schemeClr>
          </a:solidFill>
        </p:grpSpPr>
        <p:sp>
          <p:nvSpPr>
            <p:cNvPr id="46" name="Textbox"/>
            <p:cNvSpPr txBox="1">
              <a:spLocks/>
            </p:cNvSpPr>
            <p:nvPr userDrawn="1"/>
          </p:nvSpPr>
          <p:spPr>
            <a:xfrm>
              <a:off x="2744123" y="3694411"/>
              <a:ext cx="3366444" cy="369332"/>
            </a:xfrm>
            <a:prstGeom prst="rect">
              <a:avLst/>
            </a:prstGeom>
            <a:noFill/>
          </p:spPr>
          <p:txBody>
            <a:bodyPr wrap="square" rtlCol="0" anchor="ctr">
              <a:normAutofit/>
            </a:bodyPr>
            <a:lstStyle/>
            <a:p>
              <a:pPr defTabSz="9334267">
                <a:tabLst>
                  <a:tab pos="9512062" algn="l"/>
                </a:tabLst>
              </a:pPr>
              <a:r>
                <a:rPr lang="en-US" sz="1400" b="1">
                  <a:solidFill>
                    <a:schemeClr val="tx1"/>
                  </a:solidFill>
                </a:rPr>
                <a:t>&lt;TEXT&gt;</a:t>
              </a:r>
            </a:p>
          </p:txBody>
        </p:sp>
        <p:sp>
          <p:nvSpPr>
            <p:cNvPr id="47" name="Textbox"/>
            <p:cNvSpPr txBox="1">
              <a:spLocks/>
            </p:cNvSpPr>
            <p:nvPr userDrawn="1"/>
          </p:nvSpPr>
          <p:spPr>
            <a:xfrm>
              <a:off x="2265804" y="3694411"/>
              <a:ext cx="379556" cy="369332"/>
            </a:xfrm>
            <a:prstGeom prst="rect">
              <a:avLst/>
            </a:prstGeom>
            <a:noFill/>
          </p:spPr>
          <p:txBody>
            <a:bodyPr wrap="none" rtlCol="0" anchor="ctr">
              <a:noAutofit/>
            </a:bodyPr>
            <a:lstStyle/>
            <a:p>
              <a:pPr algn="ctr"/>
              <a:r>
                <a:rPr lang="en-US" sz="1400" b="1">
                  <a:solidFill>
                    <a:schemeClr val="tx1"/>
                  </a:solidFill>
                </a:rPr>
                <a:t>&lt;N&gt;</a:t>
              </a:r>
            </a:p>
          </p:txBody>
        </p:sp>
        <p:sp>
          <p:nvSpPr>
            <p:cNvPr id="48" name="Textbox"/>
            <p:cNvSpPr txBox="1">
              <a:spLocks/>
            </p:cNvSpPr>
            <p:nvPr userDrawn="1"/>
          </p:nvSpPr>
          <p:spPr>
            <a:xfrm>
              <a:off x="9817944" y="3694411"/>
              <a:ext cx="636994" cy="369332"/>
            </a:xfrm>
            <a:prstGeom prst="rect">
              <a:avLst/>
            </a:prstGeom>
            <a:noFill/>
          </p:spPr>
          <p:txBody>
            <a:bodyPr wrap="none" rtlCol="0" anchor="ctr">
              <a:noAutofit/>
            </a:bodyPr>
            <a:lstStyle/>
            <a:p>
              <a:pPr algn="r"/>
              <a:r>
                <a:rPr lang="en-US" sz="1400" b="1">
                  <a:solidFill>
                    <a:schemeClr val="tx1"/>
                  </a:solidFill>
                </a:rPr>
                <a:t>&lt;P&gt;</a:t>
              </a:r>
            </a:p>
          </p:txBody>
        </p:sp>
        <p:sp>
          <p:nvSpPr>
            <p:cNvPr id="49" name="Textbox"/>
            <p:cNvSpPr txBox="1">
              <a:spLocks/>
            </p:cNvSpPr>
            <p:nvPr userDrawn="1"/>
          </p:nvSpPr>
          <p:spPr>
            <a:xfrm>
              <a:off x="7696160" y="3694411"/>
              <a:ext cx="1257061" cy="369332"/>
            </a:xfrm>
            <a:prstGeom prst="rect">
              <a:avLst/>
            </a:prstGeom>
            <a:noFill/>
          </p:spPr>
          <p:txBody>
            <a:bodyPr wrap="none" rtlCol="0" anchor="ctr">
              <a:noAutofit/>
            </a:bodyPr>
            <a:lstStyle/>
            <a:p>
              <a:pPr algn="l"/>
              <a:r>
                <a:rPr lang="en-US" sz="1400" b="1">
                  <a:solidFill>
                    <a:schemeClr val="tx1"/>
                  </a:solidFill>
                </a:rPr>
                <a:t>&lt;TIMESLOT&gt;</a:t>
              </a:r>
            </a:p>
          </p:txBody>
        </p:sp>
        <p:sp>
          <p:nvSpPr>
            <p:cNvPr id="50" name="Textbox"/>
            <p:cNvSpPr txBox="1">
              <a:spLocks/>
            </p:cNvSpPr>
            <p:nvPr userDrawn="1"/>
          </p:nvSpPr>
          <p:spPr>
            <a:xfrm>
              <a:off x="6209330" y="3694411"/>
              <a:ext cx="1388067" cy="369332"/>
            </a:xfrm>
            <a:prstGeom prst="rect">
              <a:avLst/>
            </a:prstGeom>
            <a:noFill/>
          </p:spPr>
          <p:txBody>
            <a:bodyPr wrap="none" rtlCol="0" anchor="ctr">
              <a:noAutofit/>
            </a:bodyPr>
            <a:lstStyle/>
            <a:p>
              <a:pPr algn="l"/>
              <a:r>
                <a:rPr lang="en-US" sz="1400" b="1">
                  <a:solidFill>
                    <a:schemeClr val="tx1"/>
                  </a:solidFill>
                </a:rPr>
                <a:t>&lt;RESPONSIBLE&gt;</a:t>
              </a:r>
            </a:p>
          </p:txBody>
        </p:sp>
        <p:sp>
          <p:nvSpPr>
            <p:cNvPr id="51" name="Textbox"/>
            <p:cNvSpPr txBox="1">
              <a:spLocks/>
            </p:cNvSpPr>
            <p:nvPr userDrawn="1"/>
          </p:nvSpPr>
          <p:spPr>
            <a:xfrm>
              <a:off x="9043221" y="3694411"/>
              <a:ext cx="684723" cy="369332"/>
            </a:xfrm>
            <a:prstGeom prst="rect">
              <a:avLst/>
            </a:prstGeom>
            <a:noFill/>
          </p:spPr>
          <p:txBody>
            <a:bodyPr wrap="none" rtlCol="0" anchor="ctr">
              <a:noAutofit/>
            </a:bodyPr>
            <a:lstStyle/>
            <a:p>
              <a:pPr algn="l"/>
              <a:r>
                <a:rPr lang="en-US" sz="1400" b="1">
                  <a:solidFill>
                    <a:schemeClr val="tx1"/>
                  </a:solidFill>
                </a:rPr>
                <a:t>&lt;DURATION&gt;</a:t>
              </a:r>
            </a:p>
          </p:txBody>
        </p:sp>
      </p:grpSp>
      <p:sp>
        <p:nvSpPr>
          <p:cNvPr id="2" name="Title">
            <a:extLst>
              <a:ext uri="{FF2B5EF4-FFF2-40B4-BE49-F238E27FC236}">
                <a16:creationId xmlns:a16="http://schemas.microsoft.com/office/drawing/2014/main" id="{AD3FC5EF-E69D-4618-8443-A903DF0604E7}"/>
              </a:ext>
            </a:extLst>
          </p:cNvPr>
          <p:cNvSpPr>
            <a:spLocks noGrp="1"/>
          </p:cNvSpPr>
          <p:nvPr>
            <p:ph type="title" idx="14" hasCustomPrompt="1"/>
          </p:nvPr>
        </p:nvSpPr>
        <p:spPr/>
        <p:txBody>
          <a:bodyPr/>
          <a:lstStyle/>
          <a:p>
            <a:r>
              <a:rPr lang="en-US"/>
              <a:t>Agenda</a:t>
            </a:r>
          </a:p>
        </p:txBody>
      </p:sp>
      <p:sp>
        <p:nvSpPr>
          <p:cNvPr id="38" name="Bar">
            <a:extLst>
              <a:ext uri="{FF2B5EF4-FFF2-40B4-BE49-F238E27FC236}">
                <a16:creationId xmlns:a16="http://schemas.microsoft.com/office/drawing/2014/main" id="{138C5D1F-7025-4361-82C0-442529977361}"/>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Tree>
    <p:extLst>
      <p:ext uri="{BB962C8B-B14F-4D97-AF65-F5344CB8AC3E}">
        <p14:creationId xmlns:p14="http://schemas.microsoft.com/office/powerpoint/2010/main" val="299548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1"/>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381000" y="4096092"/>
            <a:ext cx="10080000" cy="369332"/>
            <a:chOff x="1797664" y="2085631"/>
            <a:chExt cx="5940745"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a:solidFill>
                    <a:schemeClr val="bg1"/>
                  </a:solidFill>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&lt;DURATION&gt;</a:t>
              </a:r>
            </a:p>
          </p:txBody>
        </p:sp>
      </p:grpSp>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381000" y="4096092"/>
            <a:ext cx="10080000" cy="369332"/>
            <a:chOff x="1797664" y="2085631"/>
            <a:chExt cx="5940745"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a:solidFill>
                    <a:schemeClr val="bg1"/>
                  </a:solidFill>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&lt;DURATION&gt;</a:t>
              </a:r>
            </a:p>
          </p:txBody>
        </p:sp>
      </p:grpSp>
    </p:spTree>
    <p:extLst>
      <p:ext uri="{BB962C8B-B14F-4D97-AF65-F5344CB8AC3E}">
        <p14:creationId xmlns:p14="http://schemas.microsoft.com/office/powerpoint/2010/main" val="42442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Header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388077"/>
            <a:ext cx="11277600" cy="645393"/>
          </a:xfrm>
          <a:prstGeom prst="rect">
            <a:avLst/>
          </a:prstGeom>
        </p:spPr>
        <p:txBody>
          <a:bodyPr rtlCol="0">
            <a:normAutofit/>
          </a:bodyPr>
          <a:lstStyle>
            <a:lvl1pPr>
              <a:defRPr lang="en-US" altLang="en-US" sz="3200" b="0" i="0" kern="1200" dirty="0">
                <a:solidFill>
                  <a:schemeClr val="tx1"/>
                </a:solidFill>
                <a:latin typeface="Source Sans Pro" panose="020B0503030403020204" pitchFamily="34" charset="0"/>
                <a:ea typeface="Lato" charset="0"/>
                <a:cs typeface="Lato" charset="0"/>
              </a:defRPr>
            </a:lvl1pPr>
          </a:lstStyle>
          <a:p>
            <a:pPr lvl="0" algn="l" defTabSz="608013" rtl="0" eaLnBrk="1" fontAlgn="base" hangingPunct="1">
              <a:lnSpc>
                <a:spcPct val="90000"/>
              </a:lnSpc>
              <a:spcBef>
                <a:spcPct val="0"/>
              </a:spcBef>
              <a:spcAft>
                <a:spcPct val="0"/>
              </a:spcAft>
            </a:pPr>
            <a:r>
              <a:rPr lang="en-US"/>
              <a:t>Click to edit Master title style</a:t>
            </a:r>
          </a:p>
        </p:txBody>
      </p:sp>
      <p:sp>
        <p:nvSpPr>
          <p:cNvPr id="7" name="Text Placeholder 6">
            <a:extLst>
              <a:ext uri="{FF2B5EF4-FFF2-40B4-BE49-F238E27FC236}">
                <a16:creationId xmlns:a16="http://schemas.microsoft.com/office/drawing/2014/main" id="{5B7E8542-1571-1D92-4F4E-F2CD811667FA}"/>
              </a:ext>
            </a:extLst>
          </p:cNvPr>
          <p:cNvSpPr>
            <a:spLocks noGrp="1"/>
          </p:cNvSpPr>
          <p:nvPr>
            <p:ph type="body" sz="quarter" idx="11"/>
          </p:nvPr>
        </p:nvSpPr>
        <p:spPr>
          <a:xfrm>
            <a:off x="457200" y="810597"/>
            <a:ext cx="11277600" cy="258043"/>
          </a:xfrm>
        </p:spPr>
        <p:txBody>
          <a:bodyPr/>
          <a:lstStyle>
            <a:lvl1pPr marL="0" indent="0">
              <a:buNone/>
              <a:defRPr sz="1600" b="0" i="0">
                <a:latin typeface="Source Sans Pro" panose="020B0503030403020204" pitchFamily="34" charset="0"/>
              </a:defRPr>
            </a:lvl1pPr>
            <a:lvl2pPr marL="609600" indent="0">
              <a:buNone/>
              <a:defRPr sz="1600" b="0" i="0">
                <a:latin typeface="Source Sans Pro" panose="020B0503030403020204" pitchFamily="34" charset="0"/>
              </a:defRPr>
            </a:lvl2pPr>
            <a:lvl3pPr marL="1219200" indent="0">
              <a:buNone/>
              <a:defRPr sz="1600" b="0" i="0">
                <a:latin typeface="Source Sans Pro" panose="020B0503030403020204" pitchFamily="34" charset="0"/>
              </a:defRPr>
            </a:lvl3pPr>
            <a:lvl4pPr marL="1828800" indent="0">
              <a:buNone/>
              <a:defRPr sz="1600" b="0" i="0">
                <a:latin typeface="Source Sans Pro" panose="020B0503030403020204" pitchFamily="34" charset="0"/>
              </a:defRPr>
            </a:lvl4pPr>
            <a:lvl5pPr marL="2438400" indent="0">
              <a:buNone/>
              <a:defRPr sz="1600" b="0" i="0">
                <a:latin typeface="Source Sans Pro"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2793854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5837C125-1DBF-4F22-925B-D8481E8BC23A}"/>
              </a:ext>
            </a:extLst>
          </p:cNvPr>
          <p:cNvSpPr>
            <a:spLocks noGrp="1"/>
          </p:cNvSpPr>
          <p:nvPr>
            <p:ph type="pic" sz="quarter" idx="15" hasCustomPrompt="1"/>
          </p:nvPr>
        </p:nvSpPr>
        <p:spPr>
          <a:xfrm>
            <a:off x="0" y="0"/>
            <a:ext cx="12192000" cy="6858000"/>
          </a:xfrm>
        </p:spPr>
        <p:txBody>
          <a:bodyPr rIns="1828800" bIns="90000" anchor="ctr"/>
          <a:lstStyle>
            <a:lvl1pPr marL="0" indent="0" algn="r">
              <a:buNone/>
              <a:defRPr>
                <a:latin typeface="+mn-lt"/>
              </a:defRPr>
            </a:lvl1pPr>
          </a:lstStyle>
          <a:p>
            <a:r>
              <a:rPr lang="en-US"/>
              <a:t>Click to add picture</a:t>
            </a:r>
          </a:p>
        </p:txBody>
      </p:sp>
      <p:sp>
        <p:nvSpPr>
          <p:cNvPr id="8" name="Title">
            <a:extLst>
              <a:ext uri="{FF2B5EF4-FFF2-40B4-BE49-F238E27FC236}">
                <a16:creationId xmlns:a16="http://schemas.microsoft.com/office/drawing/2014/main" id="{1D8D4E77-E0A3-4D09-ACAE-F1308CF36BFA}"/>
              </a:ext>
            </a:extLst>
          </p:cNvPr>
          <p:cNvSpPr>
            <a:spLocks noGrp="1"/>
          </p:cNvSpPr>
          <p:nvPr>
            <p:ph type="title" hasCustomPrompt="1"/>
          </p:nvPr>
        </p:nvSpPr>
        <p:spPr>
          <a:xfrm>
            <a:off x="292839" y="2743510"/>
            <a:ext cx="5923811" cy="1485280"/>
          </a:xfrm>
        </p:spPr>
        <p:txBody>
          <a:bodyPr lIns="91440" tIns="91440" rIns="91440" bIns="91440" anchor="t"/>
          <a:lstStyle>
            <a:lvl1pPr>
              <a:defRPr sz="3200" baseline="0"/>
            </a:lvl1pPr>
          </a:lstStyle>
          <a:p>
            <a:r>
              <a:rPr lang="en-US"/>
              <a:t>Click to add section header</a:t>
            </a:r>
            <a:br>
              <a:rPr lang="en-US"/>
            </a:br>
            <a:r>
              <a:rPr lang="en-US"/>
              <a:t>or big idea statement</a:t>
            </a:r>
          </a:p>
        </p:txBody>
      </p:sp>
      <p:sp>
        <p:nvSpPr>
          <p:cNvPr id="3" name="Slide Number Placeholder">
            <a:extLst>
              <a:ext uri="{FF2B5EF4-FFF2-40B4-BE49-F238E27FC236}">
                <a16:creationId xmlns:a16="http://schemas.microsoft.com/office/drawing/2014/main" id="{8809E328-E168-4AEC-AD9B-18A4ACAAA4FA}"/>
              </a:ext>
            </a:extLst>
          </p:cNvPr>
          <p:cNvSpPr>
            <a:spLocks noGrp="1"/>
          </p:cNvSpPr>
          <p:nvPr>
            <p:ph type="sldNum" sz="quarter" idx="17"/>
          </p:nvPr>
        </p:nvSpPr>
        <p:spPr/>
        <p:txBody>
          <a:body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
        <p:nvSpPr>
          <p:cNvPr id="2" name="Footer Placeholder">
            <a:extLst>
              <a:ext uri="{FF2B5EF4-FFF2-40B4-BE49-F238E27FC236}">
                <a16:creationId xmlns:a16="http://schemas.microsoft.com/office/drawing/2014/main" id="{D456EB42-66C6-4FC9-8A72-F78974DE8485}"/>
              </a:ext>
            </a:extLst>
          </p:cNvPr>
          <p:cNvSpPr>
            <a:spLocks noGrp="1"/>
          </p:cNvSpPr>
          <p:nvPr>
            <p:ph type="ftr" sz="quarter" idx="16"/>
          </p:nvPr>
        </p:nvSpPr>
        <p:spPr/>
        <p:txBody>
          <a:bodyPr/>
          <a:lstStyle/>
          <a:p>
            <a:r>
              <a:rPr lang="en-US"/>
              <a:t>Confidential | Authorized </a:t>
            </a:r>
          </a:p>
        </p:txBody>
      </p:sp>
    </p:spTree>
    <p:extLst>
      <p:ext uri="{BB962C8B-B14F-4D97-AF65-F5344CB8AC3E}">
        <p14:creationId xmlns:p14="http://schemas.microsoft.com/office/powerpoint/2010/main" val="137847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Left 1/3 (dark)">
    <p:spTree>
      <p:nvGrpSpPr>
        <p:cNvPr id="1" name=""/>
        <p:cNvGrpSpPr/>
        <p:nvPr/>
      </p:nvGrpSpPr>
      <p:grpSpPr>
        <a:xfrm>
          <a:off x="0" y="0"/>
          <a:ext cx="0" cy="0"/>
          <a:chOff x="0" y="0"/>
          <a:chExt cx="0" cy="0"/>
        </a:xfrm>
      </p:grpSpPr>
      <p:pic>
        <p:nvPicPr>
          <p:cNvPr id="2" name="Picture 3" descr="A picture containing background pattern&#10;&#10;Description automatically generated">
            <a:extLst>
              <a:ext uri="{FF2B5EF4-FFF2-40B4-BE49-F238E27FC236}">
                <a16:creationId xmlns:a16="http://schemas.microsoft.com/office/drawing/2014/main" id="{27806A35-23C7-8D55-151C-F743F9EC0B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110" r="65691" b="6946"/>
          <a:stretch>
            <a:fillRect/>
          </a:stretch>
        </p:blipFill>
        <p:spPr bwMode="auto">
          <a:xfrm>
            <a:off x="0" y="0"/>
            <a:ext cx="4183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d rectangle">
            <a:extLst>
              <a:ext uri="{FF2B5EF4-FFF2-40B4-BE49-F238E27FC236}">
                <a16:creationId xmlns:a16="http://schemas.microsoft.com/office/drawing/2014/main" id="{876B3839-5B26-45B1-D25B-7D72156AC7CE}"/>
              </a:ext>
            </a:extLst>
          </p:cNvPr>
          <p:cNvSpPr/>
          <p:nvPr/>
        </p:nvSpPr>
        <p:spPr>
          <a:xfrm rot="5400000">
            <a:off x="800101" y="3382962"/>
            <a:ext cx="6858000" cy="92075"/>
          </a:xfrm>
          <a:prstGeom prst="rect">
            <a:avLst/>
          </a:prstGeom>
          <a:solidFill>
            <a:srgbClr val="BA0C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Source Sans Pro" panose="020B0503030403020204" pitchFamily="34" charset="0"/>
            </a:endParaRPr>
          </a:p>
        </p:txBody>
      </p:sp>
      <p:pic>
        <p:nvPicPr>
          <p:cNvPr id="4" name="Zerto (HPE)">
            <a:extLst>
              <a:ext uri="{FF2B5EF4-FFF2-40B4-BE49-F238E27FC236}">
                <a16:creationId xmlns:a16="http://schemas.microsoft.com/office/drawing/2014/main" id="{04154188-D13F-7C65-5C07-544EDBCDA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78538"/>
            <a:ext cx="160020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7">
            <a:extLst>
              <a:ext uri="{FF2B5EF4-FFF2-40B4-BE49-F238E27FC236}">
                <a16:creationId xmlns:a16="http://schemas.microsoft.com/office/drawing/2014/main" id="{201F0975-6558-1CC0-5E57-7FB4C78227A0}"/>
              </a:ext>
            </a:extLst>
          </p:cNvPr>
          <p:cNvPicPr>
            <a:picLocks noChangeAspect="1"/>
          </p:cNvPicPr>
          <p:nvPr/>
        </p:nvPicPr>
        <p:blipFill rotWithShape="1">
          <a:blip r:embed="rId4"/>
          <a:srcRect t="1" r="54002" b="18569"/>
          <a:stretch/>
        </p:blipFill>
        <p:spPr>
          <a:xfrm>
            <a:off x="1998663" y="3327400"/>
            <a:ext cx="2184400" cy="3530600"/>
          </a:xfrm>
          <a:prstGeom prst="rect">
            <a:avLst/>
          </a:prstGeom>
        </p:spPr>
      </p:pic>
      <p:sp>
        <p:nvSpPr>
          <p:cNvPr id="13" name="Bullets"/>
          <p:cNvSpPr>
            <a:spLocks noGrp="1"/>
          </p:cNvSpPr>
          <p:nvPr>
            <p:ph type="body" sz="quarter" idx="13"/>
          </p:nvPr>
        </p:nvSpPr>
        <p:spPr>
          <a:xfrm>
            <a:off x="319088" y="3417598"/>
            <a:ext cx="3733374" cy="879475"/>
          </a:xfrm>
        </p:spPr>
        <p:txBody>
          <a:bodyPr/>
          <a:lstStyle>
            <a:lvl1pPr marL="288925" indent="-288925" algn="l" defTabSz="609555" rtl="0" eaLnBrk="1" fontAlgn="auto" latinLnBrk="0" hangingPunct="1">
              <a:spcBef>
                <a:spcPts val="0"/>
              </a:spcBef>
              <a:spcAft>
                <a:spcPts val="1200"/>
              </a:spcAft>
              <a:buClr>
                <a:schemeClr val="bg1"/>
              </a:buClr>
              <a:buFont typeface="System Font Regular"/>
              <a:buChar char="▸"/>
              <a:tabLst/>
              <a:defRPr lang="en-US" sz="1800" b="0" i="0" kern="1200" dirty="0" smtClean="0">
                <a:solidFill>
                  <a:schemeClr val="accent5">
                    <a:lumMod val="40000"/>
                    <a:lumOff val="60000"/>
                  </a:schemeClr>
                </a:solidFill>
                <a:latin typeface="Source Sans Pro Light" panose="020B0403030403020204" pitchFamily="34" charset="0"/>
                <a:ea typeface="Source Sans Pro Light" panose="020B0403030403020204" pitchFamily="34" charset="0"/>
                <a:cs typeface="Calibri Light" panose="020F0302020204030204" pitchFamily="34" charset="0"/>
              </a:defRPr>
            </a:lvl1pPr>
            <a:lvl2pPr marL="6096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2pPr>
            <a:lvl3pPr marL="12192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3pPr>
            <a:lvl4pPr marL="18288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4pPr>
            <a:lvl5pPr marL="2438400" indent="0" algn="l" rtl="0" eaLnBrk="1" fontAlgn="auto" hangingPunct="1">
              <a:spcBef>
                <a:spcPts val="0"/>
              </a:spcBef>
              <a:spcAft>
                <a:spcPts val="0"/>
              </a:spcAft>
              <a:buNone/>
              <a:defRPr lang="en-US" sz="2000" kern="1200" dirty="0">
                <a:solidFill>
                  <a:schemeClr val="bg1"/>
                </a:solidFill>
                <a:latin typeface="Source Sans Pro Light" panose="020B0403030403020204" pitchFamily="34" charset="0"/>
                <a:ea typeface="Lato" charset="0"/>
                <a:cs typeface="Lato" charset="0"/>
              </a:defRPr>
            </a:lvl5pPr>
          </a:lstStyle>
          <a:p>
            <a:pPr lvl="0"/>
            <a:r>
              <a:rPr lang="en-US"/>
              <a:t>Click to edit Master text styles</a:t>
            </a:r>
          </a:p>
        </p:txBody>
      </p:sp>
      <p:sp>
        <p:nvSpPr>
          <p:cNvPr id="10" name="Supporting Text"/>
          <p:cNvSpPr>
            <a:spLocks noGrp="1"/>
          </p:cNvSpPr>
          <p:nvPr>
            <p:ph type="body" sz="quarter" idx="11"/>
          </p:nvPr>
        </p:nvSpPr>
        <p:spPr>
          <a:xfrm>
            <a:off x="319088" y="2447811"/>
            <a:ext cx="3733374" cy="879475"/>
          </a:xfrm>
        </p:spPr>
        <p:txBody>
          <a:bodyPr/>
          <a:lstStyle>
            <a:lvl1pPr marL="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1pPr>
            <a:lvl2pPr marL="6096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2pPr>
            <a:lvl3pPr marL="12192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3pPr>
            <a:lvl4pPr marL="18288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4pPr>
            <a:lvl5pPr marL="2438400" indent="0" algn="l" rtl="0" eaLnBrk="1" fontAlgn="auto" hangingPunct="1">
              <a:spcBef>
                <a:spcPts val="0"/>
              </a:spcBef>
              <a:spcAft>
                <a:spcPts val="0"/>
              </a:spcAft>
              <a:buNone/>
              <a:defRPr lang="en-US" sz="2000" kern="1200" dirty="0">
                <a:solidFill>
                  <a:schemeClr val="bg1"/>
                </a:solidFill>
                <a:latin typeface="Source Sans Pro Light" panose="020B0403030403020204" pitchFamily="34" charset="0"/>
                <a:ea typeface="Lato" charset="0"/>
                <a:cs typeface="Lato" charset="0"/>
              </a:defRPr>
            </a:lvl5pPr>
          </a:lstStyle>
          <a:p>
            <a:pPr lvl="0"/>
            <a:r>
              <a:rPr lang="en-US"/>
              <a:t>Click to edit Master text styles</a:t>
            </a:r>
          </a:p>
        </p:txBody>
      </p:sp>
      <p:sp>
        <p:nvSpPr>
          <p:cNvPr id="11" name="Title"/>
          <p:cNvSpPr>
            <a:spLocks noGrp="1"/>
          </p:cNvSpPr>
          <p:nvPr>
            <p:ph type="body" sz="quarter" idx="12"/>
          </p:nvPr>
        </p:nvSpPr>
        <p:spPr>
          <a:xfrm>
            <a:off x="319088" y="1482143"/>
            <a:ext cx="3733374" cy="879475"/>
          </a:xfrm>
        </p:spPr>
        <p:txBody>
          <a:bodyPr/>
          <a:lstStyle>
            <a:lvl1pPr marL="0" indent="0" algn="l" rtl="0" eaLnBrk="0" fontAlgn="base" hangingPunct="0">
              <a:lnSpc>
                <a:spcPct val="90000"/>
              </a:lnSpc>
              <a:spcBef>
                <a:spcPct val="0"/>
              </a:spcBef>
              <a:spcAft>
                <a:spcPts val="600"/>
              </a:spcAft>
              <a:buNone/>
              <a:defRPr lang="en-US" sz="2800" kern="1200" dirty="0" smtClean="0">
                <a:solidFill>
                  <a:schemeClr val="bg1"/>
                </a:solidFill>
                <a:latin typeface="Source Sans Pro" panose="020B0503030403020204" pitchFamily="34" charset="0"/>
                <a:ea typeface="Lato" charset="0"/>
                <a:cs typeface="Lato" charset="0"/>
              </a:defRPr>
            </a:lvl1pPr>
            <a:lvl2pPr marL="6096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2pPr>
            <a:lvl3pPr marL="12192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3pPr>
            <a:lvl4pPr marL="18288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4pPr>
            <a:lvl5pPr marL="2438400" indent="0" algn="l" rtl="0" eaLnBrk="1" fontAlgn="auto" hangingPunct="1">
              <a:spcBef>
                <a:spcPts val="0"/>
              </a:spcBef>
              <a:spcAft>
                <a:spcPts val="0"/>
              </a:spcAft>
              <a:buNone/>
              <a:defRPr lang="en-US" sz="2000" kern="1200" dirty="0">
                <a:solidFill>
                  <a:schemeClr val="bg1"/>
                </a:solidFill>
                <a:latin typeface="Source Sans Pro Light" panose="020B0403030403020204" pitchFamily="34" charset="0"/>
                <a:ea typeface="Lato" charset="0"/>
                <a:cs typeface="Lato" charset="0"/>
              </a:defRPr>
            </a:lvl5pPr>
          </a:lstStyle>
          <a:p>
            <a:pPr lvl="0"/>
            <a:r>
              <a:rPr lang="en-US"/>
              <a:t>Click to edit Master text styles</a:t>
            </a:r>
          </a:p>
        </p:txBody>
      </p:sp>
    </p:spTree>
    <p:extLst>
      <p:ext uri="{BB962C8B-B14F-4D97-AF65-F5344CB8AC3E}">
        <p14:creationId xmlns:p14="http://schemas.microsoft.com/office/powerpoint/2010/main" val="30202109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how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9706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itle Slide">
    <p:bg>
      <p:bgPr>
        <a:gradFill>
          <a:gsLst>
            <a:gs pos="0">
              <a:srgbClr val="0F1D42"/>
            </a:gs>
            <a:gs pos="32000">
              <a:srgbClr val="174076"/>
            </a:gs>
            <a:gs pos="62000">
              <a:srgbClr val="163868"/>
            </a:gs>
            <a:gs pos="100000">
              <a:srgbClr val="0F1F43"/>
            </a:gs>
          </a:gsLst>
          <a:lin ang="2400000" scaled="0"/>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A5EBE21-72B0-4B0F-9205-0B469BDD5310}"/>
              </a:ext>
            </a:extLst>
          </p:cNvPr>
          <p:cNvSpPr/>
          <p:nvPr userDrawn="1"/>
        </p:nvSpPr>
        <p:spPr>
          <a:xfrm>
            <a:off x="2077236" y="1518839"/>
            <a:ext cx="8664690" cy="3724136"/>
          </a:xfrm>
          <a:prstGeom prst="rect">
            <a:avLst/>
          </a:prstGeom>
          <a:gradFill>
            <a:gsLst>
              <a:gs pos="0">
                <a:srgbClr val="0F1D42"/>
              </a:gs>
              <a:gs pos="32000">
                <a:srgbClr val="174076"/>
              </a:gs>
              <a:gs pos="62000">
                <a:srgbClr val="163868"/>
              </a:gs>
              <a:gs pos="100000">
                <a:srgbClr val="0F1F43"/>
              </a:gs>
            </a:gsLst>
            <a:lin ang="2400000" scaled="0"/>
          </a:gradFill>
          <a:ln w="28575">
            <a:solidFill>
              <a:schemeClr val="accent2"/>
            </a:solidFill>
          </a:ln>
          <a:effectLst>
            <a:outerShdw blurRad="215900" dist="38100" dir="2700000" algn="tl" rotWithShape="0">
              <a:srgbClr val="AFD8EF">
                <a:alpha val="19000"/>
              </a:srgbClr>
            </a:outerShdw>
          </a:effectLst>
          <a:scene3d>
            <a:camera prst="orthographicFront"/>
            <a:lightRig rig="threePt" dir="t"/>
          </a:scene3d>
          <a:sp3d prstMaterial="dk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6" name="Rectangle 15">
            <a:extLst>
              <a:ext uri="{FF2B5EF4-FFF2-40B4-BE49-F238E27FC236}">
                <a16:creationId xmlns:a16="http://schemas.microsoft.com/office/drawing/2014/main" id="{D91FDE39-D1D6-488C-920E-E2347F89C9C8}"/>
              </a:ext>
            </a:extLst>
          </p:cNvPr>
          <p:cNvSpPr/>
          <p:nvPr userDrawn="1"/>
        </p:nvSpPr>
        <p:spPr>
          <a:xfrm>
            <a:off x="1311895" y="4828898"/>
            <a:ext cx="158111" cy="158111"/>
          </a:xfrm>
          <a:prstGeom prst="rect">
            <a:avLst/>
          </a:prstGeom>
          <a:solidFill>
            <a:srgbClr val="028BF7"/>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7" name="Rectangle 16">
            <a:extLst>
              <a:ext uri="{FF2B5EF4-FFF2-40B4-BE49-F238E27FC236}">
                <a16:creationId xmlns:a16="http://schemas.microsoft.com/office/drawing/2014/main" id="{1F8B4D13-BBFA-4A66-9F6B-3B45FAAF61AF}"/>
              </a:ext>
            </a:extLst>
          </p:cNvPr>
          <p:cNvSpPr/>
          <p:nvPr userDrawn="1"/>
        </p:nvSpPr>
        <p:spPr>
          <a:xfrm>
            <a:off x="1025241" y="4981317"/>
            <a:ext cx="286654" cy="28665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8" name="Rectangle 17">
            <a:extLst>
              <a:ext uri="{FF2B5EF4-FFF2-40B4-BE49-F238E27FC236}">
                <a16:creationId xmlns:a16="http://schemas.microsoft.com/office/drawing/2014/main" id="{EB2F237A-2457-4EE3-9608-7775069BE1B1}"/>
              </a:ext>
            </a:extLst>
          </p:cNvPr>
          <p:cNvSpPr/>
          <p:nvPr userDrawn="1"/>
        </p:nvSpPr>
        <p:spPr>
          <a:xfrm>
            <a:off x="1432872" y="5267971"/>
            <a:ext cx="610214" cy="61021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pic>
        <p:nvPicPr>
          <p:cNvPr id="20" name="Picture 19" descr="Logo, company name&#10;&#10;Description automatically generated">
            <a:extLst>
              <a:ext uri="{FF2B5EF4-FFF2-40B4-BE49-F238E27FC236}">
                <a16:creationId xmlns:a16="http://schemas.microsoft.com/office/drawing/2014/main" id="{37DCB219-15EE-47D5-8F97-23CAC06327C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11895" y="5267971"/>
            <a:ext cx="731191" cy="731191"/>
          </a:xfrm>
          <a:prstGeom prst="rect">
            <a:avLst/>
          </a:prstGeom>
        </p:spPr>
      </p:pic>
      <p:sp>
        <p:nvSpPr>
          <p:cNvPr id="14" name="Text Placeholder 13">
            <a:extLst>
              <a:ext uri="{FF2B5EF4-FFF2-40B4-BE49-F238E27FC236}">
                <a16:creationId xmlns:a16="http://schemas.microsoft.com/office/drawing/2014/main" id="{22825262-3F6E-4DC6-AA53-E30B25B15839}"/>
              </a:ext>
            </a:extLst>
          </p:cNvPr>
          <p:cNvSpPr>
            <a:spLocks noGrp="1"/>
          </p:cNvSpPr>
          <p:nvPr>
            <p:ph type="body" sz="quarter" idx="10" hasCustomPrompt="1"/>
          </p:nvPr>
        </p:nvSpPr>
        <p:spPr>
          <a:xfrm>
            <a:off x="2235347" y="4307505"/>
            <a:ext cx="8280253" cy="588087"/>
          </a:xfrm>
        </p:spPr>
        <p:txBody>
          <a:bodyPr anchor="t" anchorCtr="0">
            <a:normAutofit/>
          </a:bodyPr>
          <a:lstStyle>
            <a:lvl1pPr marL="0" indent="0">
              <a:buFontTx/>
              <a:buNone/>
              <a:defRPr sz="2400">
                <a:solidFill>
                  <a:schemeClr val="accent2"/>
                </a:solidFill>
                <a:latin typeface="+mn-lt"/>
              </a:defRPr>
            </a:lvl1pPr>
          </a:lstStyle>
          <a:p>
            <a:pPr lvl="0"/>
            <a:r>
              <a:rPr lang="en-US"/>
              <a:t>Click to edit text styles</a:t>
            </a:r>
          </a:p>
        </p:txBody>
      </p:sp>
      <p:sp>
        <p:nvSpPr>
          <p:cNvPr id="2" name="Title 1">
            <a:extLst>
              <a:ext uri="{FF2B5EF4-FFF2-40B4-BE49-F238E27FC236}">
                <a16:creationId xmlns:a16="http://schemas.microsoft.com/office/drawing/2014/main" id="{A0E6BC2F-544E-4727-A6CC-2BE3B3E01B51}"/>
              </a:ext>
            </a:extLst>
          </p:cNvPr>
          <p:cNvSpPr>
            <a:spLocks noGrp="1"/>
          </p:cNvSpPr>
          <p:nvPr>
            <p:ph type="ctrTitle" hasCustomPrompt="1"/>
          </p:nvPr>
        </p:nvSpPr>
        <p:spPr>
          <a:xfrm>
            <a:off x="2235347" y="1635111"/>
            <a:ext cx="8280253" cy="1874852"/>
          </a:xfrm>
        </p:spPr>
        <p:txBody>
          <a:bodyPr anchor="b">
            <a:normAutofit/>
          </a:bodyPr>
          <a:lstStyle>
            <a:lvl1pPr algn="l">
              <a:defRPr lang="en-US" sz="5400" b="1" kern="1200" dirty="0">
                <a:gradFill flip="none" rotWithShape="1">
                  <a:gsLst>
                    <a:gs pos="16000">
                      <a:srgbClr val="ECD3F1">
                        <a:lumMod val="0"/>
                        <a:lumOff val="100000"/>
                      </a:srgbClr>
                    </a:gs>
                    <a:gs pos="87000">
                      <a:srgbClr val="76CEFF">
                        <a:lumMod val="38000"/>
                        <a:lumOff val="62000"/>
                      </a:srgbClr>
                    </a:gs>
                  </a:gsLst>
                  <a:lin ang="2700000" scaled="1"/>
                  <a:tileRect/>
                </a:gradFill>
                <a:latin typeface="IntelOne Display Medium" panose="020B0503020203020204" pitchFamily="34" charset="77"/>
                <a:ea typeface="+mn-ea"/>
                <a:cs typeface="Arial"/>
              </a:defRPr>
            </a:lvl1p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a:t>Click to edit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hasCustomPrompt="1"/>
          </p:nvPr>
        </p:nvSpPr>
        <p:spPr>
          <a:xfrm>
            <a:off x="2235347" y="3602038"/>
            <a:ext cx="8280253" cy="684212"/>
          </a:xfrm>
        </p:spPr>
        <p:txBody>
          <a:bodyPr anchor="b" anchorCtr="0">
            <a:normAutofit/>
          </a:bodyPr>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pic>
        <p:nvPicPr>
          <p:cNvPr id="10" name="Graphic 9">
            <a:extLst>
              <a:ext uri="{FF2B5EF4-FFF2-40B4-BE49-F238E27FC236}">
                <a16:creationId xmlns:a16="http://schemas.microsoft.com/office/drawing/2014/main" id="{84047F50-C432-46C5-8DFB-46BE6E4CA3D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152251" y="584200"/>
            <a:ext cx="1166828" cy="703528"/>
          </a:xfrm>
          <a:prstGeom prst="rect">
            <a:avLst/>
          </a:prstGeom>
        </p:spPr>
      </p:pic>
      <p:sp>
        <p:nvSpPr>
          <p:cNvPr id="11" name="TextBox 10">
            <a:extLst>
              <a:ext uri="{FF2B5EF4-FFF2-40B4-BE49-F238E27FC236}">
                <a16:creationId xmlns:a16="http://schemas.microsoft.com/office/drawing/2014/main" id="{F860400F-248B-4E1E-985E-0266BF13C529}"/>
              </a:ext>
            </a:extLst>
          </p:cNvPr>
          <p:cNvSpPr txBox="1"/>
          <p:nvPr userDrawn="1"/>
        </p:nvSpPr>
        <p:spPr>
          <a:xfrm>
            <a:off x="3319079" y="942335"/>
            <a:ext cx="2977098" cy="461665"/>
          </a:xfrm>
          <a:prstGeom prst="rect">
            <a:avLst/>
          </a:prstGeom>
          <a:noFill/>
        </p:spPr>
        <p:txBody>
          <a:bodyPr wrap="none" rtlCol="0">
            <a:spAutoFit/>
          </a:bodyPr>
          <a:lstStyle/>
          <a:p>
            <a:pPr algn="l"/>
            <a:r>
              <a:rPr kumimoji="0" lang="en-US" sz="2400" b="0" i="0" u="none" strike="noStrike" kern="1200" cap="none" normalizeH="0" baseline="0">
                <a:ln>
                  <a:noFill/>
                </a:ln>
                <a:effectLst/>
                <a:latin typeface="+mj-lt"/>
                <a:ea typeface="Intel Clear Light" panose="020B0404020203020204" pitchFamily="34" charset="0"/>
                <a:cs typeface="Intel Clear Light" panose="020B0404020203020204" pitchFamily="34" charset="0"/>
              </a:rPr>
              <a:t>Accelerate with Xeon</a:t>
            </a:r>
          </a:p>
        </p:txBody>
      </p:sp>
    </p:spTree>
    <p:extLst>
      <p:ext uri="{BB962C8B-B14F-4D97-AF65-F5344CB8AC3E}">
        <p14:creationId xmlns:p14="http://schemas.microsoft.com/office/powerpoint/2010/main" val="193276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05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hasCustomPrompt="1"/>
          </p:nvPr>
        </p:nvSpPr>
        <p:spPr/>
        <p:txBody>
          <a:bodyPr/>
          <a:lstStyle>
            <a:lvl1pPr>
              <a:defRPr b="0"/>
            </a:lvl1pPr>
          </a:lstStyle>
          <a:p>
            <a:r>
              <a:rPr lang="en-US"/>
              <a:t>Click to edit title style</a:t>
            </a:r>
          </a:p>
        </p:txBody>
      </p:sp>
    </p:spTree>
    <p:extLst>
      <p:ext uri="{BB962C8B-B14F-4D97-AF65-F5344CB8AC3E}">
        <p14:creationId xmlns:p14="http://schemas.microsoft.com/office/powerpoint/2010/main" val="38871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81D6D-2949-46BA-A90D-D85326E49A55}"/>
              </a:ext>
            </a:extLst>
          </p:cNvPr>
          <p:cNvSpPr>
            <a:spLocks noGrp="1"/>
          </p:cNvSpPr>
          <p:nvPr>
            <p:ph type="title" hasCustomPrompt="1"/>
          </p:nvPr>
        </p:nvSpPr>
        <p:spPr/>
        <p:txBody>
          <a:bodyPr/>
          <a:lstStyle/>
          <a:p>
            <a:r>
              <a:rPr lang="en-US"/>
              <a:t>Click to edit title style</a:t>
            </a:r>
          </a:p>
        </p:txBody>
      </p:sp>
      <p:sp>
        <p:nvSpPr>
          <p:cNvPr id="4" name="Content Placeholder 3">
            <a:extLst>
              <a:ext uri="{FF2B5EF4-FFF2-40B4-BE49-F238E27FC236}">
                <a16:creationId xmlns:a16="http://schemas.microsoft.com/office/drawing/2014/main" id="{A32A40B0-225B-42EE-88A6-A0212A85FC54}"/>
              </a:ext>
            </a:extLst>
          </p:cNvPr>
          <p:cNvSpPr>
            <a:spLocks noGrp="1"/>
          </p:cNvSpPr>
          <p:nvPr>
            <p:ph sz="quarter" idx="10" hasCustomPrompt="1"/>
          </p:nvPr>
        </p:nvSpPr>
        <p:spPr>
          <a:xfrm>
            <a:off x="665163" y="1559013"/>
            <a:ext cx="10922000" cy="4608512"/>
          </a:xfrm>
        </p:spPr>
        <p:txBody>
          <a:bodyPr/>
          <a:lstStyle>
            <a:lvl1pPr marL="282575" indent="-282575">
              <a:defRPr/>
            </a:lvl1pPr>
            <a:lvl2pPr marL="565150" indent="-282575">
              <a:defRPr/>
            </a:lvl2pPr>
            <a:lvl3pPr marL="798513" indent="-233363">
              <a:defRPr/>
            </a:lvl3pPr>
            <a:lvl4pPr marL="1030288" indent="-231775">
              <a:defRPr/>
            </a:lvl4pPr>
            <a:lvl5pPr marL="1263650" indent="-233363">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185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p:txBody>
          <a:bodyPr/>
          <a:lstStyle/>
          <a:p>
            <a:r>
              <a:rPr lang="en-US"/>
              <a:t>Click to edit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666749" y="1548767"/>
            <a:ext cx="5429865" cy="468668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hasCustomPrompt="1"/>
          </p:nvPr>
        </p:nvSpPr>
        <p:spPr>
          <a:xfrm>
            <a:off x="6209685" y="1548767"/>
            <a:ext cx="5429865" cy="4686689"/>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600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hasCustomPrompt="1"/>
          </p:nvPr>
        </p:nvSpPr>
        <p:spPr/>
        <p:txBody>
          <a:bodyPr vert="horz" lIns="91440" tIns="45720" rIns="91440" bIns="45720" rtlCol="0" anchor="ctr">
            <a:normAutofit/>
          </a:bodyPr>
          <a:lstStyle>
            <a:lvl1pPr>
              <a:defRPr lang="en-US">
                <a:gradFill flip="none" rotWithShape="1">
                  <a:gsLst>
                    <a:gs pos="16000">
                      <a:schemeClr val="bg2"/>
                    </a:gs>
                    <a:gs pos="87000">
                      <a:schemeClr val="accent1"/>
                    </a:gs>
                  </a:gsLst>
                  <a:lin ang="2700000" scaled="1"/>
                  <a:tileRect/>
                </a:gradFill>
              </a:defRPr>
            </a:lvl1pPr>
          </a:lstStyle>
          <a:p>
            <a:pPr lvl="0"/>
            <a:r>
              <a:rPr lang="en-US"/>
              <a:t>Click to edit title style</a:t>
            </a:r>
          </a:p>
        </p:txBody>
      </p:sp>
      <p:grpSp>
        <p:nvGrpSpPr>
          <p:cNvPr id="3" name="Graphic 4">
            <a:extLst>
              <a:ext uri="{FF2B5EF4-FFF2-40B4-BE49-F238E27FC236}">
                <a16:creationId xmlns:a16="http://schemas.microsoft.com/office/drawing/2014/main" id="{31A882C2-36EB-422A-BE9C-E406300D63DD}"/>
              </a:ext>
            </a:extLst>
          </p:cNvPr>
          <p:cNvGrpSpPr/>
          <p:nvPr userDrawn="1"/>
        </p:nvGrpSpPr>
        <p:grpSpPr>
          <a:xfrm>
            <a:off x="124734" y="6550337"/>
            <a:ext cx="665641" cy="149163"/>
            <a:chOff x="124734" y="6550337"/>
            <a:chExt cx="665641" cy="149163"/>
          </a:xfrm>
          <a:solidFill>
            <a:srgbClr val="00C7FD"/>
          </a:solidFill>
        </p:grpSpPr>
        <p:sp>
          <p:nvSpPr>
            <p:cNvPr id="4" name="Freeform: Shape 3">
              <a:extLst>
                <a:ext uri="{FF2B5EF4-FFF2-40B4-BE49-F238E27FC236}">
                  <a16:creationId xmlns:a16="http://schemas.microsoft.com/office/drawing/2014/main" id="{F43F7DBB-526D-4069-B67C-16A6A26A48B1}"/>
                </a:ext>
              </a:extLst>
            </p:cNvPr>
            <p:cNvSpPr/>
            <p:nvPr/>
          </p:nvSpPr>
          <p:spPr>
            <a:xfrm>
              <a:off x="124734" y="6550337"/>
              <a:ext cx="631343" cy="149163"/>
            </a:xfrm>
            <a:custGeom>
              <a:avLst/>
              <a:gdLst>
                <a:gd name="connsiteX0" fmla="*/ 631344 w 631343"/>
                <a:gd name="connsiteY0" fmla="*/ 2061 h 149163"/>
                <a:gd name="connsiteX1" fmla="*/ 631344 w 631343"/>
                <a:gd name="connsiteY1" fmla="*/ 147102 h 149163"/>
                <a:gd name="connsiteX2" fmla="*/ 611668 w 631343"/>
                <a:gd name="connsiteY2" fmla="*/ 147102 h 149163"/>
                <a:gd name="connsiteX3" fmla="*/ 520011 w 631343"/>
                <a:gd name="connsiteY3" fmla="*/ 39989 h 149163"/>
                <a:gd name="connsiteX4" fmla="*/ 520011 w 631343"/>
                <a:gd name="connsiteY4" fmla="*/ 147102 h 149163"/>
                <a:gd name="connsiteX5" fmla="*/ 497195 w 631343"/>
                <a:gd name="connsiteY5" fmla="*/ 147102 h 149163"/>
                <a:gd name="connsiteX6" fmla="*/ 497195 w 631343"/>
                <a:gd name="connsiteY6" fmla="*/ 2061 h 149163"/>
                <a:gd name="connsiteX7" fmla="*/ 516871 w 631343"/>
                <a:gd name="connsiteY7" fmla="*/ 2061 h 149163"/>
                <a:gd name="connsiteX8" fmla="*/ 608528 w 631343"/>
                <a:gd name="connsiteY8" fmla="*/ 109174 h 149163"/>
                <a:gd name="connsiteX9" fmla="*/ 608528 w 631343"/>
                <a:gd name="connsiteY9" fmla="*/ 2061 h 149163"/>
                <a:gd name="connsiteX10" fmla="*/ 631344 w 631343"/>
                <a:gd name="connsiteY10" fmla="*/ 2061 h 149163"/>
                <a:gd name="connsiteX11" fmla="*/ 396117 w 631343"/>
                <a:gd name="connsiteY11" fmla="*/ 0 h 149163"/>
                <a:gd name="connsiteX12" fmla="*/ 472760 w 631343"/>
                <a:gd name="connsiteY12" fmla="*/ 74582 h 149163"/>
                <a:gd name="connsiteX13" fmla="*/ 396117 w 631343"/>
                <a:gd name="connsiteY13" fmla="*/ 149163 h 149163"/>
                <a:gd name="connsiteX14" fmla="*/ 319475 w 631343"/>
                <a:gd name="connsiteY14" fmla="*/ 74582 h 149163"/>
                <a:gd name="connsiteX15" fmla="*/ 396117 w 631343"/>
                <a:gd name="connsiteY15" fmla="*/ 0 h 149163"/>
                <a:gd name="connsiteX16" fmla="*/ 396117 w 631343"/>
                <a:gd name="connsiteY16" fmla="*/ 128457 h 149163"/>
                <a:gd name="connsiteX17" fmla="*/ 449993 w 631343"/>
                <a:gd name="connsiteY17" fmla="*/ 74582 h 149163"/>
                <a:gd name="connsiteX18" fmla="*/ 396117 w 631343"/>
                <a:gd name="connsiteY18" fmla="*/ 20706 h 149163"/>
                <a:gd name="connsiteX19" fmla="*/ 342242 w 631343"/>
                <a:gd name="connsiteY19" fmla="*/ 74582 h 149163"/>
                <a:gd name="connsiteX20" fmla="*/ 396117 w 631343"/>
                <a:gd name="connsiteY20" fmla="*/ 128457 h 149163"/>
                <a:gd name="connsiteX21" fmla="*/ 300829 w 631343"/>
                <a:gd name="connsiteY21" fmla="*/ 84984 h 149163"/>
                <a:gd name="connsiteX22" fmla="*/ 301565 w 631343"/>
                <a:gd name="connsiteY22" fmla="*/ 74582 h 149163"/>
                <a:gd name="connsiteX23" fmla="*/ 224923 w 631343"/>
                <a:gd name="connsiteY23" fmla="*/ 0 h 149163"/>
                <a:gd name="connsiteX24" fmla="*/ 148280 w 631343"/>
                <a:gd name="connsiteY24" fmla="*/ 74582 h 149163"/>
                <a:gd name="connsiteX25" fmla="*/ 224923 w 631343"/>
                <a:gd name="connsiteY25" fmla="*/ 149163 h 149163"/>
                <a:gd name="connsiteX26" fmla="*/ 290378 w 631343"/>
                <a:gd name="connsiteY26" fmla="*/ 120655 h 149163"/>
                <a:gd name="connsiteX27" fmla="*/ 272714 w 631343"/>
                <a:gd name="connsiteY27" fmla="*/ 107162 h 149163"/>
                <a:gd name="connsiteX28" fmla="*/ 224923 w 631343"/>
                <a:gd name="connsiteY28" fmla="*/ 128800 h 149163"/>
                <a:gd name="connsiteX29" fmla="*/ 172029 w 631343"/>
                <a:gd name="connsiteY29" fmla="*/ 84935 h 149163"/>
                <a:gd name="connsiteX30" fmla="*/ 300829 w 631343"/>
                <a:gd name="connsiteY30" fmla="*/ 84935 h 149163"/>
                <a:gd name="connsiteX31" fmla="*/ 224923 w 631343"/>
                <a:gd name="connsiteY31" fmla="*/ 20706 h 149163"/>
                <a:gd name="connsiteX32" fmla="*/ 277866 w 631343"/>
                <a:gd name="connsiteY32" fmla="*/ 64670 h 149163"/>
                <a:gd name="connsiteX33" fmla="*/ 171930 w 631343"/>
                <a:gd name="connsiteY33" fmla="*/ 64670 h 149163"/>
                <a:gd name="connsiteX34" fmla="*/ 224923 w 631343"/>
                <a:gd name="connsiteY34" fmla="*/ 20706 h 149163"/>
                <a:gd name="connsiteX35" fmla="*/ 145042 w 631343"/>
                <a:gd name="connsiteY35" fmla="*/ 2061 h 149163"/>
                <a:gd name="connsiteX36" fmla="*/ 116877 w 631343"/>
                <a:gd name="connsiteY36" fmla="*/ 2061 h 149163"/>
                <a:gd name="connsiteX37" fmla="*/ 72521 w 631343"/>
                <a:gd name="connsiteY37" fmla="*/ 57114 h 149163"/>
                <a:gd name="connsiteX38" fmla="*/ 28164 w 631343"/>
                <a:gd name="connsiteY38" fmla="*/ 2061 h 149163"/>
                <a:gd name="connsiteX39" fmla="*/ 0 w 631343"/>
                <a:gd name="connsiteY39" fmla="*/ 2061 h 149163"/>
                <a:gd name="connsiteX40" fmla="*/ 58439 w 631343"/>
                <a:gd name="connsiteY40" fmla="*/ 74582 h 149163"/>
                <a:gd name="connsiteX41" fmla="*/ 0 w 631343"/>
                <a:gd name="connsiteY41" fmla="*/ 147053 h 149163"/>
                <a:gd name="connsiteX42" fmla="*/ 28164 w 631343"/>
                <a:gd name="connsiteY42" fmla="*/ 147053 h 149163"/>
                <a:gd name="connsiteX43" fmla="*/ 72521 w 631343"/>
                <a:gd name="connsiteY43" fmla="*/ 92000 h 149163"/>
                <a:gd name="connsiteX44" fmla="*/ 116877 w 631343"/>
                <a:gd name="connsiteY44" fmla="*/ 147053 h 149163"/>
                <a:gd name="connsiteX45" fmla="*/ 145042 w 631343"/>
                <a:gd name="connsiteY45" fmla="*/ 147053 h 149163"/>
                <a:gd name="connsiteX46" fmla="*/ 86603 w 631343"/>
                <a:gd name="connsiteY46" fmla="*/ 74533 h 149163"/>
                <a:gd name="connsiteX47" fmla="*/ 145042 w 631343"/>
                <a:gd name="connsiteY47" fmla="*/ 2012 h 1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31343" h="149163">
                  <a:moveTo>
                    <a:pt x="631344" y="2061"/>
                  </a:moveTo>
                  <a:lnTo>
                    <a:pt x="631344" y="147102"/>
                  </a:lnTo>
                  <a:lnTo>
                    <a:pt x="611668" y="147102"/>
                  </a:lnTo>
                  <a:lnTo>
                    <a:pt x="520011" y="39989"/>
                  </a:lnTo>
                  <a:lnTo>
                    <a:pt x="520011" y="147102"/>
                  </a:lnTo>
                  <a:lnTo>
                    <a:pt x="497195" y="147102"/>
                  </a:lnTo>
                  <a:lnTo>
                    <a:pt x="497195" y="2061"/>
                  </a:lnTo>
                  <a:lnTo>
                    <a:pt x="516871" y="2061"/>
                  </a:lnTo>
                  <a:lnTo>
                    <a:pt x="608528" y="109174"/>
                  </a:lnTo>
                  <a:lnTo>
                    <a:pt x="608528" y="2061"/>
                  </a:lnTo>
                  <a:lnTo>
                    <a:pt x="631344" y="2061"/>
                  </a:lnTo>
                  <a:close/>
                  <a:moveTo>
                    <a:pt x="396117" y="0"/>
                  </a:moveTo>
                  <a:cubicBezTo>
                    <a:pt x="439640" y="0"/>
                    <a:pt x="472760" y="33169"/>
                    <a:pt x="472760" y="74582"/>
                  </a:cubicBezTo>
                  <a:cubicBezTo>
                    <a:pt x="472760" y="115994"/>
                    <a:pt x="439590" y="149163"/>
                    <a:pt x="396117" y="149163"/>
                  </a:cubicBezTo>
                  <a:cubicBezTo>
                    <a:pt x="352644" y="149163"/>
                    <a:pt x="319475" y="115994"/>
                    <a:pt x="319475" y="74582"/>
                  </a:cubicBezTo>
                  <a:cubicBezTo>
                    <a:pt x="319475" y="33169"/>
                    <a:pt x="352644" y="0"/>
                    <a:pt x="396117" y="0"/>
                  </a:cubicBezTo>
                  <a:close/>
                  <a:moveTo>
                    <a:pt x="396117" y="128457"/>
                  </a:moveTo>
                  <a:cubicBezTo>
                    <a:pt x="426146" y="128457"/>
                    <a:pt x="449993" y="104610"/>
                    <a:pt x="449993" y="74582"/>
                  </a:cubicBezTo>
                  <a:cubicBezTo>
                    <a:pt x="449993" y="44553"/>
                    <a:pt x="426146" y="20706"/>
                    <a:pt x="396117" y="20706"/>
                  </a:cubicBezTo>
                  <a:cubicBezTo>
                    <a:pt x="366088" y="20706"/>
                    <a:pt x="342242" y="44553"/>
                    <a:pt x="342242" y="74582"/>
                  </a:cubicBezTo>
                  <a:cubicBezTo>
                    <a:pt x="342242" y="104610"/>
                    <a:pt x="366088" y="128457"/>
                    <a:pt x="396117" y="128457"/>
                  </a:cubicBezTo>
                  <a:close/>
                  <a:moveTo>
                    <a:pt x="300829" y="84984"/>
                  </a:moveTo>
                  <a:cubicBezTo>
                    <a:pt x="301320" y="81598"/>
                    <a:pt x="301565" y="78114"/>
                    <a:pt x="301565" y="74582"/>
                  </a:cubicBezTo>
                  <a:cubicBezTo>
                    <a:pt x="301565" y="33169"/>
                    <a:pt x="268396" y="0"/>
                    <a:pt x="224923" y="0"/>
                  </a:cubicBezTo>
                  <a:cubicBezTo>
                    <a:pt x="181449" y="0"/>
                    <a:pt x="148280" y="33169"/>
                    <a:pt x="148280" y="74582"/>
                  </a:cubicBezTo>
                  <a:cubicBezTo>
                    <a:pt x="148280" y="115994"/>
                    <a:pt x="181449" y="149163"/>
                    <a:pt x="224923" y="149163"/>
                  </a:cubicBezTo>
                  <a:cubicBezTo>
                    <a:pt x="256865" y="149163"/>
                    <a:pt x="276836" y="136651"/>
                    <a:pt x="290378" y="120655"/>
                  </a:cubicBezTo>
                  <a:lnTo>
                    <a:pt x="272714" y="107162"/>
                  </a:lnTo>
                  <a:cubicBezTo>
                    <a:pt x="260251" y="122716"/>
                    <a:pt x="244599" y="128800"/>
                    <a:pt x="224923" y="128800"/>
                  </a:cubicBezTo>
                  <a:cubicBezTo>
                    <a:pt x="198427" y="128800"/>
                    <a:pt x="176788" y="109910"/>
                    <a:pt x="172029" y="84935"/>
                  </a:cubicBezTo>
                  <a:lnTo>
                    <a:pt x="300829" y="84935"/>
                  </a:lnTo>
                  <a:close/>
                  <a:moveTo>
                    <a:pt x="224923" y="20706"/>
                  </a:moveTo>
                  <a:cubicBezTo>
                    <a:pt x="251566" y="20706"/>
                    <a:pt x="273303" y="39450"/>
                    <a:pt x="277866" y="64670"/>
                  </a:cubicBezTo>
                  <a:lnTo>
                    <a:pt x="171930" y="64670"/>
                  </a:lnTo>
                  <a:cubicBezTo>
                    <a:pt x="176494" y="39450"/>
                    <a:pt x="198230" y="20706"/>
                    <a:pt x="224923" y="20706"/>
                  </a:cubicBezTo>
                  <a:close/>
                  <a:moveTo>
                    <a:pt x="145042" y="2061"/>
                  </a:moveTo>
                  <a:lnTo>
                    <a:pt x="116877" y="2061"/>
                  </a:lnTo>
                  <a:lnTo>
                    <a:pt x="72521" y="57114"/>
                  </a:lnTo>
                  <a:lnTo>
                    <a:pt x="28164" y="2061"/>
                  </a:lnTo>
                  <a:lnTo>
                    <a:pt x="0" y="2061"/>
                  </a:lnTo>
                  <a:lnTo>
                    <a:pt x="58439" y="74582"/>
                  </a:lnTo>
                  <a:lnTo>
                    <a:pt x="0" y="147053"/>
                  </a:lnTo>
                  <a:lnTo>
                    <a:pt x="28164" y="147053"/>
                  </a:lnTo>
                  <a:lnTo>
                    <a:pt x="72521" y="92000"/>
                  </a:lnTo>
                  <a:lnTo>
                    <a:pt x="116877" y="147053"/>
                  </a:lnTo>
                  <a:lnTo>
                    <a:pt x="145042" y="147053"/>
                  </a:lnTo>
                  <a:lnTo>
                    <a:pt x="86603" y="74533"/>
                  </a:lnTo>
                  <a:lnTo>
                    <a:pt x="145042" y="2012"/>
                  </a:lnTo>
                  <a:close/>
                </a:path>
              </a:pathLst>
            </a:custGeom>
            <a:solidFill>
              <a:srgbClr val="00C7FD"/>
            </a:solidFill>
            <a:ln w="4903" cap="flat">
              <a:noFill/>
              <a:prstDash val="solid"/>
              <a:miter/>
            </a:ln>
          </p:spPr>
          <p:txBody>
            <a:bodyPr rtlCol="0" anchor="ctr"/>
            <a:lstStyle/>
            <a:p>
              <a:endParaRPr lang="en-US"/>
            </a:p>
          </p:txBody>
        </p:sp>
        <p:grpSp>
          <p:nvGrpSpPr>
            <p:cNvPr id="5" name="Graphic 4">
              <a:extLst>
                <a:ext uri="{FF2B5EF4-FFF2-40B4-BE49-F238E27FC236}">
                  <a16:creationId xmlns:a16="http://schemas.microsoft.com/office/drawing/2014/main" id="{6DEAE12C-4DAD-4EE9-8DB0-AF182723411B}"/>
                </a:ext>
              </a:extLst>
            </p:cNvPr>
            <p:cNvGrpSpPr/>
            <p:nvPr/>
          </p:nvGrpSpPr>
          <p:grpSpPr>
            <a:xfrm>
              <a:off x="772417" y="6552937"/>
              <a:ext cx="17958" cy="17958"/>
              <a:chOff x="772417" y="6552937"/>
              <a:chExt cx="17958" cy="17958"/>
            </a:xfrm>
            <a:solidFill>
              <a:srgbClr val="00C7FD"/>
            </a:solidFill>
          </p:grpSpPr>
          <p:sp>
            <p:nvSpPr>
              <p:cNvPr id="6" name="Freeform: Shape 5">
                <a:extLst>
                  <a:ext uri="{FF2B5EF4-FFF2-40B4-BE49-F238E27FC236}">
                    <a16:creationId xmlns:a16="http://schemas.microsoft.com/office/drawing/2014/main" id="{0B3DF5D1-FF1F-4F1F-960C-85DFE8A6A057}"/>
                  </a:ext>
                </a:extLst>
              </p:cNvPr>
              <p:cNvSpPr/>
              <p:nvPr/>
            </p:nvSpPr>
            <p:spPr>
              <a:xfrm>
                <a:off x="772417" y="6552937"/>
                <a:ext cx="17958" cy="17958"/>
              </a:xfrm>
              <a:custGeom>
                <a:avLst/>
                <a:gdLst>
                  <a:gd name="connsiteX0" fmla="*/ 8979 w 17958"/>
                  <a:gd name="connsiteY0" fmla="*/ 1276 h 17958"/>
                  <a:gd name="connsiteX1" fmla="*/ 16683 w 17958"/>
                  <a:gd name="connsiteY1" fmla="*/ 8979 h 17958"/>
                  <a:gd name="connsiteX2" fmla="*/ 8979 w 17958"/>
                  <a:gd name="connsiteY2" fmla="*/ 16683 h 17958"/>
                  <a:gd name="connsiteX3" fmla="*/ 1276 w 17958"/>
                  <a:gd name="connsiteY3" fmla="*/ 8979 h 17958"/>
                  <a:gd name="connsiteX4" fmla="*/ 8979 w 17958"/>
                  <a:gd name="connsiteY4" fmla="*/ 1276 h 17958"/>
                  <a:gd name="connsiteX5" fmla="*/ 8979 w 17958"/>
                  <a:gd name="connsiteY5" fmla="*/ 0 h 17958"/>
                  <a:gd name="connsiteX6" fmla="*/ 0 w 17958"/>
                  <a:gd name="connsiteY6" fmla="*/ 8979 h 17958"/>
                  <a:gd name="connsiteX7" fmla="*/ 8979 w 17958"/>
                  <a:gd name="connsiteY7" fmla="*/ 17958 h 17958"/>
                  <a:gd name="connsiteX8" fmla="*/ 17959 w 17958"/>
                  <a:gd name="connsiteY8" fmla="*/ 8979 h 17958"/>
                  <a:gd name="connsiteX9" fmla="*/ 8979 w 17958"/>
                  <a:gd name="connsiteY9" fmla="*/ 0 h 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58" h="17958">
                    <a:moveTo>
                      <a:pt x="8979" y="1276"/>
                    </a:moveTo>
                    <a:cubicBezTo>
                      <a:pt x="13199" y="1276"/>
                      <a:pt x="16683" y="4710"/>
                      <a:pt x="16683" y="8979"/>
                    </a:cubicBezTo>
                    <a:cubicBezTo>
                      <a:pt x="16683" y="13248"/>
                      <a:pt x="13248" y="16683"/>
                      <a:pt x="8979" y="16683"/>
                    </a:cubicBezTo>
                    <a:cubicBezTo>
                      <a:pt x="4710" y="16683"/>
                      <a:pt x="1276" y="13248"/>
                      <a:pt x="1276" y="8979"/>
                    </a:cubicBezTo>
                    <a:cubicBezTo>
                      <a:pt x="1276" y="4710"/>
                      <a:pt x="4710" y="1276"/>
                      <a:pt x="8979" y="1276"/>
                    </a:cubicBezTo>
                    <a:moveTo>
                      <a:pt x="8979" y="0"/>
                    </a:moveTo>
                    <a:cubicBezTo>
                      <a:pt x="4024" y="0"/>
                      <a:pt x="0" y="4023"/>
                      <a:pt x="0" y="8979"/>
                    </a:cubicBezTo>
                    <a:cubicBezTo>
                      <a:pt x="0" y="13935"/>
                      <a:pt x="4024" y="17958"/>
                      <a:pt x="8979" y="17958"/>
                    </a:cubicBezTo>
                    <a:cubicBezTo>
                      <a:pt x="13935" y="17958"/>
                      <a:pt x="17959" y="13935"/>
                      <a:pt x="17959" y="8979"/>
                    </a:cubicBezTo>
                    <a:cubicBezTo>
                      <a:pt x="17959" y="4023"/>
                      <a:pt x="13935" y="0"/>
                      <a:pt x="8979" y="0"/>
                    </a:cubicBezTo>
                  </a:path>
                </a:pathLst>
              </a:custGeom>
              <a:solidFill>
                <a:srgbClr val="00C7FD"/>
              </a:solidFill>
              <a:ln w="4903"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646FC15C-BF62-4E95-A967-F4CCDC5A125B}"/>
                  </a:ext>
                </a:extLst>
              </p:cNvPr>
              <p:cNvSpPr/>
              <p:nvPr/>
            </p:nvSpPr>
            <p:spPr>
              <a:xfrm>
                <a:off x="778305" y="6557402"/>
                <a:ext cx="7016" cy="8979"/>
              </a:xfrm>
              <a:custGeom>
                <a:avLst/>
                <a:gdLst>
                  <a:gd name="connsiteX0" fmla="*/ 3729 w 7016"/>
                  <a:gd name="connsiteY0" fmla="*/ 0 h 8979"/>
                  <a:gd name="connsiteX1" fmla="*/ 5250 w 7016"/>
                  <a:gd name="connsiteY1" fmla="*/ 393 h 8979"/>
                  <a:gd name="connsiteX2" fmla="*/ 6281 w 7016"/>
                  <a:gd name="connsiteY2" fmla="*/ 1423 h 8979"/>
                  <a:gd name="connsiteX3" fmla="*/ 6673 w 7016"/>
                  <a:gd name="connsiteY3" fmla="*/ 2846 h 8979"/>
                  <a:gd name="connsiteX4" fmla="*/ 6182 w 7016"/>
                  <a:gd name="connsiteY4" fmla="*/ 4465 h 8979"/>
                  <a:gd name="connsiteX5" fmla="*/ 4956 w 7016"/>
                  <a:gd name="connsiteY5" fmla="*/ 5397 h 8979"/>
                  <a:gd name="connsiteX6" fmla="*/ 7017 w 7016"/>
                  <a:gd name="connsiteY6" fmla="*/ 8979 h 8979"/>
                  <a:gd name="connsiteX7" fmla="*/ 5397 w 7016"/>
                  <a:gd name="connsiteY7" fmla="*/ 8979 h 8979"/>
                  <a:gd name="connsiteX8" fmla="*/ 3533 w 7016"/>
                  <a:gd name="connsiteY8" fmla="*/ 5643 h 8979"/>
                  <a:gd name="connsiteX9" fmla="*/ 1423 w 7016"/>
                  <a:gd name="connsiteY9" fmla="*/ 5643 h 8979"/>
                  <a:gd name="connsiteX10" fmla="*/ 1423 w 7016"/>
                  <a:gd name="connsiteY10" fmla="*/ 8979 h 8979"/>
                  <a:gd name="connsiteX11" fmla="*/ 0 w 7016"/>
                  <a:gd name="connsiteY11" fmla="*/ 8979 h 8979"/>
                  <a:gd name="connsiteX12" fmla="*/ 0 w 7016"/>
                  <a:gd name="connsiteY12" fmla="*/ 0 h 8979"/>
                  <a:gd name="connsiteX13" fmla="*/ 3729 w 7016"/>
                  <a:gd name="connsiteY13" fmla="*/ 0 h 8979"/>
                  <a:gd name="connsiteX14" fmla="*/ 3729 w 7016"/>
                  <a:gd name="connsiteY14" fmla="*/ 4367 h 8979"/>
                  <a:gd name="connsiteX15" fmla="*/ 4514 w 7016"/>
                  <a:gd name="connsiteY15" fmla="*/ 4171 h 8979"/>
                  <a:gd name="connsiteX16" fmla="*/ 5054 w 7016"/>
                  <a:gd name="connsiteY16" fmla="*/ 3631 h 8979"/>
                  <a:gd name="connsiteX17" fmla="*/ 5250 w 7016"/>
                  <a:gd name="connsiteY17" fmla="*/ 2846 h 8979"/>
                  <a:gd name="connsiteX18" fmla="*/ 5054 w 7016"/>
                  <a:gd name="connsiteY18" fmla="*/ 2061 h 8979"/>
                  <a:gd name="connsiteX19" fmla="*/ 4514 w 7016"/>
                  <a:gd name="connsiteY19" fmla="*/ 1521 h 8979"/>
                  <a:gd name="connsiteX20" fmla="*/ 3729 w 7016"/>
                  <a:gd name="connsiteY20" fmla="*/ 1325 h 8979"/>
                  <a:gd name="connsiteX21" fmla="*/ 1423 w 7016"/>
                  <a:gd name="connsiteY21" fmla="*/ 1325 h 8979"/>
                  <a:gd name="connsiteX22" fmla="*/ 1423 w 7016"/>
                  <a:gd name="connsiteY22" fmla="*/ 4416 h 8979"/>
                  <a:gd name="connsiteX23" fmla="*/ 3729 w 7016"/>
                  <a:gd name="connsiteY23" fmla="*/ 4416 h 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16" h="8979">
                    <a:moveTo>
                      <a:pt x="3729" y="0"/>
                    </a:moveTo>
                    <a:cubicBezTo>
                      <a:pt x="4269" y="0"/>
                      <a:pt x="4809" y="147"/>
                      <a:pt x="5250" y="393"/>
                    </a:cubicBezTo>
                    <a:cubicBezTo>
                      <a:pt x="5692" y="638"/>
                      <a:pt x="6035" y="981"/>
                      <a:pt x="6281" y="1423"/>
                    </a:cubicBezTo>
                    <a:cubicBezTo>
                      <a:pt x="6526" y="1865"/>
                      <a:pt x="6673" y="2306"/>
                      <a:pt x="6673" y="2846"/>
                    </a:cubicBezTo>
                    <a:cubicBezTo>
                      <a:pt x="6673" y="3484"/>
                      <a:pt x="6526" y="4023"/>
                      <a:pt x="6182" y="4465"/>
                    </a:cubicBezTo>
                    <a:cubicBezTo>
                      <a:pt x="5839" y="4907"/>
                      <a:pt x="5446" y="5201"/>
                      <a:pt x="4956" y="5397"/>
                    </a:cubicBezTo>
                    <a:lnTo>
                      <a:pt x="7017" y="8979"/>
                    </a:lnTo>
                    <a:lnTo>
                      <a:pt x="5397" y="8979"/>
                    </a:lnTo>
                    <a:lnTo>
                      <a:pt x="3533" y="5643"/>
                    </a:lnTo>
                    <a:lnTo>
                      <a:pt x="1423" y="5643"/>
                    </a:lnTo>
                    <a:lnTo>
                      <a:pt x="1423" y="8979"/>
                    </a:lnTo>
                    <a:lnTo>
                      <a:pt x="0" y="8979"/>
                    </a:lnTo>
                    <a:lnTo>
                      <a:pt x="0" y="0"/>
                    </a:lnTo>
                    <a:lnTo>
                      <a:pt x="3729" y="0"/>
                    </a:lnTo>
                    <a:close/>
                    <a:moveTo>
                      <a:pt x="3729" y="4367"/>
                    </a:moveTo>
                    <a:cubicBezTo>
                      <a:pt x="4024" y="4367"/>
                      <a:pt x="4269" y="4318"/>
                      <a:pt x="4514" y="4171"/>
                    </a:cubicBezTo>
                    <a:cubicBezTo>
                      <a:pt x="4759" y="4023"/>
                      <a:pt x="4907" y="3876"/>
                      <a:pt x="5054" y="3631"/>
                    </a:cubicBezTo>
                    <a:cubicBezTo>
                      <a:pt x="5201" y="3386"/>
                      <a:pt x="5250" y="3140"/>
                      <a:pt x="5250" y="2846"/>
                    </a:cubicBezTo>
                    <a:cubicBezTo>
                      <a:pt x="5250" y="2551"/>
                      <a:pt x="5201" y="2306"/>
                      <a:pt x="5054" y="2061"/>
                    </a:cubicBezTo>
                    <a:cubicBezTo>
                      <a:pt x="4907" y="1815"/>
                      <a:pt x="4759" y="1668"/>
                      <a:pt x="4514" y="1521"/>
                    </a:cubicBezTo>
                    <a:cubicBezTo>
                      <a:pt x="4269" y="1374"/>
                      <a:pt x="4024" y="1325"/>
                      <a:pt x="3729" y="1325"/>
                    </a:cubicBezTo>
                    <a:lnTo>
                      <a:pt x="1423" y="1325"/>
                    </a:lnTo>
                    <a:lnTo>
                      <a:pt x="1423" y="4416"/>
                    </a:lnTo>
                    <a:lnTo>
                      <a:pt x="3729" y="4416"/>
                    </a:lnTo>
                    <a:close/>
                  </a:path>
                </a:pathLst>
              </a:custGeom>
              <a:solidFill>
                <a:srgbClr val="00C7FD"/>
              </a:solidFill>
              <a:ln w="4903" cap="flat">
                <a:noFill/>
                <a:prstDash val="solid"/>
                <a:miter/>
              </a:ln>
            </p:spPr>
            <p:txBody>
              <a:bodyPr rtlCol="0" anchor="ctr"/>
              <a:lstStyle/>
              <a:p>
                <a:endParaRPr lang="en-US"/>
              </a:p>
            </p:txBody>
          </p:sp>
        </p:grpSp>
      </p:grpSp>
      <p:grpSp>
        <p:nvGrpSpPr>
          <p:cNvPr id="8" name="Graphic 4">
            <a:extLst>
              <a:ext uri="{FF2B5EF4-FFF2-40B4-BE49-F238E27FC236}">
                <a16:creationId xmlns:a16="http://schemas.microsoft.com/office/drawing/2014/main" id="{6889EB5E-85D4-49FB-A18F-26ACEDEBC2DE}"/>
              </a:ext>
            </a:extLst>
          </p:cNvPr>
          <p:cNvGrpSpPr/>
          <p:nvPr userDrawn="1"/>
        </p:nvGrpSpPr>
        <p:grpSpPr>
          <a:xfrm>
            <a:off x="138227" y="6297005"/>
            <a:ext cx="567262" cy="217316"/>
            <a:chOff x="138227" y="6297005"/>
            <a:chExt cx="567262" cy="217316"/>
          </a:xfrm>
          <a:solidFill>
            <a:schemeClr val="accent1"/>
          </a:solidFill>
        </p:grpSpPr>
        <p:sp>
          <p:nvSpPr>
            <p:cNvPr id="9" name="Freeform: Shape 8">
              <a:extLst>
                <a:ext uri="{FF2B5EF4-FFF2-40B4-BE49-F238E27FC236}">
                  <a16:creationId xmlns:a16="http://schemas.microsoft.com/office/drawing/2014/main" id="{2F949C6F-FABA-40DD-9C5D-61065AE33A75}"/>
                </a:ext>
              </a:extLst>
            </p:cNvPr>
            <p:cNvSpPr/>
            <p:nvPr/>
          </p:nvSpPr>
          <p:spPr>
            <a:xfrm>
              <a:off x="138227" y="6299949"/>
              <a:ext cx="40627" cy="40627"/>
            </a:xfrm>
            <a:custGeom>
              <a:avLst/>
              <a:gdLst>
                <a:gd name="connsiteX0" fmla="*/ 0 w 40627"/>
                <a:gd name="connsiteY0" fmla="*/ 0 h 40627"/>
                <a:gd name="connsiteX1" fmla="*/ 40627 w 40627"/>
                <a:gd name="connsiteY1" fmla="*/ 0 h 40627"/>
                <a:gd name="connsiteX2" fmla="*/ 40627 w 40627"/>
                <a:gd name="connsiteY2" fmla="*/ 40627 h 40627"/>
                <a:gd name="connsiteX3" fmla="*/ 0 w 40627"/>
                <a:gd name="connsiteY3" fmla="*/ 40627 h 40627"/>
              </a:gdLst>
              <a:ahLst/>
              <a:cxnLst>
                <a:cxn ang="0">
                  <a:pos x="connsiteX0" y="connsiteY0"/>
                </a:cxn>
                <a:cxn ang="0">
                  <a:pos x="connsiteX1" y="connsiteY1"/>
                </a:cxn>
                <a:cxn ang="0">
                  <a:pos x="connsiteX2" y="connsiteY2"/>
                </a:cxn>
                <a:cxn ang="0">
                  <a:pos x="connsiteX3" y="connsiteY3"/>
                </a:cxn>
              </a:cxnLst>
              <a:rect l="l" t="t" r="r" b="b"/>
              <a:pathLst>
                <a:path w="40627" h="40627">
                  <a:moveTo>
                    <a:pt x="0" y="0"/>
                  </a:moveTo>
                  <a:lnTo>
                    <a:pt x="40627" y="0"/>
                  </a:lnTo>
                  <a:lnTo>
                    <a:pt x="40627" y="40627"/>
                  </a:lnTo>
                  <a:lnTo>
                    <a:pt x="0" y="40627"/>
                  </a:lnTo>
                  <a:close/>
                </a:path>
              </a:pathLst>
            </a:custGeom>
            <a:solidFill>
              <a:schemeClr val="accent2"/>
            </a:solidFill>
            <a:ln w="4903"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E34B058-2DEE-4712-A846-663D295FF358}"/>
                </a:ext>
              </a:extLst>
            </p:cNvPr>
            <p:cNvSpPr/>
            <p:nvPr/>
          </p:nvSpPr>
          <p:spPr>
            <a:xfrm>
              <a:off x="139257" y="6297005"/>
              <a:ext cx="514270" cy="217316"/>
            </a:xfrm>
            <a:custGeom>
              <a:avLst/>
              <a:gdLst>
                <a:gd name="connsiteX0" fmla="*/ 38518 w 514270"/>
                <a:gd name="connsiteY0" fmla="*/ 214275 h 217316"/>
                <a:gd name="connsiteX1" fmla="*/ 38518 w 514270"/>
                <a:gd name="connsiteY1" fmla="*/ 68203 h 217316"/>
                <a:gd name="connsiteX2" fmla="*/ 0 w 514270"/>
                <a:gd name="connsiteY2" fmla="*/ 68203 h 217316"/>
                <a:gd name="connsiteX3" fmla="*/ 0 w 514270"/>
                <a:gd name="connsiteY3" fmla="*/ 214324 h 217316"/>
                <a:gd name="connsiteX4" fmla="*/ 38468 w 514270"/>
                <a:gd name="connsiteY4" fmla="*/ 214324 h 217316"/>
                <a:gd name="connsiteX5" fmla="*/ 293665 w 514270"/>
                <a:gd name="connsiteY5" fmla="*/ 215747 h 217316"/>
                <a:gd name="connsiteX6" fmla="*/ 293665 w 514270"/>
                <a:gd name="connsiteY6" fmla="*/ 179928 h 217316"/>
                <a:gd name="connsiteX7" fmla="*/ 279730 w 514270"/>
                <a:gd name="connsiteY7" fmla="*/ 179045 h 217316"/>
                <a:gd name="connsiteX8" fmla="*/ 270702 w 514270"/>
                <a:gd name="connsiteY8" fmla="*/ 175021 h 217316"/>
                <a:gd name="connsiteX9" fmla="*/ 266679 w 514270"/>
                <a:gd name="connsiteY9" fmla="*/ 166287 h 217316"/>
                <a:gd name="connsiteX10" fmla="*/ 265795 w 514270"/>
                <a:gd name="connsiteY10" fmla="*/ 152156 h 217316"/>
                <a:gd name="connsiteX11" fmla="*/ 265795 w 514270"/>
                <a:gd name="connsiteY11" fmla="*/ 101029 h 217316"/>
                <a:gd name="connsiteX12" fmla="*/ 293665 w 514270"/>
                <a:gd name="connsiteY12" fmla="*/ 101029 h 217316"/>
                <a:gd name="connsiteX13" fmla="*/ 293665 w 514270"/>
                <a:gd name="connsiteY13" fmla="*/ 68105 h 217316"/>
                <a:gd name="connsiteX14" fmla="*/ 265795 w 514270"/>
                <a:gd name="connsiteY14" fmla="*/ 68105 h 217316"/>
                <a:gd name="connsiteX15" fmla="*/ 265795 w 514270"/>
                <a:gd name="connsiteY15" fmla="*/ 11285 h 217316"/>
                <a:gd name="connsiteX16" fmla="*/ 227327 w 514270"/>
                <a:gd name="connsiteY16" fmla="*/ 11285 h 217316"/>
                <a:gd name="connsiteX17" fmla="*/ 227327 w 514270"/>
                <a:gd name="connsiteY17" fmla="*/ 152500 h 217316"/>
                <a:gd name="connsiteX18" fmla="*/ 230418 w 514270"/>
                <a:gd name="connsiteY18" fmla="*/ 182627 h 217316"/>
                <a:gd name="connsiteX19" fmla="*/ 240673 w 514270"/>
                <a:gd name="connsiteY19" fmla="*/ 202008 h 217316"/>
                <a:gd name="connsiteX20" fmla="*/ 259466 w 514270"/>
                <a:gd name="connsiteY20" fmla="*/ 212558 h 217316"/>
                <a:gd name="connsiteX21" fmla="*/ 288808 w 514270"/>
                <a:gd name="connsiteY21" fmla="*/ 215796 h 217316"/>
                <a:gd name="connsiteX22" fmla="*/ 293665 w 514270"/>
                <a:gd name="connsiteY22" fmla="*/ 215796 h 217316"/>
                <a:gd name="connsiteX23" fmla="*/ 514270 w 514270"/>
                <a:gd name="connsiteY23" fmla="*/ 214275 h 217316"/>
                <a:gd name="connsiteX24" fmla="*/ 514270 w 514270"/>
                <a:gd name="connsiteY24" fmla="*/ 0 h 217316"/>
                <a:gd name="connsiteX25" fmla="*/ 475802 w 514270"/>
                <a:gd name="connsiteY25" fmla="*/ 0 h 217316"/>
                <a:gd name="connsiteX26" fmla="*/ 475802 w 514270"/>
                <a:gd name="connsiteY26" fmla="*/ 214275 h 217316"/>
                <a:gd name="connsiteX27" fmla="*/ 514270 w 514270"/>
                <a:gd name="connsiteY27" fmla="*/ 214275 h 217316"/>
                <a:gd name="connsiteX28" fmla="*/ 190183 w 514270"/>
                <a:gd name="connsiteY28" fmla="*/ 82579 h 217316"/>
                <a:gd name="connsiteX29" fmla="*/ 145434 w 514270"/>
                <a:gd name="connsiteY29" fmla="*/ 65210 h 217316"/>
                <a:gd name="connsiteX30" fmla="*/ 120165 w 514270"/>
                <a:gd name="connsiteY30" fmla="*/ 70853 h 217316"/>
                <a:gd name="connsiteX31" fmla="*/ 101029 w 514270"/>
                <a:gd name="connsiteY31" fmla="*/ 86456 h 217316"/>
                <a:gd name="connsiteX32" fmla="*/ 98919 w 514270"/>
                <a:gd name="connsiteY32" fmla="*/ 89154 h 217316"/>
                <a:gd name="connsiteX33" fmla="*/ 98919 w 514270"/>
                <a:gd name="connsiteY33" fmla="*/ 86701 h 217316"/>
                <a:gd name="connsiteX34" fmla="*/ 98919 w 514270"/>
                <a:gd name="connsiteY34" fmla="*/ 68203 h 217316"/>
                <a:gd name="connsiteX35" fmla="*/ 60941 w 514270"/>
                <a:gd name="connsiteY35" fmla="*/ 68203 h 217316"/>
                <a:gd name="connsiteX36" fmla="*/ 60941 w 514270"/>
                <a:gd name="connsiteY36" fmla="*/ 214324 h 217316"/>
                <a:gd name="connsiteX37" fmla="*/ 99213 w 514270"/>
                <a:gd name="connsiteY37" fmla="*/ 214324 h 217316"/>
                <a:gd name="connsiteX38" fmla="*/ 99213 w 514270"/>
                <a:gd name="connsiteY38" fmla="*/ 141901 h 217316"/>
                <a:gd name="connsiteX39" fmla="*/ 99262 w 514270"/>
                <a:gd name="connsiteY39" fmla="*/ 139252 h 217316"/>
                <a:gd name="connsiteX40" fmla="*/ 109419 w 514270"/>
                <a:gd name="connsiteY40" fmla="*/ 108928 h 217316"/>
                <a:gd name="connsiteX41" fmla="*/ 133855 w 514270"/>
                <a:gd name="connsiteY41" fmla="*/ 98526 h 217316"/>
                <a:gd name="connsiteX42" fmla="*/ 159026 w 514270"/>
                <a:gd name="connsiteY42" fmla="*/ 108634 h 217316"/>
                <a:gd name="connsiteX43" fmla="*/ 167416 w 514270"/>
                <a:gd name="connsiteY43" fmla="*/ 136651 h 217316"/>
                <a:gd name="connsiteX44" fmla="*/ 167416 w 514270"/>
                <a:gd name="connsiteY44" fmla="*/ 136651 h 217316"/>
                <a:gd name="connsiteX45" fmla="*/ 167416 w 514270"/>
                <a:gd name="connsiteY45" fmla="*/ 136946 h 217316"/>
                <a:gd name="connsiteX46" fmla="*/ 167416 w 514270"/>
                <a:gd name="connsiteY46" fmla="*/ 136995 h 217316"/>
                <a:gd name="connsiteX47" fmla="*/ 167416 w 514270"/>
                <a:gd name="connsiteY47" fmla="*/ 136995 h 217316"/>
                <a:gd name="connsiteX48" fmla="*/ 167416 w 514270"/>
                <a:gd name="connsiteY48" fmla="*/ 214275 h 217316"/>
                <a:gd name="connsiteX49" fmla="*/ 206277 w 514270"/>
                <a:gd name="connsiteY49" fmla="*/ 214275 h 217316"/>
                <a:gd name="connsiteX50" fmla="*/ 206277 w 514270"/>
                <a:gd name="connsiteY50" fmla="*/ 131352 h 217316"/>
                <a:gd name="connsiteX51" fmla="*/ 190183 w 514270"/>
                <a:gd name="connsiteY51" fmla="*/ 82579 h 217316"/>
                <a:gd name="connsiteX52" fmla="*/ 455684 w 514270"/>
                <a:gd name="connsiteY52" fmla="*/ 140969 h 217316"/>
                <a:gd name="connsiteX53" fmla="*/ 450140 w 514270"/>
                <a:gd name="connsiteY53" fmla="*/ 111431 h 217316"/>
                <a:gd name="connsiteX54" fmla="*/ 434635 w 514270"/>
                <a:gd name="connsiteY54" fmla="*/ 87290 h 217316"/>
                <a:gd name="connsiteX55" fmla="*/ 410837 w 514270"/>
                <a:gd name="connsiteY55" fmla="*/ 71098 h 217316"/>
                <a:gd name="connsiteX56" fmla="*/ 380269 w 514270"/>
                <a:gd name="connsiteY56" fmla="*/ 65259 h 217316"/>
                <a:gd name="connsiteX57" fmla="*/ 350583 w 514270"/>
                <a:gd name="connsiteY57" fmla="*/ 71245 h 217316"/>
                <a:gd name="connsiteX58" fmla="*/ 326442 w 514270"/>
                <a:gd name="connsiteY58" fmla="*/ 87486 h 217316"/>
                <a:gd name="connsiteX59" fmla="*/ 310201 w 514270"/>
                <a:gd name="connsiteY59" fmla="*/ 111627 h 217316"/>
                <a:gd name="connsiteX60" fmla="*/ 304215 w 514270"/>
                <a:gd name="connsiteY60" fmla="*/ 141312 h 217316"/>
                <a:gd name="connsiteX61" fmla="*/ 309907 w 514270"/>
                <a:gd name="connsiteY61" fmla="*/ 170998 h 217316"/>
                <a:gd name="connsiteX62" fmla="*/ 325706 w 514270"/>
                <a:gd name="connsiteY62" fmla="*/ 195090 h 217316"/>
                <a:gd name="connsiteX63" fmla="*/ 350092 w 514270"/>
                <a:gd name="connsiteY63" fmla="*/ 211331 h 217316"/>
                <a:gd name="connsiteX64" fmla="*/ 381397 w 514270"/>
                <a:gd name="connsiteY64" fmla="*/ 217317 h 217316"/>
                <a:gd name="connsiteX65" fmla="*/ 446411 w 514270"/>
                <a:gd name="connsiteY65" fmla="*/ 188662 h 217316"/>
                <a:gd name="connsiteX66" fmla="*/ 418688 w 514270"/>
                <a:gd name="connsiteY66" fmla="*/ 167563 h 217316"/>
                <a:gd name="connsiteX67" fmla="*/ 381692 w 514270"/>
                <a:gd name="connsiteY67" fmla="*/ 183902 h 217316"/>
                <a:gd name="connsiteX68" fmla="*/ 355146 w 514270"/>
                <a:gd name="connsiteY68" fmla="*/ 176444 h 217316"/>
                <a:gd name="connsiteX69" fmla="*/ 341260 w 514270"/>
                <a:gd name="connsiteY69" fmla="*/ 156180 h 217316"/>
                <a:gd name="connsiteX70" fmla="*/ 340868 w 514270"/>
                <a:gd name="connsiteY70" fmla="*/ 154806 h 217316"/>
                <a:gd name="connsiteX71" fmla="*/ 455635 w 514270"/>
                <a:gd name="connsiteY71" fmla="*/ 154806 h 217316"/>
                <a:gd name="connsiteX72" fmla="*/ 455635 w 514270"/>
                <a:gd name="connsiteY72" fmla="*/ 141067 h 217316"/>
                <a:gd name="connsiteX73" fmla="*/ 341211 w 514270"/>
                <a:gd name="connsiteY73" fmla="*/ 127574 h 217316"/>
                <a:gd name="connsiteX74" fmla="*/ 379974 w 514270"/>
                <a:gd name="connsiteY74" fmla="*/ 98183 h 217316"/>
                <a:gd name="connsiteX75" fmla="*/ 418737 w 514270"/>
                <a:gd name="connsiteY75" fmla="*/ 127525 h 217316"/>
                <a:gd name="connsiteX76" fmla="*/ 341211 w 514270"/>
                <a:gd name="connsiteY76" fmla="*/ 127525 h 21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14270" h="217316">
                  <a:moveTo>
                    <a:pt x="38518" y="214275"/>
                  </a:moveTo>
                  <a:lnTo>
                    <a:pt x="38518" y="68203"/>
                  </a:lnTo>
                  <a:lnTo>
                    <a:pt x="0" y="68203"/>
                  </a:lnTo>
                  <a:lnTo>
                    <a:pt x="0" y="214324"/>
                  </a:lnTo>
                  <a:lnTo>
                    <a:pt x="38468" y="214324"/>
                  </a:lnTo>
                  <a:close/>
                  <a:moveTo>
                    <a:pt x="293665" y="215747"/>
                  </a:moveTo>
                  <a:lnTo>
                    <a:pt x="293665" y="179928"/>
                  </a:lnTo>
                  <a:cubicBezTo>
                    <a:pt x="287974" y="179928"/>
                    <a:pt x="283312" y="179585"/>
                    <a:pt x="279730" y="179045"/>
                  </a:cubicBezTo>
                  <a:cubicBezTo>
                    <a:pt x="275756" y="178407"/>
                    <a:pt x="272714" y="177082"/>
                    <a:pt x="270702" y="175021"/>
                  </a:cubicBezTo>
                  <a:cubicBezTo>
                    <a:pt x="268690" y="173010"/>
                    <a:pt x="267317" y="170066"/>
                    <a:pt x="266679" y="166287"/>
                  </a:cubicBezTo>
                  <a:cubicBezTo>
                    <a:pt x="266090" y="162706"/>
                    <a:pt x="265795" y="157946"/>
                    <a:pt x="265795" y="152156"/>
                  </a:cubicBezTo>
                  <a:lnTo>
                    <a:pt x="265795" y="101029"/>
                  </a:lnTo>
                  <a:lnTo>
                    <a:pt x="293665" y="101029"/>
                  </a:lnTo>
                  <a:lnTo>
                    <a:pt x="293665" y="68105"/>
                  </a:lnTo>
                  <a:lnTo>
                    <a:pt x="265795" y="68105"/>
                  </a:lnTo>
                  <a:lnTo>
                    <a:pt x="265795" y="11285"/>
                  </a:lnTo>
                  <a:lnTo>
                    <a:pt x="227327" y="11285"/>
                  </a:lnTo>
                  <a:lnTo>
                    <a:pt x="227327" y="152500"/>
                  </a:lnTo>
                  <a:cubicBezTo>
                    <a:pt x="227327" y="164423"/>
                    <a:pt x="228357" y="174531"/>
                    <a:pt x="230418" y="182627"/>
                  </a:cubicBezTo>
                  <a:cubicBezTo>
                    <a:pt x="232430" y="190625"/>
                    <a:pt x="235865" y="197151"/>
                    <a:pt x="240673" y="202008"/>
                  </a:cubicBezTo>
                  <a:cubicBezTo>
                    <a:pt x="245433" y="206866"/>
                    <a:pt x="251762" y="210448"/>
                    <a:pt x="259466" y="212558"/>
                  </a:cubicBezTo>
                  <a:cubicBezTo>
                    <a:pt x="267218" y="214716"/>
                    <a:pt x="277130" y="215796"/>
                    <a:pt x="288808" y="215796"/>
                  </a:cubicBezTo>
                  <a:lnTo>
                    <a:pt x="293665" y="215796"/>
                  </a:lnTo>
                  <a:close/>
                  <a:moveTo>
                    <a:pt x="514270" y="214275"/>
                  </a:moveTo>
                  <a:lnTo>
                    <a:pt x="514270" y="0"/>
                  </a:lnTo>
                  <a:lnTo>
                    <a:pt x="475802" y="0"/>
                  </a:lnTo>
                  <a:lnTo>
                    <a:pt x="475802" y="214275"/>
                  </a:lnTo>
                  <a:lnTo>
                    <a:pt x="514270" y="214275"/>
                  </a:lnTo>
                  <a:close/>
                  <a:moveTo>
                    <a:pt x="190183" y="82579"/>
                  </a:moveTo>
                  <a:cubicBezTo>
                    <a:pt x="179536" y="71049"/>
                    <a:pt x="164472" y="65210"/>
                    <a:pt x="145434" y="65210"/>
                  </a:cubicBezTo>
                  <a:cubicBezTo>
                    <a:pt x="136259" y="65210"/>
                    <a:pt x="127770" y="67123"/>
                    <a:pt x="120165" y="70853"/>
                  </a:cubicBezTo>
                  <a:cubicBezTo>
                    <a:pt x="112609" y="74582"/>
                    <a:pt x="106181" y="79832"/>
                    <a:pt x="101029" y="86456"/>
                  </a:cubicBezTo>
                  <a:lnTo>
                    <a:pt x="98919" y="89154"/>
                  </a:lnTo>
                  <a:lnTo>
                    <a:pt x="98919" y="86701"/>
                  </a:lnTo>
                  <a:cubicBezTo>
                    <a:pt x="98919" y="86701"/>
                    <a:pt x="98919" y="68203"/>
                    <a:pt x="98919" y="68203"/>
                  </a:cubicBezTo>
                  <a:lnTo>
                    <a:pt x="60941" y="68203"/>
                  </a:lnTo>
                  <a:lnTo>
                    <a:pt x="60941" y="214324"/>
                  </a:lnTo>
                  <a:lnTo>
                    <a:pt x="99213" y="214324"/>
                  </a:lnTo>
                  <a:lnTo>
                    <a:pt x="99213" y="141901"/>
                  </a:lnTo>
                  <a:cubicBezTo>
                    <a:pt x="99213" y="141018"/>
                    <a:pt x="99213" y="140135"/>
                    <a:pt x="99262" y="139252"/>
                  </a:cubicBezTo>
                  <a:cubicBezTo>
                    <a:pt x="99655" y="125611"/>
                    <a:pt x="103090" y="115405"/>
                    <a:pt x="109419" y="108928"/>
                  </a:cubicBezTo>
                  <a:cubicBezTo>
                    <a:pt x="116190" y="102059"/>
                    <a:pt x="124385" y="98526"/>
                    <a:pt x="133855" y="98526"/>
                  </a:cubicBezTo>
                  <a:cubicBezTo>
                    <a:pt x="144944" y="98526"/>
                    <a:pt x="153432" y="101912"/>
                    <a:pt x="159026" y="108634"/>
                  </a:cubicBezTo>
                  <a:cubicBezTo>
                    <a:pt x="164521" y="115209"/>
                    <a:pt x="167318" y="124630"/>
                    <a:pt x="167416" y="136651"/>
                  </a:cubicBezTo>
                  <a:lnTo>
                    <a:pt x="167416" y="136651"/>
                  </a:lnTo>
                  <a:lnTo>
                    <a:pt x="167416" y="136946"/>
                  </a:lnTo>
                  <a:cubicBezTo>
                    <a:pt x="167416" y="136946"/>
                    <a:pt x="167416" y="136946"/>
                    <a:pt x="167416" y="136995"/>
                  </a:cubicBezTo>
                  <a:lnTo>
                    <a:pt x="167416" y="136995"/>
                  </a:lnTo>
                  <a:cubicBezTo>
                    <a:pt x="167416" y="136995"/>
                    <a:pt x="167416" y="214275"/>
                    <a:pt x="167416" y="214275"/>
                  </a:cubicBezTo>
                  <a:lnTo>
                    <a:pt x="206277" y="214275"/>
                  </a:lnTo>
                  <a:lnTo>
                    <a:pt x="206277" y="131352"/>
                  </a:lnTo>
                  <a:cubicBezTo>
                    <a:pt x="206277" y="110548"/>
                    <a:pt x="200880" y="94110"/>
                    <a:pt x="190183" y="82579"/>
                  </a:cubicBezTo>
                  <a:close/>
                  <a:moveTo>
                    <a:pt x="455684" y="140969"/>
                  </a:moveTo>
                  <a:cubicBezTo>
                    <a:pt x="455684" y="130518"/>
                    <a:pt x="453820" y="120557"/>
                    <a:pt x="450140" y="111431"/>
                  </a:cubicBezTo>
                  <a:cubicBezTo>
                    <a:pt x="446460" y="102304"/>
                    <a:pt x="441259" y="94208"/>
                    <a:pt x="434635" y="87290"/>
                  </a:cubicBezTo>
                  <a:cubicBezTo>
                    <a:pt x="428060" y="80421"/>
                    <a:pt x="420013" y="74974"/>
                    <a:pt x="410837" y="71098"/>
                  </a:cubicBezTo>
                  <a:cubicBezTo>
                    <a:pt x="401613" y="67222"/>
                    <a:pt x="391358" y="65259"/>
                    <a:pt x="380269" y="65259"/>
                  </a:cubicBezTo>
                  <a:cubicBezTo>
                    <a:pt x="369817" y="65259"/>
                    <a:pt x="359808" y="67271"/>
                    <a:pt x="350583" y="71245"/>
                  </a:cubicBezTo>
                  <a:cubicBezTo>
                    <a:pt x="341359" y="75219"/>
                    <a:pt x="333262" y="80666"/>
                    <a:pt x="326442" y="87486"/>
                  </a:cubicBezTo>
                  <a:cubicBezTo>
                    <a:pt x="319671" y="94257"/>
                    <a:pt x="314175" y="102402"/>
                    <a:pt x="310201" y="111627"/>
                  </a:cubicBezTo>
                  <a:cubicBezTo>
                    <a:pt x="306227" y="120852"/>
                    <a:pt x="304215" y="130812"/>
                    <a:pt x="304215" y="141312"/>
                  </a:cubicBezTo>
                  <a:cubicBezTo>
                    <a:pt x="304215" y="151813"/>
                    <a:pt x="306128" y="161773"/>
                    <a:pt x="309907" y="170998"/>
                  </a:cubicBezTo>
                  <a:cubicBezTo>
                    <a:pt x="313685" y="180222"/>
                    <a:pt x="318984" y="188319"/>
                    <a:pt x="325706" y="195090"/>
                  </a:cubicBezTo>
                  <a:cubicBezTo>
                    <a:pt x="332379" y="201861"/>
                    <a:pt x="340623" y="207356"/>
                    <a:pt x="350092" y="211331"/>
                  </a:cubicBezTo>
                  <a:cubicBezTo>
                    <a:pt x="359611" y="215305"/>
                    <a:pt x="370161" y="217317"/>
                    <a:pt x="381397" y="217317"/>
                  </a:cubicBezTo>
                  <a:cubicBezTo>
                    <a:pt x="413978" y="217317"/>
                    <a:pt x="434291" y="202499"/>
                    <a:pt x="446411" y="188662"/>
                  </a:cubicBezTo>
                  <a:lnTo>
                    <a:pt x="418688" y="167563"/>
                  </a:lnTo>
                  <a:cubicBezTo>
                    <a:pt x="412849" y="174482"/>
                    <a:pt x="399012" y="183902"/>
                    <a:pt x="381692" y="183902"/>
                  </a:cubicBezTo>
                  <a:cubicBezTo>
                    <a:pt x="370848" y="183902"/>
                    <a:pt x="361868" y="181400"/>
                    <a:pt x="355146" y="176444"/>
                  </a:cubicBezTo>
                  <a:cubicBezTo>
                    <a:pt x="348375" y="171489"/>
                    <a:pt x="343714" y="164668"/>
                    <a:pt x="341260" y="156180"/>
                  </a:cubicBezTo>
                  <a:lnTo>
                    <a:pt x="340868" y="154806"/>
                  </a:lnTo>
                  <a:lnTo>
                    <a:pt x="455635" y="154806"/>
                  </a:lnTo>
                  <a:lnTo>
                    <a:pt x="455635" y="141067"/>
                  </a:lnTo>
                  <a:close/>
                  <a:moveTo>
                    <a:pt x="341211" y="127574"/>
                  </a:moveTo>
                  <a:cubicBezTo>
                    <a:pt x="341211" y="116877"/>
                    <a:pt x="353478" y="98183"/>
                    <a:pt x="379974" y="98183"/>
                  </a:cubicBezTo>
                  <a:cubicBezTo>
                    <a:pt x="406470" y="98183"/>
                    <a:pt x="418737" y="116828"/>
                    <a:pt x="418737" y="127525"/>
                  </a:cubicBezTo>
                  <a:lnTo>
                    <a:pt x="341211" y="127525"/>
                  </a:lnTo>
                  <a:close/>
                </a:path>
              </a:pathLst>
            </a:custGeom>
            <a:solidFill>
              <a:schemeClr val="bg2"/>
            </a:solidFill>
            <a:ln w="4903" cap="flat">
              <a:noFill/>
              <a:prstDash val="solid"/>
              <a:miter/>
            </a:ln>
          </p:spPr>
          <p:txBody>
            <a:bodyPr rtlCol="0" anchor="ctr"/>
            <a:lstStyle/>
            <a:p>
              <a:endParaRPr lang="en-US"/>
            </a:p>
          </p:txBody>
        </p:sp>
        <p:grpSp>
          <p:nvGrpSpPr>
            <p:cNvPr id="11" name="Graphic 4">
              <a:extLst>
                <a:ext uri="{FF2B5EF4-FFF2-40B4-BE49-F238E27FC236}">
                  <a16:creationId xmlns:a16="http://schemas.microsoft.com/office/drawing/2014/main" id="{AE93B4BE-1ED8-4293-BEAC-D1ABE78D5C67}"/>
                </a:ext>
              </a:extLst>
            </p:cNvPr>
            <p:cNvGrpSpPr/>
            <p:nvPr/>
          </p:nvGrpSpPr>
          <p:grpSpPr>
            <a:xfrm>
              <a:off x="673890" y="6297005"/>
              <a:ext cx="31599" cy="31599"/>
              <a:chOff x="673890" y="6297005"/>
              <a:chExt cx="31599" cy="31599"/>
            </a:xfrm>
            <a:grpFill/>
          </p:grpSpPr>
          <p:sp>
            <p:nvSpPr>
              <p:cNvPr id="12" name="Freeform: Shape 11">
                <a:extLst>
                  <a:ext uri="{FF2B5EF4-FFF2-40B4-BE49-F238E27FC236}">
                    <a16:creationId xmlns:a16="http://schemas.microsoft.com/office/drawing/2014/main" id="{EFD40599-5FEE-44B3-8666-5A2E41651BBF}"/>
                  </a:ext>
                </a:extLst>
              </p:cNvPr>
              <p:cNvSpPr/>
              <p:nvPr/>
            </p:nvSpPr>
            <p:spPr>
              <a:xfrm>
                <a:off x="673890" y="6297005"/>
                <a:ext cx="31599" cy="31599"/>
              </a:xfrm>
              <a:custGeom>
                <a:avLst/>
                <a:gdLst>
                  <a:gd name="connsiteX0" fmla="*/ 15800 w 31599"/>
                  <a:gd name="connsiteY0" fmla="*/ 2257 h 31599"/>
                  <a:gd name="connsiteX1" fmla="*/ 29342 w 31599"/>
                  <a:gd name="connsiteY1" fmla="*/ 15800 h 31599"/>
                  <a:gd name="connsiteX2" fmla="*/ 15800 w 31599"/>
                  <a:gd name="connsiteY2" fmla="*/ 29342 h 31599"/>
                  <a:gd name="connsiteX3" fmla="*/ 2257 w 31599"/>
                  <a:gd name="connsiteY3" fmla="*/ 15800 h 31599"/>
                  <a:gd name="connsiteX4" fmla="*/ 15800 w 31599"/>
                  <a:gd name="connsiteY4" fmla="*/ 2257 h 31599"/>
                  <a:gd name="connsiteX5" fmla="*/ 15800 w 31599"/>
                  <a:gd name="connsiteY5" fmla="*/ 0 h 31599"/>
                  <a:gd name="connsiteX6" fmla="*/ 0 w 31599"/>
                  <a:gd name="connsiteY6" fmla="*/ 15800 h 31599"/>
                  <a:gd name="connsiteX7" fmla="*/ 15800 w 31599"/>
                  <a:gd name="connsiteY7" fmla="*/ 31599 h 31599"/>
                  <a:gd name="connsiteX8" fmla="*/ 31599 w 31599"/>
                  <a:gd name="connsiteY8" fmla="*/ 15800 h 31599"/>
                  <a:gd name="connsiteX9" fmla="*/ 15800 w 31599"/>
                  <a:gd name="connsiteY9" fmla="*/ 0 h 3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99" h="31599">
                    <a:moveTo>
                      <a:pt x="15800" y="2257"/>
                    </a:moveTo>
                    <a:cubicBezTo>
                      <a:pt x="23258" y="2257"/>
                      <a:pt x="29342" y="8341"/>
                      <a:pt x="29342" y="15800"/>
                    </a:cubicBezTo>
                    <a:cubicBezTo>
                      <a:pt x="29342" y="23258"/>
                      <a:pt x="23258" y="29342"/>
                      <a:pt x="15800" y="29342"/>
                    </a:cubicBezTo>
                    <a:cubicBezTo>
                      <a:pt x="8341" y="29342"/>
                      <a:pt x="2257" y="23258"/>
                      <a:pt x="2257" y="15800"/>
                    </a:cubicBezTo>
                    <a:cubicBezTo>
                      <a:pt x="2257" y="8341"/>
                      <a:pt x="8341" y="2257"/>
                      <a:pt x="15800" y="2257"/>
                    </a:cubicBezTo>
                    <a:moveTo>
                      <a:pt x="15800" y="0"/>
                    </a:moveTo>
                    <a:cubicBezTo>
                      <a:pt x="7066" y="0"/>
                      <a:pt x="0" y="7066"/>
                      <a:pt x="0" y="15800"/>
                    </a:cubicBezTo>
                    <a:cubicBezTo>
                      <a:pt x="0" y="24533"/>
                      <a:pt x="7066" y="31599"/>
                      <a:pt x="15800" y="31599"/>
                    </a:cubicBezTo>
                    <a:cubicBezTo>
                      <a:pt x="24533" y="31599"/>
                      <a:pt x="31599" y="24533"/>
                      <a:pt x="31599" y="15800"/>
                    </a:cubicBezTo>
                    <a:cubicBezTo>
                      <a:pt x="31599" y="7066"/>
                      <a:pt x="24533" y="0"/>
                      <a:pt x="15800" y="0"/>
                    </a:cubicBezTo>
                  </a:path>
                </a:pathLst>
              </a:custGeom>
              <a:grpFill/>
              <a:ln w="490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8E1F87E-F835-4EF1-8816-1B4DC8615853}"/>
                  </a:ext>
                </a:extLst>
              </p:cNvPr>
              <p:cNvSpPr/>
              <p:nvPr/>
            </p:nvSpPr>
            <p:spPr>
              <a:xfrm>
                <a:off x="684293" y="6304904"/>
                <a:ext cx="12315" cy="15799"/>
              </a:xfrm>
              <a:custGeom>
                <a:avLst/>
                <a:gdLst>
                  <a:gd name="connsiteX0" fmla="*/ 6575 w 12315"/>
                  <a:gd name="connsiteY0" fmla="*/ 0 h 15799"/>
                  <a:gd name="connsiteX1" fmla="*/ 9274 w 12315"/>
                  <a:gd name="connsiteY1" fmla="*/ 638 h 15799"/>
                  <a:gd name="connsiteX2" fmla="*/ 11138 w 12315"/>
                  <a:gd name="connsiteY2" fmla="*/ 2404 h 15799"/>
                  <a:gd name="connsiteX3" fmla="*/ 11776 w 12315"/>
                  <a:gd name="connsiteY3" fmla="*/ 4956 h 15799"/>
                  <a:gd name="connsiteX4" fmla="*/ 10893 w 12315"/>
                  <a:gd name="connsiteY4" fmla="*/ 7802 h 15799"/>
                  <a:gd name="connsiteX5" fmla="*/ 8734 w 12315"/>
                  <a:gd name="connsiteY5" fmla="*/ 9470 h 15799"/>
                  <a:gd name="connsiteX6" fmla="*/ 12316 w 12315"/>
                  <a:gd name="connsiteY6" fmla="*/ 15800 h 15799"/>
                  <a:gd name="connsiteX7" fmla="*/ 9519 w 12315"/>
                  <a:gd name="connsiteY7" fmla="*/ 15800 h 15799"/>
                  <a:gd name="connsiteX8" fmla="*/ 6231 w 12315"/>
                  <a:gd name="connsiteY8" fmla="*/ 9912 h 15799"/>
                  <a:gd name="connsiteX9" fmla="*/ 2502 w 12315"/>
                  <a:gd name="connsiteY9" fmla="*/ 9912 h 15799"/>
                  <a:gd name="connsiteX10" fmla="*/ 2502 w 12315"/>
                  <a:gd name="connsiteY10" fmla="*/ 15800 h 15799"/>
                  <a:gd name="connsiteX11" fmla="*/ 0 w 12315"/>
                  <a:gd name="connsiteY11" fmla="*/ 15800 h 15799"/>
                  <a:gd name="connsiteX12" fmla="*/ 0 w 12315"/>
                  <a:gd name="connsiteY12" fmla="*/ 0 h 15799"/>
                  <a:gd name="connsiteX13" fmla="*/ 6526 w 12315"/>
                  <a:gd name="connsiteY13" fmla="*/ 0 h 15799"/>
                  <a:gd name="connsiteX14" fmla="*/ 6575 w 12315"/>
                  <a:gd name="connsiteY14" fmla="*/ 7654 h 15799"/>
                  <a:gd name="connsiteX15" fmla="*/ 7998 w 12315"/>
                  <a:gd name="connsiteY15" fmla="*/ 7311 h 15799"/>
                  <a:gd name="connsiteX16" fmla="*/ 8979 w 12315"/>
                  <a:gd name="connsiteY16" fmla="*/ 6330 h 15799"/>
                  <a:gd name="connsiteX17" fmla="*/ 9323 w 12315"/>
                  <a:gd name="connsiteY17" fmla="*/ 4907 h 15799"/>
                  <a:gd name="connsiteX18" fmla="*/ 8979 w 12315"/>
                  <a:gd name="connsiteY18" fmla="*/ 3484 h 15799"/>
                  <a:gd name="connsiteX19" fmla="*/ 7998 w 12315"/>
                  <a:gd name="connsiteY19" fmla="*/ 2502 h 15799"/>
                  <a:gd name="connsiteX20" fmla="*/ 6575 w 12315"/>
                  <a:gd name="connsiteY20" fmla="*/ 2159 h 15799"/>
                  <a:gd name="connsiteX21" fmla="*/ 2502 w 12315"/>
                  <a:gd name="connsiteY21" fmla="*/ 2159 h 15799"/>
                  <a:gd name="connsiteX22" fmla="*/ 2502 w 12315"/>
                  <a:gd name="connsiteY22" fmla="*/ 7556 h 15799"/>
                  <a:gd name="connsiteX23" fmla="*/ 6575 w 12315"/>
                  <a:gd name="connsiteY23" fmla="*/ 7556 h 1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15" h="15799">
                    <a:moveTo>
                      <a:pt x="6575" y="0"/>
                    </a:moveTo>
                    <a:cubicBezTo>
                      <a:pt x="7556" y="0"/>
                      <a:pt x="8440" y="245"/>
                      <a:pt x="9274" y="638"/>
                    </a:cubicBezTo>
                    <a:cubicBezTo>
                      <a:pt x="10059" y="1079"/>
                      <a:pt x="10697" y="1668"/>
                      <a:pt x="11138" y="2404"/>
                    </a:cubicBezTo>
                    <a:cubicBezTo>
                      <a:pt x="11580" y="3140"/>
                      <a:pt x="11776" y="3974"/>
                      <a:pt x="11776" y="4956"/>
                    </a:cubicBezTo>
                    <a:cubicBezTo>
                      <a:pt x="11776" y="6084"/>
                      <a:pt x="11482" y="7066"/>
                      <a:pt x="10893" y="7802"/>
                    </a:cubicBezTo>
                    <a:cubicBezTo>
                      <a:pt x="10304" y="8587"/>
                      <a:pt x="9617" y="9126"/>
                      <a:pt x="8734" y="9470"/>
                    </a:cubicBezTo>
                    <a:lnTo>
                      <a:pt x="12316" y="15800"/>
                    </a:lnTo>
                    <a:lnTo>
                      <a:pt x="9519" y="15800"/>
                    </a:lnTo>
                    <a:lnTo>
                      <a:pt x="6231" y="9912"/>
                    </a:lnTo>
                    <a:lnTo>
                      <a:pt x="2502" y="9912"/>
                    </a:lnTo>
                    <a:lnTo>
                      <a:pt x="2502" y="15800"/>
                    </a:lnTo>
                    <a:lnTo>
                      <a:pt x="0" y="15800"/>
                    </a:lnTo>
                    <a:lnTo>
                      <a:pt x="0" y="0"/>
                    </a:lnTo>
                    <a:lnTo>
                      <a:pt x="6526" y="0"/>
                    </a:lnTo>
                    <a:close/>
                    <a:moveTo>
                      <a:pt x="6575" y="7654"/>
                    </a:moveTo>
                    <a:cubicBezTo>
                      <a:pt x="7115" y="7654"/>
                      <a:pt x="7556" y="7556"/>
                      <a:pt x="7998" y="7311"/>
                    </a:cubicBezTo>
                    <a:cubicBezTo>
                      <a:pt x="8390" y="7066"/>
                      <a:pt x="8734" y="6771"/>
                      <a:pt x="8979" y="6330"/>
                    </a:cubicBezTo>
                    <a:cubicBezTo>
                      <a:pt x="9225" y="5937"/>
                      <a:pt x="9323" y="5446"/>
                      <a:pt x="9323" y="4907"/>
                    </a:cubicBezTo>
                    <a:cubicBezTo>
                      <a:pt x="9323" y="4367"/>
                      <a:pt x="9225" y="3925"/>
                      <a:pt x="8979" y="3484"/>
                    </a:cubicBezTo>
                    <a:cubicBezTo>
                      <a:pt x="8734" y="3091"/>
                      <a:pt x="8440" y="2748"/>
                      <a:pt x="7998" y="2502"/>
                    </a:cubicBezTo>
                    <a:cubicBezTo>
                      <a:pt x="7605" y="2257"/>
                      <a:pt x="7115" y="2159"/>
                      <a:pt x="6575" y="2159"/>
                    </a:cubicBezTo>
                    <a:lnTo>
                      <a:pt x="2502" y="2159"/>
                    </a:lnTo>
                    <a:lnTo>
                      <a:pt x="2502" y="7556"/>
                    </a:lnTo>
                    <a:lnTo>
                      <a:pt x="6575" y="7556"/>
                    </a:lnTo>
                    <a:close/>
                  </a:path>
                </a:pathLst>
              </a:custGeom>
              <a:grpFill/>
              <a:ln w="4903" cap="flat">
                <a:noFill/>
                <a:prstDash val="solid"/>
                <a:miter/>
              </a:ln>
            </p:spPr>
            <p:txBody>
              <a:bodyPr rtlCol="0" anchor="ctr"/>
              <a:lstStyle/>
              <a:p>
                <a:endParaRPr lang="en-US"/>
              </a:p>
            </p:txBody>
          </p:sp>
        </p:grpSp>
      </p:grpSp>
      <p:sp>
        <p:nvSpPr>
          <p:cNvPr id="14" name="TextBox 13">
            <a:extLst>
              <a:ext uri="{FF2B5EF4-FFF2-40B4-BE49-F238E27FC236}">
                <a16:creationId xmlns:a16="http://schemas.microsoft.com/office/drawing/2014/main" id="{A2B4C435-254D-4061-9699-C2AE3C5F3FFB}"/>
              </a:ext>
            </a:extLst>
          </p:cNvPr>
          <p:cNvSpPr txBox="1"/>
          <p:nvPr userDrawn="1"/>
        </p:nvSpPr>
        <p:spPr>
          <a:xfrm>
            <a:off x="756998" y="6457289"/>
            <a:ext cx="2052165" cy="338554"/>
          </a:xfrm>
          <a:prstGeom prst="rect">
            <a:avLst/>
          </a:prstGeom>
          <a:noFill/>
        </p:spPr>
        <p:txBody>
          <a:bodyPr wrap="none" rtlCol="0">
            <a:spAutoFit/>
          </a:bodyPr>
          <a:lstStyle/>
          <a:p>
            <a:pPr algn="ctr"/>
            <a:r>
              <a:rPr kumimoji="0" lang="en-US" sz="1600" b="0" i="0" u="none" strike="noStrike" kern="1200" cap="none" normalizeH="0" baseline="0">
                <a:ln>
                  <a:noFill/>
                </a:ln>
                <a:solidFill>
                  <a:schemeClr val="bg1"/>
                </a:solidFill>
                <a:effectLst/>
                <a:latin typeface="+mj-lt"/>
                <a:ea typeface="Intel Clear Light" panose="020B0404020203020204" pitchFamily="34" charset="0"/>
                <a:cs typeface="Intel Clear Light" panose="020B0404020203020204" pitchFamily="34" charset="0"/>
              </a:rPr>
              <a:t>Accelerate with Xeon</a:t>
            </a:r>
          </a:p>
        </p:txBody>
      </p:sp>
    </p:spTree>
    <p:extLst>
      <p:ext uri="{BB962C8B-B14F-4D97-AF65-F5344CB8AC3E}">
        <p14:creationId xmlns:p14="http://schemas.microsoft.com/office/powerpoint/2010/main" val="1873342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81D6D-2949-46BA-A90D-D85326E49A55}"/>
              </a:ext>
            </a:extLst>
          </p:cNvPr>
          <p:cNvSpPr>
            <a:spLocks noGrp="1"/>
          </p:cNvSpPr>
          <p:nvPr>
            <p:ph type="title" hasCustomPrompt="1"/>
          </p:nvPr>
        </p:nvSpPr>
        <p:spPr/>
        <p:txBody>
          <a:bodyPr/>
          <a:lstStyle>
            <a:lvl1pPr>
              <a:defRPr>
                <a:gradFill flip="none" rotWithShape="1">
                  <a:gsLst>
                    <a:gs pos="16000">
                      <a:schemeClr val="bg2"/>
                    </a:gs>
                    <a:gs pos="87000">
                      <a:schemeClr val="accent1"/>
                    </a:gs>
                  </a:gsLst>
                  <a:lin ang="2700000" scaled="1"/>
                  <a:tileRect/>
                </a:gradFill>
              </a:defRPr>
            </a:lvl1pPr>
          </a:lstStyle>
          <a:p>
            <a:r>
              <a:rPr lang="en-US"/>
              <a:t>Click to edit title style</a:t>
            </a:r>
          </a:p>
        </p:txBody>
      </p:sp>
      <p:sp>
        <p:nvSpPr>
          <p:cNvPr id="4" name="Content Placeholder 3">
            <a:extLst>
              <a:ext uri="{FF2B5EF4-FFF2-40B4-BE49-F238E27FC236}">
                <a16:creationId xmlns:a16="http://schemas.microsoft.com/office/drawing/2014/main" id="{A32A40B0-225B-42EE-88A6-A0212A85FC54}"/>
              </a:ext>
            </a:extLst>
          </p:cNvPr>
          <p:cNvSpPr>
            <a:spLocks noGrp="1"/>
          </p:cNvSpPr>
          <p:nvPr>
            <p:ph sz="quarter" idx="10" hasCustomPrompt="1"/>
          </p:nvPr>
        </p:nvSpPr>
        <p:spPr>
          <a:xfrm>
            <a:off x="665163" y="1559013"/>
            <a:ext cx="10922000" cy="4608512"/>
          </a:xfrm>
        </p:spPr>
        <p:txBody>
          <a:bodyPr/>
          <a:lstStyle>
            <a:lvl1pPr marL="282575" indent="-282575">
              <a:defRPr>
                <a:solidFill>
                  <a:schemeClr val="bg1"/>
                </a:solidFill>
              </a:defRPr>
            </a:lvl1pPr>
            <a:lvl2pPr marL="565150" indent="-282575">
              <a:defRPr>
                <a:solidFill>
                  <a:schemeClr val="bg1"/>
                </a:solidFill>
              </a:defRPr>
            </a:lvl2pPr>
            <a:lvl3pPr marL="798513" indent="-233363">
              <a:defRPr>
                <a:solidFill>
                  <a:schemeClr val="bg1"/>
                </a:solidFill>
              </a:defRPr>
            </a:lvl3pPr>
            <a:lvl4pPr marL="1030288" indent="-231775">
              <a:defRPr>
                <a:solidFill>
                  <a:schemeClr val="bg1"/>
                </a:solidFill>
              </a:defRPr>
            </a:lvl4pPr>
            <a:lvl5pPr marL="1263650" indent="-233363">
              <a:defRPr>
                <a:solidFill>
                  <a:schemeClr val="bg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pSp>
        <p:nvGrpSpPr>
          <p:cNvPr id="7" name="Graphic 4">
            <a:extLst>
              <a:ext uri="{FF2B5EF4-FFF2-40B4-BE49-F238E27FC236}">
                <a16:creationId xmlns:a16="http://schemas.microsoft.com/office/drawing/2014/main" id="{CFC97D9B-0D72-419B-A768-445E8F1E784E}"/>
              </a:ext>
            </a:extLst>
          </p:cNvPr>
          <p:cNvGrpSpPr/>
          <p:nvPr/>
        </p:nvGrpSpPr>
        <p:grpSpPr>
          <a:xfrm>
            <a:off x="124734" y="6550337"/>
            <a:ext cx="665641" cy="149163"/>
            <a:chOff x="124734" y="6550337"/>
            <a:chExt cx="665641" cy="149163"/>
          </a:xfrm>
          <a:solidFill>
            <a:srgbClr val="00C7FD"/>
          </a:solidFill>
        </p:grpSpPr>
        <p:sp>
          <p:nvSpPr>
            <p:cNvPr id="8" name="Freeform: Shape 7">
              <a:extLst>
                <a:ext uri="{FF2B5EF4-FFF2-40B4-BE49-F238E27FC236}">
                  <a16:creationId xmlns:a16="http://schemas.microsoft.com/office/drawing/2014/main" id="{7233A604-86DC-44B5-BA7F-743922AAB001}"/>
                </a:ext>
              </a:extLst>
            </p:cNvPr>
            <p:cNvSpPr/>
            <p:nvPr/>
          </p:nvSpPr>
          <p:spPr>
            <a:xfrm>
              <a:off x="124734" y="6550337"/>
              <a:ext cx="631343" cy="149163"/>
            </a:xfrm>
            <a:custGeom>
              <a:avLst/>
              <a:gdLst>
                <a:gd name="connsiteX0" fmla="*/ 631344 w 631343"/>
                <a:gd name="connsiteY0" fmla="*/ 2061 h 149163"/>
                <a:gd name="connsiteX1" fmla="*/ 631344 w 631343"/>
                <a:gd name="connsiteY1" fmla="*/ 147102 h 149163"/>
                <a:gd name="connsiteX2" fmla="*/ 611668 w 631343"/>
                <a:gd name="connsiteY2" fmla="*/ 147102 h 149163"/>
                <a:gd name="connsiteX3" fmla="*/ 520011 w 631343"/>
                <a:gd name="connsiteY3" fmla="*/ 39989 h 149163"/>
                <a:gd name="connsiteX4" fmla="*/ 520011 w 631343"/>
                <a:gd name="connsiteY4" fmla="*/ 147102 h 149163"/>
                <a:gd name="connsiteX5" fmla="*/ 497195 w 631343"/>
                <a:gd name="connsiteY5" fmla="*/ 147102 h 149163"/>
                <a:gd name="connsiteX6" fmla="*/ 497195 w 631343"/>
                <a:gd name="connsiteY6" fmla="*/ 2061 h 149163"/>
                <a:gd name="connsiteX7" fmla="*/ 516871 w 631343"/>
                <a:gd name="connsiteY7" fmla="*/ 2061 h 149163"/>
                <a:gd name="connsiteX8" fmla="*/ 608528 w 631343"/>
                <a:gd name="connsiteY8" fmla="*/ 109174 h 149163"/>
                <a:gd name="connsiteX9" fmla="*/ 608528 w 631343"/>
                <a:gd name="connsiteY9" fmla="*/ 2061 h 149163"/>
                <a:gd name="connsiteX10" fmla="*/ 631344 w 631343"/>
                <a:gd name="connsiteY10" fmla="*/ 2061 h 149163"/>
                <a:gd name="connsiteX11" fmla="*/ 396117 w 631343"/>
                <a:gd name="connsiteY11" fmla="*/ 0 h 149163"/>
                <a:gd name="connsiteX12" fmla="*/ 472760 w 631343"/>
                <a:gd name="connsiteY12" fmla="*/ 74582 h 149163"/>
                <a:gd name="connsiteX13" fmla="*/ 396117 w 631343"/>
                <a:gd name="connsiteY13" fmla="*/ 149163 h 149163"/>
                <a:gd name="connsiteX14" fmla="*/ 319475 w 631343"/>
                <a:gd name="connsiteY14" fmla="*/ 74582 h 149163"/>
                <a:gd name="connsiteX15" fmla="*/ 396117 w 631343"/>
                <a:gd name="connsiteY15" fmla="*/ 0 h 149163"/>
                <a:gd name="connsiteX16" fmla="*/ 396117 w 631343"/>
                <a:gd name="connsiteY16" fmla="*/ 128457 h 149163"/>
                <a:gd name="connsiteX17" fmla="*/ 449993 w 631343"/>
                <a:gd name="connsiteY17" fmla="*/ 74582 h 149163"/>
                <a:gd name="connsiteX18" fmla="*/ 396117 w 631343"/>
                <a:gd name="connsiteY18" fmla="*/ 20706 h 149163"/>
                <a:gd name="connsiteX19" fmla="*/ 342242 w 631343"/>
                <a:gd name="connsiteY19" fmla="*/ 74582 h 149163"/>
                <a:gd name="connsiteX20" fmla="*/ 396117 w 631343"/>
                <a:gd name="connsiteY20" fmla="*/ 128457 h 149163"/>
                <a:gd name="connsiteX21" fmla="*/ 300829 w 631343"/>
                <a:gd name="connsiteY21" fmla="*/ 84984 h 149163"/>
                <a:gd name="connsiteX22" fmla="*/ 301565 w 631343"/>
                <a:gd name="connsiteY22" fmla="*/ 74582 h 149163"/>
                <a:gd name="connsiteX23" fmla="*/ 224923 w 631343"/>
                <a:gd name="connsiteY23" fmla="*/ 0 h 149163"/>
                <a:gd name="connsiteX24" fmla="*/ 148280 w 631343"/>
                <a:gd name="connsiteY24" fmla="*/ 74582 h 149163"/>
                <a:gd name="connsiteX25" fmla="*/ 224923 w 631343"/>
                <a:gd name="connsiteY25" fmla="*/ 149163 h 149163"/>
                <a:gd name="connsiteX26" fmla="*/ 290378 w 631343"/>
                <a:gd name="connsiteY26" fmla="*/ 120655 h 149163"/>
                <a:gd name="connsiteX27" fmla="*/ 272714 w 631343"/>
                <a:gd name="connsiteY27" fmla="*/ 107162 h 149163"/>
                <a:gd name="connsiteX28" fmla="*/ 224923 w 631343"/>
                <a:gd name="connsiteY28" fmla="*/ 128800 h 149163"/>
                <a:gd name="connsiteX29" fmla="*/ 172029 w 631343"/>
                <a:gd name="connsiteY29" fmla="*/ 84935 h 149163"/>
                <a:gd name="connsiteX30" fmla="*/ 300829 w 631343"/>
                <a:gd name="connsiteY30" fmla="*/ 84935 h 149163"/>
                <a:gd name="connsiteX31" fmla="*/ 224923 w 631343"/>
                <a:gd name="connsiteY31" fmla="*/ 20706 h 149163"/>
                <a:gd name="connsiteX32" fmla="*/ 277866 w 631343"/>
                <a:gd name="connsiteY32" fmla="*/ 64670 h 149163"/>
                <a:gd name="connsiteX33" fmla="*/ 171930 w 631343"/>
                <a:gd name="connsiteY33" fmla="*/ 64670 h 149163"/>
                <a:gd name="connsiteX34" fmla="*/ 224923 w 631343"/>
                <a:gd name="connsiteY34" fmla="*/ 20706 h 149163"/>
                <a:gd name="connsiteX35" fmla="*/ 145042 w 631343"/>
                <a:gd name="connsiteY35" fmla="*/ 2061 h 149163"/>
                <a:gd name="connsiteX36" fmla="*/ 116877 w 631343"/>
                <a:gd name="connsiteY36" fmla="*/ 2061 h 149163"/>
                <a:gd name="connsiteX37" fmla="*/ 72521 w 631343"/>
                <a:gd name="connsiteY37" fmla="*/ 57114 h 149163"/>
                <a:gd name="connsiteX38" fmla="*/ 28164 w 631343"/>
                <a:gd name="connsiteY38" fmla="*/ 2061 h 149163"/>
                <a:gd name="connsiteX39" fmla="*/ 0 w 631343"/>
                <a:gd name="connsiteY39" fmla="*/ 2061 h 149163"/>
                <a:gd name="connsiteX40" fmla="*/ 58439 w 631343"/>
                <a:gd name="connsiteY40" fmla="*/ 74582 h 149163"/>
                <a:gd name="connsiteX41" fmla="*/ 0 w 631343"/>
                <a:gd name="connsiteY41" fmla="*/ 147053 h 149163"/>
                <a:gd name="connsiteX42" fmla="*/ 28164 w 631343"/>
                <a:gd name="connsiteY42" fmla="*/ 147053 h 149163"/>
                <a:gd name="connsiteX43" fmla="*/ 72521 w 631343"/>
                <a:gd name="connsiteY43" fmla="*/ 92000 h 149163"/>
                <a:gd name="connsiteX44" fmla="*/ 116877 w 631343"/>
                <a:gd name="connsiteY44" fmla="*/ 147053 h 149163"/>
                <a:gd name="connsiteX45" fmla="*/ 145042 w 631343"/>
                <a:gd name="connsiteY45" fmla="*/ 147053 h 149163"/>
                <a:gd name="connsiteX46" fmla="*/ 86603 w 631343"/>
                <a:gd name="connsiteY46" fmla="*/ 74533 h 149163"/>
                <a:gd name="connsiteX47" fmla="*/ 145042 w 631343"/>
                <a:gd name="connsiteY47" fmla="*/ 2012 h 1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31343" h="149163">
                  <a:moveTo>
                    <a:pt x="631344" y="2061"/>
                  </a:moveTo>
                  <a:lnTo>
                    <a:pt x="631344" y="147102"/>
                  </a:lnTo>
                  <a:lnTo>
                    <a:pt x="611668" y="147102"/>
                  </a:lnTo>
                  <a:lnTo>
                    <a:pt x="520011" y="39989"/>
                  </a:lnTo>
                  <a:lnTo>
                    <a:pt x="520011" y="147102"/>
                  </a:lnTo>
                  <a:lnTo>
                    <a:pt x="497195" y="147102"/>
                  </a:lnTo>
                  <a:lnTo>
                    <a:pt x="497195" y="2061"/>
                  </a:lnTo>
                  <a:lnTo>
                    <a:pt x="516871" y="2061"/>
                  </a:lnTo>
                  <a:lnTo>
                    <a:pt x="608528" y="109174"/>
                  </a:lnTo>
                  <a:lnTo>
                    <a:pt x="608528" y="2061"/>
                  </a:lnTo>
                  <a:lnTo>
                    <a:pt x="631344" y="2061"/>
                  </a:lnTo>
                  <a:close/>
                  <a:moveTo>
                    <a:pt x="396117" y="0"/>
                  </a:moveTo>
                  <a:cubicBezTo>
                    <a:pt x="439640" y="0"/>
                    <a:pt x="472760" y="33169"/>
                    <a:pt x="472760" y="74582"/>
                  </a:cubicBezTo>
                  <a:cubicBezTo>
                    <a:pt x="472760" y="115994"/>
                    <a:pt x="439590" y="149163"/>
                    <a:pt x="396117" y="149163"/>
                  </a:cubicBezTo>
                  <a:cubicBezTo>
                    <a:pt x="352644" y="149163"/>
                    <a:pt x="319475" y="115994"/>
                    <a:pt x="319475" y="74582"/>
                  </a:cubicBezTo>
                  <a:cubicBezTo>
                    <a:pt x="319475" y="33169"/>
                    <a:pt x="352644" y="0"/>
                    <a:pt x="396117" y="0"/>
                  </a:cubicBezTo>
                  <a:close/>
                  <a:moveTo>
                    <a:pt x="396117" y="128457"/>
                  </a:moveTo>
                  <a:cubicBezTo>
                    <a:pt x="426146" y="128457"/>
                    <a:pt x="449993" y="104610"/>
                    <a:pt x="449993" y="74582"/>
                  </a:cubicBezTo>
                  <a:cubicBezTo>
                    <a:pt x="449993" y="44553"/>
                    <a:pt x="426146" y="20706"/>
                    <a:pt x="396117" y="20706"/>
                  </a:cubicBezTo>
                  <a:cubicBezTo>
                    <a:pt x="366088" y="20706"/>
                    <a:pt x="342242" y="44553"/>
                    <a:pt x="342242" y="74582"/>
                  </a:cubicBezTo>
                  <a:cubicBezTo>
                    <a:pt x="342242" y="104610"/>
                    <a:pt x="366088" y="128457"/>
                    <a:pt x="396117" y="128457"/>
                  </a:cubicBezTo>
                  <a:close/>
                  <a:moveTo>
                    <a:pt x="300829" y="84984"/>
                  </a:moveTo>
                  <a:cubicBezTo>
                    <a:pt x="301320" y="81598"/>
                    <a:pt x="301565" y="78114"/>
                    <a:pt x="301565" y="74582"/>
                  </a:cubicBezTo>
                  <a:cubicBezTo>
                    <a:pt x="301565" y="33169"/>
                    <a:pt x="268396" y="0"/>
                    <a:pt x="224923" y="0"/>
                  </a:cubicBezTo>
                  <a:cubicBezTo>
                    <a:pt x="181449" y="0"/>
                    <a:pt x="148280" y="33169"/>
                    <a:pt x="148280" y="74582"/>
                  </a:cubicBezTo>
                  <a:cubicBezTo>
                    <a:pt x="148280" y="115994"/>
                    <a:pt x="181449" y="149163"/>
                    <a:pt x="224923" y="149163"/>
                  </a:cubicBezTo>
                  <a:cubicBezTo>
                    <a:pt x="256865" y="149163"/>
                    <a:pt x="276836" y="136651"/>
                    <a:pt x="290378" y="120655"/>
                  </a:cubicBezTo>
                  <a:lnTo>
                    <a:pt x="272714" y="107162"/>
                  </a:lnTo>
                  <a:cubicBezTo>
                    <a:pt x="260251" y="122716"/>
                    <a:pt x="244599" y="128800"/>
                    <a:pt x="224923" y="128800"/>
                  </a:cubicBezTo>
                  <a:cubicBezTo>
                    <a:pt x="198427" y="128800"/>
                    <a:pt x="176788" y="109910"/>
                    <a:pt x="172029" y="84935"/>
                  </a:cubicBezTo>
                  <a:lnTo>
                    <a:pt x="300829" y="84935"/>
                  </a:lnTo>
                  <a:close/>
                  <a:moveTo>
                    <a:pt x="224923" y="20706"/>
                  </a:moveTo>
                  <a:cubicBezTo>
                    <a:pt x="251566" y="20706"/>
                    <a:pt x="273303" y="39450"/>
                    <a:pt x="277866" y="64670"/>
                  </a:cubicBezTo>
                  <a:lnTo>
                    <a:pt x="171930" y="64670"/>
                  </a:lnTo>
                  <a:cubicBezTo>
                    <a:pt x="176494" y="39450"/>
                    <a:pt x="198230" y="20706"/>
                    <a:pt x="224923" y="20706"/>
                  </a:cubicBezTo>
                  <a:close/>
                  <a:moveTo>
                    <a:pt x="145042" y="2061"/>
                  </a:moveTo>
                  <a:lnTo>
                    <a:pt x="116877" y="2061"/>
                  </a:lnTo>
                  <a:lnTo>
                    <a:pt x="72521" y="57114"/>
                  </a:lnTo>
                  <a:lnTo>
                    <a:pt x="28164" y="2061"/>
                  </a:lnTo>
                  <a:lnTo>
                    <a:pt x="0" y="2061"/>
                  </a:lnTo>
                  <a:lnTo>
                    <a:pt x="58439" y="74582"/>
                  </a:lnTo>
                  <a:lnTo>
                    <a:pt x="0" y="147053"/>
                  </a:lnTo>
                  <a:lnTo>
                    <a:pt x="28164" y="147053"/>
                  </a:lnTo>
                  <a:lnTo>
                    <a:pt x="72521" y="92000"/>
                  </a:lnTo>
                  <a:lnTo>
                    <a:pt x="116877" y="147053"/>
                  </a:lnTo>
                  <a:lnTo>
                    <a:pt x="145042" y="147053"/>
                  </a:lnTo>
                  <a:lnTo>
                    <a:pt x="86603" y="74533"/>
                  </a:lnTo>
                  <a:lnTo>
                    <a:pt x="145042" y="2012"/>
                  </a:lnTo>
                  <a:close/>
                </a:path>
              </a:pathLst>
            </a:custGeom>
            <a:solidFill>
              <a:srgbClr val="00C7FD"/>
            </a:solidFill>
            <a:ln w="4903" cap="flat">
              <a:noFill/>
              <a:prstDash val="solid"/>
              <a:miter/>
            </a:ln>
          </p:spPr>
          <p:txBody>
            <a:bodyPr rtlCol="0" anchor="ctr"/>
            <a:lstStyle/>
            <a:p>
              <a:endParaRPr lang="en-US"/>
            </a:p>
          </p:txBody>
        </p:sp>
        <p:grpSp>
          <p:nvGrpSpPr>
            <p:cNvPr id="9" name="Graphic 4">
              <a:extLst>
                <a:ext uri="{FF2B5EF4-FFF2-40B4-BE49-F238E27FC236}">
                  <a16:creationId xmlns:a16="http://schemas.microsoft.com/office/drawing/2014/main" id="{1C29A73F-A66B-4C88-A66C-2DD4F689B226}"/>
                </a:ext>
              </a:extLst>
            </p:cNvPr>
            <p:cNvGrpSpPr/>
            <p:nvPr/>
          </p:nvGrpSpPr>
          <p:grpSpPr>
            <a:xfrm>
              <a:off x="772417" y="6552937"/>
              <a:ext cx="17958" cy="17958"/>
              <a:chOff x="772417" y="6552937"/>
              <a:chExt cx="17958" cy="17958"/>
            </a:xfrm>
            <a:solidFill>
              <a:srgbClr val="00C7FD"/>
            </a:solidFill>
          </p:grpSpPr>
          <p:sp>
            <p:nvSpPr>
              <p:cNvPr id="10" name="Freeform: Shape 9">
                <a:extLst>
                  <a:ext uri="{FF2B5EF4-FFF2-40B4-BE49-F238E27FC236}">
                    <a16:creationId xmlns:a16="http://schemas.microsoft.com/office/drawing/2014/main" id="{26E415F6-5334-4777-A941-7B7D3C17578B}"/>
                  </a:ext>
                </a:extLst>
              </p:cNvPr>
              <p:cNvSpPr/>
              <p:nvPr/>
            </p:nvSpPr>
            <p:spPr>
              <a:xfrm>
                <a:off x="772417" y="6552937"/>
                <a:ext cx="17958" cy="17958"/>
              </a:xfrm>
              <a:custGeom>
                <a:avLst/>
                <a:gdLst>
                  <a:gd name="connsiteX0" fmla="*/ 8979 w 17958"/>
                  <a:gd name="connsiteY0" fmla="*/ 1276 h 17958"/>
                  <a:gd name="connsiteX1" fmla="*/ 16683 w 17958"/>
                  <a:gd name="connsiteY1" fmla="*/ 8979 h 17958"/>
                  <a:gd name="connsiteX2" fmla="*/ 8979 w 17958"/>
                  <a:gd name="connsiteY2" fmla="*/ 16683 h 17958"/>
                  <a:gd name="connsiteX3" fmla="*/ 1276 w 17958"/>
                  <a:gd name="connsiteY3" fmla="*/ 8979 h 17958"/>
                  <a:gd name="connsiteX4" fmla="*/ 8979 w 17958"/>
                  <a:gd name="connsiteY4" fmla="*/ 1276 h 17958"/>
                  <a:gd name="connsiteX5" fmla="*/ 8979 w 17958"/>
                  <a:gd name="connsiteY5" fmla="*/ 0 h 17958"/>
                  <a:gd name="connsiteX6" fmla="*/ 0 w 17958"/>
                  <a:gd name="connsiteY6" fmla="*/ 8979 h 17958"/>
                  <a:gd name="connsiteX7" fmla="*/ 8979 w 17958"/>
                  <a:gd name="connsiteY7" fmla="*/ 17958 h 17958"/>
                  <a:gd name="connsiteX8" fmla="*/ 17959 w 17958"/>
                  <a:gd name="connsiteY8" fmla="*/ 8979 h 17958"/>
                  <a:gd name="connsiteX9" fmla="*/ 8979 w 17958"/>
                  <a:gd name="connsiteY9" fmla="*/ 0 h 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58" h="17958">
                    <a:moveTo>
                      <a:pt x="8979" y="1276"/>
                    </a:moveTo>
                    <a:cubicBezTo>
                      <a:pt x="13199" y="1276"/>
                      <a:pt x="16683" y="4710"/>
                      <a:pt x="16683" y="8979"/>
                    </a:cubicBezTo>
                    <a:cubicBezTo>
                      <a:pt x="16683" y="13248"/>
                      <a:pt x="13248" y="16683"/>
                      <a:pt x="8979" y="16683"/>
                    </a:cubicBezTo>
                    <a:cubicBezTo>
                      <a:pt x="4710" y="16683"/>
                      <a:pt x="1276" y="13248"/>
                      <a:pt x="1276" y="8979"/>
                    </a:cubicBezTo>
                    <a:cubicBezTo>
                      <a:pt x="1276" y="4710"/>
                      <a:pt x="4710" y="1276"/>
                      <a:pt x="8979" y="1276"/>
                    </a:cubicBezTo>
                    <a:moveTo>
                      <a:pt x="8979" y="0"/>
                    </a:moveTo>
                    <a:cubicBezTo>
                      <a:pt x="4024" y="0"/>
                      <a:pt x="0" y="4023"/>
                      <a:pt x="0" y="8979"/>
                    </a:cubicBezTo>
                    <a:cubicBezTo>
                      <a:pt x="0" y="13935"/>
                      <a:pt x="4024" y="17958"/>
                      <a:pt x="8979" y="17958"/>
                    </a:cubicBezTo>
                    <a:cubicBezTo>
                      <a:pt x="13935" y="17958"/>
                      <a:pt x="17959" y="13935"/>
                      <a:pt x="17959" y="8979"/>
                    </a:cubicBezTo>
                    <a:cubicBezTo>
                      <a:pt x="17959" y="4023"/>
                      <a:pt x="13935" y="0"/>
                      <a:pt x="8979" y="0"/>
                    </a:cubicBezTo>
                  </a:path>
                </a:pathLst>
              </a:custGeom>
              <a:solidFill>
                <a:srgbClr val="00C7FD"/>
              </a:solidFill>
              <a:ln w="4903"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DF3CDE4-DBFA-4C81-B1EA-433BA4ACC2E0}"/>
                  </a:ext>
                </a:extLst>
              </p:cNvPr>
              <p:cNvSpPr/>
              <p:nvPr/>
            </p:nvSpPr>
            <p:spPr>
              <a:xfrm>
                <a:off x="778305" y="6557402"/>
                <a:ext cx="7016" cy="8979"/>
              </a:xfrm>
              <a:custGeom>
                <a:avLst/>
                <a:gdLst>
                  <a:gd name="connsiteX0" fmla="*/ 3729 w 7016"/>
                  <a:gd name="connsiteY0" fmla="*/ 0 h 8979"/>
                  <a:gd name="connsiteX1" fmla="*/ 5250 w 7016"/>
                  <a:gd name="connsiteY1" fmla="*/ 393 h 8979"/>
                  <a:gd name="connsiteX2" fmla="*/ 6281 w 7016"/>
                  <a:gd name="connsiteY2" fmla="*/ 1423 h 8979"/>
                  <a:gd name="connsiteX3" fmla="*/ 6673 w 7016"/>
                  <a:gd name="connsiteY3" fmla="*/ 2846 h 8979"/>
                  <a:gd name="connsiteX4" fmla="*/ 6182 w 7016"/>
                  <a:gd name="connsiteY4" fmla="*/ 4465 h 8979"/>
                  <a:gd name="connsiteX5" fmla="*/ 4956 w 7016"/>
                  <a:gd name="connsiteY5" fmla="*/ 5397 h 8979"/>
                  <a:gd name="connsiteX6" fmla="*/ 7017 w 7016"/>
                  <a:gd name="connsiteY6" fmla="*/ 8979 h 8979"/>
                  <a:gd name="connsiteX7" fmla="*/ 5397 w 7016"/>
                  <a:gd name="connsiteY7" fmla="*/ 8979 h 8979"/>
                  <a:gd name="connsiteX8" fmla="*/ 3533 w 7016"/>
                  <a:gd name="connsiteY8" fmla="*/ 5643 h 8979"/>
                  <a:gd name="connsiteX9" fmla="*/ 1423 w 7016"/>
                  <a:gd name="connsiteY9" fmla="*/ 5643 h 8979"/>
                  <a:gd name="connsiteX10" fmla="*/ 1423 w 7016"/>
                  <a:gd name="connsiteY10" fmla="*/ 8979 h 8979"/>
                  <a:gd name="connsiteX11" fmla="*/ 0 w 7016"/>
                  <a:gd name="connsiteY11" fmla="*/ 8979 h 8979"/>
                  <a:gd name="connsiteX12" fmla="*/ 0 w 7016"/>
                  <a:gd name="connsiteY12" fmla="*/ 0 h 8979"/>
                  <a:gd name="connsiteX13" fmla="*/ 3729 w 7016"/>
                  <a:gd name="connsiteY13" fmla="*/ 0 h 8979"/>
                  <a:gd name="connsiteX14" fmla="*/ 3729 w 7016"/>
                  <a:gd name="connsiteY14" fmla="*/ 4367 h 8979"/>
                  <a:gd name="connsiteX15" fmla="*/ 4514 w 7016"/>
                  <a:gd name="connsiteY15" fmla="*/ 4171 h 8979"/>
                  <a:gd name="connsiteX16" fmla="*/ 5054 w 7016"/>
                  <a:gd name="connsiteY16" fmla="*/ 3631 h 8979"/>
                  <a:gd name="connsiteX17" fmla="*/ 5250 w 7016"/>
                  <a:gd name="connsiteY17" fmla="*/ 2846 h 8979"/>
                  <a:gd name="connsiteX18" fmla="*/ 5054 w 7016"/>
                  <a:gd name="connsiteY18" fmla="*/ 2061 h 8979"/>
                  <a:gd name="connsiteX19" fmla="*/ 4514 w 7016"/>
                  <a:gd name="connsiteY19" fmla="*/ 1521 h 8979"/>
                  <a:gd name="connsiteX20" fmla="*/ 3729 w 7016"/>
                  <a:gd name="connsiteY20" fmla="*/ 1325 h 8979"/>
                  <a:gd name="connsiteX21" fmla="*/ 1423 w 7016"/>
                  <a:gd name="connsiteY21" fmla="*/ 1325 h 8979"/>
                  <a:gd name="connsiteX22" fmla="*/ 1423 w 7016"/>
                  <a:gd name="connsiteY22" fmla="*/ 4416 h 8979"/>
                  <a:gd name="connsiteX23" fmla="*/ 3729 w 7016"/>
                  <a:gd name="connsiteY23" fmla="*/ 4416 h 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16" h="8979">
                    <a:moveTo>
                      <a:pt x="3729" y="0"/>
                    </a:moveTo>
                    <a:cubicBezTo>
                      <a:pt x="4269" y="0"/>
                      <a:pt x="4809" y="147"/>
                      <a:pt x="5250" y="393"/>
                    </a:cubicBezTo>
                    <a:cubicBezTo>
                      <a:pt x="5692" y="638"/>
                      <a:pt x="6035" y="981"/>
                      <a:pt x="6281" y="1423"/>
                    </a:cubicBezTo>
                    <a:cubicBezTo>
                      <a:pt x="6526" y="1865"/>
                      <a:pt x="6673" y="2306"/>
                      <a:pt x="6673" y="2846"/>
                    </a:cubicBezTo>
                    <a:cubicBezTo>
                      <a:pt x="6673" y="3484"/>
                      <a:pt x="6526" y="4023"/>
                      <a:pt x="6182" y="4465"/>
                    </a:cubicBezTo>
                    <a:cubicBezTo>
                      <a:pt x="5839" y="4907"/>
                      <a:pt x="5446" y="5201"/>
                      <a:pt x="4956" y="5397"/>
                    </a:cubicBezTo>
                    <a:lnTo>
                      <a:pt x="7017" y="8979"/>
                    </a:lnTo>
                    <a:lnTo>
                      <a:pt x="5397" y="8979"/>
                    </a:lnTo>
                    <a:lnTo>
                      <a:pt x="3533" y="5643"/>
                    </a:lnTo>
                    <a:lnTo>
                      <a:pt x="1423" y="5643"/>
                    </a:lnTo>
                    <a:lnTo>
                      <a:pt x="1423" y="8979"/>
                    </a:lnTo>
                    <a:lnTo>
                      <a:pt x="0" y="8979"/>
                    </a:lnTo>
                    <a:lnTo>
                      <a:pt x="0" y="0"/>
                    </a:lnTo>
                    <a:lnTo>
                      <a:pt x="3729" y="0"/>
                    </a:lnTo>
                    <a:close/>
                    <a:moveTo>
                      <a:pt x="3729" y="4367"/>
                    </a:moveTo>
                    <a:cubicBezTo>
                      <a:pt x="4024" y="4367"/>
                      <a:pt x="4269" y="4318"/>
                      <a:pt x="4514" y="4171"/>
                    </a:cubicBezTo>
                    <a:cubicBezTo>
                      <a:pt x="4759" y="4023"/>
                      <a:pt x="4907" y="3876"/>
                      <a:pt x="5054" y="3631"/>
                    </a:cubicBezTo>
                    <a:cubicBezTo>
                      <a:pt x="5201" y="3386"/>
                      <a:pt x="5250" y="3140"/>
                      <a:pt x="5250" y="2846"/>
                    </a:cubicBezTo>
                    <a:cubicBezTo>
                      <a:pt x="5250" y="2551"/>
                      <a:pt x="5201" y="2306"/>
                      <a:pt x="5054" y="2061"/>
                    </a:cubicBezTo>
                    <a:cubicBezTo>
                      <a:pt x="4907" y="1815"/>
                      <a:pt x="4759" y="1668"/>
                      <a:pt x="4514" y="1521"/>
                    </a:cubicBezTo>
                    <a:cubicBezTo>
                      <a:pt x="4269" y="1374"/>
                      <a:pt x="4024" y="1325"/>
                      <a:pt x="3729" y="1325"/>
                    </a:cubicBezTo>
                    <a:lnTo>
                      <a:pt x="1423" y="1325"/>
                    </a:lnTo>
                    <a:lnTo>
                      <a:pt x="1423" y="4416"/>
                    </a:lnTo>
                    <a:lnTo>
                      <a:pt x="3729" y="4416"/>
                    </a:lnTo>
                    <a:close/>
                  </a:path>
                </a:pathLst>
              </a:custGeom>
              <a:solidFill>
                <a:srgbClr val="00C7FD"/>
              </a:solidFill>
              <a:ln w="4903" cap="flat">
                <a:noFill/>
                <a:prstDash val="solid"/>
                <a:miter/>
              </a:ln>
            </p:spPr>
            <p:txBody>
              <a:bodyPr rtlCol="0" anchor="ctr"/>
              <a:lstStyle/>
              <a:p>
                <a:endParaRPr lang="en-US"/>
              </a:p>
            </p:txBody>
          </p:sp>
        </p:grpSp>
      </p:grpSp>
      <p:grpSp>
        <p:nvGrpSpPr>
          <p:cNvPr id="12" name="Graphic 4">
            <a:extLst>
              <a:ext uri="{FF2B5EF4-FFF2-40B4-BE49-F238E27FC236}">
                <a16:creationId xmlns:a16="http://schemas.microsoft.com/office/drawing/2014/main" id="{8F2EF7BB-4BF8-42CB-8BDD-A8F565A050F1}"/>
              </a:ext>
            </a:extLst>
          </p:cNvPr>
          <p:cNvGrpSpPr/>
          <p:nvPr/>
        </p:nvGrpSpPr>
        <p:grpSpPr>
          <a:xfrm>
            <a:off x="138227" y="6297005"/>
            <a:ext cx="567262" cy="217316"/>
            <a:chOff x="138227" y="6297005"/>
            <a:chExt cx="567262" cy="217316"/>
          </a:xfrm>
          <a:solidFill>
            <a:schemeClr val="accent1"/>
          </a:solidFill>
        </p:grpSpPr>
        <p:sp>
          <p:nvSpPr>
            <p:cNvPr id="13" name="Freeform: Shape 12">
              <a:extLst>
                <a:ext uri="{FF2B5EF4-FFF2-40B4-BE49-F238E27FC236}">
                  <a16:creationId xmlns:a16="http://schemas.microsoft.com/office/drawing/2014/main" id="{018D1FD1-A97D-493D-BC5A-A0234A0341C9}"/>
                </a:ext>
              </a:extLst>
            </p:cNvPr>
            <p:cNvSpPr/>
            <p:nvPr/>
          </p:nvSpPr>
          <p:spPr>
            <a:xfrm>
              <a:off x="138227" y="6299949"/>
              <a:ext cx="40627" cy="40627"/>
            </a:xfrm>
            <a:custGeom>
              <a:avLst/>
              <a:gdLst>
                <a:gd name="connsiteX0" fmla="*/ 0 w 40627"/>
                <a:gd name="connsiteY0" fmla="*/ 0 h 40627"/>
                <a:gd name="connsiteX1" fmla="*/ 40627 w 40627"/>
                <a:gd name="connsiteY1" fmla="*/ 0 h 40627"/>
                <a:gd name="connsiteX2" fmla="*/ 40627 w 40627"/>
                <a:gd name="connsiteY2" fmla="*/ 40627 h 40627"/>
                <a:gd name="connsiteX3" fmla="*/ 0 w 40627"/>
                <a:gd name="connsiteY3" fmla="*/ 40627 h 40627"/>
              </a:gdLst>
              <a:ahLst/>
              <a:cxnLst>
                <a:cxn ang="0">
                  <a:pos x="connsiteX0" y="connsiteY0"/>
                </a:cxn>
                <a:cxn ang="0">
                  <a:pos x="connsiteX1" y="connsiteY1"/>
                </a:cxn>
                <a:cxn ang="0">
                  <a:pos x="connsiteX2" y="connsiteY2"/>
                </a:cxn>
                <a:cxn ang="0">
                  <a:pos x="connsiteX3" y="connsiteY3"/>
                </a:cxn>
              </a:cxnLst>
              <a:rect l="l" t="t" r="r" b="b"/>
              <a:pathLst>
                <a:path w="40627" h="40627">
                  <a:moveTo>
                    <a:pt x="0" y="0"/>
                  </a:moveTo>
                  <a:lnTo>
                    <a:pt x="40627" y="0"/>
                  </a:lnTo>
                  <a:lnTo>
                    <a:pt x="40627" y="40627"/>
                  </a:lnTo>
                  <a:lnTo>
                    <a:pt x="0" y="40627"/>
                  </a:lnTo>
                  <a:close/>
                </a:path>
              </a:pathLst>
            </a:custGeom>
            <a:solidFill>
              <a:schemeClr val="accent2"/>
            </a:solidFill>
            <a:ln w="490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416C71A-2E6E-46BB-8345-9FFE00C3B6AF}"/>
                </a:ext>
              </a:extLst>
            </p:cNvPr>
            <p:cNvSpPr/>
            <p:nvPr/>
          </p:nvSpPr>
          <p:spPr>
            <a:xfrm>
              <a:off x="139257" y="6297005"/>
              <a:ext cx="514270" cy="217316"/>
            </a:xfrm>
            <a:custGeom>
              <a:avLst/>
              <a:gdLst>
                <a:gd name="connsiteX0" fmla="*/ 38518 w 514270"/>
                <a:gd name="connsiteY0" fmla="*/ 214275 h 217316"/>
                <a:gd name="connsiteX1" fmla="*/ 38518 w 514270"/>
                <a:gd name="connsiteY1" fmla="*/ 68203 h 217316"/>
                <a:gd name="connsiteX2" fmla="*/ 0 w 514270"/>
                <a:gd name="connsiteY2" fmla="*/ 68203 h 217316"/>
                <a:gd name="connsiteX3" fmla="*/ 0 w 514270"/>
                <a:gd name="connsiteY3" fmla="*/ 214324 h 217316"/>
                <a:gd name="connsiteX4" fmla="*/ 38468 w 514270"/>
                <a:gd name="connsiteY4" fmla="*/ 214324 h 217316"/>
                <a:gd name="connsiteX5" fmla="*/ 293665 w 514270"/>
                <a:gd name="connsiteY5" fmla="*/ 215747 h 217316"/>
                <a:gd name="connsiteX6" fmla="*/ 293665 w 514270"/>
                <a:gd name="connsiteY6" fmla="*/ 179928 h 217316"/>
                <a:gd name="connsiteX7" fmla="*/ 279730 w 514270"/>
                <a:gd name="connsiteY7" fmla="*/ 179045 h 217316"/>
                <a:gd name="connsiteX8" fmla="*/ 270702 w 514270"/>
                <a:gd name="connsiteY8" fmla="*/ 175021 h 217316"/>
                <a:gd name="connsiteX9" fmla="*/ 266679 w 514270"/>
                <a:gd name="connsiteY9" fmla="*/ 166287 h 217316"/>
                <a:gd name="connsiteX10" fmla="*/ 265795 w 514270"/>
                <a:gd name="connsiteY10" fmla="*/ 152156 h 217316"/>
                <a:gd name="connsiteX11" fmla="*/ 265795 w 514270"/>
                <a:gd name="connsiteY11" fmla="*/ 101029 h 217316"/>
                <a:gd name="connsiteX12" fmla="*/ 293665 w 514270"/>
                <a:gd name="connsiteY12" fmla="*/ 101029 h 217316"/>
                <a:gd name="connsiteX13" fmla="*/ 293665 w 514270"/>
                <a:gd name="connsiteY13" fmla="*/ 68105 h 217316"/>
                <a:gd name="connsiteX14" fmla="*/ 265795 w 514270"/>
                <a:gd name="connsiteY14" fmla="*/ 68105 h 217316"/>
                <a:gd name="connsiteX15" fmla="*/ 265795 w 514270"/>
                <a:gd name="connsiteY15" fmla="*/ 11285 h 217316"/>
                <a:gd name="connsiteX16" fmla="*/ 227327 w 514270"/>
                <a:gd name="connsiteY16" fmla="*/ 11285 h 217316"/>
                <a:gd name="connsiteX17" fmla="*/ 227327 w 514270"/>
                <a:gd name="connsiteY17" fmla="*/ 152500 h 217316"/>
                <a:gd name="connsiteX18" fmla="*/ 230418 w 514270"/>
                <a:gd name="connsiteY18" fmla="*/ 182627 h 217316"/>
                <a:gd name="connsiteX19" fmla="*/ 240673 w 514270"/>
                <a:gd name="connsiteY19" fmla="*/ 202008 h 217316"/>
                <a:gd name="connsiteX20" fmla="*/ 259466 w 514270"/>
                <a:gd name="connsiteY20" fmla="*/ 212558 h 217316"/>
                <a:gd name="connsiteX21" fmla="*/ 288808 w 514270"/>
                <a:gd name="connsiteY21" fmla="*/ 215796 h 217316"/>
                <a:gd name="connsiteX22" fmla="*/ 293665 w 514270"/>
                <a:gd name="connsiteY22" fmla="*/ 215796 h 217316"/>
                <a:gd name="connsiteX23" fmla="*/ 514270 w 514270"/>
                <a:gd name="connsiteY23" fmla="*/ 214275 h 217316"/>
                <a:gd name="connsiteX24" fmla="*/ 514270 w 514270"/>
                <a:gd name="connsiteY24" fmla="*/ 0 h 217316"/>
                <a:gd name="connsiteX25" fmla="*/ 475802 w 514270"/>
                <a:gd name="connsiteY25" fmla="*/ 0 h 217316"/>
                <a:gd name="connsiteX26" fmla="*/ 475802 w 514270"/>
                <a:gd name="connsiteY26" fmla="*/ 214275 h 217316"/>
                <a:gd name="connsiteX27" fmla="*/ 514270 w 514270"/>
                <a:gd name="connsiteY27" fmla="*/ 214275 h 217316"/>
                <a:gd name="connsiteX28" fmla="*/ 190183 w 514270"/>
                <a:gd name="connsiteY28" fmla="*/ 82579 h 217316"/>
                <a:gd name="connsiteX29" fmla="*/ 145434 w 514270"/>
                <a:gd name="connsiteY29" fmla="*/ 65210 h 217316"/>
                <a:gd name="connsiteX30" fmla="*/ 120165 w 514270"/>
                <a:gd name="connsiteY30" fmla="*/ 70853 h 217316"/>
                <a:gd name="connsiteX31" fmla="*/ 101029 w 514270"/>
                <a:gd name="connsiteY31" fmla="*/ 86456 h 217316"/>
                <a:gd name="connsiteX32" fmla="*/ 98919 w 514270"/>
                <a:gd name="connsiteY32" fmla="*/ 89154 h 217316"/>
                <a:gd name="connsiteX33" fmla="*/ 98919 w 514270"/>
                <a:gd name="connsiteY33" fmla="*/ 86701 h 217316"/>
                <a:gd name="connsiteX34" fmla="*/ 98919 w 514270"/>
                <a:gd name="connsiteY34" fmla="*/ 68203 h 217316"/>
                <a:gd name="connsiteX35" fmla="*/ 60941 w 514270"/>
                <a:gd name="connsiteY35" fmla="*/ 68203 h 217316"/>
                <a:gd name="connsiteX36" fmla="*/ 60941 w 514270"/>
                <a:gd name="connsiteY36" fmla="*/ 214324 h 217316"/>
                <a:gd name="connsiteX37" fmla="*/ 99213 w 514270"/>
                <a:gd name="connsiteY37" fmla="*/ 214324 h 217316"/>
                <a:gd name="connsiteX38" fmla="*/ 99213 w 514270"/>
                <a:gd name="connsiteY38" fmla="*/ 141901 h 217316"/>
                <a:gd name="connsiteX39" fmla="*/ 99262 w 514270"/>
                <a:gd name="connsiteY39" fmla="*/ 139252 h 217316"/>
                <a:gd name="connsiteX40" fmla="*/ 109419 w 514270"/>
                <a:gd name="connsiteY40" fmla="*/ 108928 h 217316"/>
                <a:gd name="connsiteX41" fmla="*/ 133855 w 514270"/>
                <a:gd name="connsiteY41" fmla="*/ 98526 h 217316"/>
                <a:gd name="connsiteX42" fmla="*/ 159026 w 514270"/>
                <a:gd name="connsiteY42" fmla="*/ 108634 h 217316"/>
                <a:gd name="connsiteX43" fmla="*/ 167416 w 514270"/>
                <a:gd name="connsiteY43" fmla="*/ 136651 h 217316"/>
                <a:gd name="connsiteX44" fmla="*/ 167416 w 514270"/>
                <a:gd name="connsiteY44" fmla="*/ 136651 h 217316"/>
                <a:gd name="connsiteX45" fmla="*/ 167416 w 514270"/>
                <a:gd name="connsiteY45" fmla="*/ 136946 h 217316"/>
                <a:gd name="connsiteX46" fmla="*/ 167416 w 514270"/>
                <a:gd name="connsiteY46" fmla="*/ 136995 h 217316"/>
                <a:gd name="connsiteX47" fmla="*/ 167416 w 514270"/>
                <a:gd name="connsiteY47" fmla="*/ 136995 h 217316"/>
                <a:gd name="connsiteX48" fmla="*/ 167416 w 514270"/>
                <a:gd name="connsiteY48" fmla="*/ 214275 h 217316"/>
                <a:gd name="connsiteX49" fmla="*/ 206277 w 514270"/>
                <a:gd name="connsiteY49" fmla="*/ 214275 h 217316"/>
                <a:gd name="connsiteX50" fmla="*/ 206277 w 514270"/>
                <a:gd name="connsiteY50" fmla="*/ 131352 h 217316"/>
                <a:gd name="connsiteX51" fmla="*/ 190183 w 514270"/>
                <a:gd name="connsiteY51" fmla="*/ 82579 h 217316"/>
                <a:gd name="connsiteX52" fmla="*/ 455684 w 514270"/>
                <a:gd name="connsiteY52" fmla="*/ 140969 h 217316"/>
                <a:gd name="connsiteX53" fmla="*/ 450140 w 514270"/>
                <a:gd name="connsiteY53" fmla="*/ 111431 h 217316"/>
                <a:gd name="connsiteX54" fmla="*/ 434635 w 514270"/>
                <a:gd name="connsiteY54" fmla="*/ 87290 h 217316"/>
                <a:gd name="connsiteX55" fmla="*/ 410837 w 514270"/>
                <a:gd name="connsiteY55" fmla="*/ 71098 h 217316"/>
                <a:gd name="connsiteX56" fmla="*/ 380269 w 514270"/>
                <a:gd name="connsiteY56" fmla="*/ 65259 h 217316"/>
                <a:gd name="connsiteX57" fmla="*/ 350583 w 514270"/>
                <a:gd name="connsiteY57" fmla="*/ 71245 h 217316"/>
                <a:gd name="connsiteX58" fmla="*/ 326442 w 514270"/>
                <a:gd name="connsiteY58" fmla="*/ 87486 h 217316"/>
                <a:gd name="connsiteX59" fmla="*/ 310201 w 514270"/>
                <a:gd name="connsiteY59" fmla="*/ 111627 h 217316"/>
                <a:gd name="connsiteX60" fmla="*/ 304215 w 514270"/>
                <a:gd name="connsiteY60" fmla="*/ 141312 h 217316"/>
                <a:gd name="connsiteX61" fmla="*/ 309907 w 514270"/>
                <a:gd name="connsiteY61" fmla="*/ 170998 h 217316"/>
                <a:gd name="connsiteX62" fmla="*/ 325706 w 514270"/>
                <a:gd name="connsiteY62" fmla="*/ 195090 h 217316"/>
                <a:gd name="connsiteX63" fmla="*/ 350092 w 514270"/>
                <a:gd name="connsiteY63" fmla="*/ 211331 h 217316"/>
                <a:gd name="connsiteX64" fmla="*/ 381397 w 514270"/>
                <a:gd name="connsiteY64" fmla="*/ 217317 h 217316"/>
                <a:gd name="connsiteX65" fmla="*/ 446411 w 514270"/>
                <a:gd name="connsiteY65" fmla="*/ 188662 h 217316"/>
                <a:gd name="connsiteX66" fmla="*/ 418688 w 514270"/>
                <a:gd name="connsiteY66" fmla="*/ 167563 h 217316"/>
                <a:gd name="connsiteX67" fmla="*/ 381692 w 514270"/>
                <a:gd name="connsiteY67" fmla="*/ 183902 h 217316"/>
                <a:gd name="connsiteX68" fmla="*/ 355146 w 514270"/>
                <a:gd name="connsiteY68" fmla="*/ 176444 h 217316"/>
                <a:gd name="connsiteX69" fmla="*/ 341260 w 514270"/>
                <a:gd name="connsiteY69" fmla="*/ 156180 h 217316"/>
                <a:gd name="connsiteX70" fmla="*/ 340868 w 514270"/>
                <a:gd name="connsiteY70" fmla="*/ 154806 h 217316"/>
                <a:gd name="connsiteX71" fmla="*/ 455635 w 514270"/>
                <a:gd name="connsiteY71" fmla="*/ 154806 h 217316"/>
                <a:gd name="connsiteX72" fmla="*/ 455635 w 514270"/>
                <a:gd name="connsiteY72" fmla="*/ 141067 h 217316"/>
                <a:gd name="connsiteX73" fmla="*/ 341211 w 514270"/>
                <a:gd name="connsiteY73" fmla="*/ 127574 h 217316"/>
                <a:gd name="connsiteX74" fmla="*/ 379974 w 514270"/>
                <a:gd name="connsiteY74" fmla="*/ 98183 h 217316"/>
                <a:gd name="connsiteX75" fmla="*/ 418737 w 514270"/>
                <a:gd name="connsiteY75" fmla="*/ 127525 h 217316"/>
                <a:gd name="connsiteX76" fmla="*/ 341211 w 514270"/>
                <a:gd name="connsiteY76" fmla="*/ 127525 h 21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14270" h="217316">
                  <a:moveTo>
                    <a:pt x="38518" y="214275"/>
                  </a:moveTo>
                  <a:lnTo>
                    <a:pt x="38518" y="68203"/>
                  </a:lnTo>
                  <a:lnTo>
                    <a:pt x="0" y="68203"/>
                  </a:lnTo>
                  <a:lnTo>
                    <a:pt x="0" y="214324"/>
                  </a:lnTo>
                  <a:lnTo>
                    <a:pt x="38468" y="214324"/>
                  </a:lnTo>
                  <a:close/>
                  <a:moveTo>
                    <a:pt x="293665" y="215747"/>
                  </a:moveTo>
                  <a:lnTo>
                    <a:pt x="293665" y="179928"/>
                  </a:lnTo>
                  <a:cubicBezTo>
                    <a:pt x="287974" y="179928"/>
                    <a:pt x="283312" y="179585"/>
                    <a:pt x="279730" y="179045"/>
                  </a:cubicBezTo>
                  <a:cubicBezTo>
                    <a:pt x="275756" y="178407"/>
                    <a:pt x="272714" y="177082"/>
                    <a:pt x="270702" y="175021"/>
                  </a:cubicBezTo>
                  <a:cubicBezTo>
                    <a:pt x="268690" y="173010"/>
                    <a:pt x="267317" y="170066"/>
                    <a:pt x="266679" y="166287"/>
                  </a:cubicBezTo>
                  <a:cubicBezTo>
                    <a:pt x="266090" y="162706"/>
                    <a:pt x="265795" y="157946"/>
                    <a:pt x="265795" y="152156"/>
                  </a:cubicBezTo>
                  <a:lnTo>
                    <a:pt x="265795" y="101029"/>
                  </a:lnTo>
                  <a:lnTo>
                    <a:pt x="293665" y="101029"/>
                  </a:lnTo>
                  <a:lnTo>
                    <a:pt x="293665" y="68105"/>
                  </a:lnTo>
                  <a:lnTo>
                    <a:pt x="265795" y="68105"/>
                  </a:lnTo>
                  <a:lnTo>
                    <a:pt x="265795" y="11285"/>
                  </a:lnTo>
                  <a:lnTo>
                    <a:pt x="227327" y="11285"/>
                  </a:lnTo>
                  <a:lnTo>
                    <a:pt x="227327" y="152500"/>
                  </a:lnTo>
                  <a:cubicBezTo>
                    <a:pt x="227327" y="164423"/>
                    <a:pt x="228357" y="174531"/>
                    <a:pt x="230418" y="182627"/>
                  </a:cubicBezTo>
                  <a:cubicBezTo>
                    <a:pt x="232430" y="190625"/>
                    <a:pt x="235865" y="197151"/>
                    <a:pt x="240673" y="202008"/>
                  </a:cubicBezTo>
                  <a:cubicBezTo>
                    <a:pt x="245433" y="206866"/>
                    <a:pt x="251762" y="210448"/>
                    <a:pt x="259466" y="212558"/>
                  </a:cubicBezTo>
                  <a:cubicBezTo>
                    <a:pt x="267218" y="214716"/>
                    <a:pt x="277130" y="215796"/>
                    <a:pt x="288808" y="215796"/>
                  </a:cubicBezTo>
                  <a:lnTo>
                    <a:pt x="293665" y="215796"/>
                  </a:lnTo>
                  <a:close/>
                  <a:moveTo>
                    <a:pt x="514270" y="214275"/>
                  </a:moveTo>
                  <a:lnTo>
                    <a:pt x="514270" y="0"/>
                  </a:lnTo>
                  <a:lnTo>
                    <a:pt x="475802" y="0"/>
                  </a:lnTo>
                  <a:lnTo>
                    <a:pt x="475802" y="214275"/>
                  </a:lnTo>
                  <a:lnTo>
                    <a:pt x="514270" y="214275"/>
                  </a:lnTo>
                  <a:close/>
                  <a:moveTo>
                    <a:pt x="190183" y="82579"/>
                  </a:moveTo>
                  <a:cubicBezTo>
                    <a:pt x="179536" y="71049"/>
                    <a:pt x="164472" y="65210"/>
                    <a:pt x="145434" y="65210"/>
                  </a:cubicBezTo>
                  <a:cubicBezTo>
                    <a:pt x="136259" y="65210"/>
                    <a:pt x="127770" y="67123"/>
                    <a:pt x="120165" y="70853"/>
                  </a:cubicBezTo>
                  <a:cubicBezTo>
                    <a:pt x="112609" y="74582"/>
                    <a:pt x="106181" y="79832"/>
                    <a:pt x="101029" y="86456"/>
                  </a:cubicBezTo>
                  <a:lnTo>
                    <a:pt x="98919" y="89154"/>
                  </a:lnTo>
                  <a:lnTo>
                    <a:pt x="98919" y="86701"/>
                  </a:lnTo>
                  <a:cubicBezTo>
                    <a:pt x="98919" y="86701"/>
                    <a:pt x="98919" y="68203"/>
                    <a:pt x="98919" y="68203"/>
                  </a:cubicBezTo>
                  <a:lnTo>
                    <a:pt x="60941" y="68203"/>
                  </a:lnTo>
                  <a:lnTo>
                    <a:pt x="60941" y="214324"/>
                  </a:lnTo>
                  <a:lnTo>
                    <a:pt x="99213" y="214324"/>
                  </a:lnTo>
                  <a:lnTo>
                    <a:pt x="99213" y="141901"/>
                  </a:lnTo>
                  <a:cubicBezTo>
                    <a:pt x="99213" y="141018"/>
                    <a:pt x="99213" y="140135"/>
                    <a:pt x="99262" y="139252"/>
                  </a:cubicBezTo>
                  <a:cubicBezTo>
                    <a:pt x="99655" y="125611"/>
                    <a:pt x="103090" y="115405"/>
                    <a:pt x="109419" y="108928"/>
                  </a:cubicBezTo>
                  <a:cubicBezTo>
                    <a:pt x="116190" y="102059"/>
                    <a:pt x="124385" y="98526"/>
                    <a:pt x="133855" y="98526"/>
                  </a:cubicBezTo>
                  <a:cubicBezTo>
                    <a:pt x="144944" y="98526"/>
                    <a:pt x="153432" y="101912"/>
                    <a:pt x="159026" y="108634"/>
                  </a:cubicBezTo>
                  <a:cubicBezTo>
                    <a:pt x="164521" y="115209"/>
                    <a:pt x="167318" y="124630"/>
                    <a:pt x="167416" y="136651"/>
                  </a:cubicBezTo>
                  <a:lnTo>
                    <a:pt x="167416" y="136651"/>
                  </a:lnTo>
                  <a:lnTo>
                    <a:pt x="167416" y="136946"/>
                  </a:lnTo>
                  <a:cubicBezTo>
                    <a:pt x="167416" y="136946"/>
                    <a:pt x="167416" y="136946"/>
                    <a:pt x="167416" y="136995"/>
                  </a:cubicBezTo>
                  <a:lnTo>
                    <a:pt x="167416" y="136995"/>
                  </a:lnTo>
                  <a:cubicBezTo>
                    <a:pt x="167416" y="136995"/>
                    <a:pt x="167416" y="214275"/>
                    <a:pt x="167416" y="214275"/>
                  </a:cubicBezTo>
                  <a:lnTo>
                    <a:pt x="206277" y="214275"/>
                  </a:lnTo>
                  <a:lnTo>
                    <a:pt x="206277" y="131352"/>
                  </a:lnTo>
                  <a:cubicBezTo>
                    <a:pt x="206277" y="110548"/>
                    <a:pt x="200880" y="94110"/>
                    <a:pt x="190183" y="82579"/>
                  </a:cubicBezTo>
                  <a:close/>
                  <a:moveTo>
                    <a:pt x="455684" y="140969"/>
                  </a:moveTo>
                  <a:cubicBezTo>
                    <a:pt x="455684" y="130518"/>
                    <a:pt x="453820" y="120557"/>
                    <a:pt x="450140" y="111431"/>
                  </a:cubicBezTo>
                  <a:cubicBezTo>
                    <a:pt x="446460" y="102304"/>
                    <a:pt x="441259" y="94208"/>
                    <a:pt x="434635" y="87290"/>
                  </a:cubicBezTo>
                  <a:cubicBezTo>
                    <a:pt x="428060" y="80421"/>
                    <a:pt x="420013" y="74974"/>
                    <a:pt x="410837" y="71098"/>
                  </a:cubicBezTo>
                  <a:cubicBezTo>
                    <a:pt x="401613" y="67222"/>
                    <a:pt x="391358" y="65259"/>
                    <a:pt x="380269" y="65259"/>
                  </a:cubicBezTo>
                  <a:cubicBezTo>
                    <a:pt x="369817" y="65259"/>
                    <a:pt x="359808" y="67271"/>
                    <a:pt x="350583" y="71245"/>
                  </a:cubicBezTo>
                  <a:cubicBezTo>
                    <a:pt x="341359" y="75219"/>
                    <a:pt x="333262" y="80666"/>
                    <a:pt x="326442" y="87486"/>
                  </a:cubicBezTo>
                  <a:cubicBezTo>
                    <a:pt x="319671" y="94257"/>
                    <a:pt x="314175" y="102402"/>
                    <a:pt x="310201" y="111627"/>
                  </a:cubicBezTo>
                  <a:cubicBezTo>
                    <a:pt x="306227" y="120852"/>
                    <a:pt x="304215" y="130812"/>
                    <a:pt x="304215" y="141312"/>
                  </a:cubicBezTo>
                  <a:cubicBezTo>
                    <a:pt x="304215" y="151813"/>
                    <a:pt x="306128" y="161773"/>
                    <a:pt x="309907" y="170998"/>
                  </a:cubicBezTo>
                  <a:cubicBezTo>
                    <a:pt x="313685" y="180222"/>
                    <a:pt x="318984" y="188319"/>
                    <a:pt x="325706" y="195090"/>
                  </a:cubicBezTo>
                  <a:cubicBezTo>
                    <a:pt x="332379" y="201861"/>
                    <a:pt x="340623" y="207356"/>
                    <a:pt x="350092" y="211331"/>
                  </a:cubicBezTo>
                  <a:cubicBezTo>
                    <a:pt x="359611" y="215305"/>
                    <a:pt x="370161" y="217317"/>
                    <a:pt x="381397" y="217317"/>
                  </a:cubicBezTo>
                  <a:cubicBezTo>
                    <a:pt x="413978" y="217317"/>
                    <a:pt x="434291" y="202499"/>
                    <a:pt x="446411" y="188662"/>
                  </a:cubicBezTo>
                  <a:lnTo>
                    <a:pt x="418688" y="167563"/>
                  </a:lnTo>
                  <a:cubicBezTo>
                    <a:pt x="412849" y="174482"/>
                    <a:pt x="399012" y="183902"/>
                    <a:pt x="381692" y="183902"/>
                  </a:cubicBezTo>
                  <a:cubicBezTo>
                    <a:pt x="370848" y="183902"/>
                    <a:pt x="361868" y="181400"/>
                    <a:pt x="355146" y="176444"/>
                  </a:cubicBezTo>
                  <a:cubicBezTo>
                    <a:pt x="348375" y="171489"/>
                    <a:pt x="343714" y="164668"/>
                    <a:pt x="341260" y="156180"/>
                  </a:cubicBezTo>
                  <a:lnTo>
                    <a:pt x="340868" y="154806"/>
                  </a:lnTo>
                  <a:lnTo>
                    <a:pt x="455635" y="154806"/>
                  </a:lnTo>
                  <a:lnTo>
                    <a:pt x="455635" y="141067"/>
                  </a:lnTo>
                  <a:close/>
                  <a:moveTo>
                    <a:pt x="341211" y="127574"/>
                  </a:moveTo>
                  <a:cubicBezTo>
                    <a:pt x="341211" y="116877"/>
                    <a:pt x="353478" y="98183"/>
                    <a:pt x="379974" y="98183"/>
                  </a:cubicBezTo>
                  <a:cubicBezTo>
                    <a:pt x="406470" y="98183"/>
                    <a:pt x="418737" y="116828"/>
                    <a:pt x="418737" y="127525"/>
                  </a:cubicBezTo>
                  <a:lnTo>
                    <a:pt x="341211" y="127525"/>
                  </a:lnTo>
                  <a:close/>
                </a:path>
              </a:pathLst>
            </a:custGeom>
            <a:solidFill>
              <a:schemeClr val="bg2"/>
            </a:solidFill>
            <a:ln w="4903" cap="flat">
              <a:noFill/>
              <a:prstDash val="solid"/>
              <a:miter/>
            </a:ln>
          </p:spPr>
          <p:txBody>
            <a:bodyPr rtlCol="0" anchor="ctr"/>
            <a:lstStyle/>
            <a:p>
              <a:endParaRPr lang="en-US"/>
            </a:p>
          </p:txBody>
        </p:sp>
        <p:grpSp>
          <p:nvGrpSpPr>
            <p:cNvPr id="15" name="Graphic 4">
              <a:extLst>
                <a:ext uri="{FF2B5EF4-FFF2-40B4-BE49-F238E27FC236}">
                  <a16:creationId xmlns:a16="http://schemas.microsoft.com/office/drawing/2014/main" id="{A043BE46-7B9E-4467-9C46-D0F98AE0832F}"/>
                </a:ext>
              </a:extLst>
            </p:cNvPr>
            <p:cNvGrpSpPr/>
            <p:nvPr/>
          </p:nvGrpSpPr>
          <p:grpSpPr>
            <a:xfrm>
              <a:off x="673890" y="6297005"/>
              <a:ext cx="31599" cy="31599"/>
              <a:chOff x="673890" y="6297005"/>
              <a:chExt cx="31599" cy="31599"/>
            </a:xfrm>
            <a:grpFill/>
          </p:grpSpPr>
          <p:sp>
            <p:nvSpPr>
              <p:cNvPr id="16" name="Freeform: Shape 15">
                <a:extLst>
                  <a:ext uri="{FF2B5EF4-FFF2-40B4-BE49-F238E27FC236}">
                    <a16:creationId xmlns:a16="http://schemas.microsoft.com/office/drawing/2014/main" id="{3D35BED8-66C1-4C08-8EFE-8E9305D767B0}"/>
                  </a:ext>
                </a:extLst>
              </p:cNvPr>
              <p:cNvSpPr/>
              <p:nvPr/>
            </p:nvSpPr>
            <p:spPr>
              <a:xfrm>
                <a:off x="673890" y="6297005"/>
                <a:ext cx="31599" cy="31599"/>
              </a:xfrm>
              <a:custGeom>
                <a:avLst/>
                <a:gdLst>
                  <a:gd name="connsiteX0" fmla="*/ 15800 w 31599"/>
                  <a:gd name="connsiteY0" fmla="*/ 2257 h 31599"/>
                  <a:gd name="connsiteX1" fmla="*/ 29342 w 31599"/>
                  <a:gd name="connsiteY1" fmla="*/ 15800 h 31599"/>
                  <a:gd name="connsiteX2" fmla="*/ 15800 w 31599"/>
                  <a:gd name="connsiteY2" fmla="*/ 29342 h 31599"/>
                  <a:gd name="connsiteX3" fmla="*/ 2257 w 31599"/>
                  <a:gd name="connsiteY3" fmla="*/ 15800 h 31599"/>
                  <a:gd name="connsiteX4" fmla="*/ 15800 w 31599"/>
                  <a:gd name="connsiteY4" fmla="*/ 2257 h 31599"/>
                  <a:gd name="connsiteX5" fmla="*/ 15800 w 31599"/>
                  <a:gd name="connsiteY5" fmla="*/ 0 h 31599"/>
                  <a:gd name="connsiteX6" fmla="*/ 0 w 31599"/>
                  <a:gd name="connsiteY6" fmla="*/ 15800 h 31599"/>
                  <a:gd name="connsiteX7" fmla="*/ 15800 w 31599"/>
                  <a:gd name="connsiteY7" fmla="*/ 31599 h 31599"/>
                  <a:gd name="connsiteX8" fmla="*/ 31599 w 31599"/>
                  <a:gd name="connsiteY8" fmla="*/ 15800 h 31599"/>
                  <a:gd name="connsiteX9" fmla="*/ 15800 w 31599"/>
                  <a:gd name="connsiteY9" fmla="*/ 0 h 3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99" h="31599">
                    <a:moveTo>
                      <a:pt x="15800" y="2257"/>
                    </a:moveTo>
                    <a:cubicBezTo>
                      <a:pt x="23258" y="2257"/>
                      <a:pt x="29342" y="8341"/>
                      <a:pt x="29342" y="15800"/>
                    </a:cubicBezTo>
                    <a:cubicBezTo>
                      <a:pt x="29342" y="23258"/>
                      <a:pt x="23258" y="29342"/>
                      <a:pt x="15800" y="29342"/>
                    </a:cubicBezTo>
                    <a:cubicBezTo>
                      <a:pt x="8341" y="29342"/>
                      <a:pt x="2257" y="23258"/>
                      <a:pt x="2257" y="15800"/>
                    </a:cubicBezTo>
                    <a:cubicBezTo>
                      <a:pt x="2257" y="8341"/>
                      <a:pt x="8341" y="2257"/>
                      <a:pt x="15800" y="2257"/>
                    </a:cubicBezTo>
                    <a:moveTo>
                      <a:pt x="15800" y="0"/>
                    </a:moveTo>
                    <a:cubicBezTo>
                      <a:pt x="7066" y="0"/>
                      <a:pt x="0" y="7066"/>
                      <a:pt x="0" y="15800"/>
                    </a:cubicBezTo>
                    <a:cubicBezTo>
                      <a:pt x="0" y="24533"/>
                      <a:pt x="7066" y="31599"/>
                      <a:pt x="15800" y="31599"/>
                    </a:cubicBezTo>
                    <a:cubicBezTo>
                      <a:pt x="24533" y="31599"/>
                      <a:pt x="31599" y="24533"/>
                      <a:pt x="31599" y="15800"/>
                    </a:cubicBezTo>
                    <a:cubicBezTo>
                      <a:pt x="31599" y="7066"/>
                      <a:pt x="24533" y="0"/>
                      <a:pt x="15800" y="0"/>
                    </a:cubicBezTo>
                  </a:path>
                </a:pathLst>
              </a:custGeom>
              <a:grpFill/>
              <a:ln w="490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E322F586-C355-4ED1-A3F8-CB7601F1A391}"/>
                  </a:ext>
                </a:extLst>
              </p:cNvPr>
              <p:cNvSpPr/>
              <p:nvPr/>
            </p:nvSpPr>
            <p:spPr>
              <a:xfrm>
                <a:off x="684293" y="6304904"/>
                <a:ext cx="12315" cy="15799"/>
              </a:xfrm>
              <a:custGeom>
                <a:avLst/>
                <a:gdLst>
                  <a:gd name="connsiteX0" fmla="*/ 6575 w 12315"/>
                  <a:gd name="connsiteY0" fmla="*/ 0 h 15799"/>
                  <a:gd name="connsiteX1" fmla="*/ 9274 w 12315"/>
                  <a:gd name="connsiteY1" fmla="*/ 638 h 15799"/>
                  <a:gd name="connsiteX2" fmla="*/ 11138 w 12315"/>
                  <a:gd name="connsiteY2" fmla="*/ 2404 h 15799"/>
                  <a:gd name="connsiteX3" fmla="*/ 11776 w 12315"/>
                  <a:gd name="connsiteY3" fmla="*/ 4956 h 15799"/>
                  <a:gd name="connsiteX4" fmla="*/ 10893 w 12315"/>
                  <a:gd name="connsiteY4" fmla="*/ 7802 h 15799"/>
                  <a:gd name="connsiteX5" fmla="*/ 8734 w 12315"/>
                  <a:gd name="connsiteY5" fmla="*/ 9470 h 15799"/>
                  <a:gd name="connsiteX6" fmla="*/ 12316 w 12315"/>
                  <a:gd name="connsiteY6" fmla="*/ 15800 h 15799"/>
                  <a:gd name="connsiteX7" fmla="*/ 9519 w 12315"/>
                  <a:gd name="connsiteY7" fmla="*/ 15800 h 15799"/>
                  <a:gd name="connsiteX8" fmla="*/ 6231 w 12315"/>
                  <a:gd name="connsiteY8" fmla="*/ 9912 h 15799"/>
                  <a:gd name="connsiteX9" fmla="*/ 2502 w 12315"/>
                  <a:gd name="connsiteY9" fmla="*/ 9912 h 15799"/>
                  <a:gd name="connsiteX10" fmla="*/ 2502 w 12315"/>
                  <a:gd name="connsiteY10" fmla="*/ 15800 h 15799"/>
                  <a:gd name="connsiteX11" fmla="*/ 0 w 12315"/>
                  <a:gd name="connsiteY11" fmla="*/ 15800 h 15799"/>
                  <a:gd name="connsiteX12" fmla="*/ 0 w 12315"/>
                  <a:gd name="connsiteY12" fmla="*/ 0 h 15799"/>
                  <a:gd name="connsiteX13" fmla="*/ 6526 w 12315"/>
                  <a:gd name="connsiteY13" fmla="*/ 0 h 15799"/>
                  <a:gd name="connsiteX14" fmla="*/ 6575 w 12315"/>
                  <a:gd name="connsiteY14" fmla="*/ 7654 h 15799"/>
                  <a:gd name="connsiteX15" fmla="*/ 7998 w 12315"/>
                  <a:gd name="connsiteY15" fmla="*/ 7311 h 15799"/>
                  <a:gd name="connsiteX16" fmla="*/ 8979 w 12315"/>
                  <a:gd name="connsiteY16" fmla="*/ 6330 h 15799"/>
                  <a:gd name="connsiteX17" fmla="*/ 9323 w 12315"/>
                  <a:gd name="connsiteY17" fmla="*/ 4907 h 15799"/>
                  <a:gd name="connsiteX18" fmla="*/ 8979 w 12315"/>
                  <a:gd name="connsiteY18" fmla="*/ 3484 h 15799"/>
                  <a:gd name="connsiteX19" fmla="*/ 7998 w 12315"/>
                  <a:gd name="connsiteY19" fmla="*/ 2502 h 15799"/>
                  <a:gd name="connsiteX20" fmla="*/ 6575 w 12315"/>
                  <a:gd name="connsiteY20" fmla="*/ 2159 h 15799"/>
                  <a:gd name="connsiteX21" fmla="*/ 2502 w 12315"/>
                  <a:gd name="connsiteY21" fmla="*/ 2159 h 15799"/>
                  <a:gd name="connsiteX22" fmla="*/ 2502 w 12315"/>
                  <a:gd name="connsiteY22" fmla="*/ 7556 h 15799"/>
                  <a:gd name="connsiteX23" fmla="*/ 6575 w 12315"/>
                  <a:gd name="connsiteY23" fmla="*/ 7556 h 1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15" h="15799">
                    <a:moveTo>
                      <a:pt x="6575" y="0"/>
                    </a:moveTo>
                    <a:cubicBezTo>
                      <a:pt x="7556" y="0"/>
                      <a:pt x="8440" y="245"/>
                      <a:pt x="9274" y="638"/>
                    </a:cubicBezTo>
                    <a:cubicBezTo>
                      <a:pt x="10059" y="1079"/>
                      <a:pt x="10697" y="1668"/>
                      <a:pt x="11138" y="2404"/>
                    </a:cubicBezTo>
                    <a:cubicBezTo>
                      <a:pt x="11580" y="3140"/>
                      <a:pt x="11776" y="3974"/>
                      <a:pt x="11776" y="4956"/>
                    </a:cubicBezTo>
                    <a:cubicBezTo>
                      <a:pt x="11776" y="6084"/>
                      <a:pt x="11482" y="7066"/>
                      <a:pt x="10893" y="7802"/>
                    </a:cubicBezTo>
                    <a:cubicBezTo>
                      <a:pt x="10304" y="8587"/>
                      <a:pt x="9617" y="9126"/>
                      <a:pt x="8734" y="9470"/>
                    </a:cubicBezTo>
                    <a:lnTo>
                      <a:pt x="12316" y="15800"/>
                    </a:lnTo>
                    <a:lnTo>
                      <a:pt x="9519" y="15800"/>
                    </a:lnTo>
                    <a:lnTo>
                      <a:pt x="6231" y="9912"/>
                    </a:lnTo>
                    <a:lnTo>
                      <a:pt x="2502" y="9912"/>
                    </a:lnTo>
                    <a:lnTo>
                      <a:pt x="2502" y="15800"/>
                    </a:lnTo>
                    <a:lnTo>
                      <a:pt x="0" y="15800"/>
                    </a:lnTo>
                    <a:lnTo>
                      <a:pt x="0" y="0"/>
                    </a:lnTo>
                    <a:lnTo>
                      <a:pt x="6526" y="0"/>
                    </a:lnTo>
                    <a:close/>
                    <a:moveTo>
                      <a:pt x="6575" y="7654"/>
                    </a:moveTo>
                    <a:cubicBezTo>
                      <a:pt x="7115" y="7654"/>
                      <a:pt x="7556" y="7556"/>
                      <a:pt x="7998" y="7311"/>
                    </a:cubicBezTo>
                    <a:cubicBezTo>
                      <a:pt x="8390" y="7066"/>
                      <a:pt x="8734" y="6771"/>
                      <a:pt x="8979" y="6330"/>
                    </a:cubicBezTo>
                    <a:cubicBezTo>
                      <a:pt x="9225" y="5937"/>
                      <a:pt x="9323" y="5446"/>
                      <a:pt x="9323" y="4907"/>
                    </a:cubicBezTo>
                    <a:cubicBezTo>
                      <a:pt x="9323" y="4367"/>
                      <a:pt x="9225" y="3925"/>
                      <a:pt x="8979" y="3484"/>
                    </a:cubicBezTo>
                    <a:cubicBezTo>
                      <a:pt x="8734" y="3091"/>
                      <a:pt x="8440" y="2748"/>
                      <a:pt x="7998" y="2502"/>
                    </a:cubicBezTo>
                    <a:cubicBezTo>
                      <a:pt x="7605" y="2257"/>
                      <a:pt x="7115" y="2159"/>
                      <a:pt x="6575" y="2159"/>
                    </a:cubicBezTo>
                    <a:lnTo>
                      <a:pt x="2502" y="2159"/>
                    </a:lnTo>
                    <a:lnTo>
                      <a:pt x="2502" y="7556"/>
                    </a:lnTo>
                    <a:lnTo>
                      <a:pt x="6575" y="7556"/>
                    </a:lnTo>
                    <a:close/>
                  </a:path>
                </a:pathLst>
              </a:custGeom>
              <a:grpFill/>
              <a:ln w="4903" cap="flat">
                <a:noFill/>
                <a:prstDash val="solid"/>
                <a:miter/>
              </a:ln>
            </p:spPr>
            <p:txBody>
              <a:bodyPr rtlCol="0" anchor="ctr"/>
              <a:lstStyle/>
              <a:p>
                <a:endParaRPr lang="en-US"/>
              </a:p>
            </p:txBody>
          </p:sp>
        </p:grpSp>
      </p:grpSp>
      <p:sp>
        <p:nvSpPr>
          <p:cNvPr id="6" name="TextBox 5">
            <a:extLst>
              <a:ext uri="{FF2B5EF4-FFF2-40B4-BE49-F238E27FC236}">
                <a16:creationId xmlns:a16="http://schemas.microsoft.com/office/drawing/2014/main" id="{18381C46-70B7-4527-9603-3C3B26081327}"/>
              </a:ext>
            </a:extLst>
          </p:cNvPr>
          <p:cNvSpPr txBox="1"/>
          <p:nvPr userDrawn="1"/>
        </p:nvSpPr>
        <p:spPr>
          <a:xfrm>
            <a:off x="756998" y="6457289"/>
            <a:ext cx="2052165" cy="338554"/>
          </a:xfrm>
          <a:prstGeom prst="rect">
            <a:avLst/>
          </a:prstGeom>
          <a:noFill/>
        </p:spPr>
        <p:txBody>
          <a:bodyPr wrap="none" rtlCol="0">
            <a:spAutoFit/>
          </a:bodyPr>
          <a:lstStyle/>
          <a:p>
            <a:pPr algn="ctr"/>
            <a:r>
              <a:rPr kumimoji="0" lang="en-US" sz="1600" b="0" i="0" u="none" strike="noStrike" kern="1200" cap="none" normalizeH="0" baseline="0">
                <a:ln>
                  <a:noFill/>
                </a:ln>
                <a:solidFill>
                  <a:schemeClr val="bg1"/>
                </a:solidFill>
                <a:effectLst/>
                <a:latin typeface="+mj-lt"/>
                <a:ea typeface="Intel Clear Light" panose="020B0404020203020204" pitchFamily="34" charset="0"/>
                <a:cs typeface="Intel Clear Light" panose="020B0404020203020204" pitchFamily="34" charset="0"/>
              </a:rPr>
              <a:t>Accelerate with Xeon</a:t>
            </a:r>
          </a:p>
        </p:txBody>
      </p:sp>
    </p:spTree>
    <p:extLst>
      <p:ext uri="{BB962C8B-B14F-4D97-AF65-F5344CB8AC3E}">
        <p14:creationId xmlns:p14="http://schemas.microsoft.com/office/powerpoint/2010/main" val="201593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1_Title and Two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35A4-51BC-4EA4-8E63-8A7D09FB8A18}"/>
              </a:ext>
            </a:extLst>
          </p:cNvPr>
          <p:cNvSpPr>
            <a:spLocks noGrp="1"/>
          </p:cNvSpPr>
          <p:nvPr>
            <p:ph type="title" hasCustomPrompt="1"/>
          </p:nvPr>
        </p:nvSpPr>
        <p:spPr/>
        <p:txBody>
          <a:bodyPr vert="horz" lIns="91440" tIns="45720" rIns="91440" bIns="45720" rtlCol="0" anchor="ctr">
            <a:normAutofit/>
          </a:bodyPr>
          <a:lstStyle>
            <a:lvl1pPr>
              <a:defRPr lang="en-US">
                <a:gradFill flip="none" rotWithShape="1">
                  <a:gsLst>
                    <a:gs pos="16000">
                      <a:schemeClr val="bg2"/>
                    </a:gs>
                    <a:gs pos="87000">
                      <a:schemeClr val="accent1"/>
                    </a:gs>
                  </a:gsLst>
                  <a:lin ang="2700000" scaled="1"/>
                  <a:tileRect/>
                </a:gradFill>
              </a:defRPr>
            </a:lvl1pPr>
          </a:lstStyle>
          <a:p>
            <a:pPr lvl="0"/>
            <a:r>
              <a:rPr lang="en-US"/>
              <a:t>Click to edit title style</a:t>
            </a:r>
          </a:p>
        </p:txBody>
      </p:sp>
      <p:sp>
        <p:nvSpPr>
          <p:cNvPr id="3" name="Content Placeholder 2">
            <a:extLst>
              <a:ext uri="{FF2B5EF4-FFF2-40B4-BE49-F238E27FC236}">
                <a16:creationId xmlns:a16="http://schemas.microsoft.com/office/drawing/2014/main" id="{8C46AEA0-8A4A-4395-842E-1588A8A29D4C}"/>
              </a:ext>
            </a:extLst>
          </p:cNvPr>
          <p:cNvSpPr>
            <a:spLocks noGrp="1"/>
          </p:cNvSpPr>
          <p:nvPr>
            <p:ph sz="half" idx="1" hasCustomPrompt="1"/>
          </p:nvPr>
        </p:nvSpPr>
        <p:spPr>
          <a:xfrm>
            <a:off x="666749" y="1548767"/>
            <a:ext cx="5429865" cy="46866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29D013-C7B6-4628-B2EF-9C1967AE6122}"/>
              </a:ext>
            </a:extLst>
          </p:cNvPr>
          <p:cNvSpPr>
            <a:spLocks noGrp="1"/>
          </p:cNvSpPr>
          <p:nvPr>
            <p:ph sz="half" idx="2" hasCustomPrompt="1"/>
          </p:nvPr>
        </p:nvSpPr>
        <p:spPr>
          <a:xfrm>
            <a:off x="6209685" y="1548767"/>
            <a:ext cx="5429865" cy="46866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pSp>
        <p:nvGrpSpPr>
          <p:cNvPr id="5" name="Graphic 4">
            <a:extLst>
              <a:ext uri="{FF2B5EF4-FFF2-40B4-BE49-F238E27FC236}">
                <a16:creationId xmlns:a16="http://schemas.microsoft.com/office/drawing/2014/main" id="{FF9ADE75-853C-4AA9-9F19-ED4A8E23CFA0}"/>
              </a:ext>
            </a:extLst>
          </p:cNvPr>
          <p:cNvGrpSpPr/>
          <p:nvPr userDrawn="1"/>
        </p:nvGrpSpPr>
        <p:grpSpPr>
          <a:xfrm>
            <a:off x="124734" y="6550337"/>
            <a:ext cx="665641" cy="149163"/>
            <a:chOff x="124734" y="6550337"/>
            <a:chExt cx="665641" cy="149163"/>
          </a:xfrm>
          <a:solidFill>
            <a:srgbClr val="00C7FD"/>
          </a:solidFill>
        </p:grpSpPr>
        <p:sp>
          <p:nvSpPr>
            <p:cNvPr id="6" name="Freeform: Shape 5">
              <a:extLst>
                <a:ext uri="{FF2B5EF4-FFF2-40B4-BE49-F238E27FC236}">
                  <a16:creationId xmlns:a16="http://schemas.microsoft.com/office/drawing/2014/main" id="{FC522AE8-2579-41B0-BD15-AD8E63401B50}"/>
                </a:ext>
              </a:extLst>
            </p:cNvPr>
            <p:cNvSpPr/>
            <p:nvPr/>
          </p:nvSpPr>
          <p:spPr>
            <a:xfrm>
              <a:off x="124734" y="6550337"/>
              <a:ext cx="631343" cy="149163"/>
            </a:xfrm>
            <a:custGeom>
              <a:avLst/>
              <a:gdLst>
                <a:gd name="connsiteX0" fmla="*/ 631344 w 631343"/>
                <a:gd name="connsiteY0" fmla="*/ 2061 h 149163"/>
                <a:gd name="connsiteX1" fmla="*/ 631344 w 631343"/>
                <a:gd name="connsiteY1" fmla="*/ 147102 h 149163"/>
                <a:gd name="connsiteX2" fmla="*/ 611668 w 631343"/>
                <a:gd name="connsiteY2" fmla="*/ 147102 h 149163"/>
                <a:gd name="connsiteX3" fmla="*/ 520011 w 631343"/>
                <a:gd name="connsiteY3" fmla="*/ 39989 h 149163"/>
                <a:gd name="connsiteX4" fmla="*/ 520011 w 631343"/>
                <a:gd name="connsiteY4" fmla="*/ 147102 h 149163"/>
                <a:gd name="connsiteX5" fmla="*/ 497195 w 631343"/>
                <a:gd name="connsiteY5" fmla="*/ 147102 h 149163"/>
                <a:gd name="connsiteX6" fmla="*/ 497195 w 631343"/>
                <a:gd name="connsiteY6" fmla="*/ 2061 h 149163"/>
                <a:gd name="connsiteX7" fmla="*/ 516871 w 631343"/>
                <a:gd name="connsiteY7" fmla="*/ 2061 h 149163"/>
                <a:gd name="connsiteX8" fmla="*/ 608528 w 631343"/>
                <a:gd name="connsiteY8" fmla="*/ 109174 h 149163"/>
                <a:gd name="connsiteX9" fmla="*/ 608528 w 631343"/>
                <a:gd name="connsiteY9" fmla="*/ 2061 h 149163"/>
                <a:gd name="connsiteX10" fmla="*/ 631344 w 631343"/>
                <a:gd name="connsiteY10" fmla="*/ 2061 h 149163"/>
                <a:gd name="connsiteX11" fmla="*/ 396117 w 631343"/>
                <a:gd name="connsiteY11" fmla="*/ 0 h 149163"/>
                <a:gd name="connsiteX12" fmla="*/ 472760 w 631343"/>
                <a:gd name="connsiteY12" fmla="*/ 74582 h 149163"/>
                <a:gd name="connsiteX13" fmla="*/ 396117 w 631343"/>
                <a:gd name="connsiteY13" fmla="*/ 149163 h 149163"/>
                <a:gd name="connsiteX14" fmla="*/ 319475 w 631343"/>
                <a:gd name="connsiteY14" fmla="*/ 74582 h 149163"/>
                <a:gd name="connsiteX15" fmla="*/ 396117 w 631343"/>
                <a:gd name="connsiteY15" fmla="*/ 0 h 149163"/>
                <a:gd name="connsiteX16" fmla="*/ 396117 w 631343"/>
                <a:gd name="connsiteY16" fmla="*/ 128457 h 149163"/>
                <a:gd name="connsiteX17" fmla="*/ 449993 w 631343"/>
                <a:gd name="connsiteY17" fmla="*/ 74582 h 149163"/>
                <a:gd name="connsiteX18" fmla="*/ 396117 w 631343"/>
                <a:gd name="connsiteY18" fmla="*/ 20706 h 149163"/>
                <a:gd name="connsiteX19" fmla="*/ 342242 w 631343"/>
                <a:gd name="connsiteY19" fmla="*/ 74582 h 149163"/>
                <a:gd name="connsiteX20" fmla="*/ 396117 w 631343"/>
                <a:gd name="connsiteY20" fmla="*/ 128457 h 149163"/>
                <a:gd name="connsiteX21" fmla="*/ 300829 w 631343"/>
                <a:gd name="connsiteY21" fmla="*/ 84984 h 149163"/>
                <a:gd name="connsiteX22" fmla="*/ 301565 w 631343"/>
                <a:gd name="connsiteY22" fmla="*/ 74582 h 149163"/>
                <a:gd name="connsiteX23" fmla="*/ 224923 w 631343"/>
                <a:gd name="connsiteY23" fmla="*/ 0 h 149163"/>
                <a:gd name="connsiteX24" fmla="*/ 148280 w 631343"/>
                <a:gd name="connsiteY24" fmla="*/ 74582 h 149163"/>
                <a:gd name="connsiteX25" fmla="*/ 224923 w 631343"/>
                <a:gd name="connsiteY25" fmla="*/ 149163 h 149163"/>
                <a:gd name="connsiteX26" fmla="*/ 290378 w 631343"/>
                <a:gd name="connsiteY26" fmla="*/ 120655 h 149163"/>
                <a:gd name="connsiteX27" fmla="*/ 272714 w 631343"/>
                <a:gd name="connsiteY27" fmla="*/ 107162 h 149163"/>
                <a:gd name="connsiteX28" fmla="*/ 224923 w 631343"/>
                <a:gd name="connsiteY28" fmla="*/ 128800 h 149163"/>
                <a:gd name="connsiteX29" fmla="*/ 172029 w 631343"/>
                <a:gd name="connsiteY29" fmla="*/ 84935 h 149163"/>
                <a:gd name="connsiteX30" fmla="*/ 300829 w 631343"/>
                <a:gd name="connsiteY30" fmla="*/ 84935 h 149163"/>
                <a:gd name="connsiteX31" fmla="*/ 224923 w 631343"/>
                <a:gd name="connsiteY31" fmla="*/ 20706 h 149163"/>
                <a:gd name="connsiteX32" fmla="*/ 277866 w 631343"/>
                <a:gd name="connsiteY32" fmla="*/ 64670 h 149163"/>
                <a:gd name="connsiteX33" fmla="*/ 171930 w 631343"/>
                <a:gd name="connsiteY33" fmla="*/ 64670 h 149163"/>
                <a:gd name="connsiteX34" fmla="*/ 224923 w 631343"/>
                <a:gd name="connsiteY34" fmla="*/ 20706 h 149163"/>
                <a:gd name="connsiteX35" fmla="*/ 145042 w 631343"/>
                <a:gd name="connsiteY35" fmla="*/ 2061 h 149163"/>
                <a:gd name="connsiteX36" fmla="*/ 116877 w 631343"/>
                <a:gd name="connsiteY36" fmla="*/ 2061 h 149163"/>
                <a:gd name="connsiteX37" fmla="*/ 72521 w 631343"/>
                <a:gd name="connsiteY37" fmla="*/ 57114 h 149163"/>
                <a:gd name="connsiteX38" fmla="*/ 28164 w 631343"/>
                <a:gd name="connsiteY38" fmla="*/ 2061 h 149163"/>
                <a:gd name="connsiteX39" fmla="*/ 0 w 631343"/>
                <a:gd name="connsiteY39" fmla="*/ 2061 h 149163"/>
                <a:gd name="connsiteX40" fmla="*/ 58439 w 631343"/>
                <a:gd name="connsiteY40" fmla="*/ 74582 h 149163"/>
                <a:gd name="connsiteX41" fmla="*/ 0 w 631343"/>
                <a:gd name="connsiteY41" fmla="*/ 147053 h 149163"/>
                <a:gd name="connsiteX42" fmla="*/ 28164 w 631343"/>
                <a:gd name="connsiteY42" fmla="*/ 147053 h 149163"/>
                <a:gd name="connsiteX43" fmla="*/ 72521 w 631343"/>
                <a:gd name="connsiteY43" fmla="*/ 92000 h 149163"/>
                <a:gd name="connsiteX44" fmla="*/ 116877 w 631343"/>
                <a:gd name="connsiteY44" fmla="*/ 147053 h 149163"/>
                <a:gd name="connsiteX45" fmla="*/ 145042 w 631343"/>
                <a:gd name="connsiteY45" fmla="*/ 147053 h 149163"/>
                <a:gd name="connsiteX46" fmla="*/ 86603 w 631343"/>
                <a:gd name="connsiteY46" fmla="*/ 74533 h 149163"/>
                <a:gd name="connsiteX47" fmla="*/ 145042 w 631343"/>
                <a:gd name="connsiteY47" fmla="*/ 2012 h 1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31343" h="149163">
                  <a:moveTo>
                    <a:pt x="631344" y="2061"/>
                  </a:moveTo>
                  <a:lnTo>
                    <a:pt x="631344" y="147102"/>
                  </a:lnTo>
                  <a:lnTo>
                    <a:pt x="611668" y="147102"/>
                  </a:lnTo>
                  <a:lnTo>
                    <a:pt x="520011" y="39989"/>
                  </a:lnTo>
                  <a:lnTo>
                    <a:pt x="520011" y="147102"/>
                  </a:lnTo>
                  <a:lnTo>
                    <a:pt x="497195" y="147102"/>
                  </a:lnTo>
                  <a:lnTo>
                    <a:pt x="497195" y="2061"/>
                  </a:lnTo>
                  <a:lnTo>
                    <a:pt x="516871" y="2061"/>
                  </a:lnTo>
                  <a:lnTo>
                    <a:pt x="608528" y="109174"/>
                  </a:lnTo>
                  <a:lnTo>
                    <a:pt x="608528" y="2061"/>
                  </a:lnTo>
                  <a:lnTo>
                    <a:pt x="631344" y="2061"/>
                  </a:lnTo>
                  <a:close/>
                  <a:moveTo>
                    <a:pt x="396117" y="0"/>
                  </a:moveTo>
                  <a:cubicBezTo>
                    <a:pt x="439640" y="0"/>
                    <a:pt x="472760" y="33169"/>
                    <a:pt x="472760" y="74582"/>
                  </a:cubicBezTo>
                  <a:cubicBezTo>
                    <a:pt x="472760" y="115994"/>
                    <a:pt x="439590" y="149163"/>
                    <a:pt x="396117" y="149163"/>
                  </a:cubicBezTo>
                  <a:cubicBezTo>
                    <a:pt x="352644" y="149163"/>
                    <a:pt x="319475" y="115994"/>
                    <a:pt x="319475" y="74582"/>
                  </a:cubicBezTo>
                  <a:cubicBezTo>
                    <a:pt x="319475" y="33169"/>
                    <a:pt x="352644" y="0"/>
                    <a:pt x="396117" y="0"/>
                  </a:cubicBezTo>
                  <a:close/>
                  <a:moveTo>
                    <a:pt x="396117" y="128457"/>
                  </a:moveTo>
                  <a:cubicBezTo>
                    <a:pt x="426146" y="128457"/>
                    <a:pt x="449993" y="104610"/>
                    <a:pt x="449993" y="74582"/>
                  </a:cubicBezTo>
                  <a:cubicBezTo>
                    <a:pt x="449993" y="44553"/>
                    <a:pt x="426146" y="20706"/>
                    <a:pt x="396117" y="20706"/>
                  </a:cubicBezTo>
                  <a:cubicBezTo>
                    <a:pt x="366088" y="20706"/>
                    <a:pt x="342242" y="44553"/>
                    <a:pt x="342242" y="74582"/>
                  </a:cubicBezTo>
                  <a:cubicBezTo>
                    <a:pt x="342242" y="104610"/>
                    <a:pt x="366088" y="128457"/>
                    <a:pt x="396117" y="128457"/>
                  </a:cubicBezTo>
                  <a:close/>
                  <a:moveTo>
                    <a:pt x="300829" y="84984"/>
                  </a:moveTo>
                  <a:cubicBezTo>
                    <a:pt x="301320" y="81598"/>
                    <a:pt x="301565" y="78114"/>
                    <a:pt x="301565" y="74582"/>
                  </a:cubicBezTo>
                  <a:cubicBezTo>
                    <a:pt x="301565" y="33169"/>
                    <a:pt x="268396" y="0"/>
                    <a:pt x="224923" y="0"/>
                  </a:cubicBezTo>
                  <a:cubicBezTo>
                    <a:pt x="181449" y="0"/>
                    <a:pt x="148280" y="33169"/>
                    <a:pt x="148280" y="74582"/>
                  </a:cubicBezTo>
                  <a:cubicBezTo>
                    <a:pt x="148280" y="115994"/>
                    <a:pt x="181449" y="149163"/>
                    <a:pt x="224923" y="149163"/>
                  </a:cubicBezTo>
                  <a:cubicBezTo>
                    <a:pt x="256865" y="149163"/>
                    <a:pt x="276836" y="136651"/>
                    <a:pt x="290378" y="120655"/>
                  </a:cubicBezTo>
                  <a:lnTo>
                    <a:pt x="272714" y="107162"/>
                  </a:lnTo>
                  <a:cubicBezTo>
                    <a:pt x="260251" y="122716"/>
                    <a:pt x="244599" y="128800"/>
                    <a:pt x="224923" y="128800"/>
                  </a:cubicBezTo>
                  <a:cubicBezTo>
                    <a:pt x="198427" y="128800"/>
                    <a:pt x="176788" y="109910"/>
                    <a:pt x="172029" y="84935"/>
                  </a:cubicBezTo>
                  <a:lnTo>
                    <a:pt x="300829" y="84935"/>
                  </a:lnTo>
                  <a:close/>
                  <a:moveTo>
                    <a:pt x="224923" y="20706"/>
                  </a:moveTo>
                  <a:cubicBezTo>
                    <a:pt x="251566" y="20706"/>
                    <a:pt x="273303" y="39450"/>
                    <a:pt x="277866" y="64670"/>
                  </a:cubicBezTo>
                  <a:lnTo>
                    <a:pt x="171930" y="64670"/>
                  </a:lnTo>
                  <a:cubicBezTo>
                    <a:pt x="176494" y="39450"/>
                    <a:pt x="198230" y="20706"/>
                    <a:pt x="224923" y="20706"/>
                  </a:cubicBezTo>
                  <a:close/>
                  <a:moveTo>
                    <a:pt x="145042" y="2061"/>
                  </a:moveTo>
                  <a:lnTo>
                    <a:pt x="116877" y="2061"/>
                  </a:lnTo>
                  <a:lnTo>
                    <a:pt x="72521" y="57114"/>
                  </a:lnTo>
                  <a:lnTo>
                    <a:pt x="28164" y="2061"/>
                  </a:lnTo>
                  <a:lnTo>
                    <a:pt x="0" y="2061"/>
                  </a:lnTo>
                  <a:lnTo>
                    <a:pt x="58439" y="74582"/>
                  </a:lnTo>
                  <a:lnTo>
                    <a:pt x="0" y="147053"/>
                  </a:lnTo>
                  <a:lnTo>
                    <a:pt x="28164" y="147053"/>
                  </a:lnTo>
                  <a:lnTo>
                    <a:pt x="72521" y="92000"/>
                  </a:lnTo>
                  <a:lnTo>
                    <a:pt x="116877" y="147053"/>
                  </a:lnTo>
                  <a:lnTo>
                    <a:pt x="145042" y="147053"/>
                  </a:lnTo>
                  <a:lnTo>
                    <a:pt x="86603" y="74533"/>
                  </a:lnTo>
                  <a:lnTo>
                    <a:pt x="145042" y="2012"/>
                  </a:lnTo>
                  <a:close/>
                </a:path>
              </a:pathLst>
            </a:custGeom>
            <a:solidFill>
              <a:srgbClr val="00C7FD"/>
            </a:solidFill>
            <a:ln w="4903" cap="flat">
              <a:noFill/>
              <a:prstDash val="solid"/>
              <a:miter/>
            </a:ln>
          </p:spPr>
          <p:txBody>
            <a:bodyPr rtlCol="0" anchor="ctr"/>
            <a:lstStyle/>
            <a:p>
              <a:endParaRPr lang="en-US"/>
            </a:p>
          </p:txBody>
        </p:sp>
        <p:grpSp>
          <p:nvGrpSpPr>
            <p:cNvPr id="7" name="Graphic 4">
              <a:extLst>
                <a:ext uri="{FF2B5EF4-FFF2-40B4-BE49-F238E27FC236}">
                  <a16:creationId xmlns:a16="http://schemas.microsoft.com/office/drawing/2014/main" id="{E52517DF-8574-4E63-A1F0-C930F265FDDF}"/>
                </a:ext>
              </a:extLst>
            </p:cNvPr>
            <p:cNvGrpSpPr/>
            <p:nvPr/>
          </p:nvGrpSpPr>
          <p:grpSpPr>
            <a:xfrm>
              <a:off x="772417" y="6552937"/>
              <a:ext cx="17958" cy="17958"/>
              <a:chOff x="772417" y="6552937"/>
              <a:chExt cx="17958" cy="17958"/>
            </a:xfrm>
            <a:solidFill>
              <a:srgbClr val="00C7FD"/>
            </a:solidFill>
          </p:grpSpPr>
          <p:sp>
            <p:nvSpPr>
              <p:cNvPr id="8" name="Freeform: Shape 7">
                <a:extLst>
                  <a:ext uri="{FF2B5EF4-FFF2-40B4-BE49-F238E27FC236}">
                    <a16:creationId xmlns:a16="http://schemas.microsoft.com/office/drawing/2014/main" id="{B994C507-8897-4B07-BF84-209B06AC1B56}"/>
                  </a:ext>
                </a:extLst>
              </p:cNvPr>
              <p:cNvSpPr/>
              <p:nvPr/>
            </p:nvSpPr>
            <p:spPr>
              <a:xfrm>
                <a:off x="772417" y="6552937"/>
                <a:ext cx="17958" cy="17958"/>
              </a:xfrm>
              <a:custGeom>
                <a:avLst/>
                <a:gdLst>
                  <a:gd name="connsiteX0" fmla="*/ 8979 w 17958"/>
                  <a:gd name="connsiteY0" fmla="*/ 1276 h 17958"/>
                  <a:gd name="connsiteX1" fmla="*/ 16683 w 17958"/>
                  <a:gd name="connsiteY1" fmla="*/ 8979 h 17958"/>
                  <a:gd name="connsiteX2" fmla="*/ 8979 w 17958"/>
                  <a:gd name="connsiteY2" fmla="*/ 16683 h 17958"/>
                  <a:gd name="connsiteX3" fmla="*/ 1276 w 17958"/>
                  <a:gd name="connsiteY3" fmla="*/ 8979 h 17958"/>
                  <a:gd name="connsiteX4" fmla="*/ 8979 w 17958"/>
                  <a:gd name="connsiteY4" fmla="*/ 1276 h 17958"/>
                  <a:gd name="connsiteX5" fmla="*/ 8979 w 17958"/>
                  <a:gd name="connsiteY5" fmla="*/ 0 h 17958"/>
                  <a:gd name="connsiteX6" fmla="*/ 0 w 17958"/>
                  <a:gd name="connsiteY6" fmla="*/ 8979 h 17958"/>
                  <a:gd name="connsiteX7" fmla="*/ 8979 w 17958"/>
                  <a:gd name="connsiteY7" fmla="*/ 17958 h 17958"/>
                  <a:gd name="connsiteX8" fmla="*/ 17959 w 17958"/>
                  <a:gd name="connsiteY8" fmla="*/ 8979 h 17958"/>
                  <a:gd name="connsiteX9" fmla="*/ 8979 w 17958"/>
                  <a:gd name="connsiteY9" fmla="*/ 0 h 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58" h="17958">
                    <a:moveTo>
                      <a:pt x="8979" y="1276"/>
                    </a:moveTo>
                    <a:cubicBezTo>
                      <a:pt x="13199" y="1276"/>
                      <a:pt x="16683" y="4710"/>
                      <a:pt x="16683" y="8979"/>
                    </a:cubicBezTo>
                    <a:cubicBezTo>
                      <a:pt x="16683" y="13248"/>
                      <a:pt x="13248" y="16683"/>
                      <a:pt x="8979" y="16683"/>
                    </a:cubicBezTo>
                    <a:cubicBezTo>
                      <a:pt x="4710" y="16683"/>
                      <a:pt x="1276" y="13248"/>
                      <a:pt x="1276" y="8979"/>
                    </a:cubicBezTo>
                    <a:cubicBezTo>
                      <a:pt x="1276" y="4710"/>
                      <a:pt x="4710" y="1276"/>
                      <a:pt x="8979" y="1276"/>
                    </a:cubicBezTo>
                    <a:moveTo>
                      <a:pt x="8979" y="0"/>
                    </a:moveTo>
                    <a:cubicBezTo>
                      <a:pt x="4024" y="0"/>
                      <a:pt x="0" y="4023"/>
                      <a:pt x="0" y="8979"/>
                    </a:cubicBezTo>
                    <a:cubicBezTo>
                      <a:pt x="0" y="13935"/>
                      <a:pt x="4024" y="17958"/>
                      <a:pt x="8979" y="17958"/>
                    </a:cubicBezTo>
                    <a:cubicBezTo>
                      <a:pt x="13935" y="17958"/>
                      <a:pt x="17959" y="13935"/>
                      <a:pt x="17959" y="8979"/>
                    </a:cubicBezTo>
                    <a:cubicBezTo>
                      <a:pt x="17959" y="4023"/>
                      <a:pt x="13935" y="0"/>
                      <a:pt x="8979" y="0"/>
                    </a:cubicBezTo>
                  </a:path>
                </a:pathLst>
              </a:custGeom>
              <a:solidFill>
                <a:srgbClr val="00C7FD"/>
              </a:solidFill>
              <a:ln w="490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C4375E9-67BB-452D-83EA-A55FCBD10E52}"/>
                  </a:ext>
                </a:extLst>
              </p:cNvPr>
              <p:cNvSpPr/>
              <p:nvPr/>
            </p:nvSpPr>
            <p:spPr>
              <a:xfrm>
                <a:off x="778305" y="6557402"/>
                <a:ext cx="7016" cy="8979"/>
              </a:xfrm>
              <a:custGeom>
                <a:avLst/>
                <a:gdLst>
                  <a:gd name="connsiteX0" fmla="*/ 3729 w 7016"/>
                  <a:gd name="connsiteY0" fmla="*/ 0 h 8979"/>
                  <a:gd name="connsiteX1" fmla="*/ 5250 w 7016"/>
                  <a:gd name="connsiteY1" fmla="*/ 393 h 8979"/>
                  <a:gd name="connsiteX2" fmla="*/ 6281 w 7016"/>
                  <a:gd name="connsiteY2" fmla="*/ 1423 h 8979"/>
                  <a:gd name="connsiteX3" fmla="*/ 6673 w 7016"/>
                  <a:gd name="connsiteY3" fmla="*/ 2846 h 8979"/>
                  <a:gd name="connsiteX4" fmla="*/ 6182 w 7016"/>
                  <a:gd name="connsiteY4" fmla="*/ 4465 h 8979"/>
                  <a:gd name="connsiteX5" fmla="*/ 4956 w 7016"/>
                  <a:gd name="connsiteY5" fmla="*/ 5397 h 8979"/>
                  <a:gd name="connsiteX6" fmla="*/ 7017 w 7016"/>
                  <a:gd name="connsiteY6" fmla="*/ 8979 h 8979"/>
                  <a:gd name="connsiteX7" fmla="*/ 5397 w 7016"/>
                  <a:gd name="connsiteY7" fmla="*/ 8979 h 8979"/>
                  <a:gd name="connsiteX8" fmla="*/ 3533 w 7016"/>
                  <a:gd name="connsiteY8" fmla="*/ 5643 h 8979"/>
                  <a:gd name="connsiteX9" fmla="*/ 1423 w 7016"/>
                  <a:gd name="connsiteY9" fmla="*/ 5643 h 8979"/>
                  <a:gd name="connsiteX10" fmla="*/ 1423 w 7016"/>
                  <a:gd name="connsiteY10" fmla="*/ 8979 h 8979"/>
                  <a:gd name="connsiteX11" fmla="*/ 0 w 7016"/>
                  <a:gd name="connsiteY11" fmla="*/ 8979 h 8979"/>
                  <a:gd name="connsiteX12" fmla="*/ 0 w 7016"/>
                  <a:gd name="connsiteY12" fmla="*/ 0 h 8979"/>
                  <a:gd name="connsiteX13" fmla="*/ 3729 w 7016"/>
                  <a:gd name="connsiteY13" fmla="*/ 0 h 8979"/>
                  <a:gd name="connsiteX14" fmla="*/ 3729 w 7016"/>
                  <a:gd name="connsiteY14" fmla="*/ 4367 h 8979"/>
                  <a:gd name="connsiteX15" fmla="*/ 4514 w 7016"/>
                  <a:gd name="connsiteY15" fmla="*/ 4171 h 8979"/>
                  <a:gd name="connsiteX16" fmla="*/ 5054 w 7016"/>
                  <a:gd name="connsiteY16" fmla="*/ 3631 h 8979"/>
                  <a:gd name="connsiteX17" fmla="*/ 5250 w 7016"/>
                  <a:gd name="connsiteY17" fmla="*/ 2846 h 8979"/>
                  <a:gd name="connsiteX18" fmla="*/ 5054 w 7016"/>
                  <a:gd name="connsiteY18" fmla="*/ 2061 h 8979"/>
                  <a:gd name="connsiteX19" fmla="*/ 4514 w 7016"/>
                  <a:gd name="connsiteY19" fmla="*/ 1521 h 8979"/>
                  <a:gd name="connsiteX20" fmla="*/ 3729 w 7016"/>
                  <a:gd name="connsiteY20" fmla="*/ 1325 h 8979"/>
                  <a:gd name="connsiteX21" fmla="*/ 1423 w 7016"/>
                  <a:gd name="connsiteY21" fmla="*/ 1325 h 8979"/>
                  <a:gd name="connsiteX22" fmla="*/ 1423 w 7016"/>
                  <a:gd name="connsiteY22" fmla="*/ 4416 h 8979"/>
                  <a:gd name="connsiteX23" fmla="*/ 3729 w 7016"/>
                  <a:gd name="connsiteY23" fmla="*/ 4416 h 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16" h="8979">
                    <a:moveTo>
                      <a:pt x="3729" y="0"/>
                    </a:moveTo>
                    <a:cubicBezTo>
                      <a:pt x="4269" y="0"/>
                      <a:pt x="4809" y="147"/>
                      <a:pt x="5250" y="393"/>
                    </a:cubicBezTo>
                    <a:cubicBezTo>
                      <a:pt x="5692" y="638"/>
                      <a:pt x="6035" y="981"/>
                      <a:pt x="6281" y="1423"/>
                    </a:cubicBezTo>
                    <a:cubicBezTo>
                      <a:pt x="6526" y="1865"/>
                      <a:pt x="6673" y="2306"/>
                      <a:pt x="6673" y="2846"/>
                    </a:cubicBezTo>
                    <a:cubicBezTo>
                      <a:pt x="6673" y="3484"/>
                      <a:pt x="6526" y="4023"/>
                      <a:pt x="6182" y="4465"/>
                    </a:cubicBezTo>
                    <a:cubicBezTo>
                      <a:pt x="5839" y="4907"/>
                      <a:pt x="5446" y="5201"/>
                      <a:pt x="4956" y="5397"/>
                    </a:cubicBezTo>
                    <a:lnTo>
                      <a:pt x="7017" y="8979"/>
                    </a:lnTo>
                    <a:lnTo>
                      <a:pt x="5397" y="8979"/>
                    </a:lnTo>
                    <a:lnTo>
                      <a:pt x="3533" y="5643"/>
                    </a:lnTo>
                    <a:lnTo>
                      <a:pt x="1423" y="5643"/>
                    </a:lnTo>
                    <a:lnTo>
                      <a:pt x="1423" y="8979"/>
                    </a:lnTo>
                    <a:lnTo>
                      <a:pt x="0" y="8979"/>
                    </a:lnTo>
                    <a:lnTo>
                      <a:pt x="0" y="0"/>
                    </a:lnTo>
                    <a:lnTo>
                      <a:pt x="3729" y="0"/>
                    </a:lnTo>
                    <a:close/>
                    <a:moveTo>
                      <a:pt x="3729" y="4367"/>
                    </a:moveTo>
                    <a:cubicBezTo>
                      <a:pt x="4024" y="4367"/>
                      <a:pt x="4269" y="4318"/>
                      <a:pt x="4514" y="4171"/>
                    </a:cubicBezTo>
                    <a:cubicBezTo>
                      <a:pt x="4759" y="4023"/>
                      <a:pt x="4907" y="3876"/>
                      <a:pt x="5054" y="3631"/>
                    </a:cubicBezTo>
                    <a:cubicBezTo>
                      <a:pt x="5201" y="3386"/>
                      <a:pt x="5250" y="3140"/>
                      <a:pt x="5250" y="2846"/>
                    </a:cubicBezTo>
                    <a:cubicBezTo>
                      <a:pt x="5250" y="2551"/>
                      <a:pt x="5201" y="2306"/>
                      <a:pt x="5054" y="2061"/>
                    </a:cubicBezTo>
                    <a:cubicBezTo>
                      <a:pt x="4907" y="1815"/>
                      <a:pt x="4759" y="1668"/>
                      <a:pt x="4514" y="1521"/>
                    </a:cubicBezTo>
                    <a:cubicBezTo>
                      <a:pt x="4269" y="1374"/>
                      <a:pt x="4024" y="1325"/>
                      <a:pt x="3729" y="1325"/>
                    </a:cubicBezTo>
                    <a:lnTo>
                      <a:pt x="1423" y="1325"/>
                    </a:lnTo>
                    <a:lnTo>
                      <a:pt x="1423" y="4416"/>
                    </a:lnTo>
                    <a:lnTo>
                      <a:pt x="3729" y="4416"/>
                    </a:lnTo>
                    <a:close/>
                  </a:path>
                </a:pathLst>
              </a:custGeom>
              <a:solidFill>
                <a:srgbClr val="00C7FD"/>
              </a:solidFill>
              <a:ln w="4903" cap="flat">
                <a:noFill/>
                <a:prstDash val="solid"/>
                <a:miter/>
              </a:ln>
            </p:spPr>
            <p:txBody>
              <a:bodyPr rtlCol="0" anchor="ctr"/>
              <a:lstStyle/>
              <a:p>
                <a:endParaRPr lang="en-US"/>
              </a:p>
            </p:txBody>
          </p:sp>
        </p:grpSp>
      </p:grpSp>
      <p:grpSp>
        <p:nvGrpSpPr>
          <p:cNvPr id="10" name="Graphic 4">
            <a:extLst>
              <a:ext uri="{FF2B5EF4-FFF2-40B4-BE49-F238E27FC236}">
                <a16:creationId xmlns:a16="http://schemas.microsoft.com/office/drawing/2014/main" id="{E5792D5E-CED0-486E-83FA-D03CE92D5EC6}"/>
              </a:ext>
            </a:extLst>
          </p:cNvPr>
          <p:cNvGrpSpPr/>
          <p:nvPr userDrawn="1"/>
        </p:nvGrpSpPr>
        <p:grpSpPr>
          <a:xfrm>
            <a:off x="138227" y="6297005"/>
            <a:ext cx="567262" cy="217316"/>
            <a:chOff x="138227" y="6297005"/>
            <a:chExt cx="567262" cy="217316"/>
          </a:xfrm>
          <a:solidFill>
            <a:schemeClr val="accent1"/>
          </a:solidFill>
        </p:grpSpPr>
        <p:sp>
          <p:nvSpPr>
            <p:cNvPr id="11" name="Freeform: Shape 10">
              <a:extLst>
                <a:ext uri="{FF2B5EF4-FFF2-40B4-BE49-F238E27FC236}">
                  <a16:creationId xmlns:a16="http://schemas.microsoft.com/office/drawing/2014/main" id="{FD28F393-D7D6-49EC-80CA-6215D977BEBF}"/>
                </a:ext>
              </a:extLst>
            </p:cNvPr>
            <p:cNvSpPr/>
            <p:nvPr/>
          </p:nvSpPr>
          <p:spPr>
            <a:xfrm>
              <a:off x="138227" y="6299949"/>
              <a:ext cx="40627" cy="40627"/>
            </a:xfrm>
            <a:custGeom>
              <a:avLst/>
              <a:gdLst>
                <a:gd name="connsiteX0" fmla="*/ 0 w 40627"/>
                <a:gd name="connsiteY0" fmla="*/ 0 h 40627"/>
                <a:gd name="connsiteX1" fmla="*/ 40627 w 40627"/>
                <a:gd name="connsiteY1" fmla="*/ 0 h 40627"/>
                <a:gd name="connsiteX2" fmla="*/ 40627 w 40627"/>
                <a:gd name="connsiteY2" fmla="*/ 40627 h 40627"/>
                <a:gd name="connsiteX3" fmla="*/ 0 w 40627"/>
                <a:gd name="connsiteY3" fmla="*/ 40627 h 40627"/>
              </a:gdLst>
              <a:ahLst/>
              <a:cxnLst>
                <a:cxn ang="0">
                  <a:pos x="connsiteX0" y="connsiteY0"/>
                </a:cxn>
                <a:cxn ang="0">
                  <a:pos x="connsiteX1" y="connsiteY1"/>
                </a:cxn>
                <a:cxn ang="0">
                  <a:pos x="connsiteX2" y="connsiteY2"/>
                </a:cxn>
                <a:cxn ang="0">
                  <a:pos x="connsiteX3" y="connsiteY3"/>
                </a:cxn>
              </a:cxnLst>
              <a:rect l="l" t="t" r="r" b="b"/>
              <a:pathLst>
                <a:path w="40627" h="40627">
                  <a:moveTo>
                    <a:pt x="0" y="0"/>
                  </a:moveTo>
                  <a:lnTo>
                    <a:pt x="40627" y="0"/>
                  </a:lnTo>
                  <a:lnTo>
                    <a:pt x="40627" y="40627"/>
                  </a:lnTo>
                  <a:lnTo>
                    <a:pt x="0" y="40627"/>
                  </a:lnTo>
                  <a:close/>
                </a:path>
              </a:pathLst>
            </a:custGeom>
            <a:solidFill>
              <a:schemeClr val="accent2"/>
            </a:solidFill>
            <a:ln w="4903"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0FCFB28-E63B-4BE9-912B-3B3BE4DEB0CB}"/>
                </a:ext>
              </a:extLst>
            </p:cNvPr>
            <p:cNvSpPr/>
            <p:nvPr/>
          </p:nvSpPr>
          <p:spPr>
            <a:xfrm>
              <a:off x="139257" y="6297005"/>
              <a:ext cx="514270" cy="217316"/>
            </a:xfrm>
            <a:custGeom>
              <a:avLst/>
              <a:gdLst>
                <a:gd name="connsiteX0" fmla="*/ 38518 w 514270"/>
                <a:gd name="connsiteY0" fmla="*/ 214275 h 217316"/>
                <a:gd name="connsiteX1" fmla="*/ 38518 w 514270"/>
                <a:gd name="connsiteY1" fmla="*/ 68203 h 217316"/>
                <a:gd name="connsiteX2" fmla="*/ 0 w 514270"/>
                <a:gd name="connsiteY2" fmla="*/ 68203 h 217316"/>
                <a:gd name="connsiteX3" fmla="*/ 0 w 514270"/>
                <a:gd name="connsiteY3" fmla="*/ 214324 h 217316"/>
                <a:gd name="connsiteX4" fmla="*/ 38468 w 514270"/>
                <a:gd name="connsiteY4" fmla="*/ 214324 h 217316"/>
                <a:gd name="connsiteX5" fmla="*/ 293665 w 514270"/>
                <a:gd name="connsiteY5" fmla="*/ 215747 h 217316"/>
                <a:gd name="connsiteX6" fmla="*/ 293665 w 514270"/>
                <a:gd name="connsiteY6" fmla="*/ 179928 h 217316"/>
                <a:gd name="connsiteX7" fmla="*/ 279730 w 514270"/>
                <a:gd name="connsiteY7" fmla="*/ 179045 h 217316"/>
                <a:gd name="connsiteX8" fmla="*/ 270702 w 514270"/>
                <a:gd name="connsiteY8" fmla="*/ 175021 h 217316"/>
                <a:gd name="connsiteX9" fmla="*/ 266679 w 514270"/>
                <a:gd name="connsiteY9" fmla="*/ 166287 h 217316"/>
                <a:gd name="connsiteX10" fmla="*/ 265795 w 514270"/>
                <a:gd name="connsiteY10" fmla="*/ 152156 h 217316"/>
                <a:gd name="connsiteX11" fmla="*/ 265795 w 514270"/>
                <a:gd name="connsiteY11" fmla="*/ 101029 h 217316"/>
                <a:gd name="connsiteX12" fmla="*/ 293665 w 514270"/>
                <a:gd name="connsiteY12" fmla="*/ 101029 h 217316"/>
                <a:gd name="connsiteX13" fmla="*/ 293665 w 514270"/>
                <a:gd name="connsiteY13" fmla="*/ 68105 h 217316"/>
                <a:gd name="connsiteX14" fmla="*/ 265795 w 514270"/>
                <a:gd name="connsiteY14" fmla="*/ 68105 h 217316"/>
                <a:gd name="connsiteX15" fmla="*/ 265795 w 514270"/>
                <a:gd name="connsiteY15" fmla="*/ 11285 h 217316"/>
                <a:gd name="connsiteX16" fmla="*/ 227327 w 514270"/>
                <a:gd name="connsiteY16" fmla="*/ 11285 h 217316"/>
                <a:gd name="connsiteX17" fmla="*/ 227327 w 514270"/>
                <a:gd name="connsiteY17" fmla="*/ 152500 h 217316"/>
                <a:gd name="connsiteX18" fmla="*/ 230418 w 514270"/>
                <a:gd name="connsiteY18" fmla="*/ 182627 h 217316"/>
                <a:gd name="connsiteX19" fmla="*/ 240673 w 514270"/>
                <a:gd name="connsiteY19" fmla="*/ 202008 h 217316"/>
                <a:gd name="connsiteX20" fmla="*/ 259466 w 514270"/>
                <a:gd name="connsiteY20" fmla="*/ 212558 h 217316"/>
                <a:gd name="connsiteX21" fmla="*/ 288808 w 514270"/>
                <a:gd name="connsiteY21" fmla="*/ 215796 h 217316"/>
                <a:gd name="connsiteX22" fmla="*/ 293665 w 514270"/>
                <a:gd name="connsiteY22" fmla="*/ 215796 h 217316"/>
                <a:gd name="connsiteX23" fmla="*/ 514270 w 514270"/>
                <a:gd name="connsiteY23" fmla="*/ 214275 h 217316"/>
                <a:gd name="connsiteX24" fmla="*/ 514270 w 514270"/>
                <a:gd name="connsiteY24" fmla="*/ 0 h 217316"/>
                <a:gd name="connsiteX25" fmla="*/ 475802 w 514270"/>
                <a:gd name="connsiteY25" fmla="*/ 0 h 217316"/>
                <a:gd name="connsiteX26" fmla="*/ 475802 w 514270"/>
                <a:gd name="connsiteY26" fmla="*/ 214275 h 217316"/>
                <a:gd name="connsiteX27" fmla="*/ 514270 w 514270"/>
                <a:gd name="connsiteY27" fmla="*/ 214275 h 217316"/>
                <a:gd name="connsiteX28" fmla="*/ 190183 w 514270"/>
                <a:gd name="connsiteY28" fmla="*/ 82579 h 217316"/>
                <a:gd name="connsiteX29" fmla="*/ 145434 w 514270"/>
                <a:gd name="connsiteY29" fmla="*/ 65210 h 217316"/>
                <a:gd name="connsiteX30" fmla="*/ 120165 w 514270"/>
                <a:gd name="connsiteY30" fmla="*/ 70853 h 217316"/>
                <a:gd name="connsiteX31" fmla="*/ 101029 w 514270"/>
                <a:gd name="connsiteY31" fmla="*/ 86456 h 217316"/>
                <a:gd name="connsiteX32" fmla="*/ 98919 w 514270"/>
                <a:gd name="connsiteY32" fmla="*/ 89154 h 217316"/>
                <a:gd name="connsiteX33" fmla="*/ 98919 w 514270"/>
                <a:gd name="connsiteY33" fmla="*/ 86701 h 217316"/>
                <a:gd name="connsiteX34" fmla="*/ 98919 w 514270"/>
                <a:gd name="connsiteY34" fmla="*/ 68203 h 217316"/>
                <a:gd name="connsiteX35" fmla="*/ 60941 w 514270"/>
                <a:gd name="connsiteY35" fmla="*/ 68203 h 217316"/>
                <a:gd name="connsiteX36" fmla="*/ 60941 w 514270"/>
                <a:gd name="connsiteY36" fmla="*/ 214324 h 217316"/>
                <a:gd name="connsiteX37" fmla="*/ 99213 w 514270"/>
                <a:gd name="connsiteY37" fmla="*/ 214324 h 217316"/>
                <a:gd name="connsiteX38" fmla="*/ 99213 w 514270"/>
                <a:gd name="connsiteY38" fmla="*/ 141901 h 217316"/>
                <a:gd name="connsiteX39" fmla="*/ 99262 w 514270"/>
                <a:gd name="connsiteY39" fmla="*/ 139252 h 217316"/>
                <a:gd name="connsiteX40" fmla="*/ 109419 w 514270"/>
                <a:gd name="connsiteY40" fmla="*/ 108928 h 217316"/>
                <a:gd name="connsiteX41" fmla="*/ 133855 w 514270"/>
                <a:gd name="connsiteY41" fmla="*/ 98526 h 217316"/>
                <a:gd name="connsiteX42" fmla="*/ 159026 w 514270"/>
                <a:gd name="connsiteY42" fmla="*/ 108634 h 217316"/>
                <a:gd name="connsiteX43" fmla="*/ 167416 w 514270"/>
                <a:gd name="connsiteY43" fmla="*/ 136651 h 217316"/>
                <a:gd name="connsiteX44" fmla="*/ 167416 w 514270"/>
                <a:gd name="connsiteY44" fmla="*/ 136651 h 217316"/>
                <a:gd name="connsiteX45" fmla="*/ 167416 w 514270"/>
                <a:gd name="connsiteY45" fmla="*/ 136946 h 217316"/>
                <a:gd name="connsiteX46" fmla="*/ 167416 w 514270"/>
                <a:gd name="connsiteY46" fmla="*/ 136995 h 217316"/>
                <a:gd name="connsiteX47" fmla="*/ 167416 w 514270"/>
                <a:gd name="connsiteY47" fmla="*/ 136995 h 217316"/>
                <a:gd name="connsiteX48" fmla="*/ 167416 w 514270"/>
                <a:gd name="connsiteY48" fmla="*/ 214275 h 217316"/>
                <a:gd name="connsiteX49" fmla="*/ 206277 w 514270"/>
                <a:gd name="connsiteY49" fmla="*/ 214275 h 217316"/>
                <a:gd name="connsiteX50" fmla="*/ 206277 w 514270"/>
                <a:gd name="connsiteY50" fmla="*/ 131352 h 217316"/>
                <a:gd name="connsiteX51" fmla="*/ 190183 w 514270"/>
                <a:gd name="connsiteY51" fmla="*/ 82579 h 217316"/>
                <a:gd name="connsiteX52" fmla="*/ 455684 w 514270"/>
                <a:gd name="connsiteY52" fmla="*/ 140969 h 217316"/>
                <a:gd name="connsiteX53" fmla="*/ 450140 w 514270"/>
                <a:gd name="connsiteY53" fmla="*/ 111431 h 217316"/>
                <a:gd name="connsiteX54" fmla="*/ 434635 w 514270"/>
                <a:gd name="connsiteY54" fmla="*/ 87290 h 217316"/>
                <a:gd name="connsiteX55" fmla="*/ 410837 w 514270"/>
                <a:gd name="connsiteY55" fmla="*/ 71098 h 217316"/>
                <a:gd name="connsiteX56" fmla="*/ 380269 w 514270"/>
                <a:gd name="connsiteY56" fmla="*/ 65259 h 217316"/>
                <a:gd name="connsiteX57" fmla="*/ 350583 w 514270"/>
                <a:gd name="connsiteY57" fmla="*/ 71245 h 217316"/>
                <a:gd name="connsiteX58" fmla="*/ 326442 w 514270"/>
                <a:gd name="connsiteY58" fmla="*/ 87486 h 217316"/>
                <a:gd name="connsiteX59" fmla="*/ 310201 w 514270"/>
                <a:gd name="connsiteY59" fmla="*/ 111627 h 217316"/>
                <a:gd name="connsiteX60" fmla="*/ 304215 w 514270"/>
                <a:gd name="connsiteY60" fmla="*/ 141312 h 217316"/>
                <a:gd name="connsiteX61" fmla="*/ 309907 w 514270"/>
                <a:gd name="connsiteY61" fmla="*/ 170998 h 217316"/>
                <a:gd name="connsiteX62" fmla="*/ 325706 w 514270"/>
                <a:gd name="connsiteY62" fmla="*/ 195090 h 217316"/>
                <a:gd name="connsiteX63" fmla="*/ 350092 w 514270"/>
                <a:gd name="connsiteY63" fmla="*/ 211331 h 217316"/>
                <a:gd name="connsiteX64" fmla="*/ 381397 w 514270"/>
                <a:gd name="connsiteY64" fmla="*/ 217317 h 217316"/>
                <a:gd name="connsiteX65" fmla="*/ 446411 w 514270"/>
                <a:gd name="connsiteY65" fmla="*/ 188662 h 217316"/>
                <a:gd name="connsiteX66" fmla="*/ 418688 w 514270"/>
                <a:gd name="connsiteY66" fmla="*/ 167563 h 217316"/>
                <a:gd name="connsiteX67" fmla="*/ 381692 w 514270"/>
                <a:gd name="connsiteY67" fmla="*/ 183902 h 217316"/>
                <a:gd name="connsiteX68" fmla="*/ 355146 w 514270"/>
                <a:gd name="connsiteY68" fmla="*/ 176444 h 217316"/>
                <a:gd name="connsiteX69" fmla="*/ 341260 w 514270"/>
                <a:gd name="connsiteY69" fmla="*/ 156180 h 217316"/>
                <a:gd name="connsiteX70" fmla="*/ 340868 w 514270"/>
                <a:gd name="connsiteY70" fmla="*/ 154806 h 217316"/>
                <a:gd name="connsiteX71" fmla="*/ 455635 w 514270"/>
                <a:gd name="connsiteY71" fmla="*/ 154806 h 217316"/>
                <a:gd name="connsiteX72" fmla="*/ 455635 w 514270"/>
                <a:gd name="connsiteY72" fmla="*/ 141067 h 217316"/>
                <a:gd name="connsiteX73" fmla="*/ 341211 w 514270"/>
                <a:gd name="connsiteY73" fmla="*/ 127574 h 217316"/>
                <a:gd name="connsiteX74" fmla="*/ 379974 w 514270"/>
                <a:gd name="connsiteY74" fmla="*/ 98183 h 217316"/>
                <a:gd name="connsiteX75" fmla="*/ 418737 w 514270"/>
                <a:gd name="connsiteY75" fmla="*/ 127525 h 217316"/>
                <a:gd name="connsiteX76" fmla="*/ 341211 w 514270"/>
                <a:gd name="connsiteY76" fmla="*/ 127525 h 21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14270" h="217316">
                  <a:moveTo>
                    <a:pt x="38518" y="214275"/>
                  </a:moveTo>
                  <a:lnTo>
                    <a:pt x="38518" y="68203"/>
                  </a:lnTo>
                  <a:lnTo>
                    <a:pt x="0" y="68203"/>
                  </a:lnTo>
                  <a:lnTo>
                    <a:pt x="0" y="214324"/>
                  </a:lnTo>
                  <a:lnTo>
                    <a:pt x="38468" y="214324"/>
                  </a:lnTo>
                  <a:close/>
                  <a:moveTo>
                    <a:pt x="293665" y="215747"/>
                  </a:moveTo>
                  <a:lnTo>
                    <a:pt x="293665" y="179928"/>
                  </a:lnTo>
                  <a:cubicBezTo>
                    <a:pt x="287974" y="179928"/>
                    <a:pt x="283312" y="179585"/>
                    <a:pt x="279730" y="179045"/>
                  </a:cubicBezTo>
                  <a:cubicBezTo>
                    <a:pt x="275756" y="178407"/>
                    <a:pt x="272714" y="177082"/>
                    <a:pt x="270702" y="175021"/>
                  </a:cubicBezTo>
                  <a:cubicBezTo>
                    <a:pt x="268690" y="173010"/>
                    <a:pt x="267317" y="170066"/>
                    <a:pt x="266679" y="166287"/>
                  </a:cubicBezTo>
                  <a:cubicBezTo>
                    <a:pt x="266090" y="162706"/>
                    <a:pt x="265795" y="157946"/>
                    <a:pt x="265795" y="152156"/>
                  </a:cubicBezTo>
                  <a:lnTo>
                    <a:pt x="265795" y="101029"/>
                  </a:lnTo>
                  <a:lnTo>
                    <a:pt x="293665" y="101029"/>
                  </a:lnTo>
                  <a:lnTo>
                    <a:pt x="293665" y="68105"/>
                  </a:lnTo>
                  <a:lnTo>
                    <a:pt x="265795" y="68105"/>
                  </a:lnTo>
                  <a:lnTo>
                    <a:pt x="265795" y="11285"/>
                  </a:lnTo>
                  <a:lnTo>
                    <a:pt x="227327" y="11285"/>
                  </a:lnTo>
                  <a:lnTo>
                    <a:pt x="227327" y="152500"/>
                  </a:lnTo>
                  <a:cubicBezTo>
                    <a:pt x="227327" y="164423"/>
                    <a:pt x="228357" y="174531"/>
                    <a:pt x="230418" y="182627"/>
                  </a:cubicBezTo>
                  <a:cubicBezTo>
                    <a:pt x="232430" y="190625"/>
                    <a:pt x="235865" y="197151"/>
                    <a:pt x="240673" y="202008"/>
                  </a:cubicBezTo>
                  <a:cubicBezTo>
                    <a:pt x="245433" y="206866"/>
                    <a:pt x="251762" y="210448"/>
                    <a:pt x="259466" y="212558"/>
                  </a:cubicBezTo>
                  <a:cubicBezTo>
                    <a:pt x="267218" y="214716"/>
                    <a:pt x="277130" y="215796"/>
                    <a:pt x="288808" y="215796"/>
                  </a:cubicBezTo>
                  <a:lnTo>
                    <a:pt x="293665" y="215796"/>
                  </a:lnTo>
                  <a:close/>
                  <a:moveTo>
                    <a:pt x="514270" y="214275"/>
                  </a:moveTo>
                  <a:lnTo>
                    <a:pt x="514270" y="0"/>
                  </a:lnTo>
                  <a:lnTo>
                    <a:pt x="475802" y="0"/>
                  </a:lnTo>
                  <a:lnTo>
                    <a:pt x="475802" y="214275"/>
                  </a:lnTo>
                  <a:lnTo>
                    <a:pt x="514270" y="214275"/>
                  </a:lnTo>
                  <a:close/>
                  <a:moveTo>
                    <a:pt x="190183" y="82579"/>
                  </a:moveTo>
                  <a:cubicBezTo>
                    <a:pt x="179536" y="71049"/>
                    <a:pt x="164472" y="65210"/>
                    <a:pt x="145434" y="65210"/>
                  </a:cubicBezTo>
                  <a:cubicBezTo>
                    <a:pt x="136259" y="65210"/>
                    <a:pt x="127770" y="67123"/>
                    <a:pt x="120165" y="70853"/>
                  </a:cubicBezTo>
                  <a:cubicBezTo>
                    <a:pt x="112609" y="74582"/>
                    <a:pt x="106181" y="79832"/>
                    <a:pt x="101029" y="86456"/>
                  </a:cubicBezTo>
                  <a:lnTo>
                    <a:pt x="98919" y="89154"/>
                  </a:lnTo>
                  <a:lnTo>
                    <a:pt x="98919" y="86701"/>
                  </a:lnTo>
                  <a:cubicBezTo>
                    <a:pt x="98919" y="86701"/>
                    <a:pt x="98919" y="68203"/>
                    <a:pt x="98919" y="68203"/>
                  </a:cubicBezTo>
                  <a:lnTo>
                    <a:pt x="60941" y="68203"/>
                  </a:lnTo>
                  <a:lnTo>
                    <a:pt x="60941" y="214324"/>
                  </a:lnTo>
                  <a:lnTo>
                    <a:pt x="99213" y="214324"/>
                  </a:lnTo>
                  <a:lnTo>
                    <a:pt x="99213" y="141901"/>
                  </a:lnTo>
                  <a:cubicBezTo>
                    <a:pt x="99213" y="141018"/>
                    <a:pt x="99213" y="140135"/>
                    <a:pt x="99262" y="139252"/>
                  </a:cubicBezTo>
                  <a:cubicBezTo>
                    <a:pt x="99655" y="125611"/>
                    <a:pt x="103090" y="115405"/>
                    <a:pt x="109419" y="108928"/>
                  </a:cubicBezTo>
                  <a:cubicBezTo>
                    <a:pt x="116190" y="102059"/>
                    <a:pt x="124385" y="98526"/>
                    <a:pt x="133855" y="98526"/>
                  </a:cubicBezTo>
                  <a:cubicBezTo>
                    <a:pt x="144944" y="98526"/>
                    <a:pt x="153432" y="101912"/>
                    <a:pt x="159026" y="108634"/>
                  </a:cubicBezTo>
                  <a:cubicBezTo>
                    <a:pt x="164521" y="115209"/>
                    <a:pt x="167318" y="124630"/>
                    <a:pt x="167416" y="136651"/>
                  </a:cubicBezTo>
                  <a:lnTo>
                    <a:pt x="167416" y="136651"/>
                  </a:lnTo>
                  <a:lnTo>
                    <a:pt x="167416" y="136946"/>
                  </a:lnTo>
                  <a:cubicBezTo>
                    <a:pt x="167416" y="136946"/>
                    <a:pt x="167416" y="136946"/>
                    <a:pt x="167416" y="136995"/>
                  </a:cubicBezTo>
                  <a:lnTo>
                    <a:pt x="167416" y="136995"/>
                  </a:lnTo>
                  <a:cubicBezTo>
                    <a:pt x="167416" y="136995"/>
                    <a:pt x="167416" y="214275"/>
                    <a:pt x="167416" y="214275"/>
                  </a:cubicBezTo>
                  <a:lnTo>
                    <a:pt x="206277" y="214275"/>
                  </a:lnTo>
                  <a:lnTo>
                    <a:pt x="206277" y="131352"/>
                  </a:lnTo>
                  <a:cubicBezTo>
                    <a:pt x="206277" y="110548"/>
                    <a:pt x="200880" y="94110"/>
                    <a:pt x="190183" y="82579"/>
                  </a:cubicBezTo>
                  <a:close/>
                  <a:moveTo>
                    <a:pt x="455684" y="140969"/>
                  </a:moveTo>
                  <a:cubicBezTo>
                    <a:pt x="455684" y="130518"/>
                    <a:pt x="453820" y="120557"/>
                    <a:pt x="450140" y="111431"/>
                  </a:cubicBezTo>
                  <a:cubicBezTo>
                    <a:pt x="446460" y="102304"/>
                    <a:pt x="441259" y="94208"/>
                    <a:pt x="434635" y="87290"/>
                  </a:cubicBezTo>
                  <a:cubicBezTo>
                    <a:pt x="428060" y="80421"/>
                    <a:pt x="420013" y="74974"/>
                    <a:pt x="410837" y="71098"/>
                  </a:cubicBezTo>
                  <a:cubicBezTo>
                    <a:pt x="401613" y="67222"/>
                    <a:pt x="391358" y="65259"/>
                    <a:pt x="380269" y="65259"/>
                  </a:cubicBezTo>
                  <a:cubicBezTo>
                    <a:pt x="369817" y="65259"/>
                    <a:pt x="359808" y="67271"/>
                    <a:pt x="350583" y="71245"/>
                  </a:cubicBezTo>
                  <a:cubicBezTo>
                    <a:pt x="341359" y="75219"/>
                    <a:pt x="333262" y="80666"/>
                    <a:pt x="326442" y="87486"/>
                  </a:cubicBezTo>
                  <a:cubicBezTo>
                    <a:pt x="319671" y="94257"/>
                    <a:pt x="314175" y="102402"/>
                    <a:pt x="310201" y="111627"/>
                  </a:cubicBezTo>
                  <a:cubicBezTo>
                    <a:pt x="306227" y="120852"/>
                    <a:pt x="304215" y="130812"/>
                    <a:pt x="304215" y="141312"/>
                  </a:cubicBezTo>
                  <a:cubicBezTo>
                    <a:pt x="304215" y="151813"/>
                    <a:pt x="306128" y="161773"/>
                    <a:pt x="309907" y="170998"/>
                  </a:cubicBezTo>
                  <a:cubicBezTo>
                    <a:pt x="313685" y="180222"/>
                    <a:pt x="318984" y="188319"/>
                    <a:pt x="325706" y="195090"/>
                  </a:cubicBezTo>
                  <a:cubicBezTo>
                    <a:pt x="332379" y="201861"/>
                    <a:pt x="340623" y="207356"/>
                    <a:pt x="350092" y="211331"/>
                  </a:cubicBezTo>
                  <a:cubicBezTo>
                    <a:pt x="359611" y="215305"/>
                    <a:pt x="370161" y="217317"/>
                    <a:pt x="381397" y="217317"/>
                  </a:cubicBezTo>
                  <a:cubicBezTo>
                    <a:pt x="413978" y="217317"/>
                    <a:pt x="434291" y="202499"/>
                    <a:pt x="446411" y="188662"/>
                  </a:cubicBezTo>
                  <a:lnTo>
                    <a:pt x="418688" y="167563"/>
                  </a:lnTo>
                  <a:cubicBezTo>
                    <a:pt x="412849" y="174482"/>
                    <a:pt x="399012" y="183902"/>
                    <a:pt x="381692" y="183902"/>
                  </a:cubicBezTo>
                  <a:cubicBezTo>
                    <a:pt x="370848" y="183902"/>
                    <a:pt x="361868" y="181400"/>
                    <a:pt x="355146" y="176444"/>
                  </a:cubicBezTo>
                  <a:cubicBezTo>
                    <a:pt x="348375" y="171489"/>
                    <a:pt x="343714" y="164668"/>
                    <a:pt x="341260" y="156180"/>
                  </a:cubicBezTo>
                  <a:lnTo>
                    <a:pt x="340868" y="154806"/>
                  </a:lnTo>
                  <a:lnTo>
                    <a:pt x="455635" y="154806"/>
                  </a:lnTo>
                  <a:lnTo>
                    <a:pt x="455635" y="141067"/>
                  </a:lnTo>
                  <a:close/>
                  <a:moveTo>
                    <a:pt x="341211" y="127574"/>
                  </a:moveTo>
                  <a:cubicBezTo>
                    <a:pt x="341211" y="116877"/>
                    <a:pt x="353478" y="98183"/>
                    <a:pt x="379974" y="98183"/>
                  </a:cubicBezTo>
                  <a:cubicBezTo>
                    <a:pt x="406470" y="98183"/>
                    <a:pt x="418737" y="116828"/>
                    <a:pt x="418737" y="127525"/>
                  </a:cubicBezTo>
                  <a:lnTo>
                    <a:pt x="341211" y="127525"/>
                  </a:lnTo>
                  <a:close/>
                </a:path>
              </a:pathLst>
            </a:custGeom>
            <a:solidFill>
              <a:schemeClr val="bg2"/>
            </a:solidFill>
            <a:ln w="4903" cap="flat">
              <a:noFill/>
              <a:prstDash val="solid"/>
              <a:miter/>
            </a:ln>
          </p:spPr>
          <p:txBody>
            <a:bodyPr rtlCol="0" anchor="ctr"/>
            <a:lstStyle/>
            <a:p>
              <a:endParaRPr lang="en-US"/>
            </a:p>
          </p:txBody>
        </p:sp>
        <p:grpSp>
          <p:nvGrpSpPr>
            <p:cNvPr id="13" name="Graphic 4">
              <a:extLst>
                <a:ext uri="{FF2B5EF4-FFF2-40B4-BE49-F238E27FC236}">
                  <a16:creationId xmlns:a16="http://schemas.microsoft.com/office/drawing/2014/main" id="{D10FD838-DFE9-4C61-A531-5F63E47AC4BF}"/>
                </a:ext>
              </a:extLst>
            </p:cNvPr>
            <p:cNvGrpSpPr/>
            <p:nvPr/>
          </p:nvGrpSpPr>
          <p:grpSpPr>
            <a:xfrm>
              <a:off x="673890" y="6297005"/>
              <a:ext cx="31599" cy="31599"/>
              <a:chOff x="673890" y="6297005"/>
              <a:chExt cx="31599" cy="31599"/>
            </a:xfrm>
            <a:grpFill/>
          </p:grpSpPr>
          <p:sp>
            <p:nvSpPr>
              <p:cNvPr id="14" name="Freeform: Shape 13">
                <a:extLst>
                  <a:ext uri="{FF2B5EF4-FFF2-40B4-BE49-F238E27FC236}">
                    <a16:creationId xmlns:a16="http://schemas.microsoft.com/office/drawing/2014/main" id="{B0FBA4C0-76D8-48F2-A8D9-EBB244148321}"/>
                  </a:ext>
                </a:extLst>
              </p:cNvPr>
              <p:cNvSpPr/>
              <p:nvPr/>
            </p:nvSpPr>
            <p:spPr>
              <a:xfrm>
                <a:off x="673890" y="6297005"/>
                <a:ext cx="31599" cy="31599"/>
              </a:xfrm>
              <a:custGeom>
                <a:avLst/>
                <a:gdLst>
                  <a:gd name="connsiteX0" fmla="*/ 15800 w 31599"/>
                  <a:gd name="connsiteY0" fmla="*/ 2257 h 31599"/>
                  <a:gd name="connsiteX1" fmla="*/ 29342 w 31599"/>
                  <a:gd name="connsiteY1" fmla="*/ 15800 h 31599"/>
                  <a:gd name="connsiteX2" fmla="*/ 15800 w 31599"/>
                  <a:gd name="connsiteY2" fmla="*/ 29342 h 31599"/>
                  <a:gd name="connsiteX3" fmla="*/ 2257 w 31599"/>
                  <a:gd name="connsiteY3" fmla="*/ 15800 h 31599"/>
                  <a:gd name="connsiteX4" fmla="*/ 15800 w 31599"/>
                  <a:gd name="connsiteY4" fmla="*/ 2257 h 31599"/>
                  <a:gd name="connsiteX5" fmla="*/ 15800 w 31599"/>
                  <a:gd name="connsiteY5" fmla="*/ 0 h 31599"/>
                  <a:gd name="connsiteX6" fmla="*/ 0 w 31599"/>
                  <a:gd name="connsiteY6" fmla="*/ 15800 h 31599"/>
                  <a:gd name="connsiteX7" fmla="*/ 15800 w 31599"/>
                  <a:gd name="connsiteY7" fmla="*/ 31599 h 31599"/>
                  <a:gd name="connsiteX8" fmla="*/ 31599 w 31599"/>
                  <a:gd name="connsiteY8" fmla="*/ 15800 h 31599"/>
                  <a:gd name="connsiteX9" fmla="*/ 15800 w 31599"/>
                  <a:gd name="connsiteY9" fmla="*/ 0 h 3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99" h="31599">
                    <a:moveTo>
                      <a:pt x="15800" y="2257"/>
                    </a:moveTo>
                    <a:cubicBezTo>
                      <a:pt x="23258" y="2257"/>
                      <a:pt x="29342" y="8341"/>
                      <a:pt x="29342" y="15800"/>
                    </a:cubicBezTo>
                    <a:cubicBezTo>
                      <a:pt x="29342" y="23258"/>
                      <a:pt x="23258" y="29342"/>
                      <a:pt x="15800" y="29342"/>
                    </a:cubicBezTo>
                    <a:cubicBezTo>
                      <a:pt x="8341" y="29342"/>
                      <a:pt x="2257" y="23258"/>
                      <a:pt x="2257" y="15800"/>
                    </a:cubicBezTo>
                    <a:cubicBezTo>
                      <a:pt x="2257" y="8341"/>
                      <a:pt x="8341" y="2257"/>
                      <a:pt x="15800" y="2257"/>
                    </a:cubicBezTo>
                    <a:moveTo>
                      <a:pt x="15800" y="0"/>
                    </a:moveTo>
                    <a:cubicBezTo>
                      <a:pt x="7066" y="0"/>
                      <a:pt x="0" y="7066"/>
                      <a:pt x="0" y="15800"/>
                    </a:cubicBezTo>
                    <a:cubicBezTo>
                      <a:pt x="0" y="24533"/>
                      <a:pt x="7066" y="31599"/>
                      <a:pt x="15800" y="31599"/>
                    </a:cubicBezTo>
                    <a:cubicBezTo>
                      <a:pt x="24533" y="31599"/>
                      <a:pt x="31599" y="24533"/>
                      <a:pt x="31599" y="15800"/>
                    </a:cubicBezTo>
                    <a:cubicBezTo>
                      <a:pt x="31599" y="7066"/>
                      <a:pt x="24533" y="0"/>
                      <a:pt x="15800" y="0"/>
                    </a:cubicBezTo>
                  </a:path>
                </a:pathLst>
              </a:custGeom>
              <a:grpFill/>
              <a:ln w="4903"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C8B2FABF-1F8C-4770-B1E3-22C363A6ABB3}"/>
                  </a:ext>
                </a:extLst>
              </p:cNvPr>
              <p:cNvSpPr/>
              <p:nvPr/>
            </p:nvSpPr>
            <p:spPr>
              <a:xfrm>
                <a:off x="684293" y="6304904"/>
                <a:ext cx="12315" cy="15799"/>
              </a:xfrm>
              <a:custGeom>
                <a:avLst/>
                <a:gdLst>
                  <a:gd name="connsiteX0" fmla="*/ 6575 w 12315"/>
                  <a:gd name="connsiteY0" fmla="*/ 0 h 15799"/>
                  <a:gd name="connsiteX1" fmla="*/ 9274 w 12315"/>
                  <a:gd name="connsiteY1" fmla="*/ 638 h 15799"/>
                  <a:gd name="connsiteX2" fmla="*/ 11138 w 12315"/>
                  <a:gd name="connsiteY2" fmla="*/ 2404 h 15799"/>
                  <a:gd name="connsiteX3" fmla="*/ 11776 w 12315"/>
                  <a:gd name="connsiteY3" fmla="*/ 4956 h 15799"/>
                  <a:gd name="connsiteX4" fmla="*/ 10893 w 12315"/>
                  <a:gd name="connsiteY4" fmla="*/ 7802 h 15799"/>
                  <a:gd name="connsiteX5" fmla="*/ 8734 w 12315"/>
                  <a:gd name="connsiteY5" fmla="*/ 9470 h 15799"/>
                  <a:gd name="connsiteX6" fmla="*/ 12316 w 12315"/>
                  <a:gd name="connsiteY6" fmla="*/ 15800 h 15799"/>
                  <a:gd name="connsiteX7" fmla="*/ 9519 w 12315"/>
                  <a:gd name="connsiteY7" fmla="*/ 15800 h 15799"/>
                  <a:gd name="connsiteX8" fmla="*/ 6231 w 12315"/>
                  <a:gd name="connsiteY8" fmla="*/ 9912 h 15799"/>
                  <a:gd name="connsiteX9" fmla="*/ 2502 w 12315"/>
                  <a:gd name="connsiteY9" fmla="*/ 9912 h 15799"/>
                  <a:gd name="connsiteX10" fmla="*/ 2502 w 12315"/>
                  <a:gd name="connsiteY10" fmla="*/ 15800 h 15799"/>
                  <a:gd name="connsiteX11" fmla="*/ 0 w 12315"/>
                  <a:gd name="connsiteY11" fmla="*/ 15800 h 15799"/>
                  <a:gd name="connsiteX12" fmla="*/ 0 w 12315"/>
                  <a:gd name="connsiteY12" fmla="*/ 0 h 15799"/>
                  <a:gd name="connsiteX13" fmla="*/ 6526 w 12315"/>
                  <a:gd name="connsiteY13" fmla="*/ 0 h 15799"/>
                  <a:gd name="connsiteX14" fmla="*/ 6575 w 12315"/>
                  <a:gd name="connsiteY14" fmla="*/ 7654 h 15799"/>
                  <a:gd name="connsiteX15" fmla="*/ 7998 w 12315"/>
                  <a:gd name="connsiteY15" fmla="*/ 7311 h 15799"/>
                  <a:gd name="connsiteX16" fmla="*/ 8979 w 12315"/>
                  <a:gd name="connsiteY16" fmla="*/ 6330 h 15799"/>
                  <a:gd name="connsiteX17" fmla="*/ 9323 w 12315"/>
                  <a:gd name="connsiteY17" fmla="*/ 4907 h 15799"/>
                  <a:gd name="connsiteX18" fmla="*/ 8979 w 12315"/>
                  <a:gd name="connsiteY18" fmla="*/ 3484 h 15799"/>
                  <a:gd name="connsiteX19" fmla="*/ 7998 w 12315"/>
                  <a:gd name="connsiteY19" fmla="*/ 2502 h 15799"/>
                  <a:gd name="connsiteX20" fmla="*/ 6575 w 12315"/>
                  <a:gd name="connsiteY20" fmla="*/ 2159 h 15799"/>
                  <a:gd name="connsiteX21" fmla="*/ 2502 w 12315"/>
                  <a:gd name="connsiteY21" fmla="*/ 2159 h 15799"/>
                  <a:gd name="connsiteX22" fmla="*/ 2502 w 12315"/>
                  <a:gd name="connsiteY22" fmla="*/ 7556 h 15799"/>
                  <a:gd name="connsiteX23" fmla="*/ 6575 w 12315"/>
                  <a:gd name="connsiteY23" fmla="*/ 7556 h 1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15" h="15799">
                    <a:moveTo>
                      <a:pt x="6575" y="0"/>
                    </a:moveTo>
                    <a:cubicBezTo>
                      <a:pt x="7556" y="0"/>
                      <a:pt x="8440" y="245"/>
                      <a:pt x="9274" y="638"/>
                    </a:cubicBezTo>
                    <a:cubicBezTo>
                      <a:pt x="10059" y="1079"/>
                      <a:pt x="10697" y="1668"/>
                      <a:pt x="11138" y="2404"/>
                    </a:cubicBezTo>
                    <a:cubicBezTo>
                      <a:pt x="11580" y="3140"/>
                      <a:pt x="11776" y="3974"/>
                      <a:pt x="11776" y="4956"/>
                    </a:cubicBezTo>
                    <a:cubicBezTo>
                      <a:pt x="11776" y="6084"/>
                      <a:pt x="11482" y="7066"/>
                      <a:pt x="10893" y="7802"/>
                    </a:cubicBezTo>
                    <a:cubicBezTo>
                      <a:pt x="10304" y="8587"/>
                      <a:pt x="9617" y="9126"/>
                      <a:pt x="8734" y="9470"/>
                    </a:cubicBezTo>
                    <a:lnTo>
                      <a:pt x="12316" y="15800"/>
                    </a:lnTo>
                    <a:lnTo>
                      <a:pt x="9519" y="15800"/>
                    </a:lnTo>
                    <a:lnTo>
                      <a:pt x="6231" y="9912"/>
                    </a:lnTo>
                    <a:lnTo>
                      <a:pt x="2502" y="9912"/>
                    </a:lnTo>
                    <a:lnTo>
                      <a:pt x="2502" y="15800"/>
                    </a:lnTo>
                    <a:lnTo>
                      <a:pt x="0" y="15800"/>
                    </a:lnTo>
                    <a:lnTo>
                      <a:pt x="0" y="0"/>
                    </a:lnTo>
                    <a:lnTo>
                      <a:pt x="6526" y="0"/>
                    </a:lnTo>
                    <a:close/>
                    <a:moveTo>
                      <a:pt x="6575" y="7654"/>
                    </a:moveTo>
                    <a:cubicBezTo>
                      <a:pt x="7115" y="7654"/>
                      <a:pt x="7556" y="7556"/>
                      <a:pt x="7998" y="7311"/>
                    </a:cubicBezTo>
                    <a:cubicBezTo>
                      <a:pt x="8390" y="7066"/>
                      <a:pt x="8734" y="6771"/>
                      <a:pt x="8979" y="6330"/>
                    </a:cubicBezTo>
                    <a:cubicBezTo>
                      <a:pt x="9225" y="5937"/>
                      <a:pt x="9323" y="5446"/>
                      <a:pt x="9323" y="4907"/>
                    </a:cubicBezTo>
                    <a:cubicBezTo>
                      <a:pt x="9323" y="4367"/>
                      <a:pt x="9225" y="3925"/>
                      <a:pt x="8979" y="3484"/>
                    </a:cubicBezTo>
                    <a:cubicBezTo>
                      <a:pt x="8734" y="3091"/>
                      <a:pt x="8440" y="2748"/>
                      <a:pt x="7998" y="2502"/>
                    </a:cubicBezTo>
                    <a:cubicBezTo>
                      <a:pt x="7605" y="2257"/>
                      <a:pt x="7115" y="2159"/>
                      <a:pt x="6575" y="2159"/>
                    </a:cubicBezTo>
                    <a:lnTo>
                      <a:pt x="2502" y="2159"/>
                    </a:lnTo>
                    <a:lnTo>
                      <a:pt x="2502" y="7556"/>
                    </a:lnTo>
                    <a:lnTo>
                      <a:pt x="6575" y="7556"/>
                    </a:lnTo>
                    <a:close/>
                  </a:path>
                </a:pathLst>
              </a:custGeom>
              <a:grpFill/>
              <a:ln w="4903" cap="flat">
                <a:noFill/>
                <a:prstDash val="solid"/>
                <a:miter/>
              </a:ln>
            </p:spPr>
            <p:txBody>
              <a:bodyPr rtlCol="0" anchor="ctr"/>
              <a:lstStyle/>
              <a:p>
                <a:endParaRPr lang="en-US"/>
              </a:p>
            </p:txBody>
          </p:sp>
        </p:grpSp>
      </p:grpSp>
      <p:sp>
        <p:nvSpPr>
          <p:cNvPr id="16" name="TextBox 15">
            <a:extLst>
              <a:ext uri="{FF2B5EF4-FFF2-40B4-BE49-F238E27FC236}">
                <a16:creationId xmlns:a16="http://schemas.microsoft.com/office/drawing/2014/main" id="{3E54A5AB-FD74-4242-82A1-559DD88A1D30}"/>
              </a:ext>
            </a:extLst>
          </p:cNvPr>
          <p:cNvSpPr txBox="1"/>
          <p:nvPr userDrawn="1"/>
        </p:nvSpPr>
        <p:spPr>
          <a:xfrm>
            <a:off x="756998" y="6457289"/>
            <a:ext cx="2052165" cy="338554"/>
          </a:xfrm>
          <a:prstGeom prst="rect">
            <a:avLst/>
          </a:prstGeom>
          <a:noFill/>
        </p:spPr>
        <p:txBody>
          <a:bodyPr wrap="none" rtlCol="0">
            <a:spAutoFit/>
          </a:bodyPr>
          <a:lstStyle/>
          <a:p>
            <a:pPr algn="ctr"/>
            <a:r>
              <a:rPr kumimoji="0" lang="en-US" sz="1600" b="0" i="0" u="none" strike="noStrike" kern="1200" cap="none" normalizeH="0" baseline="0">
                <a:ln>
                  <a:noFill/>
                </a:ln>
                <a:solidFill>
                  <a:schemeClr val="bg1"/>
                </a:solidFill>
                <a:effectLst/>
                <a:latin typeface="+mj-lt"/>
                <a:ea typeface="Intel Clear Light" panose="020B0404020203020204" pitchFamily="34" charset="0"/>
                <a:cs typeface="Intel Clear Light" panose="020B0404020203020204" pitchFamily="34" charset="0"/>
              </a:rPr>
              <a:t>Accelerate with Xeon</a:t>
            </a:r>
          </a:p>
        </p:txBody>
      </p:sp>
    </p:spTree>
    <p:extLst>
      <p:ext uri="{BB962C8B-B14F-4D97-AF65-F5344CB8AC3E}">
        <p14:creationId xmlns:p14="http://schemas.microsoft.com/office/powerpoint/2010/main" val="130334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with Edge to Edge Picture">
    <p:bg>
      <p:bgPr>
        <a:solidFill>
          <a:schemeClr val="tx1"/>
        </a:solidFill>
        <a:effectLst/>
      </p:bgPr>
    </p:bg>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0"/>
            <a:ext cx="12192000" cy="6858000"/>
          </a:xfrm>
          <a:solidFill>
            <a:schemeClr val="tx1"/>
          </a:solidFill>
        </p:spPr>
        <p:txBody>
          <a:bodyPr rIns="90000" bIns="360000" anchor="b"/>
          <a:lstStyle>
            <a:lvl1pPr marL="0" indent="0" algn="ctr">
              <a:buNone/>
              <a:defRPr>
                <a:solidFill>
                  <a:schemeClr val="bg1"/>
                </a:solidFill>
                <a:latin typeface="+mn-lt"/>
              </a:defRPr>
            </a:lvl1pPr>
          </a:lstStyle>
          <a:p>
            <a:r>
              <a:rPr lang="en-US"/>
              <a:t>Picture placeholder</a:t>
            </a:r>
          </a:p>
        </p:txBody>
      </p:sp>
      <p:sp>
        <p:nvSpPr>
          <p:cNvPr id="10" name="Title"/>
          <p:cNvSpPr>
            <a:spLocks noGrp="1"/>
          </p:cNvSpPr>
          <p:nvPr>
            <p:ph type="title" hasCustomPrompt="1"/>
          </p:nvPr>
        </p:nvSpPr>
        <p:spPr>
          <a:xfrm>
            <a:off x="1414463" y="685801"/>
            <a:ext cx="9363075" cy="5480050"/>
          </a:xfrm>
        </p:spPr>
        <p:txBody>
          <a:bodyPr lIns="91440" tIns="91440" rIns="91440" bIns="91440" anchor="ctr" anchorCtr="0"/>
          <a:lstStyle>
            <a:lvl1pPr algn="ctr">
              <a:defRPr sz="4000" baseline="0">
                <a:solidFill>
                  <a:schemeClr val="bg1"/>
                </a:solidFill>
              </a:defRPr>
            </a:lvl1pPr>
          </a:lstStyle>
          <a:p>
            <a:r>
              <a:rPr lang="en-US"/>
              <a:t>Click to add section header</a:t>
            </a:r>
          </a:p>
        </p:txBody>
      </p:sp>
    </p:spTree>
    <p:extLst>
      <p:ext uri="{BB962C8B-B14F-4D97-AF65-F5344CB8AC3E}">
        <p14:creationId xmlns:p14="http://schemas.microsoft.com/office/powerpoint/2010/main" val="291923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45F0E-0527-45C2-9C85-5A58EF6B1120}"/>
              </a:ext>
            </a:extLst>
          </p:cNvPr>
          <p:cNvSpPr>
            <a:spLocks noGrp="1"/>
          </p:cNvSpPr>
          <p:nvPr>
            <p:ph type="title"/>
          </p:nvPr>
        </p:nvSpPr>
        <p:spPr>
          <a:xfrm>
            <a:off x="497839" y="221694"/>
            <a:ext cx="5403849" cy="1199822"/>
          </a:xfrm>
        </p:spPr>
        <p:txBody>
          <a:bodyPr vert="horz" lIns="91440" tIns="45720" rIns="91440" bIns="45720" rtlCol="0" anchor="ctr">
            <a:normAutofit/>
          </a:bodyPr>
          <a:lstStyle>
            <a:lvl1pPr>
              <a:defRPr lang="en-US" sz="3200" dirty="0">
                <a:gradFill flip="none" rotWithShape="1">
                  <a:gsLst>
                    <a:gs pos="16000">
                      <a:schemeClr val="bg2"/>
                    </a:gs>
                    <a:gs pos="87000">
                      <a:schemeClr val="accent1"/>
                    </a:gs>
                  </a:gsLst>
                  <a:lin ang="2700000" scaled="1"/>
                  <a:tileRect/>
                </a:gradFill>
              </a:defRPr>
            </a:lvl1pPr>
          </a:lstStyle>
          <a:p>
            <a:pPr lvl="0"/>
            <a:r>
              <a:rPr lang="en-US"/>
              <a:t>Click to edit Master title style</a:t>
            </a:r>
          </a:p>
        </p:txBody>
      </p:sp>
      <p:pic>
        <p:nvPicPr>
          <p:cNvPr id="4" name="Picture 3" descr="A picture containing computer&#10;&#10;Description automatically generated">
            <a:extLst>
              <a:ext uri="{FF2B5EF4-FFF2-40B4-BE49-F238E27FC236}">
                <a16:creationId xmlns:a16="http://schemas.microsoft.com/office/drawing/2014/main" id="{B5584D78-9176-457C-9CEF-B0CAD0FD91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708" r="3334"/>
          <a:stretch/>
        </p:blipFill>
        <p:spPr>
          <a:xfrm>
            <a:off x="6222999" y="0"/>
            <a:ext cx="5969001" cy="6858000"/>
          </a:xfrm>
          <a:prstGeom prst="rect">
            <a:avLst/>
          </a:prstGeom>
        </p:spPr>
      </p:pic>
      <p:cxnSp>
        <p:nvCxnSpPr>
          <p:cNvPr id="6" name="Straight Connector 5">
            <a:extLst>
              <a:ext uri="{FF2B5EF4-FFF2-40B4-BE49-F238E27FC236}">
                <a16:creationId xmlns:a16="http://schemas.microsoft.com/office/drawing/2014/main" id="{68FA20B7-8B22-42EB-8483-1431429A0DAA}"/>
              </a:ext>
            </a:extLst>
          </p:cNvPr>
          <p:cNvCxnSpPr>
            <a:cxnSpLocks/>
          </p:cNvCxnSpPr>
          <p:nvPr userDrawn="1"/>
        </p:nvCxnSpPr>
        <p:spPr>
          <a:xfrm>
            <a:off x="6228080" y="-15240"/>
            <a:ext cx="0" cy="6873240"/>
          </a:xfrm>
          <a:prstGeom prst="line">
            <a:avLst/>
          </a:prstGeom>
          <a:ln w="28575">
            <a:solidFill>
              <a:srgbClr val="AFD8EF"/>
            </a:solidFill>
          </a:ln>
          <a:effectLst>
            <a:glow rad="25400">
              <a:srgbClr val="B0EFFF">
                <a:alpha val="21000"/>
              </a:srgbClr>
            </a:glow>
          </a:effectLst>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4CC8E11D-C616-45E9-A169-6B078201B8D4}"/>
              </a:ext>
            </a:extLst>
          </p:cNvPr>
          <p:cNvSpPr>
            <a:spLocks noGrp="1"/>
          </p:cNvSpPr>
          <p:nvPr>
            <p:ph sz="quarter" idx="10"/>
          </p:nvPr>
        </p:nvSpPr>
        <p:spPr>
          <a:xfrm>
            <a:off x="498475" y="1579563"/>
            <a:ext cx="5403850" cy="47545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0" name="Graphic 4">
            <a:extLst>
              <a:ext uri="{FF2B5EF4-FFF2-40B4-BE49-F238E27FC236}">
                <a16:creationId xmlns:a16="http://schemas.microsoft.com/office/drawing/2014/main" id="{A6CEA4AE-6CF8-4DC5-B2B6-554BADCB81BA}"/>
              </a:ext>
            </a:extLst>
          </p:cNvPr>
          <p:cNvGrpSpPr/>
          <p:nvPr userDrawn="1"/>
        </p:nvGrpSpPr>
        <p:grpSpPr>
          <a:xfrm>
            <a:off x="124734" y="6550337"/>
            <a:ext cx="665641" cy="149163"/>
            <a:chOff x="124734" y="6550337"/>
            <a:chExt cx="665641" cy="149163"/>
          </a:xfrm>
          <a:solidFill>
            <a:srgbClr val="00C7FD"/>
          </a:solidFill>
        </p:grpSpPr>
        <p:sp>
          <p:nvSpPr>
            <p:cNvPr id="21" name="Freeform: Shape 20">
              <a:extLst>
                <a:ext uri="{FF2B5EF4-FFF2-40B4-BE49-F238E27FC236}">
                  <a16:creationId xmlns:a16="http://schemas.microsoft.com/office/drawing/2014/main" id="{A55382D4-ACFE-4E25-9E13-2E77957126A0}"/>
                </a:ext>
              </a:extLst>
            </p:cNvPr>
            <p:cNvSpPr/>
            <p:nvPr/>
          </p:nvSpPr>
          <p:spPr>
            <a:xfrm>
              <a:off x="124734" y="6550337"/>
              <a:ext cx="631343" cy="149163"/>
            </a:xfrm>
            <a:custGeom>
              <a:avLst/>
              <a:gdLst>
                <a:gd name="connsiteX0" fmla="*/ 631344 w 631343"/>
                <a:gd name="connsiteY0" fmla="*/ 2061 h 149163"/>
                <a:gd name="connsiteX1" fmla="*/ 631344 w 631343"/>
                <a:gd name="connsiteY1" fmla="*/ 147102 h 149163"/>
                <a:gd name="connsiteX2" fmla="*/ 611668 w 631343"/>
                <a:gd name="connsiteY2" fmla="*/ 147102 h 149163"/>
                <a:gd name="connsiteX3" fmla="*/ 520011 w 631343"/>
                <a:gd name="connsiteY3" fmla="*/ 39989 h 149163"/>
                <a:gd name="connsiteX4" fmla="*/ 520011 w 631343"/>
                <a:gd name="connsiteY4" fmla="*/ 147102 h 149163"/>
                <a:gd name="connsiteX5" fmla="*/ 497195 w 631343"/>
                <a:gd name="connsiteY5" fmla="*/ 147102 h 149163"/>
                <a:gd name="connsiteX6" fmla="*/ 497195 w 631343"/>
                <a:gd name="connsiteY6" fmla="*/ 2061 h 149163"/>
                <a:gd name="connsiteX7" fmla="*/ 516871 w 631343"/>
                <a:gd name="connsiteY7" fmla="*/ 2061 h 149163"/>
                <a:gd name="connsiteX8" fmla="*/ 608528 w 631343"/>
                <a:gd name="connsiteY8" fmla="*/ 109174 h 149163"/>
                <a:gd name="connsiteX9" fmla="*/ 608528 w 631343"/>
                <a:gd name="connsiteY9" fmla="*/ 2061 h 149163"/>
                <a:gd name="connsiteX10" fmla="*/ 631344 w 631343"/>
                <a:gd name="connsiteY10" fmla="*/ 2061 h 149163"/>
                <a:gd name="connsiteX11" fmla="*/ 396117 w 631343"/>
                <a:gd name="connsiteY11" fmla="*/ 0 h 149163"/>
                <a:gd name="connsiteX12" fmla="*/ 472760 w 631343"/>
                <a:gd name="connsiteY12" fmla="*/ 74582 h 149163"/>
                <a:gd name="connsiteX13" fmla="*/ 396117 w 631343"/>
                <a:gd name="connsiteY13" fmla="*/ 149163 h 149163"/>
                <a:gd name="connsiteX14" fmla="*/ 319475 w 631343"/>
                <a:gd name="connsiteY14" fmla="*/ 74582 h 149163"/>
                <a:gd name="connsiteX15" fmla="*/ 396117 w 631343"/>
                <a:gd name="connsiteY15" fmla="*/ 0 h 149163"/>
                <a:gd name="connsiteX16" fmla="*/ 396117 w 631343"/>
                <a:gd name="connsiteY16" fmla="*/ 128457 h 149163"/>
                <a:gd name="connsiteX17" fmla="*/ 449993 w 631343"/>
                <a:gd name="connsiteY17" fmla="*/ 74582 h 149163"/>
                <a:gd name="connsiteX18" fmla="*/ 396117 w 631343"/>
                <a:gd name="connsiteY18" fmla="*/ 20706 h 149163"/>
                <a:gd name="connsiteX19" fmla="*/ 342242 w 631343"/>
                <a:gd name="connsiteY19" fmla="*/ 74582 h 149163"/>
                <a:gd name="connsiteX20" fmla="*/ 396117 w 631343"/>
                <a:gd name="connsiteY20" fmla="*/ 128457 h 149163"/>
                <a:gd name="connsiteX21" fmla="*/ 300829 w 631343"/>
                <a:gd name="connsiteY21" fmla="*/ 84984 h 149163"/>
                <a:gd name="connsiteX22" fmla="*/ 301565 w 631343"/>
                <a:gd name="connsiteY22" fmla="*/ 74582 h 149163"/>
                <a:gd name="connsiteX23" fmla="*/ 224923 w 631343"/>
                <a:gd name="connsiteY23" fmla="*/ 0 h 149163"/>
                <a:gd name="connsiteX24" fmla="*/ 148280 w 631343"/>
                <a:gd name="connsiteY24" fmla="*/ 74582 h 149163"/>
                <a:gd name="connsiteX25" fmla="*/ 224923 w 631343"/>
                <a:gd name="connsiteY25" fmla="*/ 149163 h 149163"/>
                <a:gd name="connsiteX26" fmla="*/ 290378 w 631343"/>
                <a:gd name="connsiteY26" fmla="*/ 120655 h 149163"/>
                <a:gd name="connsiteX27" fmla="*/ 272714 w 631343"/>
                <a:gd name="connsiteY27" fmla="*/ 107162 h 149163"/>
                <a:gd name="connsiteX28" fmla="*/ 224923 w 631343"/>
                <a:gd name="connsiteY28" fmla="*/ 128800 h 149163"/>
                <a:gd name="connsiteX29" fmla="*/ 172029 w 631343"/>
                <a:gd name="connsiteY29" fmla="*/ 84935 h 149163"/>
                <a:gd name="connsiteX30" fmla="*/ 300829 w 631343"/>
                <a:gd name="connsiteY30" fmla="*/ 84935 h 149163"/>
                <a:gd name="connsiteX31" fmla="*/ 224923 w 631343"/>
                <a:gd name="connsiteY31" fmla="*/ 20706 h 149163"/>
                <a:gd name="connsiteX32" fmla="*/ 277866 w 631343"/>
                <a:gd name="connsiteY32" fmla="*/ 64670 h 149163"/>
                <a:gd name="connsiteX33" fmla="*/ 171930 w 631343"/>
                <a:gd name="connsiteY33" fmla="*/ 64670 h 149163"/>
                <a:gd name="connsiteX34" fmla="*/ 224923 w 631343"/>
                <a:gd name="connsiteY34" fmla="*/ 20706 h 149163"/>
                <a:gd name="connsiteX35" fmla="*/ 145042 w 631343"/>
                <a:gd name="connsiteY35" fmla="*/ 2061 h 149163"/>
                <a:gd name="connsiteX36" fmla="*/ 116877 w 631343"/>
                <a:gd name="connsiteY36" fmla="*/ 2061 h 149163"/>
                <a:gd name="connsiteX37" fmla="*/ 72521 w 631343"/>
                <a:gd name="connsiteY37" fmla="*/ 57114 h 149163"/>
                <a:gd name="connsiteX38" fmla="*/ 28164 w 631343"/>
                <a:gd name="connsiteY38" fmla="*/ 2061 h 149163"/>
                <a:gd name="connsiteX39" fmla="*/ 0 w 631343"/>
                <a:gd name="connsiteY39" fmla="*/ 2061 h 149163"/>
                <a:gd name="connsiteX40" fmla="*/ 58439 w 631343"/>
                <a:gd name="connsiteY40" fmla="*/ 74582 h 149163"/>
                <a:gd name="connsiteX41" fmla="*/ 0 w 631343"/>
                <a:gd name="connsiteY41" fmla="*/ 147053 h 149163"/>
                <a:gd name="connsiteX42" fmla="*/ 28164 w 631343"/>
                <a:gd name="connsiteY42" fmla="*/ 147053 h 149163"/>
                <a:gd name="connsiteX43" fmla="*/ 72521 w 631343"/>
                <a:gd name="connsiteY43" fmla="*/ 92000 h 149163"/>
                <a:gd name="connsiteX44" fmla="*/ 116877 w 631343"/>
                <a:gd name="connsiteY44" fmla="*/ 147053 h 149163"/>
                <a:gd name="connsiteX45" fmla="*/ 145042 w 631343"/>
                <a:gd name="connsiteY45" fmla="*/ 147053 h 149163"/>
                <a:gd name="connsiteX46" fmla="*/ 86603 w 631343"/>
                <a:gd name="connsiteY46" fmla="*/ 74533 h 149163"/>
                <a:gd name="connsiteX47" fmla="*/ 145042 w 631343"/>
                <a:gd name="connsiteY47" fmla="*/ 2012 h 1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31343" h="149163">
                  <a:moveTo>
                    <a:pt x="631344" y="2061"/>
                  </a:moveTo>
                  <a:lnTo>
                    <a:pt x="631344" y="147102"/>
                  </a:lnTo>
                  <a:lnTo>
                    <a:pt x="611668" y="147102"/>
                  </a:lnTo>
                  <a:lnTo>
                    <a:pt x="520011" y="39989"/>
                  </a:lnTo>
                  <a:lnTo>
                    <a:pt x="520011" y="147102"/>
                  </a:lnTo>
                  <a:lnTo>
                    <a:pt x="497195" y="147102"/>
                  </a:lnTo>
                  <a:lnTo>
                    <a:pt x="497195" y="2061"/>
                  </a:lnTo>
                  <a:lnTo>
                    <a:pt x="516871" y="2061"/>
                  </a:lnTo>
                  <a:lnTo>
                    <a:pt x="608528" y="109174"/>
                  </a:lnTo>
                  <a:lnTo>
                    <a:pt x="608528" y="2061"/>
                  </a:lnTo>
                  <a:lnTo>
                    <a:pt x="631344" y="2061"/>
                  </a:lnTo>
                  <a:close/>
                  <a:moveTo>
                    <a:pt x="396117" y="0"/>
                  </a:moveTo>
                  <a:cubicBezTo>
                    <a:pt x="439640" y="0"/>
                    <a:pt x="472760" y="33169"/>
                    <a:pt x="472760" y="74582"/>
                  </a:cubicBezTo>
                  <a:cubicBezTo>
                    <a:pt x="472760" y="115994"/>
                    <a:pt x="439590" y="149163"/>
                    <a:pt x="396117" y="149163"/>
                  </a:cubicBezTo>
                  <a:cubicBezTo>
                    <a:pt x="352644" y="149163"/>
                    <a:pt x="319475" y="115994"/>
                    <a:pt x="319475" y="74582"/>
                  </a:cubicBezTo>
                  <a:cubicBezTo>
                    <a:pt x="319475" y="33169"/>
                    <a:pt x="352644" y="0"/>
                    <a:pt x="396117" y="0"/>
                  </a:cubicBezTo>
                  <a:close/>
                  <a:moveTo>
                    <a:pt x="396117" y="128457"/>
                  </a:moveTo>
                  <a:cubicBezTo>
                    <a:pt x="426146" y="128457"/>
                    <a:pt x="449993" y="104610"/>
                    <a:pt x="449993" y="74582"/>
                  </a:cubicBezTo>
                  <a:cubicBezTo>
                    <a:pt x="449993" y="44553"/>
                    <a:pt x="426146" y="20706"/>
                    <a:pt x="396117" y="20706"/>
                  </a:cubicBezTo>
                  <a:cubicBezTo>
                    <a:pt x="366088" y="20706"/>
                    <a:pt x="342242" y="44553"/>
                    <a:pt x="342242" y="74582"/>
                  </a:cubicBezTo>
                  <a:cubicBezTo>
                    <a:pt x="342242" y="104610"/>
                    <a:pt x="366088" y="128457"/>
                    <a:pt x="396117" y="128457"/>
                  </a:cubicBezTo>
                  <a:close/>
                  <a:moveTo>
                    <a:pt x="300829" y="84984"/>
                  </a:moveTo>
                  <a:cubicBezTo>
                    <a:pt x="301320" y="81598"/>
                    <a:pt x="301565" y="78114"/>
                    <a:pt x="301565" y="74582"/>
                  </a:cubicBezTo>
                  <a:cubicBezTo>
                    <a:pt x="301565" y="33169"/>
                    <a:pt x="268396" y="0"/>
                    <a:pt x="224923" y="0"/>
                  </a:cubicBezTo>
                  <a:cubicBezTo>
                    <a:pt x="181449" y="0"/>
                    <a:pt x="148280" y="33169"/>
                    <a:pt x="148280" y="74582"/>
                  </a:cubicBezTo>
                  <a:cubicBezTo>
                    <a:pt x="148280" y="115994"/>
                    <a:pt x="181449" y="149163"/>
                    <a:pt x="224923" y="149163"/>
                  </a:cubicBezTo>
                  <a:cubicBezTo>
                    <a:pt x="256865" y="149163"/>
                    <a:pt x="276836" y="136651"/>
                    <a:pt x="290378" y="120655"/>
                  </a:cubicBezTo>
                  <a:lnTo>
                    <a:pt x="272714" y="107162"/>
                  </a:lnTo>
                  <a:cubicBezTo>
                    <a:pt x="260251" y="122716"/>
                    <a:pt x="244599" y="128800"/>
                    <a:pt x="224923" y="128800"/>
                  </a:cubicBezTo>
                  <a:cubicBezTo>
                    <a:pt x="198427" y="128800"/>
                    <a:pt x="176788" y="109910"/>
                    <a:pt x="172029" y="84935"/>
                  </a:cubicBezTo>
                  <a:lnTo>
                    <a:pt x="300829" y="84935"/>
                  </a:lnTo>
                  <a:close/>
                  <a:moveTo>
                    <a:pt x="224923" y="20706"/>
                  </a:moveTo>
                  <a:cubicBezTo>
                    <a:pt x="251566" y="20706"/>
                    <a:pt x="273303" y="39450"/>
                    <a:pt x="277866" y="64670"/>
                  </a:cubicBezTo>
                  <a:lnTo>
                    <a:pt x="171930" y="64670"/>
                  </a:lnTo>
                  <a:cubicBezTo>
                    <a:pt x="176494" y="39450"/>
                    <a:pt x="198230" y="20706"/>
                    <a:pt x="224923" y="20706"/>
                  </a:cubicBezTo>
                  <a:close/>
                  <a:moveTo>
                    <a:pt x="145042" y="2061"/>
                  </a:moveTo>
                  <a:lnTo>
                    <a:pt x="116877" y="2061"/>
                  </a:lnTo>
                  <a:lnTo>
                    <a:pt x="72521" y="57114"/>
                  </a:lnTo>
                  <a:lnTo>
                    <a:pt x="28164" y="2061"/>
                  </a:lnTo>
                  <a:lnTo>
                    <a:pt x="0" y="2061"/>
                  </a:lnTo>
                  <a:lnTo>
                    <a:pt x="58439" y="74582"/>
                  </a:lnTo>
                  <a:lnTo>
                    <a:pt x="0" y="147053"/>
                  </a:lnTo>
                  <a:lnTo>
                    <a:pt x="28164" y="147053"/>
                  </a:lnTo>
                  <a:lnTo>
                    <a:pt x="72521" y="92000"/>
                  </a:lnTo>
                  <a:lnTo>
                    <a:pt x="116877" y="147053"/>
                  </a:lnTo>
                  <a:lnTo>
                    <a:pt x="145042" y="147053"/>
                  </a:lnTo>
                  <a:lnTo>
                    <a:pt x="86603" y="74533"/>
                  </a:lnTo>
                  <a:lnTo>
                    <a:pt x="145042" y="2012"/>
                  </a:lnTo>
                  <a:close/>
                </a:path>
              </a:pathLst>
            </a:custGeom>
            <a:solidFill>
              <a:srgbClr val="00C7FD"/>
            </a:solidFill>
            <a:ln w="4903" cap="flat">
              <a:noFill/>
              <a:prstDash val="solid"/>
              <a:miter/>
            </a:ln>
          </p:spPr>
          <p:txBody>
            <a:bodyPr rtlCol="0" anchor="ctr"/>
            <a:lstStyle/>
            <a:p>
              <a:endParaRPr lang="en-US"/>
            </a:p>
          </p:txBody>
        </p:sp>
        <p:grpSp>
          <p:nvGrpSpPr>
            <p:cNvPr id="22" name="Graphic 4">
              <a:extLst>
                <a:ext uri="{FF2B5EF4-FFF2-40B4-BE49-F238E27FC236}">
                  <a16:creationId xmlns:a16="http://schemas.microsoft.com/office/drawing/2014/main" id="{35E7DAD8-9530-41E5-A149-7066D2638E1B}"/>
                </a:ext>
              </a:extLst>
            </p:cNvPr>
            <p:cNvGrpSpPr/>
            <p:nvPr/>
          </p:nvGrpSpPr>
          <p:grpSpPr>
            <a:xfrm>
              <a:off x="772417" y="6552937"/>
              <a:ext cx="17958" cy="17958"/>
              <a:chOff x="772417" y="6552937"/>
              <a:chExt cx="17958" cy="17958"/>
            </a:xfrm>
            <a:solidFill>
              <a:srgbClr val="00C7FD"/>
            </a:solidFill>
          </p:grpSpPr>
          <p:sp>
            <p:nvSpPr>
              <p:cNvPr id="23" name="Freeform: Shape 22">
                <a:extLst>
                  <a:ext uri="{FF2B5EF4-FFF2-40B4-BE49-F238E27FC236}">
                    <a16:creationId xmlns:a16="http://schemas.microsoft.com/office/drawing/2014/main" id="{90E84B73-AEC3-4457-8767-0F0860F9566C}"/>
                  </a:ext>
                </a:extLst>
              </p:cNvPr>
              <p:cNvSpPr/>
              <p:nvPr/>
            </p:nvSpPr>
            <p:spPr>
              <a:xfrm>
                <a:off x="772417" y="6552937"/>
                <a:ext cx="17958" cy="17958"/>
              </a:xfrm>
              <a:custGeom>
                <a:avLst/>
                <a:gdLst>
                  <a:gd name="connsiteX0" fmla="*/ 8979 w 17958"/>
                  <a:gd name="connsiteY0" fmla="*/ 1276 h 17958"/>
                  <a:gd name="connsiteX1" fmla="*/ 16683 w 17958"/>
                  <a:gd name="connsiteY1" fmla="*/ 8979 h 17958"/>
                  <a:gd name="connsiteX2" fmla="*/ 8979 w 17958"/>
                  <a:gd name="connsiteY2" fmla="*/ 16683 h 17958"/>
                  <a:gd name="connsiteX3" fmla="*/ 1276 w 17958"/>
                  <a:gd name="connsiteY3" fmla="*/ 8979 h 17958"/>
                  <a:gd name="connsiteX4" fmla="*/ 8979 w 17958"/>
                  <a:gd name="connsiteY4" fmla="*/ 1276 h 17958"/>
                  <a:gd name="connsiteX5" fmla="*/ 8979 w 17958"/>
                  <a:gd name="connsiteY5" fmla="*/ 0 h 17958"/>
                  <a:gd name="connsiteX6" fmla="*/ 0 w 17958"/>
                  <a:gd name="connsiteY6" fmla="*/ 8979 h 17958"/>
                  <a:gd name="connsiteX7" fmla="*/ 8979 w 17958"/>
                  <a:gd name="connsiteY7" fmla="*/ 17958 h 17958"/>
                  <a:gd name="connsiteX8" fmla="*/ 17959 w 17958"/>
                  <a:gd name="connsiteY8" fmla="*/ 8979 h 17958"/>
                  <a:gd name="connsiteX9" fmla="*/ 8979 w 17958"/>
                  <a:gd name="connsiteY9" fmla="*/ 0 h 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58" h="17958">
                    <a:moveTo>
                      <a:pt x="8979" y="1276"/>
                    </a:moveTo>
                    <a:cubicBezTo>
                      <a:pt x="13199" y="1276"/>
                      <a:pt x="16683" y="4710"/>
                      <a:pt x="16683" y="8979"/>
                    </a:cubicBezTo>
                    <a:cubicBezTo>
                      <a:pt x="16683" y="13248"/>
                      <a:pt x="13248" y="16683"/>
                      <a:pt x="8979" y="16683"/>
                    </a:cubicBezTo>
                    <a:cubicBezTo>
                      <a:pt x="4710" y="16683"/>
                      <a:pt x="1276" y="13248"/>
                      <a:pt x="1276" y="8979"/>
                    </a:cubicBezTo>
                    <a:cubicBezTo>
                      <a:pt x="1276" y="4710"/>
                      <a:pt x="4710" y="1276"/>
                      <a:pt x="8979" y="1276"/>
                    </a:cubicBezTo>
                    <a:moveTo>
                      <a:pt x="8979" y="0"/>
                    </a:moveTo>
                    <a:cubicBezTo>
                      <a:pt x="4024" y="0"/>
                      <a:pt x="0" y="4023"/>
                      <a:pt x="0" y="8979"/>
                    </a:cubicBezTo>
                    <a:cubicBezTo>
                      <a:pt x="0" y="13935"/>
                      <a:pt x="4024" y="17958"/>
                      <a:pt x="8979" y="17958"/>
                    </a:cubicBezTo>
                    <a:cubicBezTo>
                      <a:pt x="13935" y="17958"/>
                      <a:pt x="17959" y="13935"/>
                      <a:pt x="17959" y="8979"/>
                    </a:cubicBezTo>
                    <a:cubicBezTo>
                      <a:pt x="17959" y="4023"/>
                      <a:pt x="13935" y="0"/>
                      <a:pt x="8979" y="0"/>
                    </a:cubicBezTo>
                  </a:path>
                </a:pathLst>
              </a:custGeom>
              <a:solidFill>
                <a:srgbClr val="00C7FD"/>
              </a:solidFill>
              <a:ln w="4903"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337EF8BF-4952-473E-87D1-F1DB93ECAC13}"/>
                  </a:ext>
                </a:extLst>
              </p:cNvPr>
              <p:cNvSpPr/>
              <p:nvPr/>
            </p:nvSpPr>
            <p:spPr>
              <a:xfrm>
                <a:off x="778305" y="6557402"/>
                <a:ext cx="7016" cy="8979"/>
              </a:xfrm>
              <a:custGeom>
                <a:avLst/>
                <a:gdLst>
                  <a:gd name="connsiteX0" fmla="*/ 3729 w 7016"/>
                  <a:gd name="connsiteY0" fmla="*/ 0 h 8979"/>
                  <a:gd name="connsiteX1" fmla="*/ 5250 w 7016"/>
                  <a:gd name="connsiteY1" fmla="*/ 393 h 8979"/>
                  <a:gd name="connsiteX2" fmla="*/ 6281 w 7016"/>
                  <a:gd name="connsiteY2" fmla="*/ 1423 h 8979"/>
                  <a:gd name="connsiteX3" fmla="*/ 6673 w 7016"/>
                  <a:gd name="connsiteY3" fmla="*/ 2846 h 8979"/>
                  <a:gd name="connsiteX4" fmla="*/ 6182 w 7016"/>
                  <a:gd name="connsiteY4" fmla="*/ 4465 h 8979"/>
                  <a:gd name="connsiteX5" fmla="*/ 4956 w 7016"/>
                  <a:gd name="connsiteY5" fmla="*/ 5397 h 8979"/>
                  <a:gd name="connsiteX6" fmla="*/ 7017 w 7016"/>
                  <a:gd name="connsiteY6" fmla="*/ 8979 h 8979"/>
                  <a:gd name="connsiteX7" fmla="*/ 5397 w 7016"/>
                  <a:gd name="connsiteY7" fmla="*/ 8979 h 8979"/>
                  <a:gd name="connsiteX8" fmla="*/ 3533 w 7016"/>
                  <a:gd name="connsiteY8" fmla="*/ 5643 h 8979"/>
                  <a:gd name="connsiteX9" fmla="*/ 1423 w 7016"/>
                  <a:gd name="connsiteY9" fmla="*/ 5643 h 8979"/>
                  <a:gd name="connsiteX10" fmla="*/ 1423 w 7016"/>
                  <a:gd name="connsiteY10" fmla="*/ 8979 h 8979"/>
                  <a:gd name="connsiteX11" fmla="*/ 0 w 7016"/>
                  <a:gd name="connsiteY11" fmla="*/ 8979 h 8979"/>
                  <a:gd name="connsiteX12" fmla="*/ 0 w 7016"/>
                  <a:gd name="connsiteY12" fmla="*/ 0 h 8979"/>
                  <a:gd name="connsiteX13" fmla="*/ 3729 w 7016"/>
                  <a:gd name="connsiteY13" fmla="*/ 0 h 8979"/>
                  <a:gd name="connsiteX14" fmla="*/ 3729 w 7016"/>
                  <a:gd name="connsiteY14" fmla="*/ 4367 h 8979"/>
                  <a:gd name="connsiteX15" fmla="*/ 4514 w 7016"/>
                  <a:gd name="connsiteY15" fmla="*/ 4171 h 8979"/>
                  <a:gd name="connsiteX16" fmla="*/ 5054 w 7016"/>
                  <a:gd name="connsiteY16" fmla="*/ 3631 h 8979"/>
                  <a:gd name="connsiteX17" fmla="*/ 5250 w 7016"/>
                  <a:gd name="connsiteY17" fmla="*/ 2846 h 8979"/>
                  <a:gd name="connsiteX18" fmla="*/ 5054 w 7016"/>
                  <a:gd name="connsiteY18" fmla="*/ 2061 h 8979"/>
                  <a:gd name="connsiteX19" fmla="*/ 4514 w 7016"/>
                  <a:gd name="connsiteY19" fmla="*/ 1521 h 8979"/>
                  <a:gd name="connsiteX20" fmla="*/ 3729 w 7016"/>
                  <a:gd name="connsiteY20" fmla="*/ 1325 h 8979"/>
                  <a:gd name="connsiteX21" fmla="*/ 1423 w 7016"/>
                  <a:gd name="connsiteY21" fmla="*/ 1325 h 8979"/>
                  <a:gd name="connsiteX22" fmla="*/ 1423 w 7016"/>
                  <a:gd name="connsiteY22" fmla="*/ 4416 h 8979"/>
                  <a:gd name="connsiteX23" fmla="*/ 3729 w 7016"/>
                  <a:gd name="connsiteY23" fmla="*/ 4416 h 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16" h="8979">
                    <a:moveTo>
                      <a:pt x="3729" y="0"/>
                    </a:moveTo>
                    <a:cubicBezTo>
                      <a:pt x="4269" y="0"/>
                      <a:pt x="4809" y="147"/>
                      <a:pt x="5250" y="393"/>
                    </a:cubicBezTo>
                    <a:cubicBezTo>
                      <a:pt x="5692" y="638"/>
                      <a:pt x="6035" y="981"/>
                      <a:pt x="6281" y="1423"/>
                    </a:cubicBezTo>
                    <a:cubicBezTo>
                      <a:pt x="6526" y="1865"/>
                      <a:pt x="6673" y="2306"/>
                      <a:pt x="6673" y="2846"/>
                    </a:cubicBezTo>
                    <a:cubicBezTo>
                      <a:pt x="6673" y="3484"/>
                      <a:pt x="6526" y="4023"/>
                      <a:pt x="6182" y="4465"/>
                    </a:cubicBezTo>
                    <a:cubicBezTo>
                      <a:pt x="5839" y="4907"/>
                      <a:pt x="5446" y="5201"/>
                      <a:pt x="4956" y="5397"/>
                    </a:cubicBezTo>
                    <a:lnTo>
                      <a:pt x="7017" y="8979"/>
                    </a:lnTo>
                    <a:lnTo>
                      <a:pt x="5397" y="8979"/>
                    </a:lnTo>
                    <a:lnTo>
                      <a:pt x="3533" y="5643"/>
                    </a:lnTo>
                    <a:lnTo>
                      <a:pt x="1423" y="5643"/>
                    </a:lnTo>
                    <a:lnTo>
                      <a:pt x="1423" y="8979"/>
                    </a:lnTo>
                    <a:lnTo>
                      <a:pt x="0" y="8979"/>
                    </a:lnTo>
                    <a:lnTo>
                      <a:pt x="0" y="0"/>
                    </a:lnTo>
                    <a:lnTo>
                      <a:pt x="3729" y="0"/>
                    </a:lnTo>
                    <a:close/>
                    <a:moveTo>
                      <a:pt x="3729" y="4367"/>
                    </a:moveTo>
                    <a:cubicBezTo>
                      <a:pt x="4024" y="4367"/>
                      <a:pt x="4269" y="4318"/>
                      <a:pt x="4514" y="4171"/>
                    </a:cubicBezTo>
                    <a:cubicBezTo>
                      <a:pt x="4759" y="4023"/>
                      <a:pt x="4907" y="3876"/>
                      <a:pt x="5054" y="3631"/>
                    </a:cubicBezTo>
                    <a:cubicBezTo>
                      <a:pt x="5201" y="3386"/>
                      <a:pt x="5250" y="3140"/>
                      <a:pt x="5250" y="2846"/>
                    </a:cubicBezTo>
                    <a:cubicBezTo>
                      <a:pt x="5250" y="2551"/>
                      <a:pt x="5201" y="2306"/>
                      <a:pt x="5054" y="2061"/>
                    </a:cubicBezTo>
                    <a:cubicBezTo>
                      <a:pt x="4907" y="1815"/>
                      <a:pt x="4759" y="1668"/>
                      <a:pt x="4514" y="1521"/>
                    </a:cubicBezTo>
                    <a:cubicBezTo>
                      <a:pt x="4269" y="1374"/>
                      <a:pt x="4024" y="1325"/>
                      <a:pt x="3729" y="1325"/>
                    </a:cubicBezTo>
                    <a:lnTo>
                      <a:pt x="1423" y="1325"/>
                    </a:lnTo>
                    <a:lnTo>
                      <a:pt x="1423" y="4416"/>
                    </a:lnTo>
                    <a:lnTo>
                      <a:pt x="3729" y="4416"/>
                    </a:lnTo>
                    <a:close/>
                  </a:path>
                </a:pathLst>
              </a:custGeom>
              <a:solidFill>
                <a:srgbClr val="00C7FD"/>
              </a:solidFill>
              <a:ln w="4903" cap="flat">
                <a:noFill/>
                <a:prstDash val="solid"/>
                <a:miter/>
              </a:ln>
            </p:spPr>
            <p:txBody>
              <a:bodyPr rtlCol="0" anchor="ctr"/>
              <a:lstStyle/>
              <a:p>
                <a:endParaRPr lang="en-US"/>
              </a:p>
            </p:txBody>
          </p:sp>
        </p:grpSp>
      </p:grpSp>
      <p:grpSp>
        <p:nvGrpSpPr>
          <p:cNvPr id="25" name="Graphic 4">
            <a:extLst>
              <a:ext uri="{FF2B5EF4-FFF2-40B4-BE49-F238E27FC236}">
                <a16:creationId xmlns:a16="http://schemas.microsoft.com/office/drawing/2014/main" id="{43F4BA17-3DD7-409A-AC0D-C81C0475CD55}"/>
              </a:ext>
            </a:extLst>
          </p:cNvPr>
          <p:cNvGrpSpPr/>
          <p:nvPr userDrawn="1"/>
        </p:nvGrpSpPr>
        <p:grpSpPr>
          <a:xfrm>
            <a:off x="138227" y="6297005"/>
            <a:ext cx="567262" cy="217316"/>
            <a:chOff x="138227" y="6297005"/>
            <a:chExt cx="567262" cy="217316"/>
          </a:xfrm>
          <a:solidFill>
            <a:schemeClr val="accent1"/>
          </a:solidFill>
        </p:grpSpPr>
        <p:sp>
          <p:nvSpPr>
            <p:cNvPr id="26" name="Freeform: Shape 25">
              <a:extLst>
                <a:ext uri="{FF2B5EF4-FFF2-40B4-BE49-F238E27FC236}">
                  <a16:creationId xmlns:a16="http://schemas.microsoft.com/office/drawing/2014/main" id="{39921D82-0B61-4915-87F4-95FE3E6EF0D1}"/>
                </a:ext>
              </a:extLst>
            </p:cNvPr>
            <p:cNvSpPr/>
            <p:nvPr/>
          </p:nvSpPr>
          <p:spPr>
            <a:xfrm>
              <a:off x="138227" y="6299949"/>
              <a:ext cx="40627" cy="40627"/>
            </a:xfrm>
            <a:custGeom>
              <a:avLst/>
              <a:gdLst>
                <a:gd name="connsiteX0" fmla="*/ 0 w 40627"/>
                <a:gd name="connsiteY0" fmla="*/ 0 h 40627"/>
                <a:gd name="connsiteX1" fmla="*/ 40627 w 40627"/>
                <a:gd name="connsiteY1" fmla="*/ 0 h 40627"/>
                <a:gd name="connsiteX2" fmla="*/ 40627 w 40627"/>
                <a:gd name="connsiteY2" fmla="*/ 40627 h 40627"/>
                <a:gd name="connsiteX3" fmla="*/ 0 w 40627"/>
                <a:gd name="connsiteY3" fmla="*/ 40627 h 40627"/>
              </a:gdLst>
              <a:ahLst/>
              <a:cxnLst>
                <a:cxn ang="0">
                  <a:pos x="connsiteX0" y="connsiteY0"/>
                </a:cxn>
                <a:cxn ang="0">
                  <a:pos x="connsiteX1" y="connsiteY1"/>
                </a:cxn>
                <a:cxn ang="0">
                  <a:pos x="connsiteX2" y="connsiteY2"/>
                </a:cxn>
                <a:cxn ang="0">
                  <a:pos x="connsiteX3" y="connsiteY3"/>
                </a:cxn>
              </a:cxnLst>
              <a:rect l="l" t="t" r="r" b="b"/>
              <a:pathLst>
                <a:path w="40627" h="40627">
                  <a:moveTo>
                    <a:pt x="0" y="0"/>
                  </a:moveTo>
                  <a:lnTo>
                    <a:pt x="40627" y="0"/>
                  </a:lnTo>
                  <a:lnTo>
                    <a:pt x="40627" y="40627"/>
                  </a:lnTo>
                  <a:lnTo>
                    <a:pt x="0" y="40627"/>
                  </a:lnTo>
                  <a:close/>
                </a:path>
              </a:pathLst>
            </a:custGeom>
            <a:solidFill>
              <a:schemeClr val="accent2"/>
            </a:solidFill>
            <a:ln w="4903"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0F11209-09D7-4CF0-873F-B41632545CE8}"/>
                </a:ext>
              </a:extLst>
            </p:cNvPr>
            <p:cNvSpPr/>
            <p:nvPr/>
          </p:nvSpPr>
          <p:spPr>
            <a:xfrm>
              <a:off x="139257" y="6297005"/>
              <a:ext cx="514270" cy="217316"/>
            </a:xfrm>
            <a:custGeom>
              <a:avLst/>
              <a:gdLst>
                <a:gd name="connsiteX0" fmla="*/ 38518 w 514270"/>
                <a:gd name="connsiteY0" fmla="*/ 214275 h 217316"/>
                <a:gd name="connsiteX1" fmla="*/ 38518 w 514270"/>
                <a:gd name="connsiteY1" fmla="*/ 68203 h 217316"/>
                <a:gd name="connsiteX2" fmla="*/ 0 w 514270"/>
                <a:gd name="connsiteY2" fmla="*/ 68203 h 217316"/>
                <a:gd name="connsiteX3" fmla="*/ 0 w 514270"/>
                <a:gd name="connsiteY3" fmla="*/ 214324 h 217316"/>
                <a:gd name="connsiteX4" fmla="*/ 38468 w 514270"/>
                <a:gd name="connsiteY4" fmla="*/ 214324 h 217316"/>
                <a:gd name="connsiteX5" fmla="*/ 293665 w 514270"/>
                <a:gd name="connsiteY5" fmla="*/ 215747 h 217316"/>
                <a:gd name="connsiteX6" fmla="*/ 293665 w 514270"/>
                <a:gd name="connsiteY6" fmla="*/ 179928 h 217316"/>
                <a:gd name="connsiteX7" fmla="*/ 279730 w 514270"/>
                <a:gd name="connsiteY7" fmla="*/ 179045 h 217316"/>
                <a:gd name="connsiteX8" fmla="*/ 270702 w 514270"/>
                <a:gd name="connsiteY8" fmla="*/ 175021 h 217316"/>
                <a:gd name="connsiteX9" fmla="*/ 266679 w 514270"/>
                <a:gd name="connsiteY9" fmla="*/ 166287 h 217316"/>
                <a:gd name="connsiteX10" fmla="*/ 265795 w 514270"/>
                <a:gd name="connsiteY10" fmla="*/ 152156 h 217316"/>
                <a:gd name="connsiteX11" fmla="*/ 265795 w 514270"/>
                <a:gd name="connsiteY11" fmla="*/ 101029 h 217316"/>
                <a:gd name="connsiteX12" fmla="*/ 293665 w 514270"/>
                <a:gd name="connsiteY12" fmla="*/ 101029 h 217316"/>
                <a:gd name="connsiteX13" fmla="*/ 293665 w 514270"/>
                <a:gd name="connsiteY13" fmla="*/ 68105 h 217316"/>
                <a:gd name="connsiteX14" fmla="*/ 265795 w 514270"/>
                <a:gd name="connsiteY14" fmla="*/ 68105 h 217316"/>
                <a:gd name="connsiteX15" fmla="*/ 265795 w 514270"/>
                <a:gd name="connsiteY15" fmla="*/ 11285 h 217316"/>
                <a:gd name="connsiteX16" fmla="*/ 227327 w 514270"/>
                <a:gd name="connsiteY16" fmla="*/ 11285 h 217316"/>
                <a:gd name="connsiteX17" fmla="*/ 227327 w 514270"/>
                <a:gd name="connsiteY17" fmla="*/ 152500 h 217316"/>
                <a:gd name="connsiteX18" fmla="*/ 230418 w 514270"/>
                <a:gd name="connsiteY18" fmla="*/ 182627 h 217316"/>
                <a:gd name="connsiteX19" fmla="*/ 240673 w 514270"/>
                <a:gd name="connsiteY19" fmla="*/ 202008 h 217316"/>
                <a:gd name="connsiteX20" fmla="*/ 259466 w 514270"/>
                <a:gd name="connsiteY20" fmla="*/ 212558 h 217316"/>
                <a:gd name="connsiteX21" fmla="*/ 288808 w 514270"/>
                <a:gd name="connsiteY21" fmla="*/ 215796 h 217316"/>
                <a:gd name="connsiteX22" fmla="*/ 293665 w 514270"/>
                <a:gd name="connsiteY22" fmla="*/ 215796 h 217316"/>
                <a:gd name="connsiteX23" fmla="*/ 514270 w 514270"/>
                <a:gd name="connsiteY23" fmla="*/ 214275 h 217316"/>
                <a:gd name="connsiteX24" fmla="*/ 514270 w 514270"/>
                <a:gd name="connsiteY24" fmla="*/ 0 h 217316"/>
                <a:gd name="connsiteX25" fmla="*/ 475802 w 514270"/>
                <a:gd name="connsiteY25" fmla="*/ 0 h 217316"/>
                <a:gd name="connsiteX26" fmla="*/ 475802 w 514270"/>
                <a:gd name="connsiteY26" fmla="*/ 214275 h 217316"/>
                <a:gd name="connsiteX27" fmla="*/ 514270 w 514270"/>
                <a:gd name="connsiteY27" fmla="*/ 214275 h 217316"/>
                <a:gd name="connsiteX28" fmla="*/ 190183 w 514270"/>
                <a:gd name="connsiteY28" fmla="*/ 82579 h 217316"/>
                <a:gd name="connsiteX29" fmla="*/ 145434 w 514270"/>
                <a:gd name="connsiteY29" fmla="*/ 65210 h 217316"/>
                <a:gd name="connsiteX30" fmla="*/ 120165 w 514270"/>
                <a:gd name="connsiteY30" fmla="*/ 70853 h 217316"/>
                <a:gd name="connsiteX31" fmla="*/ 101029 w 514270"/>
                <a:gd name="connsiteY31" fmla="*/ 86456 h 217316"/>
                <a:gd name="connsiteX32" fmla="*/ 98919 w 514270"/>
                <a:gd name="connsiteY32" fmla="*/ 89154 h 217316"/>
                <a:gd name="connsiteX33" fmla="*/ 98919 w 514270"/>
                <a:gd name="connsiteY33" fmla="*/ 86701 h 217316"/>
                <a:gd name="connsiteX34" fmla="*/ 98919 w 514270"/>
                <a:gd name="connsiteY34" fmla="*/ 68203 h 217316"/>
                <a:gd name="connsiteX35" fmla="*/ 60941 w 514270"/>
                <a:gd name="connsiteY35" fmla="*/ 68203 h 217316"/>
                <a:gd name="connsiteX36" fmla="*/ 60941 w 514270"/>
                <a:gd name="connsiteY36" fmla="*/ 214324 h 217316"/>
                <a:gd name="connsiteX37" fmla="*/ 99213 w 514270"/>
                <a:gd name="connsiteY37" fmla="*/ 214324 h 217316"/>
                <a:gd name="connsiteX38" fmla="*/ 99213 w 514270"/>
                <a:gd name="connsiteY38" fmla="*/ 141901 h 217316"/>
                <a:gd name="connsiteX39" fmla="*/ 99262 w 514270"/>
                <a:gd name="connsiteY39" fmla="*/ 139252 h 217316"/>
                <a:gd name="connsiteX40" fmla="*/ 109419 w 514270"/>
                <a:gd name="connsiteY40" fmla="*/ 108928 h 217316"/>
                <a:gd name="connsiteX41" fmla="*/ 133855 w 514270"/>
                <a:gd name="connsiteY41" fmla="*/ 98526 h 217316"/>
                <a:gd name="connsiteX42" fmla="*/ 159026 w 514270"/>
                <a:gd name="connsiteY42" fmla="*/ 108634 h 217316"/>
                <a:gd name="connsiteX43" fmla="*/ 167416 w 514270"/>
                <a:gd name="connsiteY43" fmla="*/ 136651 h 217316"/>
                <a:gd name="connsiteX44" fmla="*/ 167416 w 514270"/>
                <a:gd name="connsiteY44" fmla="*/ 136651 h 217316"/>
                <a:gd name="connsiteX45" fmla="*/ 167416 w 514270"/>
                <a:gd name="connsiteY45" fmla="*/ 136946 h 217316"/>
                <a:gd name="connsiteX46" fmla="*/ 167416 w 514270"/>
                <a:gd name="connsiteY46" fmla="*/ 136995 h 217316"/>
                <a:gd name="connsiteX47" fmla="*/ 167416 w 514270"/>
                <a:gd name="connsiteY47" fmla="*/ 136995 h 217316"/>
                <a:gd name="connsiteX48" fmla="*/ 167416 w 514270"/>
                <a:gd name="connsiteY48" fmla="*/ 214275 h 217316"/>
                <a:gd name="connsiteX49" fmla="*/ 206277 w 514270"/>
                <a:gd name="connsiteY49" fmla="*/ 214275 h 217316"/>
                <a:gd name="connsiteX50" fmla="*/ 206277 w 514270"/>
                <a:gd name="connsiteY50" fmla="*/ 131352 h 217316"/>
                <a:gd name="connsiteX51" fmla="*/ 190183 w 514270"/>
                <a:gd name="connsiteY51" fmla="*/ 82579 h 217316"/>
                <a:gd name="connsiteX52" fmla="*/ 455684 w 514270"/>
                <a:gd name="connsiteY52" fmla="*/ 140969 h 217316"/>
                <a:gd name="connsiteX53" fmla="*/ 450140 w 514270"/>
                <a:gd name="connsiteY53" fmla="*/ 111431 h 217316"/>
                <a:gd name="connsiteX54" fmla="*/ 434635 w 514270"/>
                <a:gd name="connsiteY54" fmla="*/ 87290 h 217316"/>
                <a:gd name="connsiteX55" fmla="*/ 410837 w 514270"/>
                <a:gd name="connsiteY55" fmla="*/ 71098 h 217316"/>
                <a:gd name="connsiteX56" fmla="*/ 380269 w 514270"/>
                <a:gd name="connsiteY56" fmla="*/ 65259 h 217316"/>
                <a:gd name="connsiteX57" fmla="*/ 350583 w 514270"/>
                <a:gd name="connsiteY57" fmla="*/ 71245 h 217316"/>
                <a:gd name="connsiteX58" fmla="*/ 326442 w 514270"/>
                <a:gd name="connsiteY58" fmla="*/ 87486 h 217316"/>
                <a:gd name="connsiteX59" fmla="*/ 310201 w 514270"/>
                <a:gd name="connsiteY59" fmla="*/ 111627 h 217316"/>
                <a:gd name="connsiteX60" fmla="*/ 304215 w 514270"/>
                <a:gd name="connsiteY60" fmla="*/ 141312 h 217316"/>
                <a:gd name="connsiteX61" fmla="*/ 309907 w 514270"/>
                <a:gd name="connsiteY61" fmla="*/ 170998 h 217316"/>
                <a:gd name="connsiteX62" fmla="*/ 325706 w 514270"/>
                <a:gd name="connsiteY62" fmla="*/ 195090 h 217316"/>
                <a:gd name="connsiteX63" fmla="*/ 350092 w 514270"/>
                <a:gd name="connsiteY63" fmla="*/ 211331 h 217316"/>
                <a:gd name="connsiteX64" fmla="*/ 381397 w 514270"/>
                <a:gd name="connsiteY64" fmla="*/ 217317 h 217316"/>
                <a:gd name="connsiteX65" fmla="*/ 446411 w 514270"/>
                <a:gd name="connsiteY65" fmla="*/ 188662 h 217316"/>
                <a:gd name="connsiteX66" fmla="*/ 418688 w 514270"/>
                <a:gd name="connsiteY66" fmla="*/ 167563 h 217316"/>
                <a:gd name="connsiteX67" fmla="*/ 381692 w 514270"/>
                <a:gd name="connsiteY67" fmla="*/ 183902 h 217316"/>
                <a:gd name="connsiteX68" fmla="*/ 355146 w 514270"/>
                <a:gd name="connsiteY68" fmla="*/ 176444 h 217316"/>
                <a:gd name="connsiteX69" fmla="*/ 341260 w 514270"/>
                <a:gd name="connsiteY69" fmla="*/ 156180 h 217316"/>
                <a:gd name="connsiteX70" fmla="*/ 340868 w 514270"/>
                <a:gd name="connsiteY70" fmla="*/ 154806 h 217316"/>
                <a:gd name="connsiteX71" fmla="*/ 455635 w 514270"/>
                <a:gd name="connsiteY71" fmla="*/ 154806 h 217316"/>
                <a:gd name="connsiteX72" fmla="*/ 455635 w 514270"/>
                <a:gd name="connsiteY72" fmla="*/ 141067 h 217316"/>
                <a:gd name="connsiteX73" fmla="*/ 341211 w 514270"/>
                <a:gd name="connsiteY73" fmla="*/ 127574 h 217316"/>
                <a:gd name="connsiteX74" fmla="*/ 379974 w 514270"/>
                <a:gd name="connsiteY74" fmla="*/ 98183 h 217316"/>
                <a:gd name="connsiteX75" fmla="*/ 418737 w 514270"/>
                <a:gd name="connsiteY75" fmla="*/ 127525 h 217316"/>
                <a:gd name="connsiteX76" fmla="*/ 341211 w 514270"/>
                <a:gd name="connsiteY76" fmla="*/ 127525 h 21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14270" h="217316">
                  <a:moveTo>
                    <a:pt x="38518" y="214275"/>
                  </a:moveTo>
                  <a:lnTo>
                    <a:pt x="38518" y="68203"/>
                  </a:lnTo>
                  <a:lnTo>
                    <a:pt x="0" y="68203"/>
                  </a:lnTo>
                  <a:lnTo>
                    <a:pt x="0" y="214324"/>
                  </a:lnTo>
                  <a:lnTo>
                    <a:pt x="38468" y="214324"/>
                  </a:lnTo>
                  <a:close/>
                  <a:moveTo>
                    <a:pt x="293665" y="215747"/>
                  </a:moveTo>
                  <a:lnTo>
                    <a:pt x="293665" y="179928"/>
                  </a:lnTo>
                  <a:cubicBezTo>
                    <a:pt x="287974" y="179928"/>
                    <a:pt x="283312" y="179585"/>
                    <a:pt x="279730" y="179045"/>
                  </a:cubicBezTo>
                  <a:cubicBezTo>
                    <a:pt x="275756" y="178407"/>
                    <a:pt x="272714" y="177082"/>
                    <a:pt x="270702" y="175021"/>
                  </a:cubicBezTo>
                  <a:cubicBezTo>
                    <a:pt x="268690" y="173010"/>
                    <a:pt x="267317" y="170066"/>
                    <a:pt x="266679" y="166287"/>
                  </a:cubicBezTo>
                  <a:cubicBezTo>
                    <a:pt x="266090" y="162706"/>
                    <a:pt x="265795" y="157946"/>
                    <a:pt x="265795" y="152156"/>
                  </a:cubicBezTo>
                  <a:lnTo>
                    <a:pt x="265795" y="101029"/>
                  </a:lnTo>
                  <a:lnTo>
                    <a:pt x="293665" y="101029"/>
                  </a:lnTo>
                  <a:lnTo>
                    <a:pt x="293665" y="68105"/>
                  </a:lnTo>
                  <a:lnTo>
                    <a:pt x="265795" y="68105"/>
                  </a:lnTo>
                  <a:lnTo>
                    <a:pt x="265795" y="11285"/>
                  </a:lnTo>
                  <a:lnTo>
                    <a:pt x="227327" y="11285"/>
                  </a:lnTo>
                  <a:lnTo>
                    <a:pt x="227327" y="152500"/>
                  </a:lnTo>
                  <a:cubicBezTo>
                    <a:pt x="227327" y="164423"/>
                    <a:pt x="228357" y="174531"/>
                    <a:pt x="230418" y="182627"/>
                  </a:cubicBezTo>
                  <a:cubicBezTo>
                    <a:pt x="232430" y="190625"/>
                    <a:pt x="235865" y="197151"/>
                    <a:pt x="240673" y="202008"/>
                  </a:cubicBezTo>
                  <a:cubicBezTo>
                    <a:pt x="245433" y="206866"/>
                    <a:pt x="251762" y="210448"/>
                    <a:pt x="259466" y="212558"/>
                  </a:cubicBezTo>
                  <a:cubicBezTo>
                    <a:pt x="267218" y="214716"/>
                    <a:pt x="277130" y="215796"/>
                    <a:pt x="288808" y="215796"/>
                  </a:cubicBezTo>
                  <a:lnTo>
                    <a:pt x="293665" y="215796"/>
                  </a:lnTo>
                  <a:close/>
                  <a:moveTo>
                    <a:pt x="514270" y="214275"/>
                  </a:moveTo>
                  <a:lnTo>
                    <a:pt x="514270" y="0"/>
                  </a:lnTo>
                  <a:lnTo>
                    <a:pt x="475802" y="0"/>
                  </a:lnTo>
                  <a:lnTo>
                    <a:pt x="475802" y="214275"/>
                  </a:lnTo>
                  <a:lnTo>
                    <a:pt x="514270" y="214275"/>
                  </a:lnTo>
                  <a:close/>
                  <a:moveTo>
                    <a:pt x="190183" y="82579"/>
                  </a:moveTo>
                  <a:cubicBezTo>
                    <a:pt x="179536" y="71049"/>
                    <a:pt x="164472" y="65210"/>
                    <a:pt x="145434" y="65210"/>
                  </a:cubicBezTo>
                  <a:cubicBezTo>
                    <a:pt x="136259" y="65210"/>
                    <a:pt x="127770" y="67123"/>
                    <a:pt x="120165" y="70853"/>
                  </a:cubicBezTo>
                  <a:cubicBezTo>
                    <a:pt x="112609" y="74582"/>
                    <a:pt x="106181" y="79832"/>
                    <a:pt x="101029" y="86456"/>
                  </a:cubicBezTo>
                  <a:lnTo>
                    <a:pt x="98919" y="89154"/>
                  </a:lnTo>
                  <a:lnTo>
                    <a:pt x="98919" y="86701"/>
                  </a:lnTo>
                  <a:cubicBezTo>
                    <a:pt x="98919" y="86701"/>
                    <a:pt x="98919" y="68203"/>
                    <a:pt x="98919" y="68203"/>
                  </a:cubicBezTo>
                  <a:lnTo>
                    <a:pt x="60941" y="68203"/>
                  </a:lnTo>
                  <a:lnTo>
                    <a:pt x="60941" y="214324"/>
                  </a:lnTo>
                  <a:lnTo>
                    <a:pt x="99213" y="214324"/>
                  </a:lnTo>
                  <a:lnTo>
                    <a:pt x="99213" y="141901"/>
                  </a:lnTo>
                  <a:cubicBezTo>
                    <a:pt x="99213" y="141018"/>
                    <a:pt x="99213" y="140135"/>
                    <a:pt x="99262" y="139252"/>
                  </a:cubicBezTo>
                  <a:cubicBezTo>
                    <a:pt x="99655" y="125611"/>
                    <a:pt x="103090" y="115405"/>
                    <a:pt x="109419" y="108928"/>
                  </a:cubicBezTo>
                  <a:cubicBezTo>
                    <a:pt x="116190" y="102059"/>
                    <a:pt x="124385" y="98526"/>
                    <a:pt x="133855" y="98526"/>
                  </a:cubicBezTo>
                  <a:cubicBezTo>
                    <a:pt x="144944" y="98526"/>
                    <a:pt x="153432" y="101912"/>
                    <a:pt x="159026" y="108634"/>
                  </a:cubicBezTo>
                  <a:cubicBezTo>
                    <a:pt x="164521" y="115209"/>
                    <a:pt x="167318" y="124630"/>
                    <a:pt x="167416" y="136651"/>
                  </a:cubicBezTo>
                  <a:lnTo>
                    <a:pt x="167416" y="136651"/>
                  </a:lnTo>
                  <a:lnTo>
                    <a:pt x="167416" y="136946"/>
                  </a:lnTo>
                  <a:cubicBezTo>
                    <a:pt x="167416" y="136946"/>
                    <a:pt x="167416" y="136946"/>
                    <a:pt x="167416" y="136995"/>
                  </a:cubicBezTo>
                  <a:lnTo>
                    <a:pt x="167416" y="136995"/>
                  </a:lnTo>
                  <a:cubicBezTo>
                    <a:pt x="167416" y="136995"/>
                    <a:pt x="167416" y="214275"/>
                    <a:pt x="167416" y="214275"/>
                  </a:cubicBezTo>
                  <a:lnTo>
                    <a:pt x="206277" y="214275"/>
                  </a:lnTo>
                  <a:lnTo>
                    <a:pt x="206277" y="131352"/>
                  </a:lnTo>
                  <a:cubicBezTo>
                    <a:pt x="206277" y="110548"/>
                    <a:pt x="200880" y="94110"/>
                    <a:pt x="190183" y="82579"/>
                  </a:cubicBezTo>
                  <a:close/>
                  <a:moveTo>
                    <a:pt x="455684" y="140969"/>
                  </a:moveTo>
                  <a:cubicBezTo>
                    <a:pt x="455684" y="130518"/>
                    <a:pt x="453820" y="120557"/>
                    <a:pt x="450140" y="111431"/>
                  </a:cubicBezTo>
                  <a:cubicBezTo>
                    <a:pt x="446460" y="102304"/>
                    <a:pt x="441259" y="94208"/>
                    <a:pt x="434635" y="87290"/>
                  </a:cubicBezTo>
                  <a:cubicBezTo>
                    <a:pt x="428060" y="80421"/>
                    <a:pt x="420013" y="74974"/>
                    <a:pt x="410837" y="71098"/>
                  </a:cubicBezTo>
                  <a:cubicBezTo>
                    <a:pt x="401613" y="67222"/>
                    <a:pt x="391358" y="65259"/>
                    <a:pt x="380269" y="65259"/>
                  </a:cubicBezTo>
                  <a:cubicBezTo>
                    <a:pt x="369817" y="65259"/>
                    <a:pt x="359808" y="67271"/>
                    <a:pt x="350583" y="71245"/>
                  </a:cubicBezTo>
                  <a:cubicBezTo>
                    <a:pt x="341359" y="75219"/>
                    <a:pt x="333262" y="80666"/>
                    <a:pt x="326442" y="87486"/>
                  </a:cubicBezTo>
                  <a:cubicBezTo>
                    <a:pt x="319671" y="94257"/>
                    <a:pt x="314175" y="102402"/>
                    <a:pt x="310201" y="111627"/>
                  </a:cubicBezTo>
                  <a:cubicBezTo>
                    <a:pt x="306227" y="120852"/>
                    <a:pt x="304215" y="130812"/>
                    <a:pt x="304215" y="141312"/>
                  </a:cubicBezTo>
                  <a:cubicBezTo>
                    <a:pt x="304215" y="151813"/>
                    <a:pt x="306128" y="161773"/>
                    <a:pt x="309907" y="170998"/>
                  </a:cubicBezTo>
                  <a:cubicBezTo>
                    <a:pt x="313685" y="180222"/>
                    <a:pt x="318984" y="188319"/>
                    <a:pt x="325706" y="195090"/>
                  </a:cubicBezTo>
                  <a:cubicBezTo>
                    <a:pt x="332379" y="201861"/>
                    <a:pt x="340623" y="207356"/>
                    <a:pt x="350092" y="211331"/>
                  </a:cubicBezTo>
                  <a:cubicBezTo>
                    <a:pt x="359611" y="215305"/>
                    <a:pt x="370161" y="217317"/>
                    <a:pt x="381397" y="217317"/>
                  </a:cubicBezTo>
                  <a:cubicBezTo>
                    <a:pt x="413978" y="217317"/>
                    <a:pt x="434291" y="202499"/>
                    <a:pt x="446411" y="188662"/>
                  </a:cubicBezTo>
                  <a:lnTo>
                    <a:pt x="418688" y="167563"/>
                  </a:lnTo>
                  <a:cubicBezTo>
                    <a:pt x="412849" y="174482"/>
                    <a:pt x="399012" y="183902"/>
                    <a:pt x="381692" y="183902"/>
                  </a:cubicBezTo>
                  <a:cubicBezTo>
                    <a:pt x="370848" y="183902"/>
                    <a:pt x="361868" y="181400"/>
                    <a:pt x="355146" y="176444"/>
                  </a:cubicBezTo>
                  <a:cubicBezTo>
                    <a:pt x="348375" y="171489"/>
                    <a:pt x="343714" y="164668"/>
                    <a:pt x="341260" y="156180"/>
                  </a:cubicBezTo>
                  <a:lnTo>
                    <a:pt x="340868" y="154806"/>
                  </a:lnTo>
                  <a:lnTo>
                    <a:pt x="455635" y="154806"/>
                  </a:lnTo>
                  <a:lnTo>
                    <a:pt x="455635" y="141067"/>
                  </a:lnTo>
                  <a:close/>
                  <a:moveTo>
                    <a:pt x="341211" y="127574"/>
                  </a:moveTo>
                  <a:cubicBezTo>
                    <a:pt x="341211" y="116877"/>
                    <a:pt x="353478" y="98183"/>
                    <a:pt x="379974" y="98183"/>
                  </a:cubicBezTo>
                  <a:cubicBezTo>
                    <a:pt x="406470" y="98183"/>
                    <a:pt x="418737" y="116828"/>
                    <a:pt x="418737" y="127525"/>
                  </a:cubicBezTo>
                  <a:lnTo>
                    <a:pt x="341211" y="127525"/>
                  </a:lnTo>
                  <a:close/>
                </a:path>
              </a:pathLst>
            </a:custGeom>
            <a:solidFill>
              <a:schemeClr val="bg2"/>
            </a:solidFill>
            <a:ln w="4903"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C819EBA6-3B24-480C-A7DD-AAE71C314A05}"/>
                </a:ext>
              </a:extLst>
            </p:cNvPr>
            <p:cNvGrpSpPr/>
            <p:nvPr/>
          </p:nvGrpSpPr>
          <p:grpSpPr>
            <a:xfrm>
              <a:off x="673890" y="6297005"/>
              <a:ext cx="31599" cy="31599"/>
              <a:chOff x="673890" y="6297005"/>
              <a:chExt cx="31599" cy="31599"/>
            </a:xfrm>
            <a:grpFill/>
          </p:grpSpPr>
          <p:sp>
            <p:nvSpPr>
              <p:cNvPr id="29" name="Freeform: Shape 28">
                <a:extLst>
                  <a:ext uri="{FF2B5EF4-FFF2-40B4-BE49-F238E27FC236}">
                    <a16:creationId xmlns:a16="http://schemas.microsoft.com/office/drawing/2014/main" id="{AB9F4F63-CD41-4CB6-A375-079310B471C9}"/>
                  </a:ext>
                </a:extLst>
              </p:cNvPr>
              <p:cNvSpPr/>
              <p:nvPr/>
            </p:nvSpPr>
            <p:spPr>
              <a:xfrm>
                <a:off x="673890" y="6297005"/>
                <a:ext cx="31599" cy="31599"/>
              </a:xfrm>
              <a:custGeom>
                <a:avLst/>
                <a:gdLst>
                  <a:gd name="connsiteX0" fmla="*/ 15800 w 31599"/>
                  <a:gd name="connsiteY0" fmla="*/ 2257 h 31599"/>
                  <a:gd name="connsiteX1" fmla="*/ 29342 w 31599"/>
                  <a:gd name="connsiteY1" fmla="*/ 15800 h 31599"/>
                  <a:gd name="connsiteX2" fmla="*/ 15800 w 31599"/>
                  <a:gd name="connsiteY2" fmla="*/ 29342 h 31599"/>
                  <a:gd name="connsiteX3" fmla="*/ 2257 w 31599"/>
                  <a:gd name="connsiteY3" fmla="*/ 15800 h 31599"/>
                  <a:gd name="connsiteX4" fmla="*/ 15800 w 31599"/>
                  <a:gd name="connsiteY4" fmla="*/ 2257 h 31599"/>
                  <a:gd name="connsiteX5" fmla="*/ 15800 w 31599"/>
                  <a:gd name="connsiteY5" fmla="*/ 0 h 31599"/>
                  <a:gd name="connsiteX6" fmla="*/ 0 w 31599"/>
                  <a:gd name="connsiteY6" fmla="*/ 15800 h 31599"/>
                  <a:gd name="connsiteX7" fmla="*/ 15800 w 31599"/>
                  <a:gd name="connsiteY7" fmla="*/ 31599 h 31599"/>
                  <a:gd name="connsiteX8" fmla="*/ 31599 w 31599"/>
                  <a:gd name="connsiteY8" fmla="*/ 15800 h 31599"/>
                  <a:gd name="connsiteX9" fmla="*/ 15800 w 31599"/>
                  <a:gd name="connsiteY9" fmla="*/ 0 h 3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99" h="31599">
                    <a:moveTo>
                      <a:pt x="15800" y="2257"/>
                    </a:moveTo>
                    <a:cubicBezTo>
                      <a:pt x="23258" y="2257"/>
                      <a:pt x="29342" y="8341"/>
                      <a:pt x="29342" y="15800"/>
                    </a:cubicBezTo>
                    <a:cubicBezTo>
                      <a:pt x="29342" y="23258"/>
                      <a:pt x="23258" y="29342"/>
                      <a:pt x="15800" y="29342"/>
                    </a:cubicBezTo>
                    <a:cubicBezTo>
                      <a:pt x="8341" y="29342"/>
                      <a:pt x="2257" y="23258"/>
                      <a:pt x="2257" y="15800"/>
                    </a:cubicBezTo>
                    <a:cubicBezTo>
                      <a:pt x="2257" y="8341"/>
                      <a:pt x="8341" y="2257"/>
                      <a:pt x="15800" y="2257"/>
                    </a:cubicBezTo>
                    <a:moveTo>
                      <a:pt x="15800" y="0"/>
                    </a:moveTo>
                    <a:cubicBezTo>
                      <a:pt x="7066" y="0"/>
                      <a:pt x="0" y="7066"/>
                      <a:pt x="0" y="15800"/>
                    </a:cubicBezTo>
                    <a:cubicBezTo>
                      <a:pt x="0" y="24533"/>
                      <a:pt x="7066" y="31599"/>
                      <a:pt x="15800" y="31599"/>
                    </a:cubicBezTo>
                    <a:cubicBezTo>
                      <a:pt x="24533" y="31599"/>
                      <a:pt x="31599" y="24533"/>
                      <a:pt x="31599" y="15800"/>
                    </a:cubicBezTo>
                    <a:cubicBezTo>
                      <a:pt x="31599" y="7066"/>
                      <a:pt x="24533" y="0"/>
                      <a:pt x="15800" y="0"/>
                    </a:cubicBezTo>
                  </a:path>
                </a:pathLst>
              </a:custGeom>
              <a:grpFill/>
              <a:ln w="4903"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6971DB3-DB1F-4E10-B2AD-A1961B4C89BE}"/>
                  </a:ext>
                </a:extLst>
              </p:cNvPr>
              <p:cNvSpPr/>
              <p:nvPr/>
            </p:nvSpPr>
            <p:spPr>
              <a:xfrm>
                <a:off x="684293" y="6304904"/>
                <a:ext cx="12315" cy="15799"/>
              </a:xfrm>
              <a:custGeom>
                <a:avLst/>
                <a:gdLst>
                  <a:gd name="connsiteX0" fmla="*/ 6575 w 12315"/>
                  <a:gd name="connsiteY0" fmla="*/ 0 h 15799"/>
                  <a:gd name="connsiteX1" fmla="*/ 9274 w 12315"/>
                  <a:gd name="connsiteY1" fmla="*/ 638 h 15799"/>
                  <a:gd name="connsiteX2" fmla="*/ 11138 w 12315"/>
                  <a:gd name="connsiteY2" fmla="*/ 2404 h 15799"/>
                  <a:gd name="connsiteX3" fmla="*/ 11776 w 12315"/>
                  <a:gd name="connsiteY3" fmla="*/ 4956 h 15799"/>
                  <a:gd name="connsiteX4" fmla="*/ 10893 w 12315"/>
                  <a:gd name="connsiteY4" fmla="*/ 7802 h 15799"/>
                  <a:gd name="connsiteX5" fmla="*/ 8734 w 12315"/>
                  <a:gd name="connsiteY5" fmla="*/ 9470 h 15799"/>
                  <a:gd name="connsiteX6" fmla="*/ 12316 w 12315"/>
                  <a:gd name="connsiteY6" fmla="*/ 15800 h 15799"/>
                  <a:gd name="connsiteX7" fmla="*/ 9519 w 12315"/>
                  <a:gd name="connsiteY7" fmla="*/ 15800 h 15799"/>
                  <a:gd name="connsiteX8" fmla="*/ 6231 w 12315"/>
                  <a:gd name="connsiteY8" fmla="*/ 9912 h 15799"/>
                  <a:gd name="connsiteX9" fmla="*/ 2502 w 12315"/>
                  <a:gd name="connsiteY9" fmla="*/ 9912 h 15799"/>
                  <a:gd name="connsiteX10" fmla="*/ 2502 w 12315"/>
                  <a:gd name="connsiteY10" fmla="*/ 15800 h 15799"/>
                  <a:gd name="connsiteX11" fmla="*/ 0 w 12315"/>
                  <a:gd name="connsiteY11" fmla="*/ 15800 h 15799"/>
                  <a:gd name="connsiteX12" fmla="*/ 0 w 12315"/>
                  <a:gd name="connsiteY12" fmla="*/ 0 h 15799"/>
                  <a:gd name="connsiteX13" fmla="*/ 6526 w 12315"/>
                  <a:gd name="connsiteY13" fmla="*/ 0 h 15799"/>
                  <a:gd name="connsiteX14" fmla="*/ 6575 w 12315"/>
                  <a:gd name="connsiteY14" fmla="*/ 7654 h 15799"/>
                  <a:gd name="connsiteX15" fmla="*/ 7998 w 12315"/>
                  <a:gd name="connsiteY15" fmla="*/ 7311 h 15799"/>
                  <a:gd name="connsiteX16" fmla="*/ 8979 w 12315"/>
                  <a:gd name="connsiteY16" fmla="*/ 6330 h 15799"/>
                  <a:gd name="connsiteX17" fmla="*/ 9323 w 12315"/>
                  <a:gd name="connsiteY17" fmla="*/ 4907 h 15799"/>
                  <a:gd name="connsiteX18" fmla="*/ 8979 w 12315"/>
                  <a:gd name="connsiteY18" fmla="*/ 3484 h 15799"/>
                  <a:gd name="connsiteX19" fmla="*/ 7998 w 12315"/>
                  <a:gd name="connsiteY19" fmla="*/ 2502 h 15799"/>
                  <a:gd name="connsiteX20" fmla="*/ 6575 w 12315"/>
                  <a:gd name="connsiteY20" fmla="*/ 2159 h 15799"/>
                  <a:gd name="connsiteX21" fmla="*/ 2502 w 12315"/>
                  <a:gd name="connsiteY21" fmla="*/ 2159 h 15799"/>
                  <a:gd name="connsiteX22" fmla="*/ 2502 w 12315"/>
                  <a:gd name="connsiteY22" fmla="*/ 7556 h 15799"/>
                  <a:gd name="connsiteX23" fmla="*/ 6575 w 12315"/>
                  <a:gd name="connsiteY23" fmla="*/ 7556 h 1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15" h="15799">
                    <a:moveTo>
                      <a:pt x="6575" y="0"/>
                    </a:moveTo>
                    <a:cubicBezTo>
                      <a:pt x="7556" y="0"/>
                      <a:pt x="8440" y="245"/>
                      <a:pt x="9274" y="638"/>
                    </a:cubicBezTo>
                    <a:cubicBezTo>
                      <a:pt x="10059" y="1079"/>
                      <a:pt x="10697" y="1668"/>
                      <a:pt x="11138" y="2404"/>
                    </a:cubicBezTo>
                    <a:cubicBezTo>
                      <a:pt x="11580" y="3140"/>
                      <a:pt x="11776" y="3974"/>
                      <a:pt x="11776" y="4956"/>
                    </a:cubicBezTo>
                    <a:cubicBezTo>
                      <a:pt x="11776" y="6084"/>
                      <a:pt x="11482" y="7066"/>
                      <a:pt x="10893" y="7802"/>
                    </a:cubicBezTo>
                    <a:cubicBezTo>
                      <a:pt x="10304" y="8587"/>
                      <a:pt x="9617" y="9126"/>
                      <a:pt x="8734" y="9470"/>
                    </a:cubicBezTo>
                    <a:lnTo>
                      <a:pt x="12316" y="15800"/>
                    </a:lnTo>
                    <a:lnTo>
                      <a:pt x="9519" y="15800"/>
                    </a:lnTo>
                    <a:lnTo>
                      <a:pt x="6231" y="9912"/>
                    </a:lnTo>
                    <a:lnTo>
                      <a:pt x="2502" y="9912"/>
                    </a:lnTo>
                    <a:lnTo>
                      <a:pt x="2502" y="15800"/>
                    </a:lnTo>
                    <a:lnTo>
                      <a:pt x="0" y="15800"/>
                    </a:lnTo>
                    <a:lnTo>
                      <a:pt x="0" y="0"/>
                    </a:lnTo>
                    <a:lnTo>
                      <a:pt x="6526" y="0"/>
                    </a:lnTo>
                    <a:close/>
                    <a:moveTo>
                      <a:pt x="6575" y="7654"/>
                    </a:moveTo>
                    <a:cubicBezTo>
                      <a:pt x="7115" y="7654"/>
                      <a:pt x="7556" y="7556"/>
                      <a:pt x="7998" y="7311"/>
                    </a:cubicBezTo>
                    <a:cubicBezTo>
                      <a:pt x="8390" y="7066"/>
                      <a:pt x="8734" y="6771"/>
                      <a:pt x="8979" y="6330"/>
                    </a:cubicBezTo>
                    <a:cubicBezTo>
                      <a:pt x="9225" y="5937"/>
                      <a:pt x="9323" y="5446"/>
                      <a:pt x="9323" y="4907"/>
                    </a:cubicBezTo>
                    <a:cubicBezTo>
                      <a:pt x="9323" y="4367"/>
                      <a:pt x="9225" y="3925"/>
                      <a:pt x="8979" y="3484"/>
                    </a:cubicBezTo>
                    <a:cubicBezTo>
                      <a:pt x="8734" y="3091"/>
                      <a:pt x="8440" y="2748"/>
                      <a:pt x="7998" y="2502"/>
                    </a:cubicBezTo>
                    <a:cubicBezTo>
                      <a:pt x="7605" y="2257"/>
                      <a:pt x="7115" y="2159"/>
                      <a:pt x="6575" y="2159"/>
                    </a:cubicBezTo>
                    <a:lnTo>
                      <a:pt x="2502" y="2159"/>
                    </a:lnTo>
                    <a:lnTo>
                      <a:pt x="2502" y="7556"/>
                    </a:lnTo>
                    <a:lnTo>
                      <a:pt x="6575" y="7556"/>
                    </a:lnTo>
                    <a:close/>
                  </a:path>
                </a:pathLst>
              </a:custGeom>
              <a:grpFill/>
              <a:ln w="4903" cap="flat">
                <a:noFill/>
                <a:prstDash val="solid"/>
                <a:miter/>
              </a:ln>
            </p:spPr>
            <p:txBody>
              <a:bodyPr rtlCol="0" anchor="ctr"/>
              <a:lstStyle/>
              <a:p>
                <a:endParaRPr lang="en-US"/>
              </a:p>
            </p:txBody>
          </p:sp>
        </p:grpSp>
      </p:grpSp>
      <p:sp>
        <p:nvSpPr>
          <p:cNvPr id="31" name="TextBox 30">
            <a:extLst>
              <a:ext uri="{FF2B5EF4-FFF2-40B4-BE49-F238E27FC236}">
                <a16:creationId xmlns:a16="http://schemas.microsoft.com/office/drawing/2014/main" id="{FE7D7CD1-B5A9-4848-B789-AC4422DAF980}"/>
              </a:ext>
            </a:extLst>
          </p:cNvPr>
          <p:cNvSpPr txBox="1"/>
          <p:nvPr userDrawn="1"/>
        </p:nvSpPr>
        <p:spPr>
          <a:xfrm>
            <a:off x="756998" y="6457289"/>
            <a:ext cx="2052165" cy="338554"/>
          </a:xfrm>
          <a:prstGeom prst="rect">
            <a:avLst/>
          </a:prstGeom>
          <a:noFill/>
        </p:spPr>
        <p:txBody>
          <a:bodyPr wrap="none" rtlCol="0">
            <a:spAutoFit/>
          </a:bodyPr>
          <a:lstStyle/>
          <a:p>
            <a:pPr algn="ctr"/>
            <a:r>
              <a:rPr kumimoji="0" lang="en-US" sz="1600" b="0" i="0" u="none" strike="noStrike" kern="1200" cap="none" normalizeH="0" baseline="0">
                <a:ln>
                  <a:noFill/>
                </a:ln>
                <a:solidFill>
                  <a:schemeClr val="bg1"/>
                </a:solidFill>
                <a:effectLst/>
                <a:latin typeface="+mj-lt"/>
                <a:ea typeface="Intel Clear Light" panose="020B0404020203020204" pitchFamily="34" charset="0"/>
                <a:cs typeface="Intel Clear Light" panose="020B0404020203020204" pitchFamily="34" charset="0"/>
              </a:rPr>
              <a:t>Accelerate with Xeon</a:t>
            </a:r>
          </a:p>
        </p:txBody>
      </p:sp>
    </p:spTree>
    <p:extLst>
      <p:ext uri="{BB962C8B-B14F-4D97-AF65-F5344CB8AC3E}">
        <p14:creationId xmlns:p14="http://schemas.microsoft.com/office/powerpoint/2010/main" val="4821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tx1"/>
        </a:solidFill>
        <a:effectLst/>
      </p:bgPr>
    </p:bg>
    <p:spTree>
      <p:nvGrpSpPr>
        <p:cNvPr id="1" name=""/>
        <p:cNvGrpSpPr/>
        <p:nvPr/>
      </p:nvGrpSpPr>
      <p:grpSpPr>
        <a:xfrm>
          <a:off x="0" y="0"/>
          <a:ext cx="0" cy="0"/>
          <a:chOff x="0" y="0"/>
          <a:chExt cx="0" cy="0"/>
        </a:xfrm>
      </p:grpSpPr>
      <p:pic>
        <p:nvPicPr>
          <p:cNvPr id="18" name="Picture 17" descr="A picture containing text, person&#10;&#10;Description automatically generated">
            <a:extLst>
              <a:ext uri="{FF2B5EF4-FFF2-40B4-BE49-F238E27FC236}">
                <a16:creationId xmlns:a16="http://schemas.microsoft.com/office/drawing/2014/main" id="{E5DC243F-546E-4527-B8BA-81139E4B6DE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924" r="21201"/>
          <a:stretch/>
        </p:blipFill>
        <p:spPr>
          <a:xfrm>
            <a:off x="6233161" y="0"/>
            <a:ext cx="5958839" cy="6858000"/>
          </a:xfrm>
          <a:prstGeom prst="rect">
            <a:avLst/>
          </a:prstGeom>
        </p:spPr>
      </p:pic>
      <p:sp>
        <p:nvSpPr>
          <p:cNvPr id="2" name="Title 1">
            <a:extLst>
              <a:ext uri="{FF2B5EF4-FFF2-40B4-BE49-F238E27FC236}">
                <a16:creationId xmlns:a16="http://schemas.microsoft.com/office/drawing/2014/main" id="{F5C45F0E-0527-45C2-9C85-5A58EF6B1120}"/>
              </a:ext>
            </a:extLst>
          </p:cNvPr>
          <p:cNvSpPr>
            <a:spLocks noGrp="1"/>
          </p:cNvSpPr>
          <p:nvPr>
            <p:ph type="title"/>
          </p:nvPr>
        </p:nvSpPr>
        <p:spPr>
          <a:xfrm>
            <a:off x="497839" y="221694"/>
            <a:ext cx="5403849" cy="1199822"/>
          </a:xfrm>
        </p:spPr>
        <p:txBody>
          <a:bodyPr vert="horz" lIns="91440" tIns="45720" rIns="91440" bIns="45720" rtlCol="0" anchor="ctr">
            <a:normAutofit/>
          </a:bodyPr>
          <a:lstStyle>
            <a:lvl1pPr>
              <a:defRPr lang="en-US" sz="3200" dirty="0">
                <a:gradFill flip="none" rotWithShape="1">
                  <a:gsLst>
                    <a:gs pos="16000">
                      <a:schemeClr val="bg2"/>
                    </a:gs>
                    <a:gs pos="87000">
                      <a:schemeClr val="accent1"/>
                    </a:gs>
                  </a:gsLst>
                  <a:lin ang="2700000" scaled="1"/>
                  <a:tileRect/>
                </a:gradFill>
              </a:defRPr>
            </a:lvl1pPr>
          </a:lstStyle>
          <a:p>
            <a:pPr lvl="0"/>
            <a:r>
              <a:rPr lang="en-US"/>
              <a:t>Click to edit Master title style</a:t>
            </a:r>
          </a:p>
        </p:txBody>
      </p:sp>
      <p:cxnSp>
        <p:nvCxnSpPr>
          <p:cNvPr id="6" name="Straight Connector 5">
            <a:extLst>
              <a:ext uri="{FF2B5EF4-FFF2-40B4-BE49-F238E27FC236}">
                <a16:creationId xmlns:a16="http://schemas.microsoft.com/office/drawing/2014/main" id="{68FA20B7-8B22-42EB-8483-1431429A0DAA}"/>
              </a:ext>
            </a:extLst>
          </p:cNvPr>
          <p:cNvCxnSpPr>
            <a:cxnSpLocks/>
          </p:cNvCxnSpPr>
          <p:nvPr userDrawn="1"/>
        </p:nvCxnSpPr>
        <p:spPr>
          <a:xfrm>
            <a:off x="6228080" y="-15240"/>
            <a:ext cx="0" cy="6873240"/>
          </a:xfrm>
          <a:prstGeom prst="line">
            <a:avLst/>
          </a:prstGeom>
          <a:ln w="28575">
            <a:solidFill>
              <a:srgbClr val="AFD8EF"/>
            </a:solidFill>
          </a:ln>
          <a:effectLst>
            <a:glow rad="25400">
              <a:srgbClr val="B0EFFF">
                <a:alpha val="21000"/>
              </a:srgbClr>
            </a:glow>
          </a:effectLst>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4CC8E11D-C616-45E9-A169-6B078201B8D4}"/>
              </a:ext>
            </a:extLst>
          </p:cNvPr>
          <p:cNvSpPr>
            <a:spLocks noGrp="1"/>
          </p:cNvSpPr>
          <p:nvPr>
            <p:ph sz="quarter" idx="10"/>
          </p:nvPr>
        </p:nvSpPr>
        <p:spPr>
          <a:xfrm>
            <a:off x="498475" y="1579563"/>
            <a:ext cx="5403850" cy="4754562"/>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0" name="Graphic 4">
            <a:extLst>
              <a:ext uri="{FF2B5EF4-FFF2-40B4-BE49-F238E27FC236}">
                <a16:creationId xmlns:a16="http://schemas.microsoft.com/office/drawing/2014/main" id="{A6CEA4AE-6CF8-4DC5-B2B6-554BADCB81BA}"/>
              </a:ext>
            </a:extLst>
          </p:cNvPr>
          <p:cNvGrpSpPr/>
          <p:nvPr userDrawn="1"/>
        </p:nvGrpSpPr>
        <p:grpSpPr>
          <a:xfrm>
            <a:off x="124734" y="6550337"/>
            <a:ext cx="665641" cy="149163"/>
            <a:chOff x="124734" y="6550337"/>
            <a:chExt cx="665641" cy="149163"/>
          </a:xfrm>
          <a:solidFill>
            <a:srgbClr val="00C7FD"/>
          </a:solidFill>
        </p:grpSpPr>
        <p:sp>
          <p:nvSpPr>
            <p:cNvPr id="21" name="Freeform: Shape 20">
              <a:extLst>
                <a:ext uri="{FF2B5EF4-FFF2-40B4-BE49-F238E27FC236}">
                  <a16:creationId xmlns:a16="http://schemas.microsoft.com/office/drawing/2014/main" id="{A55382D4-ACFE-4E25-9E13-2E77957126A0}"/>
                </a:ext>
              </a:extLst>
            </p:cNvPr>
            <p:cNvSpPr/>
            <p:nvPr/>
          </p:nvSpPr>
          <p:spPr>
            <a:xfrm>
              <a:off x="124734" y="6550337"/>
              <a:ext cx="631343" cy="149163"/>
            </a:xfrm>
            <a:custGeom>
              <a:avLst/>
              <a:gdLst>
                <a:gd name="connsiteX0" fmla="*/ 631344 w 631343"/>
                <a:gd name="connsiteY0" fmla="*/ 2061 h 149163"/>
                <a:gd name="connsiteX1" fmla="*/ 631344 w 631343"/>
                <a:gd name="connsiteY1" fmla="*/ 147102 h 149163"/>
                <a:gd name="connsiteX2" fmla="*/ 611668 w 631343"/>
                <a:gd name="connsiteY2" fmla="*/ 147102 h 149163"/>
                <a:gd name="connsiteX3" fmla="*/ 520011 w 631343"/>
                <a:gd name="connsiteY3" fmla="*/ 39989 h 149163"/>
                <a:gd name="connsiteX4" fmla="*/ 520011 w 631343"/>
                <a:gd name="connsiteY4" fmla="*/ 147102 h 149163"/>
                <a:gd name="connsiteX5" fmla="*/ 497195 w 631343"/>
                <a:gd name="connsiteY5" fmla="*/ 147102 h 149163"/>
                <a:gd name="connsiteX6" fmla="*/ 497195 w 631343"/>
                <a:gd name="connsiteY6" fmla="*/ 2061 h 149163"/>
                <a:gd name="connsiteX7" fmla="*/ 516871 w 631343"/>
                <a:gd name="connsiteY7" fmla="*/ 2061 h 149163"/>
                <a:gd name="connsiteX8" fmla="*/ 608528 w 631343"/>
                <a:gd name="connsiteY8" fmla="*/ 109174 h 149163"/>
                <a:gd name="connsiteX9" fmla="*/ 608528 w 631343"/>
                <a:gd name="connsiteY9" fmla="*/ 2061 h 149163"/>
                <a:gd name="connsiteX10" fmla="*/ 631344 w 631343"/>
                <a:gd name="connsiteY10" fmla="*/ 2061 h 149163"/>
                <a:gd name="connsiteX11" fmla="*/ 396117 w 631343"/>
                <a:gd name="connsiteY11" fmla="*/ 0 h 149163"/>
                <a:gd name="connsiteX12" fmla="*/ 472760 w 631343"/>
                <a:gd name="connsiteY12" fmla="*/ 74582 h 149163"/>
                <a:gd name="connsiteX13" fmla="*/ 396117 w 631343"/>
                <a:gd name="connsiteY13" fmla="*/ 149163 h 149163"/>
                <a:gd name="connsiteX14" fmla="*/ 319475 w 631343"/>
                <a:gd name="connsiteY14" fmla="*/ 74582 h 149163"/>
                <a:gd name="connsiteX15" fmla="*/ 396117 w 631343"/>
                <a:gd name="connsiteY15" fmla="*/ 0 h 149163"/>
                <a:gd name="connsiteX16" fmla="*/ 396117 w 631343"/>
                <a:gd name="connsiteY16" fmla="*/ 128457 h 149163"/>
                <a:gd name="connsiteX17" fmla="*/ 449993 w 631343"/>
                <a:gd name="connsiteY17" fmla="*/ 74582 h 149163"/>
                <a:gd name="connsiteX18" fmla="*/ 396117 w 631343"/>
                <a:gd name="connsiteY18" fmla="*/ 20706 h 149163"/>
                <a:gd name="connsiteX19" fmla="*/ 342242 w 631343"/>
                <a:gd name="connsiteY19" fmla="*/ 74582 h 149163"/>
                <a:gd name="connsiteX20" fmla="*/ 396117 w 631343"/>
                <a:gd name="connsiteY20" fmla="*/ 128457 h 149163"/>
                <a:gd name="connsiteX21" fmla="*/ 300829 w 631343"/>
                <a:gd name="connsiteY21" fmla="*/ 84984 h 149163"/>
                <a:gd name="connsiteX22" fmla="*/ 301565 w 631343"/>
                <a:gd name="connsiteY22" fmla="*/ 74582 h 149163"/>
                <a:gd name="connsiteX23" fmla="*/ 224923 w 631343"/>
                <a:gd name="connsiteY23" fmla="*/ 0 h 149163"/>
                <a:gd name="connsiteX24" fmla="*/ 148280 w 631343"/>
                <a:gd name="connsiteY24" fmla="*/ 74582 h 149163"/>
                <a:gd name="connsiteX25" fmla="*/ 224923 w 631343"/>
                <a:gd name="connsiteY25" fmla="*/ 149163 h 149163"/>
                <a:gd name="connsiteX26" fmla="*/ 290378 w 631343"/>
                <a:gd name="connsiteY26" fmla="*/ 120655 h 149163"/>
                <a:gd name="connsiteX27" fmla="*/ 272714 w 631343"/>
                <a:gd name="connsiteY27" fmla="*/ 107162 h 149163"/>
                <a:gd name="connsiteX28" fmla="*/ 224923 w 631343"/>
                <a:gd name="connsiteY28" fmla="*/ 128800 h 149163"/>
                <a:gd name="connsiteX29" fmla="*/ 172029 w 631343"/>
                <a:gd name="connsiteY29" fmla="*/ 84935 h 149163"/>
                <a:gd name="connsiteX30" fmla="*/ 300829 w 631343"/>
                <a:gd name="connsiteY30" fmla="*/ 84935 h 149163"/>
                <a:gd name="connsiteX31" fmla="*/ 224923 w 631343"/>
                <a:gd name="connsiteY31" fmla="*/ 20706 h 149163"/>
                <a:gd name="connsiteX32" fmla="*/ 277866 w 631343"/>
                <a:gd name="connsiteY32" fmla="*/ 64670 h 149163"/>
                <a:gd name="connsiteX33" fmla="*/ 171930 w 631343"/>
                <a:gd name="connsiteY33" fmla="*/ 64670 h 149163"/>
                <a:gd name="connsiteX34" fmla="*/ 224923 w 631343"/>
                <a:gd name="connsiteY34" fmla="*/ 20706 h 149163"/>
                <a:gd name="connsiteX35" fmla="*/ 145042 w 631343"/>
                <a:gd name="connsiteY35" fmla="*/ 2061 h 149163"/>
                <a:gd name="connsiteX36" fmla="*/ 116877 w 631343"/>
                <a:gd name="connsiteY36" fmla="*/ 2061 h 149163"/>
                <a:gd name="connsiteX37" fmla="*/ 72521 w 631343"/>
                <a:gd name="connsiteY37" fmla="*/ 57114 h 149163"/>
                <a:gd name="connsiteX38" fmla="*/ 28164 w 631343"/>
                <a:gd name="connsiteY38" fmla="*/ 2061 h 149163"/>
                <a:gd name="connsiteX39" fmla="*/ 0 w 631343"/>
                <a:gd name="connsiteY39" fmla="*/ 2061 h 149163"/>
                <a:gd name="connsiteX40" fmla="*/ 58439 w 631343"/>
                <a:gd name="connsiteY40" fmla="*/ 74582 h 149163"/>
                <a:gd name="connsiteX41" fmla="*/ 0 w 631343"/>
                <a:gd name="connsiteY41" fmla="*/ 147053 h 149163"/>
                <a:gd name="connsiteX42" fmla="*/ 28164 w 631343"/>
                <a:gd name="connsiteY42" fmla="*/ 147053 h 149163"/>
                <a:gd name="connsiteX43" fmla="*/ 72521 w 631343"/>
                <a:gd name="connsiteY43" fmla="*/ 92000 h 149163"/>
                <a:gd name="connsiteX44" fmla="*/ 116877 w 631343"/>
                <a:gd name="connsiteY44" fmla="*/ 147053 h 149163"/>
                <a:gd name="connsiteX45" fmla="*/ 145042 w 631343"/>
                <a:gd name="connsiteY45" fmla="*/ 147053 h 149163"/>
                <a:gd name="connsiteX46" fmla="*/ 86603 w 631343"/>
                <a:gd name="connsiteY46" fmla="*/ 74533 h 149163"/>
                <a:gd name="connsiteX47" fmla="*/ 145042 w 631343"/>
                <a:gd name="connsiteY47" fmla="*/ 2012 h 1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31343" h="149163">
                  <a:moveTo>
                    <a:pt x="631344" y="2061"/>
                  </a:moveTo>
                  <a:lnTo>
                    <a:pt x="631344" y="147102"/>
                  </a:lnTo>
                  <a:lnTo>
                    <a:pt x="611668" y="147102"/>
                  </a:lnTo>
                  <a:lnTo>
                    <a:pt x="520011" y="39989"/>
                  </a:lnTo>
                  <a:lnTo>
                    <a:pt x="520011" y="147102"/>
                  </a:lnTo>
                  <a:lnTo>
                    <a:pt x="497195" y="147102"/>
                  </a:lnTo>
                  <a:lnTo>
                    <a:pt x="497195" y="2061"/>
                  </a:lnTo>
                  <a:lnTo>
                    <a:pt x="516871" y="2061"/>
                  </a:lnTo>
                  <a:lnTo>
                    <a:pt x="608528" y="109174"/>
                  </a:lnTo>
                  <a:lnTo>
                    <a:pt x="608528" y="2061"/>
                  </a:lnTo>
                  <a:lnTo>
                    <a:pt x="631344" y="2061"/>
                  </a:lnTo>
                  <a:close/>
                  <a:moveTo>
                    <a:pt x="396117" y="0"/>
                  </a:moveTo>
                  <a:cubicBezTo>
                    <a:pt x="439640" y="0"/>
                    <a:pt x="472760" y="33169"/>
                    <a:pt x="472760" y="74582"/>
                  </a:cubicBezTo>
                  <a:cubicBezTo>
                    <a:pt x="472760" y="115994"/>
                    <a:pt x="439590" y="149163"/>
                    <a:pt x="396117" y="149163"/>
                  </a:cubicBezTo>
                  <a:cubicBezTo>
                    <a:pt x="352644" y="149163"/>
                    <a:pt x="319475" y="115994"/>
                    <a:pt x="319475" y="74582"/>
                  </a:cubicBezTo>
                  <a:cubicBezTo>
                    <a:pt x="319475" y="33169"/>
                    <a:pt x="352644" y="0"/>
                    <a:pt x="396117" y="0"/>
                  </a:cubicBezTo>
                  <a:close/>
                  <a:moveTo>
                    <a:pt x="396117" y="128457"/>
                  </a:moveTo>
                  <a:cubicBezTo>
                    <a:pt x="426146" y="128457"/>
                    <a:pt x="449993" y="104610"/>
                    <a:pt x="449993" y="74582"/>
                  </a:cubicBezTo>
                  <a:cubicBezTo>
                    <a:pt x="449993" y="44553"/>
                    <a:pt x="426146" y="20706"/>
                    <a:pt x="396117" y="20706"/>
                  </a:cubicBezTo>
                  <a:cubicBezTo>
                    <a:pt x="366088" y="20706"/>
                    <a:pt x="342242" y="44553"/>
                    <a:pt x="342242" y="74582"/>
                  </a:cubicBezTo>
                  <a:cubicBezTo>
                    <a:pt x="342242" y="104610"/>
                    <a:pt x="366088" y="128457"/>
                    <a:pt x="396117" y="128457"/>
                  </a:cubicBezTo>
                  <a:close/>
                  <a:moveTo>
                    <a:pt x="300829" y="84984"/>
                  </a:moveTo>
                  <a:cubicBezTo>
                    <a:pt x="301320" y="81598"/>
                    <a:pt x="301565" y="78114"/>
                    <a:pt x="301565" y="74582"/>
                  </a:cubicBezTo>
                  <a:cubicBezTo>
                    <a:pt x="301565" y="33169"/>
                    <a:pt x="268396" y="0"/>
                    <a:pt x="224923" y="0"/>
                  </a:cubicBezTo>
                  <a:cubicBezTo>
                    <a:pt x="181449" y="0"/>
                    <a:pt x="148280" y="33169"/>
                    <a:pt x="148280" y="74582"/>
                  </a:cubicBezTo>
                  <a:cubicBezTo>
                    <a:pt x="148280" y="115994"/>
                    <a:pt x="181449" y="149163"/>
                    <a:pt x="224923" y="149163"/>
                  </a:cubicBezTo>
                  <a:cubicBezTo>
                    <a:pt x="256865" y="149163"/>
                    <a:pt x="276836" y="136651"/>
                    <a:pt x="290378" y="120655"/>
                  </a:cubicBezTo>
                  <a:lnTo>
                    <a:pt x="272714" y="107162"/>
                  </a:lnTo>
                  <a:cubicBezTo>
                    <a:pt x="260251" y="122716"/>
                    <a:pt x="244599" y="128800"/>
                    <a:pt x="224923" y="128800"/>
                  </a:cubicBezTo>
                  <a:cubicBezTo>
                    <a:pt x="198427" y="128800"/>
                    <a:pt x="176788" y="109910"/>
                    <a:pt x="172029" y="84935"/>
                  </a:cubicBezTo>
                  <a:lnTo>
                    <a:pt x="300829" y="84935"/>
                  </a:lnTo>
                  <a:close/>
                  <a:moveTo>
                    <a:pt x="224923" y="20706"/>
                  </a:moveTo>
                  <a:cubicBezTo>
                    <a:pt x="251566" y="20706"/>
                    <a:pt x="273303" y="39450"/>
                    <a:pt x="277866" y="64670"/>
                  </a:cubicBezTo>
                  <a:lnTo>
                    <a:pt x="171930" y="64670"/>
                  </a:lnTo>
                  <a:cubicBezTo>
                    <a:pt x="176494" y="39450"/>
                    <a:pt x="198230" y="20706"/>
                    <a:pt x="224923" y="20706"/>
                  </a:cubicBezTo>
                  <a:close/>
                  <a:moveTo>
                    <a:pt x="145042" y="2061"/>
                  </a:moveTo>
                  <a:lnTo>
                    <a:pt x="116877" y="2061"/>
                  </a:lnTo>
                  <a:lnTo>
                    <a:pt x="72521" y="57114"/>
                  </a:lnTo>
                  <a:lnTo>
                    <a:pt x="28164" y="2061"/>
                  </a:lnTo>
                  <a:lnTo>
                    <a:pt x="0" y="2061"/>
                  </a:lnTo>
                  <a:lnTo>
                    <a:pt x="58439" y="74582"/>
                  </a:lnTo>
                  <a:lnTo>
                    <a:pt x="0" y="147053"/>
                  </a:lnTo>
                  <a:lnTo>
                    <a:pt x="28164" y="147053"/>
                  </a:lnTo>
                  <a:lnTo>
                    <a:pt x="72521" y="92000"/>
                  </a:lnTo>
                  <a:lnTo>
                    <a:pt x="116877" y="147053"/>
                  </a:lnTo>
                  <a:lnTo>
                    <a:pt x="145042" y="147053"/>
                  </a:lnTo>
                  <a:lnTo>
                    <a:pt x="86603" y="74533"/>
                  </a:lnTo>
                  <a:lnTo>
                    <a:pt x="145042" y="2012"/>
                  </a:lnTo>
                  <a:close/>
                </a:path>
              </a:pathLst>
            </a:custGeom>
            <a:solidFill>
              <a:srgbClr val="00C7FD"/>
            </a:solidFill>
            <a:ln w="4903" cap="flat">
              <a:noFill/>
              <a:prstDash val="solid"/>
              <a:miter/>
            </a:ln>
          </p:spPr>
          <p:txBody>
            <a:bodyPr rtlCol="0" anchor="ctr"/>
            <a:lstStyle/>
            <a:p>
              <a:endParaRPr lang="en-US"/>
            </a:p>
          </p:txBody>
        </p:sp>
        <p:grpSp>
          <p:nvGrpSpPr>
            <p:cNvPr id="22" name="Graphic 4">
              <a:extLst>
                <a:ext uri="{FF2B5EF4-FFF2-40B4-BE49-F238E27FC236}">
                  <a16:creationId xmlns:a16="http://schemas.microsoft.com/office/drawing/2014/main" id="{35E7DAD8-9530-41E5-A149-7066D2638E1B}"/>
                </a:ext>
              </a:extLst>
            </p:cNvPr>
            <p:cNvGrpSpPr/>
            <p:nvPr/>
          </p:nvGrpSpPr>
          <p:grpSpPr>
            <a:xfrm>
              <a:off x="772417" y="6552937"/>
              <a:ext cx="17958" cy="17958"/>
              <a:chOff x="772417" y="6552937"/>
              <a:chExt cx="17958" cy="17958"/>
            </a:xfrm>
            <a:solidFill>
              <a:srgbClr val="00C7FD"/>
            </a:solidFill>
          </p:grpSpPr>
          <p:sp>
            <p:nvSpPr>
              <p:cNvPr id="23" name="Freeform: Shape 22">
                <a:extLst>
                  <a:ext uri="{FF2B5EF4-FFF2-40B4-BE49-F238E27FC236}">
                    <a16:creationId xmlns:a16="http://schemas.microsoft.com/office/drawing/2014/main" id="{90E84B73-AEC3-4457-8767-0F0860F9566C}"/>
                  </a:ext>
                </a:extLst>
              </p:cNvPr>
              <p:cNvSpPr/>
              <p:nvPr/>
            </p:nvSpPr>
            <p:spPr>
              <a:xfrm>
                <a:off x="772417" y="6552937"/>
                <a:ext cx="17958" cy="17958"/>
              </a:xfrm>
              <a:custGeom>
                <a:avLst/>
                <a:gdLst>
                  <a:gd name="connsiteX0" fmla="*/ 8979 w 17958"/>
                  <a:gd name="connsiteY0" fmla="*/ 1276 h 17958"/>
                  <a:gd name="connsiteX1" fmla="*/ 16683 w 17958"/>
                  <a:gd name="connsiteY1" fmla="*/ 8979 h 17958"/>
                  <a:gd name="connsiteX2" fmla="*/ 8979 w 17958"/>
                  <a:gd name="connsiteY2" fmla="*/ 16683 h 17958"/>
                  <a:gd name="connsiteX3" fmla="*/ 1276 w 17958"/>
                  <a:gd name="connsiteY3" fmla="*/ 8979 h 17958"/>
                  <a:gd name="connsiteX4" fmla="*/ 8979 w 17958"/>
                  <a:gd name="connsiteY4" fmla="*/ 1276 h 17958"/>
                  <a:gd name="connsiteX5" fmla="*/ 8979 w 17958"/>
                  <a:gd name="connsiteY5" fmla="*/ 0 h 17958"/>
                  <a:gd name="connsiteX6" fmla="*/ 0 w 17958"/>
                  <a:gd name="connsiteY6" fmla="*/ 8979 h 17958"/>
                  <a:gd name="connsiteX7" fmla="*/ 8979 w 17958"/>
                  <a:gd name="connsiteY7" fmla="*/ 17958 h 17958"/>
                  <a:gd name="connsiteX8" fmla="*/ 17959 w 17958"/>
                  <a:gd name="connsiteY8" fmla="*/ 8979 h 17958"/>
                  <a:gd name="connsiteX9" fmla="*/ 8979 w 17958"/>
                  <a:gd name="connsiteY9" fmla="*/ 0 h 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958" h="17958">
                    <a:moveTo>
                      <a:pt x="8979" y="1276"/>
                    </a:moveTo>
                    <a:cubicBezTo>
                      <a:pt x="13199" y="1276"/>
                      <a:pt x="16683" y="4710"/>
                      <a:pt x="16683" y="8979"/>
                    </a:cubicBezTo>
                    <a:cubicBezTo>
                      <a:pt x="16683" y="13248"/>
                      <a:pt x="13248" y="16683"/>
                      <a:pt x="8979" y="16683"/>
                    </a:cubicBezTo>
                    <a:cubicBezTo>
                      <a:pt x="4710" y="16683"/>
                      <a:pt x="1276" y="13248"/>
                      <a:pt x="1276" y="8979"/>
                    </a:cubicBezTo>
                    <a:cubicBezTo>
                      <a:pt x="1276" y="4710"/>
                      <a:pt x="4710" y="1276"/>
                      <a:pt x="8979" y="1276"/>
                    </a:cubicBezTo>
                    <a:moveTo>
                      <a:pt x="8979" y="0"/>
                    </a:moveTo>
                    <a:cubicBezTo>
                      <a:pt x="4024" y="0"/>
                      <a:pt x="0" y="4023"/>
                      <a:pt x="0" y="8979"/>
                    </a:cubicBezTo>
                    <a:cubicBezTo>
                      <a:pt x="0" y="13935"/>
                      <a:pt x="4024" y="17958"/>
                      <a:pt x="8979" y="17958"/>
                    </a:cubicBezTo>
                    <a:cubicBezTo>
                      <a:pt x="13935" y="17958"/>
                      <a:pt x="17959" y="13935"/>
                      <a:pt x="17959" y="8979"/>
                    </a:cubicBezTo>
                    <a:cubicBezTo>
                      <a:pt x="17959" y="4023"/>
                      <a:pt x="13935" y="0"/>
                      <a:pt x="8979" y="0"/>
                    </a:cubicBezTo>
                  </a:path>
                </a:pathLst>
              </a:custGeom>
              <a:solidFill>
                <a:srgbClr val="00C7FD"/>
              </a:solidFill>
              <a:ln w="4903"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337EF8BF-4952-473E-87D1-F1DB93ECAC13}"/>
                  </a:ext>
                </a:extLst>
              </p:cNvPr>
              <p:cNvSpPr/>
              <p:nvPr/>
            </p:nvSpPr>
            <p:spPr>
              <a:xfrm>
                <a:off x="778305" y="6557402"/>
                <a:ext cx="7016" cy="8979"/>
              </a:xfrm>
              <a:custGeom>
                <a:avLst/>
                <a:gdLst>
                  <a:gd name="connsiteX0" fmla="*/ 3729 w 7016"/>
                  <a:gd name="connsiteY0" fmla="*/ 0 h 8979"/>
                  <a:gd name="connsiteX1" fmla="*/ 5250 w 7016"/>
                  <a:gd name="connsiteY1" fmla="*/ 393 h 8979"/>
                  <a:gd name="connsiteX2" fmla="*/ 6281 w 7016"/>
                  <a:gd name="connsiteY2" fmla="*/ 1423 h 8979"/>
                  <a:gd name="connsiteX3" fmla="*/ 6673 w 7016"/>
                  <a:gd name="connsiteY3" fmla="*/ 2846 h 8979"/>
                  <a:gd name="connsiteX4" fmla="*/ 6182 w 7016"/>
                  <a:gd name="connsiteY4" fmla="*/ 4465 h 8979"/>
                  <a:gd name="connsiteX5" fmla="*/ 4956 w 7016"/>
                  <a:gd name="connsiteY5" fmla="*/ 5397 h 8979"/>
                  <a:gd name="connsiteX6" fmla="*/ 7017 w 7016"/>
                  <a:gd name="connsiteY6" fmla="*/ 8979 h 8979"/>
                  <a:gd name="connsiteX7" fmla="*/ 5397 w 7016"/>
                  <a:gd name="connsiteY7" fmla="*/ 8979 h 8979"/>
                  <a:gd name="connsiteX8" fmla="*/ 3533 w 7016"/>
                  <a:gd name="connsiteY8" fmla="*/ 5643 h 8979"/>
                  <a:gd name="connsiteX9" fmla="*/ 1423 w 7016"/>
                  <a:gd name="connsiteY9" fmla="*/ 5643 h 8979"/>
                  <a:gd name="connsiteX10" fmla="*/ 1423 w 7016"/>
                  <a:gd name="connsiteY10" fmla="*/ 8979 h 8979"/>
                  <a:gd name="connsiteX11" fmla="*/ 0 w 7016"/>
                  <a:gd name="connsiteY11" fmla="*/ 8979 h 8979"/>
                  <a:gd name="connsiteX12" fmla="*/ 0 w 7016"/>
                  <a:gd name="connsiteY12" fmla="*/ 0 h 8979"/>
                  <a:gd name="connsiteX13" fmla="*/ 3729 w 7016"/>
                  <a:gd name="connsiteY13" fmla="*/ 0 h 8979"/>
                  <a:gd name="connsiteX14" fmla="*/ 3729 w 7016"/>
                  <a:gd name="connsiteY14" fmla="*/ 4367 h 8979"/>
                  <a:gd name="connsiteX15" fmla="*/ 4514 w 7016"/>
                  <a:gd name="connsiteY15" fmla="*/ 4171 h 8979"/>
                  <a:gd name="connsiteX16" fmla="*/ 5054 w 7016"/>
                  <a:gd name="connsiteY16" fmla="*/ 3631 h 8979"/>
                  <a:gd name="connsiteX17" fmla="*/ 5250 w 7016"/>
                  <a:gd name="connsiteY17" fmla="*/ 2846 h 8979"/>
                  <a:gd name="connsiteX18" fmla="*/ 5054 w 7016"/>
                  <a:gd name="connsiteY18" fmla="*/ 2061 h 8979"/>
                  <a:gd name="connsiteX19" fmla="*/ 4514 w 7016"/>
                  <a:gd name="connsiteY19" fmla="*/ 1521 h 8979"/>
                  <a:gd name="connsiteX20" fmla="*/ 3729 w 7016"/>
                  <a:gd name="connsiteY20" fmla="*/ 1325 h 8979"/>
                  <a:gd name="connsiteX21" fmla="*/ 1423 w 7016"/>
                  <a:gd name="connsiteY21" fmla="*/ 1325 h 8979"/>
                  <a:gd name="connsiteX22" fmla="*/ 1423 w 7016"/>
                  <a:gd name="connsiteY22" fmla="*/ 4416 h 8979"/>
                  <a:gd name="connsiteX23" fmla="*/ 3729 w 7016"/>
                  <a:gd name="connsiteY23" fmla="*/ 4416 h 8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16" h="8979">
                    <a:moveTo>
                      <a:pt x="3729" y="0"/>
                    </a:moveTo>
                    <a:cubicBezTo>
                      <a:pt x="4269" y="0"/>
                      <a:pt x="4809" y="147"/>
                      <a:pt x="5250" y="393"/>
                    </a:cubicBezTo>
                    <a:cubicBezTo>
                      <a:pt x="5692" y="638"/>
                      <a:pt x="6035" y="981"/>
                      <a:pt x="6281" y="1423"/>
                    </a:cubicBezTo>
                    <a:cubicBezTo>
                      <a:pt x="6526" y="1865"/>
                      <a:pt x="6673" y="2306"/>
                      <a:pt x="6673" y="2846"/>
                    </a:cubicBezTo>
                    <a:cubicBezTo>
                      <a:pt x="6673" y="3484"/>
                      <a:pt x="6526" y="4023"/>
                      <a:pt x="6182" y="4465"/>
                    </a:cubicBezTo>
                    <a:cubicBezTo>
                      <a:pt x="5839" y="4907"/>
                      <a:pt x="5446" y="5201"/>
                      <a:pt x="4956" y="5397"/>
                    </a:cubicBezTo>
                    <a:lnTo>
                      <a:pt x="7017" y="8979"/>
                    </a:lnTo>
                    <a:lnTo>
                      <a:pt x="5397" y="8979"/>
                    </a:lnTo>
                    <a:lnTo>
                      <a:pt x="3533" y="5643"/>
                    </a:lnTo>
                    <a:lnTo>
                      <a:pt x="1423" y="5643"/>
                    </a:lnTo>
                    <a:lnTo>
                      <a:pt x="1423" y="8979"/>
                    </a:lnTo>
                    <a:lnTo>
                      <a:pt x="0" y="8979"/>
                    </a:lnTo>
                    <a:lnTo>
                      <a:pt x="0" y="0"/>
                    </a:lnTo>
                    <a:lnTo>
                      <a:pt x="3729" y="0"/>
                    </a:lnTo>
                    <a:close/>
                    <a:moveTo>
                      <a:pt x="3729" y="4367"/>
                    </a:moveTo>
                    <a:cubicBezTo>
                      <a:pt x="4024" y="4367"/>
                      <a:pt x="4269" y="4318"/>
                      <a:pt x="4514" y="4171"/>
                    </a:cubicBezTo>
                    <a:cubicBezTo>
                      <a:pt x="4759" y="4023"/>
                      <a:pt x="4907" y="3876"/>
                      <a:pt x="5054" y="3631"/>
                    </a:cubicBezTo>
                    <a:cubicBezTo>
                      <a:pt x="5201" y="3386"/>
                      <a:pt x="5250" y="3140"/>
                      <a:pt x="5250" y="2846"/>
                    </a:cubicBezTo>
                    <a:cubicBezTo>
                      <a:pt x="5250" y="2551"/>
                      <a:pt x="5201" y="2306"/>
                      <a:pt x="5054" y="2061"/>
                    </a:cubicBezTo>
                    <a:cubicBezTo>
                      <a:pt x="4907" y="1815"/>
                      <a:pt x="4759" y="1668"/>
                      <a:pt x="4514" y="1521"/>
                    </a:cubicBezTo>
                    <a:cubicBezTo>
                      <a:pt x="4269" y="1374"/>
                      <a:pt x="4024" y="1325"/>
                      <a:pt x="3729" y="1325"/>
                    </a:cubicBezTo>
                    <a:lnTo>
                      <a:pt x="1423" y="1325"/>
                    </a:lnTo>
                    <a:lnTo>
                      <a:pt x="1423" y="4416"/>
                    </a:lnTo>
                    <a:lnTo>
                      <a:pt x="3729" y="4416"/>
                    </a:lnTo>
                    <a:close/>
                  </a:path>
                </a:pathLst>
              </a:custGeom>
              <a:solidFill>
                <a:srgbClr val="00C7FD"/>
              </a:solidFill>
              <a:ln w="4903" cap="flat">
                <a:noFill/>
                <a:prstDash val="solid"/>
                <a:miter/>
              </a:ln>
            </p:spPr>
            <p:txBody>
              <a:bodyPr rtlCol="0" anchor="ctr"/>
              <a:lstStyle/>
              <a:p>
                <a:endParaRPr lang="en-US"/>
              </a:p>
            </p:txBody>
          </p:sp>
        </p:grpSp>
      </p:grpSp>
      <p:grpSp>
        <p:nvGrpSpPr>
          <p:cNvPr id="25" name="Graphic 4">
            <a:extLst>
              <a:ext uri="{FF2B5EF4-FFF2-40B4-BE49-F238E27FC236}">
                <a16:creationId xmlns:a16="http://schemas.microsoft.com/office/drawing/2014/main" id="{43F4BA17-3DD7-409A-AC0D-C81C0475CD55}"/>
              </a:ext>
            </a:extLst>
          </p:cNvPr>
          <p:cNvGrpSpPr/>
          <p:nvPr userDrawn="1"/>
        </p:nvGrpSpPr>
        <p:grpSpPr>
          <a:xfrm>
            <a:off x="138227" y="6297005"/>
            <a:ext cx="567262" cy="217316"/>
            <a:chOff x="138227" y="6297005"/>
            <a:chExt cx="567262" cy="217316"/>
          </a:xfrm>
          <a:solidFill>
            <a:schemeClr val="accent1"/>
          </a:solidFill>
        </p:grpSpPr>
        <p:sp>
          <p:nvSpPr>
            <p:cNvPr id="26" name="Freeform: Shape 25">
              <a:extLst>
                <a:ext uri="{FF2B5EF4-FFF2-40B4-BE49-F238E27FC236}">
                  <a16:creationId xmlns:a16="http://schemas.microsoft.com/office/drawing/2014/main" id="{39921D82-0B61-4915-87F4-95FE3E6EF0D1}"/>
                </a:ext>
              </a:extLst>
            </p:cNvPr>
            <p:cNvSpPr/>
            <p:nvPr/>
          </p:nvSpPr>
          <p:spPr>
            <a:xfrm>
              <a:off x="138227" y="6299949"/>
              <a:ext cx="40627" cy="40627"/>
            </a:xfrm>
            <a:custGeom>
              <a:avLst/>
              <a:gdLst>
                <a:gd name="connsiteX0" fmla="*/ 0 w 40627"/>
                <a:gd name="connsiteY0" fmla="*/ 0 h 40627"/>
                <a:gd name="connsiteX1" fmla="*/ 40627 w 40627"/>
                <a:gd name="connsiteY1" fmla="*/ 0 h 40627"/>
                <a:gd name="connsiteX2" fmla="*/ 40627 w 40627"/>
                <a:gd name="connsiteY2" fmla="*/ 40627 h 40627"/>
                <a:gd name="connsiteX3" fmla="*/ 0 w 40627"/>
                <a:gd name="connsiteY3" fmla="*/ 40627 h 40627"/>
              </a:gdLst>
              <a:ahLst/>
              <a:cxnLst>
                <a:cxn ang="0">
                  <a:pos x="connsiteX0" y="connsiteY0"/>
                </a:cxn>
                <a:cxn ang="0">
                  <a:pos x="connsiteX1" y="connsiteY1"/>
                </a:cxn>
                <a:cxn ang="0">
                  <a:pos x="connsiteX2" y="connsiteY2"/>
                </a:cxn>
                <a:cxn ang="0">
                  <a:pos x="connsiteX3" y="connsiteY3"/>
                </a:cxn>
              </a:cxnLst>
              <a:rect l="l" t="t" r="r" b="b"/>
              <a:pathLst>
                <a:path w="40627" h="40627">
                  <a:moveTo>
                    <a:pt x="0" y="0"/>
                  </a:moveTo>
                  <a:lnTo>
                    <a:pt x="40627" y="0"/>
                  </a:lnTo>
                  <a:lnTo>
                    <a:pt x="40627" y="40627"/>
                  </a:lnTo>
                  <a:lnTo>
                    <a:pt x="0" y="40627"/>
                  </a:lnTo>
                  <a:close/>
                </a:path>
              </a:pathLst>
            </a:custGeom>
            <a:solidFill>
              <a:schemeClr val="accent2"/>
            </a:solidFill>
            <a:ln w="4903"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0F11209-09D7-4CF0-873F-B41632545CE8}"/>
                </a:ext>
              </a:extLst>
            </p:cNvPr>
            <p:cNvSpPr/>
            <p:nvPr/>
          </p:nvSpPr>
          <p:spPr>
            <a:xfrm>
              <a:off x="139257" y="6297005"/>
              <a:ext cx="514270" cy="217316"/>
            </a:xfrm>
            <a:custGeom>
              <a:avLst/>
              <a:gdLst>
                <a:gd name="connsiteX0" fmla="*/ 38518 w 514270"/>
                <a:gd name="connsiteY0" fmla="*/ 214275 h 217316"/>
                <a:gd name="connsiteX1" fmla="*/ 38518 w 514270"/>
                <a:gd name="connsiteY1" fmla="*/ 68203 h 217316"/>
                <a:gd name="connsiteX2" fmla="*/ 0 w 514270"/>
                <a:gd name="connsiteY2" fmla="*/ 68203 h 217316"/>
                <a:gd name="connsiteX3" fmla="*/ 0 w 514270"/>
                <a:gd name="connsiteY3" fmla="*/ 214324 h 217316"/>
                <a:gd name="connsiteX4" fmla="*/ 38468 w 514270"/>
                <a:gd name="connsiteY4" fmla="*/ 214324 h 217316"/>
                <a:gd name="connsiteX5" fmla="*/ 293665 w 514270"/>
                <a:gd name="connsiteY5" fmla="*/ 215747 h 217316"/>
                <a:gd name="connsiteX6" fmla="*/ 293665 w 514270"/>
                <a:gd name="connsiteY6" fmla="*/ 179928 h 217316"/>
                <a:gd name="connsiteX7" fmla="*/ 279730 w 514270"/>
                <a:gd name="connsiteY7" fmla="*/ 179045 h 217316"/>
                <a:gd name="connsiteX8" fmla="*/ 270702 w 514270"/>
                <a:gd name="connsiteY8" fmla="*/ 175021 h 217316"/>
                <a:gd name="connsiteX9" fmla="*/ 266679 w 514270"/>
                <a:gd name="connsiteY9" fmla="*/ 166287 h 217316"/>
                <a:gd name="connsiteX10" fmla="*/ 265795 w 514270"/>
                <a:gd name="connsiteY10" fmla="*/ 152156 h 217316"/>
                <a:gd name="connsiteX11" fmla="*/ 265795 w 514270"/>
                <a:gd name="connsiteY11" fmla="*/ 101029 h 217316"/>
                <a:gd name="connsiteX12" fmla="*/ 293665 w 514270"/>
                <a:gd name="connsiteY12" fmla="*/ 101029 h 217316"/>
                <a:gd name="connsiteX13" fmla="*/ 293665 w 514270"/>
                <a:gd name="connsiteY13" fmla="*/ 68105 h 217316"/>
                <a:gd name="connsiteX14" fmla="*/ 265795 w 514270"/>
                <a:gd name="connsiteY14" fmla="*/ 68105 h 217316"/>
                <a:gd name="connsiteX15" fmla="*/ 265795 w 514270"/>
                <a:gd name="connsiteY15" fmla="*/ 11285 h 217316"/>
                <a:gd name="connsiteX16" fmla="*/ 227327 w 514270"/>
                <a:gd name="connsiteY16" fmla="*/ 11285 h 217316"/>
                <a:gd name="connsiteX17" fmla="*/ 227327 w 514270"/>
                <a:gd name="connsiteY17" fmla="*/ 152500 h 217316"/>
                <a:gd name="connsiteX18" fmla="*/ 230418 w 514270"/>
                <a:gd name="connsiteY18" fmla="*/ 182627 h 217316"/>
                <a:gd name="connsiteX19" fmla="*/ 240673 w 514270"/>
                <a:gd name="connsiteY19" fmla="*/ 202008 h 217316"/>
                <a:gd name="connsiteX20" fmla="*/ 259466 w 514270"/>
                <a:gd name="connsiteY20" fmla="*/ 212558 h 217316"/>
                <a:gd name="connsiteX21" fmla="*/ 288808 w 514270"/>
                <a:gd name="connsiteY21" fmla="*/ 215796 h 217316"/>
                <a:gd name="connsiteX22" fmla="*/ 293665 w 514270"/>
                <a:gd name="connsiteY22" fmla="*/ 215796 h 217316"/>
                <a:gd name="connsiteX23" fmla="*/ 514270 w 514270"/>
                <a:gd name="connsiteY23" fmla="*/ 214275 h 217316"/>
                <a:gd name="connsiteX24" fmla="*/ 514270 w 514270"/>
                <a:gd name="connsiteY24" fmla="*/ 0 h 217316"/>
                <a:gd name="connsiteX25" fmla="*/ 475802 w 514270"/>
                <a:gd name="connsiteY25" fmla="*/ 0 h 217316"/>
                <a:gd name="connsiteX26" fmla="*/ 475802 w 514270"/>
                <a:gd name="connsiteY26" fmla="*/ 214275 h 217316"/>
                <a:gd name="connsiteX27" fmla="*/ 514270 w 514270"/>
                <a:gd name="connsiteY27" fmla="*/ 214275 h 217316"/>
                <a:gd name="connsiteX28" fmla="*/ 190183 w 514270"/>
                <a:gd name="connsiteY28" fmla="*/ 82579 h 217316"/>
                <a:gd name="connsiteX29" fmla="*/ 145434 w 514270"/>
                <a:gd name="connsiteY29" fmla="*/ 65210 h 217316"/>
                <a:gd name="connsiteX30" fmla="*/ 120165 w 514270"/>
                <a:gd name="connsiteY30" fmla="*/ 70853 h 217316"/>
                <a:gd name="connsiteX31" fmla="*/ 101029 w 514270"/>
                <a:gd name="connsiteY31" fmla="*/ 86456 h 217316"/>
                <a:gd name="connsiteX32" fmla="*/ 98919 w 514270"/>
                <a:gd name="connsiteY32" fmla="*/ 89154 h 217316"/>
                <a:gd name="connsiteX33" fmla="*/ 98919 w 514270"/>
                <a:gd name="connsiteY33" fmla="*/ 86701 h 217316"/>
                <a:gd name="connsiteX34" fmla="*/ 98919 w 514270"/>
                <a:gd name="connsiteY34" fmla="*/ 68203 h 217316"/>
                <a:gd name="connsiteX35" fmla="*/ 60941 w 514270"/>
                <a:gd name="connsiteY35" fmla="*/ 68203 h 217316"/>
                <a:gd name="connsiteX36" fmla="*/ 60941 w 514270"/>
                <a:gd name="connsiteY36" fmla="*/ 214324 h 217316"/>
                <a:gd name="connsiteX37" fmla="*/ 99213 w 514270"/>
                <a:gd name="connsiteY37" fmla="*/ 214324 h 217316"/>
                <a:gd name="connsiteX38" fmla="*/ 99213 w 514270"/>
                <a:gd name="connsiteY38" fmla="*/ 141901 h 217316"/>
                <a:gd name="connsiteX39" fmla="*/ 99262 w 514270"/>
                <a:gd name="connsiteY39" fmla="*/ 139252 h 217316"/>
                <a:gd name="connsiteX40" fmla="*/ 109419 w 514270"/>
                <a:gd name="connsiteY40" fmla="*/ 108928 h 217316"/>
                <a:gd name="connsiteX41" fmla="*/ 133855 w 514270"/>
                <a:gd name="connsiteY41" fmla="*/ 98526 h 217316"/>
                <a:gd name="connsiteX42" fmla="*/ 159026 w 514270"/>
                <a:gd name="connsiteY42" fmla="*/ 108634 h 217316"/>
                <a:gd name="connsiteX43" fmla="*/ 167416 w 514270"/>
                <a:gd name="connsiteY43" fmla="*/ 136651 h 217316"/>
                <a:gd name="connsiteX44" fmla="*/ 167416 w 514270"/>
                <a:gd name="connsiteY44" fmla="*/ 136651 h 217316"/>
                <a:gd name="connsiteX45" fmla="*/ 167416 w 514270"/>
                <a:gd name="connsiteY45" fmla="*/ 136946 h 217316"/>
                <a:gd name="connsiteX46" fmla="*/ 167416 w 514270"/>
                <a:gd name="connsiteY46" fmla="*/ 136995 h 217316"/>
                <a:gd name="connsiteX47" fmla="*/ 167416 w 514270"/>
                <a:gd name="connsiteY47" fmla="*/ 136995 h 217316"/>
                <a:gd name="connsiteX48" fmla="*/ 167416 w 514270"/>
                <a:gd name="connsiteY48" fmla="*/ 214275 h 217316"/>
                <a:gd name="connsiteX49" fmla="*/ 206277 w 514270"/>
                <a:gd name="connsiteY49" fmla="*/ 214275 h 217316"/>
                <a:gd name="connsiteX50" fmla="*/ 206277 w 514270"/>
                <a:gd name="connsiteY50" fmla="*/ 131352 h 217316"/>
                <a:gd name="connsiteX51" fmla="*/ 190183 w 514270"/>
                <a:gd name="connsiteY51" fmla="*/ 82579 h 217316"/>
                <a:gd name="connsiteX52" fmla="*/ 455684 w 514270"/>
                <a:gd name="connsiteY52" fmla="*/ 140969 h 217316"/>
                <a:gd name="connsiteX53" fmla="*/ 450140 w 514270"/>
                <a:gd name="connsiteY53" fmla="*/ 111431 h 217316"/>
                <a:gd name="connsiteX54" fmla="*/ 434635 w 514270"/>
                <a:gd name="connsiteY54" fmla="*/ 87290 h 217316"/>
                <a:gd name="connsiteX55" fmla="*/ 410837 w 514270"/>
                <a:gd name="connsiteY55" fmla="*/ 71098 h 217316"/>
                <a:gd name="connsiteX56" fmla="*/ 380269 w 514270"/>
                <a:gd name="connsiteY56" fmla="*/ 65259 h 217316"/>
                <a:gd name="connsiteX57" fmla="*/ 350583 w 514270"/>
                <a:gd name="connsiteY57" fmla="*/ 71245 h 217316"/>
                <a:gd name="connsiteX58" fmla="*/ 326442 w 514270"/>
                <a:gd name="connsiteY58" fmla="*/ 87486 h 217316"/>
                <a:gd name="connsiteX59" fmla="*/ 310201 w 514270"/>
                <a:gd name="connsiteY59" fmla="*/ 111627 h 217316"/>
                <a:gd name="connsiteX60" fmla="*/ 304215 w 514270"/>
                <a:gd name="connsiteY60" fmla="*/ 141312 h 217316"/>
                <a:gd name="connsiteX61" fmla="*/ 309907 w 514270"/>
                <a:gd name="connsiteY61" fmla="*/ 170998 h 217316"/>
                <a:gd name="connsiteX62" fmla="*/ 325706 w 514270"/>
                <a:gd name="connsiteY62" fmla="*/ 195090 h 217316"/>
                <a:gd name="connsiteX63" fmla="*/ 350092 w 514270"/>
                <a:gd name="connsiteY63" fmla="*/ 211331 h 217316"/>
                <a:gd name="connsiteX64" fmla="*/ 381397 w 514270"/>
                <a:gd name="connsiteY64" fmla="*/ 217317 h 217316"/>
                <a:gd name="connsiteX65" fmla="*/ 446411 w 514270"/>
                <a:gd name="connsiteY65" fmla="*/ 188662 h 217316"/>
                <a:gd name="connsiteX66" fmla="*/ 418688 w 514270"/>
                <a:gd name="connsiteY66" fmla="*/ 167563 h 217316"/>
                <a:gd name="connsiteX67" fmla="*/ 381692 w 514270"/>
                <a:gd name="connsiteY67" fmla="*/ 183902 h 217316"/>
                <a:gd name="connsiteX68" fmla="*/ 355146 w 514270"/>
                <a:gd name="connsiteY68" fmla="*/ 176444 h 217316"/>
                <a:gd name="connsiteX69" fmla="*/ 341260 w 514270"/>
                <a:gd name="connsiteY69" fmla="*/ 156180 h 217316"/>
                <a:gd name="connsiteX70" fmla="*/ 340868 w 514270"/>
                <a:gd name="connsiteY70" fmla="*/ 154806 h 217316"/>
                <a:gd name="connsiteX71" fmla="*/ 455635 w 514270"/>
                <a:gd name="connsiteY71" fmla="*/ 154806 h 217316"/>
                <a:gd name="connsiteX72" fmla="*/ 455635 w 514270"/>
                <a:gd name="connsiteY72" fmla="*/ 141067 h 217316"/>
                <a:gd name="connsiteX73" fmla="*/ 341211 w 514270"/>
                <a:gd name="connsiteY73" fmla="*/ 127574 h 217316"/>
                <a:gd name="connsiteX74" fmla="*/ 379974 w 514270"/>
                <a:gd name="connsiteY74" fmla="*/ 98183 h 217316"/>
                <a:gd name="connsiteX75" fmla="*/ 418737 w 514270"/>
                <a:gd name="connsiteY75" fmla="*/ 127525 h 217316"/>
                <a:gd name="connsiteX76" fmla="*/ 341211 w 514270"/>
                <a:gd name="connsiteY76" fmla="*/ 127525 h 217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14270" h="217316">
                  <a:moveTo>
                    <a:pt x="38518" y="214275"/>
                  </a:moveTo>
                  <a:lnTo>
                    <a:pt x="38518" y="68203"/>
                  </a:lnTo>
                  <a:lnTo>
                    <a:pt x="0" y="68203"/>
                  </a:lnTo>
                  <a:lnTo>
                    <a:pt x="0" y="214324"/>
                  </a:lnTo>
                  <a:lnTo>
                    <a:pt x="38468" y="214324"/>
                  </a:lnTo>
                  <a:close/>
                  <a:moveTo>
                    <a:pt x="293665" y="215747"/>
                  </a:moveTo>
                  <a:lnTo>
                    <a:pt x="293665" y="179928"/>
                  </a:lnTo>
                  <a:cubicBezTo>
                    <a:pt x="287974" y="179928"/>
                    <a:pt x="283312" y="179585"/>
                    <a:pt x="279730" y="179045"/>
                  </a:cubicBezTo>
                  <a:cubicBezTo>
                    <a:pt x="275756" y="178407"/>
                    <a:pt x="272714" y="177082"/>
                    <a:pt x="270702" y="175021"/>
                  </a:cubicBezTo>
                  <a:cubicBezTo>
                    <a:pt x="268690" y="173010"/>
                    <a:pt x="267317" y="170066"/>
                    <a:pt x="266679" y="166287"/>
                  </a:cubicBezTo>
                  <a:cubicBezTo>
                    <a:pt x="266090" y="162706"/>
                    <a:pt x="265795" y="157946"/>
                    <a:pt x="265795" y="152156"/>
                  </a:cubicBezTo>
                  <a:lnTo>
                    <a:pt x="265795" y="101029"/>
                  </a:lnTo>
                  <a:lnTo>
                    <a:pt x="293665" y="101029"/>
                  </a:lnTo>
                  <a:lnTo>
                    <a:pt x="293665" y="68105"/>
                  </a:lnTo>
                  <a:lnTo>
                    <a:pt x="265795" y="68105"/>
                  </a:lnTo>
                  <a:lnTo>
                    <a:pt x="265795" y="11285"/>
                  </a:lnTo>
                  <a:lnTo>
                    <a:pt x="227327" y="11285"/>
                  </a:lnTo>
                  <a:lnTo>
                    <a:pt x="227327" y="152500"/>
                  </a:lnTo>
                  <a:cubicBezTo>
                    <a:pt x="227327" y="164423"/>
                    <a:pt x="228357" y="174531"/>
                    <a:pt x="230418" y="182627"/>
                  </a:cubicBezTo>
                  <a:cubicBezTo>
                    <a:pt x="232430" y="190625"/>
                    <a:pt x="235865" y="197151"/>
                    <a:pt x="240673" y="202008"/>
                  </a:cubicBezTo>
                  <a:cubicBezTo>
                    <a:pt x="245433" y="206866"/>
                    <a:pt x="251762" y="210448"/>
                    <a:pt x="259466" y="212558"/>
                  </a:cubicBezTo>
                  <a:cubicBezTo>
                    <a:pt x="267218" y="214716"/>
                    <a:pt x="277130" y="215796"/>
                    <a:pt x="288808" y="215796"/>
                  </a:cubicBezTo>
                  <a:lnTo>
                    <a:pt x="293665" y="215796"/>
                  </a:lnTo>
                  <a:close/>
                  <a:moveTo>
                    <a:pt x="514270" y="214275"/>
                  </a:moveTo>
                  <a:lnTo>
                    <a:pt x="514270" y="0"/>
                  </a:lnTo>
                  <a:lnTo>
                    <a:pt x="475802" y="0"/>
                  </a:lnTo>
                  <a:lnTo>
                    <a:pt x="475802" y="214275"/>
                  </a:lnTo>
                  <a:lnTo>
                    <a:pt x="514270" y="214275"/>
                  </a:lnTo>
                  <a:close/>
                  <a:moveTo>
                    <a:pt x="190183" y="82579"/>
                  </a:moveTo>
                  <a:cubicBezTo>
                    <a:pt x="179536" y="71049"/>
                    <a:pt x="164472" y="65210"/>
                    <a:pt x="145434" y="65210"/>
                  </a:cubicBezTo>
                  <a:cubicBezTo>
                    <a:pt x="136259" y="65210"/>
                    <a:pt x="127770" y="67123"/>
                    <a:pt x="120165" y="70853"/>
                  </a:cubicBezTo>
                  <a:cubicBezTo>
                    <a:pt x="112609" y="74582"/>
                    <a:pt x="106181" y="79832"/>
                    <a:pt x="101029" y="86456"/>
                  </a:cubicBezTo>
                  <a:lnTo>
                    <a:pt x="98919" y="89154"/>
                  </a:lnTo>
                  <a:lnTo>
                    <a:pt x="98919" y="86701"/>
                  </a:lnTo>
                  <a:cubicBezTo>
                    <a:pt x="98919" y="86701"/>
                    <a:pt x="98919" y="68203"/>
                    <a:pt x="98919" y="68203"/>
                  </a:cubicBezTo>
                  <a:lnTo>
                    <a:pt x="60941" y="68203"/>
                  </a:lnTo>
                  <a:lnTo>
                    <a:pt x="60941" y="214324"/>
                  </a:lnTo>
                  <a:lnTo>
                    <a:pt x="99213" y="214324"/>
                  </a:lnTo>
                  <a:lnTo>
                    <a:pt x="99213" y="141901"/>
                  </a:lnTo>
                  <a:cubicBezTo>
                    <a:pt x="99213" y="141018"/>
                    <a:pt x="99213" y="140135"/>
                    <a:pt x="99262" y="139252"/>
                  </a:cubicBezTo>
                  <a:cubicBezTo>
                    <a:pt x="99655" y="125611"/>
                    <a:pt x="103090" y="115405"/>
                    <a:pt x="109419" y="108928"/>
                  </a:cubicBezTo>
                  <a:cubicBezTo>
                    <a:pt x="116190" y="102059"/>
                    <a:pt x="124385" y="98526"/>
                    <a:pt x="133855" y="98526"/>
                  </a:cubicBezTo>
                  <a:cubicBezTo>
                    <a:pt x="144944" y="98526"/>
                    <a:pt x="153432" y="101912"/>
                    <a:pt x="159026" y="108634"/>
                  </a:cubicBezTo>
                  <a:cubicBezTo>
                    <a:pt x="164521" y="115209"/>
                    <a:pt x="167318" y="124630"/>
                    <a:pt x="167416" y="136651"/>
                  </a:cubicBezTo>
                  <a:lnTo>
                    <a:pt x="167416" y="136651"/>
                  </a:lnTo>
                  <a:lnTo>
                    <a:pt x="167416" y="136946"/>
                  </a:lnTo>
                  <a:cubicBezTo>
                    <a:pt x="167416" y="136946"/>
                    <a:pt x="167416" y="136946"/>
                    <a:pt x="167416" y="136995"/>
                  </a:cubicBezTo>
                  <a:lnTo>
                    <a:pt x="167416" y="136995"/>
                  </a:lnTo>
                  <a:cubicBezTo>
                    <a:pt x="167416" y="136995"/>
                    <a:pt x="167416" y="214275"/>
                    <a:pt x="167416" y="214275"/>
                  </a:cubicBezTo>
                  <a:lnTo>
                    <a:pt x="206277" y="214275"/>
                  </a:lnTo>
                  <a:lnTo>
                    <a:pt x="206277" y="131352"/>
                  </a:lnTo>
                  <a:cubicBezTo>
                    <a:pt x="206277" y="110548"/>
                    <a:pt x="200880" y="94110"/>
                    <a:pt x="190183" y="82579"/>
                  </a:cubicBezTo>
                  <a:close/>
                  <a:moveTo>
                    <a:pt x="455684" y="140969"/>
                  </a:moveTo>
                  <a:cubicBezTo>
                    <a:pt x="455684" y="130518"/>
                    <a:pt x="453820" y="120557"/>
                    <a:pt x="450140" y="111431"/>
                  </a:cubicBezTo>
                  <a:cubicBezTo>
                    <a:pt x="446460" y="102304"/>
                    <a:pt x="441259" y="94208"/>
                    <a:pt x="434635" y="87290"/>
                  </a:cubicBezTo>
                  <a:cubicBezTo>
                    <a:pt x="428060" y="80421"/>
                    <a:pt x="420013" y="74974"/>
                    <a:pt x="410837" y="71098"/>
                  </a:cubicBezTo>
                  <a:cubicBezTo>
                    <a:pt x="401613" y="67222"/>
                    <a:pt x="391358" y="65259"/>
                    <a:pt x="380269" y="65259"/>
                  </a:cubicBezTo>
                  <a:cubicBezTo>
                    <a:pt x="369817" y="65259"/>
                    <a:pt x="359808" y="67271"/>
                    <a:pt x="350583" y="71245"/>
                  </a:cubicBezTo>
                  <a:cubicBezTo>
                    <a:pt x="341359" y="75219"/>
                    <a:pt x="333262" y="80666"/>
                    <a:pt x="326442" y="87486"/>
                  </a:cubicBezTo>
                  <a:cubicBezTo>
                    <a:pt x="319671" y="94257"/>
                    <a:pt x="314175" y="102402"/>
                    <a:pt x="310201" y="111627"/>
                  </a:cubicBezTo>
                  <a:cubicBezTo>
                    <a:pt x="306227" y="120852"/>
                    <a:pt x="304215" y="130812"/>
                    <a:pt x="304215" y="141312"/>
                  </a:cubicBezTo>
                  <a:cubicBezTo>
                    <a:pt x="304215" y="151813"/>
                    <a:pt x="306128" y="161773"/>
                    <a:pt x="309907" y="170998"/>
                  </a:cubicBezTo>
                  <a:cubicBezTo>
                    <a:pt x="313685" y="180222"/>
                    <a:pt x="318984" y="188319"/>
                    <a:pt x="325706" y="195090"/>
                  </a:cubicBezTo>
                  <a:cubicBezTo>
                    <a:pt x="332379" y="201861"/>
                    <a:pt x="340623" y="207356"/>
                    <a:pt x="350092" y="211331"/>
                  </a:cubicBezTo>
                  <a:cubicBezTo>
                    <a:pt x="359611" y="215305"/>
                    <a:pt x="370161" y="217317"/>
                    <a:pt x="381397" y="217317"/>
                  </a:cubicBezTo>
                  <a:cubicBezTo>
                    <a:pt x="413978" y="217317"/>
                    <a:pt x="434291" y="202499"/>
                    <a:pt x="446411" y="188662"/>
                  </a:cubicBezTo>
                  <a:lnTo>
                    <a:pt x="418688" y="167563"/>
                  </a:lnTo>
                  <a:cubicBezTo>
                    <a:pt x="412849" y="174482"/>
                    <a:pt x="399012" y="183902"/>
                    <a:pt x="381692" y="183902"/>
                  </a:cubicBezTo>
                  <a:cubicBezTo>
                    <a:pt x="370848" y="183902"/>
                    <a:pt x="361868" y="181400"/>
                    <a:pt x="355146" y="176444"/>
                  </a:cubicBezTo>
                  <a:cubicBezTo>
                    <a:pt x="348375" y="171489"/>
                    <a:pt x="343714" y="164668"/>
                    <a:pt x="341260" y="156180"/>
                  </a:cubicBezTo>
                  <a:lnTo>
                    <a:pt x="340868" y="154806"/>
                  </a:lnTo>
                  <a:lnTo>
                    <a:pt x="455635" y="154806"/>
                  </a:lnTo>
                  <a:lnTo>
                    <a:pt x="455635" y="141067"/>
                  </a:lnTo>
                  <a:close/>
                  <a:moveTo>
                    <a:pt x="341211" y="127574"/>
                  </a:moveTo>
                  <a:cubicBezTo>
                    <a:pt x="341211" y="116877"/>
                    <a:pt x="353478" y="98183"/>
                    <a:pt x="379974" y="98183"/>
                  </a:cubicBezTo>
                  <a:cubicBezTo>
                    <a:pt x="406470" y="98183"/>
                    <a:pt x="418737" y="116828"/>
                    <a:pt x="418737" y="127525"/>
                  </a:cubicBezTo>
                  <a:lnTo>
                    <a:pt x="341211" y="127525"/>
                  </a:lnTo>
                  <a:close/>
                </a:path>
              </a:pathLst>
            </a:custGeom>
            <a:solidFill>
              <a:schemeClr val="bg2"/>
            </a:solidFill>
            <a:ln w="4903" cap="flat">
              <a:noFill/>
              <a:prstDash val="solid"/>
              <a:miter/>
            </a:ln>
          </p:spPr>
          <p:txBody>
            <a:bodyPr rtlCol="0" anchor="ctr"/>
            <a:lstStyle/>
            <a:p>
              <a:endParaRPr lang="en-US"/>
            </a:p>
          </p:txBody>
        </p:sp>
        <p:grpSp>
          <p:nvGrpSpPr>
            <p:cNvPr id="28" name="Graphic 4">
              <a:extLst>
                <a:ext uri="{FF2B5EF4-FFF2-40B4-BE49-F238E27FC236}">
                  <a16:creationId xmlns:a16="http://schemas.microsoft.com/office/drawing/2014/main" id="{C819EBA6-3B24-480C-A7DD-AAE71C314A05}"/>
                </a:ext>
              </a:extLst>
            </p:cNvPr>
            <p:cNvGrpSpPr/>
            <p:nvPr/>
          </p:nvGrpSpPr>
          <p:grpSpPr>
            <a:xfrm>
              <a:off x="673890" y="6297005"/>
              <a:ext cx="31599" cy="31599"/>
              <a:chOff x="673890" y="6297005"/>
              <a:chExt cx="31599" cy="31599"/>
            </a:xfrm>
            <a:grpFill/>
          </p:grpSpPr>
          <p:sp>
            <p:nvSpPr>
              <p:cNvPr id="29" name="Freeform: Shape 28">
                <a:extLst>
                  <a:ext uri="{FF2B5EF4-FFF2-40B4-BE49-F238E27FC236}">
                    <a16:creationId xmlns:a16="http://schemas.microsoft.com/office/drawing/2014/main" id="{AB9F4F63-CD41-4CB6-A375-079310B471C9}"/>
                  </a:ext>
                </a:extLst>
              </p:cNvPr>
              <p:cNvSpPr/>
              <p:nvPr/>
            </p:nvSpPr>
            <p:spPr>
              <a:xfrm>
                <a:off x="673890" y="6297005"/>
                <a:ext cx="31599" cy="31599"/>
              </a:xfrm>
              <a:custGeom>
                <a:avLst/>
                <a:gdLst>
                  <a:gd name="connsiteX0" fmla="*/ 15800 w 31599"/>
                  <a:gd name="connsiteY0" fmla="*/ 2257 h 31599"/>
                  <a:gd name="connsiteX1" fmla="*/ 29342 w 31599"/>
                  <a:gd name="connsiteY1" fmla="*/ 15800 h 31599"/>
                  <a:gd name="connsiteX2" fmla="*/ 15800 w 31599"/>
                  <a:gd name="connsiteY2" fmla="*/ 29342 h 31599"/>
                  <a:gd name="connsiteX3" fmla="*/ 2257 w 31599"/>
                  <a:gd name="connsiteY3" fmla="*/ 15800 h 31599"/>
                  <a:gd name="connsiteX4" fmla="*/ 15800 w 31599"/>
                  <a:gd name="connsiteY4" fmla="*/ 2257 h 31599"/>
                  <a:gd name="connsiteX5" fmla="*/ 15800 w 31599"/>
                  <a:gd name="connsiteY5" fmla="*/ 0 h 31599"/>
                  <a:gd name="connsiteX6" fmla="*/ 0 w 31599"/>
                  <a:gd name="connsiteY6" fmla="*/ 15800 h 31599"/>
                  <a:gd name="connsiteX7" fmla="*/ 15800 w 31599"/>
                  <a:gd name="connsiteY7" fmla="*/ 31599 h 31599"/>
                  <a:gd name="connsiteX8" fmla="*/ 31599 w 31599"/>
                  <a:gd name="connsiteY8" fmla="*/ 15800 h 31599"/>
                  <a:gd name="connsiteX9" fmla="*/ 15800 w 31599"/>
                  <a:gd name="connsiteY9" fmla="*/ 0 h 3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599" h="31599">
                    <a:moveTo>
                      <a:pt x="15800" y="2257"/>
                    </a:moveTo>
                    <a:cubicBezTo>
                      <a:pt x="23258" y="2257"/>
                      <a:pt x="29342" y="8341"/>
                      <a:pt x="29342" y="15800"/>
                    </a:cubicBezTo>
                    <a:cubicBezTo>
                      <a:pt x="29342" y="23258"/>
                      <a:pt x="23258" y="29342"/>
                      <a:pt x="15800" y="29342"/>
                    </a:cubicBezTo>
                    <a:cubicBezTo>
                      <a:pt x="8341" y="29342"/>
                      <a:pt x="2257" y="23258"/>
                      <a:pt x="2257" y="15800"/>
                    </a:cubicBezTo>
                    <a:cubicBezTo>
                      <a:pt x="2257" y="8341"/>
                      <a:pt x="8341" y="2257"/>
                      <a:pt x="15800" y="2257"/>
                    </a:cubicBezTo>
                    <a:moveTo>
                      <a:pt x="15800" y="0"/>
                    </a:moveTo>
                    <a:cubicBezTo>
                      <a:pt x="7066" y="0"/>
                      <a:pt x="0" y="7066"/>
                      <a:pt x="0" y="15800"/>
                    </a:cubicBezTo>
                    <a:cubicBezTo>
                      <a:pt x="0" y="24533"/>
                      <a:pt x="7066" y="31599"/>
                      <a:pt x="15800" y="31599"/>
                    </a:cubicBezTo>
                    <a:cubicBezTo>
                      <a:pt x="24533" y="31599"/>
                      <a:pt x="31599" y="24533"/>
                      <a:pt x="31599" y="15800"/>
                    </a:cubicBezTo>
                    <a:cubicBezTo>
                      <a:pt x="31599" y="7066"/>
                      <a:pt x="24533" y="0"/>
                      <a:pt x="15800" y="0"/>
                    </a:cubicBezTo>
                  </a:path>
                </a:pathLst>
              </a:custGeom>
              <a:grpFill/>
              <a:ln w="4903"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86971DB3-DB1F-4E10-B2AD-A1961B4C89BE}"/>
                  </a:ext>
                </a:extLst>
              </p:cNvPr>
              <p:cNvSpPr/>
              <p:nvPr/>
            </p:nvSpPr>
            <p:spPr>
              <a:xfrm>
                <a:off x="684293" y="6304904"/>
                <a:ext cx="12315" cy="15799"/>
              </a:xfrm>
              <a:custGeom>
                <a:avLst/>
                <a:gdLst>
                  <a:gd name="connsiteX0" fmla="*/ 6575 w 12315"/>
                  <a:gd name="connsiteY0" fmla="*/ 0 h 15799"/>
                  <a:gd name="connsiteX1" fmla="*/ 9274 w 12315"/>
                  <a:gd name="connsiteY1" fmla="*/ 638 h 15799"/>
                  <a:gd name="connsiteX2" fmla="*/ 11138 w 12315"/>
                  <a:gd name="connsiteY2" fmla="*/ 2404 h 15799"/>
                  <a:gd name="connsiteX3" fmla="*/ 11776 w 12315"/>
                  <a:gd name="connsiteY3" fmla="*/ 4956 h 15799"/>
                  <a:gd name="connsiteX4" fmla="*/ 10893 w 12315"/>
                  <a:gd name="connsiteY4" fmla="*/ 7802 h 15799"/>
                  <a:gd name="connsiteX5" fmla="*/ 8734 w 12315"/>
                  <a:gd name="connsiteY5" fmla="*/ 9470 h 15799"/>
                  <a:gd name="connsiteX6" fmla="*/ 12316 w 12315"/>
                  <a:gd name="connsiteY6" fmla="*/ 15800 h 15799"/>
                  <a:gd name="connsiteX7" fmla="*/ 9519 w 12315"/>
                  <a:gd name="connsiteY7" fmla="*/ 15800 h 15799"/>
                  <a:gd name="connsiteX8" fmla="*/ 6231 w 12315"/>
                  <a:gd name="connsiteY8" fmla="*/ 9912 h 15799"/>
                  <a:gd name="connsiteX9" fmla="*/ 2502 w 12315"/>
                  <a:gd name="connsiteY9" fmla="*/ 9912 h 15799"/>
                  <a:gd name="connsiteX10" fmla="*/ 2502 w 12315"/>
                  <a:gd name="connsiteY10" fmla="*/ 15800 h 15799"/>
                  <a:gd name="connsiteX11" fmla="*/ 0 w 12315"/>
                  <a:gd name="connsiteY11" fmla="*/ 15800 h 15799"/>
                  <a:gd name="connsiteX12" fmla="*/ 0 w 12315"/>
                  <a:gd name="connsiteY12" fmla="*/ 0 h 15799"/>
                  <a:gd name="connsiteX13" fmla="*/ 6526 w 12315"/>
                  <a:gd name="connsiteY13" fmla="*/ 0 h 15799"/>
                  <a:gd name="connsiteX14" fmla="*/ 6575 w 12315"/>
                  <a:gd name="connsiteY14" fmla="*/ 7654 h 15799"/>
                  <a:gd name="connsiteX15" fmla="*/ 7998 w 12315"/>
                  <a:gd name="connsiteY15" fmla="*/ 7311 h 15799"/>
                  <a:gd name="connsiteX16" fmla="*/ 8979 w 12315"/>
                  <a:gd name="connsiteY16" fmla="*/ 6330 h 15799"/>
                  <a:gd name="connsiteX17" fmla="*/ 9323 w 12315"/>
                  <a:gd name="connsiteY17" fmla="*/ 4907 h 15799"/>
                  <a:gd name="connsiteX18" fmla="*/ 8979 w 12315"/>
                  <a:gd name="connsiteY18" fmla="*/ 3484 h 15799"/>
                  <a:gd name="connsiteX19" fmla="*/ 7998 w 12315"/>
                  <a:gd name="connsiteY19" fmla="*/ 2502 h 15799"/>
                  <a:gd name="connsiteX20" fmla="*/ 6575 w 12315"/>
                  <a:gd name="connsiteY20" fmla="*/ 2159 h 15799"/>
                  <a:gd name="connsiteX21" fmla="*/ 2502 w 12315"/>
                  <a:gd name="connsiteY21" fmla="*/ 2159 h 15799"/>
                  <a:gd name="connsiteX22" fmla="*/ 2502 w 12315"/>
                  <a:gd name="connsiteY22" fmla="*/ 7556 h 15799"/>
                  <a:gd name="connsiteX23" fmla="*/ 6575 w 12315"/>
                  <a:gd name="connsiteY23" fmla="*/ 7556 h 1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15" h="15799">
                    <a:moveTo>
                      <a:pt x="6575" y="0"/>
                    </a:moveTo>
                    <a:cubicBezTo>
                      <a:pt x="7556" y="0"/>
                      <a:pt x="8440" y="245"/>
                      <a:pt x="9274" y="638"/>
                    </a:cubicBezTo>
                    <a:cubicBezTo>
                      <a:pt x="10059" y="1079"/>
                      <a:pt x="10697" y="1668"/>
                      <a:pt x="11138" y="2404"/>
                    </a:cubicBezTo>
                    <a:cubicBezTo>
                      <a:pt x="11580" y="3140"/>
                      <a:pt x="11776" y="3974"/>
                      <a:pt x="11776" y="4956"/>
                    </a:cubicBezTo>
                    <a:cubicBezTo>
                      <a:pt x="11776" y="6084"/>
                      <a:pt x="11482" y="7066"/>
                      <a:pt x="10893" y="7802"/>
                    </a:cubicBezTo>
                    <a:cubicBezTo>
                      <a:pt x="10304" y="8587"/>
                      <a:pt x="9617" y="9126"/>
                      <a:pt x="8734" y="9470"/>
                    </a:cubicBezTo>
                    <a:lnTo>
                      <a:pt x="12316" y="15800"/>
                    </a:lnTo>
                    <a:lnTo>
                      <a:pt x="9519" y="15800"/>
                    </a:lnTo>
                    <a:lnTo>
                      <a:pt x="6231" y="9912"/>
                    </a:lnTo>
                    <a:lnTo>
                      <a:pt x="2502" y="9912"/>
                    </a:lnTo>
                    <a:lnTo>
                      <a:pt x="2502" y="15800"/>
                    </a:lnTo>
                    <a:lnTo>
                      <a:pt x="0" y="15800"/>
                    </a:lnTo>
                    <a:lnTo>
                      <a:pt x="0" y="0"/>
                    </a:lnTo>
                    <a:lnTo>
                      <a:pt x="6526" y="0"/>
                    </a:lnTo>
                    <a:close/>
                    <a:moveTo>
                      <a:pt x="6575" y="7654"/>
                    </a:moveTo>
                    <a:cubicBezTo>
                      <a:pt x="7115" y="7654"/>
                      <a:pt x="7556" y="7556"/>
                      <a:pt x="7998" y="7311"/>
                    </a:cubicBezTo>
                    <a:cubicBezTo>
                      <a:pt x="8390" y="7066"/>
                      <a:pt x="8734" y="6771"/>
                      <a:pt x="8979" y="6330"/>
                    </a:cubicBezTo>
                    <a:cubicBezTo>
                      <a:pt x="9225" y="5937"/>
                      <a:pt x="9323" y="5446"/>
                      <a:pt x="9323" y="4907"/>
                    </a:cubicBezTo>
                    <a:cubicBezTo>
                      <a:pt x="9323" y="4367"/>
                      <a:pt x="9225" y="3925"/>
                      <a:pt x="8979" y="3484"/>
                    </a:cubicBezTo>
                    <a:cubicBezTo>
                      <a:pt x="8734" y="3091"/>
                      <a:pt x="8440" y="2748"/>
                      <a:pt x="7998" y="2502"/>
                    </a:cubicBezTo>
                    <a:cubicBezTo>
                      <a:pt x="7605" y="2257"/>
                      <a:pt x="7115" y="2159"/>
                      <a:pt x="6575" y="2159"/>
                    </a:cubicBezTo>
                    <a:lnTo>
                      <a:pt x="2502" y="2159"/>
                    </a:lnTo>
                    <a:lnTo>
                      <a:pt x="2502" y="7556"/>
                    </a:lnTo>
                    <a:lnTo>
                      <a:pt x="6575" y="7556"/>
                    </a:lnTo>
                    <a:close/>
                  </a:path>
                </a:pathLst>
              </a:custGeom>
              <a:grpFill/>
              <a:ln w="4903" cap="flat">
                <a:noFill/>
                <a:prstDash val="solid"/>
                <a:miter/>
              </a:ln>
            </p:spPr>
            <p:txBody>
              <a:bodyPr rtlCol="0" anchor="ctr"/>
              <a:lstStyle/>
              <a:p>
                <a:endParaRPr lang="en-US"/>
              </a:p>
            </p:txBody>
          </p:sp>
        </p:grpSp>
      </p:grpSp>
      <p:sp>
        <p:nvSpPr>
          <p:cNvPr id="31" name="TextBox 30">
            <a:extLst>
              <a:ext uri="{FF2B5EF4-FFF2-40B4-BE49-F238E27FC236}">
                <a16:creationId xmlns:a16="http://schemas.microsoft.com/office/drawing/2014/main" id="{FE7D7CD1-B5A9-4848-B789-AC4422DAF980}"/>
              </a:ext>
            </a:extLst>
          </p:cNvPr>
          <p:cNvSpPr txBox="1"/>
          <p:nvPr userDrawn="1"/>
        </p:nvSpPr>
        <p:spPr>
          <a:xfrm>
            <a:off x="756998" y="6457289"/>
            <a:ext cx="2052165" cy="338554"/>
          </a:xfrm>
          <a:prstGeom prst="rect">
            <a:avLst/>
          </a:prstGeom>
          <a:noFill/>
        </p:spPr>
        <p:txBody>
          <a:bodyPr wrap="none" rtlCol="0">
            <a:spAutoFit/>
          </a:bodyPr>
          <a:lstStyle/>
          <a:p>
            <a:pPr algn="ctr"/>
            <a:r>
              <a:rPr kumimoji="0" lang="en-US" sz="1600" b="0" i="0" u="none" strike="noStrike" kern="1200" cap="none" normalizeH="0" baseline="0">
                <a:ln>
                  <a:noFill/>
                </a:ln>
                <a:solidFill>
                  <a:schemeClr val="bg1"/>
                </a:solidFill>
                <a:effectLst/>
                <a:latin typeface="+mj-lt"/>
                <a:ea typeface="Intel Clear Light" panose="020B0404020203020204" pitchFamily="34" charset="0"/>
                <a:cs typeface="Intel Clear Light" panose="020B0404020203020204" pitchFamily="34" charset="0"/>
              </a:rPr>
              <a:t>Accelerate with Xeon</a:t>
            </a:r>
          </a:p>
        </p:txBody>
      </p:sp>
    </p:spTree>
    <p:extLst>
      <p:ext uri="{BB962C8B-B14F-4D97-AF65-F5344CB8AC3E}">
        <p14:creationId xmlns:p14="http://schemas.microsoft.com/office/powerpoint/2010/main" val="1138810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45F0E-0527-45C2-9C85-5A58EF6B1120}"/>
              </a:ext>
            </a:extLst>
          </p:cNvPr>
          <p:cNvSpPr>
            <a:spLocks noGrp="1"/>
          </p:cNvSpPr>
          <p:nvPr>
            <p:ph type="title"/>
          </p:nvPr>
        </p:nvSpPr>
        <p:spPr>
          <a:xfrm>
            <a:off x="497839" y="221694"/>
            <a:ext cx="5403849" cy="1199822"/>
          </a:xfrm>
        </p:spPr>
        <p:txBody>
          <a:bodyPr>
            <a:normAutofit/>
          </a:bodyPr>
          <a:lstStyle>
            <a:lvl1pPr>
              <a:defRPr sz="3200"/>
            </a:lvl1pPr>
          </a:lstStyle>
          <a:p>
            <a:r>
              <a:rPr lang="en-US"/>
              <a:t>Click to edit Master title style</a:t>
            </a:r>
          </a:p>
        </p:txBody>
      </p:sp>
      <p:pic>
        <p:nvPicPr>
          <p:cNvPr id="4" name="Picture 3" descr="A picture containing computer&#10;&#10;Description automatically generated">
            <a:extLst>
              <a:ext uri="{FF2B5EF4-FFF2-40B4-BE49-F238E27FC236}">
                <a16:creationId xmlns:a16="http://schemas.microsoft.com/office/drawing/2014/main" id="{B5584D78-9176-457C-9CEF-B0CAD0FD91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7708" r="3334"/>
          <a:stretch/>
        </p:blipFill>
        <p:spPr>
          <a:xfrm>
            <a:off x="6222999" y="0"/>
            <a:ext cx="5969001" cy="6858000"/>
          </a:xfrm>
          <a:prstGeom prst="rect">
            <a:avLst/>
          </a:prstGeom>
        </p:spPr>
      </p:pic>
      <p:cxnSp>
        <p:nvCxnSpPr>
          <p:cNvPr id="6" name="Straight Connector 5">
            <a:extLst>
              <a:ext uri="{FF2B5EF4-FFF2-40B4-BE49-F238E27FC236}">
                <a16:creationId xmlns:a16="http://schemas.microsoft.com/office/drawing/2014/main" id="{68FA20B7-8B22-42EB-8483-1431429A0DAA}"/>
              </a:ext>
            </a:extLst>
          </p:cNvPr>
          <p:cNvCxnSpPr>
            <a:cxnSpLocks/>
          </p:cNvCxnSpPr>
          <p:nvPr userDrawn="1"/>
        </p:nvCxnSpPr>
        <p:spPr>
          <a:xfrm>
            <a:off x="6228080" y="-15240"/>
            <a:ext cx="0" cy="6873240"/>
          </a:xfrm>
          <a:prstGeom prst="line">
            <a:avLst/>
          </a:prstGeom>
          <a:ln w="28575">
            <a:solidFill>
              <a:srgbClr val="AFD8EF"/>
            </a:solidFill>
          </a:ln>
          <a:effectLst>
            <a:glow rad="25400">
              <a:srgbClr val="B0EFFF">
                <a:alpha val="21000"/>
              </a:srgbClr>
            </a:glow>
          </a:effectLst>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4CC8E11D-C616-45E9-A169-6B078201B8D4}"/>
              </a:ext>
            </a:extLst>
          </p:cNvPr>
          <p:cNvSpPr>
            <a:spLocks noGrp="1"/>
          </p:cNvSpPr>
          <p:nvPr>
            <p:ph sz="quarter" idx="10"/>
          </p:nvPr>
        </p:nvSpPr>
        <p:spPr>
          <a:xfrm>
            <a:off x="498475" y="1579563"/>
            <a:ext cx="5403850" cy="4754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3115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F9565F47-0E8E-4429-B68B-3A85181217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924" r="21201"/>
          <a:stretch/>
        </p:blipFill>
        <p:spPr>
          <a:xfrm>
            <a:off x="6233161" y="0"/>
            <a:ext cx="5958839" cy="6858000"/>
          </a:xfrm>
          <a:prstGeom prst="rect">
            <a:avLst/>
          </a:prstGeom>
        </p:spPr>
      </p:pic>
      <p:sp>
        <p:nvSpPr>
          <p:cNvPr id="2" name="Title 1">
            <a:extLst>
              <a:ext uri="{FF2B5EF4-FFF2-40B4-BE49-F238E27FC236}">
                <a16:creationId xmlns:a16="http://schemas.microsoft.com/office/drawing/2014/main" id="{F5C45F0E-0527-45C2-9C85-5A58EF6B1120}"/>
              </a:ext>
            </a:extLst>
          </p:cNvPr>
          <p:cNvSpPr>
            <a:spLocks noGrp="1"/>
          </p:cNvSpPr>
          <p:nvPr>
            <p:ph type="title"/>
          </p:nvPr>
        </p:nvSpPr>
        <p:spPr>
          <a:xfrm>
            <a:off x="497839" y="221694"/>
            <a:ext cx="5403847" cy="1199822"/>
          </a:xfrm>
        </p:spPr>
        <p:txBody>
          <a:bodyPr>
            <a:normAutofit/>
          </a:bodyPr>
          <a:lstStyle>
            <a:lvl1pPr>
              <a:defRPr sz="3200"/>
            </a:lvl1pPr>
          </a:lstStyle>
          <a:p>
            <a:r>
              <a:rPr lang="en-US"/>
              <a:t>Click to edit Master title style</a:t>
            </a:r>
          </a:p>
        </p:txBody>
      </p:sp>
      <p:cxnSp>
        <p:nvCxnSpPr>
          <p:cNvPr id="6" name="Straight Connector 5">
            <a:extLst>
              <a:ext uri="{FF2B5EF4-FFF2-40B4-BE49-F238E27FC236}">
                <a16:creationId xmlns:a16="http://schemas.microsoft.com/office/drawing/2014/main" id="{68FA20B7-8B22-42EB-8483-1431429A0DAA}"/>
              </a:ext>
            </a:extLst>
          </p:cNvPr>
          <p:cNvCxnSpPr>
            <a:cxnSpLocks/>
          </p:cNvCxnSpPr>
          <p:nvPr userDrawn="1"/>
        </p:nvCxnSpPr>
        <p:spPr>
          <a:xfrm>
            <a:off x="6228080" y="-15240"/>
            <a:ext cx="0" cy="6873240"/>
          </a:xfrm>
          <a:prstGeom prst="line">
            <a:avLst/>
          </a:prstGeom>
          <a:ln w="28575">
            <a:solidFill>
              <a:srgbClr val="AFD8EF"/>
            </a:solidFill>
          </a:ln>
          <a:effectLst>
            <a:glow rad="25400">
              <a:srgbClr val="B0EFFF">
                <a:alpha val="21000"/>
              </a:srgbClr>
            </a:glow>
          </a:effectLst>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4CC8E11D-C616-45E9-A169-6B078201B8D4}"/>
              </a:ext>
            </a:extLst>
          </p:cNvPr>
          <p:cNvSpPr>
            <a:spLocks noGrp="1"/>
          </p:cNvSpPr>
          <p:nvPr>
            <p:ph sz="quarter" idx="10"/>
          </p:nvPr>
        </p:nvSpPr>
        <p:spPr>
          <a:xfrm>
            <a:off x="498475" y="1579563"/>
            <a:ext cx="5403850" cy="4754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324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Intel Logo">
    <p:bg>
      <p:bgPr>
        <a:gradFill>
          <a:gsLst>
            <a:gs pos="0">
              <a:srgbClr val="0F1D42"/>
            </a:gs>
            <a:gs pos="32000">
              <a:srgbClr val="174076"/>
            </a:gs>
            <a:gs pos="62000">
              <a:srgbClr val="163868"/>
            </a:gs>
            <a:gs pos="100000">
              <a:srgbClr val="0F1F43"/>
            </a:gs>
          </a:gsLst>
          <a:lin ang="24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AC2093-F719-43E3-AFC1-465DA34C87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96360" y="2556820"/>
            <a:ext cx="4399280" cy="1744360"/>
          </a:xfrm>
          <a:prstGeom prst="rect">
            <a:avLst/>
          </a:prstGeom>
        </p:spPr>
      </p:pic>
    </p:spTree>
    <p:extLst>
      <p:ext uri="{BB962C8B-B14F-4D97-AF65-F5344CB8AC3E}">
        <p14:creationId xmlns:p14="http://schemas.microsoft.com/office/powerpoint/2010/main" val="376115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cSld name="3_Log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30A4784-2576-4456-BB2D-0DDD16AA7501}"/>
              </a:ext>
            </a:extLst>
          </p:cNvPr>
          <p:cNvSpPr>
            <a:spLocks noGrp="1"/>
          </p:cNvSpPr>
          <p:nvPr>
            <p:ph type="body" sz="quarter" idx="10" hasCustomPrompt="1"/>
          </p:nvPr>
        </p:nvSpPr>
        <p:spPr>
          <a:xfrm>
            <a:off x="1682750" y="4040369"/>
            <a:ext cx="4114800" cy="1608188"/>
          </a:xfrm>
        </p:spPr>
        <p:txBody>
          <a:bodyPr anchor="ctr" anchorCtr="0"/>
          <a:lstStyle>
            <a:lvl1pPr marL="0" indent="0" algn="r">
              <a:buNone/>
              <a:defRPr sz="6600">
                <a:solidFill>
                  <a:schemeClr val="bg1"/>
                </a:solidFill>
                <a:latin typeface="+mn-lt"/>
              </a:defRPr>
            </a:lvl1pPr>
            <a:lvl2pPr marL="285750" indent="0" algn="r">
              <a:buNone/>
              <a:defRPr/>
            </a:lvl2pPr>
            <a:lvl3pPr marL="571500" indent="0" algn="r">
              <a:buNone/>
              <a:defRPr/>
            </a:lvl3pPr>
            <a:lvl4pPr marL="800100" indent="0" algn="r">
              <a:buNone/>
              <a:defRPr/>
            </a:lvl4pPr>
            <a:lvl5pPr marL="1028700" indent="0" algn="r">
              <a:buNone/>
              <a:defRPr/>
            </a:lvl5pPr>
          </a:lstStyle>
          <a:p>
            <a:pPr lvl="0"/>
            <a:r>
              <a:rPr lang="en-US"/>
              <a:t>Section</a:t>
            </a:r>
            <a:br>
              <a:rPr lang="en-US"/>
            </a:br>
            <a:r>
              <a:rPr lang="en-US"/>
              <a:t>Header</a:t>
            </a:r>
          </a:p>
        </p:txBody>
      </p:sp>
      <p:grpSp>
        <p:nvGrpSpPr>
          <p:cNvPr id="6" name="Group 5">
            <a:extLst>
              <a:ext uri="{FF2B5EF4-FFF2-40B4-BE49-F238E27FC236}">
                <a16:creationId xmlns:a16="http://schemas.microsoft.com/office/drawing/2014/main" id="{B8FC117B-E57A-4A2C-BBC5-D7DA181B3B83}"/>
              </a:ext>
            </a:extLst>
          </p:cNvPr>
          <p:cNvGrpSpPr/>
          <p:nvPr/>
        </p:nvGrpSpPr>
        <p:grpSpPr>
          <a:xfrm>
            <a:off x="0" y="0"/>
            <a:ext cx="12192000" cy="6858001"/>
            <a:chOff x="-257285" y="-1"/>
            <a:chExt cx="24641285" cy="13860724"/>
          </a:xfrm>
        </p:grpSpPr>
        <p:sp>
          <p:nvSpPr>
            <p:cNvPr id="7" name="Rectangle">
              <a:extLst>
                <a:ext uri="{FF2B5EF4-FFF2-40B4-BE49-F238E27FC236}">
                  <a16:creationId xmlns:a16="http://schemas.microsoft.com/office/drawing/2014/main" id="{9E0E13EB-F29E-4539-B5C4-D397230774AA}"/>
                </a:ext>
              </a:extLst>
            </p:cNvPr>
            <p:cNvSpPr/>
            <p:nvPr/>
          </p:nvSpPr>
          <p:spPr>
            <a:xfrm>
              <a:off x="12063357" y="-1"/>
              <a:ext cx="12320643" cy="12356704"/>
            </a:xfrm>
            <a:prstGeom prst="rect">
              <a:avLst/>
            </a:prstGeom>
            <a:solidFill>
              <a:srgbClr val="FFFFFF"/>
            </a:solidFill>
            <a:ln w="12700">
              <a:miter lim="400000"/>
            </a:ln>
          </p:spPr>
          <p:txBody>
            <a:bodyPr lIns="0" tIns="0" rIns="0" bIns="0" anchor="ctr"/>
            <a:lstStyle/>
            <a:p>
              <a:pPr lvl="0"/>
              <a:endParaRPr sz="3200">
                <a:solidFill>
                  <a:srgbClr val="FFFFFF"/>
                </a:solidFill>
                <a:latin typeface="+mj-lt"/>
              </a:endParaRPr>
            </a:p>
          </p:txBody>
        </p:sp>
        <p:sp>
          <p:nvSpPr>
            <p:cNvPr id="9" name="Rectangle">
              <a:extLst>
                <a:ext uri="{FF2B5EF4-FFF2-40B4-BE49-F238E27FC236}">
                  <a16:creationId xmlns:a16="http://schemas.microsoft.com/office/drawing/2014/main" id="{B1EE984E-954F-4DCA-89A5-BC1CF9AE7BB1}"/>
                </a:ext>
              </a:extLst>
            </p:cNvPr>
            <p:cNvSpPr/>
            <p:nvPr/>
          </p:nvSpPr>
          <p:spPr>
            <a:xfrm>
              <a:off x="-257285" y="12343408"/>
              <a:ext cx="12320643" cy="1517315"/>
            </a:xfrm>
            <a:prstGeom prst="rect">
              <a:avLst/>
            </a:prstGeom>
            <a:solidFill>
              <a:srgbClr val="FFFFFF"/>
            </a:solidFill>
            <a:ln w="12700">
              <a:miter lim="400000"/>
            </a:ln>
          </p:spPr>
          <p:txBody>
            <a:bodyPr lIns="0" tIns="0" rIns="0" bIns="0" anchor="ctr"/>
            <a:lstStyle/>
            <a:p>
              <a:pPr lvl="0"/>
              <a:endParaRPr sz="3200">
                <a:solidFill>
                  <a:srgbClr val="FFFFFF"/>
                </a:solidFill>
                <a:latin typeface="+mj-lt"/>
              </a:endParaRPr>
            </a:p>
          </p:txBody>
        </p:sp>
      </p:grpSp>
      <p:sp>
        <p:nvSpPr>
          <p:cNvPr id="16" name="Text Placeholder 4">
            <a:extLst>
              <a:ext uri="{FF2B5EF4-FFF2-40B4-BE49-F238E27FC236}">
                <a16:creationId xmlns:a16="http://schemas.microsoft.com/office/drawing/2014/main" id="{0F5AB492-3B5E-475F-ACB9-D204813257BD}"/>
              </a:ext>
            </a:extLst>
          </p:cNvPr>
          <p:cNvSpPr>
            <a:spLocks noGrp="1"/>
          </p:cNvSpPr>
          <p:nvPr>
            <p:ph type="body" sz="quarter" idx="11" hasCustomPrompt="1"/>
          </p:nvPr>
        </p:nvSpPr>
        <p:spPr>
          <a:xfrm>
            <a:off x="6819900" y="3196621"/>
            <a:ext cx="4660900" cy="661270"/>
          </a:xfrm>
        </p:spPr>
        <p:txBody>
          <a:bodyPr anchor="ctr" anchorCtr="0"/>
          <a:lstStyle>
            <a:lvl1pPr marL="0" indent="0" algn="r">
              <a:buNone/>
              <a:defRPr sz="3200">
                <a:solidFill>
                  <a:schemeClr val="accent6"/>
                </a:solidFill>
                <a:latin typeface="+mj-lt"/>
              </a:defRPr>
            </a:lvl1pPr>
            <a:lvl2pPr marL="285750" indent="0" algn="r">
              <a:buNone/>
              <a:defRPr/>
            </a:lvl2pPr>
            <a:lvl3pPr marL="571500" indent="0" algn="r">
              <a:buNone/>
              <a:defRPr/>
            </a:lvl3pPr>
            <a:lvl4pPr marL="800100" indent="0" algn="r">
              <a:buNone/>
              <a:defRPr/>
            </a:lvl4pPr>
            <a:lvl5pPr marL="1028700" indent="0" algn="r">
              <a:buNone/>
              <a:defRPr/>
            </a:lvl5pPr>
          </a:lstStyle>
          <a:p>
            <a:pPr lvl="0"/>
            <a:r>
              <a:rPr lang="en-US"/>
              <a:t>Sub Header</a:t>
            </a:r>
          </a:p>
        </p:txBody>
      </p:sp>
      <p:pic>
        <p:nvPicPr>
          <p:cNvPr id="11" name="Image" descr="Image">
            <a:extLst>
              <a:ext uri="{FF2B5EF4-FFF2-40B4-BE49-F238E27FC236}">
                <a16:creationId xmlns:a16="http://schemas.microsoft.com/office/drawing/2014/main" id="{1B2AB7E3-CC53-45A6-B183-7ACFDCE48EA1}"/>
              </a:ext>
            </a:extLst>
          </p:cNvPr>
          <p:cNvPicPr>
            <a:picLocks noChangeAspect="1"/>
          </p:cNvPicPr>
          <p:nvPr/>
        </p:nvPicPr>
        <p:blipFill>
          <a:blip r:embed="rId3"/>
          <a:stretch>
            <a:fillRect/>
          </a:stretch>
        </p:blipFill>
        <p:spPr>
          <a:xfrm>
            <a:off x="8243176" y="6382456"/>
            <a:ext cx="3214341" cy="295829"/>
          </a:xfrm>
          <a:prstGeom prst="rect">
            <a:avLst/>
          </a:prstGeom>
          <a:ln w="12700">
            <a:miter lim="400000"/>
          </a:ln>
        </p:spPr>
      </p:pic>
      <p:sp>
        <p:nvSpPr>
          <p:cNvPr id="12" name="TextBox 11">
            <a:extLst>
              <a:ext uri="{FF2B5EF4-FFF2-40B4-BE49-F238E27FC236}">
                <a16:creationId xmlns:a16="http://schemas.microsoft.com/office/drawing/2014/main" id="{8CC1284C-911B-43F0-BAFC-7DF39E62295A}"/>
              </a:ext>
            </a:extLst>
          </p:cNvPr>
          <p:cNvSpPr txBox="1"/>
          <p:nvPr/>
        </p:nvSpPr>
        <p:spPr>
          <a:xfrm>
            <a:off x="11827471" y="6476845"/>
            <a:ext cx="142668"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bg1"/>
                </a:solidFill>
                <a:effectLst/>
                <a:uFillTx/>
                <a:latin typeface="+mn-lt"/>
                <a:ea typeface="Intel Clear" panose="020B0604020203020204" pitchFamily="34" charset="0"/>
                <a:cs typeface="Intel Clear" panose="020B0604020203020204" pitchFamily="34"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a:ln>
                <a:noFill/>
              </a:ln>
              <a:solidFill>
                <a:schemeClr val="bg1"/>
              </a:solidFill>
              <a:effectLst/>
              <a:uFillTx/>
              <a:latin typeface="+mn-lt"/>
              <a:ea typeface="Intel Clear" panose="020B0604020203020204" pitchFamily="34" charset="0"/>
              <a:cs typeface="Intel Clear" panose="020B0604020203020204" pitchFamily="34" charset="0"/>
              <a:sym typeface="Helvetica Neue"/>
            </a:endParaRPr>
          </a:p>
        </p:txBody>
      </p:sp>
      <p:sp>
        <p:nvSpPr>
          <p:cNvPr id="13" name="Text Placeholder 4">
            <a:extLst>
              <a:ext uri="{FF2B5EF4-FFF2-40B4-BE49-F238E27FC236}">
                <a16:creationId xmlns:a16="http://schemas.microsoft.com/office/drawing/2014/main" id="{20E23002-9BB1-4E39-AB02-7C96A4241485}"/>
              </a:ext>
            </a:extLst>
          </p:cNvPr>
          <p:cNvSpPr>
            <a:spLocks noGrp="1"/>
          </p:cNvSpPr>
          <p:nvPr>
            <p:ph type="body" sz="quarter" idx="12" hasCustomPrompt="1"/>
          </p:nvPr>
        </p:nvSpPr>
        <p:spPr>
          <a:xfrm>
            <a:off x="6819900" y="2535351"/>
            <a:ext cx="4660900" cy="661270"/>
          </a:xfrm>
        </p:spPr>
        <p:txBody>
          <a:bodyPr anchor="ctr" anchorCtr="0"/>
          <a:lstStyle>
            <a:lvl1pPr marL="0" indent="0" algn="r">
              <a:buNone/>
              <a:defRPr sz="4800">
                <a:solidFill>
                  <a:schemeClr val="bg2"/>
                </a:solidFill>
                <a:latin typeface="+mn-lt"/>
              </a:defRPr>
            </a:lvl1pPr>
            <a:lvl2pPr marL="285750" indent="0" algn="r">
              <a:buNone/>
              <a:defRPr/>
            </a:lvl2pPr>
            <a:lvl3pPr marL="571500" indent="0" algn="r">
              <a:buNone/>
              <a:defRPr/>
            </a:lvl3pPr>
            <a:lvl4pPr marL="800100" indent="0" algn="r">
              <a:buNone/>
              <a:defRPr/>
            </a:lvl4pPr>
            <a:lvl5pPr marL="1028700" indent="0" algn="r">
              <a:buNone/>
              <a:defRPr/>
            </a:lvl5pPr>
          </a:lstStyle>
          <a:p>
            <a:pPr lvl="0"/>
            <a:r>
              <a:rPr lang="en-US"/>
              <a:t>Header</a:t>
            </a:r>
          </a:p>
        </p:txBody>
      </p:sp>
    </p:spTree>
    <p:extLst>
      <p:ext uri="{BB962C8B-B14F-4D97-AF65-F5344CB8AC3E}">
        <p14:creationId xmlns:p14="http://schemas.microsoft.com/office/powerpoint/2010/main" val="170972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with Pictur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1504950"/>
            <a:ext cx="12192000" cy="3295651"/>
          </a:xfrm>
          <a:solidFill>
            <a:schemeClr val="tx1"/>
          </a:solidFill>
        </p:spPr>
        <p:txBody>
          <a:bodyPr rIns="1828800" bIns="90000" anchor="ctr"/>
          <a:lstStyle>
            <a:lvl1pPr marL="0" indent="0" algn="r">
              <a:buNone/>
              <a:defRPr>
                <a:solidFill>
                  <a:schemeClr val="bg1"/>
                </a:solidFill>
                <a:latin typeface="+mn-lt"/>
              </a:defRPr>
            </a:lvl1pPr>
          </a:lstStyle>
          <a:p>
            <a:r>
              <a:rPr lang="en-US"/>
              <a:t>Picture placeholder</a:t>
            </a:r>
          </a:p>
        </p:txBody>
      </p:sp>
      <p:sp>
        <p:nvSpPr>
          <p:cNvPr id="11" name="Subtitle"/>
          <p:cNvSpPr>
            <a:spLocks noGrp="1"/>
          </p:cNvSpPr>
          <p:nvPr>
            <p:ph type="body" sz="quarter" idx="14"/>
          </p:nvPr>
        </p:nvSpPr>
        <p:spPr>
          <a:xfrm>
            <a:off x="292100" y="3258636"/>
            <a:ext cx="8228011" cy="533400"/>
          </a:xfrm>
        </p:spPr>
        <p:txBody>
          <a:bodyPr lIns="91440" tIns="91440" rIns="91440" bIns="91440">
            <a:noAutofit/>
          </a:bodyPr>
          <a:lstStyle>
            <a:lvl1pPr marL="0" indent="0">
              <a:spcBef>
                <a:spcPts val="0"/>
              </a:spcBef>
              <a:buFontTx/>
              <a:buNone/>
              <a:defRPr sz="2600">
                <a:solidFill>
                  <a:schemeClr val="bg1"/>
                </a:solidFill>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0" name="Title"/>
          <p:cNvSpPr>
            <a:spLocks noGrp="1"/>
          </p:cNvSpPr>
          <p:nvPr>
            <p:ph type="title" hasCustomPrompt="1"/>
          </p:nvPr>
        </p:nvSpPr>
        <p:spPr>
          <a:xfrm>
            <a:off x="292101" y="2686713"/>
            <a:ext cx="8522208" cy="499365"/>
          </a:xfrm>
        </p:spPr>
        <p:txBody>
          <a:bodyPr lIns="91440" tIns="91440" rIns="91440" bIns="91440" anchor="b" anchorCtr="0"/>
          <a:lstStyle>
            <a:lvl1pPr>
              <a:defRPr sz="3200" baseline="0">
                <a:solidFill>
                  <a:schemeClr val="bg1"/>
                </a:solidFill>
              </a:defRPr>
            </a:lvl1pPr>
          </a:lstStyle>
          <a:p>
            <a:r>
              <a:rPr lang="en-US"/>
              <a:t>Click to add section header</a:t>
            </a:r>
          </a:p>
        </p:txBody>
      </p:sp>
      <p:sp>
        <p:nvSpPr>
          <p:cNvPr id="4" name="Slide Number Placeholder">
            <a:extLst>
              <a:ext uri="{FF2B5EF4-FFF2-40B4-BE49-F238E27FC236}">
                <a16:creationId xmlns:a16="http://schemas.microsoft.com/office/drawing/2014/main" id="{C8CDE3DB-5BD1-43F6-94A6-D47A00235D79}"/>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EEEF92A3-A948-430A-BA72-93EBB9877D77}"/>
              </a:ext>
            </a:extLst>
          </p:cNvPr>
          <p:cNvSpPr>
            <a:spLocks noGrp="1"/>
          </p:cNvSpPr>
          <p:nvPr>
            <p:ph type="ftr" sz="quarter" idx="16"/>
          </p:nvPr>
        </p:nvSpPr>
        <p:spPr/>
        <p:txBody>
          <a:bodyPr/>
          <a:lstStyle/>
          <a:p>
            <a:r>
              <a:rPr lang="en-US"/>
              <a:t>Confidential | Authorized </a:t>
            </a:r>
          </a:p>
        </p:txBody>
      </p:sp>
    </p:spTree>
    <p:extLst>
      <p:ext uri="{BB962C8B-B14F-4D97-AF65-F5344CB8AC3E}">
        <p14:creationId xmlns:p14="http://schemas.microsoft.com/office/powerpoint/2010/main" val="307029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en Frame Divider">
    <p:spTree>
      <p:nvGrpSpPr>
        <p:cNvPr id="1" name=""/>
        <p:cNvGrpSpPr/>
        <p:nvPr/>
      </p:nvGrpSpPr>
      <p:grpSpPr>
        <a:xfrm>
          <a:off x="0" y="0"/>
          <a:ext cx="0" cy="0"/>
          <a:chOff x="0" y="0"/>
          <a:chExt cx="0" cy="0"/>
        </a:xfrm>
      </p:grpSpPr>
      <p:sp>
        <p:nvSpPr>
          <p:cNvPr id="17" name="Text"/>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Bar"/>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6" name="Title"/>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5" name="Slide Number Placeholder">
            <a:extLst>
              <a:ext uri="{FF2B5EF4-FFF2-40B4-BE49-F238E27FC236}">
                <a16:creationId xmlns:a16="http://schemas.microsoft.com/office/drawing/2014/main" id="{B699D1C6-DBB0-43D0-BC06-19A6E62C1986}"/>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DCAA7B61-F2C7-43C9-A11F-B48C4ED2EBCF}"/>
              </a:ext>
            </a:extLst>
          </p:cNvPr>
          <p:cNvSpPr>
            <a:spLocks noGrp="1"/>
          </p:cNvSpPr>
          <p:nvPr>
            <p:ph type="ftr" sz="quarter" idx="15"/>
          </p:nvPr>
        </p:nvSpPr>
        <p:spPr>
          <a:xfrm>
            <a:off x="3721696" y="6129337"/>
            <a:ext cx="7481160" cy="411581"/>
          </a:xfrm>
        </p:spPr>
        <p:txBody>
          <a:bodyPr/>
          <a:lstStyle/>
          <a:p>
            <a:r>
              <a:rPr lang="en-US"/>
              <a:t>Confidential | Authorized </a:t>
            </a:r>
          </a:p>
        </p:txBody>
      </p:sp>
    </p:spTree>
    <p:extLst>
      <p:ext uri="{BB962C8B-B14F-4D97-AF65-F5344CB8AC3E}">
        <p14:creationId xmlns:p14="http://schemas.microsoft.com/office/powerpoint/2010/main" val="27895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rple Frame Divider">
    <p:spTree>
      <p:nvGrpSpPr>
        <p:cNvPr id="1" name=""/>
        <p:cNvGrpSpPr/>
        <p:nvPr/>
      </p:nvGrpSpPr>
      <p:grpSpPr>
        <a:xfrm>
          <a:off x="0" y="0"/>
          <a:ext cx="0" cy="0"/>
          <a:chOff x="0" y="0"/>
          <a:chExt cx="0" cy="0"/>
        </a:xfrm>
      </p:grpSpPr>
      <p:sp>
        <p:nvSpPr>
          <p:cNvPr id="13" name="Text">
            <a:extLst>
              <a:ext uri="{FF2B5EF4-FFF2-40B4-BE49-F238E27FC236}">
                <a16:creationId xmlns:a16="http://schemas.microsoft.com/office/drawing/2014/main" id="{B6844C8B-60DD-4EDB-AF8B-41A6695EFCF6}"/>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0B94C82C-D24B-4532-B992-AD884CD16A94}"/>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6B49B78C-62D9-4CBC-82AE-117CC49AA73F}"/>
              </a:ext>
            </a:extLst>
          </p:cNvPr>
          <p:cNvSpPr>
            <a:spLocks noGrp="1"/>
          </p:cNvSpPr>
          <p:nvPr>
            <p:ph type="ftr" sz="quarter" idx="15"/>
          </p:nvPr>
        </p:nvSpPr>
        <p:spPr/>
        <p:txBody>
          <a:bodyPr/>
          <a:lstStyle/>
          <a:p>
            <a:r>
              <a:rPr lang="en-US"/>
              <a:t>Confidential | Authorized </a:t>
            </a:r>
          </a:p>
        </p:txBody>
      </p:sp>
    </p:spTree>
    <p:extLst>
      <p:ext uri="{BB962C8B-B14F-4D97-AF65-F5344CB8AC3E}">
        <p14:creationId xmlns:p14="http://schemas.microsoft.com/office/powerpoint/2010/main" val="371715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image" Target="../media/image9.sv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8.png"/><Relationship Id="rId2" Type="http://schemas.openxmlformats.org/officeDocument/2006/relationships/slideLayout" Target="../slideLayouts/slideLayout52.xml"/><Relationship Id="rId16" Type="http://schemas.openxmlformats.org/officeDocument/2006/relationships/theme" Target="../theme/theme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52"/>
              </a:buBlip>
              <a:defRPr sz="2000" kern="1200" cap="all" normalizeH="0" baseline="10000">
                <a:solidFill>
                  <a:schemeClr val="tx1"/>
                </a:solidFill>
                <a:latin typeface="+mn-lt"/>
              </a:defRPr>
            </a:lvl1pPr>
          </a:lstStyle>
          <a:p>
            <a:pPr defTabSz="1088421"/>
            <a:fld id="{104FC826-72BB-4AF1-BA01-A94F7396A7DC}" type="slidenum">
              <a:rPr lang="en-US" smtClean="0"/>
              <a:pPr defTabSz="1088421"/>
              <a:t>‹#›</a:t>
            </a:fld>
            <a:endParaRPr lang="en-US"/>
          </a:p>
        </p:txBody>
      </p:sp>
      <p:sp>
        <p:nvSpPr>
          <p:cNvPr id="8" name="Footer Placeholder">
            <a:extLst>
              <a:ext uri="{FF2B5EF4-FFF2-40B4-BE49-F238E27FC236}">
                <a16:creationId xmlns:a16="http://schemas.microsoft.com/office/drawing/2014/main" id="{58400D4D-D383-483A-A797-47C73BC11038}"/>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Authorized </a:t>
            </a:r>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p>
        </p:txBody>
      </p:sp>
    </p:spTree>
    <p:extLst>
      <p:ext uri="{BB962C8B-B14F-4D97-AF65-F5344CB8AC3E}">
        <p14:creationId xmlns:p14="http://schemas.microsoft.com/office/powerpoint/2010/main" val="1683658382"/>
      </p:ext>
    </p:extLst>
  </p:cSld>
  <p:clrMap bg1="lt1" tx1="dk1" bg2="lt2" tx2="dk2" accent1="accent1" accent2="accent2" accent3="accent3" accent4="accent4" accent5="accent5" accent6="accent6" hlink="hlink" folHlink="folHlink"/>
  <p:sldLayoutIdLst>
    <p:sldLayoutId id="2147483660" r:id="rId1"/>
    <p:sldLayoutId id="2147483696" r:id="rId2"/>
    <p:sldLayoutId id="2147483695" r:id="rId3"/>
    <p:sldLayoutId id="2147483702" r:id="rId4"/>
    <p:sldLayoutId id="2147483701" r:id="rId5"/>
    <p:sldLayoutId id="2147483705" r:id="rId6"/>
    <p:sldLayoutId id="2147483661" r:id="rId7"/>
    <p:sldLayoutId id="2147483662" r:id="rId8"/>
    <p:sldLayoutId id="2147483663" r:id="rId9"/>
    <p:sldLayoutId id="2147483685" r:id="rId10"/>
    <p:sldLayoutId id="2147483686" r:id="rId11"/>
    <p:sldLayoutId id="2147483666" r:id="rId12"/>
    <p:sldLayoutId id="2147483756" r:id="rId13"/>
    <p:sldLayoutId id="2147483668" r:id="rId14"/>
    <p:sldLayoutId id="2147483669" r:id="rId15"/>
    <p:sldLayoutId id="2147483652" r:id="rId16"/>
    <p:sldLayoutId id="2147483698" r:id="rId17"/>
    <p:sldLayoutId id="2147483755" r:id="rId18"/>
    <p:sldLayoutId id="2147483670" r:id="rId19"/>
    <p:sldLayoutId id="2147483671" r:id="rId20"/>
    <p:sldLayoutId id="2147483699" r:id="rId21"/>
    <p:sldLayoutId id="2147483672" r:id="rId22"/>
    <p:sldLayoutId id="2147483673" r:id="rId23"/>
    <p:sldLayoutId id="2147483654" r:id="rId24"/>
    <p:sldLayoutId id="2147483679" r:id="rId25"/>
    <p:sldLayoutId id="2147483688" r:id="rId26"/>
    <p:sldLayoutId id="2147483689" r:id="rId27"/>
    <p:sldLayoutId id="2147483690" r:id="rId28"/>
    <p:sldLayoutId id="2147483691" r:id="rId29"/>
    <p:sldLayoutId id="2147483692" r:id="rId30"/>
    <p:sldLayoutId id="2147483693" r:id="rId31"/>
    <p:sldLayoutId id="2147483694" r:id="rId32"/>
    <p:sldLayoutId id="2147483656" r:id="rId33"/>
    <p:sldLayoutId id="2147483657" r:id="rId34"/>
    <p:sldLayoutId id="2147483758" r:id="rId35"/>
    <p:sldLayoutId id="2147483697" r:id="rId36"/>
    <p:sldLayoutId id="2147483676" r:id="rId37"/>
    <p:sldLayoutId id="2147483677" r:id="rId38"/>
    <p:sldLayoutId id="2147483706" r:id="rId39"/>
    <p:sldLayoutId id="2147483707" r:id="rId40"/>
    <p:sldLayoutId id="2147483704" r:id="rId41"/>
    <p:sldLayoutId id="2147483752" r:id="rId42"/>
    <p:sldLayoutId id="2147483753" r:id="rId43"/>
    <p:sldLayoutId id="2147483703" r:id="rId44"/>
    <p:sldLayoutId id="2147483757" r:id="rId45"/>
    <p:sldLayoutId id="2147483700" r:id="rId46"/>
    <p:sldLayoutId id="2147483759" r:id="rId47"/>
    <p:sldLayoutId id="2147483760" r:id="rId48"/>
    <p:sldLayoutId id="2147483761" r:id="rId49"/>
    <p:sldLayoutId id="2147483762"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userDrawn="1">
          <p15:clr>
            <a:srgbClr val="F26B43"/>
          </p15:clr>
        </p15:guide>
        <p15:guide id="3" pos="240" userDrawn="1">
          <p15:clr>
            <a:srgbClr val="F26B43"/>
          </p15:clr>
        </p15:guide>
        <p15:guide id="4" pos="7423" userDrawn="1">
          <p15:clr>
            <a:srgbClr val="F26B43"/>
          </p15:clr>
        </p15:guide>
        <p15:guide id="5" orient="horz" pos="432" userDrawn="1">
          <p15:clr>
            <a:srgbClr val="F26B43"/>
          </p15:clr>
        </p15:guide>
        <p15:guide id="6" orient="horz" pos="3884" userDrawn="1">
          <p15:clr>
            <a:srgbClr val="F26B43"/>
          </p15:clr>
        </p15:guide>
        <p15:guide id="7" orient="horz" pos="1440" userDrawn="1">
          <p15:clr>
            <a:srgbClr val="F26B43"/>
          </p15:clr>
        </p15:guide>
        <p15:guide id="8" orient="horz" pos="2880" userDrawn="1">
          <p15:clr>
            <a:srgbClr val="F26B43"/>
          </p15:clr>
        </p15:guide>
        <p15:guide id="9" pos="2568" userDrawn="1">
          <p15:clr>
            <a:srgbClr val="F26B43"/>
          </p15:clr>
        </p15:guide>
        <p15:guide id="10" pos="5112" userDrawn="1">
          <p15:clr>
            <a:srgbClr val="F26B43"/>
          </p15:clr>
        </p15:guide>
        <p15:guide id="11" orient="horz" pos="411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F1D42"/>
            </a:gs>
            <a:gs pos="32000">
              <a:srgbClr val="174076"/>
            </a:gs>
            <a:gs pos="62000">
              <a:srgbClr val="163868"/>
            </a:gs>
            <a:gs pos="100000">
              <a:srgbClr val="0F1F43"/>
            </a:gs>
          </a:gsLst>
          <a:lin ang="2400000" scaled="0"/>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665754" y="221694"/>
            <a:ext cx="10921552" cy="119982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en-US"/>
              <a:t>Click to edit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665754" y="1558173"/>
            <a:ext cx="10921552" cy="4685290"/>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75791509-95A4-44D7-A114-30ECEF5F2D42}"/>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24734" y="6297005"/>
            <a:ext cx="667310" cy="402348"/>
          </a:xfrm>
          <a:prstGeom prst="rect">
            <a:avLst/>
          </a:prstGeom>
        </p:spPr>
      </p:pic>
      <p:sp>
        <p:nvSpPr>
          <p:cNvPr id="6" name="TextBox 5">
            <a:extLst>
              <a:ext uri="{FF2B5EF4-FFF2-40B4-BE49-F238E27FC236}">
                <a16:creationId xmlns:a16="http://schemas.microsoft.com/office/drawing/2014/main" id="{8CA3FCE6-04E3-4136-8A31-134674F7DD52}"/>
              </a:ext>
            </a:extLst>
          </p:cNvPr>
          <p:cNvSpPr txBox="1"/>
          <p:nvPr userDrawn="1"/>
        </p:nvSpPr>
        <p:spPr>
          <a:xfrm>
            <a:off x="756998" y="6457289"/>
            <a:ext cx="2052165" cy="338554"/>
          </a:xfrm>
          <a:prstGeom prst="rect">
            <a:avLst/>
          </a:prstGeom>
          <a:noFill/>
        </p:spPr>
        <p:txBody>
          <a:bodyPr wrap="none" rtlCol="0">
            <a:spAutoFit/>
          </a:bodyPr>
          <a:lstStyle/>
          <a:p>
            <a:pPr algn="ctr"/>
            <a:r>
              <a:rPr kumimoji="0" lang="en-US" sz="1600" b="0" i="0" u="none" strike="noStrike" kern="1200" cap="none" normalizeH="0" baseline="0">
                <a:ln>
                  <a:noFill/>
                </a:ln>
                <a:effectLst/>
                <a:latin typeface="+mj-lt"/>
                <a:ea typeface="Intel Clear Light" panose="020B0404020203020204" pitchFamily="34" charset="0"/>
                <a:cs typeface="Intel Clear Light" panose="020B0404020203020204" pitchFamily="34" charset="0"/>
              </a:rPr>
              <a:t>Accelerate with Xeon</a:t>
            </a:r>
          </a:p>
        </p:txBody>
      </p:sp>
    </p:spTree>
    <p:extLst>
      <p:ext uri="{BB962C8B-B14F-4D97-AF65-F5344CB8AC3E}">
        <p14:creationId xmlns:p14="http://schemas.microsoft.com/office/powerpoint/2010/main" val="2437364079"/>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marR="0" indent="0" algn="l" defTabSz="1956498" rtl="0" eaLnBrk="1" fontAlgn="auto" latinLnBrk="0" hangingPunct="0">
        <a:lnSpc>
          <a:spcPct val="85000"/>
        </a:lnSpc>
        <a:spcBef>
          <a:spcPts val="2250"/>
        </a:spcBef>
        <a:spcAft>
          <a:spcPts val="0"/>
        </a:spcAft>
        <a:buClrTx/>
        <a:buSzTx/>
        <a:buFontTx/>
        <a:buNone/>
        <a:tabLst/>
        <a:defRPr kumimoji="0" lang="en-US" sz="4400" b="0" i="0" u="none" strike="noStrike" kern="1200" cap="none" spc="0" normalizeH="0" baseline="0" dirty="0">
          <a:ln w="3175">
            <a:noFill/>
          </a:ln>
          <a:gradFill flip="none" rotWithShape="1">
            <a:gsLst>
              <a:gs pos="16000">
                <a:srgbClr val="ECD3F1">
                  <a:lumMod val="0"/>
                  <a:lumOff val="100000"/>
                </a:srgbClr>
              </a:gs>
              <a:gs pos="87000">
                <a:srgbClr val="76CEFF">
                  <a:lumMod val="38000"/>
                  <a:lumOff val="62000"/>
                </a:srgbClr>
              </a:gs>
            </a:gsLst>
            <a:lin ang="2700000" scaled="1"/>
            <a:tileRect/>
          </a:gradFill>
          <a:effectLst/>
          <a:uFillTx/>
          <a:latin typeface="IntelOne Display Medium" panose="020B0503020203020204" pitchFamily="34" charset="77"/>
          <a:ea typeface="+mn-ea"/>
          <a:cs typeface="Arial"/>
          <a:sym typeface="Helvetica Neue"/>
        </a:defRPr>
      </a:lvl1pPr>
    </p:titleStyle>
    <p:bodyStyle>
      <a:lvl1pPr marL="282575" indent="-282575" algn="l" defTabSz="914400" rtl="0" eaLnBrk="1" latinLnBrk="0" hangingPunct="1">
        <a:lnSpc>
          <a:spcPct val="90000"/>
        </a:lnSpc>
        <a:spcBef>
          <a:spcPts val="1000"/>
        </a:spcBef>
        <a:buFont typeface="IntelOne Display Regular" panose="020B0503020203020204" pitchFamily="34" charset="0"/>
        <a:buChar char="•"/>
        <a:defRPr sz="2800" kern="1200">
          <a:solidFill>
            <a:schemeClr val="tx1"/>
          </a:solidFill>
          <a:latin typeface="+mj-lt"/>
          <a:ea typeface="+mn-ea"/>
          <a:cs typeface="+mn-cs"/>
        </a:defRPr>
      </a:lvl1pPr>
      <a:lvl2pPr marL="565150" indent="-282575" algn="l" defTabSz="914400" rtl="0" eaLnBrk="1" latinLnBrk="0" hangingPunct="1">
        <a:lnSpc>
          <a:spcPct val="90000"/>
        </a:lnSpc>
        <a:spcBef>
          <a:spcPts val="500"/>
        </a:spcBef>
        <a:buFont typeface="IntelOne Display Regular" panose="020B0503020203020204" pitchFamily="34" charset="0"/>
        <a:buChar char="•"/>
        <a:defRPr sz="2400" kern="1200">
          <a:solidFill>
            <a:schemeClr val="tx1"/>
          </a:solidFill>
          <a:latin typeface="+mj-lt"/>
          <a:ea typeface="+mn-ea"/>
          <a:cs typeface="+mn-cs"/>
        </a:defRPr>
      </a:lvl2pPr>
      <a:lvl3pPr marL="798513" indent="-233363" algn="l" defTabSz="914400" rtl="0" eaLnBrk="1" latinLnBrk="0" hangingPunct="1">
        <a:lnSpc>
          <a:spcPct val="90000"/>
        </a:lnSpc>
        <a:spcBef>
          <a:spcPts val="500"/>
        </a:spcBef>
        <a:buFont typeface="IntelOne Display Regular" panose="020B0503020203020204" pitchFamily="34" charset="0"/>
        <a:buChar char="•"/>
        <a:defRPr sz="2000" kern="1200">
          <a:solidFill>
            <a:schemeClr val="tx1"/>
          </a:solidFill>
          <a:latin typeface="+mj-lt"/>
          <a:ea typeface="+mn-ea"/>
          <a:cs typeface="+mn-cs"/>
        </a:defRPr>
      </a:lvl3pPr>
      <a:lvl4pPr marL="1030288" indent="-231775" algn="l" defTabSz="914400" rtl="0" eaLnBrk="1" latinLnBrk="0" hangingPunct="1">
        <a:lnSpc>
          <a:spcPct val="90000"/>
        </a:lnSpc>
        <a:spcBef>
          <a:spcPts val="500"/>
        </a:spcBef>
        <a:buFont typeface="IntelOne Display Regular" panose="020B0503020203020204" pitchFamily="34" charset="0"/>
        <a:buChar char="•"/>
        <a:defRPr sz="1800" kern="1200">
          <a:solidFill>
            <a:schemeClr val="tx1"/>
          </a:solidFill>
          <a:latin typeface="+mj-lt"/>
          <a:ea typeface="+mn-ea"/>
          <a:cs typeface="+mn-cs"/>
        </a:defRPr>
      </a:lvl4pPr>
      <a:lvl5pPr marL="1263650" indent="-233363" algn="l" defTabSz="914400" rtl="0" eaLnBrk="1" latinLnBrk="0" hangingPunct="1">
        <a:lnSpc>
          <a:spcPct val="90000"/>
        </a:lnSpc>
        <a:spcBef>
          <a:spcPts val="500"/>
        </a:spcBef>
        <a:buFont typeface="IntelOne Display Regular" panose="020B0503020203020204" pitchFamily="34" charset="0"/>
        <a:buChar char="•"/>
        <a:defRPr sz="16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53.sv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svg"/></Relationships>
</file>

<file path=ppt/slides/_rels/slide13.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62.svg"/><Relationship Id="rId2" Type="http://schemas.openxmlformats.org/officeDocument/2006/relationships/image" Target="../media/image39.png"/><Relationship Id="rId1" Type="http://schemas.openxmlformats.org/officeDocument/2006/relationships/slideLayout" Target="../slideLayouts/slideLayout1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emf"/><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66.emf"/><Relationship Id="rId5" Type="http://schemas.openxmlformats.org/officeDocument/2006/relationships/image" Target="../media/image65.emf"/><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8.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8.xml"/><Relationship Id="rId1" Type="http://schemas.openxmlformats.org/officeDocument/2006/relationships/slideLayout" Target="../slideLayouts/slideLayout45.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0.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37.png"/><Relationship Id="rId11" Type="http://schemas.openxmlformats.org/officeDocument/2006/relationships/image" Target="../media/image49.svg"/><Relationship Id="rId5" Type="http://schemas.openxmlformats.org/officeDocument/2006/relationships/image" Target="../media/image40.svg"/><Relationship Id="rId10" Type="http://schemas.openxmlformats.org/officeDocument/2006/relationships/image" Target="../media/image48.png"/><Relationship Id="rId4" Type="http://schemas.openxmlformats.org/officeDocument/2006/relationships/image" Target="../media/image39.png"/><Relationship Id="rId9" Type="http://schemas.openxmlformats.org/officeDocument/2006/relationships/image" Target="../media/image47.svg"/></Relationships>
</file>

<file path=ppt/slides/_rels/slide19.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svg"/><Relationship Id="rId3" Type="http://schemas.openxmlformats.org/officeDocument/2006/relationships/image" Target="../media/image74.png"/><Relationship Id="rId7" Type="http://schemas.openxmlformats.org/officeDocument/2006/relationships/image" Target="../media/image78.svg"/><Relationship Id="rId12" Type="http://schemas.openxmlformats.org/officeDocument/2006/relationships/image" Target="../media/image83.png"/><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svg"/><Relationship Id="rId9" Type="http://schemas.openxmlformats.org/officeDocument/2006/relationships/image" Target="../media/image80.svg"/></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1.xml"/><Relationship Id="rId4" Type="http://schemas.openxmlformats.org/officeDocument/2006/relationships/image" Target="../media/image21.jpe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88.emf"/><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85.png"/></Relationships>
</file>

<file path=ppt/slides/_rels/slide2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2.png"/><Relationship Id="rId18" Type="http://schemas.openxmlformats.org/officeDocument/2006/relationships/image" Target="../media/image107.png"/><Relationship Id="rId26" Type="http://schemas.openxmlformats.org/officeDocument/2006/relationships/image" Target="../media/image115.png"/><Relationship Id="rId3" Type="http://schemas.openxmlformats.org/officeDocument/2006/relationships/image" Target="../media/image92.png"/><Relationship Id="rId21" Type="http://schemas.openxmlformats.org/officeDocument/2006/relationships/image" Target="../media/image110.svg"/><Relationship Id="rId7" Type="http://schemas.openxmlformats.org/officeDocument/2006/relationships/image" Target="../media/image96.png"/><Relationship Id="rId12" Type="http://schemas.openxmlformats.org/officeDocument/2006/relationships/image" Target="../media/image101.svg"/><Relationship Id="rId17" Type="http://schemas.openxmlformats.org/officeDocument/2006/relationships/image" Target="../media/image106.svg"/><Relationship Id="rId25" Type="http://schemas.openxmlformats.org/officeDocument/2006/relationships/image" Target="../media/image114.svg"/><Relationship Id="rId2" Type="http://schemas.openxmlformats.org/officeDocument/2006/relationships/hyperlink" Target="about:blank" TargetMode="External"/><Relationship Id="rId16" Type="http://schemas.openxmlformats.org/officeDocument/2006/relationships/image" Target="../media/image105.png"/><Relationship Id="rId20" Type="http://schemas.openxmlformats.org/officeDocument/2006/relationships/image" Target="../media/image109.png"/><Relationship Id="rId29" Type="http://schemas.openxmlformats.org/officeDocument/2006/relationships/image" Target="../media/image118.svg"/><Relationship Id="rId1" Type="http://schemas.openxmlformats.org/officeDocument/2006/relationships/slideLayout" Target="../slideLayouts/slideLayout25.xml"/><Relationship Id="rId6" Type="http://schemas.openxmlformats.org/officeDocument/2006/relationships/image" Target="../media/image95.svg"/><Relationship Id="rId11" Type="http://schemas.openxmlformats.org/officeDocument/2006/relationships/image" Target="../media/image100.png"/><Relationship Id="rId24" Type="http://schemas.openxmlformats.org/officeDocument/2006/relationships/image" Target="../media/image113.png"/><Relationship Id="rId5" Type="http://schemas.openxmlformats.org/officeDocument/2006/relationships/image" Target="../media/image94.png"/><Relationship Id="rId15" Type="http://schemas.openxmlformats.org/officeDocument/2006/relationships/image" Target="../media/image104.png"/><Relationship Id="rId23" Type="http://schemas.openxmlformats.org/officeDocument/2006/relationships/image" Target="../media/image112.svg"/><Relationship Id="rId28" Type="http://schemas.openxmlformats.org/officeDocument/2006/relationships/image" Target="../media/image117.png"/><Relationship Id="rId10" Type="http://schemas.openxmlformats.org/officeDocument/2006/relationships/image" Target="../media/image99.svg"/><Relationship Id="rId19" Type="http://schemas.openxmlformats.org/officeDocument/2006/relationships/image" Target="../media/image108.png"/><Relationship Id="rId4" Type="http://schemas.openxmlformats.org/officeDocument/2006/relationships/image" Target="../media/image93.svg"/><Relationship Id="rId9" Type="http://schemas.openxmlformats.org/officeDocument/2006/relationships/image" Target="../media/image98.png"/><Relationship Id="rId14" Type="http://schemas.openxmlformats.org/officeDocument/2006/relationships/image" Target="../media/image103.svg"/><Relationship Id="rId22" Type="http://schemas.openxmlformats.org/officeDocument/2006/relationships/image" Target="../media/image111.png"/><Relationship Id="rId27" Type="http://schemas.openxmlformats.org/officeDocument/2006/relationships/image" Target="../media/image116.svg"/></Relationships>
</file>

<file path=ppt/slides/_rels/slide25.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19.jpeg"/><Relationship Id="rId7" Type="http://schemas.openxmlformats.org/officeDocument/2006/relationships/image" Target="../media/image123.png"/><Relationship Id="rId2"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image" Target="../media/image122.svg"/><Relationship Id="rId5" Type="http://schemas.openxmlformats.org/officeDocument/2006/relationships/image" Target="../media/image121.png"/><Relationship Id="rId4" Type="http://schemas.openxmlformats.org/officeDocument/2006/relationships/image" Target="../media/image120.png"/><Relationship Id="rId9" Type="http://schemas.openxmlformats.org/officeDocument/2006/relationships/image" Target="../media/image12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chart" Target="../charts/chart1.xml"/><Relationship Id="rId7" Type="http://schemas.openxmlformats.org/officeDocument/2006/relationships/image" Target="../media/image130.svg"/><Relationship Id="rId2" Type="http://schemas.openxmlformats.org/officeDocument/2006/relationships/image" Target="../media/image126.png"/><Relationship Id="rId1" Type="http://schemas.openxmlformats.org/officeDocument/2006/relationships/slideLayout" Target="../slideLayouts/slideLayout25.xml"/><Relationship Id="rId6" Type="http://schemas.openxmlformats.org/officeDocument/2006/relationships/image" Target="../media/image129.png"/><Relationship Id="rId11" Type="http://schemas.openxmlformats.org/officeDocument/2006/relationships/image" Target="../media/image134.svg"/><Relationship Id="rId5" Type="http://schemas.openxmlformats.org/officeDocument/2006/relationships/image" Target="../media/image128.svg"/><Relationship Id="rId10" Type="http://schemas.openxmlformats.org/officeDocument/2006/relationships/image" Target="../media/image133.png"/><Relationship Id="rId4" Type="http://schemas.openxmlformats.org/officeDocument/2006/relationships/image" Target="../media/image127.png"/><Relationship Id="rId9" Type="http://schemas.openxmlformats.org/officeDocument/2006/relationships/image" Target="../media/image132.svg"/></Relationships>
</file>

<file path=ppt/slides/_rels/slide29.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0.xml.rels><?xml version="1.0" encoding="UTF-8" standalone="yes"?>
<Relationships xmlns="http://schemas.openxmlformats.org/package/2006/relationships"><Relationship Id="rId3" Type="http://schemas.openxmlformats.org/officeDocument/2006/relationships/image" Target="../media/image137.svg"/><Relationship Id="rId2" Type="http://schemas.openxmlformats.org/officeDocument/2006/relationships/image" Target="../media/image136.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png"/><Relationship Id="rId5" Type="http://schemas.openxmlformats.org/officeDocument/2006/relationships/image" Target="../media/image140.svg"/><Relationship Id="rId4" Type="http://schemas.openxmlformats.org/officeDocument/2006/relationships/image" Target="../media/image139.png"/></Relationships>
</file>

<file path=ppt/slides/_rels/slide33.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49.svg"/><Relationship Id="rId18" Type="http://schemas.openxmlformats.org/officeDocument/2006/relationships/image" Target="../media/image154.png"/><Relationship Id="rId3" Type="http://schemas.openxmlformats.org/officeDocument/2006/relationships/image" Target="../media/image55.svg"/><Relationship Id="rId7" Type="http://schemas.openxmlformats.org/officeDocument/2006/relationships/image" Target="../media/image144.svg"/><Relationship Id="rId12" Type="http://schemas.openxmlformats.org/officeDocument/2006/relationships/image" Target="../media/image148.png"/><Relationship Id="rId17" Type="http://schemas.openxmlformats.org/officeDocument/2006/relationships/image" Target="../media/image153.svg"/><Relationship Id="rId2" Type="http://schemas.openxmlformats.org/officeDocument/2006/relationships/image" Target="../media/image54.png"/><Relationship Id="rId16" Type="http://schemas.openxmlformats.org/officeDocument/2006/relationships/image" Target="../media/image152.png"/><Relationship Id="rId20" Type="http://schemas.openxmlformats.org/officeDocument/2006/relationships/image" Target="../media/image156.png"/><Relationship Id="rId1" Type="http://schemas.openxmlformats.org/officeDocument/2006/relationships/slideLayout" Target="../slideLayouts/slideLayout24.xml"/><Relationship Id="rId6" Type="http://schemas.openxmlformats.org/officeDocument/2006/relationships/image" Target="../media/image143.png"/><Relationship Id="rId11" Type="http://schemas.openxmlformats.org/officeDocument/2006/relationships/image" Target="../media/image147.svg"/><Relationship Id="rId5" Type="http://schemas.openxmlformats.org/officeDocument/2006/relationships/image" Target="../media/image142.svg"/><Relationship Id="rId15" Type="http://schemas.openxmlformats.org/officeDocument/2006/relationships/image" Target="../media/image151.svg"/><Relationship Id="rId10" Type="http://schemas.openxmlformats.org/officeDocument/2006/relationships/image" Target="../media/image100.png"/><Relationship Id="rId19" Type="http://schemas.openxmlformats.org/officeDocument/2006/relationships/image" Target="../media/image155.svg"/><Relationship Id="rId4" Type="http://schemas.openxmlformats.org/officeDocument/2006/relationships/image" Target="../media/image141.png"/><Relationship Id="rId9" Type="http://schemas.openxmlformats.org/officeDocument/2006/relationships/image" Target="../media/image146.svg"/><Relationship Id="rId14" Type="http://schemas.openxmlformats.org/officeDocument/2006/relationships/image" Target="../media/image150.png"/></Relationships>
</file>

<file path=ppt/slides/_rels/slide34.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62.svg"/><Relationship Id="rId18" Type="http://schemas.openxmlformats.org/officeDocument/2006/relationships/image" Target="../media/image156.png"/><Relationship Id="rId3" Type="http://schemas.openxmlformats.org/officeDocument/2006/relationships/image" Target="../media/image157.svg"/><Relationship Id="rId7" Type="http://schemas.openxmlformats.org/officeDocument/2006/relationships/image" Target="../media/image158.svg"/><Relationship Id="rId12" Type="http://schemas.openxmlformats.org/officeDocument/2006/relationships/image" Target="../media/image161.png"/><Relationship Id="rId17" Type="http://schemas.openxmlformats.org/officeDocument/2006/relationships/image" Target="../media/image165.svg"/><Relationship Id="rId2" Type="http://schemas.openxmlformats.org/officeDocument/2006/relationships/image" Target="../media/image145.png"/><Relationship Id="rId16" Type="http://schemas.openxmlformats.org/officeDocument/2006/relationships/image" Target="../media/image154.png"/><Relationship Id="rId1" Type="http://schemas.openxmlformats.org/officeDocument/2006/relationships/slideLayout" Target="../slideLayouts/slideLayout24.xml"/><Relationship Id="rId6" Type="http://schemas.openxmlformats.org/officeDocument/2006/relationships/image" Target="../media/image152.png"/><Relationship Id="rId11" Type="http://schemas.openxmlformats.org/officeDocument/2006/relationships/image" Target="../media/image160.svg"/><Relationship Id="rId5" Type="http://schemas.openxmlformats.org/officeDocument/2006/relationships/image" Target="../media/image101.svg"/><Relationship Id="rId15" Type="http://schemas.openxmlformats.org/officeDocument/2006/relationships/image" Target="../media/image164.svg"/><Relationship Id="rId10" Type="http://schemas.openxmlformats.org/officeDocument/2006/relationships/image" Target="../media/image159.png"/><Relationship Id="rId4" Type="http://schemas.openxmlformats.org/officeDocument/2006/relationships/image" Target="../media/image100.png"/><Relationship Id="rId9" Type="http://schemas.openxmlformats.org/officeDocument/2006/relationships/image" Target="../media/image149.svg"/><Relationship Id="rId14" Type="http://schemas.openxmlformats.org/officeDocument/2006/relationships/image" Target="../media/image163.png"/></Relationships>
</file>

<file path=ppt/slides/_rels/slide35.xml.rels><?xml version="1.0" encoding="UTF-8" standalone="yes"?>
<Relationships xmlns="http://schemas.openxmlformats.org/package/2006/relationships"><Relationship Id="rId8" Type="http://schemas.openxmlformats.org/officeDocument/2006/relationships/image" Target="../media/image167.svg"/><Relationship Id="rId13" Type="http://schemas.openxmlformats.org/officeDocument/2006/relationships/image" Target="../media/image170.png"/><Relationship Id="rId3" Type="http://schemas.openxmlformats.org/officeDocument/2006/relationships/image" Target="../media/image54.png"/><Relationship Id="rId7" Type="http://schemas.openxmlformats.org/officeDocument/2006/relationships/image" Target="../media/image100.png"/><Relationship Id="rId12" Type="http://schemas.openxmlformats.org/officeDocument/2006/relationships/image" Target="../media/image169.png"/><Relationship Id="rId2" Type="http://schemas.openxmlformats.org/officeDocument/2006/relationships/notesSlide" Target="../notesSlides/notesSlide15.xml"/><Relationship Id="rId16" Type="http://schemas.openxmlformats.org/officeDocument/2006/relationships/image" Target="../media/image149.svg"/><Relationship Id="rId1" Type="http://schemas.openxmlformats.org/officeDocument/2006/relationships/slideLayout" Target="../slideLayouts/slideLayout24.xml"/><Relationship Id="rId6" Type="http://schemas.openxmlformats.org/officeDocument/2006/relationships/image" Target="../media/image166.svg"/><Relationship Id="rId11" Type="http://schemas.openxmlformats.org/officeDocument/2006/relationships/image" Target="../media/image168.svg"/><Relationship Id="rId5" Type="http://schemas.openxmlformats.org/officeDocument/2006/relationships/image" Target="../media/image145.png"/><Relationship Id="rId15" Type="http://schemas.openxmlformats.org/officeDocument/2006/relationships/image" Target="../media/image148.png"/><Relationship Id="rId10" Type="http://schemas.openxmlformats.org/officeDocument/2006/relationships/image" Target="../media/image152.png"/><Relationship Id="rId4" Type="http://schemas.openxmlformats.org/officeDocument/2006/relationships/image" Target="../media/image55.svg"/><Relationship Id="rId9" Type="http://schemas.openxmlformats.org/officeDocument/2006/relationships/image" Target="../media/image156.png"/><Relationship Id="rId14" Type="http://schemas.openxmlformats.org/officeDocument/2006/relationships/image" Target="../media/image171.svg"/></Relationships>
</file>

<file path=ppt/slides/_rels/slide3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173.svg"/></Relationships>
</file>

<file path=ppt/slides/_rels/slide37.xml.rels><?xml version="1.0" encoding="UTF-8" standalone="yes"?>
<Relationships xmlns="http://schemas.openxmlformats.org/package/2006/relationships"><Relationship Id="rId3" Type="http://schemas.openxmlformats.org/officeDocument/2006/relationships/image" Target="../media/image174.emf"/><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177.emf"/><Relationship Id="rId5" Type="http://schemas.openxmlformats.org/officeDocument/2006/relationships/image" Target="../media/image176.emf"/><Relationship Id="rId4" Type="http://schemas.openxmlformats.org/officeDocument/2006/relationships/image" Target="../media/image175.emf"/></Relationships>
</file>

<file path=ppt/slides/_rels/slide38.xml.rels><?xml version="1.0" encoding="UTF-8" standalone="yes"?>
<Relationships xmlns="http://schemas.openxmlformats.org/package/2006/relationships"><Relationship Id="rId13" Type="http://schemas.openxmlformats.org/officeDocument/2006/relationships/image" Target="../media/image188.png"/><Relationship Id="rId18" Type="http://schemas.openxmlformats.org/officeDocument/2006/relationships/image" Target="../media/image193.png"/><Relationship Id="rId26" Type="http://schemas.openxmlformats.org/officeDocument/2006/relationships/image" Target="../media/image201.jpeg"/><Relationship Id="rId39" Type="http://schemas.openxmlformats.org/officeDocument/2006/relationships/image" Target="../media/image214.png"/><Relationship Id="rId21" Type="http://schemas.openxmlformats.org/officeDocument/2006/relationships/image" Target="../media/image196.png"/><Relationship Id="rId34" Type="http://schemas.openxmlformats.org/officeDocument/2006/relationships/image" Target="../media/image209.png"/><Relationship Id="rId7" Type="http://schemas.openxmlformats.org/officeDocument/2006/relationships/image" Target="../media/image182.jpeg"/><Relationship Id="rId12" Type="http://schemas.openxmlformats.org/officeDocument/2006/relationships/image" Target="../media/image187.png"/><Relationship Id="rId17" Type="http://schemas.openxmlformats.org/officeDocument/2006/relationships/image" Target="../media/image192.png"/><Relationship Id="rId25" Type="http://schemas.openxmlformats.org/officeDocument/2006/relationships/image" Target="../media/image200.png"/><Relationship Id="rId33" Type="http://schemas.openxmlformats.org/officeDocument/2006/relationships/image" Target="../media/image208.png"/><Relationship Id="rId38" Type="http://schemas.openxmlformats.org/officeDocument/2006/relationships/image" Target="../media/image213.png"/><Relationship Id="rId2" Type="http://schemas.openxmlformats.org/officeDocument/2006/relationships/notesSlide" Target="../notesSlides/notesSlide18.xml"/><Relationship Id="rId16" Type="http://schemas.openxmlformats.org/officeDocument/2006/relationships/image" Target="../media/image191.png"/><Relationship Id="rId20" Type="http://schemas.openxmlformats.org/officeDocument/2006/relationships/image" Target="../media/image195.png"/><Relationship Id="rId29" Type="http://schemas.openxmlformats.org/officeDocument/2006/relationships/image" Target="../media/image204.png"/><Relationship Id="rId1" Type="http://schemas.openxmlformats.org/officeDocument/2006/relationships/slideLayout" Target="../slideLayouts/slideLayout45.xml"/><Relationship Id="rId6" Type="http://schemas.openxmlformats.org/officeDocument/2006/relationships/image" Target="../media/image181.png"/><Relationship Id="rId11" Type="http://schemas.openxmlformats.org/officeDocument/2006/relationships/image" Target="../media/image186.png"/><Relationship Id="rId24" Type="http://schemas.openxmlformats.org/officeDocument/2006/relationships/image" Target="../media/image199.png"/><Relationship Id="rId32" Type="http://schemas.openxmlformats.org/officeDocument/2006/relationships/image" Target="../media/image207.png"/><Relationship Id="rId37" Type="http://schemas.openxmlformats.org/officeDocument/2006/relationships/image" Target="../media/image212.png"/><Relationship Id="rId5" Type="http://schemas.openxmlformats.org/officeDocument/2006/relationships/image" Target="../media/image180.png"/><Relationship Id="rId15" Type="http://schemas.openxmlformats.org/officeDocument/2006/relationships/image" Target="../media/image190.png"/><Relationship Id="rId23" Type="http://schemas.openxmlformats.org/officeDocument/2006/relationships/image" Target="../media/image198.png"/><Relationship Id="rId28" Type="http://schemas.openxmlformats.org/officeDocument/2006/relationships/image" Target="../media/image203.png"/><Relationship Id="rId36" Type="http://schemas.openxmlformats.org/officeDocument/2006/relationships/image" Target="../media/image211.svg"/><Relationship Id="rId10" Type="http://schemas.openxmlformats.org/officeDocument/2006/relationships/image" Target="../media/image185.png"/><Relationship Id="rId19" Type="http://schemas.openxmlformats.org/officeDocument/2006/relationships/image" Target="../media/image194.png"/><Relationship Id="rId31" Type="http://schemas.openxmlformats.org/officeDocument/2006/relationships/image" Target="../media/image206.png"/><Relationship Id="rId4" Type="http://schemas.openxmlformats.org/officeDocument/2006/relationships/image" Target="../media/image179.png"/><Relationship Id="rId9" Type="http://schemas.openxmlformats.org/officeDocument/2006/relationships/image" Target="../media/image184.png"/><Relationship Id="rId14" Type="http://schemas.openxmlformats.org/officeDocument/2006/relationships/image" Target="../media/image189.png"/><Relationship Id="rId22" Type="http://schemas.openxmlformats.org/officeDocument/2006/relationships/image" Target="../media/image197.png"/><Relationship Id="rId27" Type="http://schemas.openxmlformats.org/officeDocument/2006/relationships/image" Target="../media/image202.png"/><Relationship Id="rId30" Type="http://schemas.openxmlformats.org/officeDocument/2006/relationships/image" Target="../media/image205.png"/><Relationship Id="rId35" Type="http://schemas.openxmlformats.org/officeDocument/2006/relationships/image" Target="../media/image210.png"/><Relationship Id="rId8" Type="http://schemas.openxmlformats.org/officeDocument/2006/relationships/image" Target="../media/image183.png"/><Relationship Id="rId3" Type="http://schemas.openxmlformats.org/officeDocument/2006/relationships/image" Target="../media/image178.png"/></Relationships>
</file>

<file path=ppt/slides/_rels/slide39.xml.rels><?xml version="1.0" encoding="UTF-8" standalone="yes"?>
<Relationships xmlns="http://schemas.openxmlformats.org/package/2006/relationships"><Relationship Id="rId13" Type="http://schemas.openxmlformats.org/officeDocument/2006/relationships/image" Target="../media/image225.png"/><Relationship Id="rId18" Type="http://schemas.openxmlformats.org/officeDocument/2006/relationships/image" Target="../media/image230.png"/><Relationship Id="rId26" Type="http://schemas.openxmlformats.org/officeDocument/2006/relationships/image" Target="../media/image238.png"/><Relationship Id="rId3" Type="http://schemas.openxmlformats.org/officeDocument/2006/relationships/image" Target="../media/image215.png"/><Relationship Id="rId21" Type="http://schemas.openxmlformats.org/officeDocument/2006/relationships/image" Target="../media/image233.png"/><Relationship Id="rId34" Type="http://schemas.openxmlformats.org/officeDocument/2006/relationships/image" Target="../media/image246.svg"/><Relationship Id="rId7" Type="http://schemas.openxmlformats.org/officeDocument/2006/relationships/image" Target="../media/image219.svg"/><Relationship Id="rId12" Type="http://schemas.openxmlformats.org/officeDocument/2006/relationships/image" Target="../media/image224.png"/><Relationship Id="rId17" Type="http://schemas.openxmlformats.org/officeDocument/2006/relationships/image" Target="../media/image229.png"/><Relationship Id="rId25" Type="http://schemas.openxmlformats.org/officeDocument/2006/relationships/image" Target="../media/image237.png"/><Relationship Id="rId33" Type="http://schemas.openxmlformats.org/officeDocument/2006/relationships/image" Target="../media/image245.png"/><Relationship Id="rId2" Type="http://schemas.openxmlformats.org/officeDocument/2006/relationships/notesSlide" Target="../notesSlides/notesSlide19.xml"/><Relationship Id="rId16" Type="http://schemas.openxmlformats.org/officeDocument/2006/relationships/image" Target="../media/image228.png"/><Relationship Id="rId20" Type="http://schemas.openxmlformats.org/officeDocument/2006/relationships/image" Target="../media/image232.png"/><Relationship Id="rId29" Type="http://schemas.openxmlformats.org/officeDocument/2006/relationships/image" Target="../media/image241.png"/><Relationship Id="rId1" Type="http://schemas.openxmlformats.org/officeDocument/2006/relationships/slideLayout" Target="../slideLayouts/slideLayout45.xml"/><Relationship Id="rId6" Type="http://schemas.openxmlformats.org/officeDocument/2006/relationships/image" Target="../media/image218.png"/><Relationship Id="rId11" Type="http://schemas.openxmlformats.org/officeDocument/2006/relationships/image" Target="../media/image223.png"/><Relationship Id="rId24" Type="http://schemas.openxmlformats.org/officeDocument/2006/relationships/image" Target="../media/image236.png"/><Relationship Id="rId32" Type="http://schemas.openxmlformats.org/officeDocument/2006/relationships/image" Target="../media/image244.svg"/><Relationship Id="rId5" Type="http://schemas.openxmlformats.org/officeDocument/2006/relationships/image" Target="../media/image217.png"/><Relationship Id="rId15" Type="http://schemas.openxmlformats.org/officeDocument/2006/relationships/image" Target="../media/image227.png"/><Relationship Id="rId23" Type="http://schemas.openxmlformats.org/officeDocument/2006/relationships/image" Target="../media/image235.png"/><Relationship Id="rId28" Type="http://schemas.openxmlformats.org/officeDocument/2006/relationships/image" Target="../media/image240.png"/><Relationship Id="rId10" Type="http://schemas.openxmlformats.org/officeDocument/2006/relationships/image" Target="../media/image222.svg"/><Relationship Id="rId19" Type="http://schemas.openxmlformats.org/officeDocument/2006/relationships/image" Target="../media/image231.png"/><Relationship Id="rId31" Type="http://schemas.openxmlformats.org/officeDocument/2006/relationships/image" Target="../media/image243.png"/><Relationship Id="rId4" Type="http://schemas.openxmlformats.org/officeDocument/2006/relationships/image" Target="../media/image216.png"/><Relationship Id="rId9" Type="http://schemas.openxmlformats.org/officeDocument/2006/relationships/image" Target="../media/image221.png"/><Relationship Id="rId14" Type="http://schemas.openxmlformats.org/officeDocument/2006/relationships/image" Target="../media/image226.png"/><Relationship Id="rId22" Type="http://schemas.openxmlformats.org/officeDocument/2006/relationships/image" Target="../media/image234.png"/><Relationship Id="rId27" Type="http://schemas.openxmlformats.org/officeDocument/2006/relationships/image" Target="../media/image239.gif"/><Relationship Id="rId30" Type="http://schemas.openxmlformats.org/officeDocument/2006/relationships/image" Target="../media/image242.svg"/><Relationship Id="rId8" Type="http://schemas.openxmlformats.org/officeDocument/2006/relationships/image" Target="../media/image220.png"/></Relationships>
</file>

<file path=ppt/slides/_rels/slide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4.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40.xml.rels><?xml version="1.0" encoding="UTF-8" standalone="yes"?>
<Relationships xmlns="http://schemas.openxmlformats.org/package/2006/relationships"><Relationship Id="rId8" Type="http://schemas.openxmlformats.org/officeDocument/2006/relationships/image" Target="../media/image252.png"/><Relationship Id="rId13" Type="http://schemas.openxmlformats.org/officeDocument/2006/relationships/image" Target="../media/image257.png"/><Relationship Id="rId18" Type="http://schemas.openxmlformats.org/officeDocument/2006/relationships/image" Target="../media/image262.png"/><Relationship Id="rId26" Type="http://schemas.openxmlformats.org/officeDocument/2006/relationships/image" Target="../media/image269.png"/><Relationship Id="rId3" Type="http://schemas.openxmlformats.org/officeDocument/2006/relationships/image" Target="../media/image247.png"/><Relationship Id="rId21" Type="http://schemas.openxmlformats.org/officeDocument/2006/relationships/image" Target="../media/image264.png"/><Relationship Id="rId7" Type="http://schemas.openxmlformats.org/officeDocument/2006/relationships/image" Target="../media/image251.jpeg"/><Relationship Id="rId12" Type="http://schemas.openxmlformats.org/officeDocument/2006/relationships/image" Target="../media/image256.png"/><Relationship Id="rId17" Type="http://schemas.openxmlformats.org/officeDocument/2006/relationships/image" Target="../media/image261.png"/><Relationship Id="rId25" Type="http://schemas.openxmlformats.org/officeDocument/2006/relationships/image" Target="../media/image268.svg"/><Relationship Id="rId2" Type="http://schemas.openxmlformats.org/officeDocument/2006/relationships/notesSlide" Target="../notesSlides/notesSlide20.xml"/><Relationship Id="rId16" Type="http://schemas.openxmlformats.org/officeDocument/2006/relationships/image" Target="../media/image260.png"/><Relationship Id="rId20" Type="http://schemas.openxmlformats.org/officeDocument/2006/relationships/image" Target="../media/image263.png"/><Relationship Id="rId29" Type="http://schemas.openxmlformats.org/officeDocument/2006/relationships/image" Target="../media/image272.png"/><Relationship Id="rId1" Type="http://schemas.openxmlformats.org/officeDocument/2006/relationships/slideLayout" Target="../slideLayouts/slideLayout45.xml"/><Relationship Id="rId6" Type="http://schemas.openxmlformats.org/officeDocument/2006/relationships/image" Target="../media/image250.png"/><Relationship Id="rId11" Type="http://schemas.openxmlformats.org/officeDocument/2006/relationships/image" Target="../media/image255.png"/><Relationship Id="rId24" Type="http://schemas.openxmlformats.org/officeDocument/2006/relationships/image" Target="../media/image267.png"/><Relationship Id="rId5" Type="http://schemas.openxmlformats.org/officeDocument/2006/relationships/image" Target="../media/image249.png"/><Relationship Id="rId15" Type="http://schemas.openxmlformats.org/officeDocument/2006/relationships/image" Target="../media/image259.png"/><Relationship Id="rId23" Type="http://schemas.openxmlformats.org/officeDocument/2006/relationships/image" Target="../media/image266.png"/><Relationship Id="rId28" Type="http://schemas.openxmlformats.org/officeDocument/2006/relationships/image" Target="../media/image271.png"/><Relationship Id="rId10" Type="http://schemas.openxmlformats.org/officeDocument/2006/relationships/image" Target="../media/image254.png"/><Relationship Id="rId19" Type="http://schemas.openxmlformats.org/officeDocument/2006/relationships/image" Target="../media/image182.jpeg"/><Relationship Id="rId31" Type="http://schemas.openxmlformats.org/officeDocument/2006/relationships/image" Target="../media/image274.png"/><Relationship Id="rId4" Type="http://schemas.openxmlformats.org/officeDocument/2006/relationships/image" Target="../media/image248.png"/><Relationship Id="rId9" Type="http://schemas.openxmlformats.org/officeDocument/2006/relationships/image" Target="../media/image253.png"/><Relationship Id="rId14" Type="http://schemas.openxmlformats.org/officeDocument/2006/relationships/image" Target="../media/image258.png"/><Relationship Id="rId22" Type="http://schemas.openxmlformats.org/officeDocument/2006/relationships/image" Target="../media/image265.png"/><Relationship Id="rId27" Type="http://schemas.openxmlformats.org/officeDocument/2006/relationships/image" Target="../media/image270.png"/><Relationship Id="rId30" Type="http://schemas.openxmlformats.org/officeDocument/2006/relationships/image" Target="../media/image273.svg"/></Relationships>
</file>

<file path=ppt/slides/_rels/slide41.xml.rels><?xml version="1.0" encoding="UTF-8" standalone="yes"?>
<Relationships xmlns="http://schemas.openxmlformats.org/package/2006/relationships"><Relationship Id="rId8" Type="http://schemas.openxmlformats.org/officeDocument/2006/relationships/image" Target="../media/image280.png"/><Relationship Id="rId13" Type="http://schemas.openxmlformats.org/officeDocument/2006/relationships/image" Target="../media/image285.png"/><Relationship Id="rId18" Type="http://schemas.openxmlformats.org/officeDocument/2006/relationships/image" Target="../media/image290.svg"/><Relationship Id="rId26" Type="http://schemas.openxmlformats.org/officeDocument/2006/relationships/image" Target="../media/image298.png"/><Relationship Id="rId3" Type="http://schemas.openxmlformats.org/officeDocument/2006/relationships/image" Target="../media/image275.png"/><Relationship Id="rId21" Type="http://schemas.openxmlformats.org/officeDocument/2006/relationships/image" Target="../media/image293.svg"/><Relationship Id="rId7" Type="http://schemas.openxmlformats.org/officeDocument/2006/relationships/image" Target="../media/image279.png"/><Relationship Id="rId12" Type="http://schemas.openxmlformats.org/officeDocument/2006/relationships/image" Target="../media/image284.png"/><Relationship Id="rId17" Type="http://schemas.openxmlformats.org/officeDocument/2006/relationships/image" Target="../media/image289.png"/><Relationship Id="rId25" Type="http://schemas.openxmlformats.org/officeDocument/2006/relationships/image" Target="../media/image297.png"/><Relationship Id="rId2" Type="http://schemas.openxmlformats.org/officeDocument/2006/relationships/notesSlide" Target="../notesSlides/notesSlide21.xml"/><Relationship Id="rId16" Type="http://schemas.openxmlformats.org/officeDocument/2006/relationships/image" Target="../media/image288.png"/><Relationship Id="rId20" Type="http://schemas.openxmlformats.org/officeDocument/2006/relationships/image" Target="../media/image292.png"/><Relationship Id="rId1" Type="http://schemas.openxmlformats.org/officeDocument/2006/relationships/slideLayout" Target="../slideLayouts/slideLayout45.xml"/><Relationship Id="rId6" Type="http://schemas.openxmlformats.org/officeDocument/2006/relationships/image" Target="../media/image278.png"/><Relationship Id="rId11" Type="http://schemas.openxmlformats.org/officeDocument/2006/relationships/image" Target="../media/image283.png"/><Relationship Id="rId24" Type="http://schemas.openxmlformats.org/officeDocument/2006/relationships/image" Target="../media/image296.png"/><Relationship Id="rId5" Type="http://schemas.openxmlformats.org/officeDocument/2006/relationships/image" Target="../media/image277.svg"/><Relationship Id="rId15" Type="http://schemas.openxmlformats.org/officeDocument/2006/relationships/image" Target="../media/image287.png"/><Relationship Id="rId23" Type="http://schemas.openxmlformats.org/officeDocument/2006/relationships/image" Target="../media/image295.gif"/><Relationship Id="rId10" Type="http://schemas.openxmlformats.org/officeDocument/2006/relationships/image" Target="../media/image282.png"/><Relationship Id="rId19" Type="http://schemas.openxmlformats.org/officeDocument/2006/relationships/image" Target="../media/image291.png"/><Relationship Id="rId4" Type="http://schemas.openxmlformats.org/officeDocument/2006/relationships/image" Target="../media/image276.png"/><Relationship Id="rId9" Type="http://schemas.openxmlformats.org/officeDocument/2006/relationships/image" Target="../media/image281.png"/><Relationship Id="rId14" Type="http://schemas.openxmlformats.org/officeDocument/2006/relationships/image" Target="../media/image286.png"/><Relationship Id="rId22" Type="http://schemas.openxmlformats.org/officeDocument/2006/relationships/image" Target="../media/image294.png"/></Relationships>
</file>

<file path=ppt/slides/_rels/slide42.xml.rels><?xml version="1.0" encoding="UTF-8" standalone="yes"?>
<Relationships xmlns="http://schemas.openxmlformats.org/package/2006/relationships"><Relationship Id="rId8" Type="http://schemas.openxmlformats.org/officeDocument/2006/relationships/hyperlink" Target="mailto:info@zerto.com?subject=Would%20like%20more%20info%20about%20Zerto" TargetMode="External"/><Relationship Id="rId13" Type="http://schemas.openxmlformats.org/officeDocument/2006/relationships/image" Target="../media/image305.png"/><Relationship Id="rId18" Type="http://schemas.openxmlformats.org/officeDocument/2006/relationships/hyperlink" Target="http://testdrive.greenlake.hpe.com/" TargetMode="External"/><Relationship Id="rId3" Type="http://schemas.openxmlformats.org/officeDocument/2006/relationships/image" Target="../media/image299.png"/><Relationship Id="rId7" Type="http://schemas.openxmlformats.org/officeDocument/2006/relationships/image" Target="../media/image303.jpeg"/><Relationship Id="rId12" Type="http://schemas.openxmlformats.org/officeDocument/2006/relationships/hyperlink" Target="https://www.trustradius.com/products/zerto-virtual-replication/reviews" TargetMode="External"/><Relationship Id="rId17" Type="http://schemas.openxmlformats.org/officeDocument/2006/relationships/image" Target="../media/image307.png"/><Relationship Id="rId2" Type="http://schemas.openxmlformats.org/officeDocument/2006/relationships/notesSlide" Target="../notesSlides/notesSlide22.xml"/><Relationship Id="rId16" Type="http://schemas.openxmlformats.org/officeDocument/2006/relationships/hyperlink" Target="https://www.peerspot.com/products/zerto-reviews#product-reviews-section" TargetMode="External"/><Relationship Id="rId1" Type="http://schemas.openxmlformats.org/officeDocument/2006/relationships/slideLayout" Target="../slideLayouts/slideLayout24.xml"/><Relationship Id="rId6" Type="http://schemas.openxmlformats.org/officeDocument/2006/relationships/image" Target="../media/image302.jpeg"/><Relationship Id="rId11" Type="http://schemas.openxmlformats.org/officeDocument/2006/relationships/image" Target="../media/image304.png"/><Relationship Id="rId5" Type="http://schemas.openxmlformats.org/officeDocument/2006/relationships/image" Target="../media/image301.jpeg"/><Relationship Id="rId15" Type="http://schemas.openxmlformats.org/officeDocument/2006/relationships/image" Target="../media/image306.png"/><Relationship Id="rId10" Type="http://schemas.openxmlformats.org/officeDocument/2006/relationships/hyperlink" Target="https://www.g2.com/products/zerto/reviews" TargetMode="External"/><Relationship Id="rId4" Type="http://schemas.openxmlformats.org/officeDocument/2006/relationships/image" Target="../media/image300.jpeg"/><Relationship Id="rId9" Type="http://schemas.openxmlformats.org/officeDocument/2006/relationships/hyperlink" Target="http://zerto.com/labs" TargetMode="External"/><Relationship Id="rId14" Type="http://schemas.openxmlformats.org/officeDocument/2006/relationships/hyperlink" Target="https://www.gartner.com/reviews/market/it-resilience-orchestration/vendor/hpe-zerto/product/zerto-platform"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sv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4.xml"/><Relationship Id="rId16" Type="http://schemas.openxmlformats.org/officeDocument/2006/relationships/image" Target="../media/image49.svg"/><Relationship Id="rId1" Type="http://schemas.openxmlformats.org/officeDocument/2006/relationships/slideLayout" Target="../slideLayouts/slideLayout25.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F1A06FF-5E17-409D-8A2D-09B52084A10A}"/>
              </a:ext>
            </a:extLst>
          </p:cNvPr>
          <p:cNvSpPr>
            <a:spLocks noGrp="1"/>
          </p:cNvSpPr>
          <p:nvPr>
            <p:ph type="body" sz="quarter" idx="13"/>
          </p:nvPr>
        </p:nvSpPr>
        <p:spPr>
          <a:xfrm>
            <a:off x="290747" y="4577983"/>
            <a:ext cx="5489578" cy="339214"/>
          </a:xfrm>
        </p:spPr>
        <p:txBody>
          <a:bodyPr/>
          <a:lstStyle/>
          <a:p>
            <a:r>
              <a:rPr lang="en-US" dirty="0"/>
              <a:t>October 2023</a:t>
            </a:r>
          </a:p>
        </p:txBody>
      </p:sp>
      <p:sp>
        <p:nvSpPr>
          <p:cNvPr id="9" name="Subtitle 8">
            <a:extLst>
              <a:ext uri="{FF2B5EF4-FFF2-40B4-BE49-F238E27FC236}">
                <a16:creationId xmlns:a16="http://schemas.microsoft.com/office/drawing/2014/main" id="{A4F1C4A5-4C2F-4171-9B4F-6F2DAE233A04}"/>
              </a:ext>
            </a:extLst>
          </p:cNvPr>
          <p:cNvSpPr>
            <a:spLocks noGrp="1"/>
          </p:cNvSpPr>
          <p:nvPr>
            <p:ph type="subTitle" idx="1"/>
          </p:nvPr>
        </p:nvSpPr>
        <p:spPr>
          <a:xfrm>
            <a:off x="290747" y="4133088"/>
            <a:ext cx="8229600" cy="438912"/>
          </a:xfrm>
        </p:spPr>
        <p:txBody>
          <a:bodyPr/>
          <a:lstStyle/>
          <a:p>
            <a:r>
              <a:rPr lang="en-US" dirty="0"/>
              <a:t>Alexandru Vilcu</a:t>
            </a:r>
          </a:p>
        </p:txBody>
      </p:sp>
      <p:sp>
        <p:nvSpPr>
          <p:cNvPr id="3" name="Title 2">
            <a:extLst>
              <a:ext uri="{FF2B5EF4-FFF2-40B4-BE49-F238E27FC236}">
                <a16:creationId xmlns:a16="http://schemas.microsoft.com/office/drawing/2014/main" id="{8BF1BE58-521C-4FFD-BD75-253978632DE1}"/>
              </a:ext>
            </a:extLst>
          </p:cNvPr>
          <p:cNvSpPr>
            <a:spLocks noGrp="1"/>
          </p:cNvSpPr>
          <p:nvPr>
            <p:ph type="title"/>
          </p:nvPr>
        </p:nvSpPr>
        <p:spPr>
          <a:xfrm>
            <a:off x="290747" y="1869197"/>
            <a:ext cx="11423555" cy="1905000"/>
          </a:xfrm>
        </p:spPr>
        <p:txBody>
          <a:bodyPr/>
          <a:lstStyle/>
          <a:p>
            <a:r>
              <a:rPr lang="en-US" dirty="0"/>
              <a:t>Building resilience through data protection</a:t>
            </a:r>
            <a:br>
              <a:rPr lang="en-US" dirty="0"/>
            </a:br>
            <a:r>
              <a:rPr lang="en-US" sz="3200" dirty="0"/>
              <a:t>With HPE and Zerto software-defined solutions</a:t>
            </a:r>
            <a:endParaRPr lang="en-US" dirty="0"/>
          </a:p>
        </p:txBody>
      </p:sp>
    </p:spTree>
    <p:extLst>
      <p:ext uri="{BB962C8B-B14F-4D97-AF65-F5344CB8AC3E}">
        <p14:creationId xmlns:p14="http://schemas.microsoft.com/office/powerpoint/2010/main" val="373317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a server room&#10;&#10;Description automatically generated with medium confidence">
            <a:extLst>
              <a:ext uri="{FF2B5EF4-FFF2-40B4-BE49-F238E27FC236}">
                <a16:creationId xmlns:a16="http://schemas.microsoft.com/office/drawing/2014/main" id="{6D6CC20C-5BCF-A589-9CB6-6C494CC01B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22" r="13439"/>
          <a:stretch/>
        </p:blipFill>
        <p:spPr>
          <a:xfrm>
            <a:off x="3047999" y="-3268"/>
            <a:ext cx="9142262" cy="6861268"/>
          </a:xfrm>
          <a:prstGeom prst="rect">
            <a:avLst/>
          </a:prstGeom>
        </p:spPr>
      </p:pic>
      <p:sp>
        <p:nvSpPr>
          <p:cNvPr id="8" name="Overlay">
            <a:extLst>
              <a:ext uri="{FF2B5EF4-FFF2-40B4-BE49-F238E27FC236}">
                <a16:creationId xmlns:a16="http://schemas.microsoft.com/office/drawing/2014/main" id="{984EFD49-5241-601E-CE0C-F7F280AC788D}"/>
              </a:ext>
            </a:extLst>
          </p:cNvPr>
          <p:cNvSpPr>
            <a:spLocks/>
          </p:cNvSpPr>
          <p:nvPr/>
        </p:nvSpPr>
        <p:spPr>
          <a:xfrm>
            <a:off x="3047999" y="0"/>
            <a:ext cx="9142261" cy="6858001"/>
          </a:xfrm>
          <a:prstGeom prst="rect">
            <a:avLst/>
          </a:prstGeom>
          <a:solidFill>
            <a:schemeClr val="tx1">
              <a:alpha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 name="Slide Number Placeholder 1">
            <a:extLst>
              <a:ext uri="{FF2B5EF4-FFF2-40B4-BE49-F238E27FC236}">
                <a16:creationId xmlns:a16="http://schemas.microsoft.com/office/drawing/2014/main" id="{4348F141-0731-A43F-8836-FDC6593879F1}"/>
              </a:ext>
            </a:extLst>
          </p:cNvPr>
          <p:cNvSpPr>
            <a:spLocks noGrp="1"/>
          </p:cNvSpPr>
          <p:nvPr>
            <p:ph type="sldNum" sz="quarter" idx="11"/>
          </p:nvPr>
        </p:nvSpPr>
        <p:spPr/>
        <p:txBody>
          <a:bodyPr/>
          <a:lstStyle/>
          <a:p>
            <a:pPr defTabSz="1088421"/>
            <a:fld id="{104FC826-72BB-4AF1-BA01-A94F7396A7DC}" type="slidenum">
              <a:rPr lang="en-US" smtClean="0"/>
              <a:pPr defTabSz="1088421"/>
              <a:t>10</a:t>
            </a:fld>
            <a:endParaRPr lang="en-US"/>
          </a:p>
        </p:txBody>
      </p:sp>
      <p:sp>
        <p:nvSpPr>
          <p:cNvPr id="3" name="Footer Placeholder 2">
            <a:extLst>
              <a:ext uri="{FF2B5EF4-FFF2-40B4-BE49-F238E27FC236}">
                <a16:creationId xmlns:a16="http://schemas.microsoft.com/office/drawing/2014/main" id="{DA7CACBE-5358-9E18-28E1-C6899444A530}"/>
              </a:ext>
            </a:extLst>
          </p:cNvPr>
          <p:cNvSpPr>
            <a:spLocks noGrp="1"/>
          </p:cNvSpPr>
          <p:nvPr>
            <p:ph type="ftr" sz="quarter" idx="10"/>
          </p:nvPr>
        </p:nvSpPr>
        <p:spPr/>
        <p:txBody>
          <a:bodyPr/>
          <a:lstStyle/>
          <a:p>
            <a:r>
              <a:rPr lang="en-US"/>
              <a:t>Confidential | Authorized </a:t>
            </a:r>
          </a:p>
        </p:txBody>
      </p:sp>
      <p:sp>
        <p:nvSpPr>
          <p:cNvPr id="4" name="Title 18">
            <a:extLst>
              <a:ext uri="{FF2B5EF4-FFF2-40B4-BE49-F238E27FC236}">
                <a16:creationId xmlns:a16="http://schemas.microsoft.com/office/drawing/2014/main" id="{3F44A74A-F75F-AE31-DC4C-181801E64FB4}"/>
              </a:ext>
            </a:extLst>
          </p:cNvPr>
          <p:cNvSpPr txBox="1">
            <a:spLocks/>
          </p:cNvSpPr>
          <p:nvPr/>
        </p:nvSpPr>
        <p:spPr>
          <a:xfrm>
            <a:off x="381000" y="2147299"/>
            <a:ext cx="2256600" cy="4021726"/>
          </a:xfrm>
          <a:prstGeom prst="rect">
            <a:avLst/>
          </a:prstGeom>
        </p:spPr>
        <p:txBody>
          <a:bodyPr lIns="0"/>
          <a:lst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a:lstStyle>
          <a:p>
            <a:r>
              <a:rPr lang="en-US"/>
              <a:t>What makes</a:t>
            </a:r>
            <a:br>
              <a:rPr lang="en-US"/>
            </a:br>
            <a:r>
              <a:rPr lang="en-US"/>
              <a:t>us different</a:t>
            </a:r>
          </a:p>
        </p:txBody>
      </p:sp>
      <p:pic>
        <p:nvPicPr>
          <p:cNvPr id="7" name="Picture 6" descr="A person standing in a server room&#10;&#10;Description automatically generated with medium confidence">
            <a:extLst>
              <a:ext uri="{FF2B5EF4-FFF2-40B4-BE49-F238E27FC236}">
                <a16:creationId xmlns:a16="http://schemas.microsoft.com/office/drawing/2014/main" id="{AFD78791-14BB-9E36-B558-88C5882E7C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22" r="13439"/>
          <a:stretch/>
        </p:blipFill>
        <p:spPr>
          <a:xfrm>
            <a:off x="3523633" y="357459"/>
            <a:ext cx="8190994" cy="6139815"/>
          </a:xfrm>
          <a:prstGeom prst="rect">
            <a:avLst/>
          </a:prstGeom>
        </p:spPr>
      </p:pic>
      <p:sp>
        <p:nvSpPr>
          <p:cNvPr id="9" name="Overlay">
            <a:extLst>
              <a:ext uri="{FF2B5EF4-FFF2-40B4-BE49-F238E27FC236}">
                <a16:creationId xmlns:a16="http://schemas.microsoft.com/office/drawing/2014/main" id="{A5BB1554-D31B-34C9-F6CE-ED12E3936ED6}"/>
              </a:ext>
            </a:extLst>
          </p:cNvPr>
          <p:cNvSpPr>
            <a:spLocks/>
          </p:cNvSpPr>
          <p:nvPr/>
        </p:nvSpPr>
        <p:spPr>
          <a:xfrm>
            <a:off x="3523634" y="357459"/>
            <a:ext cx="8190994" cy="6139815"/>
          </a:xfrm>
          <a:prstGeom prst="rect">
            <a:avLst/>
          </a:prstGeom>
          <a:solidFill>
            <a:schemeClr val="tx1">
              <a:alpha val="2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nvGrpSpPr>
          <p:cNvPr id="10" name="Group 9">
            <a:extLst>
              <a:ext uri="{FF2B5EF4-FFF2-40B4-BE49-F238E27FC236}">
                <a16:creationId xmlns:a16="http://schemas.microsoft.com/office/drawing/2014/main" id="{3B27CE34-5FAF-3846-F9C9-F876CFD83EF8}"/>
              </a:ext>
            </a:extLst>
          </p:cNvPr>
          <p:cNvGrpSpPr/>
          <p:nvPr/>
        </p:nvGrpSpPr>
        <p:grpSpPr>
          <a:xfrm>
            <a:off x="4136397" y="701584"/>
            <a:ext cx="3591298" cy="2724150"/>
            <a:chOff x="4136397" y="701584"/>
            <a:chExt cx="3591298" cy="2724150"/>
          </a:xfrm>
        </p:grpSpPr>
        <p:sp>
          <p:nvSpPr>
            <p:cNvPr id="11" name="Rounded Rectangle 10">
              <a:extLst>
                <a:ext uri="{FF2B5EF4-FFF2-40B4-BE49-F238E27FC236}">
                  <a16:creationId xmlns:a16="http://schemas.microsoft.com/office/drawing/2014/main" id="{C15D8234-772E-2BB2-3568-FDE4B3CFA630}"/>
                </a:ext>
              </a:extLst>
            </p:cNvPr>
            <p:cNvSpPr/>
            <p:nvPr/>
          </p:nvSpPr>
          <p:spPr>
            <a:xfrm>
              <a:off x="4136397" y="701584"/>
              <a:ext cx="3591298" cy="2724150"/>
            </a:xfrm>
            <a:prstGeom prst="roundRect">
              <a:avLst>
                <a:gd name="adj" fmla="val 0"/>
              </a:avLst>
            </a:prstGeom>
            <a:solidFill>
              <a:schemeClr val="accent6"/>
            </a:solidFill>
            <a:ln>
              <a:noFill/>
            </a:ln>
            <a:effectLst>
              <a:outerShdw blurRad="252574" dist="8706" dir="2700000" sx="83000" sy="83000" algn="t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nvGrpSpPr>
            <p:cNvPr id="12" name="Group 11">
              <a:extLst>
                <a:ext uri="{FF2B5EF4-FFF2-40B4-BE49-F238E27FC236}">
                  <a16:creationId xmlns:a16="http://schemas.microsoft.com/office/drawing/2014/main" id="{34C97AC7-1B98-C774-1116-92353448F829}"/>
                </a:ext>
              </a:extLst>
            </p:cNvPr>
            <p:cNvGrpSpPr/>
            <p:nvPr/>
          </p:nvGrpSpPr>
          <p:grpSpPr>
            <a:xfrm>
              <a:off x="4421789" y="1692729"/>
              <a:ext cx="3020514" cy="1459711"/>
              <a:chOff x="5983786" y="1082666"/>
              <a:chExt cx="3020514" cy="1459711"/>
            </a:xfrm>
          </p:grpSpPr>
          <p:sp>
            <p:nvSpPr>
              <p:cNvPr id="14" name="TextBox 13">
                <a:extLst>
                  <a:ext uri="{FF2B5EF4-FFF2-40B4-BE49-F238E27FC236}">
                    <a16:creationId xmlns:a16="http://schemas.microsoft.com/office/drawing/2014/main" id="{C2B252F3-10A2-AE9A-C93E-7862E1A7433E}"/>
                  </a:ext>
                </a:extLst>
              </p:cNvPr>
              <p:cNvSpPr txBox="1"/>
              <p:nvPr/>
            </p:nvSpPr>
            <p:spPr>
              <a:xfrm>
                <a:off x="5983786" y="1514595"/>
                <a:ext cx="2830016" cy="1027782"/>
              </a:xfrm>
              <a:prstGeom prst="rect">
                <a:avLst/>
              </a:prstGeom>
              <a:noFill/>
            </p:spPr>
            <p:txBody>
              <a:bodyPr wrap="square" rtlCol="0">
                <a:spAutoFit/>
              </a:bodyPr>
              <a:lstStyle/>
              <a:p>
                <a:pPr defTabSz="457200">
                  <a:lnSpc>
                    <a:spcPct val="150000"/>
                  </a:lnSpc>
                </a:pPr>
                <a:r>
                  <a:rPr lang="en-US" sz="1400">
                    <a:solidFill>
                      <a:srgbClr val="3F3F3F"/>
                    </a:solidFill>
                  </a:rPr>
                  <a:t>Real-Time Replication &amp; Detection</a:t>
                </a:r>
              </a:p>
              <a:p>
                <a:pPr defTabSz="457200">
                  <a:lnSpc>
                    <a:spcPct val="150000"/>
                  </a:lnSpc>
                </a:pPr>
                <a:r>
                  <a:rPr lang="en-US" sz="1400">
                    <a:solidFill>
                      <a:srgbClr val="3F3F3F"/>
                    </a:solidFill>
                  </a:rPr>
                  <a:t>Journal-Based Recovery</a:t>
                </a:r>
              </a:p>
              <a:p>
                <a:pPr defTabSz="457200">
                  <a:lnSpc>
                    <a:spcPct val="150000"/>
                  </a:lnSpc>
                </a:pPr>
                <a:r>
                  <a:rPr lang="en-US" sz="1400">
                    <a:solidFill>
                      <a:srgbClr val="3F3F3F"/>
                    </a:solidFill>
                  </a:rPr>
                  <a:t>App-Centric Protection</a:t>
                </a:r>
              </a:p>
            </p:txBody>
          </p:sp>
          <p:sp>
            <p:nvSpPr>
              <p:cNvPr id="15" name="TextBox 14">
                <a:extLst>
                  <a:ext uri="{FF2B5EF4-FFF2-40B4-BE49-F238E27FC236}">
                    <a16:creationId xmlns:a16="http://schemas.microsoft.com/office/drawing/2014/main" id="{98A3698C-13E1-F773-662C-48B2538F6C9D}"/>
                  </a:ext>
                </a:extLst>
              </p:cNvPr>
              <p:cNvSpPr txBox="1"/>
              <p:nvPr/>
            </p:nvSpPr>
            <p:spPr>
              <a:xfrm>
                <a:off x="5983786" y="1082666"/>
                <a:ext cx="3020514" cy="369332"/>
              </a:xfrm>
              <a:prstGeom prst="rect">
                <a:avLst/>
              </a:prstGeom>
              <a:noFill/>
            </p:spPr>
            <p:txBody>
              <a:bodyPr wrap="square" rtlCol="0">
                <a:spAutoFit/>
              </a:bodyPr>
              <a:lstStyle/>
              <a:p>
                <a:pPr defTabSz="457200"/>
                <a:r>
                  <a:rPr lang="en-US" b="1"/>
                  <a:t>Continuous Data Protection</a:t>
                </a:r>
              </a:p>
            </p:txBody>
          </p:sp>
          <p:cxnSp>
            <p:nvCxnSpPr>
              <p:cNvPr id="16" name="Straight Connector 15">
                <a:extLst>
                  <a:ext uri="{FF2B5EF4-FFF2-40B4-BE49-F238E27FC236}">
                    <a16:creationId xmlns:a16="http://schemas.microsoft.com/office/drawing/2014/main" id="{3A30C9F1-1567-ADC8-3FCF-08F4BB1173CB}"/>
                  </a:ext>
                </a:extLst>
              </p:cNvPr>
              <p:cNvCxnSpPr/>
              <p:nvPr/>
            </p:nvCxnSpPr>
            <p:spPr>
              <a:xfrm>
                <a:off x="6084903" y="1447201"/>
                <a:ext cx="457200" cy="0"/>
              </a:xfrm>
              <a:prstGeom prst="line">
                <a:avLst/>
              </a:prstGeom>
              <a:noFill/>
              <a:ln w="38100" cap="flat" cmpd="sng" algn="ctr">
                <a:solidFill>
                  <a:schemeClr val="accent3"/>
                </a:solidFill>
                <a:prstDash val="solid"/>
                <a:miter lim="800000"/>
              </a:ln>
              <a:effectLst/>
            </p:spPr>
          </p:cxnSp>
        </p:grpSp>
        <p:sp>
          <p:nvSpPr>
            <p:cNvPr id="13" name="Rectangle 12">
              <a:extLst>
                <a:ext uri="{FF2B5EF4-FFF2-40B4-BE49-F238E27FC236}">
                  <a16:creationId xmlns:a16="http://schemas.microsoft.com/office/drawing/2014/main" id="{B1FE5132-354B-FC4E-2BF9-E42AFAFB9E5E}"/>
                </a:ext>
              </a:extLst>
            </p:cNvPr>
            <p:cNvSpPr/>
            <p:nvPr/>
          </p:nvSpPr>
          <p:spPr>
            <a:xfrm>
              <a:off x="4461262" y="964290"/>
              <a:ext cx="533208" cy="533208"/>
            </a:xfrm>
            <a:prstGeom prst="rect">
              <a:avLst/>
            </a:prstGeom>
            <a:noFill/>
            <a:ln w="12700" cap="flat" cmpd="sng" algn="ctr">
              <a:noFill/>
              <a:prstDash val="solid"/>
              <a:miter lim="800000"/>
            </a:ln>
            <a:effectLst/>
          </p:spPr>
          <p:txBody>
            <a:bodyPr rtlCol="0" anchor="ctr"/>
            <a:lstStyle/>
            <a:p>
              <a:pPr defTabSz="457200"/>
              <a:r>
                <a:rPr lang="en-US" sz="2000" b="1" kern="0">
                  <a:solidFill>
                    <a:schemeClr val="accent3">
                      <a:lumMod val="75000"/>
                    </a:schemeClr>
                  </a:solidFill>
                  <a:latin typeface="Source Sans Pro" panose="020B0503030403020204" pitchFamily="34" charset="0"/>
                </a:rPr>
                <a:t>01</a:t>
              </a:r>
            </a:p>
          </p:txBody>
        </p:sp>
      </p:grpSp>
      <p:grpSp>
        <p:nvGrpSpPr>
          <p:cNvPr id="17" name="Group 16">
            <a:extLst>
              <a:ext uri="{FF2B5EF4-FFF2-40B4-BE49-F238E27FC236}">
                <a16:creationId xmlns:a16="http://schemas.microsoft.com/office/drawing/2014/main" id="{C3AC4F89-B4B8-6959-5C2D-5872968335ED}"/>
              </a:ext>
            </a:extLst>
          </p:cNvPr>
          <p:cNvGrpSpPr/>
          <p:nvPr/>
        </p:nvGrpSpPr>
        <p:grpSpPr>
          <a:xfrm>
            <a:off x="7898812" y="701584"/>
            <a:ext cx="3965050" cy="2724150"/>
            <a:chOff x="8055611" y="701584"/>
            <a:chExt cx="3965050" cy="2724150"/>
          </a:xfrm>
        </p:grpSpPr>
        <p:sp>
          <p:nvSpPr>
            <p:cNvPr id="18" name="Rounded Rectangle 17">
              <a:extLst>
                <a:ext uri="{FF2B5EF4-FFF2-40B4-BE49-F238E27FC236}">
                  <a16:creationId xmlns:a16="http://schemas.microsoft.com/office/drawing/2014/main" id="{DD20C941-090E-27E6-E80D-AB485135D31E}"/>
                </a:ext>
              </a:extLst>
            </p:cNvPr>
            <p:cNvSpPr/>
            <p:nvPr/>
          </p:nvSpPr>
          <p:spPr>
            <a:xfrm>
              <a:off x="8055611" y="701584"/>
              <a:ext cx="3591298" cy="2724150"/>
            </a:xfrm>
            <a:prstGeom prst="roundRect">
              <a:avLst>
                <a:gd name="adj" fmla="val 0"/>
              </a:avLst>
            </a:prstGeom>
            <a:solidFill>
              <a:schemeClr val="accent2"/>
            </a:solidFill>
            <a:ln>
              <a:noFill/>
            </a:ln>
            <a:effectLst>
              <a:outerShdw blurRad="252574" dist="8706" dir="2700000" sx="83000" sy="83000" algn="t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nvGrpSpPr>
            <p:cNvPr id="19" name="Group 18">
              <a:extLst>
                <a:ext uri="{FF2B5EF4-FFF2-40B4-BE49-F238E27FC236}">
                  <a16:creationId xmlns:a16="http://schemas.microsoft.com/office/drawing/2014/main" id="{1AD74AC9-BDE3-D0EA-F324-6450763030A2}"/>
                </a:ext>
              </a:extLst>
            </p:cNvPr>
            <p:cNvGrpSpPr/>
            <p:nvPr/>
          </p:nvGrpSpPr>
          <p:grpSpPr>
            <a:xfrm>
              <a:off x="8365146" y="1711591"/>
              <a:ext cx="3655515" cy="1459711"/>
              <a:chOff x="5983785" y="1082666"/>
              <a:chExt cx="3655515" cy="1459711"/>
            </a:xfrm>
          </p:grpSpPr>
          <p:sp>
            <p:nvSpPr>
              <p:cNvPr id="21" name="TextBox 20">
                <a:extLst>
                  <a:ext uri="{FF2B5EF4-FFF2-40B4-BE49-F238E27FC236}">
                    <a16:creationId xmlns:a16="http://schemas.microsoft.com/office/drawing/2014/main" id="{A72B4DF6-0B71-D195-2266-D496313B8B0A}"/>
                  </a:ext>
                </a:extLst>
              </p:cNvPr>
              <p:cNvSpPr txBox="1"/>
              <p:nvPr/>
            </p:nvSpPr>
            <p:spPr>
              <a:xfrm>
                <a:off x="5983786" y="1514595"/>
                <a:ext cx="2830016" cy="1027782"/>
              </a:xfrm>
              <a:prstGeom prst="rect">
                <a:avLst/>
              </a:prstGeom>
              <a:noFill/>
            </p:spPr>
            <p:txBody>
              <a:bodyPr wrap="square" rtlCol="0">
                <a:spAutoFit/>
              </a:bodyPr>
              <a:lstStyle/>
              <a:p>
                <a:pPr defTabSz="457200">
                  <a:lnSpc>
                    <a:spcPct val="150000"/>
                  </a:lnSpc>
                </a:pPr>
                <a:r>
                  <a:rPr lang="en-US" sz="1400">
                    <a:solidFill>
                      <a:srgbClr val="3F3F3F"/>
                    </a:solidFill>
                  </a:rPr>
                  <a:t>Orchestration</a:t>
                </a:r>
              </a:p>
              <a:p>
                <a:pPr defTabSz="457200">
                  <a:lnSpc>
                    <a:spcPct val="150000"/>
                  </a:lnSpc>
                </a:pPr>
                <a:r>
                  <a:rPr lang="en-US" sz="1400">
                    <a:solidFill>
                      <a:srgbClr val="3F3F3F"/>
                    </a:solidFill>
                  </a:rPr>
                  <a:t>Automated Protection &amp; Recovery</a:t>
                </a:r>
              </a:p>
              <a:p>
                <a:pPr defTabSz="457200">
                  <a:lnSpc>
                    <a:spcPct val="150000"/>
                  </a:lnSpc>
                </a:pPr>
                <a:r>
                  <a:rPr lang="en-US" sz="1400">
                    <a:solidFill>
                      <a:srgbClr val="3F3F3F"/>
                    </a:solidFill>
                  </a:rPr>
                  <a:t>Non-Disruptive Testing</a:t>
                </a:r>
              </a:p>
            </p:txBody>
          </p:sp>
          <p:sp>
            <p:nvSpPr>
              <p:cNvPr id="22" name="TextBox 21">
                <a:extLst>
                  <a:ext uri="{FF2B5EF4-FFF2-40B4-BE49-F238E27FC236}">
                    <a16:creationId xmlns:a16="http://schemas.microsoft.com/office/drawing/2014/main" id="{A4FDB56F-3300-110E-5E2F-595F26CB13DF}"/>
                  </a:ext>
                </a:extLst>
              </p:cNvPr>
              <p:cNvSpPr txBox="1"/>
              <p:nvPr/>
            </p:nvSpPr>
            <p:spPr>
              <a:xfrm>
                <a:off x="5983785" y="1082666"/>
                <a:ext cx="3655515" cy="369332"/>
              </a:xfrm>
              <a:prstGeom prst="rect">
                <a:avLst/>
              </a:prstGeom>
              <a:noFill/>
            </p:spPr>
            <p:txBody>
              <a:bodyPr wrap="square" rtlCol="0">
                <a:spAutoFit/>
              </a:bodyPr>
              <a:lstStyle/>
              <a:p>
                <a:pPr defTabSz="457200"/>
                <a:r>
                  <a:rPr lang="en-US" b="1">
                    <a:latin typeface="+mj-lt"/>
                  </a:rPr>
                  <a:t>Orchestration and Automation</a:t>
                </a:r>
              </a:p>
            </p:txBody>
          </p:sp>
          <p:cxnSp>
            <p:nvCxnSpPr>
              <p:cNvPr id="23" name="Straight Connector 22">
                <a:extLst>
                  <a:ext uri="{FF2B5EF4-FFF2-40B4-BE49-F238E27FC236}">
                    <a16:creationId xmlns:a16="http://schemas.microsoft.com/office/drawing/2014/main" id="{77F98D5C-5748-20A9-384F-4A705E4296B1}"/>
                  </a:ext>
                </a:extLst>
              </p:cNvPr>
              <p:cNvCxnSpPr/>
              <p:nvPr/>
            </p:nvCxnSpPr>
            <p:spPr>
              <a:xfrm>
                <a:off x="6084903" y="1447201"/>
                <a:ext cx="457200" cy="0"/>
              </a:xfrm>
              <a:prstGeom prst="line">
                <a:avLst/>
              </a:prstGeom>
              <a:noFill/>
              <a:ln w="38100" cap="flat" cmpd="sng" algn="ctr">
                <a:solidFill>
                  <a:schemeClr val="accent3"/>
                </a:solidFill>
                <a:prstDash val="solid"/>
                <a:miter lim="800000"/>
              </a:ln>
              <a:effectLst/>
            </p:spPr>
          </p:cxnSp>
        </p:grpSp>
        <p:sp>
          <p:nvSpPr>
            <p:cNvPr id="20" name="Rectangle 19">
              <a:extLst>
                <a:ext uri="{FF2B5EF4-FFF2-40B4-BE49-F238E27FC236}">
                  <a16:creationId xmlns:a16="http://schemas.microsoft.com/office/drawing/2014/main" id="{B5AD051D-DB77-294E-E7B3-B7473994BD1A}"/>
                </a:ext>
              </a:extLst>
            </p:cNvPr>
            <p:cNvSpPr/>
            <p:nvPr/>
          </p:nvSpPr>
          <p:spPr>
            <a:xfrm>
              <a:off x="8328496" y="964290"/>
              <a:ext cx="533208" cy="533208"/>
            </a:xfrm>
            <a:prstGeom prst="rect">
              <a:avLst/>
            </a:prstGeom>
            <a:noFill/>
            <a:ln w="12700" cap="flat" cmpd="sng" algn="ctr">
              <a:noFill/>
              <a:prstDash val="solid"/>
              <a:miter lim="800000"/>
            </a:ln>
            <a:effectLst/>
          </p:spPr>
          <p:txBody>
            <a:bodyPr rtlCol="0" anchor="ctr"/>
            <a:lstStyle/>
            <a:p>
              <a:pPr algn="ctr" defTabSz="457200"/>
              <a:r>
                <a:rPr lang="en-US" sz="2000" b="1" kern="0">
                  <a:solidFill>
                    <a:schemeClr val="accent3">
                      <a:lumMod val="75000"/>
                    </a:schemeClr>
                  </a:solidFill>
                  <a:latin typeface="Source Sans Pro" panose="020B0503030403020204" pitchFamily="34" charset="0"/>
                </a:rPr>
                <a:t>02</a:t>
              </a:r>
            </a:p>
          </p:txBody>
        </p:sp>
      </p:grpSp>
      <p:grpSp>
        <p:nvGrpSpPr>
          <p:cNvPr id="24" name="Group 23">
            <a:extLst>
              <a:ext uri="{FF2B5EF4-FFF2-40B4-BE49-F238E27FC236}">
                <a16:creationId xmlns:a16="http://schemas.microsoft.com/office/drawing/2014/main" id="{FEA3F4E3-8361-436B-5B34-43A1093F7067}"/>
              </a:ext>
            </a:extLst>
          </p:cNvPr>
          <p:cNvGrpSpPr/>
          <p:nvPr/>
        </p:nvGrpSpPr>
        <p:grpSpPr>
          <a:xfrm>
            <a:off x="4136397" y="3595609"/>
            <a:ext cx="3591298" cy="2724150"/>
            <a:chOff x="4136397" y="3595609"/>
            <a:chExt cx="3591298" cy="2724150"/>
          </a:xfrm>
        </p:grpSpPr>
        <p:sp>
          <p:nvSpPr>
            <p:cNvPr id="25" name="Rounded Rectangle 24">
              <a:extLst>
                <a:ext uri="{FF2B5EF4-FFF2-40B4-BE49-F238E27FC236}">
                  <a16:creationId xmlns:a16="http://schemas.microsoft.com/office/drawing/2014/main" id="{6009E7B6-5421-1906-2033-9BF54F3D15F9}"/>
                </a:ext>
              </a:extLst>
            </p:cNvPr>
            <p:cNvSpPr/>
            <p:nvPr/>
          </p:nvSpPr>
          <p:spPr>
            <a:xfrm>
              <a:off x="4136397" y="3595609"/>
              <a:ext cx="3591298" cy="2724150"/>
            </a:xfrm>
            <a:prstGeom prst="roundRect">
              <a:avLst>
                <a:gd name="adj" fmla="val 0"/>
              </a:avLst>
            </a:prstGeom>
            <a:solidFill>
              <a:schemeClr val="accent1">
                <a:lumMod val="60000"/>
                <a:lumOff val="40000"/>
              </a:schemeClr>
            </a:solidFill>
            <a:ln>
              <a:noFill/>
            </a:ln>
            <a:effectLst>
              <a:outerShdw blurRad="252574" dist="8706" dir="2700000" sx="83000" sy="83000" algn="t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nvGrpSpPr>
            <p:cNvPr id="26" name="Group 25">
              <a:extLst>
                <a:ext uri="{FF2B5EF4-FFF2-40B4-BE49-F238E27FC236}">
                  <a16:creationId xmlns:a16="http://schemas.microsoft.com/office/drawing/2014/main" id="{A244B1AA-5FF3-96E2-EA82-335620E04824}"/>
                </a:ext>
              </a:extLst>
            </p:cNvPr>
            <p:cNvGrpSpPr/>
            <p:nvPr/>
          </p:nvGrpSpPr>
          <p:grpSpPr>
            <a:xfrm>
              <a:off x="4421789" y="4563137"/>
              <a:ext cx="3020514" cy="1459711"/>
              <a:chOff x="5983786" y="1082666"/>
              <a:chExt cx="3020514" cy="1459711"/>
            </a:xfrm>
          </p:grpSpPr>
          <p:sp>
            <p:nvSpPr>
              <p:cNvPr id="28" name="TextBox 27">
                <a:extLst>
                  <a:ext uri="{FF2B5EF4-FFF2-40B4-BE49-F238E27FC236}">
                    <a16:creationId xmlns:a16="http://schemas.microsoft.com/office/drawing/2014/main" id="{C49A3B01-5DB3-1E9E-EB19-74C404ED064F}"/>
                  </a:ext>
                </a:extLst>
              </p:cNvPr>
              <p:cNvSpPr txBox="1"/>
              <p:nvPr/>
            </p:nvSpPr>
            <p:spPr>
              <a:xfrm>
                <a:off x="5983786" y="1514595"/>
                <a:ext cx="2830016" cy="1027782"/>
              </a:xfrm>
              <a:prstGeom prst="rect">
                <a:avLst/>
              </a:prstGeom>
              <a:noFill/>
            </p:spPr>
            <p:txBody>
              <a:bodyPr wrap="square" rtlCol="0">
                <a:spAutoFit/>
              </a:bodyPr>
              <a:lstStyle/>
              <a:p>
                <a:pPr defTabSz="457200">
                  <a:lnSpc>
                    <a:spcPct val="150000"/>
                  </a:lnSpc>
                </a:pPr>
                <a:r>
                  <a:rPr lang="en-US" sz="1400">
                    <a:solidFill>
                      <a:srgbClr val="3F3F3F"/>
                    </a:solidFill>
                  </a:rPr>
                  <a:t>Public, Private, Hybrid</a:t>
                </a:r>
              </a:p>
              <a:p>
                <a:pPr defTabSz="457200">
                  <a:lnSpc>
                    <a:spcPct val="150000"/>
                  </a:lnSpc>
                </a:pPr>
                <a:r>
                  <a:rPr lang="en-US" sz="1400">
                    <a:solidFill>
                      <a:srgbClr val="3F3F3F"/>
                    </a:solidFill>
                  </a:rPr>
                  <a:t>One-to-Many</a:t>
                </a:r>
              </a:p>
              <a:p>
                <a:pPr defTabSz="457200">
                  <a:lnSpc>
                    <a:spcPct val="150000"/>
                  </a:lnSpc>
                </a:pPr>
                <a:r>
                  <a:rPr lang="en-US" sz="1400">
                    <a:solidFill>
                      <a:srgbClr val="3F3F3F"/>
                    </a:solidFill>
                  </a:rPr>
                  <a:t>HPE </a:t>
                </a:r>
                <a:r>
                  <a:rPr lang="en-US" sz="1400" err="1">
                    <a:solidFill>
                      <a:srgbClr val="3F3F3F"/>
                    </a:solidFill>
                  </a:rPr>
                  <a:t>GreenLake</a:t>
                </a:r>
                <a:endParaRPr lang="en-US" sz="1400">
                  <a:solidFill>
                    <a:srgbClr val="3F3F3F"/>
                  </a:solidFill>
                </a:endParaRPr>
              </a:p>
            </p:txBody>
          </p:sp>
          <p:sp>
            <p:nvSpPr>
              <p:cNvPr id="29" name="TextBox 28">
                <a:extLst>
                  <a:ext uri="{FF2B5EF4-FFF2-40B4-BE49-F238E27FC236}">
                    <a16:creationId xmlns:a16="http://schemas.microsoft.com/office/drawing/2014/main" id="{3586BBDA-3273-3F89-9987-FEE438B5EF79}"/>
                  </a:ext>
                </a:extLst>
              </p:cNvPr>
              <p:cNvSpPr txBox="1"/>
              <p:nvPr/>
            </p:nvSpPr>
            <p:spPr>
              <a:xfrm>
                <a:off x="5983786" y="1082666"/>
                <a:ext cx="3020514" cy="369332"/>
              </a:xfrm>
              <a:prstGeom prst="rect">
                <a:avLst/>
              </a:prstGeom>
              <a:noFill/>
            </p:spPr>
            <p:txBody>
              <a:bodyPr wrap="square" rtlCol="0">
                <a:spAutoFit/>
              </a:bodyPr>
              <a:lstStyle/>
              <a:p>
                <a:pPr defTabSz="457200"/>
                <a:r>
                  <a:rPr lang="en-US" b="1"/>
                  <a:t>Multi-Cloud</a:t>
                </a:r>
              </a:p>
            </p:txBody>
          </p:sp>
          <p:cxnSp>
            <p:nvCxnSpPr>
              <p:cNvPr id="30" name="Straight Connector 29">
                <a:extLst>
                  <a:ext uri="{FF2B5EF4-FFF2-40B4-BE49-F238E27FC236}">
                    <a16:creationId xmlns:a16="http://schemas.microsoft.com/office/drawing/2014/main" id="{F5A38BBF-EA28-8CE0-07FC-72728FB06B7A}"/>
                  </a:ext>
                </a:extLst>
              </p:cNvPr>
              <p:cNvCxnSpPr/>
              <p:nvPr/>
            </p:nvCxnSpPr>
            <p:spPr>
              <a:xfrm>
                <a:off x="6084903" y="1447201"/>
                <a:ext cx="457200" cy="0"/>
              </a:xfrm>
              <a:prstGeom prst="line">
                <a:avLst/>
              </a:prstGeom>
              <a:noFill/>
              <a:ln w="38100" cap="flat" cmpd="sng" algn="ctr">
                <a:solidFill>
                  <a:schemeClr val="accent3"/>
                </a:solidFill>
                <a:prstDash val="solid"/>
                <a:miter lim="800000"/>
              </a:ln>
              <a:effectLst/>
            </p:spPr>
          </p:cxnSp>
        </p:grpSp>
        <p:sp>
          <p:nvSpPr>
            <p:cNvPr id="27" name="Rectangle 26">
              <a:extLst>
                <a:ext uri="{FF2B5EF4-FFF2-40B4-BE49-F238E27FC236}">
                  <a16:creationId xmlns:a16="http://schemas.microsoft.com/office/drawing/2014/main" id="{2E48EBE6-BE09-19DD-FB2F-E003593723FB}"/>
                </a:ext>
              </a:extLst>
            </p:cNvPr>
            <p:cNvSpPr/>
            <p:nvPr/>
          </p:nvSpPr>
          <p:spPr>
            <a:xfrm>
              <a:off x="4389344" y="3854069"/>
              <a:ext cx="533208" cy="533208"/>
            </a:xfrm>
            <a:prstGeom prst="rect">
              <a:avLst/>
            </a:prstGeom>
            <a:noFill/>
            <a:ln w="12700" cap="flat" cmpd="sng" algn="ctr">
              <a:noFill/>
              <a:prstDash val="solid"/>
              <a:miter lim="800000"/>
            </a:ln>
            <a:effectLst/>
          </p:spPr>
          <p:txBody>
            <a:bodyPr rtlCol="0" anchor="ctr"/>
            <a:lstStyle/>
            <a:p>
              <a:pPr algn="ctr" defTabSz="457200"/>
              <a:r>
                <a:rPr lang="en-US" sz="2000" b="1" kern="0">
                  <a:solidFill>
                    <a:schemeClr val="accent3">
                      <a:lumMod val="75000"/>
                    </a:schemeClr>
                  </a:solidFill>
                  <a:latin typeface="Source Sans Pro" panose="020B0503030403020204" pitchFamily="34" charset="0"/>
                </a:rPr>
                <a:t>03</a:t>
              </a:r>
            </a:p>
          </p:txBody>
        </p:sp>
      </p:grpSp>
      <p:grpSp>
        <p:nvGrpSpPr>
          <p:cNvPr id="31" name="Group 30">
            <a:extLst>
              <a:ext uri="{FF2B5EF4-FFF2-40B4-BE49-F238E27FC236}">
                <a16:creationId xmlns:a16="http://schemas.microsoft.com/office/drawing/2014/main" id="{4C13649C-33A7-14C2-D051-B8108C3C0FE8}"/>
              </a:ext>
            </a:extLst>
          </p:cNvPr>
          <p:cNvGrpSpPr/>
          <p:nvPr/>
        </p:nvGrpSpPr>
        <p:grpSpPr>
          <a:xfrm>
            <a:off x="7898812" y="3595609"/>
            <a:ext cx="3591298" cy="2724150"/>
            <a:chOff x="8055611" y="3595609"/>
            <a:chExt cx="3591298" cy="2724150"/>
          </a:xfrm>
        </p:grpSpPr>
        <p:sp>
          <p:nvSpPr>
            <p:cNvPr id="32" name="Rounded Rectangle 31">
              <a:extLst>
                <a:ext uri="{FF2B5EF4-FFF2-40B4-BE49-F238E27FC236}">
                  <a16:creationId xmlns:a16="http://schemas.microsoft.com/office/drawing/2014/main" id="{FF808B86-3A3E-7155-5B0F-58C1DE2A5718}"/>
                </a:ext>
              </a:extLst>
            </p:cNvPr>
            <p:cNvSpPr/>
            <p:nvPr/>
          </p:nvSpPr>
          <p:spPr>
            <a:xfrm>
              <a:off x="8055611" y="3595609"/>
              <a:ext cx="3591298" cy="2724150"/>
            </a:xfrm>
            <a:prstGeom prst="roundRect">
              <a:avLst>
                <a:gd name="adj" fmla="val 0"/>
              </a:avLst>
            </a:prstGeom>
            <a:solidFill>
              <a:schemeClr val="accent3">
                <a:lumMod val="20000"/>
                <a:lumOff val="80000"/>
              </a:schemeClr>
            </a:solidFill>
            <a:ln>
              <a:noFill/>
            </a:ln>
            <a:effectLst>
              <a:outerShdw blurRad="252574" dist="8706" dir="2700000" sx="83000" sy="83000" algn="tl"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nvGrpSpPr>
            <p:cNvPr id="33" name="Group 32">
              <a:extLst>
                <a:ext uri="{FF2B5EF4-FFF2-40B4-BE49-F238E27FC236}">
                  <a16:creationId xmlns:a16="http://schemas.microsoft.com/office/drawing/2014/main" id="{91E00F9A-8FBA-1E27-73AA-39E44B8DAD89}"/>
                </a:ext>
              </a:extLst>
            </p:cNvPr>
            <p:cNvGrpSpPr/>
            <p:nvPr/>
          </p:nvGrpSpPr>
          <p:grpSpPr>
            <a:xfrm>
              <a:off x="8365146" y="4563137"/>
              <a:ext cx="3020514" cy="1459711"/>
              <a:chOff x="5983786" y="1082666"/>
              <a:chExt cx="3020514" cy="1459711"/>
            </a:xfrm>
          </p:grpSpPr>
          <p:sp>
            <p:nvSpPr>
              <p:cNvPr id="35" name="TextBox 34">
                <a:extLst>
                  <a:ext uri="{FF2B5EF4-FFF2-40B4-BE49-F238E27FC236}">
                    <a16:creationId xmlns:a16="http://schemas.microsoft.com/office/drawing/2014/main" id="{BC3182B2-C86B-BE57-9BB3-21EF5588E010}"/>
                  </a:ext>
                </a:extLst>
              </p:cNvPr>
              <p:cNvSpPr txBox="1"/>
              <p:nvPr/>
            </p:nvSpPr>
            <p:spPr>
              <a:xfrm>
                <a:off x="5983786" y="1514595"/>
                <a:ext cx="2830016" cy="1027782"/>
              </a:xfrm>
              <a:prstGeom prst="rect">
                <a:avLst/>
              </a:prstGeom>
              <a:noFill/>
            </p:spPr>
            <p:txBody>
              <a:bodyPr wrap="square" rtlCol="0">
                <a:spAutoFit/>
              </a:bodyPr>
              <a:lstStyle/>
              <a:p>
                <a:pPr defTabSz="457200">
                  <a:lnSpc>
                    <a:spcPct val="150000"/>
                  </a:lnSpc>
                </a:pPr>
                <a:r>
                  <a:rPr lang="en-US" sz="1400">
                    <a:solidFill>
                      <a:srgbClr val="3F3F3F"/>
                    </a:solidFill>
                  </a:rPr>
                  <a:t>Ease of Deployment</a:t>
                </a:r>
              </a:p>
              <a:p>
                <a:pPr defTabSz="457200">
                  <a:lnSpc>
                    <a:spcPct val="150000"/>
                  </a:lnSpc>
                </a:pPr>
                <a:r>
                  <a:rPr lang="en-US" sz="1400">
                    <a:solidFill>
                      <a:srgbClr val="3F3F3F"/>
                    </a:solidFill>
                  </a:rPr>
                  <a:t>Flexible Architectures</a:t>
                </a:r>
              </a:p>
              <a:p>
                <a:pPr defTabSz="457200">
                  <a:lnSpc>
                    <a:spcPct val="150000"/>
                  </a:lnSpc>
                </a:pPr>
                <a:r>
                  <a:rPr lang="en-US" sz="1400">
                    <a:solidFill>
                      <a:srgbClr val="3F3F3F"/>
                    </a:solidFill>
                  </a:rPr>
                  <a:t>Analytics &amp; Reporting</a:t>
                </a:r>
              </a:p>
            </p:txBody>
          </p:sp>
          <p:sp>
            <p:nvSpPr>
              <p:cNvPr id="36" name="TextBox 35">
                <a:extLst>
                  <a:ext uri="{FF2B5EF4-FFF2-40B4-BE49-F238E27FC236}">
                    <a16:creationId xmlns:a16="http://schemas.microsoft.com/office/drawing/2014/main" id="{2C175308-583A-41B9-69CB-8DACE3EE0009}"/>
                  </a:ext>
                </a:extLst>
              </p:cNvPr>
              <p:cNvSpPr txBox="1"/>
              <p:nvPr/>
            </p:nvSpPr>
            <p:spPr>
              <a:xfrm>
                <a:off x="5983786" y="1082666"/>
                <a:ext cx="3020514" cy="369332"/>
              </a:xfrm>
              <a:prstGeom prst="rect">
                <a:avLst/>
              </a:prstGeom>
              <a:noFill/>
            </p:spPr>
            <p:txBody>
              <a:bodyPr wrap="square" rtlCol="0">
                <a:spAutoFit/>
              </a:bodyPr>
              <a:lstStyle/>
              <a:p>
                <a:pPr defTabSz="457200"/>
                <a:r>
                  <a:rPr lang="en-US" b="1"/>
                  <a:t>Simplicity at Scale</a:t>
                </a:r>
              </a:p>
            </p:txBody>
          </p:sp>
          <p:cxnSp>
            <p:nvCxnSpPr>
              <p:cNvPr id="37" name="Straight Connector 36">
                <a:extLst>
                  <a:ext uri="{FF2B5EF4-FFF2-40B4-BE49-F238E27FC236}">
                    <a16:creationId xmlns:a16="http://schemas.microsoft.com/office/drawing/2014/main" id="{92A89586-3061-4E93-BF9B-BEA1F87A95EB}"/>
                  </a:ext>
                </a:extLst>
              </p:cNvPr>
              <p:cNvCxnSpPr/>
              <p:nvPr/>
            </p:nvCxnSpPr>
            <p:spPr>
              <a:xfrm>
                <a:off x="6084903" y="1447201"/>
                <a:ext cx="457200" cy="0"/>
              </a:xfrm>
              <a:prstGeom prst="line">
                <a:avLst/>
              </a:prstGeom>
              <a:noFill/>
              <a:ln w="38100" cap="flat" cmpd="sng" algn="ctr">
                <a:solidFill>
                  <a:schemeClr val="accent3"/>
                </a:solidFill>
                <a:prstDash val="solid"/>
                <a:miter lim="800000"/>
              </a:ln>
              <a:effectLst/>
            </p:spPr>
          </p:cxnSp>
        </p:grpSp>
        <p:sp>
          <p:nvSpPr>
            <p:cNvPr id="34" name="Rectangle 33">
              <a:extLst>
                <a:ext uri="{FF2B5EF4-FFF2-40B4-BE49-F238E27FC236}">
                  <a16:creationId xmlns:a16="http://schemas.microsoft.com/office/drawing/2014/main" id="{53BAC186-9842-DE4F-6610-3F88F680F333}"/>
                </a:ext>
              </a:extLst>
            </p:cNvPr>
            <p:cNvSpPr/>
            <p:nvPr/>
          </p:nvSpPr>
          <p:spPr>
            <a:xfrm>
              <a:off x="8291605" y="3906189"/>
              <a:ext cx="533208" cy="533208"/>
            </a:xfrm>
            <a:prstGeom prst="rect">
              <a:avLst/>
            </a:prstGeom>
            <a:noFill/>
            <a:ln w="12700" cap="flat" cmpd="sng" algn="ctr">
              <a:noFill/>
              <a:prstDash val="solid"/>
              <a:miter lim="800000"/>
            </a:ln>
            <a:effectLst/>
          </p:spPr>
          <p:txBody>
            <a:bodyPr rtlCol="0" anchor="ctr"/>
            <a:lstStyle/>
            <a:p>
              <a:pPr algn="ctr" defTabSz="457200"/>
              <a:r>
                <a:rPr lang="en-US" sz="2000" b="1" kern="0">
                  <a:solidFill>
                    <a:schemeClr val="accent3">
                      <a:lumMod val="75000"/>
                    </a:schemeClr>
                  </a:solidFill>
                  <a:latin typeface="Source Sans Pro" panose="020B0503030403020204" pitchFamily="34" charset="0"/>
                </a:rPr>
                <a:t>04</a:t>
              </a:r>
            </a:p>
          </p:txBody>
        </p:sp>
      </p:grpSp>
    </p:spTree>
    <p:extLst>
      <p:ext uri="{BB962C8B-B14F-4D97-AF65-F5344CB8AC3E}">
        <p14:creationId xmlns:p14="http://schemas.microsoft.com/office/powerpoint/2010/main" val="2768587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25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anim calcmode="lin" valueType="num">
                                      <p:cBhvr>
                                        <p:cTn id="23" dur="500" fill="hold"/>
                                        <p:tgtEl>
                                          <p:spTgt spid="31"/>
                                        </p:tgtEl>
                                        <p:attrNameLst>
                                          <p:attrName>ppt_x</p:attrName>
                                        </p:attrNameLst>
                                      </p:cBhvr>
                                      <p:tavLst>
                                        <p:tav tm="0">
                                          <p:val>
                                            <p:strVal val="#ppt_x"/>
                                          </p:val>
                                        </p:tav>
                                        <p:tav tm="100000">
                                          <p:val>
                                            <p:strVal val="#ppt_x"/>
                                          </p:val>
                                        </p:tav>
                                      </p:tavLst>
                                    </p:anim>
                                    <p:anim calcmode="lin" valueType="num">
                                      <p:cBhvr>
                                        <p:cTn id="24"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9A03EE-7AA1-869C-1DDA-5B94C2DD36BD}"/>
              </a:ext>
            </a:extLst>
          </p:cNvPr>
          <p:cNvSpPr>
            <a:spLocks noGrp="1"/>
          </p:cNvSpPr>
          <p:nvPr>
            <p:ph type="body" sz="quarter" idx="13"/>
          </p:nvPr>
        </p:nvSpPr>
        <p:spPr/>
        <p:txBody>
          <a:bodyPr/>
          <a:lstStyle/>
          <a:p>
            <a:r>
              <a:rPr lang="en-US"/>
              <a:t>Granular, point-in-time recovery with the dynamic Zerto journal</a:t>
            </a:r>
          </a:p>
        </p:txBody>
      </p:sp>
      <p:sp>
        <p:nvSpPr>
          <p:cNvPr id="3" name="Title 2">
            <a:extLst>
              <a:ext uri="{FF2B5EF4-FFF2-40B4-BE49-F238E27FC236}">
                <a16:creationId xmlns:a16="http://schemas.microsoft.com/office/drawing/2014/main" id="{E3276ABF-E5EB-8F09-E614-279118AE33AA}"/>
              </a:ext>
            </a:extLst>
          </p:cNvPr>
          <p:cNvSpPr>
            <a:spLocks noGrp="1"/>
          </p:cNvSpPr>
          <p:nvPr>
            <p:ph type="title"/>
          </p:nvPr>
        </p:nvSpPr>
        <p:spPr/>
        <p:txBody>
          <a:bodyPr/>
          <a:lstStyle/>
          <a:p>
            <a:r>
              <a:rPr lang="en-US" dirty="0"/>
              <a:t>Unique journaling</a:t>
            </a:r>
          </a:p>
        </p:txBody>
      </p:sp>
      <p:sp>
        <p:nvSpPr>
          <p:cNvPr id="5" name="Slide Number Placeholder 4">
            <a:extLst>
              <a:ext uri="{FF2B5EF4-FFF2-40B4-BE49-F238E27FC236}">
                <a16:creationId xmlns:a16="http://schemas.microsoft.com/office/drawing/2014/main" id="{F5646989-E016-4434-AEC0-3776130515F5}"/>
              </a:ext>
            </a:extLst>
          </p:cNvPr>
          <p:cNvSpPr>
            <a:spLocks noGrp="1"/>
          </p:cNvSpPr>
          <p:nvPr>
            <p:ph type="sldNum" sz="quarter" idx="15"/>
          </p:nvPr>
        </p:nvSpPr>
        <p:spPr/>
        <p:txBody>
          <a:bodyPr/>
          <a:lstStyle/>
          <a:p>
            <a:pPr defTabSz="1088421"/>
            <a:fld id="{104FC826-72BB-4AF1-BA01-A94F7396A7DC}" type="slidenum">
              <a:rPr lang="en-US" smtClean="0"/>
              <a:pPr defTabSz="1088421"/>
              <a:t>11</a:t>
            </a:fld>
            <a:endParaRPr lang="en-US"/>
          </a:p>
        </p:txBody>
      </p:sp>
      <p:grpSp>
        <p:nvGrpSpPr>
          <p:cNvPr id="6" name="Group 5">
            <a:extLst>
              <a:ext uri="{FF2B5EF4-FFF2-40B4-BE49-F238E27FC236}">
                <a16:creationId xmlns:a16="http://schemas.microsoft.com/office/drawing/2014/main" id="{9166D26A-9A05-8B9F-EC39-292ECAE86CB2}"/>
              </a:ext>
            </a:extLst>
          </p:cNvPr>
          <p:cNvGrpSpPr/>
          <p:nvPr/>
        </p:nvGrpSpPr>
        <p:grpSpPr>
          <a:xfrm>
            <a:off x="1838325" y="4684283"/>
            <a:ext cx="7886700" cy="1172297"/>
            <a:chOff x="262492" y="4762418"/>
            <a:chExt cx="8355975" cy="1280573"/>
          </a:xfrm>
        </p:grpSpPr>
        <p:sp>
          <p:nvSpPr>
            <p:cNvPr id="7" name="Rounded Rectangle 14">
              <a:extLst>
                <a:ext uri="{FF2B5EF4-FFF2-40B4-BE49-F238E27FC236}">
                  <a16:creationId xmlns:a16="http://schemas.microsoft.com/office/drawing/2014/main" id="{B14D12F6-DAFC-DAE4-63E8-6834A2EFBC34}"/>
                </a:ext>
              </a:extLst>
            </p:cNvPr>
            <p:cNvSpPr/>
            <p:nvPr/>
          </p:nvSpPr>
          <p:spPr>
            <a:xfrm>
              <a:off x="262492" y="4762418"/>
              <a:ext cx="8355975" cy="1280573"/>
            </a:xfrm>
            <a:prstGeom prst="roundRect">
              <a:avLst>
                <a:gd name="adj" fmla="val 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solidFill>
                  <a:schemeClr val="bg1"/>
                </a:solidFill>
                <a:latin typeface="Calibri Light" panose="020F0302020204030204" pitchFamily="34" charset="0"/>
                <a:cs typeface="Calibri Light" panose="020F0302020204030204" pitchFamily="34" charset="0"/>
              </a:endParaRPr>
            </a:p>
          </p:txBody>
        </p:sp>
        <p:grpSp>
          <p:nvGrpSpPr>
            <p:cNvPr id="8" name="Group 7">
              <a:extLst>
                <a:ext uri="{FF2B5EF4-FFF2-40B4-BE49-F238E27FC236}">
                  <a16:creationId xmlns:a16="http://schemas.microsoft.com/office/drawing/2014/main" id="{C57ADF4E-D119-4371-D22C-9DD30CD594FA}"/>
                </a:ext>
              </a:extLst>
            </p:cNvPr>
            <p:cNvGrpSpPr/>
            <p:nvPr/>
          </p:nvGrpSpPr>
          <p:grpSpPr>
            <a:xfrm>
              <a:off x="353105" y="4951278"/>
              <a:ext cx="8260693" cy="974990"/>
              <a:chOff x="478869" y="4951278"/>
              <a:chExt cx="8260693" cy="974990"/>
            </a:xfrm>
          </p:grpSpPr>
          <p:sp>
            <p:nvSpPr>
              <p:cNvPr id="9" name="TextBox 8">
                <a:extLst>
                  <a:ext uri="{FF2B5EF4-FFF2-40B4-BE49-F238E27FC236}">
                    <a16:creationId xmlns:a16="http://schemas.microsoft.com/office/drawing/2014/main" id="{43EC1D9C-839E-1D32-036A-62780AE61FD9}"/>
                  </a:ext>
                </a:extLst>
              </p:cNvPr>
              <p:cNvSpPr txBox="1"/>
              <p:nvPr/>
            </p:nvSpPr>
            <p:spPr>
              <a:xfrm>
                <a:off x="5930017" y="4951278"/>
                <a:ext cx="2809545" cy="773268"/>
              </a:xfrm>
              <a:prstGeom prst="rect">
                <a:avLst/>
              </a:prstGeom>
              <a:noFill/>
            </p:spPr>
            <p:txBody>
              <a:bodyPr wrap="square" rtlCol="0">
                <a:spAutoFit/>
              </a:bodyPr>
              <a:lstStyle/>
              <a:p>
                <a:pPr algn="ctr"/>
                <a:r>
                  <a:rPr lang="en-US" sz="1600" b="1">
                    <a:latin typeface="Source Sans Pro" panose="020B0503030403020204" pitchFamily="34" charset="0"/>
                  </a:rPr>
                  <a:t>RECOVER</a:t>
                </a:r>
                <a:r>
                  <a:rPr lang="en-US" sz="1400" b="1">
                    <a:latin typeface="Source Sans Pro" panose="020B0503030403020204" pitchFamily="34" charset="0"/>
                  </a:rPr>
                  <a:t> </a:t>
                </a:r>
                <a:br>
                  <a:rPr lang="en-US" sz="1400">
                    <a:latin typeface="Source Sans Pro Light" panose="020B0403030403020204" pitchFamily="34" charset="0"/>
                  </a:rPr>
                </a:br>
                <a:r>
                  <a:rPr lang="en-US" sz="1200">
                    <a:latin typeface="Source Sans Pro Light" panose="020B0403030403020204" pitchFamily="34" charset="0"/>
                  </a:rPr>
                  <a:t>in minutes to a clean state seconds before an attack or disruption</a:t>
                </a:r>
                <a:endParaRPr lang="en-GB" sz="1200">
                  <a:latin typeface="Source Sans Pro Light" panose="020B0403030403020204" pitchFamily="34" charset="0"/>
                </a:endParaRPr>
              </a:p>
            </p:txBody>
          </p:sp>
          <p:sp>
            <p:nvSpPr>
              <p:cNvPr id="10" name="TextBox 9">
                <a:extLst>
                  <a:ext uri="{FF2B5EF4-FFF2-40B4-BE49-F238E27FC236}">
                    <a16:creationId xmlns:a16="http://schemas.microsoft.com/office/drawing/2014/main" id="{B2A8A5F7-40AF-F433-F1B2-DBE63F15BBAB}"/>
                  </a:ext>
                </a:extLst>
              </p:cNvPr>
              <p:cNvSpPr txBox="1"/>
              <p:nvPr/>
            </p:nvSpPr>
            <p:spPr>
              <a:xfrm>
                <a:off x="3161471" y="4951278"/>
                <a:ext cx="2809545" cy="974990"/>
              </a:xfrm>
              <a:prstGeom prst="rect">
                <a:avLst/>
              </a:prstGeom>
              <a:noFill/>
            </p:spPr>
            <p:txBody>
              <a:bodyPr wrap="square" rtlCol="0">
                <a:spAutoFit/>
              </a:bodyPr>
              <a:lstStyle/>
              <a:p>
                <a:pPr algn="ctr"/>
                <a:r>
                  <a:rPr lang="en-US" sz="1600" b="1">
                    <a:latin typeface="Source Sans Pro" panose="020B0503030403020204" pitchFamily="34" charset="0"/>
                  </a:rPr>
                  <a:t>RESPOND </a:t>
                </a:r>
                <a:br>
                  <a:rPr lang="en-US" sz="1400">
                    <a:latin typeface="Source Sans Pro Light" panose="020B0403030403020204" pitchFamily="34" charset="0"/>
                  </a:rPr>
                </a:br>
                <a:r>
                  <a:rPr lang="en-US" sz="1200">
                    <a:latin typeface="Source Sans Pro Light" panose="020B0403030403020204" pitchFamily="34" charset="0"/>
                  </a:rPr>
                  <a:t>quickly to minimize data loss &amp; downtime with low RPOs and fast RTOs</a:t>
                </a:r>
                <a:endParaRPr lang="en-GB" sz="1200">
                  <a:latin typeface="Source Sans Pro Light" panose="020B0403030403020204" pitchFamily="34" charset="0"/>
                </a:endParaRPr>
              </a:p>
            </p:txBody>
          </p:sp>
          <p:sp>
            <p:nvSpPr>
              <p:cNvPr id="11" name="TextBox 10">
                <a:extLst>
                  <a:ext uri="{FF2B5EF4-FFF2-40B4-BE49-F238E27FC236}">
                    <a16:creationId xmlns:a16="http://schemas.microsoft.com/office/drawing/2014/main" id="{0A09F229-910E-B9E6-887A-7284826CF482}"/>
                  </a:ext>
                </a:extLst>
              </p:cNvPr>
              <p:cNvSpPr txBox="1"/>
              <p:nvPr/>
            </p:nvSpPr>
            <p:spPr>
              <a:xfrm>
                <a:off x="478869" y="4951278"/>
                <a:ext cx="2809545" cy="974990"/>
              </a:xfrm>
              <a:prstGeom prst="rect">
                <a:avLst/>
              </a:prstGeom>
              <a:noFill/>
            </p:spPr>
            <p:txBody>
              <a:bodyPr wrap="square" rtlCol="0">
                <a:spAutoFit/>
              </a:bodyPr>
              <a:lstStyle/>
              <a:p>
                <a:pPr algn="ctr"/>
                <a:r>
                  <a:rPr lang="en-US" sz="1600" b="1">
                    <a:latin typeface="Source Sans Pro" panose="020B0503030403020204" pitchFamily="34" charset="0"/>
                  </a:rPr>
                  <a:t>DETECT </a:t>
                </a:r>
                <a:br>
                  <a:rPr lang="en-US" sz="1400">
                    <a:latin typeface="Source Sans Pro Light" panose="020B0403030403020204" pitchFamily="34" charset="0"/>
                  </a:rPr>
                </a:br>
                <a:r>
                  <a:rPr lang="en-US" sz="1200">
                    <a:latin typeface="Source Sans Pro Light" panose="020B0403030403020204" pitchFamily="34" charset="0"/>
                  </a:rPr>
                  <a:t>anomalous encryption in real-time to alert to possible ransomware</a:t>
                </a:r>
                <a:endParaRPr lang="en-GB" sz="1400">
                  <a:latin typeface="Source Sans Pro Light" panose="020B0403030403020204" pitchFamily="34" charset="0"/>
                </a:endParaRPr>
              </a:p>
            </p:txBody>
          </p:sp>
        </p:grpSp>
      </p:grpSp>
      <p:sp>
        <p:nvSpPr>
          <p:cNvPr id="13" name="Rounded Rectangle 5">
            <a:extLst>
              <a:ext uri="{FF2B5EF4-FFF2-40B4-BE49-F238E27FC236}">
                <a16:creationId xmlns:a16="http://schemas.microsoft.com/office/drawing/2014/main" id="{00D2B4DD-54B7-BBD0-A7BE-18BA31B0BF8D}"/>
              </a:ext>
            </a:extLst>
          </p:cNvPr>
          <p:cNvSpPr/>
          <p:nvPr/>
        </p:nvSpPr>
        <p:spPr>
          <a:xfrm>
            <a:off x="2193598" y="2404279"/>
            <a:ext cx="7116738" cy="514992"/>
          </a:xfrm>
          <a:prstGeom prst="roundRect">
            <a:avLst>
              <a:gd name="adj" fmla="val 50000"/>
            </a:avLst>
          </a:prstGeom>
          <a:solidFill>
            <a:srgbClr val="1D2136"/>
          </a:solidFill>
          <a:ln w="28575">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latin typeface="Calibri Light" panose="020F0302020204030204" pitchFamily="34" charset="0"/>
              <a:cs typeface="Calibri Light" panose="020F0302020204030204" pitchFamily="34" charset="0"/>
            </a:endParaRPr>
          </a:p>
        </p:txBody>
      </p:sp>
      <p:cxnSp>
        <p:nvCxnSpPr>
          <p:cNvPr id="14" name="Straight Connector 13">
            <a:extLst>
              <a:ext uri="{FF2B5EF4-FFF2-40B4-BE49-F238E27FC236}">
                <a16:creationId xmlns:a16="http://schemas.microsoft.com/office/drawing/2014/main" id="{D71B6577-7937-3BD3-90E5-7A1095CF9388}"/>
              </a:ext>
            </a:extLst>
          </p:cNvPr>
          <p:cNvCxnSpPr>
            <a:cxnSpLocks/>
          </p:cNvCxnSpPr>
          <p:nvPr/>
        </p:nvCxnSpPr>
        <p:spPr>
          <a:xfrm flipV="1">
            <a:off x="2620846" y="2654273"/>
            <a:ext cx="6184176" cy="0"/>
          </a:xfrm>
          <a:prstGeom prst="line">
            <a:avLst/>
          </a:prstGeom>
          <a:ln w="12700">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5" name="Group 14">
            <a:extLst>
              <a:ext uri="{FF2B5EF4-FFF2-40B4-BE49-F238E27FC236}">
                <a16:creationId xmlns:a16="http://schemas.microsoft.com/office/drawing/2014/main" id="{AD023FB9-4D15-388E-6CCD-A120CD859DB6}"/>
              </a:ext>
            </a:extLst>
          </p:cNvPr>
          <p:cNvGrpSpPr/>
          <p:nvPr/>
        </p:nvGrpSpPr>
        <p:grpSpPr>
          <a:xfrm>
            <a:off x="2568800" y="2569550"/>
            <a:ext cx="6293714" cy="169446"/>
            <a:chOff x="1235300" y="2857131"/>
            <a:chExt cx="6293714" cy="169446"/>
          </a:xfrm>
        </p:grpSpPr>
        <p:sp>
          <p:nvSpPr>
            <p:cNvPr id="16" name="Oval 15">
              <a:extLst>
                <a:ext uri="{FF2B5EF4-FFF2-40B4-BE49-F238E27FC236}">
                  <a16:creationId xmlns:a16="http://schemas.microsoft.com/office/drawing/2014/main" id="{AFB0D9FA-ADD6-FED0-59CE-DB1BA08175DA}"/>
                </a:ext>
              </a:extLst>
            </p:cNvPr>
            <p:cNvSpPr/>
            <p:nvPr/>
          </p:nvSpPr>
          <p:spPr>
            <a:xfrm>
              <a:off x="2300390"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latin typeface="Calibri Light" panose="020F0302020204030204" pitchFamily="34" charset="0"/>
                <a:cs typeface="Calibri Light" panose="020F0302020204030204" pitchFamily="34" charset="0"/>
              </a:endParaRPr>
            </a:p>
          </p:txBody>
        </p:sp>
        <p:sp>
          <p:nvSpPr>
            <p:cNvPr id="17" name="Oval 16">
              <a:extLst>
                <a:ext uri="{FF2B5EF4-FFF2-40B4-BE49-F238E27FC236}">
                  <a16:creationId xmlns:a16="http://schemas.microsoft.com/office/drawing/2014/main" id="{7909F6AD-AFD3-177C-A6BF-BC527E6A09AE}"/>
                </a:ext>
              </a:extLst>
            </p:cNvPr>
            <p:cNvSpPr/>
            <p:nvPr/>
          </p:nvSpPr>
          <p:spPr>
            <a:xfrm>
              <a:off x="1235300"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latin typeface="Calibri Light" panose="020F0302020204030204" pitchFamily="34" charset="0"/>
                <a:cs typeface="Calibri Light" panose="020F0302020204030204" pitchFamily="34" charset="0"/>
              </a:endParaRPr>
            </a:p>
          </p:txBody>
        </p:sp>
        <p:sp>
          <p:nvSpPr>
            <p:cNvPr id="18" name="Oval 17">
              <a:extLst>
                <a:ext uri="{FF2B5EF4-FFF2-40B4-BE49-F238E27FC236}">
                  <a16:creationId xmlns:a16="http://schemas.microsoft.com/office/drawing/2014/main" id="{EDDFC89E-FFA3-EA07-8163-6260768558D8}"/>
                </a:ext>
              </a:extLst>
            </p:cNvPr>
            <p:cNvSpPr/>
            <p:nvPr/>
          </p:nvSpPr>
          <p:spPr>
            <a:xfrm>
              <a:off x="1501573" y="2857131"/>
              <a:ext cx="169446" cy="169446"/>
            </a:xfrm>
            <a:prstGeom prst="ellipse">
              <a:avLst/>
            </a:prstGeom>
            <a:solidFill>
              <a:schemeClr val="bg1"/>
            </a:solidFill>
            <a:ln w="57150">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latin typeface="Calibri Light" panose="020F0302020204030204" pitchFamily="34" charset="0"/>
                <a:cs typeface="Calibri Light" panose="020F0302020204030204" pitchFamily="34" charset="0"/>
              </a:endParaRPr>
            </a:p>
          </p:txBody>
        </p:sp>
        <p:sp>
          <p:nvSpPr>
            <p:cNvPr id="19" name="Oval 18">
              <a:extLst>
                <a:ext uri="{FF2B5EF4-FFF2-40B4-BE49-F238E27FC236}">
                  <a16:creationId xmlns:a16="http://schemas.microsoft.com/office/drawing/2014/main" id="{2E3FACAC-E865-BD42-EB1D-8028BC37599C}"/>
                </a:ext>
              </a:extLst>
            </p:cNvPr>
            <p:cNvSpPr/>
            <p:nvPr/>
          </p:nvSpPr>
          <p:spPr>
            <a:xfrm>
              <a:off x="1767845"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latin typeface="Calibri Light" panose="020F0302020204030204" pitchFamily="34" charset="0"/>
                <a:cs typeface="Calibri Light" panose="020F0302020204030204" pitchFamily="34" charset="0"/>
              </a:endParaRPr>
            </a:p>
          </p:txBody>
        </p:sp>
        <p:sp>
          <p:nvSpPr>
            <p:cNvPr id="20" name="Oval 19">
              <a:extLst>
                <a:ext uri="{FF2B5EF4-FFF2-40B4-BE49-F238E27FC236}">
                  <a16:creationId xmlns:a16="http://schemas.microsoft.com/office/drawing/2014/main" id="{A6EC2656-2913-EE7E-4881-E38B75387E59}"/>
                </a:ext>
              </a:extLst>
            </p:cNvPr>
            <p:cNvSpPr/>
            <p:nvPr/>
          </p:nvSpPr>
          <p:spPr>
            <a:xfrm>
              <a:off x="2034118"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latin typeface="Calibri Light" panose="020F0302020204030204" pitchFamily="34" charset="0"/>
                <a:cs typeface="Calibri Light" panose="020F0302020204030204" pitchFamily="34" charset="0"/>
              </a:endParaRPr>
            </a:p>
          </p:txBody>
        </p:sp>
        <p:sp>
          <p:nvSpPr>
            <p:cNvPr id="21" name="Oval 20">
              <a:extLst>
                <a:ext uri="{FF2B5EF4-FFF2-40B4-BE49-F238E27FC236}">
                  <a16:creationId xmlns:a16="http://schemas.microsoft.com/office/drawing/2014/main" id="{E6959F2F-2AA0-DBCC-A51C-E16561EFB958}"/>
                </a:ext>
              </a:extLst>
            </p:cNvPr>
            <p:cNvSpPr/>
            <p:nvPr/>
          </p:nvSpPr>
          <p:spPr>
            <a:xfrm>
              <a:off x="2566663"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latin typeface="Calibri Light" panose="020F0302020204030204" pitchFamily="34" charset="0"/>
                <a:cs typeface="Calibri Light" panose="020F0302020204030204" pitchFamily="34" charset="0"/>
              </a:endParaRPr>
            </a:p>
          </p:txBody>
        </p:sp>
        <p:sp>
          <p:nvSpPr>
            <p:cNvPr id="22" name="Oval 21">
              <a:extLst>
                <a:ext uri="{FF2B5EF4-FFF2-40B4-BE49-F238E27FC236}">
                  <a16:creationId xmlns:a16="http://schemas.microsoft.com/office/drawing/2014/main" id="{A39ECD4D-C5D3-2B0F-6180-D20522A16582}"/>
                </a:ext>
              </a:extLst>
            </p:cNvPr>
            <p:cNvSpPr/>
            <p:nvPr/>
          </p:nvSpPr>
          <p:spPr>
            <a:xfrm>
              <a:off x="2832935"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latin typeface="Calibri Light" panose="020F0302020204030204" pitchFamily="34" charset="0"/>
                <a:cs typeface="Calibri Light" panose="020F0302020204030204" pitchFamily="34" charset="0"/>
              </a:endParaRPr>
            </a:p>
          </p:txBody>
        </p:sp>
        <p:sp>
          <p:nvSpPr>
            <p:cNvPr id="23" name="Oval 22">
              <a:extLst>
                <a:ext uri="{FF2B5EF4-FFF2-40B4-BE49-F238E27FC236}">
                  <a16:creationId xmlns:a16="http://schemas.microsoft.com/office/drawing/2014/main" id="{6586277D-BF4F-A1D8-FCEC-6FF693FC72F9}"/>
                </a:ext>
              </a:extLst>
            </p:cNvPr>
            <p:cNvSpPr/>
            <p:nvPr/>
          </p:nvSpPr>
          <p:spPr>
            <a:xfrm>
              <a:off x="3099208"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latin typeface="Calibri Light" panose="020F0302020204030204" pitchFamily="34" charset="0"/>
                <a:cs typeface="Calibri Light" panose="020F0302020204030204" pitchFamily="34" charset="0"/>
              </a:endParaRPr>
            </a:p>
          </p:txBody>
        </p:sp>
        <p:sp>
          <p:nvSpPr>
            <p:cNvPr id="24" name="Oval 23">
              <a:extLst>
                <a:ext uri="{FF2B5EF4-FFF2-40B4-BE49-F238E27FC236}">
                  <a16:creationId xmlns:a16="http://schemas.microsoft.com/office/drawing/2014/main" id="{D2A7AAD4-795F-3EA3-9F81-46CBCD0CA1B9}"/>
                </a:ext>
              </a:extLst>
            </p:cNvPr>
            <p:cNvSpPr/>
            <p:nvPr/>
          </p:nvSpPr>
          <p:spPr>
            <a:xfrm>
              <a:off x="3365480"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latin typeface="Calibri Light" panose="020F0302020204030204" pitchFamily="34" charset="0"/>
                <a:cs typeface="Calibri Light" panose="020F0302020204030204" pitchFamily="34" charset="0"/>
              </a:endParaRPr>
            </a:p>
          </p:txBody>
        </p:sp>
        <p:sp>
          <p:nvSpPr>
            <p:cNvPr id="25" name="Oval 24">
              <a:extLst>
                <a:ext uri="{FF2B5EF4-FFF2-40B4-BE49-F238E27FC236}">
                  <a16:creationId xmlns:a16="http://schemas.microsoft.com/office/drawing/2014/main" id="{76298F42-ECC2-6B25-3547-1DE8701FDECD}"/>
                </a:ext>
              </a:extLst>
            </p:cNvPr>
            <p:cNvSpPr/>
            <p:nvPr/>
          </p:nvSpPr>
          <p:spPr>
            <a:xfrm>
              <a:off x="3631753" y="2857131"/>
              <a:ext cx="169446" cy="169446"/>
            </a:xfrm>
            <a:prstGeom prst="ellipse">
              <a:avLst/>
            </a:prstGeom>
            <a:solidFill>
              <a:schemeClr val="bg1"/>
            </a:solidFill>
            <a:ln w="57150">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latin typeface="Calibri Light" panose="020F0302020204030204" pitchFamily="34" charset="0"/>
                <a:cs typeface="Calibri Light" panose="020F0302020204030204" pitchFamily="34" charset="0"/>
              </a:endParaRPr>
            </a:p>
          </p:txBody>
        </p:sp>
        <p:sp>
          <p:nvSpPr>
            <p:cNvPr id="26" name="Oval 25">
              <a:extLst>
                <a:ext uri="{FF2B5EF4-FFF2-40B4-BE49-F238E27FC236}">
                  <a16:creationId xmlns:a16="http://schemas.microsoft.com/office/drawing/2014/main" id="{FC6F85F9-6AD4-C8E5-BBFE-3960B1C0C49D}"/>
                </a:ext>
              </a:extLst>
            </p:cNvPr>
            <p:cNvSpPr/>
            <p:nvPr/>
          </p:nvSpPr>
          <p:spPr>
            <a:xfrm>
              <a:off x="3898025"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latin typeface="Calibri Light" panose="020F0302020204030204" pitchFamily="34" charset="0"/>
                <a:cs typeface="Calibri Light" panose="020F0302020204030204" pitchFamily="34" charset="0"/>
              </a:endParaRPr>
            </a:p>
          </p:txBody>
        </p:sp>
        <p:sp>
          <p:nvSpPr>
            <p:cNvPr id="27" name="Oval 26">
              <a:extLst>
                <a:ext uri="{FF2B5EF4-FFF2-40B4-BE49-F238E27FC236}">
                  <a16:creationId xmlns:a16="http://schemas.microsoft.com/office/drawing/2014/main" id="{69B33B49-4BD0-5F7D-6790-F92BBF8DBE92}"/>
                </a:ext>
              </a:extLst>
            </p:cNvPr>
            <p:cNvSpPr/>
            <p:nvPr/>
          </p:nvSpPr>
          <p:spPr>
            <a:xfrm>
              <a:off x="4164298"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latin typeface="Calibri Light" panose="020F0302020204030204" pitchFamily="34" charset="0"/>
                <a:cs typeface="Calibri Light" panose="020F0302020204030204" pitchFamily="34" charset="0"/>
              </a:endParaRPr>
            </a:p>
          </p:txBody>
        </p:sp>
        <p:sp>
          <p:nvSpPr>
            <p:cNvPr id="28" name="Oval 27">
              <a:extLst>
                <a:ext uri="{FF2B5EF4-FFF2-40B4-BE49-F238E27FC236}">
                  <a16:creationId xmlns:a16="http://schemas.microsoft.com/office/drawing/2014/main" id="{706EAA6D-43C5-A255-8CDD-09F37B28D730}"/>
                </a:ext>
              </a:extLst>
            </p:cNvPr>
            <p:cNvSpPr/>
            <p:nvPr/>
          </p:nvSpPr>
          <p:spPr>
            <a:xfrm>
              <a:off x="4430570"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latin typeface="Calibri Light" panose="020F0302020204030204" pitchFamily="34" charset="0"/>
                <a:cs typeface="Calibri Light" panose="020F0302020204030204" pitchFamily="34" charset="0"/>
              </a:endParaRPr>
            </a:p>
          </p:txBody>
        </p:sp>
        <p:sp>
          <p:nvSpPr>
            <p:cNvPr id="29" name="Oval 28">
              <a:extLst>
                <a:ext uri="{FF2B5EF4-FFF2-40B4-BE49-F238E27FC236}">
                  <a16:creationId xmlns:a16="http://schemas.microsoft.com/office/drawing/2014/main" id="{659F75DD-DA71-2294-DB84-CD7272D62CC6}"/>
                </a:ext>
              </a:extLst>
            </p:cNvPr>
            <p:cNvSpPr/>
            <p:nvPr/>
          </p:nvSpPr>
          <p:spPr>
            <a:xfrm>
              <a:off x="4696843"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latin typeface="Calibri Light" panose="020F0302020204030204" pitchFamily="34" charset="0"/>
                <a:cs typeface="Calibri Light" panose="020F0302020204030204" pitchFamily="34" charset="0"/>
              </a:endParaRPr>
            </a:p>
          </p:txBody>
        </p:sp>
        <p:sp>
          <p:nvSpPr>
            <p:cNvPr id="30" name="Oval 29">
              <a:extLst>
                <a:ext uri="{FF2B5EF4-FFF2-40B4-BE49-F238E27FC236}">
                  <a16:creationId xmlns:a16="http://schemas.microsoft.com/office/drawing/2014/main" id="{707B961B-93CA-216C-8860-B185EA24EB96}"/>
                </a:ext>
              </a:extLst>
            </p:cNvPr>
            <p:cNvSpPr/>
            <p:nvPr/>
          </p:nvSpPr>
          <p:spPr>
            <a:xfrm>
              <a:off x="4963115"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latin typeface="Calibri Light" panose="020F0302020204030204" pitchFamily="34" charset="0"/>
                <a:cs typeface="Calibri Light" panose="020F0302020204030204" pitchFamily="34" charset="0"/>
              </a:endParaRPr>
            </a:p>
          </p:txBody>
        </p:sp>
        <p:sp>
          <p:nvSpPr>
            <p:cNvPr id="31" name="Oval 30">
              <a:extLst>
                <a:ext uri="{FF2B5EF4-FFF2-40B4-BE49-F238E27FC236}">
                  <a16:creationId xmlns:a16="http://schemas.microsoft.com/office/drawing/2014/main" id="{EFA9785B-FA0D-F17F-00E2-99BEF46AD291}"/>
                </a:ext>
              </a:extLst>
            </p:cNvPr>
            <p:cNvSpPr/>
            <p:nvPr/>
          </p:nvSpPr>
          <p:spPr>
            <a:xfrm>
              <a:off x="5229388"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latin typeface="Calibri Light" panose="020F0302020204030204" pitchFamily="34" charset="0"/>
                <a:cs typeface="Calibri Light" panose="020F0302020204030204" pitchFamily="34" charset="0"/>
              </a:endParaRPr>
            </a:p>
          </p:txBody>
        </p:sp>
        <p:sp>
          <p:nvSpPr>
            <p:cNvPr id="32" name="Oval 31">
              <a:extLst>
                <a:ext uri="{FF2B5EF4-FFF2-40B4-BE49-F238E27FC236}">
                  <a16:creationId xmlns:a16="http://schemas.microsoft.com/office/drawing/2014/main" id="{AD1B5ED0-899E-147C-03BD-7AC9E344D956}"/>
                </a:ext>
              </a:extLst>
            </p:cNvPr>
            <p:cNvSpPr/>
            <p:nvPr/>
          </p:nvSpPr>
          <p:spPr>
            <a:xfrm>
              <a:off x="5495660"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latin typeface="Calibri Light" panose="020F0302020204030204" pitchFamily="34" charset="0"/>
                <a:cs typeface="Calibri Light" panose="020F0302020204030204" pitchFamily="34" charset="0"/>
              </a:endParaRPr>
            </a:p>
          </p:txBody>
        </p:sp>
        <p:sp>
          <p:nvSpPr>
            <p:cNvPr id="33" name="Oval 32">
              <a:extLst>
                <a:ext uri="{FF2B5EF4-FFF2-40B4-BE49-F238E27FC236}">
                  <a16:creationId xmlns:a16="http://schemas.microsoft.com/office/drawing/2014/main" id="{4CA12127-0A5A-C298-ADA1-195E2EA5CA3B}"/>
                </a:ext>
              </a:extLst>
            </p:cNvPr>
            <p:cNvSpPr/>
            <p:nvPr/>
          </p:nvSpPr>
          <p:spPr>
            <a:xfrm>
              <a:off x="5761933"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latin typeface="Calibri Light" panose="020F0302020204030204" pitchFamily="34" charset="0"/>
                <a:cs typeface="Calibri Light" panose="020F0302020204030204" pitchFamily="34" charset="0"/>
              </a:endParaRPr>
            </a:p>
          </p:txBody>
        </p:sp>
        <p:sp>
          <p:nvSpPr>
            <p:cNvPr id="34" name="Oval 33">
              <a:extLst>
                <a:ext uri="{FF2B5EF4-FFF2-40B4-BE49-F238E27FC236}">
                  <a16:creationId xmlns:a16="http://schemas.microsoft.com/office/drawing/2014/main" id="{0C1B660C-49BC-EAEA-928A-D4B9BA2381C5}"/>
                </a:ext>
              </a:extLst>
            </p:cNvPr>
            <p:cNvSpPr/>
            <p:nvPr/>
          </p:nvSpPr>
          <p:spPr>
            <a:xfrm>
              <a:off x="6028205"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latin typeface="Calibri Light" panose="020F0302020204030204" pitchFamily="34" charset="0"/>
                <a:cs typeface="Calibri Light" panose="020F0302020204030204" pitchFamily="34" charset="0"/>
              </a:endParaRPr>
            </a:p>
          </p:txBody>
        </p:sp>
        <p:sp>
          <p:nvSpPr>
            <p:cNvPr id="35" name="Oval 34">
              <a:extLst>
                <a:ext uri="{FF2B5EF4-FFF2-40B4-BE49-F238E27FC236}">
                  <a16:creationId xmlns:a16="http://schemas.microsoft.com/office/drawing/2014/main" id="{8467EAC6-E95D-1FCA-308C-A923613A0BD0}"/>
                </a:ext>
              </a:extLst>
            </p:cNvPr>
            <p:cNvSpPr/>
            <p:nvPr/>
          </p:nvSpPr>
          <p:spPr>
            <a:xfrm>
              <a:off x="6294478" y="2857131"/>
              <a:ext cx="169446" cy="169446"/>
            </a:xfrm>
            <a:prstGeom prst="ellipse">
              <a:avLst/>
            </a:prstGeom>
            <a:solidFill>
              <a:schemeClr val="bg1"/>
            </a:solidFill>
            <a:ln w="57150">
              <a:solidFill>
                <a:srgbClr val="BA0C2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latin typeface="Calibri Light" panose="020F0302020204030204" pitchFamily="34" charset="0"/>
                <a:cs typeface="Calibri Light" panose="020F0302020204030204" pitchFamily="34" charset="0"/>
              </a:endParaRPr>
            </a:p>
          </p:txBody>
        </p:sp>
        <p:sp>
          <p:nvSpPr>
            <p:cNvPr id="36" name="Oval 35">
              <a:extLst>
                <a:ext uri="{FF2B5EF4-FFF2-40B4-BE49-F238E27FC236}">
                  <a16:creationId xmlns:a16="http://schemas.microsoft.com/office/drawing/2014/main" id="{EB1085EA-3B25-C060-132A-3E43C9CD20F1}"/>
                </a:ext>
              </a:extLst>
            </p:cNvPr>
            <p:cNvSpPr/>
            <p:nvPr/>
          </p:nvSpPr>
          <p:spPr>
            <a:xfrm>
              <a:off x="6560750" y="2857131"/>
              <a:ext cx="169446" cy="169446"/>
            </a:xfrm>
            <a:prstGeom prst="ellipse">
              <a:avLst/>
            </a:prstGeom>
            <a:solidFill>
              <a:schemeClr val="bg1"/>
            </a:solidFill>
            <a:ln w="57150">
              <a:solidFill>
                <a:srgbClr val="005EB8"/>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latin typeface="Calibri Light" panose="020F0302020204030204" pitchFamily="34" charset="0"/>
                <a:cs typeface="Calibri Light" panose="020F0302020204030204" pitchFamily="34" charset="0"/>
              </a:endParaRPr>
            </a:p>
          </p:txBody>
        </p:sp>
        <p:sp>
          <p:nvSpPr>
            <p:cNvPr id="37" name="Oval 36">
              <a:extLst>
                <a:ext uri="{FF2B5EF4-FFF2-40B4-BE49-F238E27FC236}">
                  <a16:creationId xmlns:a16="http://schemas.microsoft.com/office/drawing/2014/main" id="{80EA462B-FEF2-B148-EA8D-1AD812F96792}"/>
                </a:ext>
              </a:extLst>
            </p:cNvPr>
            <p:cNvSpPr/>
            <p:nvPr/>
          </p:nvSpPr>
          <p:spPr>
            <a:xfrm>
              <a:off x="6827023"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latin typeface="Calibri Light" panose="020F0302020204030204" pitchFamily="34" charset="0"/>
                <a:cs typeface="Calibri Light" panose="020F0302020204030204" pitchFamily="34" charset="0"/>
              </a:endParaRPr>
            </a:p>
          </p:txBody>
        </p:sp>
        <p:sp>
          <p:nvSpPr>
            <p:cNvPr id="38" name="Oval 37">
              <a:extLst>
                <a:ext uri="{FF2B5EF4-FFF2-40B4-BE49-F238E27FC236}">
                  <a16:creationId xmlns:a16="http://schemas.microsoft.com/office/drawing/2014/main" id="{DBCB790D-59F3-935F-D236-FC46E9E60E48}"/>
                </a:ext>
              </a:extLst>
            </p:cNvPr>
            <p:cNvSpPr/>
            <p:nvPr/>
          </p:nvSpPr>
          <p:spPr>
            <a:xfrm>
              <a:off x="7093295"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latin typeface="Calibri Light" panose="020F0302020204030204" pitchFamily="34" charset="0"/>
                <a:cs typeface="Calibri Light" panose="020F0302020204030204" pitchFamily="34" charset="0"/>
              </a:endParaRPr>
            </a:p>
          </p:txBody>
        </p:sp>
        <p:sp>
          <p:nvSpPr>
            <p:cNvPr id="39" name="Oval 38">
              <a:extLst>
                <a:ext uri="{FF2B5EF4-FFF2-40B4-BE49-F238E27FC236}">
                  <a16:creationId xmlns:a16="http://schemas.microsoft.com/office/drawing/2014/main" id="{52EF745D-C1B7-F1C7-6D63-72FFF28241B4}"/>
                </a:ext>
              </a:extLst>
            </p:cNvPr>
            <p:cNvSpPr/>
            <p:nvPr/>
          </p:nvSpPr>
          <p:spPr>
            <a:xfrm>
              <a:off x="7359568"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bg1"/>
                </a:solidFill>
                <a:latin typeface="Calibri Light" panose="020F0302020204030204" pitchFamily="34" charset="0"/>
                <a:cs typeface="Calibri Light" panose="020F0302020204030204" pitchFamily="34" charset="0"/>
              </a:endParaRPr>
            </a:p>
          </p:txBody>
        </p:sp>
      </p:grpSp>
      <p:cxnSp>
        <p:nvCxnSpPr>
          <p:cNvPr id="40" name="Straight Connector 39">
            <a:extLst>
              <a:ext uri="{FF2B5EF4-FFF2-40B4-BE49-F238E27FC236}">
                <a16:creationId xmlns:a16="http://schemas.microsoft.com/office/drawing/2014/main" id="{7D7902FC-97FE-6F17-761F-FA0D5F6C60D3}"/>
              </a:ext>
            </a:extLst>
          </p:cNvPr>
          <p:cNvCxnSpPr>
            <a:cxnSpLocks/>
            <a:endCxn id="18" idx="4"/>
          </p:cNvCxnSpPr>
          <p:nvPr/>
        </p:nvCxnSpPr>
        <p:spPr>
          <a:xfrm flipV="1">
            <a:off x="2919796" y="2738996"/>
            <a:ext cx="0" cy="871437"/>
          </a:xfrm>
          <a:prstGeom prst="line">
            <a:avLst/>
          </a:prstGeom>
          <a:ln w="12700">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D98CF7E9-6CF8-50B1-3B97-C06ACA5AD877}"/>
              </a:ext>
            </a:extLst>
          </p:cNvPr>
          <p:cNvCxnSpPr>
            <a:cxnSpLocks/>
          </p:cNvCxnSpPr>
          <p:nvPr/>
        </p:nvCxnSpPr>
        <p:spPr>
          <a:xfrm flipV="1">
            <a:off x="5051028" y="2738996"/>
            <a:ext cx="0" cy="871437"/>
          </a:xfrm>
          <a:prstGeom prst="line">
            <a:avLst/>
          </a:prstGeom>
          <a:ln w="12700">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880BC64C-CED8-8DEC-1DF0-78A4FA9723E8}"/>
              </a:ext>
            </a:extLst>
          </p:cNvPr>
          <p:cNvCxnSpPr>
            <a:cxnSpLocks/>
          </p:cNvCxnSpPr>
          <p:nvPr/>
        </p:nvCxnSpPr>
        <p:spPr>
          <a:xfrm flipV="1">
            <a:off x="7714299" y="2738996"/>
            <a:ext cx="0" cy="871437"/>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80B826DD-F916-A94C-38B3-477571DC7B5B}"/>
              </a:ext>
            </a:extLst>
          </p:cNvPr>
          <p:cNvCxnSpPr>
            <a:cxnSpLocks/>
          </p:cNvCxnSpPr>
          <p:nvPr/>
        </p:nvCxnSpPr>
        <p:spPr>
          <a:xfrm flipV="1">
            <a:off x="7978973" y="1661955"/>
            <a:ext cx="0" cy="871437"/>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46" name="Rounded Rectangle 9">
            <a:extLst>
              <a:ext uri="{FF2B5EF4-FFF2-40B4-BE49-F238E27FC236}">
                <a16:creationId xmlns:a16="http://schemas.microsoft.com/office/drawing/2014/main" id="{5A897A52-0BA7-2B09-93D4-D6759F6F452F}"/>
              </a:ext>
            </a:extLst>
          </p:cNvPr>
          <p:cNvSpPr/>
          <p:nvPr/>
        </p:nvSpPr>
        <p:spPr>
          <a:xfrm>
            <a:off x="7216750" y="1262066"/>
            <a:ext cx="2021378" cy="549872"/>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48640" tIns="45720" rIns="0" bIns="45720" numCol="1" spcCol="0" rtlCol="0" fromWordArt="0" anchor="ctr"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rPr>
              <a:t>10</a:t>
            </a:r>
            <a:r>
              <a:rPr kumimoji="0" lang="en-US" sz="1200" i="0" u="none" strike="noStrike" kern="1200" cap="none" spc="0" normalizeH="0" baseline="0" noProof="0">
                <a:ln>
                  <a:noFill/>
                </a:ln>
                <a:solidFill>
                  <a:schemeClr val="bg1"/>
                </a:solidFill>
                <a:effectLst/>
                <a:uLnTx/>
                <a:uFillTx/>
              </a:rPr>
              <a:t>:00:00 </a:t>
            </a:r>
            <a:br>
              <a:rPr kumimoji="0" lang="en-US" sz="1200" i="0" u="none" strike="noStrike" kern="1200" cap="none" spc="0" normalizeH="0" baseline="0" noProof="0">
                <a:ln>
                  <a:noFill/>
                </a:ln>
                <a:solidFill>
                  <a:schemeClr val="bg1"/>
                </a:solidFill>
                <a:effectLst/>
                <a:uLnTx/>
                <a:uFillTx/>
              </a:rPr>
            </a:br>
            <a:r>
              <a:rPr kumimoji="0" lang="en-US" sz="1200" i="0" u="none" strike="noStrike" kern="1200" cap="none" spc="0" normalizeH="0" baseline="0" noProof="0">
                <a:ln>
                  <a:noFill/>
                </a:ln>
                <a:solidFill>
                  <a:schemeClr val="bg1"/>
                </a:solidFill>
                <a:effectLst/>
                <a:uLnTx/>
                <a:uFillTx/>
              </a:rPr>
              <a:t>DISASTER HITS</a:t>
            </a:r>
            <a:endParaRPr kumimoji="0" lang="en-US" sz="1200" i="0" u="none" strike="noStrike" kern="1200" cap="none" spc="0" normalizeH="0" baseline="0" noProof="0">
              <a:ln>
                <a:noFill/>
              </a:ln>
              <a:solidFill>
                <a:schemeClr val="bg1"/>
              </a:solidFill>
              <a:effectLst/>
              <a:uLnTx/>
              <a:uFillTx/>
              <a:ea typeface="+mn-ea"/>
              <a:cs typeface="+mn-cs"/>
            </a:endParaRPr>
          </a:p>
        </p:txBody>
      </p:sp>
      <p:pic>
        <p:nvPicPr>
          <p:cNvPr id="47" name="Graphic 46">
            <a:extLst>
              <a:ext uri="{FF2B5EF4-FFF2-40B4-BE49-F238E27FC236}">
                <a16:creationId xmlns:a16="http://schemas.microsoft.com/office/drawing/2014/main" id="{00C2208A-A739-20E9-2652-1E1A28633E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96842" y="1303396"/>
            <a:ext cx="468617" cy="468617"/>
          </a:xfrm>
          <a:prstGeom prst="rect">
            <a:avLst/>
          </a:prstGeom>
        </p:spPr>
      </p:pic>
      <p:sp>
        <p:nvSpPr>
          <p:cNvPr id="12" name="Rounded Rectangle 69">
            <a:extLst>
              <a:ext uri="{FF2B5EF4-FFF2-40B4-BE49-F238E27FC236}">
                <a16:creationId xmlns:a16="http://schemas.microsoft.com/office/drawing/2014/main" id="{86AFD945-2079-7BE1-18F3-55572034C6C6}"/>
              </a:ext>
            </a:extLst>
          </p:cNvPr>
          <p:cNvSpPr/>
          <p:nvPr/>
        </p:nvSpPr>
        <p:spPr>
          <a:xfrm>
            <a:off x="2199442" y="3511612"/>
            <a:ext cx="1635839" cy="54987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chemeClr val="tx1"/>
                </a:solidFill>
                <a:effectLst/>
                <a:uLnTx/>
                <a:uFillTx/>
                <a:ea typeface="+mn-ea"/>
                <a:cs typeface="+mn-cs"/>
              </a:rPr>
              <a:t>10:00:00 BACKUP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chemeClr val="tx1"/>
                </a:solidFill>
                <a:effectLst/>
                <a:uLnTx/>
                <a:uFillTx/>
                <a:ea typeface="+mn-ea"/>
                <a:cs typeface="+mn-cs"/>
              </a:rPr>
              <a:t>Up to 24 </a:t>
            </a:r>
            <a:r>
              <a:rPr kumimoji="0" lang="en-US" sz="1200" i="0" u="none" strike="noStrike" kern="1200" cap="none" spc="0" normalizeH="0" baseline="0" noProof="0" err="1">
                <a:ln>
                  <a:noFill/>
                </a:ln>
                <a:solidFill>
                  <a:schemeClr val="tx1"/>
                </a:solidFill>
                <a:effectLst/>
                <a:uLnTx/>
                <a:uFillTx/>
                <a:ea typeface="+mn-ea"/>
                <a:cs typeface="+mn-cs"/>
              </a:rPr>
              <a:t>hrs</a:t>
            </a:r>
            <a:r>
              <a:rPr kumimoji="0" lang="en-US" sz="1200" i="0" u="none" strike="noStrike" kern="1200" cap="none" spc="0" normalizeH="0" baseline="0" noProof="0">
                <a:ln>
                  <a:noFill/>
                </a:ln>
                <a:solidFill>
                  <a:schemeClr val="tx1"/>
                </a:solidFill>
                <a:effectLst/>
                <a:uLnTx/>
                <a:uFillTx/>
                <a:ea typeface="+mn-ea"/>
                <a:cs typeface="+mn-cs"/>
              </a:rPr>
              <a:t> data loss</a:t>
            </a:r>
          </a:p>
        </p:txBody>
      </p:sp>
      <p:sp>
        <p:nvSpPr>
          <p:cNvPr id="41" name="Rounded Rectangle 70">
            <a:extLst>
              <a:ext uri="{FF2B5EF4-FFF2-40B4-BE49-F238E27FC236}">
                <a16:creationId xmlns:a16="http://schemas.microsoft.com/office/drawing/2014/main" id="{D9DB9A85-2358-6322-35E4-1B99452AC459}"/>
              </a:ext>
            </a:extLst>
          </p:cNvPr>
          <p:cNvSpPr/>
          <p:nvPr/>
        </p:nvSpPr>
        <p:spPr>
          <a:xfrm>
            <a:off x="4554636" y="3511612"/>
            <a:ext cx="1635839" cy="549872"/>
          </a:xfrm>
          <a:prstGeom prst="rect">
            <a:avLst/>
          </a:prstGeom>
          <a:solidFill>
            <a:schemeClr val="accent1">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chemeClr val="tx1"/>
                </a:solidFill>
                <a:effectLst/>
                <a:uLnTx/>
                <a:uFillTx/>
                <a:ea typeface="+mn-ea"/>
                <a:cs typeface="+mn-cs"/>
              </a:rPr>
              <a:t>6:00:00 SNAPSHOT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chemeClr val="tx1"/>
                </a:solidFill>
                <a:effectLst/>
                <a:uLnTx/>
                <a:uFillTx/>
                <a:ea typeface="+mn-ea"/>
                <a:cs typeface="+mn-cs"/>
              </a:rPr>
              <a:t>Up to 4 </a:t>
            </a:r>
            <a:r>
              <a:rPr kumimoji="0" lang="en-US" sz="1200" i="0" u="none" strike="noStrike" kern="1200" cap="none" spc="0" normalizeH="0" baseline="0" noProof="0" err="1">
                <a:ln>
                  <a:noFill/>
                </a:ln>
                <a:solidFill>
                  <a:schemeClr val="tx1"/>
                </a:solidFill>
                <a:effectLst/>
                <a:uLnTx/>
                <a:uFillTx/>
                <a:ea typeface="+mn-ea"/>
                <a:cs typeface="+mn-cs"/>
              </a:rPr>
              <a:t>hrs</a:t>
            </a:r>
            <a:r>
              <a:rPr kumimoji="0" lang="en-US" sz="1200" i="0" u="none" strike="noStrike" kern="1200" cap="none" spc="0" normalizeH="0" baseline="0" noProof="0">
                <a:ln>
                  <a:noFill/>
                </a:ln>
                <a:solidFill>
                  <a:schemeClr val="tx1"/>
                </a:solidFill>
                <a:effectLst/>
                <a:uLnTx/>
                <a:uFillTx/>
                <a:ea typeface="+mn-ea"/>
                <a:cs typeface="+mn-cs"/>
              </a:rPr>
              <a:t> data loss</a:t>
            </a:r>
          </a:p>
        </p:txBody>
      </p:sp>
      <p:sp>
        <p:nvSpPr>
          <p:cNvPr id="43" name="Rounded Rectangle 7">
            <a:extLst>
              <a:ext uri="{FF2B5EF4-FFF2-40B4-BE49-F238E27FC236}">
                <a16:creationId xmlns:a16="http://schemas.microsoft.com/office/drawing/2014/main" id="{992E7D0D-585D-A3BE-FB34-FF55228D96FD}"/>
              </a:ext>
            </a:extLst>
          </p:cNvPr>
          <p:cNvSpPr/>
          <p:nvPr/>
        </p:nvSpPr>
        <p:spPr>
          <a:xfrm>
            <a:off x="7217907" y="3511612"/>
            <a:ext cx="2020221" cy="549872"/>
          </a:xfrm>
          <a:prstGeom prst="rect">
            <a:avLst/>
          </a:prstGeom>
          <a:solidFill>
            <a:srgbClr val="BA0C2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chemeClr val="bg1"/>
                </a:solidFill>
                <a:effectLst/>
                <a:uLnTx/>
                <a:uFillTx/>
                <a:ea typeface="+mn-ea"/>
                <a:cs typeface="+mn-cs"/>
              </a:rPr>
              <a:t>9:59:55 REWIND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schemeClr val="bg1"/>
                </a:solidFill>
                <a:effectLst/>
                <a:uLnTx/>
                <a:uFillTx/>
                <a:ea typeface="+mn-ea"/>
                <a:cs typeface="+mn-cs"/>
              </a:rPr>
              <a:t>BACK SECONDS WITH </a:t>
            </a:r>
            <a:r>
              <a:rPr kumimoji="0" lang="en-US" sz="1200" i="0" u="none" strike="noStrike" kern="1200" cap="none" spc="0" normalizeH="0" baseline="0" noProof="0">
                <a:ln>
                  <a:noFill/>
                </a:ln>
                <a:solidFill>
                  <a:schemeClr val="bg1"/>
                </a:solidFill>
                <a:effectLst/>
                <a:uLnTx/>
                <a:uFillTx/>
                <a:ea typeface="Source Sans Pro Black" panose="020B0803030403020204" pitchFamily="34" charset="0"/>
              </a:rPr>
              <a:t>ZERTO</a:t>
            </a:r>
          </a:p>
        </p:txBody>
      </p:sp>
    </p:spTree>
    <p:extLst>
      <p:ext uri="{BB962C8B-B14F-4D97-AF65-F5344CB8AC3E}">
        <p14:creationId xmlns:p14="http://schemas.microsoft.com/office/powerpoint/2010/main" val="112217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C5762D-75F5-CDA9-D076-D29E00E1E9B0}"/>
              </a:ext>
            </a:extLst>
          </p:cNvPr>
          <p:cNvSpPr>
            <a:spLocks noGrp="1"/>
          </p:cNvSpPr>
          <p:nvPr>
            <p:ph type="body" sz="quarter" idx="13"/>
          </p:nvPr>
        </p:nvSpPr>
        <p:spPr/>
        <p:txBody>
          <a:bodyPr/>
          <a:lstStyle/>
          <a:p>
            <a:r>
              <a:rPr lang="en-US"/>
              <a:t>Easily interoperate with existing infrastructure stack</a:t>
            </a:r>
          </a:p>
        </p:txBody>
      </p:sp>
      <p:sp>
        <p:nvSpPr>
          <p:cNvPr id="3" name="Title 2">
            <a:extLst>
              <a:ext uri="{FF2B5EF4-FFF2-40B4-BE49-F238E27FC236}">
                <a16:creationId xmlns:a16="http://schemas.microsoft.com/office/drawing/2014/main" id="{2A96D399-43DE-9E17-B18C-77121468AA58}"/>
              </a:ext>
            </a:extLst>
          </p:cNvPr>
          <p:cNvSpPr>
            <a:spLocks noGrp="1"/>
          </p:cNvSpPr>
          <p:nvPr>
            <p:ph type="title"/>
          </p:nvPr>
        </p:nvSpPr>
        <p:spPr/>
        <p:txBody>
          <a:bodyPr/>
          <a:lstStyle/>
          <a:p>
            <a:r>
              <a:rPr lang="en-US"/>
              <a:t>Flexible architectures with Zerto</a:t>
            </a:r>
          </a:p>
        </p:txBody>
      </p:sp>
      <p:sp>
        <p:nvSpPr>
          <p:cNvPr id="5" name="Slide Number Placeholder 4">
            <a:extLst>
              <a:ext uri="{FF2B5EF4-FFF2-40B4-BE49-F238E27FC236}">
                <a16:creationId xmlns:a16="http://schemas.microsoft.com/office/drawing/2014/main" id="{33042D67-2200-4975-280D-B5C0C25063E3}"/>
              </a:ext>
            </a:extLst>
          </p:cNvPr>
          <p:cNvSpPr>
            <a:spLocks noGrp="1"/>
          </p:cNvSpPr>
          <p:nvPr>
            <p:ph type="sldNum" sz="quarter" idx="15"/>
          </p:nvPr>
        </p:nvSpPr>
        <p:spPr/>
        <p:txBody>
          <a:bodyPr/>
          <a:lstStyle/>
          <a:p>
            <a:pPr defTabSz="1088421"/>
            <a:fld id="{104FC826-72BB-4AF1-BA01-A94F7396A7DC}" type="slidenum">
              <a:rPr lang="en-US" smtClean="0"/>
              <a:pPr defTabSz="1088421"/>
              <a:t>12</a:t>
            </a:fld>
            <a:endParaRPr lang="en-US"/>
          </a:p>
        </p:txBody>
      </p:sp>
      <p:sp>
        <p:nvSpPr>
          <p:cNvPr id="6" name="Rectangle 5">
            <a:extLst>
              <a:ext uri="{FF2B5EF4-FFF2-40B4-BE49-F238E27FC236}">
                <a16:creationId xmlns:a16="http://schemas.microsoft.com/office/drawing/2014/main" id="{E11F153D-0B2D-BE62-74B0-23AF3E7C4919}"/>
              </a:ext>
            </a:extLst>
          </p:cNvPr>
          <p:cNvSpPr/>
          <p:nvPr/>
        </p:nvSpPr>
        <p:spPr>
          <a:xfrm>
            <a:off x="1775135" y="6350641"/>
            <a:ext cx="1293091" cy="5011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bg1"/>
              </a:solidFill>
              <a:latin typeface="Calibri Light" panose="020F0302020204030204" pitchFamily="34" charset="0"/>
              <a:cs typeface="Calibri Light" panose="020F0302020204030204" pitchFamily="34" charset="0"/>
            </a:endParaRPr>
          </a:p>
        </p:txBody>
      </p:sp>
      <p:sp>
        <p:nvSpPr>
          <p:cNvPr id="7" name="Rectangle 6">
            <a:extLst>
              <a:ext uri="{FF2B5EF4-FFF2-40B4-BE49-F238E27FC236}">
                <a16:creationId xmlns:a16="http://schemas.microsoft.com/office/drawing/2014/main" id="{C64A91F3-DC6E-4AFE-07EC-0E7538EEFD7C}"/>
              </a:ext>
            </a:extLst>
          </p:cNvPr>
          <p:cNvSpPr/>
          <p:nvPr/>
        </p:nvSpPr>
        <p:spPr>
          <a:xfrm>
            <a:off x="6496269" y="5465248"/>
            <a:ext cx="2174684" cy="902850"/>
          </a:xfrm>
          <a:prstGeom prst="rect">
            <a:avLst/>
          </a:prstGeom>
          <a:noFill/>
          <a:ln w="25400" cap="flat" cmpd="sng" algn="ctr">
            <a:solidFill>
              <a:srgbClr val="90A0AD"/>
            </a:solidFill>
            <a:prstDash val="sys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8" name="Rectangle 7">
            <a:extLst>
              <a:ext uri="{FF2B5EF4-FFF2-40B4-BE49-F238E27FC236}">
                <a16:creationId xmlns:a16="http://schemas.microsoft.com/office/drawing/2014/main" id="{B3AC5BF6-042F-BB0D-BAC5-80145E890726}"/>
              </a:ext>
            </a:extLst>
          </p:cNvPr>
          <p:cNvSpPr/>
          <p:nvPr/>
        </p:nvSpPr>
        <p:spPr>
          <a:xfrm>
            <a:off x="6496269" y="1423301"/>
            <a:ext cx="2174684" cy="4041477"/>
          </a:xfrm>
          <a:prstGeom prst="rect">
            <a:avLst/>
          </a:prstGeom>
          <a:noFill/>
          <a:ln w="25400" cap="flat" cmpd="sng" algn="ctr">
            <a:solidFill>
              <a:srgbClr val="90A0AD"/>
            </a:solidFill>
            <a:prstDash val="sys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9" name="TextBox 8">
            <a:extLst>
              <a:ext uri="{FF2B5EF4-FFF2-40B4-BE49-F238E27FC236}">
                <a16:creationId xmlns:a16="http://schemas.microsoft.com/office/drawing/2014/main" id="{EE312565-4909-2BB7-A8D8-9BB0BB652566}"/>
              </a:ext>
            </a:extLst>
          </p:cNvPr>
          <p:cNvSpPr txBox="1"/>
          <p:nvPr/>
        </p:nvSpPr>
        <p:spPr>
          <a:xfrm>
            <a:off x="6410545" y="6408111"/>
            <a:ext cx="2382106" cy="275460"/>
          </a:xfrm>
          <a:prstGeom prst="rect">
            <a:avLst/>
          </a:prstGeom>
          <a:noFill/>
        </p:spPr>
        <p:txBody>
          <a:bodyPr wrap="square" lIns="0" rIns="0" rtlCol="0">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400" u="none" strike="noStrike" kern="0" cap="none" spc="300" normalizeH="0" baseline="0" noProof="0">
                <a:ln>
                  <a:noFill/>
                </a:ln>
                <a:solidFill>
                  <a:srgbClr val="373C41"/>
                </a:solidFill>
                <a:effectLst/>
                <a:uLnTx/>
                <a:uFillTx/>
                <a:latin typeface="+mn-lt"/>
              </a:rPr>
              <a:t>OFFSITE REPOSITORY</a:t>
            </a:r>
          </a:p>
        </p:txBody>
      </p:sp>
      <p:pic>
        <p:nvPicPr>
          <p:cNvPr id="10" name="Graphic 9" descr="Database">
            <a:extLst>
              <a:ext uri="{FF2B5EF4-FFF2-40B4-BE49-F238E27FC236}">
                <a16:creationId xmlns:a16="http://schemas.microsoft.com/office/drawing/2014/main" id="{EF7AC85A-64B6-5790-28BD-7BDFFC23D3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0800" y="5604995"/>
            <a:ext cx="657874" cy="657874"/>
          </a:xfrm>
          <a:prstGeom prst="rect">
            <a:avLst/>
          </a:prstGeom>
        </p:spPr>
      </p:pic>
      <p:pic>
        <p:nvPicPr>
          <p:cNvPr id="11" name="Graphic 10" descr="Cloud outline">
            <a:extLst>
              <a:ext uri="{FF2B5EF4-FFF2-40B4-BE49-F238E27FC236}">
                <a16:creationId xmlns:a16="http://schemas.microsoft.com/office/drawing/2014/main" id="{A16BC3D9-00B0-CEF2-7749-DA10D0D958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62144" y="5454909"/>
            <a:ext cx="914400" cy="914400"/>
          </a:xfrm>
          <a:prstGeom prst="rect">
            <a:avLst/>
          </a:prstGeom>
        </p:spPr>
      </p:pic>
      <p:sp>
        <p:nvSpPr>
          <p:cNvPr id="12" name="TextBox 11">
            <a:extLst>
              <a:ext uri="{FF2B5EF4-FFF2-40B4-BE49-F238E27FC236}">
                <a16:creationId xmlns:a16="http://schemas.microsoft.com/office/drawing/2014/main" id="{3DECD5BF-8D39-9E54-D878-A884F261E809}"/>
              </a:ext>
            </a:extLst>
          </p:cNvPr>
          <p:cNvSpPr txBox="1"/>
          <p:nvPr/>
        </p:nvSpPr>
        <p:spPr>
          <a:xfrm>
            <a:off x="8735039" y="5626896"/>
            <a:ext cx="1673308" cy="600164"/>
          </a:xfrm>
          <a:prstGeom prst="rect">
            <a:avLst/>
          </a:prstGeom>
          <a:noFill/>
        </p:spPr>
        <p:txBody>
          <a:bodyPr wrap="square" rtlCol="0">
            <a:spAutoFit/>
          </a:bodyPr>
          <a:lstStyle/>
          <a:p>
            <a:r>
              <a:rPr lang="en-US" sz="1100">
                <a:solidFill>
                  <a:srgbClr val="BA0C25"/>
                </a:solidFill>
              </a:rPr>
              <a:t>Immutable Copies</a:t>
            </a:r>
            <a:br>
              <a:rPr lang="en-US" sz="1100">
                <a:solidFill>
                  <a:srgbClr val="C00000"/>
                </a:solidFill>
              </a:rPr>
            </a:br>
            <a:r>
              <a:rPr lang="en-US" sz="1100">
                <a:ea typeface="Source Sans Pro Light" panose="020B0403030403020204" pitchFamily="34" charset="0"/>
              </a:rPr>
              <a:t>Azure Blob, Amazon S3,</a:t>
            </a:r>
            <a:br>
              <a:rPr lang="en-US" sz="1100">
                <a:ea typeface="Source Sans Pro Light" panose="020B0403030403020204" pitchFamily="34" charset="0"/>
              </a:rPr>
            </a:br>
            <a:r>
              <a:rPr lang="en-US" sz="1100">
                <a:ea typeface="Source Sans Pro Light" panose="020B0403030403020204" pitchFamily="34" charset="0"/>
              </a:rPr>
              <a:t>S3-compatible (e.g. </a:t>
            </a:r>
            <a:r>
              <a:rPr lang="en-US" sz="1100" err="1">
                <a:ea typeface="Source Sans Pro Light" panose="020B0403030403020204" pitchFamily="34" charset="0"/>
              </a:rPr>
              <a:t>Scality</a:t>
            </a:r>
            <a:r>
              <a:rPr lang="en-US" sz="1100">
                <a:ea typeface="Source Sans Pro Light" panose="020B0403030403020204" pitchFamily="34" charset="0"/>
              </a:rPr>
              <a:t>)</a:t>
            </a:r>
          </a:p>
        </p:txBody>
      </p:sp>
      <p:grpSp>
        <p:nvGrpSpPr>
          <p:cNvPr id="13" name="Group 12">
            <a:extLst>
              <a:ext uri="{FF2B5EF4-FFF2-40B4-BE49-F238E27FC236}">
                <a16:creationId xmlns:a16="http://schemas.microsoft.com/office/drawing/2014/main" id="{927C4298-D86A-FB19-C341-7F1DA68132FC}"/>
              </a:ext>
            </a:extLst>
          </p:cNvPr>
          <p:cNvGrpSpPr/>
          <p:nvPr/>
        </p:nvGrpSpPr>
        <p:grpSpPr>
          <a:xfrm>
            <a:off x="2014087" y="1200874"/>
            <a:ext cx="2174684" cy="4270198"/>
            <a:chOff x="3821244" y="827893"/>
            <a:chExt cx="2174684" cy="4270198"/>
          </a:xfrm>
        </p:grpSpPr>
        <p:sp>
          <p:nvSpPr>
            <p:cNvPr id="14" name="Rectangle 13">
              <a:extLst>
                <a:ext uri="{FF2B5EF4-FFF2-40B4-BE49-F238E27FC236}">
                  <a16:creationId xmlns:a16="http://schemas.microsoft.com/office/drawing/2014/main" id="{231E007C-547F-2847-C0D5-4EDD8E5B0CBE}"/>
                </a:ext>
              </a:extLst>
            </p:cNvPr>
            <p:cNvSpPr/>
            <p:nvPr/>
          </p:nvSpPr>
          <p:spPr>
            <a:xfrm>
              <a:off x="3821244" y="1056613"/>
              <a:ext cx="2174684" cy="4041478"/>
            </a:xfrm>
            <a:prstGeom prst="rect">
              <a:avLst/>
            </a:prstGeom>
            <a:noFill/>
            <a:ln w="25400" cap="flat" cmpd="sng" algn="ctr">
              <a:solidFill>
                <a:srgbClr val="90A0AD"/>
              </a:solidFill>
              <a:prstDash val="sys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15" name="TextBox 14">
              <a:extLst>
                <a:ext uri="{FF2B5EF4-FFF2-40B4-BE49-F238E27FC236}">
                  <a16:creationId xmlns:a16="http://schemas.microsoft.com/office/drawing/2014/main" id="{A3D23A65-D02F-9F32-CDCB-97440E1F7FB0}"/>
                </a:ext>
              </a:extLst>
            </p:cNvPr>
            <p:cNvSpPr txBox="1"/>
            <p:nvPr/>
          </p:nvSpPr>
          <p:spPr>
            <a:xfrm>
              <a:off x="3821244" y="827893"/>
              <a:ext cx="2174684" cy="275460"/>
            </a:xfrm>
            <a:prstGeom prst="rect">
              <a:avLst/>
            </a:prstGeom>
            <a:noFill/>
          </p:spPr>
          <p:txBody>
            <a:bodyPr wrap="square" lIns="0" rIns="0" rtlCol="0">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400" u="none" strike="noStrike" kern="0" cap="none" spc="300" normalizeH="0" baseline="0" noProof="0">
                  <a:ln>
                    <a:noFill/>
                  </a:ln>
                  <a:solidFill>
                    <a:srgbClr val="373C41"/>
                  </a:solidFill>
                  <a:effectLst/>
                  <a:uLnTx/>
                  <a:uFillTx/>
                  <a:latin typeface="+mn-lt"/>
                </a:rPr>
                <a:t>PRODUCTION</a:t>
              </a:r>
            </a:p>
          </p:txBody>
        </p:sp>
        <p:sp>
          <p:nvSpPr>
            <p:cNvPr id="16" name="Rectangle 15">
              <a:extLst>
                <a:ext uri="{FF2B5EF4-FFF2-40B4-BE49-F238E27FC236}">
                  <a16:creationId xmlns:a16="http://schemas.microsoft.com/office/drawing/2014/main" id="{B475B4E6-149E-5ECA-08EC-BCB9AA922BDF}"/>
                </a:ext>
              </a:extLst>
            </p:cNvPr>
            <p:cNvSpPr/>
            <p:nvPr/>
          </p:nvSpPr>
          <p:spPr>
            <a:xfrm>
              <a:off x="3968850" y="1252857"/>
              <a:ext cx="1037531" cy="477607"/>
            </a:xfrm>
            <a:prstGeom prst="rect">
              <a:avLst/>
            </a:prstGeom>
            <a:solidFill>
              <a:srgbClr val="363F5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nl-NL" sz="1100" kern="0">
                  <a:solidFill>
                    <a:srgbClr val="FFFFFF"/>
                  </a:solidFill>
                </a:rPr>
                <a:t>v C E N T E R </a:t>
              </a:r>
            </a:p>
          </p:txBody>
        </p:sp>
        <p:sp>
          <p:nvSpPr>
            <p:cNvPr id="17" name="Rectangle 16">
              <a:extLst>
                <a:ext uri="{FF2B5EF4-FFF2-40B4-BE49-F238E27FC236}">
                  <a16:creationId xmlns:a16="http://schemas.microsoft.com/office/drawing/2014/main" id="{7611FA87-A9E6-FA0A-8168-080BEAABB508}"/>
                </a:ext>
              </a:extLst>
            </p:cNvPr>
            <p:cNvSpPr/>
            <p:nvPr/>
          </p:nvSpPr>
          <p:spPr>
            <a:xfrm>
              <a:off x="5293895" y="1252857"/>
              <a:ext cx="547215" cy="479854"/>
            </a:xfrm>
            <a:prstGeom prst="rect">
              <a:avLst/>
            </a:prstGeom>
            <a:solidFill>
              <a:srgbClr val="C0000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u="none" strike="noStrike" kern="0" cap="none" spc="0" normalizeH="0" baseline="0" noProof="0" err="1">
                  <a:ln>
                    <a:noFill/>
                  </a:ln>
                  <a:solidFill>
                    <a:srgbClr val="FFFFFF"/>
                  </a:solidFill>
                  <a:effectLst/>
                  <a:uLnTx/>
                  <a:uFillTx/>
                  <a:ea typeface="+mn-ea"/>
                  <a:cs typeface="+mn-cs"/>
                </a:rPr>
                <a:t>Z</a:t>
              </a:r>
              <a:r>
                <a:rPr kumimoji="0" lang="nl-NL" sz="1100" u="none" strike="noStrike" kern="0" cap="none" spc="0" normalizeH="0" baseline="0" noProof="0">
                  <a:ln>
                    <a:noFill/>
                  </a:ln>
                  <a:solidFill>
                    <a:srgbClr val="FFFFFF"/>
                  </a:solidFill>
                  <a:effectLst/>
                  <a:uLnTx/>
                  <a:uFillTx/>
                  <a:ea typeface="+mn-ea"/>
                  <a:cs typeface="+mn-cs"/>
                </a:rPr>
                <a:t> V M</a:t>
              </a:r>
            </a:p>
          </p:txBody>
        </p:sp>
        <p:pic>
          <p:nvPicPr>
            <p:cNvPr id="18" name="Graphic 17" descr="Database">
              <a:extLst>
                <a:ext uri="{FF2B5EF4-FFF2-40B4-BE49-F238E27FC236}">
                  <a16:creationId xmlns:a16="http://schemas.microsoft.com/office/drawing/2014/main" id="{6884DFCB-1C3B-A6D0-C5C9-54A8617F7D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15775" y="4326178"/>
              <a:ext cx="657874" cy="657874"/>
            </a:xfrm>
            <a:prstGeom prst="rect">
              <a:avLst/>
            </a:prstGeom>
          </p:spPr>
        </p:pic>
        <p:sp>
          <p:nvSpPr>
            <p:cNvPr id="19" name="Rectangle 18">
              <a:extLst>
                <a:ext uri="{FF2B5EF4-FFF2-40B4-BE49-F238E27FC236}">
                  <a16:creationId xmlns:a16="http://schemas.microsoft.com/office/drawing/2014/main" id="{47A77A53-F90E-5D9D-1CE0-6858845BD51A}"/>
                </a:ext>
              </a:extLst>
            </p:cNvPr>
            <p:cNvSpPr/>
            <p:nvPr/>
          </p:nvSpPr>
          <p:spPr>
            <a:xfrm>
              <a:off x="4697181" y="4443948"/>
              <a:ext cx="989477" cy="43088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u="none" strike="noStrike" kern="0" cap="none" spc="0" normalizeH="0" baseline="0" noProof="0">
                  <a:ln>
                    <a:noFill/>
                  </a:ln>
                  <a:solidFill>
                    <a:srgbClr val="373C41"/>
                  </a:solidFill>
                  <a:effectLst/>
                  <a:uLnTx/>
                  <a:uFillTx/>
                </a:rPr>
                <a:t>ANY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u="none" strike="noStrike" kern="0" cap="none" spc="0" normalizeH="0" baseline="0" noProof="0">
                  <a:ln>
                    <a:noFill/>
                  </a:ln>
                  <a:solidFill>
                    <a:srgbClr val="373C41"/>
                  </a:solidFill>
                  <a:effectLst/>
                  <a:uLnTx/>
                  <a:uFillTx/>
                </a:rPr>
                <a:t>S T O R A G E</a:t>
              </a:r>
            </a:p>
          </p:txBody>
        </p:sp>
        <p:sp>
          <p:nvSpPr>
            <p:cNvPr id="20" name="Rectangle 19">
              <a:extLst>
                <a:ext uri="{FF2B5EF4-FFF2-40B4-BE49-F238E27FC236}">
                  <a16:creationId xmlns:a16="http://schemas.microsoft.com/office/drawing/2014/main" id="{6A847E72-7C05-26D6-4BCF-EBEF9F6F0D55}"/>
                </a:ext>
              </a:extLst>
            </p:cNvPr>
            <p:cNvSpPr/>
            <p:nvPr/>
          </p:nvSpPr>
          <p:spPr>
            <a:xfrm>
              <a:off x="3968849" y="1886444"/>
              <a:ext cx="1864836" cy="982065"/>
            </a:xfrm>
            <a:prstGeom prst="rect">
              <a:avLst/>
            </a:prstGeom>
            <a:solidFill>
              <a:srgbClr val="E8EEF3"/>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u="none" strike="noStrike" kern="0" cap="none" spc="0" normalizeH="0" baseline="0" noProof="0">
                  <a:ln>
                    <a:noFill/>
                  </a:ln>
                  <a:solidFill>
                    <a:sysClr val="windowText" lastClr="000000"/>
                  </a:solidFill>
                  <a:effectLst/>
                  <a:uLnTx/>
                  <a:uFillTx/>
                  <a:ea typeface="+mn-ea"/>
                  <a:cs typeface="+mn-cs"/>
                </a:rPr>
                <a:t>H O S  T</a:t>
              </a:r>
            </a:p>
          </p:txBody>
        </p:sp>
        <p:sp>
          <p:nvSpPr>
            <p:cNvPr id="21" name="Rectangle 20">
              <a:extLst>
                <a:ext uri="{FF2B5EF4-FFF2-40B4-BE49-F238E27FC236}">
                  <a16:creationId xmlns:a16="http://schemas.microsoft.com/office/drawing/2014/main" id="{450D2B2A-AA5D-E97D-F1D5-2BB6BE775798}"/>
                </a:ext>
              </a:extLst>
            </p:cNvPr>
            <p:cNvSpPr/>
            <p:nvPr/>
          </p:nvSpPr>
          <p:spPr>
            <a:xfrm>
              <a:off x="5200254" y="2217735"/>
              <a:ext cx="453389" cy="464785"/>
            </a:xfrm>
            <a:prstGeom prst="rect">
              <a:avLst/>
            </a:prstGeom>
            <a:solidFill>
              <a:srgbClr val="C0000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u="none" strike="noStrike" kern="0" cap="none" spc="0" normalizeH="0" baseline="0" noProof="0">
                  <a:ln>
                    <a:noFill/>
                  </a:ln>
                  <a:solidFill>
                    <a:srgbClr val="FFFFFF"/>
                  </a:solidFill>
                  <a:effectLst/>
                  <a:uLnTx/>
                  <a:uFillTx/>
                  <a:ea typeface="+mn-ea"/>
                  <a:cs typeface="+mn-cs"/>
                </a:rPr>
                <a:t>V R A</a:t>
              </a:r>
            </a:p>
          </p:txBody>
        </p:sp>
        <p:sp>
          <p:nvSpPr>
            <p:cNvPr id="22" name="Rectangle 21">
              <a:extLst>
                <a:ext uri="{FF2B5EF4-FFF2-40B4-BE49-F238E27FC236}">
                  <a16:creationId xmlns:a16="http://schemas.microsoft.com/office/drawing/2014/main" id="{2F9AC8C4-5210-0223-94A1-1D1DAE2C876C}"/>
                </a:ext>
              </a:extLst>
            </p:cNvPr>
            <p:cNvSpPr/>
            <p:nvPr/>
          </p:nvSpPr>
          <p:spPr>
            <a:xfrm>
              <a:off x="4656464" y="2217735"/>
              <a:ext cx="453389" cy="464785"/>
            </a:xfrm>
            <a:prstGeom prst="rect">
              <a:avLst/>
            </a:prstGeom>
            <a:solidFill>
              <a:srgbClr val="363F5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u="none" strike="noStrike" kern="0" cap="none" spc="0" normalizeH="0" baseline="0" noProof="0">
                  <a:ln>
                    <a:noFill/>
                  </a:ln>
                  <a:solidFill>
                    <a:srgbClr val="FFFFFF"/>
                  </a:solidFill>
                  <a:effectLst/>
                  <a:uLnTx/>
                  <a:uFillTx/>
                  <a:ea typeface="+mn-ea"/>
                  <a:cs typeface="+mn-cs"/>
                </a:rPr>
                <a:t>V M</a:t>
              </a:r>
            </a:p>
          </p:txBody>
        </p:sp>
        <p:sp>
          <p:nvSpPr>
            <p:cNvPr id="23" name="Rectangle 22">
              <a:extLst>
                <a:ext uri="{FF2B5EF4-FFF2-40B4-BE49-F238E27FC236}">
                  <a16:creationId xmlns:a16="http://schemas.microsoft.com/office/drawing/2014/main" id="{F2FD0670-AA8D-C610-0039-28FCA7425F9F}"/>
                </a:ext>
              </a:extLst>
            </p:cNvPr>
            <p:cNvSpPr/>
            <p:nvPr/>
          </p:nvSpPr>
          <p:spPr>
            <a:xfrm>
              <a:off x="4112674" y="2217735"/>
              <a:ext cx="453389" cy="464785"/>
            </a:xfrm>
            <a:prstGeom prst="rect">
              <a:avLst/>
            </a:prstGeom>
            <a:solidFill>
              <a:srgbClr val="363F5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u="none" strike="noStrike" kern="0" cap="none" spc="0" normalizeH="0" baseline="0" noProof="0">
                  <a:ln>
                    <a:noFill/>
                  </a:ln>
                  <a:solidFill>
                    <a:srgbClr val="FFFFFF"/>
                  </a:solidFill>
                  <a:effectLst/>
                  <a:uLnTx/>
                  <a:uFillTx/>
                  <a:ea typeface="+mn-ea"/>
                  <a:cs typeface="+mn-cs"/>
                </a:rPr>
                <a:t>V M</a:t>
              </a:r>
            </a:p>
          </p:txBody>
        </p:sp>
        <p:sp>
          <p:nvSpPr>
            <p:cNvPr id="24" name="Rectangle 23">
              <a:extLst>
                <a:ext uri="{FF2B5EF4-FFF2-40B4-BE49-F238E27FC236}">
                  <a16:creationId xmlns:a16="http://schemas.microsoft.com/office/drawing/2014/main" id="{F958F593-602C-B98F-5F0B-97764C5E34CA}"/>
                </a:ext>
              </a:extLst>
            </p:cNvPr>
            <p:cNvSpPr/>
            <p:nvPr/>
          </p:nvSpPr>
          <p:spPr>
            <a:xfrm>
              <a:off x="3968849" y="3041618"/>
              <a:ext cx="1864836" cy="1212871"/>
            </a:xfrm>
            <a:prstGeom prst="rect">
              <a:avLst/>
            </a:prstGeom>
            <a:solidFill>
              <a:srgbClr val="9CA6B9"/>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u="none" strike="noStrike" kern="0" cap="none" spc="0" normalizeH="0" baseline="0" noProof="0">
                  <a:ln>
                    <a:noFill/>
                  </a:ln>
                  <a:solidFill>
                    <a:schemeClr val="bg1"/>
                  </a:solidFill>
                  <a:effectLst/>
                  <a:uLnTx/>
                  <a:uFillTx/>
                  <a:ea typeface="+mn-ea"/>
                  <a:cs typeface="+mn-cs"/>
                </a:rPr>
                <a:t>D A T A S T O R E</a:t>
              </a:r>
            </a:p>
          </p:txBody>
        </p:sp>
        <p:grpSp>
          <p:nvGrpSpPr>
            <p:cNvPr id="25" name="Graphic 30" descr="Database">
              <a:extLst>
                <a:ext uri="{FF2B5EF4-FFF2-40B4-BE49-F238E27FC236}">
                  <a16:creationId xmlns:a16="http://schemas.microsoft.com/office/drawing/2014/main" id="{DF43772F-69FF-42AB-D073-D4042B5F65BD}"/>
                </a:ext>
              </a:extLst>
            </p:cNvPr>
            <p:cNvGrpSpPr>
              <a:grpSpLocks noChangeAspect="1"/>
            </p:cNvGrpSpPr>
            <p:nvPr/>
          </p:nvGrpSpPr>
          <p:grpSpPr>
            <a:xfrm>
              <a:off x="4737290" y="3192610"/>
              <a:ext cx="291736" cy="244388"/>
              <a:chOff x="5923669" y="3054632"/>
              <a:chExt cx="463864" cy="298199"/>
            </a:xfrm>
            <a:solidFill>
              <a:schemeClr val="bg1"/>
            </a:solidFill>
          </p:grpSpPr>
          <p:sp>
            <p:nvSpPr>
              <p:cNvPr id="31" name="Freeform: Shape 169">
                <a:extLst>
                  <a:ext uri="{FF2B5EF4-FFF2-40B4-BE49-F238E27FC236}">
                    <a16:creationId xmlns:a16="http://schemas.microsoft.com/office/drawing/2014/main" id="{1A70BF64-CDA1-5542-BE61-7E47CAFD768E}"/>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grpFill/>
              <a:ln>
                <a:noFill/>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32" name="Freeform: Shape 170">
                <a:extLst>
                  <a:ext uri="{FF2B5EF4-FFF2-40B4-BE49-F238E27FC236}">
                    <a16:creationId xmlns:a16="http://schemas.microsoft.com/office/drawing/2014/main" id="{71DBA702-C203-6938-DB1E-C41C56FCB1E0}"/>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grpFill/>
              <a:ln>
                <a:noFill/>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grpSp>
        <p:grpSp>
          <p:nvGrpSpPr>
            <p:cNvPr id="26" name="Graphic 30" descr="Database">
              <a:extLst>
                <a:ext uri="{FF2B5EF4-FFF2-40B4-BE49-F238E27FC236}">
                  <a16:creationId xmlns:a16="http://schemas.microsoft.com/office/drawing/2014/main" id="{3B6786EC-09AE-AEF5-FBC2-AC204324EADD}"/>
                </a:ext>
              </a:extLst>
            </p:cNvPr>
            <p:cNvGrpSpPr>
              <a:grpSpLocks noChangeAspect="1"/>
            </p:cNvGrpSpPr>
            <p:nvPr/>
          </p:nvGrpSpPr>
          <p:grpSpPr>
            <a:xfrm>
              <a:off x="4190866" y="3192286"/>
              <a:ext cx="291736" cy="244388"/>
              <a:chOff x="5923669" y="3054632"/>
              <a:chExt cx="463864" cy="298199"/>
            </a:xfrm>
            <a:solidFill>
              <a:schemeClr val="bg1"/>
            </a:solidFill>
          </p:grpSpPr>
          <p:sp>
            <p:nvSpPr>
              <p:cNvPr id="29" name="Freeform: Shape 172">
                <a:extLst>
                  <a:ext uri="{FF2B5EF4-FFF2-40B4-BE49-F238E27FC236}">
                    <a16:creationId xmlns:a16="http://schemas.microsoft.com/office/drawing/2014/main" id="{19F42316-7E47-4CED-904B-059512464327}"/>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grpFill/>
              <a:ln>
                <a:noFill/>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30" name="Freeform: Shape 173">
                <a:extLst>
                  <a:ext uri="{FF2B5EF4-FFF2-40B4-BE49-F238E27FC236}">
                    <a16:creationId xmlns:a16="http://schemas.microsoft.com/office/drawing/2014/main" id="{42423873-C9DC-A32C-D59F-E0D0C7BCE37E}"/>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grpFill/>
              <a:ln>
                <a:noFill/>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grpSp>
        <p:cxnSp>
          <p:nvCxnSpPr>
            <p:cNvPr id="27" name="Straight Arrow Connector 26">
              <a:extLst>
                <a:ext uri="{FF2B5EF4-FFF2-40B4-BE49-F238E27FC236}">
                  <a16:creationId xmlns:a16="http://schemas.microsoft.com/office/drawing/2014/main" id="{8873F728-89E6-7051-4F35-405307487366}"/>
                </a:ext>
              </a:extLst>
            </p:cNvPr>
            <p:cNvCxnSpPr>
              <a:cxnSpLocks/>
              <a:stCxn id="23" idx="2"/>
              <a:endCxn id="29" idx="3"/>
            </p:cNvCxnSpPr>
            <p:nvPr/>
          </p:nvCxnSpPr>
          <p:spPr>
            <a:xfrm flipH="1">
              <a:off x="4336734" y="2682520"/>
              <a:ext cx="2635" cy="509766"/>
            </a:xfrm>
            <a:prstGeom prst="straightConnector1">
              <a:avLst/>
            </a:prstGeom>
            <a:ln w="19050">
              <a:solidFill>
                <a:srgbClr val="363F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75205EFB-45CC-C6D5-0FA8-3594201E3498}"/>
                </a:ext>
              </a:extLst>
            </p:cNvPr>
            <p:cNvCxnSpPr>
              <a:cxnSpLocks/>
              <a:stCxn id="22" idx="2"/>
              <a:endCxn id="31" idx="3"/>
            </p:cNvCxnSpPr>
            <p:nvPr/>
          </p:nvCxnSpPr>
          <p:spPr>
            <a:xfrm flipH="1">
              <a:off x="4883158" y="2682520"/>
              <a:ext cx="1" cy="510090"/>
            </a:xfrm>
            <a:prstGeom prst="straightConnector1">
              <a:avLst/>
            </a:prstGeom>
            <a:ln w="19050">
              <a:solidFill>
                <a:srgbClr val="363F50"/>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33" name="TextBox 32">
            <a:extLst>
              <a:ext uri="{FF2B5EF4-FFF2-40B4-BE49-F238E27FC236}">
                <a16:creationId xmlns:a16="http://schemas.microsoft.com/office/drawing/2014/main" id="{207FF8A0-B92D-41CF-C715-AA28DD6562D9}"/>
              </a:ext>
            </a:extLst>
          </p:cNvPr>
          <p:cNvSpPr txBox="1"/>
          <p:nvPr/>
        </p:nvSpPr>
        <p:spPr>
          <a:xfrm>
            <a:off x="6496269" y="1194582"/>
            <a:ext cx="2174684" cy="275460"/>
          </a:xfrm>
          <a:prstGeom prst="rect">
            <a:avLst/>
          </a:prstGeom>
          <a:noFill/>
        </p:spPr>
        <p:txBody>
          <a:bodyPr wrap="square" lIns="0" rIns="0" rtlCol="0">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400" u="none" strike="noStrike" kern="0" cap="none" spc="300" normalizeH="0" baseline="0" noProof="0">
                <a:ln>
                  <a:noFill/>
                </a:ln>
                <a:solidFill>
                  <a:srgbClr val="373C41"/>
                </a:solidFill>
                <a:effectLst/>
                <a:uLnTx/>
                <a:uFillTx/>
                <a:latin typeface="+mn-lt"/>
              </a:rPr>
              <a:t>DR</a:t>
            </a:r>
          </a:p>
        </p:txBody>
      </p:sp>
      <p:sp>
        <p:nvSpPr>
          <p:cNvPr id="34" name="Rectangle 33">
            <a:extLst>
              <a:ext uri="{FF2B5EF4-FFF2-40B4-BE49-F238E27FC236}">
                <a16:creationId xmlns:a16="http://schemas.microsoft.com/office/drawing/2014/main" id="{E0DD5563-2F4E-E7A8-7697-82DA8DA938DE}"/>
              </a:ext>
            </a:extLst>
          </p:cNvPr>
          <p:cNvSpPr/>
          <p:nvPr/>
        </p:nvSpPr>
        <p:spPr>
          <a:xfrm>
            <a:off x="6643875" y="1619546"/>
            <a:ext cx="1037531" cy="477607"/>
          </a:xfrm>
          <a:prstGeom prst="rect">
            <a:avLst/>
          </a:prstGeom>
          <a:solidFill>
            <a:srgbClr val="363F5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nl-NL" sz="1100" kern="0">
                <a:solidFill>
                  <a:srgbClr val="FFFFFF"/>
                </a:solidFill>
              </a:rPr>
              <a:t>v C E N T E R</a:t>
            </a:r>
          </a:p>
        </p:txBody>
      </p:sp>
      <p:sp>
        <p:nvSpPr>
          <p:cNvPr id="35" name="Rectangle 34">
            <a:extLst>
              <a:ext uri="{FF2B5EF4-FFF2-40B4-BE49-F238E27FC236}">
                <a16:creationId xmlns:a16="http://schemas.microsoft.com/office/drawing/2014/main" id="{BF02B770-2051-5A99-0510-695AEF4B002E}"/>
              </a:ext>
            </a:extLst>
          </p:cNvPr>
          <p:cNvSpPr/>
          <p:nvPr/>
        </p:nvSpPr>
        <p:spPr>
          <a:xfrm>
            <a:off x="7968920" y="1619546"/>
            <a:ext cx="547215" cy="479854"/>
          </a:xfrm>
          <a:prstGeom prst="rect">
            <a:avLst/>
          </a:prstGeom>
          <a:solidFill>
            <a:srgbClr val="C0000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u="none" strike="noStrike" kern="0" cap="none" spc="0" normalizeH="0" baseline="0" noProof="0" err="1">
                <a:ln>
                  <a:noFill/>
                </a:ln>
                <a:solidFill>
                  <a:srgbClr val="FFFFFF"/>
                </a:solidFill>
                <a:effectLst/>
                <a:uLnTx/>
                <a:uFillTx/>
                <a:ea typeface="+mn-ea"/>
                <a:cs typeface="+mn-cs"/>
              </a:rPr>
              <a:t>Z</a:t>
            </a:r>
            <a:r>
              <a:rPr kumimoji="0" lang="nl-NL" sz="1100" u="none" strike="noStrike" kern="0" cap="none" spc="0" normalizeH="0" baseline="0" noProof="0">
                <a:ln>
                  <a:noFill/>
                </a:ln>
                <a:solidFill>
                  <a:srgbClr val="FFFFFF"/>
                </a:solidFill>
                <a:effectLst/>
                <a:uLnTx/>
                <a:uFillTx/>
                <a:ea typeface="+mn-ea"/>
                <a:cs typeface="+mn-cs"/>
              </a:rPr>
              <a:t> V M</a:t>
            </a:r>
          </a:p>
        </p:txBody>
      </p:sp>
      <p:pic>
        <p:nvPicPr>
          <p:cNvPr id="36" name="Graphic 35" descr="Database">
            <a:extLst>
              <a:ext uri="{FF2B5EF4-FFF2-40B4-BE49-F238E27FC236}">
                <a16:creationId xmlns:a16="http://schemas.microsoft.com/office/drawing/2014/main" id="{72ED5238-D978-4126-148D-791D1AF1B6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90800" y="4699159"/>
            <a:ext cx="657874" cy="657874"/>
          </a:xfrm>
          <a:prstGeom prst="rect">
            <a:avLst/>
          </a:prstGeom>
        </p:spPr>
      </p:pic>
      <p:sp>
        <p:nvSpPr>
          <p:cNvPr id="37" name="Rectangle 36">
            <a:extLst>
              <a:ext uri="{FF2B5EF4-FFF2-40B4-BE49-F238E27FC236}">
                <a16:creationId xmlns:a16="http://schemas.microsoft.com/office/drawing/2014/main" id="{AFB9F4E4-26F5-9E03-0F76-4F8DB32743E2}"/>
              </a:ext>
            </a:extLst>
          </p:cNvPr>
          <p:cNvSpPr/>
          <p:nvPr/>
        </p:nvSpPr>
        <p:spPr>
          <a:xfrm>
            <a:off x="7372206" y="4816929"/>
            <a:ext cx="989477" cy="43088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nl-NL" sz="1100" kern="0">
                <a:solidFill>
                  <a:srgbClr val="373C41"/>
                </a:solidFill>
              </a:rPr>
              <a:t>ANY</a:t>
            </a:r>
            <a:endParaRPr kumimoji="0" lang="nl-NL" sz="1100" u="none" strike="noStrike" kern="0" cap="none" spc="0" normalizeH="0" baseline="0" noProof="0">
              <a:ln>
                <a:noFill/>
              </a:ln>
              <a:solidFill>
                <a:srgbClr val="373C4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u="none" strike="noStrike" kern="0" cap="none" spc="0" normalizeH="0" baseline="0" noProof="0">
                <a:ln>
                  <a:noFill/>
                </a:ln>
                <a:solidFill>
                  <a:srgbClr val="373C41"/>
                </a:solidFill>
                <a:effectLst/>
                <a:uLnTx/>
                <a:uFillTx/>
              </a:rPr>
              <a:t>S T O R A G E</a:t>
            </a:r>
          </a:p>
        </p:txBody>
      </p:sp>
      <p:sp>
        <p:nvSpPr>
          <p:cNvPr id="38" name="Rectangle 37">
            <a:extLst>
              <a:ext uri="{FF2B5EF4-FFF2-40B4-BE49-F238E27FC236}">
                <a16:creationId xmlns:a16="http://schemas.microsoft.com/office/drawing/2014/main" id="{AC1AA431-FEFF-AA61-E5AE-048E6C99A660}"/>
              </a:ext>
            </a:extLst>
          </p:cNvPr>
          <p:cNvSpPr/>
          <p:nvPr/>
        </p:nvSpPr>
        <p:spPr>
          <a:xfrm>
            <a:off x="6643874" y="2253133"/>
            <a:ext cx="1864836" cy="982065"/>
          </a:xfrm>
          <a:prstGeom prst="rect">
            <a:avLst/>
          </a:prstGeom>
          <a:solidFill>
            <a:srgbClr val="E8EEF3"/>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u="none" strike="noStrike" kern="0" cap="none" spc="0" normalizeH="0" baseline="0" noProof="0">
                <a:ln>
                  <a:noFill/>
                </a:ln>
                <a:solidFill>
                  <a:sysClr val="windowText" lastClr="000000"/>
                </a:solidFill>
                <a:effectLst/>
                <a:uLnTx/>
                <a:uFillTx/>
                <a:ea typeface="+mn-ea"/>
                <a:cs typeface="+mn-cs"/>
              </a:rPr>
              <a:t>H O S T</a:t>
            </a:r>
          </a:p>
        </p:txBody>
      </p:sp>
      <p:sp>
        <p:nvSpPr>
          <p:cNvPr id="39" name="Rectangle 38">
            <a:extLst>
              <a:ext uri="{FF2B5EF4-FFF2-40B4-BE49-F238E27FC236}">
                <a16:creationId xmlns:a16="http://schemas.microsoft.com/office/drawing/2014/main" id="{5747AD06-66F1-F23B-BBDA-CF2B5AC37E81}"/>
              </a:ext>
            </a:extLst>
          </p:cNvPr>
          <p:cNvSpPr/>
          <p:nvPr/>
        </p:nvSpPr>
        <p:spPr>
          <a:xfrm>
            <a:off x="6801077" y="2584424"/>
            <a:ext cx="453389" cy="464785"/>
          </a:xfrm>
          <a:prstGeom prst="rect">
            <a:avLst/>
          </a:prstGeom>
          <a:solidFill>
            <a:srgbClr val="C0000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u="none" strike="noStrike" kern="0" cap="none" spc="0" normalizeH="0" baseline="0" noProof="0">
                <a:ln>
                  <a:noFill/>
                </a:ln>
                <a:solidFill>
                  <a:srgbClr val="FFFFFF"/>
                </a:solidFill>
                <a:effectLst/>
                <a:uLnTx/>
                <a:uFillTx/>
                <a:ea typeface="+mn-ea"/>
                <a:cs typeface="+mn-cs"/>
              </a:rPr>
              <a:t>V R A</a:t>
            </a:r>
          </a:p>
        </p:txBody>
      </p:sp>
      <p:sp>
        <p:nvSpPr>
          <p:cNvPr id="40" name="Rectangle 39">
            <a:extLst>
              <a:ext uri="{FF2B5EF4-FFF2-40B4-BE49-F238E27FC236}">
                <a16:creationId xmlns:a16="http://schemas.microsoft.com/office/drawing/2014/main" id="{9D63BC86-85CE-A38E-FA54-853CAA2733A1}"/>
              </a:ext>
            </a:extLst>
          </p:cNvPr>
          <p:cNvSpPr/>
          <p:nvPr/>
        </p:nvSpPr>
        <p:spPr>
          <a:xfrm>
            <a:off x="6643874" y="3424159"/>
            <a:ext cx="1864836" cy="1203310"/>
          </a:xfrm>
          <a:prstGeom prst="rect">
            <a:avLst/>
          </a:prstGeom>
          <a:solidFill>
            <a:srgbClr val="9CA6B9"/>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100" u="none" strike="noStrike" kern="0" cap="none" spc="0" normalizeH="0" baseline="0" noProof="0">
                <a:ln>
                  <a:noFill/>
                </a:ln>
                <a:solidFill>
                  <a:schemeClr val="bg1"/>
                </a:solidFill>
                <a:effectLst/>
                <a:uLnTx/>
                <a:uFillTx/>
                <a:ea typeface="+mn-ea"/>
                <a:cs typeface="+mn-cs"/>
              </a:rPr>
              <a:t>D A T A S T O R E</a:t>
            </a:r>
          </a:p>
        </p:txBody>
      </p:sp>
      <p:grpSp>
        <p:nvGrpSpPr>
          <p:cNvPr id="41" name="Graphic 30" descr="Database">
            <a:extLst>
              <a:ext uri="{FF2B5EF4-FFF2-40B4-BE49-F238E27FC236}">
                <a16:creationId xmlns:a16="http://schemas.microsoft.com/office/drawing/2014/main" id="{61F25184-9D9E-697A-C017-17326B356016}"/>
              </a:ext>
            </a:extLst>
          </p:cNvPr>
          <p:cNvGrpSpPr>
            <a:grpSpLocks noChangeAspect="1"/>
          </p:cNvGrpSpPr>
          <p:nvPr/>
        </p:nvGrpSpPr>
        <p:grpSpPr>
          <a:xfrm>
            <a:off x="7947145" y="3891783"/>
            <a:ext cx="250794" cy="210091"/>
            <a:chOff x="5923669" y="3054632"/>
            <a:chExt cx="463864" cy="298199"/>
          </a:xfrm>
          <a:solidFill>
            <a:srgbClr val="2B42B1"/>
          </a:solidFill>
        </p:grpSpPr>
        <p:sp>
          <p:nvSpPr>
            <p:cNvPr id="42" name="Freeform: Shape 68">
              <a:extLst>
                <a:ext uri="{FF2B5EF4-FFF2-40B4-BE49-F238E27FC236}">
                  <a16:creationId xmlns:a16="http://schemas.microsoft.com/office/drawing/2014/main" id="{45EBC271-10F7-44B8-926B-1F9748F2CDCC}"/>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C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43" name="Freeform: Shape 69">
              <a:extLst>
                <a:ext uri="{FF2B5EF4-FFF2-40B4-BE49-F238E27FC236}">
                  <a16:creationId xmlns:a16="http://schemas.microsoft.com/office/drawing/2014/main" id="{15C65B71-8837-3297-A11E-B7D84EDE4F1B}"/>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C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grpSp>
        <p:nvGrpSpPr>
          <p:cNvPr id="44" name="Graphic 30" descr="Database">
            <a:extLst>
              <a:ext uri="{FF2B5EF4-FFF2-40B4-BE49-F238E27FC236}">
                <a16:creationId xmlns:a16="http://schemas.microsoft.com/office/drawing/2014/main" id="{3CC2DB20-E9E0-4A84-03C3-ED4F5CBA908A}"/>
              </a:ext>
            </a:extLst>
          </p:cNvPr>
          <p:cNvGrpSpPr>
            <a:grpSpLocks noChangeAspect="1"/>
          </p:cNvGrpSpPr>
          <p:nvPr/>
        </p:nvGrpSpPr>
        <p:grpSpPr>
          <a:xfrm>
            <a:off x="7393544" y="3891783"/>
            <a:ext cx="250794" cy="210091"/>
            <a:chOff x="5923669" y="3054632"/>
            <a:chExt cx="463864" cy="298199"/>
          </a:xfrm>
          <a:solidFill>
            <a:srgbClr val="2B42B1"/>
          </a:solidFill>
        </p:grpSpPr>
        <p:sp>
          <p:nvSpPr>
            <p:cNvPr id="45" name="Freeform: Shape 71">
              <a:extLst>
                <a:ext uri="{FF2B5EF4-FFF2-40B4-BE49-F238E27FC236}">
                  <a16:creationId xmlns:a16="http://schemas.microsoft.com/office/drawing/2014/main" id="{967FC35E-55AB-3CFD-D755-265255C79B3F}"/>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C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46" name="Freeform: Shape 72">
              <a:extLst>
                <a:ext uri="{FF2B5EF4-FFF2-40B4-BE49-F238E27FC236}">
                  <a16:creationId xmlns:a16="http://schemas.microsoft.com/office/drawing/2014/main" id="{0735DF72-153C-2FBF-6E3A-9D80B0FFD3FB}"/>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C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cxnSp>
        <p:nvCxnSpPr>
          <p:cNvPr id="47" name="Straight Arrow Connector 46">
            <a:extLst>
              <a:ext uri="{FF2B5EF4-FFF2-40B4-BE49-F238E27FC236}">
                <a16:creationId xmlns:a16="http://schemas.microsoft.com/office/drawing/2014/main" id="{75782E87-93A9-FF7B-50F8-52A6588FE35B}"/>
              </a:ext>
            </a:extLst>
          </p:cNvPr>
          <p:cNvCxnSpPr>
            <a:cxnSpLocks/>
          </p:cNvCxnSpPr>
          <p:nvPr/>
        </p:nvCxnSpPr>
        <p:spPr>
          <a:xfrm>
            <a:off x="7016169" y="4015617"/>
            <a:ext cx="370147" cy="0"/>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798980F-9201-18E2-8A7D-DAE20933700A}"/>
              </a:ext>
            </a:extLst>
          </p:cNvPr>
          <p:cNvCxnSpPr>
            <a:cxnSpLocks/>
            <a:stCxn id="39" idx="2"/>
          </p:cNvCxnSpPr>
          <p:nvPr/>
        </p:nvCxnSpPr>
        <p:spPr>
          <a:xfrm>
            <a:off x="7027772" y="3049209"/>
            <a:ext cx="0" cy="935937"/>
          </a:xfrm>
          <a:prstGeom prst="straightConnector1">
            <a:avLst/>
          </a:prstGeom>
          <a:ln w="28575">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9" name="Graphic 30" descr="Database">
            <a:extLst>
              <a:ext uri="{FF2B5EF4-FFF2-40B4-BE49-F238E27FC236}">
                <a16:creationId xmlns:a16="http://schemas.microsoft.com/office/drawing/2014/main" id="{605A5307-E4E6-ECE9-27A8-E6AB302CFC3E}"/>
              </a:ext>
            </a:extLst>
          </p:cNvPr>
          <p:cNvGrpSpPr>
            <a:grpSpLocks noChangeAspect="1"/>
          </p:cNvGrpSpPr>
          <p:nvPr/>
        </p:nvGrpSpPr>
        <p:grpSpPr>
          <a:xfrm>
            <a:off x="7370174" y="3543571"/>
            <a:ext cx="291736" cy="244388"/>
            <a:chOff x="5923669" y="3054632"/>
            <a:chExt cx="463864" cy="298199"/>
          </a:xfrm>
          <a:solidFill>
            <a:srgbClr val="C00000"/>
          </a:solidFill>
        </p:grpSpPr>
        <p:sp>
          <p:nvSpPr>
            <p:cNvPr id="50" name="Freeform: Shape 139">
              <a:extLst>
                <a:ext uri="{FF2B5EF4-FFF2-40B4-BE49-F238E27FC236}">
                  <a16:creationId xmlns:a16="http://schemas.microsoft.com/office/drawing/2014/main" id="{517AFB83-6981-5421-7124-4E98ED4FDD1E}"/>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grpFill/>
            <a:ln>
              <a:noFill/>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51" name="Freeform: Shape 140">
              <a:extLst>
                <a:ext uri="{FF2B5EF4-FFF2-40B4-BE49-F238E27FC236}">
                  <a16:creationId xmlns:a16="http://schemas.microsoft.com/office/drawing/2014/main" id="{D82E42AC-36EA-FC28-14B8-EBD6FD7A6726}"/>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grpFill/>
            <a:ln>
              <a:noFill/>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grpSp>
      <p:grpSp>
        <p:nvGrpSpPr>
          <p:cNvPr id="52" name="Graphic 30" descr="Database">
            <a:extLst>
              <a:ext uri="{FF2B5EF4-FFF2-40B4-BE49-F238E27FC236}">
                <a16:creationId xmlns:a16="http://schemas.microsoft.com/office/drawing/2014/main" id="{9E7C821C-7693-807B-56FD-C11698A8E846}"/>
              </a:ext>
            </a:extLst>
          </p:cNvPr>
          <p:cNvGrpSpPr>
            <a:grpSpLocks noChangeAspect="1"/>
          </p:cNvGrpSpPr>
          <p:nvPr/>
        </p:nvGrpSpPr>
        <p:grpSpPr>
          <a:xfrm>
            <a:off x="7926674" y="3547209"/>
            <a:ext cx="291736" cy="244388"/>
            <a:chOff x="5923669" y="3054632"/>
            <a:chExt cx="463864" cy="298199"/>
          </a:xfrm>
          <a:solidFill>
            <a:srgbClr val="C00000"/>
          </a:solidFill>
        </p:grpSpPr>
        <p:sp>
          <p:nvSpPr>
            <p:cNvPr id="53" name="Freeform: Shape 84">
              <a:extLst>
                <a:ext uri="{FF2B5EF4-FFF2-40B4-BE49-F238E27FC236}">
                  <a16:creationId xmlns:a16="http://schemas.microsoft.com/office/drawing/2014/main" id="{EFDF9AC6-5792-C4BA-6C7A-D76FEFF2253F}"/>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grpFill/>
            <a:ln>
              <a:noFill/>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54" name="Freeform: Shape 85">
              <a:extLst>
                <a:ext uri="{FF2B5EF4-FFF2-40B4-BE49-F238E27FC236}">
                  <a16:creationId xmlns:a16="http://schemas.microsoft.com/office/drawing/2014/main" id="{27561D1C-008A-0B23-E7FD-74496E6A29C5}"/>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grpFill/>
            <a:ln>
              <a:noFill/>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grpSp>
      <p:cxnSp>
        <p:nvCxnSpPr>
          <p:cNvPr id="55" name="Straight Arrow Connector 54">
            <a:extLst>
              <a:ext uri="{FF2B5EF4-FFF2-40B4-BE49-F238E27FC236}">
                <a16:creationId xmlns:a16="http://schemas.microsoft.com/office/drawing/2014/main" id="{10A3872D-F547-1410-7145-444743AC869D}"/>
              </a:ext>
            </a:extLst>
          </p:cNvPr>
          <p:cNvCxnSpPr>
            <a:cxnSpLocks/>
          </p:cNvCxnSpPr>
          <p:nvPr/>
        </p:nvCxnSpPr>
        <p:spPr>
          <a:xfrm>
            <a:off x="3861746" y="2740617"/>
            <a:ext cx="2939331" cy="0"/>
          </a:xfrm>
          <a:prstGeom prst="straightConnector1">
            <a:avLst/>
          </a:prstGeom>
          <a:ln w="28575">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DBDF639-0D58-BC21-0C63-BAAF1B0D4CEF}"/>
              </a:ext>
            </a:extLst>
          </p:cNvPr>
          <p:cNvCxnSpPr>
            <a:cxnSpLocks/>
          </p:cNvCxnSpPr>
          <p:nvPr/>
        </p:nvCxnSpPr>
        <p:spPr>
          <a:xfrm>
            <a:off x="2561102" y="3323325"/>
            <a:ext cx="1045829" cy="0"/>
          </a:xfrm>
          <a:prstGeom prst="straightConnector1">
            <a:avLst/>
          </a:prstGeom>
          <a:ln w="28575">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7" name="Graphic 30" descr="Database">
            <a:extLst>
              <a:ext uri="{FF2B5EF4-FFF2-40B4-BE49-F238E27FC236}">
                <a16:creationId xmlns:a16="http://schemas.microsoft.com/office/drawing/2014/main" id="{B4591CA1-0BA9-6F0D-DFCF-CD022C692F46}"/>
              </a:ext>
            </a:extLst>
          </p:cNvPr>
          <p:cNvGrpSpPr>
            <a:grpSpLocks noChangeAspect="1"/>
          </p:cNvGrpSpPr>
          <p:nvPr/>
        </p:nvGrpSpPr>
        <p:grpSpPr>
          <a:xfrm>
            <a:off x="2398413" y="6009569"/>
            <a:ext cx="250794" cy="210091"/>
            <a:chOff x="5923669" y="3054632"/>
            <a:chExt cx="463864" cy="298199"/>
          </a:xfrm>
          <a:solidFill>
            <a:srgbClr val="2B42B1"/>
          </a:solidFill>
        </p:grpSpPr>
        <p:sp>
          <p:nvSpPr>
            <p:cNvPr id="58" name="Freeform: Shape 178">
              <a:extLst>
                <a:ext uri="{FF2B5EF4-FFF2-40B4-BE49-F238E27FC236}">
                  <a16:creationId xmlns:a16="http://schemas.microsoft.com/office/drawing/2014/main" id="{D0AB3EBF-DF0D-D1AF-522D-9FDFDB34194B}"/>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C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59" name="Freeform: Shape 179">
              <a:extLst>
                <a:ext uri="{FF2B5EF4-FFF2-40B4-BE49-F238E27FC236}">
                  <a16:creationId xmlns:a16="http://schemas.microsoft.com/office/drawing/2014/main" id="{6F2D17EA-2197-1B72-8584-A03A4865D511}"/>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C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grpSp>
        <p:nvGrpSpPr>
          <p:cNvPr id="60" name="Graphic 30" descr="Database">
            <a:extLst>
              <a:ext uri="{FF2B5EF4-FFF2-40B4-BE49-F238E27FC236}">
                <a16:creationId xmlns:a16="http://schemas.microsoft.com/office/drawing/2014/main" id="{75DFF533-F170-8406-7039-3F27A8FFE806}"/>
              </a:ext>
            </a:extLst>
          </p:cNvPr>
          <p:cNvGrpSpPr>
            <a:grpSpLocks noChangeAspect="1"/>
          </p:cNvGrpSpPr>
          <p:nvPr/>
        </p:nvGrpSpPr>
        <p:grpSpPr>
          <a:xfrm>
            <a:off x="2943239" y="4080352"/>
            <a:ext cx="250794" cy="210091"/>
            <a:chOff x="5923669" y="3054632"/>
            <a:chExt cx="463864" cy="298199"/>
          </a:xfrm>
          <a:solidFill>
            <a:srgbClr val="2B42B1"/>
          </a:solidFill>
        </p:grpSpPr>
        <p:sp>
          <p:nvSpPr>
            <p:cNvPr id="61" name="Freeform: Shape 187">
              <a:extLst>
                <a:ext uri="{FF2B5EF4-FFF2-40B4-BE49-F238E27FC236}">
                  <a16:creationId xmlns:a16="http://schemas.microsoft.com/office/drawing/2014/main" id="{DE2E424C-09F0-BE8B-3DFE-85B07165D3A8}"/>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C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62" name="Freeform: Shape 188">
              <a:extLst>
                <a:ext uri="{FF2B5EF4-FFF2-40B4-BE49-F238E27FC236}">
                  <a16:creationId xmlns:a16="http://schemas.microsoft.com/office/drawing/2014/main" id="{B2B6EFD8-8792-A946-52E8-AA6844F2B834}"/>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C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grpSp>
        <p:nvGrpSpPr>
          <p:cNvPr id="63" name="Graphic 30" descr="Database">
            <a:extLst>
              <a:ext uri="{FF2B5EF4-FFF2-40B4-BE49-F238E27FC236}">
                <a16:creationId xmlns:a16="http://schemas.microsoft.com/office/drawing/2014/main" id="{C02AF8A9-FA4B-9B14-8085-4BB18012DCA7}"/>
              </a:ext>
            </a:extLst>
          </p:cNvPr>
          <p:cNvGrpSpPr>
            <a:grpSpLocks noChangeAspect="1"/>
          </p:cNvGrpSpPr>
          <p:nvPr/>
        </p:nvGrpSpPr>
        <p:grpSpPr>
          <a:xfrm>
            <a:off x="2402201" y="4080352"/>
            <a:ext cx="250794" cy="210091"/>
            <a:chOff x="5923669" y="3054632"/>
            <a:chExt cx="463864" cy="298199"/>
          </a:xfrm>
          <a:solidFill>
            <a:srgbClr val="2B42B1"/>
          </a:solidFill>
        </p:grpSpPr>
        <p:sp>
          <p:nvSpPr>
            <p:cNvPr id="64" name="Freeform: Shape 190">
              <a:extLst>
                <a:ext uri="{FF2B5EF4-FFF2-40B4-BE49-F238E27FC236}">
                  <a16:creationId xmlns:a16="http://schemas.microsoft.com/office/drawing/2014/main" id="{4D822742-E12A-EA52-59C6-6B9BB04ABE78}"/>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C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65" name="Freeform: Shape 191">
              <a:extLst>
                <a:ext uri="{FF2B5EF4-FFF2-40B4-BE49-F238E27FC236}">
                  <a16:creationId xmlns:a16="http://schemas.microsoft.com/office/drawing/2014/main" id="{B0C116D0-4CAB-D767-8945-9974EEDC7837}"/>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C00000"/>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grpSp>
        <p:nvGrpSpPr>
          <p:cNvPr id="66" name="Graphic 30" descr="Database">
            <a:extLst>
              <a:ext uri="{FF2B5EF4-FFF2-40B4-BE49-F238E27FC236}">
                <a16:creationId xmlns:a16="http://schemas.microsoft.com/office/drawing/2014/main" id="{245E90C1-77DB-3EE2-C751-39ADA48EBA93}"/>
              </a:ext>
            </a:extLst>
          </p:cNvPr>
          <p:cNvGrpSpPr>
            <a:grpSpLocks noChangeAspect="1"/>
          </p:cNvGrpSpPr>
          <p:nvPr/>
        </p:nvGrpSpPr>
        <p:grpSpPr>
          <a:xfrm>
            <a:off x="2398413" y="5675924"/>
            <a:ext cx="250794" cy="210091"/>
            <a:chOff x="5923669" y="3054632"/>
            <a:chExt cx="463864" cy="298199"/>
          </a:xfrm>
          <a:solidFill>
            <a:srgbClr val="2B42B1"/>
          </a:solidFill>
        </p:grpSpPr>
        <p:sp>
          <p:nvSpPr>
            <p:cNvPr id="67" name="Freeform: Shape 193">
              <a:extLst>
                <a:ext uri="{FF2B5EF4-FFF2-40B4-BE49-F238E27FC236}">
                  <a16:creationId xmlns:a16="http://schemas.microsoft.com/office/drawing/2014/main" id="{19CAD79C-3F6A-4571-97D0-189394DBC98D}"/>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C00000"/>
              </a:solidFill>
              <a:prstDash val="sysDot"/>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68" name="Freeform: Shape 194">
              <a:extLst>
                <a:ext uri="{FF2B5EF4-FFF2-40B4-BE49-F238E27FC236}">
                  <a16:creationId xmlns:a16="http://schemas.microsoft.com/office/drawing/2014/main" id="{BFDF2709-2DC5-8F1F-2F36-5005B6B375DE}"/>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C00000"/>
              </a:solidFill>
              <a:prstDash val="sysDot"/>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grpSp>
        <p:nvGrpSpPr>
          <p:cNvPr id="69" name="Graphic 30" descr="Database">
            <a:extLst>
              <a:ext uri="{FF2B5EF4-FFF2-40B4-BE49-F238E27FC236}">
                <a16:creationId xmlns:a16="http://schemas.microsoft.com/office/drawing/2014/main" id="{AC8193DA-862F-AEA3-B405-43B82947BFE8}"/>
              </a:ext>
            </a:extLst>
          </p:cNvPr>
          <p:cNvGrpSpPr>
            <a:grpSpLocks noChangeAspect="1"/>
          </p:cNvGrpSpPr>
          <p:nvPr/>
        </p:nvGrpSpPr>
        <p:grpSpPr>
          <a:xfrm>
            <a:off x="2943239" y="3758873"/>
            <a:ext cx="250794" cy="210091"/>
            <a:chOff x="5923669" y="3054632"/>
            <a:chExt cx="463864" cy="298199"/>
          </a:xfrm>
          <a:solidFill>
            <a:srgbClr val="2B42B1"/>
          </a:solidFill>
        </p:grpSpPr>
        <p:sp>
          <p:nvSpPr>
            <p:cNvPr id="70" name="Freeform: Shape 205">
              <a:extLst>
                <a:ext uri="{FF2B5EF4-FFF2-40B4-BE49-F238E27FC236}">
                  <a16:creationId xmlns:a16="http://schemas.microsoft.com/office/drawing/2014/main" id="{F108EAB7-8620-6153-077F-D8D8CFFC2A32}"/>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C00000"/>
              </a:solidFill>
              <a:prstDash val="sysDot"/>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71" name="Freeform: Shape 206">
              <a:extLst>
                <a:ext uri="{FF2B5EF4-FFF2-40B4-BE49-F238E27FC236}">
                  <a16:creationId xmlns:a16="http://schemas.microsoft.com/office/drawing/2014/main" id="{2BB51416-5D39-C76F-D4BA-D8F45E2058D6}"/>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C00000"/>
              </a:solidFill>
              <a:prstDash val="sysDot"/>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grpSp>
        <p:nvGrpSpPr>
          <p:cNvPr id="72" name="Graphic 30" descr="Database">
            <a:extLst>
              <a:ext uri="{FF2B5EF4-FFF2-40B4-BE49-F238E27FC236}">
                <a16:creationId xmlns:a16="http://schemas.microsoft.com/office/drawing/2014/main" id="{7CACCACD-33A9-BF2C-DDBB-3470BDB109AF}"/>
              </a:ext>
            </a:extLst>
          </p:cNvPr>
          <p:cNvGrpSpPr>
            <a:grpSpLocks noChangeAspect="1"/>
          </p:cNvGrpSpPr>
          <p:nvPr/>
        </p:nvGrpSpPr>
        <p:grpSpPr>
          <a:xfrm>
            <a:off x="2402201" y="3758226"/>
            <a:ext cx="250794" cy="210091"/>
            <a:chOff x="5923669" y="3054632"/>
            <a:chExt cx="463864" cy="298199"/>
          </a:xfrm>
          <a:solidFill>
            <a:srgbClr val="2B42B1"/>
          </a:solidFill>
        </p:grpSpPr>
        <p:sp>
          <p:nvSpPr>
            <p:cNvPr id="73" name="Freeform: Shape 208">
              <a:extLst>
                <a:ext uri="{FF2B5EF4-FFF2-40B4-BE49-F238E27FC236}">
                  <a16:creationId xmlns:a16="http://schemas.microsoft.com/office/drawing/2014/main" id="{FE4807A4-0A47-58B3-235B-3C0D964B27FB}"/>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C00000"/>
              </a:solidFill>
              <a:prstDash val="sysDot"/>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74" name="Freeform: Shape 209">
              <a:extLst>
                <a:ext uri="{FF2B5EF4-FFF2-40B4-BE49-F238E27FC236}">
                  <a16:creationId xmlns:a16="http://schemas.microsoft.com/office/drawing/2014/main" id="{77A58ED6-92FE-6652-B604-22B24C5E84EB}"/>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C00000"/>
              </a:solidFill>
              <a:prstDash val="sysDot"/>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cxnSp>
        <p:nvCxnSpPr>
          <p:cNvPr id="75" name="Straight Arrow Connector 74">
            <a:extLst>
              <a:ext uri="{FF2B5EF4-FFF2-40B4-BE49-F238E27FC236}">
                <a16:creationId xmlns:a16="http://schemas.microsoft.com/office/drawing/2014/main" id="{702751A2-F83D-4A02-3CA1-122B624D1143}"/>
              </a:ext>
            </a:extLst>
          </p:cNvPr>
          <p:cNvCxnSpPr>
            <a:cxnSpLocks/>
          </p:cNvCxnSpPr>
          <p:nvPr/>
        </p:nvCxnSpPr>
        <p:spPr>
          <a:xfrm flipH="1">
            <a:off x="3262647" y="4204186"/>
            <a:ext cx="370147" cy="0"/>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6F57ED5B-1D5A-1688-3B91-5EDBD176EA10}"/>
              </a:ext>
            </a:extLst>
          </p:cNvPr>
          <p:cNvCxnSpPr>
            <a:cxnSpLocks/>
          </p:cNvCxnSpPr>
          <p:nvPr/>
        </p:nvCxnSpPr>
        <p:spPr>
          <a:xfrm flipH="1">
            <a:off x="3631524" y="3083443"/>
            <a:ext cx="1010" cy="1140647"/>
          </a:xfrm>
          <a:prstGeom prst="straightConnector1">
            <a:avLst/>
          </a:prstGeom>
          <a:ln w="28575">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C5B5C8A6-C822-350F-9D3D-C8DB99812EF7}"/>
              </a:ext>
            </a:extLst>
          </p:cNvPr>
          <p:cNvSpPr/>
          <p:nvPr/>
        </p:nvSpPr>
        <p:spPr>
          <a:xfrm>
            <a:off x="2653156" y="5657674"/>
            <a:ext cx="1510423" cy="276999"/>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a:ln>
                  <a:noFill/>
                </a:ln>
                <a:solidFill>
                  <a:srgbClr val="C00000"/>
                </a:solidFill>
                <a:effectLst/>
                <a:uLnTx/>
                <a:uFillTx/>
              </a:rPr>
              <a:t>Replicas</a:t>
            </a:r>
          </a:p>
        </p:txBody>
      </p:sp>
      <p:sp>
        <p:nvSpPr>
          <p:cNvPr id="78" name="Rectangle 77">
            <a:extLst>
              <a:ext uri="{FF2B5EF4-FFF2-40B4-BE49-F238E27FC236}">
                <a16:creationId xmlns:a16="http://schemas.microsoft.com/office/drawing/2014/main" id="{46C6D1CC-E933-E3BE-82CD-BCAC0F008E2A}"/>
              </a:ext>
            </a:extLst>
          </p:cNvPr>
          <p:cNvSpPr/>
          <p:nvPr/>
        </p:nvSpPr>
        <p:spPr>
          <a:xfrm>
            <a:off x="2648534" y="5915530"/>
            <a:ext cx="1737093" cy="43088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u="none" strike="noStrike" kern="0" cap="none" spc="0" normalizeH="0" baseline="0" noProof="0">
                <a:ln>
                  <a:noFill/>
                </a:ln>
                <a:solidFill>
                  <a:srgbClr val="C00000"/>
                </a:solidFill>
                <a:effectLst/>
                <a:uLnTx/>
                <a:uFillTx/>
              </a:rPr>
              <a:t>Compressed </a:t>
            </a:r>
            <a:r>
              <a:rPr lang="en-US" sz="1100" kern="0">
                <a:solidFill>
                  <a:srgbClr val="C00000"/>
                </a:solidFill>
              </a:rPr>
              <a:t>J</a:t>
            </a:r>
            <a:r>
              <a:rPr kumimoji="0" lang="en-US" sz="1100" u="none" strike="noStrike" kern="0" cap="none" spc="0" normalizeH="0" baseline="0" noProof="0" err="1">
                <a:ln>
                  <a:noFill/>
                </a:ln>
                <a:solidFill>
                  <a:srgbClr val="C00000"/>
                </a:solidFill>
                <a:effectLst/>
                <a:uLnTx/>
                <a:uFillTx/>
              </a:rPr>
              <a:t>ournals</a:t>
            </a:r>
            <a:endParaRPr kumimoji="0" lang="en-US" sz="1100" u="none" strike="noStrike" kern="0" cap="none" spc="0" normalizeH="0" baseline="0" noProof="0">
              <a:ln>
                <a:noFill/>
              </a:ln>
              <a:solidFill>
                <a:srgbClr val="C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en-US" sz="1100" kern="0">
                <a:solidFill>
                  <a:srgbClr val="373C41"/>
                </a:solidFill>
                <a:ea typeface="Source Sans Pro Light" panose="020B0403030403020204" pitchFamily="34" charset="0"/>
              </a:rPr>
              <a:t>1 hour to 30-day retention</a:t>
            </a:r>
            <a:endParaRPr kumimoji="0" lang="en-US" sz="1100" u="none" strike="noStrike" kern="0" cap="none" spc="0" normalizeH="0" baseline="0" noProof="0">
              <a:ln>
                <a:noFill/>
              </a:ln>
              <a:solidFill>
                <a:srgbClr val="373C41"/>
              </a:solidFill>
              <a:effectLst/>
              <a:uLnTx/>
              <a:uFillTx/>
              <a:ea typeface="Source Sans Pro Light" panose="020B0403030403020204" pitchFamily="34" charset="0"/>
            </a:endParaRPr>
          </a:p>
        </p:txBody>
      </p:sp>
      <p:sp>
        <p:nvSpPr>
          <p:cNvPr id="79" name="TextBox 78">
            <a:extLst>
              <a:ext uri="{FF2B5EF4-FFF2-40B4-BE49-F238E27FC236}">
                <a16:creationId xmlns:a16="http://schemas.microsoft.com/office/drawing/2014/main" id="{48922AD6-0BFA-1768-E0F8-61AF04C17EBA}"/>
              </a:ext>
            </a:extLst>
          </p:cNvPr>
          <p:cNvSpPr txBox="1"/>
          <p:nvPr/>
        </p:nvSpPr>
        <p:spPr>
          <a:xfrm>
            <a:off x="4232605" y="2101238"/>
            <a:ext cx="2285025" cy="600164"/>
          </a:xfrm>
          <a:prstGeom prst="rect">
            <a:avLst/>
          </a:prstGeom>
          <a:noFill/>
        </p:spPr>
        <p:txBody>
          <a:bodyPr wrap="square" rtlCol="0">
            <a:spAutoFit/>
          </a:bodyPr>
          <a:lstStyle/>
          <a:p>
            <a:r>
              <a:rPr lang="en-US" sz="1100">
                <a:solidFill>
                  <a:srgbClr val="BA0C25"/>
                </a:solidFill>
                <a:ea typeface="Source Sans Pro Light" panose="020B0403030403020204" pitchFamily="34" charset="0"/>
              </a:rPr>
              <a:t>Real-Time Detection &amp; Replication</a:t>
            </a:r>
            <a:br>
              <a:rPr lang="en-US" sz="1100">
                <a:solidFill>
                  <a:srgbClr val="BA0C25"/>
                </a:solidFill>
                <a:ea typeface="Source Sans Pro Light" panose="020B0403030403020204" pitchFamily="34" charset="0"/>
              </a:rPr>
            </a:br>
            <a:r>
              <a:rPr lang="en-US" sz="1100">
                <a:ea typeface="Source Sans Pro Light" panose="020B0403030403020204" pitchFamily="34" charset="0"/>
              </a:rPr>
              <a:t>Continuous sync for low RPO with no performance impact</a:t>
            </a:r>
            <a:endParaRPr lang="en-US" sz="1100">
              <a:solidFill>
                <a:srgbClr val="BA0C25"/>
              </a:solidFill>
              <a:ea typeface="Source Sans Pro Light" panose="020B0403030403020204" pitchFamily="34" charset="0"/>
            </a:endParaRPr>
          </a:p>
        </p:txBody>
      </p:sp>
      <p:sp>
        <p:nvSpPr>
          <p:cNvPr id="80" name="TextBox 79">
            <a:extLst>
              <a:ext uri="{FF2B5EF4-FFF2-40B4-BE49-F238E27FC236}">
                <a16:creationId xmlns:a16="http://schemas.microsoft.com/office/drawing/2014/main" id="{04AC2B6D-9839-C56F-823E-8165BD08DD86}"/>
              </a:ext>
            </a:extLst>
          </p:cNvPr>
          <p:cNvSpPr txBox="1"/>
          <p:nvPr/>
        </p:nvSpPr>
        <p:spPr>
          <a:xfrm>
            <a:off x="8700652" y="2268395"/>
            <a:ext cx="1795898" cy="769441"/>
          </a:xfrm>
          <a:prstGeom prst="rect">
            <a:avLst/>
          </a:prstGeom>
          <a:noFill/>
        </p:spPr>
        <p:txBody>
          <a:bodyPr wrap="square" rtlCol="0">
            <a:spAutoFit/>
          </a:bodyPr>
          <a:lstStyle/>
          <a:p>
            <a:r>
              <a:rPr lang="en-US" sz="1100">
                <a:solidFill>
                  <a:srgbClr val="BA0C25"/>
                </a:solidFill>
              </a:rPr>
              <a:t>Scale-Out Architecture</a:t>
            </a:r>
            <a:br>
              <a:rPr lang="en-US" sz="1100">
                <a:solidFill>
                  <a:srgbClr val="C00000"/>
                </a:solidFill>
              </a:rPr>
            </a:br>
            <a:r>
              <a:rPr lang="en-US" sz="1100">
                <a:ea typeface="Source Sans Pro Light" panose="020B0403030403020204" pitchFamily="34" charset="0"/>
              </a:rPr>
              <a:t>Small footprint, low overhead components with no compute at DR until recovery</a:t>
            </a:r>
          </a:p>
        </p:txBody>
      </p:sp>
      <p:sp>
        <p:nvSpPr>
          <p:cNvPr id="81" name="Freeform: Shape 18">
            <a:extLst>
              <a:ext uri="{FF2B5EF4-FFF2-40B4-BE49-F238E27FC236}">
                <a16:creationId xmlns:a16="http://schemas.microsoft.com/office/drawing/2014/main" id="{1BEB7892-2086-EFC9-C0B7-FEC3FCC2DA4F}"/>
              </a:ext>
            </a:extLst>
          </p:cNvPr>
          <p:cNvSpPr/>
          <p:nvPr/>
        </p:nvSpPr>
        <p:spPr>
          <a:xfrm>
            <a:off x="3845846" y="2939434"/>
            <a:ext cx="3134458" cy="3120263"/>
          </a:xfrm>
          <a:custGeom>
            <a:avLst/>
            <a:gdLst>
              <a:gd name="connsiteX0" fmla="*/ 0 w 2562225"/>
              <a:gd name="connsiteY0" fmla="*/ 0 h 2876550"/>
              <a:gd name="connsiteX1" fmla="*/ 1247775 w 2562225"/>
              <a:gd name="connsiteY1" fmla="*/ 0 h 2876550"/>
              <a:gd name="connsiteX2" fmla="*/ 1247775 w 2562225"/>
              <a:gd name="connsiteY2" fmla="*/ 2876550 h 2876550"/>
              <a:gd name="connsiteX3" fmla="*/ 2562225 w 2562225"/>
              <a:gd name="connsiteY3" fmla="*/ 2876550 h 2876550"/>
            </a:gdLst>
            <a:ahLst/>
            <a:cxnLst>
              <a:cxn ang="0">
                <a:pos x="connsiteX0" y="connsiteY0"/>
              </a:cxn>
              <a:cxn ang="0">
                <a:pos x="connsiteX1" y="connsiteY1"/>
              </a:cxn>
              <a:cxn ang="0">
                <a:pos x="connsiteX2" y="connsiteY2"/>
              </a:cxn>
              <a:cxn ang="0">
                <a:pos x="connsiteX3" y="connsiteY3"/>
              </a:cxn>
            </a:cxnLst>
            <a:rect l="l" t="t" r="r" b="b"/>
            <a:pathLst>
              <a:path w="2562225" h="2876550">
                <a:moveTo>
                  <a:pt x="0" y="0"/>
                </a:moveTo>
                <a:lnTo>
                  <a:pt x="1247775" y="0"/>
                </a:lnTo>
                <a:lnTo>
                  <a:pt x="1247775" y="2876550"/>
                </a:lnTo>
                <a:lnTo>
                  <a:pt x="2562225" y="2876550"/>
                </a:lnTo>
              </a:path>
            </a:pathLst>
          </a:custGeom>
          <a:noFill/>
          <a:ln w="19050">
            <a:solidFill>
              <a:srgbClr val="C00000"/>
            </a:solidFill>
            <a:prstDash val="lgDash"/>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BA0C25"/>
              </a:solidFill>
            </a:endParaRPr>
          </a:p>
        </p:txBody>
      </p:sp>
      <p:sp>
        <p:nvSpPr>
          <p:cNvPr id="82" name="Freeform: Shape 22">
            <a:extLst>
              <a:ext uri="{FF2B5EF4-FFF2-40B4-BE49-F238E27FC236}">
                <a16:creationId xmlns:a16="http://schemas.microsoft.com/office/drawing/2014/main" id="{3540C9A5-8477-1D31-F4D6-466ED9DEF33F}"/>
              </a:ext>
            </a:extLst>
          </p:cNvPr>
          <p:cNvSpPr/>
          <p:nvPr/>
        </p:nvSpPr>
        <p:spPr>
          <a:xfrm>
            <a:off x="5581649" y="2938223"/>
            <a:ext cx="1398655" cy="2920290"/>
          </a:xfrm>
          <a:custGeom>
            <a:avLst/>
            <a:gdLst>
              <a:gd name="connsiteX0" fmla="*/ 1209675 w 1352550"/>
              <a:gd name="connsiteY0" fmla="*/ 0 h 2943225"/>
              <a:gd name="connsiteX1" fmla="*/ 0 w 1352550"/>
              <a:gd name="connsiteY1" fmla="*/ 0 h 2943225"/>
              <a:gd name="connsiteX2" fmla="*/ 0 w 1352550"/>
              <a:gd name="connsiteY2" fmla="*/ 2943225 h 2943225"/>
              <a:gd name="connsiteX3" fmla="*/ 1352550 w 1352550"/>
              <a:gd name="connsiteY3" fmla="*/ 2943225 h 2943225"/>
            </a:gdLst>
            <a:ahLst/>
            <a:cxnLst>
              <a:cxn ang="0">
                <a:pos x="connsiteX0" y="connsiteY0"/>
              </a:cxn>
              <a:cxn ang="0">
                <a:pos x="connsiteX1" y="connsiteY1"/>
              </a:cxn>
              <a:cxn ang="0">
                <a:pos x="connsiteX2" y="connsiteY2"/>
              </a:cxn>
              <a:cxn ang="0">
                <a:pos x="connsiteX3" y="connsiteY3"/>
              </a:cxn>
            </a:cxnLst>
            <a:rect l="l" t="t" r="r" b="b"/>
            <a:pathLst>
              <a:path w="1352550" h="2943225">
                <a:moveTo>
                  <a:pt x="1209675" y="0"/>
                </a:moveTo>
                <a:lnTo>
                  <a:pt x="0" y="0"/>
                </a:lnTo>
                <a:lnTo>
                  <a:pt x="0" y="2943225"/>
                </a:lnTo>
                <a:lnTo>
                  <a:pt x="1352550" y="2943225"/>
                </a:lnTo>
              </a:path>
            </a:pathLst>
          </a:custGeom>
          <a:noFill/>
          <a:ln w="19050">
            <a:solidFill>
              <a:srgbClr val="C00000"/>
            </a:solidFill>
            <a:prstDash val="lgDash"/>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950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7A7D0B-0142-37EA-6E0B-3BF0FEF67A91}"/>
              </a:ext>
            </a:extLst>
          </p:cNvPr>
          <p:cNvSpPr>
            <a:spLocks noGrp="1"/>
          </p:cNvSpPr>
          <p:nvPr>
            <p:ph sz="quarter" idx="18"/>
          </p:nvPr>
        </p:nvSpPr>
        <p:spPr>
          <a:xfrm>
            <a:off x="4014306" y="1431395"/>
            <a:ext cx="7017249" cy="976395"/>
          </a:xfrm>
        </p:spPr>
        <p:txBody>
          <a:bodyPr>
            <a:normAutofit/>
          </a:bodyPr>
          <a:lstStyle/>
          <a:p>
            <a:r>
              <a:rPr lang="en-US" sz="1600">
                <a:latin typeface="MetricHPE" panose="020B0303030202060203" pitchFamily="34" charset="0"/>
              </a:rPr>
              <a:t>CDP to/from AWS plus orchestrated DR for EC2 instances, including cross-region </a:t>
            </a:r>
            <a:br>
              <a:rPr lang="en-US" sz="1600">
                <a:latin typeface="MetricHPE" panose="020B0303030202060203" pitchFamily="34" charset="0"/>
              </a:rPr>
            </a:br>
            <a:r>
              <a:rPr lang="en-US" sz="1600">
                <a:latin typeface="MetricHPE" panose="020B0303030202060203" pitchFamily="34" charset="0"/>
              </a:rPr>
              <a:t>and cross-AZ replication</a:t>
            </a:r>
          </a:p>
          <a:p>
            <a:r>
              <a:rPr lang="en-US" sz="1600">
                <a:latin typeface="MetricHPE" panose="020B0303030202060203" pitchFamily="34" charset="0"/>
              </a:rPr>
              <a:t>Immutability via Amazon S3 Object Lock</a:t>
            </a:r>
          </a:p>
          <a:p>
            <a:pPr marL="0" indent="0">
              <a:buNone/>
            </a:pPr>
            <a:endParaRPr lang="en-US" sz="1600">
              <a:latin typeface="MetricHPE" panose="020B0303030202060203" pitchFamily="34" charset="0"/>
            </a:endParaRPr>
          </a:p>
          <a:p>
            <a:endParaRPr lang="en-US" sz="1600">
              <a:latin typeface="MetricHPE" panose="020B0303030202060203" pitchFamily="34" charset="0"/>
            </a:endParaRPr>
          </a:p>
        </p:txBody>
      </p:sp>
      <p:sp>
        <p:nvSpPr>
          <p:cNvPr id="3" name="Text Placeholder 2">
            <a:extLst>
              <a:ext uri="{FF2B5EF4-FFF2-40B4-BE49-F238E27FC236}">
                <a16:creationId xmlns:a16="http://schemas.microsoft.com/office/drawing/2014/main" id="{F66246A8-4938-F759-8EC2-79AB9274E751}"/>
              </a:ext>
            </a:extLst>
          </p:cNvPr>
          <p:cNvSpPr>
            <a:spLocks noGrp="1"/>
          </p:cNvSpPr>
          <p:nvPr>
            <p:ph type="body" sz="quarter" idx="13"/>
          </p:nvPr>
        </p:nvSpPr>
        <p:spPr/>
        <p:txBody>
          <a:bodyPr/>
          <a:lstStyle/>
          <a:p>
            <a:r>
              <a:rPr lang="en-US"/>
              <a:t>Scalable replication to, from, within leading platforms</a:t>
            </a:r>
          </a:p>
        </p:txBody>
      </p:sp>
      <p:sp>
        <p:nvSpPr>
          <p:cNvPr id="4" name="Title 3">
            <a:extLst>
              <a:ext uri="{FF2B5EF4-FFF2-40B4-BE49-F238E27FC236}">
                <a16:creationId xmlns:a16="http://schemas.microsoft.com/office/drawing/2014/main" id="{AC6571B6-144A-8D9D-E53A-9FB747E9A567}"/>
              </a:ext>
            </a:extLst>
          </p:cNvPr>
          <p:cNvSpPr>
            <a:spLocks noGrp="1"/>
          </p:cNvSpPr>
          <p:nvPr>
            <p:ph type="title"/>
          </p:nvPr>
        </p:nvSpPr>
        <p:spPr/>
        <p:txBody>
          <a:bodyPr/>
          <a:lstStyle/>
          <a:p>
            <a:r>
              <a:rPr lang="en-US"/>
              <a:t>Deeply integrated DR for AWS, Azure, VMware, and HPE GreenLake</a:t>
            </a:r>
          </a:p>
        </p:txBody>
      </p:sp>
      <p:sp>
        <p:nvSpPr>
          <p:cNvPr id="5" name="Slide Number Placeholder 4">
            <a:extLst>
              <a:ext uri="{FF2B5EF4-FFF2-40B4-BE49-F238E27FC236}">
                <a16:creationId xmlns:a16="http://schemas.microsoft.com/office/drawing/2014/main" id="{4826775A-E84D-E3DF-8060-06BCE21A96F6}"/>
              </a:ext>
            </a:extLst>
          </p:cNvPr>
          <p:cNvSpPr>
            <a:spLocks noGrp="1"/>
          </p:cNvSpPr>
          <p:nvPr>
            <p:ph type="sldNum" sz="quarter" idx="20"/>
          </p:nvPr>
        </p:nvSpPr>
        <p:spPr/>
        <p:txBody>
          <a:bodyPr/>
          <a:lstStyle/>
          <a:p>
            <a:pPr defTabSz="1088421"/>
            <a:fld id="{104FC826-72BB-4AF1-BA01-A94F7396A7DC}" type="slidenum">
              <a:rPr lang="en-US" smtClean="0"/>
              <a:pPr defTabSz="1088421"/>
              <a:t>13</a:t>
            </a:fld>
            <a:endParaRPr lang="en-US"/>
          </a:p>
        </p:txBody>
      </p:sp>
      <p:pic>
        <p:nvPicPr>
          <p:cNvPr id="7" name="Graphic 6">
            <a:extLst>
              <a:ext uri="{FF2B5EF4-FFF2-40B4-BE49-F238E27FC236}">
                <a16:creationId xmlns:a16="http://schemas.microsoft.com/office/drawing/2014/main" id="{5F5309AB-15E6-6014-A451-995A6744E4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629209" y="1395297"/>
            <a:ext cx="1012493" cy="1012493"/>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20E54D60-CE65-AB66-D3A9-F68B0F41D4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0234" y="2886721"/>
            <a:ext cx="2617950" cy="865908"/>
          </a:xfrm>
          <a:prstGeom prst="rect">
            <a:avLst/>
          </a:prstGeom>
        </p:spPr>
      </p:pic>
      <p:pic>
        <p:nvPicPr>
          <p:cNvPr id="9" name="Picture 2" descr="Vmware Png Logo - Free Transparent PNG Logos">
            <a:extLst>
              <a:ext uri="{FF2B5EF4-FFF2-40B4-BE49-F238E27FC236}">
                <a16:creationId xmlns:a16="http://schemas.microsoft.com/office/drawing/2014/main" id="{0F2B0508-422E-A7C2-3C48-4C94C246B2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3699" y="4278169"/>
            <a:ext cx="1980608" cy="49979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65F3F1D5-718D-10C4-6BA8-F1F2D9BF3264}"/>
              </a:ext>
            </a:extLst>
          </p:cNvPr>
          <p:cNvCxnSpPr/>
          <p:nvPr/>
        </p:nvCxnSpPr>
        <p:spPr>
          <a:xfrm>
            <a:off x="933327" y="2662121"/>
            <a:ext cx="10611701"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A2C8AC7-9BEA-242B-53EF-F69B8BD251CA}"/>
              </a:ext>
            </a:extLst>
          </p:cNvPr>
          <p:cNvCxnSpPr/>
          <p:nvPr/>
        </p:nvCxnSpPr>
        <p:spPr>
          <a:xfrm>
            <a:off x="843984" y="3877468"/>
            <a:ext cx="10611701"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DF743085-8295-7F83-C49B-CCC0E1AE627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10868" t="17174" r="13140" b="21580"/>
          <a:stretch/>
        </p:blipFill>
        <p:spPr>
          <a:xfrm>
            <a:off x="1981532" y="5239468"/>
            <a:ext cx="1732775" cy="785558"/>
          </a:xfrm>
          <a:prstGeom prst="rect">
            <a:avLst/>
          </a:prstGeom>
        </p:spPr>
      </p:pic>
      <p:sp>
        <p:nvSpPr>
          <p:cNvPr id="16" name="Content Placeholder 1">
            <a:extLst>
              <a:ext uri="{FF2B5EF4-FFF2-40B4-BE49-F238E27FC236}">
                <a16:creationId xmlns:a16="http://schemas.microsoft.com/office/drawing/2014/main" id="{F00ED93B-7A59-EFC3-7528-CDC18DAC4C07}"/>
              </a:ext>
            </a:extLst>
          </p:cNvPr>
          <p:cNvSpPr txBox="1">
            <a:spLocks/>
          </p:cNvSpPr>
          <p:nvPr/>
        </p:nvSpPr>
        <p:spPr>
          <a:xfrm>
            <a:off x="4014306" y="2955134"/>
            <a:ext cx="7017249" cy="1095416"/>
          </a:xfrm>
          <a:prstGeom prst="rect">
            <a:avLst/>
          </a:prstGeom>
          <a:ln w="57150">
            <a:noFill/>
            <a:miter lim="800000"/>
          </a:ln>
        </p:spPr>
        <p:txBody>
          <a:bodyPr vert="horz" lIns="0" tIns="91440" rIns="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r>
              <a:rPr lang="en-US" sz="1600">
                <a:latin typeface="MetricHPE" panose="020B0303030202060203" pitchFamily="34" charset="0"/>
              </a:rPr>
              <a:t>CDP to/from Azure, including cross-region in-cloud DR</a:t>
            </a:r>
          </a:p>
          <a:p>
            <a:r>
              <a:rPr lang="en-US" sz="1600">
                <a:latin typeface="MetricHPE" panose="020B0303030202060203" pitchFamily="34" charset="0"/>
              </a:rPr>
              <a:t>Immutability via Azure Blob Storage</a:t>
            </a:r>
          </a:p>
        </p:txBody>
      </p:sp>
      <p:sp>
        <p:nvSpPr>
          <p:cNvPr id="17" name="Content Placeholder 1">
            <a:extLst>
              <a:ext uri="{FF2B5EF4-FFF2-40B4-BE49-F238E27FC236}">
                <a16:creationId xmlns:a16="http://schemas.microsoft.com/office/drawing/2014/main" id="{C7B4EE59-349F-EE56-5C56-B6867D08E7EB}"/>
              </a:ext>
            </a:extLst>
          </p:cNvPr>
          <p:cNvSpPr txBox="1">
            <a:spLocks/>
          </p:cNvSpPr>
          <p:nvPr/>
        </p:nvSpPr>
        <p:spPr>
          <a:xfrm>
            <a:off x="4014305" y="4043279"/>
            <a:ext cx="7017249" cy="1005840"/>
          </a:xfrm>
          <a:prstGeom prst="rect">
            <a:avLst/>
          </a:prstGeom>
          <a:ln w="57150">
            <a:noFill/>
            <a:miter lim="800000"/>
          </a:ln>
        </p:spPr>
        <p:txBody>
          <a:bodyPr vert="horz" lIns="0" tIns="91440" rIns="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r>
              <a:rPr lang="en-US" sz="1600">
                <a:latin typeface="MetricHPE" panose="020B0303030202060203" pitchFamily="34" charset="0"/>
              </a:rPr>
              <a:t>Support vCenter and Cloud Director to protect VMs backed by any storage, plus VMware on public clouds such as Azure, Google, Oracle, and IBM</a:t>
            </a:r>
          </a:p>
          <a:p>
            <a:r>
              <a:rPr lang="en-US" sz="1600">
                <a:latin typeface="MetricHPE" panose="020B0303030202060203" pitchFamily="34" charset="0"/>
              </a:rPr>
              <a:t>Immutability via S3-compatible storage</a:t>
            </a:r>
          </a:p>
          <a:p>
            <a:endParaRPr lang="en-US" sz="1600">
              <a:latin typeface="MetricHPE" panose="020B0303030202060203" pitchFamily="34" charset="0"/>
            </a:endParaRPr>
          </a:p>
          <a:p>
            <a:endParaRPr lang="en-US" sz="1600">
              <a:latin typeface="MetricHPE" panose="020B0303030202060203" pitchFamily="34" charset="0"/>
            </a:endParaRPr>
          </a:p>
        </p:txBody>
      </p:sp>
      <p:cxnSp>
        <p:nvCxnSpPr>
          <p:cNvPr id="18" name="Straight Connector 17">
            <a:extLst>
              <a:ext uri="{FF2B5EF4-FFF2-40B4-BE49-F238E27FC236}">
                <a16:creationId xmlns:a16="http://schemas.microsoft.com/office/drawing/2014/main" id="{643B6F78-BBD4-36C3-4017-E3C03BB3EFA6}"/>
              </a:ext>
            </a:extLst>
          </p:cNvPr>
          <p:cNvCxnSpPr/>
          <p:nvPr/>
        </p:nvCxnSpPr>
        <p:spPr>
          <a:xfrm>
            <a:off x="843984" y="5144293"/>
            <a:ext cx="10611701"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9" name="Content Placeholder 1">
            <a:extLst>
              <a:ext uri="{FF2B5EF4-FFF2-40B4-BE49-F238E27FC236}">
                <a16:creationId xmlns:a16="http://schemas.microsoft.com/office/drawing/2014/main" id="{D76D6919-5C87-0478-A29E-667E66175055}"/>
              </a:ext>
            </a:extLst>
          </p:cNvPr>
          <p:cNvSpPr txBox="1">
            <a:spLocks/>
          </p:cNvSpPr>
          <p:nvPr/>
        </p:nvSpPr>
        <p:spPr>
          <a:xfrm>
            <a:off x="4014305" y="5333439"/>
            <a:ext cx="7017249" cy="1005840"/>
          </a:xfrm>
          <a:prstGeom prst="rect">
            <a:avLst/>
          </a:prstGeom>
          <a:ln w="57150">
            <a:noFill/>
            <a:miter lim="800000"/>
          </a:ln>
        </p:spPr>
        <p:txBody>
          <a:bodyPr vert="horz" lIns="0" tIns="91440" rIns="0" bIns="91440" rtlCol="0">
            <a:norm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r>
              <a:rPr lang="en-US" sz="1600">
                <a:latin typeface="MetricHPE" panose="020B0303030202060203" pitchFamily="34" charset="0"/>
              </a:rPr>
              <a:t>Simple, SaaS-based DR with global multi-site management</a:t>
            </a:r>
          </a:p>
          <a:p>
            <a:r>
              <a:rPr lang="en-US" sz="1600">
                <a:latin typeface="MetricHPE" panose="020B0303030202060203" pitchFamily="34" charset="0"/>
              </a:rPr>
              <a:t>Integrated into single edge-to-cloud platform to store, manage, and protect data</a:t>
            </a:r>
          </a:p>
          <a:p>
            <a:endParaRPr lang="en-US" sz="1600">
              <a:latin typeface="MetricHPE" panose="020B0303030202060203" pitchFamily="34" charset="0"/>
            </a:endParaRPr>
          </a:p>
          <a:p>
            <a:endParaRPr lang="en-US" sz="1600">
              <a:latin typeface="MetricHPE" panose="020B0303030202060203" pitchFamily="34" charset="0"/>
            </a:endParaRPr>
          </a:p>
        </p:txBody>
      </p:sp>
    </p:spTree>
    <p:extLst>
      <p:ext uri="{BB962C8B-B14F-4D97-AF65-F5344CB8AC3E}">
        <p14:creationId xmlns:p14="http://schemas.microsoft.com/office/powerpoint/2010/main" val="9583807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94608B-EDDA-A2A4-16F0-E5D9371E6B50}"/>
              </a:ext>
            </a:extLst>
          </p:cNvPr>
          <p:cNvSpPr>
            <a:spLocks noGrp="1"/>
          </p:cNvSpPr>
          <p:nvPr>
            <p:ph sz="quarter" idx="18"/>
          </p:nvPr>
        </p:nvSpPr>
        <p:spPr>
          <a:xfrm>
            <a:off x="1011066" y="1751471"/>
            <a:ext cx="4387068" cy="4344810"/>
          </a:xfrm>
        </p:spPr>
        <p:txBody>
          <a:bodyPr/>
          <a:lstStyle/>
          <a:p>
            <a:pPr marL="0" indent="0">
              <a:buNone/>
            </a:pPr>
            <a:r>
              <a:rPr lang="en-US" sz="2000" b="1"/>
              <a:t>Continuous data protection from Zerto</a:t>
            </a:r>
            <a:r>
              <a:rPr lang="en-US" sz="2000" b="1">
                <a:solidFill>
                  <a:srgbClr val="BA0C25"/>
                </a:solidFill>
              </a:rPr>
              <a:t> </a:t>
            </a:r>
            <a:r>
              <a:rPr lang="en-US" sz="2000"/>
              <a:t>now available on HPE </a:t>
            </a:r>
            <a:r>
              <a:rPr lang="en-US" sz="2000" err="1"/>
              <a:t>GreenLake</a:t>
            </a:r>
            <a:br>
              <a:rPr lang="en-US" sz="2000"/>
            </a:br>
            <a:endParaRPr lang="en-US" sz="2000"/>
          </a:p>
          <a:p>
            <a:pPr marL="0" indent="0">
              <a:buNone/>
            </a:pPr>
            <a:endParaRPr lang="en-US" sz="2000"/>
          </a:p>
          <a:p>
            <a:pPr marL="0" indent="0">
              <a:buNone/>
            </a:pPr>
            <a:r>
              <a:rPr lang="en-US" sz="2000" b="1"/>
              <a:t>Simple SaaS-based DR </a:t>
            </a:r>
            <a:r>
              <a:rPr lang="en-US" sz="2000"/>
              <a:t>with global multi-site management for your hybrid cloud</a:t>
            </a:r>
            <a:br>
              <a:rPr lang="en-US" sz="2000"/>
            </a:br>
            <a:endParaRPr lang="en-US" sz="2000"/>
          </a:p>
          <a:p>
            <a:pPr marL="0" indent="0">
              <a:buNone/>
            </a:pPr>
            <a:endParaRPr lang="en-US" sz="2000"/>
          </a:p>
          <a:p>
            <a:pPr marL="0" indent="0">
              <a:buNone/>
            </a:pPr>
            <a:r>
              <a:rPr lang="en-US" sz="2000" b="1"/>
              <a:t>Integrate DR into hybrid cloud IaaS </a:t>
            </a:r>
            <a:r>
              <a:rPr lang="en-US" sz="2000"/>
              <a:t>with the HPE </a:t>
            </a:r>
            <a:r>
              <a:rPr lang="en-US" sz="2000" err="1"/>
              <a:t>GreenLake</a:t>
            </a:r>
            <a:r>
              <a:rPr lang="en-US" sz="2000"/>
              <a:t> cloud platform</a:t>
            </a:r>
            <a:r>
              <a:rPr lang="en-US"/>
              <a:t> </a:t>
            </a:r>
          </a:p>
        </p:txBody>
      </p:sp>
      <p:sp>
        <p:nvSpPr>
          <p:cNvPr id="3" name="Text Placeholder 2">
            <a:extLst>
              <a:ext uri="{FF2B5EF4-FFF2-40B4-BE49-F238E27FC236}">
                <a16:creationId xmlns:a16="http://schemas.microsoft.com/office/drawing/2014/main" id="{7AB3CCB8-1FB9-FC2E-740B-D24CBD8C51CB}"/>
              </a:ext>
            </a:extLst>
          </p:cNvPr>
          <p:cNvSpPr>
            <a:spLocks noGrp="1"/>
          </p:cNvSpPr>
          <p:nvPr>
            <p:ph type="body" sz="quarter" idx="13"/>
          </p:nvPr>
        </p:nvSpPr>
        <p:spPr/>
        <p:txBody>
          <a:bodyPr/>
          <a:lstStyle/>
          <a:p>
            <a:r>
              <a:rPr lang="en-US"/>
              <a:t>Ultra-low RPOs and RTOs available as scalable SaaS offering</a:t>
            </a:r>
          </a:p>
        </p:txBody>
      </p:sp>
      <p:sp>
        <p:nvSpPr>
          <p:cNvPr id="4" name="Title 3">
            <a:extLst>
              <a:ext uri="{FF2B5EF4-FFF2-40B4-BE49-F238E27FC236}">
                <a16:creationId xmlns:a16="http://schemas.microsoft.com/office/drawing/2014/main" id="{36AE0BA0-A862-0C6F-485E-45DC669D547D}"/>
              </a:ext>
            </a:extLst>
          </p:cNvPr>
          <p:cNvSpPr>
            <a:spLocks noGrp="1"/>
          </p:cNvSpPr>
          <p:nvPr>
            <p:ph type="title"/>
          </p:nvPr>
        </p:nvSpPr>
        <p:spPr/>
        <p:txBody>
          <a:bodyPr/>
          <a:lstStyle/>
          <a:p>
            <a:r>
              <a:rPr lang="en-US" altLang="en-US" sz="2800" b="1">
                <a:latin typeface="Source Sans Pro Black" panose="020B0803030403020204" pitchFamily="34" charset="0"/>
                <a:ea typeface="Source Sans Pro Light" panose="020B0403030403020204" pitchFamily="34" charset="0"/>
                <a:cs typeface="Calibri Light" panose="020F0302020204030204" pitchFamily="34" charset="0"/>
              </a:rPr>
              <a:t>Disaster recovery on HPE GreenLake</a:t>
            </a:r>
            <a:endParaRPr lang="en-US"/>
          </a:p>
        </p:txBody>
      </p:sp>
      <p:sp>
        <p:nvSpPr>
          <p:cNvPr id="5" name="Slide Number Placeholder 4">
            <a:extLst>
              <a:ext uri="{FF2B5EF4-FFF2-40B4-BE49-F238E27FC236}">
                <a16:creationId xmlns:a16="http://schemas.microsoft.com/office/drawing/2014/main" id="{EB079B52-7AE5-A9F9-B150-0E7BB11631FF}"/>
              </a:ext>
            </a:extLst>
          </p:cNvPr>
          <p:cNvSpPr>
            <a:spLocks noGrp="1"/>
          </p:cNvSpPr>
          <p:nvPr>
            <p:ph type="sldNum" sz="quarter" idx="20"/>
          </p:nvPr>
        </p:nvSpPr>
        <p:spPr/>
        <p:txBody>
          <a:bodyPr/>
          <a:lstStyle/>
          <a:p>
            <a:pPr defTabSz="1088421"/>
            <a:fld id="{104FC826-72BB-4AF1-BA01-A94F7396A7DC}" type="slidenum">
              <a:rPr lang="en-US" smtClean="0"/>
              <a:pPr defTabSz="1088421"/>
              <a:t>14</a:t>
            </a:fld>
            <a:endParaRPr lang="en-US"/>
          </a:p>
        </p:txBody>
      </p:sp>
      <p:sp>
        <p:nvSpPr>
          <p:cNvPr id="7" name="Title 4">
            <a:extLst>
              <a:ext uri="{FF2B5EF4-FFF2-40B4-BE49-F238E27FC236}">
                <a16:creationId xmlns:a16="http://schemas.microsoft.com/office/drawing/2014/main" id="{C6C4DB09-CC4E-2360-DBC5-FB5C171E1124}"/>
              </a:ext>
            </a:extLst>
          </p:cNvPr>
          <p:cNvSpPr txBox="1">
            <a:spLocks/>
          </p:cNvSpPr>
          <p:nvPr/>
        </p:nvSpPr>
        <p:spPr bwMode="auto">
          <a:xfrm>
            <a:off x="5153026" y="5551060"/>
            <a:ext cx="703824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608013" rtl="0" eaLnBrk="0" fontAlgn="base" hangingPunct="0">
              <a:lnSpc>
                <a:spcPct val="90000"/>
              </a:lnSpc>
              <a:spcBef>
                <a:spcPct val="0"/>
              </a:spcBef>
              <a:spcAft>
                <a:spcPct val="0"/>
              </a:spcAft>
              <a:defRPr lang="en-US" altLang="en-US" sz="3200" b="0" i="0" kern="1200" dirty="0">
                <a:solidFill>
                  <a:schemeClr val="tx1"/>
                </a:solidFill>
                <a:latin typeface="Source Sans Pro" panose="020B0503030403020204" pitchFamily="34" charset="0"/>
                <a:ea typeface="Lato" charset="0"/>
                <a:cs typeface="Lato" charset="0"/>
              </a:defRPr>
            </a:lvl1pPr>
            <a:lvl2pPr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2pPr>
            <a:lvl3pPr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3pPr>
            <a:lvl4pPr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4pPr>
            <a:lvl5pPr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5pPr>
            <a:lvl6pPr marL="457200"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6pPr>
            <a:lvl7pPr marL="914400"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7pPr>
            <a:lvl8pPr marL="1371600"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8pPr>
            <a:lvl9pPr marL="1828800"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9pPr>
          </a:lstStyle>
          <a:p>
            <a:pPr algn="ctr"/>
            <a:r>
              <a:rPr lang="en-US" sz="2200" b="1">
                <a:solidFill>
                  <a:srgbClr val="01A982"/>
                </a:solidFill>
                <a:latin typeface="+mn-lt"/>
                <a:ea typeface="Source Sans Pro Light" panose="020B0403030403020204" pitchFamily="34" charset="0"/>
                <a:cs typeface="Calibri Light" panose="020F0302020204030204" pitchFamily="34" charset="0"/>
              </a:rPr>
              <a:t>HPE </a:t>
            </a:r>
            <a:r>
              <a:rPr lang="en-US" sz="2200" b="1" err="1">
                <a:solidFill>
                  <a:srgbClr val="01A982"/>
                </a:solidFill>
                <a:latin typeface="+mn-lt"/>
                <a:ea typeface="Source Sans Pro Light" panose="020B0403030403020204" pitchFamily="34" charset="0"/>
                <a:cs typeface="Calibri Light" panose="020F0302020204030204" pitchFamily="34" charset="0"/>
              </a:rPr>
              <a:t>GreenLake</a:t>
            </a:r>
            <a:r>
              <a:rPr lang="en-US" sz="2200" b="1">
                <a:solidFill>
                  <a:srgbClr val="01A982"/>
                </a:solidFill>
                <a:latin typeface="+mn-lt"/>
                <a:ea typeface="Source Sans Pro Light" panose="020B0403030403020204" pitchFamily="34" charset="0"/>
                <a:cs typeface="Calibri Light" panose="020F0302020204030204" pitchFamily="34" charset="0"/>
              </a:rPr>
              <a:t> for Disaster Recovery</a:t>
            </a:r>
          </a:p>
        </p:txBody>
      </p:sp>
      <p:pic>
        <p:nvPicPr>
          <p:cNvPr id="8" name="Picture 7" descr="Shape&#10;&#10;Description automatically generated with low confidence">
            <a:extLst>
              <a:ext uri="{FF2B5EF4-FFF2-40B4-BE49-F238E27FC236}">
                <a16:creationId xmlns:a16="http://schemas.microsoft.com/office/drawing/2014/main" id="{F3ED3C6C-4961-7D0E-4750-5A6B8AC031D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644" b="1"/>
          <a:stretch/>
        </p:blipFill>
        <p:spPr>
          <a:xfrm>
            <a:off x="5439230" y="317082"/>
            <a:ext cx="8795329" cy="5240228"/>
          </a:xfrm>
          <a:prstGeom prst="rect">
            <a:avLst/>
          </a:prstGeom>
        </p:spPr>
      </p:pic>
      <p:pic>
        <p:nvPicPr>
          <p:cNvPr id="9" name="Picture 8">
            <a:extLst>
              <a:ext uri="{FF2B5EF4-FFF2-40B4-BE49-F238E27FC236}">
                <a16:creationId xmlns:a16="http://schemas.microsoft.com/office/drawing/2014/main" id="{A85B166B-5DDF-893E-F794-303B80C0C6F8}"/>
              </a:ext>
            </a:extLst>
          </p:cNvPr>
          <p:cNvPicPr>
            <a:picLocks noChangeAspect="1"/>
          </p:cNvPicPr>
          <p:nvPr/>
        </p:nvPicPr>
        <p:blipFill>
          <a:blip r:embed="rId4"/>
          <a:stretch>
            <a:fillRect/>
          </a:stretch>
        </p:blipFill>
        <p:spPr>
          <a:xfrm>
            <a:off x="6838781" y="1563621"/>
            <a:ext cx="5984633" cy="3366356"/>
          </a:xfrm>
          <a:prstGeom prst="rect">
            <a:avLst/>
          </a:prstGeom>
        </p:spPr>
      </p:pic>
      <p:pic>
        <p:nvPicPr>
          <p:cNvPr id="13" name="Picture 12">
            <a:extLst>
              <a:ext uri="{FF2B5EF4-FFF2-40B4-BE49-F238E27FC236}">
                <a16:creationId xmlns:a16="http://schemas.microsoft.com/office/drawing/2014/main" id="{B4FC0AAD-4BBC-1B60-EBCE-7C273BBC5D2E}"/>
              </a:ext>
            </a:extLst>
          </p:cNvPr>
          <p:cNvPicPr preferRelativeResize="0">
            <a:picLocks noChangeAspect="1"/>
          </p:cNvPicPr>
          <p:nvPr/>
        </p:nvPicPr>
        <p:blipFill>
          <a:blip r:embed="rId5" cstate="print">
            <a:extLst>
              <a:ext uri="{28A0092B-C50C-407E-A947-70E740481C1C}">
                <a14:useLocalDpi xmlns:a14="http://schemas.microsoft.com/office/drawing/2010/main" val="0"/>
              </a:ext>
            </a:extLst>
          </a:blip>
          <a:srcRect/>
          <a:stretch/>
        </p:blipFill>
        <p:spPr>
          <a:xfrm>
            <a:off x="351452" y="4352211"/>
            <a:ext cx="457200" cy="392307"/>
          </a:xfrm>
          <a:prstGeom prst="rect">
            <a:avLst/>
          </a:prstGeom>
        </p:spPr>
      </p:pic>
      <p:pic>
        <p:nvPicPr>
          <p:cNvPr id="14" name="Picture 13">
            <a:extLst>
              <a:ext uri="{FF2B5EF4-FFF2-40B4-BE49-F238E27FC236}">
                <a16:creationId xmlns:a16="http://schemas.microsoft.com/office/drawing/2014/main" id="{908053B9-1EFB-EAF9-54BC-85D994EE1E63}"/>
              </a:ext>
            </a:extLst>
          </p:cNvPr>
          <p:cNvPicPr preferRelativeResize="0">
            <a:picLocks noChangeAspect="1"/>
          </p:cNvPicPr>
          <p:nvPr/>
        </p:nvPicPr>
        <p:blipFill>
          <a:blip r:embed="rId6" cstate="print">
            <a:extLst>
              <a:ext uri="{28A0092B-C50C-407E-A947-70E740481C1C}">
                <a14:useLocalDpi xmlns:a14="http://schemas.microsoft.com/office/drawing/2010/main" val="0"/>
              </a:ext>
            </a:extLst>
          </a:blip>
          <a:srcRect/>
          <a:stretch/>
        </p:blipFill>
        <p:spPr>
          <a:xfrm>
            <a:off x="351452" y="3124962"/>
            <a:ext cx="457200" cy="380508"/>
          </a:xfrm>
          <a:prstGeom prst="rect">
            <a:avLst/>
          </a:prstGeom>
        </p:spPr>
      </p:pic>
      <p:pic>
        <p:nvPicPr>
          <p:cNvPr id="16" name="Picture 15">
            <a:extLst>
              <a:ext uri="{FF2B5EF4-FFF2-40B4-BE49-F238E27FC236}">
                <a16:creationId xmlns:a16="http://schemas.microsoft.com/office/drawing/2014/main" id="{2DAEBAA2-8F7A-5F03-49AB-BFCC9345F8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452" y="1903094"/>
            <a:ext cx="457200" cy="404106"/>
          </a:xfrm>
          <a:prstGeom prst="rect">
            <a:avLst/>
          </a:prstGeom>
        </p:spPr>
      </p:pic>
    </p:spTree>
    <p:extLst>
      <p:ext uri="{BB962C8B-B14F-4D97-AF65-F5344CB8AC3E}">
        <p14:creationId xmlns:p14="http://schemas.microsoft.com/office/powerpoint/2010/main" val="35794160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A10A7B6-1FD1-5C0F-F742-AABC9D51F3E5}"/>
              </a:ext>
            </a:extLst>
          </p:cNvPr>
          <p:cNvCxnSpPr>
            <a:cxnSpLocks/>
          </p:cNvCxnSpPr>
          <p:nvPr/>
        </p:nvCxnSpPr>
        <p:spPr>
          <a:xfrm>
            <a:off x="7598374" y="2186759"/>
            <a:ext cx="0" cy="417325"/>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3A09D863-AD03-69A1-22A9-403BAEEBA9AE}"/>
              </a:ext>
            </a:extLst>
          </p:cNvPr>
          <p:cNvGrpSpPr/>
          <p:nvPr/>
        </p:nvGrpSpPr>
        <p:grpSpPr>
          <a:xfrm>
            <a:off x="8696212" y="1419934"/>
            <a:ext cx="1295513" cy="387033"/>
            <a:chOff x="6605630" y="668725"/>
            <a:chExt cx="2299871" cy="387033"/>
          </a:xfrm>
        </p:grpSpPr>
        <p:sp>
          <p:nvSpPr>
            <p:cNvPr id="8" name="Rectangle 7">
              <a:extLst>
                <a:ext uri="{FF2B5EF4-FFF2-40B4-BE49-F238E27FC236}">
                  <a16:creationId xmlns:a16="http://schemas.microsoft.com/office/drawing/2014/main" id="{E46E2E47-5841-9229-BF47-F0B6F8E0F532}"/>
                </a:ext>
              </a:extLst>
            </p:cNvPr>
            <p:cNvSpPr/>
            <p:nvPr/>
          </p:nvSpPr>
          <p:spPr bwMode="ltGray">
            <a:xfrm>
              <a:off x="6605630" y="668725"/>
              <a:ext cx="2299871" cy="387033"/>
            </a:xfrm>
            <a:prstGeom prst="rect">
              <a:avLst/>
            </a:prstGeom>
            <a:noFill/>
            <a:ln w="571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err="1">
                <a:ln>
                  <a:noFill/>
                </a:ln>
                <a:solidFill>
                  <a:schemeClr val="tx1"/>
                </a:solidFill>
                <a:effectLst/>
                <a:uLnTx/>
                <a:uFillTx/>
                <a:latin typeface="MetricHPE"/>
                <a:ea typeface="+mn-ea"/>
                <a:cs typeface="+mn-cs"/>
              </a:endParaRPr>
            </a:p>
          </p:txBody>
        </p:sp>
        <p:sp>
          <p:nvSpPr>
            <p:cNvPr id="9" name="TextBox 8">
              <a:extLst>
                <a:ext uri="{FF2B5EF4-FFF2-40B4-BE49-F238E27FC236}">
                  <a16:creationId xmlns:a16="http://schemas.microsoft.com/office/drawing/2014/main" id="{D2018FE0-96D9-4503-1E64-DA7CA724EC73}"/>
                </a:ext>
              </a:extLst>
            </p:cNvPr>
            <p:cNvSpPr txBox="1"/>
            <p:nvPr/>
          </p:nvSpPr>
          <p:spPr>
            <a:xfrm>
              <a:off x="6733147" y="822223"/>
              <a:ext cx="2059816" cy="99909"/>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100" b="0" i="0" u="none" strike="noStrike" kern="1200" cap="none" spc="0" normalizeH="0" baseline="0" noProof="0">
                  <a:ln>
                    <a:noFill/>
                  </a:ln>
                  <a:effectLst/>
                  <a:uLnTx/>
                  <a:uFillTx/>
                  <a:latin typeface="MetricHPE"/>
                  <a:ea typeface="+mn-ea"/>
                  <a:cs typeface="+mn-cs"/>
                </a:rPr>
                <a:t>HPE </a:t>
              </a:r>
              <a:r>
                <a:rPr lang="en-US" sz="1100">
                  <a:latin typeface="MetricHPE"/>
                </a:rPr>
                <a:t>GreenLake </a:t>
              </a:r>
              <a:r>
                <a:rPr kumimoji="0" lang="en-US" sz="1100" b="0" i="0" u="none" strike="noStrike" kern="1200" cap="none" spc="0" normalizeH="0" baseline="0" noProof="0">
                  <a:ln>
                    <a:noFill/>
                  </a:ln>
                  <a:effectLst/>
                  <a:uLnTx/>
                  <a:uFillTx/>
                  <a:latin typeface="MetricHPE"/>
                  <a:ea typeface="+mn-ea"/>
                  <a:cs typeface="+mn-cs"/>
                </a:rPr>
                <a:t>Cloud Platform</a:t>
              </a:r>
              <a:endParaRPr kumimoji="0" lang="en-GB" sz="1100" b="0" i="0" u="none" strike="noStrike" kern="1200" cap="none" spc="0" normalizeH="0" baseline="0" noProof="0">
                <a:ln>
                  <a:noFill/>
                </a:ln>
                <a:effectLst/>
                <a:uLnTx/>
                <a:uFillTx/>
                <a:latin typeface="MetricHPE"/>
                <a:ea typeface="+mn-ea"/>
                <a:cs typeface="+mn-cs"/>
              </a:endParaRPr>
            </a:p>
          </p:txBody>
        </p:sp>
      </p:grpSp>
      <p:pic>
        <p:nvPicPr>
          <p:cNvPr id="10" name="Picture 9" descr="A picture containing text, screenshot, display&#10;&#10;Description automatically generated">
            <a:extLst>
              <a:ext uri="{FF2B5EF4-FFF2-40B4-BE49-F238E27FC236}">
                <a16:creationId xmlns:a16="http://schemas.microsoft.com/office/drawing/2014/main" id="{7E3170D6-30E9-B419-5147-1880D42B4BC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01489" y="1012612"/>
            <a:ext cx="1894723" cy="1471498"/>
          </a:xfrm>
          <a:prstGeom prst="rect">
            <a:avLst/>
          </a:prstGeom>
        </p:spPr>
      </p:pic>
      <p:pic>
        <p:nvPicPr>
          <p:cNvPr id="2" name="Picture 1">
            <a:extLst>
              <a:ext uri="{FF2B5EF4-FFF2-40B4-BE49-F238E27FC236}">
                <a16:creationId xmlns:a16="http://schemas.microsoft.com/office/drawing/2014/main" id="{16316374-A9AA-8087-0127-D1B73357DB45}"/>
              </a:ext>
            </a:extLst>
          </p:cNvPr>
          <p:cNvPicPr>
            <a:picLocks noChangeAspect="1"/>
          </p:cNvPicPr>
          <p:nvPr/>
        </p:nvPicPr>
        <p:blipFill>
          <a:blip r:embed="rId3"/>
          <a:stretch>
            <a:fillRect/>
          </a:stretch>
        </p:blipFill>
        <p:spPr>
          <a:xfrm>
            <a:off x="6999716" y="1213001"/>
            <a:ext cx="1517791" cy="853757"/>
          </a:xfrm>
          <a:prstGeom prst="rect">
            <a:avLst/>
          </a:prstGeom>
        </p:spPr>
      </p:pic>
      <p:sp>
        <p:nvSpPr>
          <p:cNvPr id="46" name="TextBox 45">
            <a:extLst>
              <a:ext uri="{FF2B5EF4-FFF2-40B4-BE49-F238E27FC236}">
                <a16:creationId xmlns:a16="http://schemas.microsoft.com/office/drawing/2014/main" id="{A1933007-33F7-BAC5-7BAF-3C3D7C2751BE}"/>
              </a:ext>
            </a:extLst>
          </p:cNvPr>
          <p:cNvSpPr txBox="1"/>
          <p:nvPr/>
        </p:nvSpPr>
        <p:spPr>
          <a:xfrm>
            <a:off x="3765308" y="3417589"/>
            <a:ext cx="1707977" cy="268920"/>
          </a:xfrm>
          <a:prstGeom prst="rect">
            <a:avLst/>
          </a:prstGeom>
          <a:noFill/>
        </p:spPr>
        <p:txBody>
          <a:bodyPr wrap="square" lIns="0" tIns="45720" rIns="0" bIns="45720" rtlCol="0" anchor="t">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marL="0" marR="0" lvl="0" indent="0" algn="ctr" defTabSz="914400" eaLnBrk="1" fontAlgn="auto" latinLnBrk="0" hangingPunct="1">
              <a:lnSpc>
                <a:spcPct val="80000"/>
              </a:lnSpc>
              <a:spcBef>
                <a:spcPts val="0"/>
              </a:spcBef>
              <a:spcAft>
                <a:spcPts val="0"/>
              </a:spcAft>
              <a:buClrTx/>
              <a:buSzTx/>
              <a:buFontTx/>
              <a:buNone/>
              <a:tabLst/>
              <a:defRPr/>
            </a:pPr>
            <a:r>
              <a:rPr lang="en-US" sz="1400">
                <a:solidFill>
                  <a:schemeClr val="tx1"/>
                </a:solidFill>
                <a:latin typeface="+mn-lt"/>
                <a:ea typeface="Calibri"/>
                <a:cs typeface="Calibri"/>
              </a:rPr>
              <a:t>On-Premises</a:t>
            </a:r>
            <a:endParaRPr lang="en-US" sz="1400" u="none" strike="noStrike" kern="0" cap="none" spc="300" normalizeH="0" baseline="0" noProof="0">
              <a:ln>
                <a:noFill/>
              </a:ln>
              <a:solidFill>
                <a:schemeClr val="tx1"/>
              </a:solidFill>
              <a:effectLst/>
              <a:uLnTx/>
              <a:uFillTx/>
              <a:latin typeface="+mn-lt"/>
              <a:ea typeface="Calibri"/>
            </a:endParaRPr>
          </a:p>
        </p:txBody>
      </p:sp>
      <p:sp>
        <p:nvSpPr>
          <p:cNvPr id="47" name="TextBox 46">
            <a:extLst>
              <a:ext uri="{FF2B5EF4-FFF2-40B4-BE49-F238E27FC236}">
                <a16:creationId xmlns:a16="http://schemas.microsoft.com/office/drawing/2014/main" id="{0C794E46-6EAC-DA28-39F7-AC8DF84E8F30}"/>
              </a:ext>
            </a:extLst>
          </p:cNvPr>
          <p:cNvSpPr txBox="1"/>
          <p:nvPr/>
        </p:nvSpPr>
        <p:spPr>
          <a:xfrm>
            <a:off x="5689814" y="4145339"/>
            <a:ext cx="945618" cy="290336"/>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400" b="0" i="0" u="none" strike="noStrike" kern="1200" cap="none" spc="0" normalizeH="0" baseline="0" noProof="0">
                <a:ln>
                  <a:noFill/>
                </a:ln>
                <a:effectLst/>
                <a:uLnTx/>
                <a:uFillTx/>
                <a:latin typeface="MetricHPE"/>
                <a:ea typeface="+mn-ea"/>
                <a:cs typeface="+mn-cs"/>
              </a:rPr>
              <a:t>Replicated data</a:t>
            </a:r>
            <a:endParaRPr kumimoji="0" lang="en-GB" sz="1400" b="0" i="0" u="none" strike="noStrike" kern="1200" cap="none" spc="0" normalizeH="0" baseline="0" noProof="0" err="1">
              <a:ln>
                <a:noFill/>
              </a:ln>
              <a:effectLst/>
              <a:uLnTx/>
              <a:uFillTx/>
              <a:latin typeface="MetricHPE"/>
              <a:ea typeface="+mn-ea"/>
              <a:cs typeface="+mn-cs"/>
            </a:endParaRPr>
          </a:p>
        </p:txBody>
      </p:sp>
      <p:sp>
        <p:nvSpPr>
          <p:cNvPr id="48" name="TextBox 47">
            <a:extLst>
              <a:ext uri="{FF2B5EF4-FFF2-40B4-BE49-F238E27FC236}">
                <a16:creationId xmlns:a16="http://schemas.microsoft.com/office/drawing/2014/main" id="{4E3A2728-BA0B-6D8C-BE56-35F14412829E}"/>
              </a:ext>
            </a:extLst>
          </p:cNvPr>
          <p:cNvSpPr txBox="1"/>
          <p:nvPr/>
        </p:nvSpPr>
        <p:spPr>
          <a:xfrm>
            <a:off x="6827071" y="3380935"/>
            <a:ext cx="1743897" cy="268920"/>
          </a:xfrm>
          <a:prstGeom prst="rect">
            <a:avLst/>
          </a:prstGeom>
          <a:noFill/>
        </p:spPr>
        <p:txBody>
          <a:bodyPr wrap="square" lIns="0" tIns="45720" rIns="0" bIns="45720" rtlCol="0" anchor="t">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a:defRPr/>
            </a:pPr>
            <a:r>
              <a:rPr lang="en-US" sz="1400">
                <a:solidFill>
                  <a:schemeClr val="tx1"/>
                </a:solidFill>
                <a:latin typeface="+mn-lt"/>
                <a:cs typeface="Calibri"/>
              </a:rPr>
              <a:t>On-Premises</a:t>
            </a:r>
            <a:endParaRPr kumimoji="0" lang="en-US" sz="1400" u="none" strike="noStrike" kern="0" cap="none" spc="300" normalizeH="0" baseline="0" noProof="0">
              <a:ln>
                <a:noFill/>
              </a:ln>
              <a:solidFill>
                <a:schemeClr val="tx1"/>
              </a:solidFill>
              <a:effectLst/>
              <a:uLnTx/>
              <a:uFillTx/>
              <a:latin typeface="+mn-lt"/>
            </a:endParaRPr>
          </a:p>
        </p:txBody>
      </p:sp>
      <p:sp>
        <p:nvSpPr>
          <p:cNvPr id="49" name="TextBox 48">
            <a:extLst>
              <a:ext uri="{FF2B5EF4-FFF2-40B4-BE49-F238E27FC236}">
                <a16:creationId xmlns:a16="http://schemas.microsoft.com/office/drawing/2014/main" id="{B7B28BAB-A0CA-1F1C-33CF-448A4698AE3E}"/>
              </a:ext>
            </a:extLst>
          </p:cNvPr>
          <p:cNvSpPr txBox="1"/>
          <p:nvPr/>
        </p:nvSpPr>
        <p:spPr>
          <a:xfrm>
            <a:off x="9833447" y="3414211"/>
            <a:ext cx="1743897" cy="268920"/>
          </a:xfrm>
          <a:prstGeom prst="rect">
            <a:avLst/>
          </a:prstGeom>
          <a:noFill/>
        </p:spPr>
        <p:txBody>
          <a:bodyPr wrap="square" lIns="0" tIns="45720" rIns="0" bIns="45720" rtlCol="0" anchor="t">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a:defRPr/>
            </a:pPr>
            <a:r>
              <a:rPr lang="en-US" sz="1400">
                <a:solidFill>
                  <a:schemeClr val="tx1"/>
                </a:solidFill>
                <a:latin typeface="+mn-lt"/>
                <a:cs typeface="Calibri"/>
              </a:rPr>
              <a:t>Public Cloud*</a:t>
            </a:r>
            <a:endParaRPr lang="en-US" sz="1400" u="none" strike="noStrike" kern="0" cap="none" spc="300" normalizeH="0" baseline="0" noProof="0">
              <a:ln>
                <a:noFill/>
              </a:ln>
              <a:solidFill>
                <a:schemeClr val="tx1"/>
              </a:solidFill>
              <a:effectLst/>
              <a:uLnTx/>
              <a:uFillTx/>
              <a:latin typeface="+mn-lt"/>
              <a:ea typeface="Calibri"/>
            </a:endParaRPr>
          </a:p>
        </p:txBody>
      </p:sp>
      <p:grpSp>
        <p:nvGrpSpPr>
          <p:cNvPr id="50" name="Group 49">
            <a:extLst>
              <a:ext uri="{FF2B5EF4-FFF2-40B4-BE49-F238E27FC236}">
                <a16:creationId xmlns:a16="http://schemas.microsoft.com/office/drawing/2014/main" id="{870C9CD7-57D1-2A5B-105C-475982A38F4B}"/>
              </a:ext>
            </a:extLst>
          </p:cNvPr>
          <p:cNvGrpSpPr/>
          <p:nvPr/>
        </p:nvGrpSpPr>
        <p:grpSpPr>
          <a:xfrm>
            <a:off x="3653200" y="3696667"/>
            <a:ext cx="2035285" cy="1676005"/>
            <a:chOff x="159083" y="3301096"/>
            <a:chExt cx="2213557" cy="2226144"/>
          </a:xfrm>
        </p:grpSpPr>
        <p:sp>
          <p:nvSpPr>
            <p:cNvPr id="51" name="Rectangle 50">
              <a:extLst>
                <a:ext uri="{FF2B5EF4-FFF2-40B4-BE49-F238E27FC236}">
                  <a16:creationId xmlns:a16="http://schemas.microsoft.com/office/drawing/2014/main" id="{560F2E53-2214-E5BC-D52F-F0FBF2490D44}"/>
                </a:ext>
              </a:extLst>
            </p:cNvPr>
            <p:cNvSpPr/>
            <p:nvPr/>
          </p:nvSpPr>
          <p:spPr>
            <a:xfrm>
              <a:off x="159083" y="3301096"/>
              <a:ext cx="2213557" cy="2226144"/>
            </a:xfrm>
            <a:prstGeom prst="rect">
              <a:avLst/>
            </a:prstGeom>
            <a:noFill/>
            <a:ln w="25400" cap="flat" cmpd="sng" algn="ctr">
              <a:solidFill>
                <a:srgbClr val="90A0AD"/>
              </a:solidFill>
              <a:prstDash val="sys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effectLst/>
                <a:uLnTx/>
                <a:uFillTx/>
                <a:latin typeface="MetricHPE" panose="020B0503030202060203" pitchFamily="34" charset="0"/>
                <a:ea typeface="+mn-ea"/>
                <a:cs typeface="+mn-cs"/>
              </a:endParaRPr>
            </a:p>
          </p:txBody>
        </p:sp>
        <p:sp>
          <p:nvSpPr>
            <p:cNvPr id="52" name="Rounded Rectangle 57">
              <a:extLst>
                <a:ext uri="{FF2B5EF4-FFF2-40B4-BE49-F238E27FC236}">
                  <a16:creationId xmlns:a16="http://schemas.microsoft.com/office/drawing/2014/main" id="{6DD0C8F6-AFBF-24E1-1593-EE2E9ECB0BCC}"/>
                </a:ext>
              </a:extLst>
            </p:cNvPr>
            <p:cNvSpPr/>
            <p:nvPr/>
          </p:nvSpPr>
          <p:spPr>
            <a:xfrm>
              <a:off x="356344" y="4408674"/>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DB</a:t>
              </a:r>
            </a:p>
          </p:txBody>
        </p:sp>
        <p:sp>
          <p:nvSpPr>
            <p:cNvPr id="54" name="Rounded Rectangle 10">
              <a:extLst>
                <a:ext uri="{FF2B5EF4-FFF2-40B4-BE49-F238E27FC236}">
                  <a16:creationId xmlns:a16="http://schemas.microsoft.com/office/drawing/2014/main" id="{B5483D54-00E0-259C-A014-D6DEB82546C0}"/>
                </a:ext>
              </a:extLst>
            </p:cNvPr>
            <p:cNvSpPr/>
            <p:nvPr/>
          </p:nvSpPr>
          <p:spPr>
            <a:xfrm>
              <a:off x="356344" y="3546151"/>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13716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App.</a:t>
              </a:r>
            </a:p>
            <a:p>
              <a:pPr marL="0" marR="0" lvl="0" indent="0" algn="ctr" defTabSz="914400" eaLnBrk="0" fontAlgn="base" latinLnBrk="0" hangingPunct="0">
                <a:lnSpc>
                  <a:spcPct val="90000"/>
                </a:lnSpc>
                <a:spcBef>
                  <a:spcPct val="0"/>
                </a:spcBef>
                <a:spcAft>
                  <a:spcPct val="0"/>
                </a:spcAft>
                <a:buClrTx/>
                <a:buSzTx/>
                <a:buFontTx/>
                <a:buNone/>
                <a:tabLst/>
                <a:defRPr/>
              </a:pPr>
              <a:endParaRPr lang="en-US" sz="1050">
                <a:latin typeface="MetricHPE" panose="020B0503030202060203" pitchFamily="34" charset="0"/>
              </a:endParaRPr>
            </a:p>
          </p:txBody>
        </p:sp>
        <p:sp>
          <p:nvSpPr>
            <p:cNvPr id="55" name="Rounded Rectangle 10">
              <a:extLst>
                <a:ext uri="{FF2B5EF4-FFF2-40B4-BE49-F238E27FC236}">
                  <a16:creationId xmlns:a16="http://schemas.microsoft.com/office/drawing/2014/main" id="{44BB8559-7392-567E-CE63-D36A3E033CF6}"/>
                </a:ext>
              </a:extLst>
            </p:cNvPr>
            <p:cNvSpPr/>
            <p:nvPr/>
          </p:nvSpPr>
          <p:spPr>
            <a:xfrm>
              <a:off x="356344" y="3977412"/>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Web</a:t>
              </a:r>
            </a:p>
          </p:txBody>
        </p:sp>
        <p:sp>
          <p:nvSpPr>
            <p:cNvPr id="56" name="Rounded Rectangle 10">
              <a:extLst>
                <a:ext uri="{FF2B5EF4-FFF2-40B4-BE49-F238E27FC236}">
                  <a16:creationId xmlns:a16="http://schemas.microsoft.com/office/drawing/2014/main" id="{B2192CF2-3DE3-D798-5889-20923E728AD2}"/>
                </a:ext>
              </a:extLst>
            </p:cNvPr>
            <p:cNvSpPr/>
            <p:nvPr/>
          </p:nvSpPr>
          <p:spPr>
            <a:xfrm>
              <a:off x="356344" y="4839935"/>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File</a:t>
              </a:r>
            </a:p>
          </p:txBody>
        </p:sp>
        <p:sp>
          <p:nvSpPr>
            <p:cNvPr id="58" name="Rounded Rectangle 57">
              <a:extLst>
                <a:ext uri="{FF2B5EF4-FFF2-40B4-BE49-F238E27FC236}">
                  <a16:creationId xmlns:a16="http://schemas.microsoft.com/office/drawing/2014/main" id="{E748243D-8C77-F48C-84A4-C874A31D1B6B}"/>
                </a:ext>
              </a:extLst>
            </p:cNvPr>
            <p:cNvSpPr/>
            <p:nvPr/>
          </p:nvSpPr>
          <p:spPr>
            <a:xfrm>
              <a:off x="1084934" y="4408674"/>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DB</a:t>
              </a:r>
            </a:p>
          </p:txBody>
        </p:sp>
        <p:sp>
          <p:nvSpPr>
            <p:cNvPr id="59" name="Rounded Rectangle 10">
              <a:extLst>
                <a:ext uri="{FF2B5EF4-FFF2-40B4-BE49-F238E27FC236}">
                  <a16:creationId xmlns:a16="http://schemas.microsoft.com/office/drawing/2014/main" id="{6D0070AB-B042-7EAC-E6FC-68DA612E5BC6}"/>
                </a:ext>
              </a:extLst>
            </p:cNvPr>
            <p:cNvSpPr/>
            <p:nvPr/>
          </p:nvSpPr>
          <p:spPr>
            <a:xfrm>
              <a:off x="1084934" y="3546151"/>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13716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App.</a:t>
              </a:r>
            </a:p>
            <a:p>
              <a:pPr marL="0" marR="0" lvl="0" indent="0" algn="ctr" defTabSz="914400" eaLnBrk="0" fontAlgn="base" latinLnBrk="0" hangingPunct="0">
                <a:lnSpc>
                  <a:spcPct val="90000"/>
                </a:lnSpc>
                <a:spcBef>
                  <a:spcPct val="0"/>
                </a:spcBef>
                <a:spcAft>
                  <a:spcPct val="0"/>
                </a:spcAft>
                <a:buClrTx/>
                <a:buSzTx/>
                <a:buFontTx/>
                <a:buNone/>
                <a:tabLst/>
                <a:defRPr/>
              </a:pPr>
              <a:endParaRPr lang="en-US" sz="1050">
                <a:latin typeface="MetricHPE" panose="020B0503030202060203" pitchFamily="34" charset="0"/>
              </a:endParaRPr>
            </a:p>
          </p:txBody>
        </p:sp>
        <p:sp>
          <p:nvSpPr>
            <p:cNvPr id="61" name="Rounded Rectangle 10">
              <a:extLst>
                <a:ext uri="{FF2B5EF4-FFF2-40B4-BE49-F238E27FC236}">
                  <a16:creationId xmlns:a16="http://schemas.microsoft.com/office/drawing/2014/main" id="{1255CCD8-546C-23E2-6394-6050F5C9B02C}"/>
                </a:ext>
              </a:extLst>
            </p:cNvPr>
            <p:cNvSpPr/>
            <p:nvPr/>
          </p:nvSpPr>
          <p:spPr>
            <a:xfrm>
              <a:off x="1084934" y="3977412"/>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Web</a:t>
              </a:r>
            </a:p>
          </p:txBody>
        </p:sp>
        <p:sp>
          <p:nvSpPr>
            <p:cNvPr id="62" name="Rounded Rectangle 10">
              <a:extLst>
                <a:ext uri="{FF2B5EF4-FFF2-40B4-BE49-F238E27FC236}">
                  <a16:creationId xmlns:a16="http://schemas.microsoft.com/office/drawing/2014/main" id="{60894038-549F-EF26-78CA-18BB8EE400B4}"/>
                </a:ext>
              </a:extLst>
            </p:cNvPr>
            <p:cNvSpPr/>
            <p:nvPr/>
          </p:nvSpPr>
          <p:spPr>
            <a:xfrm>
              <a:off x="1084934" y="4839935"/>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File</a:t>
              </a:r>
            </a:p>
          </p:txBody>
        </p:sp>
        <p:sp>
          <p:nvSpPr>
            <p:cNvPr id="64" name="Rounded Rectangle 57">
              <a:extLst>
                <a:ext uri="{FF2B5EF4-FFF2-40B4-BE49-F238E27FC236}">
                  <a16:creationId xmlns:a16="http://schemas.microsoft.com/office/drawing/2014/main" id="{05D7C91F-AAC2-0F2F-0B27-64EF494C1F4B}"/>
                </a:ext>
              </a:extLst>
            </p:cNvPr>
            <p:cNvSpPr/>
            <p:nvPr/>
          </p:nvSpPr>
          <p:spPr>
            <a:xfrm>
              <a:off x="1813524" y="4408674"/>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DB</a:t>
              </a:r>
            </a:p>
          </p:txBody>
        </p:sp>
        <p:sp>
          <p:nvSpPr>
            <p:cNvPr id="65" name="Rounded Rectangle 10">
              <a:extLst>
                <a:ext uri="{FF2B5EF4-FFF2-40B4-BE49-F238E27FC236}">
                  <a16:creationId xmlns:a16="http://schemas.microsoft.com/office/drawing/2014/main" id="{222AA525-4E8B-4B5B-0BB0-29AFC822C5DA}"/>
                </a:ext>
              </a:extLst>
            </p:cNvPr>
            <p:cNvSpPr/>
            <p:nvPr/>
          </p:nvSpPr>
          <p:spPr>
            <a:xfrm>
              <a:off x="1813524" y="3546151"/>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13716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App.</a:t>
              </a:r>
            </a:p>
            <a:p>
              <a:pPr marL="0" marR="0" lvl="0" indent="0" algn="ctr" defTabSz="914400" eaLnBrk="0" fontAlgn="base" latinLnBrk="0" hangingPunct="0">
                <a:lnSpc>
                  <a:spcPct val="90000"/>
                </a:lnSpc>
                <a:spcBef>
                  <a:spcPct val="0"/>
                </a:spcBef>
                <a:spcAft>
                  <a:spcPct val="0"/>
                </a:spcAft>
                <a:buClrTx/>
                <a:buSzTx/>
                <a:buFontTx/>
                <a:buNone/>
                <a:tabLst/>
                <a:defRPr/>
              </a:pPr>
              <a:endParaRPr lang="en-US" sz="1050">
                <a:latin typeface="MetricHPE" panose="020B0503030202060203" pitchFamily="34" charset="0"/>
              </a:endParaRPr>
            </a:p>
          </p:txBody>
        </p:sp>
        <p:sp>
          <p:nvSpPr>
            <p:cNvPr id="66" name="Rounded Rectangle 10">
              <a:extLst>
                <a:ext uri="{FF2B5EF4-FFF2-40B4-BE49-F238E27FC236}">
                  <a16:creationId xmlns:a16="http://schemas.microsoft.com/office/drawing/2014/main" id="{2AE1A176-5997-CB2E-1AB3-24DE3430145D}"/>
                </a:ext>
              </a:extLst>
            </p:cNvPr>
            <p:cNvSpPr/>
            <p:nvPr/>
          </p:nvSpPr>
          <p:spPr>
            <a:xfrm>
              <a:off x="1813524" y="3977412"/>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Web</a:t>
              </a:r>
            </a:p>
          </p:txBody>
        </p:sp>
        <p:sp>
          <p:nvSpPr>
            <p:cNvPr id="67" name="Rounded Rectangle 10">
              <a:extLst>
                <a:ext uri="{FF2B5EF4-FFF2-40B4-BE49-F238E27FC236}">
                  <a16:creationId xmlns:a16="http://schemas.microsoft.com/office/drawing/2014/main" id="{F7FE9777-1957-C754-B890-EA809E6EF257}"/>
                </a:ext>
              </a:extLst>
            </p:cNvPr>
            <p:cNvSpPr/>
            <p:nvPr/>
          </p:nvSpPr>
          <p:spPr>
            <a:xfrm>
              <a:off x="1813524" y="4839935"/>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File</a:t>
              </a:r>
            </a:p>
          </p:txBody>
        </p:sp>
      </p:grpSp>
      <p:cxnSp>
        <p:nvCxnSpPr>
          <p:cNvPr id="68" name="Straight Connector 67">
            <a:extLst>
              <a:ext uri="{FF2B5EF4-FFF2-40B4-BE49-F238E27FC236}">
                <a16:creationId xmlns:a16="http://schemas.microsoft.com/office/drawing/2014/main" id="{AC84BFC1-1BB3-8662-6767-3E02AD06433E}"/>
              </a:ext>
            </a:extLst>
          </p:cNvPr>
          <p:cNvCxnSpPr>
            <a:cxnSpLocks/>
          </p:cNvCxnSpPr>
          <p:nvPr/>
        </p:nvCxnSpPr>
        <p:spPr>
          <a:xfrm>
            <a:off x="4552551" y="2801429"/>
            <a:ext cx="7638" cy="41477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C5CDB79-98A1-8E6E-FFF4-C83B7FD54A49}"/>
              </a:ext>
            </a:extLst>
          </p:cNvPr>
          <p:cNvCxnSpPr>
            <a:cxnSpLocks/>
          </p:cNvCxnSpPr>
          <p:nvPr/>
        </p:nvCxnSpPr>
        <p:spPr>
          <a:xfrm flipH="1">
            <a:off x="4523976" y="2747186"/>
            <a:ext cx="6367336"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AFD55CB-C698-166F-2FA3-9E7A8641887C}"/>
              </a:ext>
            </a:extLst>
          </p:cNvPr>
          <p:cNvCxnSpPr>
            <a:cxnSpLocks/>
          </p:cNvCxnSpPr>
          <p:nvPr/>
        </p:nvCxnSpPr>
        <p:spPr>
          <a:xfrm>
            <a:off x="7754782" y="2400300"/>
            <a:ext cx="0" cy="815901"/>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B7B5A8DF-D96F-1ACD-6F52-F1DA4AA54277}"/>
              </a:ext>
            </a:extLst>
          </p:cNvPr>
          <p:cNvCxnSpPr>
            <a:cxnSpLocks/>
          </p:cNvCxnSpPr>
          <p:nvPr/>
        </p:nvCxnSpPr>
        <p:spPr>
          <a:xfrm>
            <a:off x="10864624" y="2810119"/>
            <a:ext cx="7638" cy="414772"/>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6FFFC326-C566-55D5-DFE5-E1BC0F8874BB}"/>
              </a:ext>
            </a:extLst>
          </p:cNvPr>
          <p:cNvCxnSpPr>
            <a:cxnSpLocks/>
          </p:cNvCxnSpPr>
          <p:nvPr/>
        </p:nvCxnSpPr>
        <p:spPr>
          <a:xfrm>
            <a:off x="5688485" y="3951471"/>
            <a:ext cx="967020" cy="0"/>
          </a:xfrm>
          <a:prstGeom prst="line">
            <a:avLst/>
          </a:prstGeom>
          <a:ln w="25400" cap="rnd">
            <a:solidFill>
              <a:srgbClr val="FF8300"/>
            </a:solidFill>
            <a:prstDash val="sysDot"/>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77" name="TextBox 76">
            <a:extLst>
              <a:ext uri="{FF2B5EF4-FFF2-40B4-BE49-F238E27FC236}">
                <a16:creationId xmlns:a16="http://schemas.microsoft.com/office/drawing/2014/main" id="{FE91DAC9-58AE-7797-59D0-816041A73D2B}"/>
              </a:ext>
            </a:extLst>
          </p:cNvPr>
          <p:cNvSpPr txBox="1"/>
          <p:nvPr/>
        </p:nvSpPr>
        <p:spPr>
          <a:xfrm>
            <a:off x="8708848" y="4127902"/>
            <a:ext cx="945618" cy="290336"/>
          </a:xfrm>
          <a:prstGeom prst="rect">
            <a:avLst/>
          </a:prstGeom>
          <a:noFill/>
          <a:ln w="57150">
            <a:noFill/>
            <a:miter lim="800000"/>
          </a:ln>
        </p:spPr>
        <p:txBody>
          <a:bodyPr wrap="squar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400" b="0" i="0" u="none" strike="noStrike" kern="1200" cap="none" spc="0" normalizeH="0" baseline="0" noProof="0">
                <a:ln>
                  <a:noFill/>
                </a:ln>
                <a:effectLst/>
                <a:uLnTx/>
                <a:uFillTx/>
                <a:latin typeface="MetricHPE"/>
                <a:ea typeface="+mn-ea"/>
                <a:cs typeface="+mn-cs"/>
              </a:rPr>
              <a:t>Replicated data</a:t>
            </a:r>
            <a:endParaRPr kumimoji="0" lang="en-GB" sz="1400" b="0" i="0" u="none" strike="noStrike" kern="1200" cap="none" spc="0" normalizeH="0" baseline="0" noProof="0" err="1">
              <a:ln>
                <a:noFill/>
              </a:ln>
              <a:effectLst/>
              <a:uLnTx/>
              <a:uFillTx/>
              <a:latin typeface="MetricHPE"/>
              <a:ea typeface="+mn-ea"/>
              <a:cs typeface="+mn-cs"/>
            </a:endParaRPr>
          </a:p>
        </p:txBody>
      </p:sp>
      <p:cxnSp>
        <p:nvCxnSpPr>
          <p:cNvPr id="78" name="Straight Connector 77">
            <a:extLst>
              <a:ext uri="{FF2B5EF4-FFF2-40B4-BE49-F238E27FC236}">
                <a16:creationId xmlns:a16="http://schemas.microsoft.com/office/drawing/2014/main" id="{9094AF97-5A67-B89B-0C2E-4C8D1A3F8B55}"/>
              </a:ext>
            </a:extLst>
          </p:cNvPr>
          <p:cNvCxnSpPr>
            <a:cxnSpLocks/>
          </p:cNvCxnSpPr>
          <p:nvPr/>
        </p:nvCxnSpPr>
        <p:spPr>
          <a:xfrm>
            <a:off x="8696212" y="3934034"/>
            <a:ext cx="958254" cy="0"/>
          </a:xfrm>
          <a:prstGeom prst="line">
            <a:avLst/>
          </a:prstGeom>
          <a:ln w="25400" cap="rnd">
            <a:solidFill>
              <a:srgbClr val="FF8300"/>
            </a:solidFill>
            <a:prstDash val="sysDot"/>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79" name="TextBox 78">
            <a:extLst>
              <a:ext uri="{FF2B5EF4-FFF2-40B4-BE49-F238E27FC236}">
                <a16:creationId xmlns:a16="http://schemas.microsoft.com/office/drawing/2014/main" id="{EFF66FF7-0B7E-2F03-F058-0A9132184BE0}"/>
              </a:ext>
            </a:extLst>
          </p:cNvPr>
          <p:cNvSpPr txBox="1"/>
          <p:nvPr/>
        </p:nvSpPr>
        <p:spPr>
          <a:xfrm>
            <a:off x="3478474" y="5582699"/>
            <a:ext cx="2385869" cy="461665"/>
          </a:xfrm>
          <a:prstGeom prst="rect">
            <a:avLst/>
          </a:prstGeom>
          <a:noFill/>
        </p:spPr>
        <p:txBody>
          <a:bodyPr wrap="square" lIns="91440" tIns="45720" rIns="91440" bIns="45720" rtlCol="0" anchor="t">
            <a:spAutoFit/>
          </a:bodyPr>
          <a:lstStyle/>
          <a:p>
            <a:pPr algn="ctr"/>
            <a:r>
              <a:rPr lang="en-US" sz="1200">
                <a:solidFill>
                  <a:srgbClr val="282F3C"/>
                </a:solidFill>
              </a:rPr>
              <a:t>No scheduling,</a:t>
            </a:r>
          </a:p>
          <a:p>
            <a:pPr algn="ctr"/>
            <a:r>
              <a:rPr lang="en-US" sz="1200">
                <a:solidFill>
                  <a:srgbClr val="282F3C"/>
                </a:solidFill>
              </a:rPr>
              <a:t> snapshots, or agents</a:t>
            </a:r>
          </a:p>
        </p:txBody>
      </p:sp>
      <p:sp>
        <p:nvSpPr>
          <p:cNvPr id="80" name="TextBox 79">
            <a:extLst>
              <a:ext uri="{FF2B5EF4-FFF2-40B4-BE49-F238E27FC236}">
                <a16:creationId xmlns:a16="http://schemas.microsoft.com/office/drawing/2014/main" id="{319A5856-D548-080C-BE18-C5164082EA7C}"/>
              </a:ext>
            </a:extLst>
          </p:cNvPr>
          <p:cNvSpPr txBox="1"/>
          <p:nvPr/>
        </p:nvSpPr>
        <p:spPr>
          <a:xfrm>
            <a:off x="7066670" y="5586380"/>
            <a:ext cx="1223798" cy="461665"/>
          </a:xfrm>
          <a:prstGeom prst="rect">
            <a:avLst/>
          </a:prstGeom>
          <a:noFill/>
        </p:spPr>
        <p:txBody>
          <a:bodyPr wrap="none" lIns="91440" tIns="45720" rIns="91440" bIns="45720" rtlCol="0" anchor="t">
            <a:spAutoFit/>
          </a:bodyPr>
          <a:lstStyle/>
          <a:p>
            <a:pPr algn="ctr"/>
            <a:r>
              <a:rPr lang="en-US" sz="1200">
                <a:solidFill>
                  <a:srgbClr val="282F3C"/>
                </a:solidFill>
              </a:rPr>
              <a:t>Hardware- and </a:t>
            </a:r>
          </a:p>
          <a:p>
            <a:pPr algn="ctr"/>
            <a:r>
              <a:rPr lang="en-US" sz="1200">
                <a:solidFill>
                  <a:srgbClr val="282F3C"/>
                </a:solidFill>
              </a:rPr>
              <a:t>Storage-agnostic</a:t>
            </a:r>
            <a:endParaRPr lang="en-US" sz="1200">
              <a:solidFill>
                <a:srgbClr val="282F3C"/>
              </a:solidFill>
              <a:ea typeface="Calibri"/>
              <a:cs typeface="Calibri"/>
            </a:endParaRPr>
          </a:p>
        </p:txBody>
      </p:sp>
      <p:sp>
        <p:nvSpPr>
          <p:cNvPr id="81" name="TextBox 80">
            <a:extLst>
              <a:ext uri="{FF2B5EF4-FFF2-40B4-BE49-F238E27FC236}">
                <a16:creationId xmlns:a16="http://schemas.microsoft.com/office/drawing/2014/main" id="{A0D83698-6A0C-6016-4A38-709ACE8209AD}"/>
              </a:ext>
            </a:extLst>
          </p:cNvPr>
          <p:cNvSpPr txBox="1"/>
          <p:nvPr/>
        </p:nvSpPr>
        <p:spPr>
          <a:xfrm>
            <a:off x="9513863" y="5582699"/>
            <a:ext cx="2381358" cy="830997"/>
          </a:xfrm>
          <a:prstGeom prst="rect">
            <a:avLst/>
          </a:prstGeom>
          <a:noFill/>
        </p:spPr>
        <p:txBody>
          <a:bodyPr wrap="none" lIns="91440" tIns="45720" rIns="91440" bIns="45720" rtlCol="0" anchor="t">
            <a:spAutoFit/>
          </a:bodyPr>
          <a:lstStyle/>
          <a:p>
            <a:pPr algn="ctr"/>
            <a:r>
              <a:rPr lang="en-US" sz="1200">
                <a:solidFill>
                  <a:srgbClr val="282F3C"/>
                </a:solidFill>
              </a:rPr>
              <a:t>Protect on-premises,</a:t>
            </a:r>
            <a:br>
              <a:rPr lang="en-US" sz="1200"/>
            </a:br>
            <a:r>
              <a:rPr lang="en-US" sz="1200">
                <a:solidFill>
                  <a:srgbClr val="282F3C"/>
                </a:solidFill>
              </a:rPr>
              <a:t> to the cloud, or both* simultaneously</a:t>
            </a:r>
            <a:br>
              <a:rPr lang="en-US" sz="1200">
                <a:solidFill>
                  <a:srgbClr val="282F3C"/>
                </a:solidFill>
              </a:rPr>
            </a:br>
            <a:r>
              <a:rPr lang="en-US" sz="1200" i="1">
                <a:solidFill>
                  <a:srgbClr val="282F3C"/>
                </a:solidFill>
              </a:rPr>
              <a:t>(* Coming Soon)</a:t>
            </a:r>
          </a:p>
          <a:p>
            <a:pPr algn="ctr"/>
            <a:endParaRPr lang="en-US" sz="1200">
              <a:solidFill>
                <a:srgbClr val="282F3C"/>
              </a:solidFill>
            </a:endParaRPr>
          </a:p>
        </p:txBody>
      </p:sp>
      <p:grpSp>
        <p:nvGrpSpPr>
          <p:cNvPr id="82" name="Group 81">
            <a:extLst>
              <a:ext uri="{FF2B5EF4-FFF2-40B4-BE49-F238E27FC236}">
                <a16:creationId xmlns:a16="http://schemas.microsoft.com/office/drawing/2014/main" id="{F4D9B219-E3C1-A1E2-AA8B-153E72C5901E}"/>
              </a:ext>
            </a:extLst>
          </p:cNvPr>
          <p:cNvGrpSpPr/>
          <p:nvPr/>
        </p:nvGrpSpPr>
        <p:grpSpPr>
          <a:xfrm>
            <a:off x="6660927" y="3692530"/>
            <a:ext cx="2035285" cy="1676005"/>
            <a:chOff x="159083" y="3301096"/>
            <a:chExt cx="2213557" cy="2226144"/>
          </a:xfrm>
        </p:grpSpPr>
        <p:sp>
          <p:nvSpPr>
            <p:cNvPr id="83" name="Rectangle 82">
              <a:extLst>
                <a:ext uri="{FF2B5EF4-FFF2-40B4-BE49-F238E27FC236}">
                  <a16:creationId xmlns:a16="http://schemas.microsoft.com/office/drawing/2014/main" id="{BD54CF70-3965-F037-2DBC-8C051B303127}"/>
                </a:ext>
              </a:extLst>
            </p:cNvPr>
            <p:cNvSpPr/>
            <p:nvPr/>
          </p:nvSpPr>
          <p:spPr>
            <a:xfrm>
              <a:off x="159083" y="3301096"/>
              <a:ext cx="2213557" cy="2226144"/>
            </a:xfrm>
            <a:prstGeom prst="rect">
              <a:avLst/>
            </a:prstGeom>
            <a:noFill/>
            <a:ln w="25400" cap="flat" cmpd="sng" algn="ctr">
              <a:solidFill>
                <a:srgbClr val="90A0AD"/>
              </a:solidFill>
              <a:prstDash val="sys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effectLst/>
                <a:uLnTx/>
                <a:uFillTx/>
                <a:latin typeface="MetricHPE" panose="020B0503030202060203" pitchFamily="34" charset="0"/>
                <a:ea typeface="+mn-ea"/>
                <a:cs typeface="+mn-cs"/>
              </a:endParaRPr>
            </a:p>
          </p:txBody>
        </p:sp>
        <p:sp>
          <p:nvSpPr>
            <p:cNvPr id="84" name="Rounded Rectangle 57">
              <a:extLst>
                <a:ext uri="{FF2B5EF4-FFF2-40B4-BE49-F238E27FC236}">
                  <a16:creationId xmlns:a16="http://schemas.microsoft.com/office/drawing/2014/main" id="{BC497CFA-24CE-F612-9FCA-577BCD5823CB}"/>
                </a:ext>
              </a:extLst>
            </p:cNvPr>
            <p:cNvSpPr/>
            <p:nvPr/>
          </p:nvSpPr>
          <p:spPr>
            <a:xfrm>
              <a:off x="356344" y="4408674"/>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DB</a:t>
              </a:r>
            </a:p>
          </p:txBody>
        </p:sp>
        <p:sp>
          <p:nvSpPr>
            <p:cNvPr id="85" name="Rounded Rectangle 10">
              <a:extLst>
                <a:ext uri="{FF2B5EF4-FFF2-40B4-BE49-F238E27FC236}">
                  <a16:creationId xmlns:a16="http://schemas.microsoft.com/office/drawing/2014/main" id="{D38C22EB-77A2-D8AB-4D32-18DEA12C4309}"/>
                </a:ext>
              </a:extLst>
            </p:cNvPr>
            <p:cNvSpPr/>
            <p:nvPr/>
          </p:nvSpPr>
          <p:spPr>
            <a:xfrm>
              <a:off x="356344" y="3546151"/>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13716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App.</a:t>
              </a:r>
            </a:p>
            <a:p>
              <a:pPr marL="0" marR="0" lvl="0" indent="0" algn="ctr" defTabSz="914400" eaLnBrk="0" fontAlgn="base" latinLnBrk="0" hangingPunct="0">
                <a:lnSpc>
                  <a:spcPct val="90000"/>
                </a:lnSpc>
                <a:spcBef>
                  <a:spcPct val="0"/>
                </a:spcBef>
                <a:spcAft>
                  <a:spcPct val="0"/>
                </a:spcAft>
                <a:buClrTx/>
                <a:buSzTx/>
                <a:buFontTx/>
                <a:buNone/>
                <a:tabLst/>
                <a:defRPr/>
              </a:pPr>
              <a:endParaRPr lang="en-US" sz="1050">
                <a:latin typeface="MetricHPE" panose="020B0503030202060203" pitchFamily="34" charset="0"/>
              </a:endParaRPr>
            </a:p>
          </p:txBody>
        </p:sp>
        <p:sp>
          <p:nvSpPr>
            <p:cNvPr id="86" name="Rounded Rectangle 10">
              <a:extLst>
                <a:ext uri="{FF2B5EF4-FFF2-40B4-BE49-F238E27FC236}">
                  <a16:creationId xmlns:a16="http://schemas.microsoft.com/office/drawing/2014/main" id="{F45FE14E-207D-4F63-00C0-53904124CD27}"/>
                </a:ext>
              </a:extLst>
            </p:cNvPr>
            <p:cNvSpPr/>
            <p:nvPr/>
          </p:nvSpPr>
          <p:spPr>
            <a:xfrm>
              <a:off x="356344" y="3977412"/>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Web</a:t>
              </a:r>
            </a:p>
          </p:txBody>
        </p:sp>
        <p:sp>
          <p:nvSpPr>
            <p:cNvPr id="87" name="Rounded Rectangle 10">
              <a:extLst>
                <a:ext uri="{FF2B5EF4-FFF2-40B4-BE49-F238E27FC236}">
                  <a16:creationId xmlns:a16="http://schemas.microsoft.com/office/drawing/2014/main" id="{F01AF416-2255-B693-3B69-6CF51296C749}"/>
                </a:ext>
              </a:extLst>
            </p:cNvPr>
            <p:cNvSpPr/>
            <p:nvPr/>
          </p:nvSpPr>
          <p:spPr>
            <a:xfrm>
              <a:off x="356344" y="4839935"/>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File</a:t>
              </a:r>
            </a:p>
          </p:txBody>
        </p:sp>
        <p:sp>
          <p:nvSpPr>
            <p:cNvPr id="88" name="Rounded Rectangle 57">
              <a:extLst>
                <a:ext uri="{FF2B5EF4-FFF2-40B4-BE49-F238E27FC236}">
                  <a16:creationId xmlns:a16="http://schemas.microsoft.com/office/drawing/2014/main" id="{60E675EC-EE9A-9E95-659D-2415731A8471}"/>
                </a:ext>
              </a:extLst>
            </p:cNvPr>
            <p:cNvSpPr/>
            <p:nvPr/>
          </p:nvSpPr>
          <p:spPr>
            <a:xfrm>
              <a:off x="1084934" y="4408674"/>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DB</a:t>
              </a:r>
            </a:p>
          </p:txBody>
        </p:sp>
        <p:sp>
          <p:nvSpPr>
            <p:cNvPr id="89" name="Rounded Rectangle 10">
              <a:extLst>
                <a:ext uri="{FF2B5EF4-FFF2-40B4-BE49-F238E27FC236}">
                  <a16:creationId xmlns:a16="http://schemas.microsoft.com/office/drawing/2014/main" id="{29A83083-0402-D835-224F-10568C5989A9}"/>
                </a:ext>
              </a:extLst>
            </p:cNvPr>
            <p:cNvSpPr/>
            <p:nvPr/>
          </p:nvSpPr>
          <p:spPr>
            <a:xfrm>
              <a:off x="1084934" y="3546151"/>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13716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App.</a:t>
              </a:r>
            </a:p>
            <a:p>
              <a:pPr marL="0" marR="0" lvl="0" indent="0" algn="ctr" defTabSz="914400" eaLnBrk="0" fontAlgn="base" latinLnBrk="0" hangingPunct="0">
                <a:lnSpc>
                  <a:spcPct val="90000"/>
                </a:lnSpc>
                <a:spcBef>
                  <a:spcPct val="0"/>
                </a:spcBef>
                <a:spcAft>
                  <a:spcPct val="0"/>
                </a:spcAft>
                <a:buClrTx/>
                <a:buSzTx/>
                <a:buFontTx/>
                <a:buNone/>
                <a:tabLst/>
                <a:defRPr/>
              </a:pPr>
              <a:endParaRPr lang="en-US" sz="1050">
                <a:latin typeface="MetricHPE" panose="020B0503030202060203" pitchFamily="34" charset="0"/>
              </a:endParaRPr>
            </a:p>
          </p:txBody>
        </p:sp>
        <p:sp>
          <p:nvSpPr>
            <p:cNvPr id="90" name="Rounded Rectangle 10">
              <a:extLst>
                <a:ext uri="{FF2B5EF4-FFF2-40B4-BE49-F238E27FC236}">
                  <a16:creationId xmlns:a16="http://schemas.microsoft.com/office/drawing/2014/main" id="{83150975-BE04-E4DF-4206-7DA843EF4C78}"/>
                </a:ext>
              </a:extLst>
            </p:cNvPr>
            <p:cNvSpPr/>
            <p:nvPr/>
          </p:nvSpPr>
          <p:spPr>
            <a:xfrm>
              <a:off x="1084934" y="3977412"/>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Web</a:t>
              </a:r>
            </a:p>
          </p:txBody>
        </p:sp>
        <p:sp>
          <p:nvSpPr>
            <p:cNvPr id="91" name="Rounded Rectangle 10">
              <a:extLst>
                <a:ext uri="{FF2B5EF4-FFF2-40B4-BE49-F238E27FC236}">
                  <a16:creationId xmlns:a16="http://schemas.microsoft.com/office/drawing/2014/main" id="{2D4ACC06-7245-3751-D441-9871F1849FA9}"/>
                </a:ext>
              </a:extLst>
            </p:cNvPr>
            <p:cNvSpPr/>
            <p:nvPr/>
          </p:nvSpPr>
          <p:spPr>
            <a:xfrm>
              <a:off x="1084934" y="4839935"/>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File</a:t>
              </a:r>
            </a:p>
          </p:txBody>
        </p:sp>
        <p:sp>
          <p:nvSpPr>
            <p:cNvPr id="92" name="Rounded Rectangle 57">
              <a:extLst>
                <a:ext uri="{FF2B5EF4-FFF2-40B4-BE49-F238E27FC236}">
                  <a16:creationId xmlns:a16="http://schemas.microsoft.com/office/drawing/2014/main" id="{99B31E85-F3BC-B8E9-5027-E7AB9AD0C531}"/>
                </a:ext>
              </a:extLst>
            </p:cNvPr>
            <p:cNvSpPr/>
            <p:nvPr/>
          </p:nvSpPr>
          <p:spPr>
            <a:xfrm>
              <a:off x="1813524" y="4408674"/>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DB</a:t>
              </a:r>
            </a:p>
          </p:txBody>
        </p:sp>
        <p:sp>
          <p:nvSpPr>
            <p:cNvPr id="93" name="Rounded Rectangle 10">
              <a:extLst>
                <a:ext uri="{FF2B5EF4-FFF2-40B4-BE49-F238E27FC236}">
                  <a16:creationId xmlns:a16="http://schemas.microsoft.com/office/drawing/2014/main" id="{E127B28A-A749-300F-2EB3-ED66720F9A14}"/>
                </a:ext>
              </a:extLst>
            </p:cNvPr>
            <p:cNvSpPr/>
            <p:nvPr/>
          </p:nvSpPr>
          <p:spPr>
            <a:xfrm>
              <a:off x="1813524" y="3546151"/>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13716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App.</a:t>
              </a:r>
            </a:p>
            <a:p>
              <a:pPr marL="0" marR="0" lvl="0" indent="0" algn="ctr" defTabSz="914400" eaLnBrk="0" fontAlgn="base" latinLnBrk="0" hangingPunct="0">
                <a:lnSpc>
                  <a:spcPct val="90000"/>
                </a:lnSpc>
                <a:spcBef>
                  <a:spcPct val="0"/>
                </a:spcBef>
                <a:spcAft>
                  <a:spcPct val="0"/>
                </a:spcAft>
                <a:buClrTx/>
                <a:buSzTx/>
                <a:buFontTx/>
                <a:buNone/>
                <a:tabLst/>
                <a:defRPr/>
              </a:pPr>
              <a:endParaRPr lang="en-US" sz="1050">
                <a:latin typeface="MetricHPE" panose="020B0503030202060203" pitchFamily="34" charset="0"/>
              </a:endParaRPr>
            </a:p>
          </p:txBody>
        </p:sp>
        <p:sp>
          <p:nvSpPr>
            <p:cNvPr id="94" name="Rounded Rectangle 10">
              <a:extLst>
                <a:ext uri="{FF2B5EF4-FFF2-40B4-BE49-F238E27FC236}">
                  <a16:creationId xmlns:a16="http://schemas.microsoft.com/office/drawing/2014/main" id="{2C50E4EA-2C95-DF12-63DC-DFAC5C4CC1CB}"/>
                </a:ext>
              </a:extLst>
            </p:cNvPr>
            <p:cNvSpPr/>
            <p:nvPr/>
          </p:nvSpPr>
          <p:spPr>
            <a:xfrm>
              <a:off x="1813524" y="3977412"/>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Web</a:t>
              </a:r>
            </a:p>
          </p:txBody>
        </p:sp>
        <p:sp>
          <p:nvSpPr>
            <p:cNvPr id="95" name="Rounded Rectangle 10">
              <a:extLst>
                <a:ext uri="{FF2B5EF4-FFF2-40B4-BE49-F238E27FC236}">
                  <a16:creationId xmlns:a16="http://schemas.microsoft.com/office/drawing/2014/main" id="{D235E0B8-B8E4-93A1-83B7-AABD57AD932A}"/>
                </a:ext>
              </a:extLst>
            </p:cNvPr>
            <p:cNvSpPr/>
            <p:nvPr/>
          </p:nvSpPr>
          <p:spPr>
            <a:xfrm>
              <a:off x="1813524" y="4839935"/>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File</a:t>
              </a:r>
            </a:p>
          </p:txBody>
        </p:sp>
      </p:grpSp>
      <p:grpSp>
        <p:nvGrpSpPr>
          <p:cNvPr id="96" name="Group 95">
            <a:extLst>
              <a:ext uri="{FF2B5EF4-FFF2-40B4-BE49-F238E27FC236}">
                <a16:creationId xmlns:a16="http://schemas.microsoft.com/office/drawing/2014/main" id="{447C3EEB-7809-66FA-99C6-8488E140357C}"/>
              </a:ext>
            </a:extLst>
          </p:cNvPr>
          <p:cNvGrpSpPr/>
          <p:nvPr/>
        </p:nvGrpSpPr>
        <p:grpSpPr>
          <a:xfrm>
            <a:off x="9658767" y="3692530"/>
            <a:ext cx="2035285" cy="1676005"/>
            <a:chOff x="159083" y="3301096"/>
            <a:chExt cx="2213557" cy="2226144"/>
          </a:xfrm>
        </p:grpSpPr>
        <p:sp>
          <p:nvSpPr>
            <p:cNvPr id="97" name="Rectangle 96">
              <a:extLst>
                <a:ext uri="{FF2B5EF4-FFF2-40B4-BE49-F238E27FC236}">
                  <a16:creationId xmlns:a16="http://schemas.microsoft.com/office/drawing/2014/main" id="{6EE34CB0-F1D7-9DCA-BB0F-84E70432C62F}"/>
                </a:ext>
              </a:extLst>
            </p:cNvPr>
            <p:cNvSpPr/>
            <p:nvPr/>
          </p:nvSpPr>
          <p:spPr>
            <a:xfrm>
              <a:off x="159083" y="3301096"/>
              <a:ext cx="2213557" cy="2226144"/>
            </a:xfrm>
            <a:prstGeom prst="rect">
              <a:avLst/>
            </a:prstGeom>
            <a:noFill/>
            <a:ln w="25400" cap="flat" cmpd="sng" algn="ctr">
              <a:solidFill>
                <a:srgbClr val="90A0AD"/>
              </a:solidFill>
              <a:prstDash val="sys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nl-NL" sz="1800" u="none" strike="noStrike" kern="0" cap="none" spc="0" normalizeH="0" baseline="0" noProof="0">
                <a:ln>
                  <a:noFill/>
                </a:ln>
                <a:effectLst/>
                <a:uLnTx/>
                <a:uFillTx/>
                <a:latin typeface="MetricHPE" panose="020B0503030202060203" pitchFamily="34" charset="0"/>
                <a:ea typeface="+mn-ea"/>
                <a:cs typeface="+mn-cs"/>
              </a:endParaRPr>
            </a:p>
          </p:txBody>
        </p:sp>
        <p:sp>
          <p:nvSpPr>
            <p:cNvPr id="98" name="Rounded Rectangle 57">
              <a:extLst>
                <a:ext uri="{FF2B5EF4-FFF2-40B4-BE49-F238E27FC236}">
                  <a16:creationId xmlns:a16="http://schemas.microsoft.com/office/drawing/2014/main" id="{DC2D14DE-1D7A-7787-1CEC-778442973433}"/>
                </a:ext>
              </a:extLst>
            </p:cNvPr>
            <p:cNvSpPr/>
            <p:nvPr/>
          </p:nvSpPr>
          <p:spPr>
            <a:xfrm>
              <a:off x="356344" y="4408674"/>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DB</a:t>
              </a:r>
            </a:p>
          </p:txBody>
        </p:sp>
        <p:sp>
          <p:nvSpPr>
            <p:cNvPr id="99" name="Rounded Rectangle 10">
              <a:extLst>
                <a:ext uri="{FF2B5EF4-FFF2-40B4-BE49-F238E27FC236}">
                  <a16:creationId xmlns:a16="http://schemas.microsoft.com/office/drawing/2014/main" id="{53FFE050-40B0-127C-85A0-DC9CC8E86690}"/>
                </a:ext>
              </a:extLst>
            </p:cNvPr>
            <p:cNvSpPr/>
            <p:nvPr/>
          </p:nvSpPr>
          <p:spPr>
            <a:xfrm>
              <a:off x="356344" y="3546151"/>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13716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App.</a:t>
              </a:r>
            </a:p>
            <a:p>
              <a:pPr marL="0" marR="0" lvl="0" indent="0" algn="ctr" defTabSz="914400" eaLnBrk="0" fontAlgn="base" latinLnBrk="0" hangingPunct="0">
                <a:lnSpc>
                  <a:spcPct val="90000"/>
                </a:lnSpc>
                <a:spcBef>
                  <a:spcPct val="0"/>
                </a:spcBef>
                <a:spcAft>
                  <a:spcPct val="0"/>
                </a:spcAft>
                <a:buClrTx/>
                <a:buSzTx/>
                <a:buFontTx/>
                <a:buNone/>
                <a:tabLst/>
                <a:defRPr/>
              </a:pPr>
              <a:endParaRPr lang="en-US" sz="1050">
                <a:latin typeface="MetricHPE" panose="020B0503030202060203" pitchFamily="34" charset="0"/>
              </a:endParaRPr>
            </a:p>
          </p:txBody>
        </p:sp>
        <p:sp>
          <p:nvSpPr>
            <p:cNvPr id="100" name="Rounded Rectangle 10">
              <a:extLst>
                <a:ext uri="{FF2B5EF4-FFF2-40B4-BE49-F238E27FC236}">
                  <a16:creationId xmlns:a16="http://schemas.microsoft.com/office/drawing/2014/main" id="{73D3D9B8-CC64-31A0-8C58-88D2D0D6FD0B}"/>
                </a:ext>
              </a:extLst>
            </p:cNvPr>
            <p:cNvSpPr/>
            <p:nvPr/>
          </p:nvSpPr>
          <p:spPr>
            <a:xfrm>
              <a:off x="356344" y="3977412"/>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Web</a:t>
              </a:r>
            </a:p>
          </p:txBody>
        </p:sp>
        <p:sp>
          <p:nvSpPr>
            <p:cNvPr id="101" name="Rounded Rectangle 10">
              <a:extLst>
                <a:ext uri="{FF2B5EF4-FFF2-40B4-BE49-F238E27FC236}">
                  <a16:creationId xmlns:a16="http://schemas.microsoft.com/office/drawing/2014/main" id="{074DAD51-A6CF-77CB-4571-9830E1EA552E}"/>
                </a:ext>
              </a:extLst>
            </p:cNvPr>
            <p:cNvSpPr/>
            <p:nvPr/>
          </p:nvSpPr>
          <p:spPr>
            <a:xfrm>
              <a:off x="356344" y="4839935"/>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File</a:t>
              </a:r>
            </a:p>
          </p:txBody>
        </p:sp>
        <p:sp>
          <p:nvSpPr>
            <p:cNvPr id="102" name="Rounded Rectangle 57">
              <a:extLst>
                <a:ext uri="{FF2B5EF4-FFF2-40B4-BE49-F238E27FC236}">
                  <a16:creationId xmlns:a16="http://schemas.microsoft.com/office/drawing/2014/main" id="{EB8878C2-19B7-5A81-5FCA-5CC39E7C353D}"/>
                </a:ext>
              </a:extLst>
            </p:cNvPr>
            <p:cNvSpPr/>
            <p:nvPr/>
          </p:nvSpPr>
          <p:spPr>
            <a:xfrm>
              <a:off x="1084934" y="4408674"/>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DB</a:t>
              </a:r>
            </a:p>
          </p:txBody>
        </p:sp>
        <p:sp>
          <p:nvSpPr>
            <p:cNvPr id="103" name="Rounded Rectangle 10">
              <a:extLst>
                <a:ext uri="{FF2B5EF4-FFF2-40B4-BE49-F238E27FC236}">
                  <a16:creationId xmlns:a16="http://schemas.microsoft.com/office/drawing/2014/main" id="{84716CCE-A7B3-1176-6858-FA7E93AF43BE}"/>
                </a:ext>
              </a:extLst>
            </p:cNvPr>
            <p:cNvSpPr/>
            <p:nvPr/>
          </p:nvSpPr>
          <p:spPr>
            <a:xfrm>
              <a:off x="1084934" y="3546151"/>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13716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App.</a:t>
              </a:r>
            </a:p>
            <a:p>
              <a:pPr marL="0" marR="0" lvl="0" indent="0" algn="ctr" defTabSz="914400" eaLnBrk="0" fontAlgn="base" latinLnBrk="0" hangingPunct="0">
                <a:lnSpc>
                  <a:spcPct val="90000"/>
                </a:lnSpc>
                <a:spcBef>
                  <a:spcPct val="0"/>
                </a:spcBef>
                <a:spcAft>
                  <a:spcPct val="0"/>
                </a:spcAft>
                <a:buClrTx/>
                <a:buSzTx/>
                <a:buFontTx/>
                <a:buNone/>
                <a:tabLst/>
                <a:defRPr/>
              </a:pPr>
              <a:endParaRPr lang="en-US" sz="1050">
                <a:latin typeface="MetricHPE" panose="020B0503030202060203" pitchFamily="34" charset="0"/>
              </a:endParaRPr>
            </a:p>
          </p:txBody>
        </p:sp>
        <p:sp>
          <p:nvSpPr>
            <p:cNvPr id="104" name="Rounded Rectangle 10">
              <a:extLst>
                <a:ext uri="{FF2B5EF4-FFF2-40B4-BE49-F238E27FC236}">
                  <a16:creationId xmlns:a16="http://schemas.microsoft.com/office/drawing/2014/main" id="{7B15C53B-9FED-D81F-94C4-908F2DB059B3}"/>
                </a:ext>
              </a:extLst>
            </p:cNvPr>
            <p:cNvSpPr/>
            <p:nvPr/>
          </p:nvSpPr>
          <p:spPr>
            <a:xfrm>
              <a:off x="1084934" y="3977412"/>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Web</a:t>
              </a:r>
            </a:p>
          </p:txBody>
        </p:sp>
        <p:sp>
          <p:nvSpPr>
            <p:cNvPr id="105" name="Rounded Rectangle 10">
              <a:extLst>
                <a:ext uri="{FF2B5EF4-FFF2-40B4-BE49-F238E27FC236}">
                  <a16:creationId xmlns:a16="http://schemas.microsoft.com/office/drawing/2014/main" id="{9A0E9108-349D-0818-DC3E-B404CBA0B4E7}"/>
                </a:ext>
              </a:extLst>
            </p:cNvPr>
            <p:cNvSpPr/>
            <p:nvPr/>
          </p:nvSpPr>
          <p:spPr>
            <a:xfrm>
              <a:off x="1084934" y="4839935"/>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File</a:t>
              </a:r>
            </a:p>
          </p:txBody>
        </p:sp>
        <p:sp>
          <p:nvSpPr>
            <p:cNvPr id="106" name="Rounded Rectangle 57">
              <a:extLst>
                <a:ext uri="{FF2B5EF4-FFF2-40B4-BE49-F238E27FC236}">
                  <a16:creationId xmlns:a16="http://schemas.microsoft.com/office/drawing/2014/main" id="{768AFF1C-3090-9EC0-D310-1D35836693CA}"/>
                </a:ext>
              </a:extLst>
            </p:cNvPr>
            <p:cNvSpPr/>
            <p:nvPr/>
          </p:nvSpPr>
          <p:spPr>
            <a:xfrm>
              <a:off x="1813524" y="4408674"/>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DB</a:t>
              </a:r>
            </a:p>
          </p:txBody>
        </p:sp>
        <p:sp>
          <p:nvSpPr>
            <p:cNvPr id="107" name="Rounded Rectangle 10">
              <a:extLst>
                <a:ext uri="{FF2B5EF4-FFF2-40B4-BE49-F238E27FC236}">
                  <a16:creationId xmlns:a16="http://schemas.microsoft.com/office/drawing/2014/main" id="{0879B7C7-F512-94CD-11A2-F92139BFC796}"/>
                </a:ext>
              </a:extLst>
            </p:cNvPr>
            <p:cNvSpPr/>
            <p:nvPr/>
          </p:nvSpPr>
          <p:spPr>
            <a:xfrm>
              <a:off x="1813524" y="3546151"/>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13716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App.</a:t>
              </a:r>
            </a:p>
            <a:p>
              <a:pPr marL="0" marR="0" lvl="0" indent="0" algn="ctr" defTabSz="914400" eaLnBrk="0" fontAlgn="base" latinLnBrk="0" hangingPunct="0">
                <a:lnSpc>
                  <a:spcPct val="90000"/>
                </a:lnSpc>
                <a:spcBef>
                  <a:spcPct val="0"/>
                </a:spcBef>
                <a:spcAft>
                  <a:spcPct val="0"/>
                </a:spcAft>
                <a:buClrTx/>
                <a:buSzTx/>
                <a:buFontTx/>
                <a:buNone/>
                <a:tabLst/>
                <a:defRPr/>
              </a:pPr>
              <a:endParaRPr lang="en-US" sz="1050">
                <a:latin typeface="MetricHPE" panose="020B0503030202060203" pitchFamily="34" charset="0"/>
              </a:endParaRPr>
            </a:p>
          </p:txBody>
        </p:sp>
        <p:sp>
          <p:nvSpPr>
            <p:cNvPr id="108" name="Rounded Rectangle 10">
              <a:extLst>
                <a:ext uri="{FF2B5EF4-FFF2-40B4-BE49-F238E27FC236}">
                  <a16:creationId xmlns:a16="http://schemas.microsoft.com/office/drawing/2014/main" id="{8C6C18F3-A5FF-76B6-8749-0A8B65BDCA3D}"/>
                </a:ext>
              </a:extLst>
            </p:cNvPr>
            <p:cNvSpPr/>
            <p:nvPr/>
          </p:nvSpPr>
          <p:spPr>
            <a:xfrm>
              <a:off x="1813524" y="3977412"/>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Web</a:t>
              </a:r>
            </a:p>
          </p:txBody>
        </p:sp>
        <p:sp>
          <p:nvSpPr>
            <p:cNvPr id="109" name="Rounded Rectangle 10">
              <a:extLst>
                <a:ext uri="{FF2B5EF4-FFF2-40B4-BE49-F238E27FC236}">
                  <a16:creationId xmlns:a16="http://schemas.microsoft.com/office/drawing/2014/main" id="{085E0C90-C13E-ABCF-6654-B95FF9B32E53}"/>
                </a:ext>
              </a:extLst>
            </p:cNvPr>
            <p:cNvSpPr/>
            <p:nvPr/>
          </p:nvSpPr>
          <p:spPr>
            <a:xfrm>
              <a:off x="1813524" y="4839935"/>
              <a:ext cx="377127" cy="376820"/>
            </a:xfrm>
            <a:prstGeom prst="roundRect">
              <a:avLst>
                <a:gd name="adj" fmla="val 0"/>
              </a:avLst>
            </a:prstGeom>
            <a:noFill/>
            <a:ln w="38100" cap="flat" cmpd="sng" algn="ctr">
              <a:solidFill>
                <a:schemeClr val="accent4"/>
              </a:solid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90000"/>
                </a:lnSpc>
                <a:spcBef>
                  <a:spcPct val="0"/>
                </a:spcBef>
                <a:spcAft>
                  <a:spcPct val="0"/>
                </a:spcAft>
                <a:buClrTx/>
                <a:buSzTx/>
                <a:buFontTx/>
                <a:buNone/>
                <a:tabLst/>
                <a:defRPr/>
              </a:pPr>
              <a:r>
                <a:rPr lang="en-US" sz="1050">
                  <a:latin typeface="MetricHPE" panose="020B0503030202060203" pitchFamily="34" charset="0"/>
                </a:rPr>
                <a:t>File</a:t>
              </a:r>
            </a:p>
          </p:txBody>
        </p:sp>
      </p:grpSp>
      <p:sp>
        <p:nvSpPr>
          <p:cNvPr id="3" name="Content Placeholder 2">
            <a:extLst>
              <a:ext uri="{FF2B5EF4-FFF2-40B4-BE49-F238E27FC236}">
                <a16:creationId xmlns:a16="http://schemas.microsoft.com/office/drawing/2014/main" id="{1CB5ED2A-921D-EAC8-8722-E6913D968A71}"/>
              </a:ext>
            </a:extLst>
          </p:cNvPr>
          <p:cNvSpPr>
            <a:spLocks noGrp="1"/>
          </p:cNvSpPr>
          <p:nvPr>
            <p:ph sz="quarter" idx="18"/>
          </p:nvPr>
        </p:nvSpPr>
        <p:spPr>
          <a:xfrm>
            <a:off x="497948" y="1795549"/>
            <a:ext cx="2893421" cy="4300731"/>
          </a:xfrm>
        </p:spPr>
        <p:txBody>
          <a:bodyPr/>
          <a:lstStyle/>
          <a:p>
            <a:r>
              <a:rPr lang="en-US" sz="2000"/>
              <a:t>Cloud console orchestrates on-premises components</a:t>
            </a:r>
          </a:p>
          <a:p>
            <a:pPr marL="0" indent="0">
              <a:buNone/>
            </a:pPr>
            <a:endParaRPr lang="en-US" sz="2000"/>
          </a:p>
          <a:p>
            <a:r>
              <a:rPr lang="en-US" sz="2000"/>
              <a:t>Replication between customer-owned sites</a:t>
            </a:r>
          </a:p>
          <a:p>
            <a:pPr marL="0" indent="0">
              <a:buNone/>
            </a:pPr>
            <a:endParaRPr lang="en-US" sz="2000"/>
          </a:p>
          <a:p>
            <a:r>
              <a:rPr lang="en-US" sz="2000"/>
              <a:t>Data stays within customer boundary</a:t>
            </a:r>
          </a:p>
          <a:p>
            <a:pPr marL="0" indent="0">
              <a:buNone/>
            </a:pPr>
            <a:endParaRPr lang="en-US" sz="2000"/>
          </a:p>
          <a:p>
            <a:r>
              <a:rPr lang="en-US" sz="2000"/>
              <a:t>Local console available when needed </a:t>
            </a:r>
          </a:p>
          <a:p>
            <a:endParaRPr lang="en-US"/>
          </a:p>
          <a:p>
            <a:endParaRPr lang="en-US"/>
          </a:p>
        </p:txBody>
      </p:sp>
      <p:sp>
        <p:nvSpPr>
          <p:cNvPr id="6" name="Text Placeholder 5">
            <a:extLst>
              <a:ext uri="{FF2B5EF4-FFF2-40B4-BE49-F238E27FC236}">
                <a16:creationId xmlns:a16="http://schemas.microsoft.com/office/drawing/2014/main" id="{35C1A443-703C-1B01-A388-182B2191D9CE}"/>
              </a:ext>
            </a:extLst>
          </p:cNvPr>
          <p:cNvSpPr>
            <a:spLocks noGrp="1"/>
          </p:cNvSpPr>
          <p:nvPr>
            <p:ph type="body" sz="quarter" idx="13"/>
          </p:nvPr>
        </p:nvSpPr>
        <p:spPr>
          <a:xfrm>
            <a:off x="281746" y="704332"/>
            <a:ext cx="6114595" cy="381000"/>
          </a:xfrm>
        </p:spPr>
        <p:txBody>
          <a:bodyPr>
            <a:noAutofit/>
          </a:bodyPr>
          <a:lstStyle/>
          <a:p>
            <a:r>
              <a:rPr lang="en-US"/>
              <a:t>Simple cloud operations and control</a:t>
            </a:r>
          </a:p>
        </p:txBody>
      </p:sp>
      <p:sp>
        <p:nvSpPr>
          <p:cNvPr id="4" name="Title 3">
            <a:extLst>
              <a:ext uri="{FF2B5EF4-FFF2-40B4-BE49-F238E27FC236}">
                <a16:creationId xmlns:a16="http://schemas.microsoft.com/office/drawing/2014/main" id="{81F3E505-5182-8CEC-7E2B-F1A1212A2D1A}"/>
              </a:ext>
            </a:extLst>
          </p:cNvPr>
          <p:cNvSpPr>
            <a:spLocks noGrp="1"/>
          </p:cNvSpPr>
          <p:nvPr>
            <p:ph type="title"/>
          </p:nvPr>
        </p:nvSpPr>
        <p:spPr/>
        <p:txBody>
          <a:bodyPr/>
          <a:lstStyle/>
          <a:p>
            <a:r>
              <a:rPr lang="en-US"/>
              <a:t>HPE GreenLake for Disaster Recovery</a:t>
            </a:r>
          </a:p>
        </p:txBody>
      </p:sp>
      <p:sp>
        <p:nvSpPr>
          <p:cNvPr id="11" name="Slide Number Placeholder 4">
            <a:extLst>
              <a:ext uri="{FF2B5EF4-FFF2-40B4-BE49-F238E27FC236}">
                <a16:creationId xmlns:a16="http://schemas.microsoft.com/office/drawing/2014/main" id="{F1D9AEB8-24CE-A1D3-008E-D9FFBEDCC693}"/>
              </a:ext>
            </a:extLst>
          </p:cNvPr>
          <p:cNvSpPr>
            <a:spLocks noGrp="1"/>
          </p:cNvSpPr>
          <p:nvPr>
            <p:ph type="sldNum" sz="quarter" idx="20"/>
          </p:nvPr>
        </p:nvSpPr>
        <p:spPr>
          <a:xfrm>
            <a:off x="11202856" y="6301811"/>
            <a:ext cx="684344" cy="365125"/>
          </a:xfrm>
        </p:spPr>
        <p:txBody>
          <a:bodyPr/>
          <a:lstStyle/>
          <a:p>
            <a:pPr defTabSz="1088421"/>
            <a:fld id="{104FC826-72BB-4AF1-BA01-A94F7396A7DC}" type="slidenum">
              <a:rPr lang="en-US" smtClean="0"/>
              <a:pPr defTabSz="1088421"/>
              <a:t>15</a:t>
            </a:fld>
            <a:endParaRPr lang="en-US"/>
          </a:p>
        </p:txBody>
      </p:sp>
    </p:spTree>
    <p:extLst>
      <p:ext uri="{BB962C8B-B14F-4D97-AF65-F5344CB8AC3E}">
        <p14:creationId xmlns:p14="http://schemas.microsoft.com/office/powerpoint/2010/main" val="2875683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84E6EBB-CC03-9F51-9C86-5612BDF61722}"/>
              </a:ext>
            </a:extLst>
          </p:cNvPr>
          <p:cNvSpPr>
            <a:spLocks noGrp="1"/>
          </p:cNvSpPr>
          <p:nvPr>
            <p:ph type="sldNum" sz="quarter" idx="11"/>
          </p:nvPr>
        </p:nvSpPr>
        <p:spPr/>
        <p:txBody>
          <a:bodyPr/>
          <a:lstStyle/>
          <a:p>
            <a:pPr defTabSz="1088421"/>
            <a:fld id="{104FC826-72BB-4AF1-BA01-A94F7396A7DC}" type="slidenum">
              <a:rPr lang="en-US" smtClean="0"/>
              <a:pPr defTabSz="1088421"/>
              <a:t>16</a:t>
            </a:fld>
            <a:endParaRPr lang="en-US"/>
          </a:p>
        </p:txBody>
      </p:sp>
      <p:sp>
        <p:nvSpPr>
          <p:cNvPr id="3" name="Footer Placeholder 2">
            <a:extLst>
              <a:ext uri="{FF2B5EF4-FFF2-40B4-BE49-F238E27FC236}">
                <a16:creationId xmlns:a16="http://schemas.microsoft.com/office/drawing/2014/main" id="{277A1CE4-0FCD-B69B-B3B7-56CE5E8AE260}"/>
              </a:ext>
            </a:extLst>
          </p:cNvPr>
          <p:cNvSpPr>
            <a:spLocks noGrp="1"/>
          </p:cNvSpPr>
          <p:nvPr>
            <p:ph type="ftr" sz="quarter" idx="10"/>
          </p:nvPr>
        </p:nvSpPr>
        <p:spPr/>
        <p:txBody>
          <a:bodyPr/>
          <a:lstStyle/>
          <a:p>
            <a:r>
              <a:rPr lang="en-US"/>
              <a:t>Confidential | Authorized </a:t>
            </a:r>
          </a:p>
        </p:txBody>
      </p:sp>
      <p:pic>
        <p:nvPicPr>
          <p:cNvPr id="4" name="Picture 3" descr="A person sitting at a table with a computer&#10;&#10;Description automatically generated with low confidence">
            <a:extLst>
              <a:ext uri="{FF2B5EF4-FFF2-40B4-BE49-F238E27FC236}">
                <a16:creationId xmlns:a16="http://schemas.microsoft.com/office/drawing/2014/main" id="{8816FE0F-18B5-E078-EB37-8D7020018E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2000" cy="3426854"/>
          </a:xfrm>
          <a:prstGeom prst="rect">
            <a:avLst/>
          </a:prstGeom>
        </p:spPr>
      </p:pic>
      <p:sp>
        <p:nvSpPr>
          <p:cNvPr id="5" name="Rectangle 4">
            <a:extLst>
              <a:ext uri="{FF2B5EF4-FFF2-40B4-BE49-F238E27FC236}">
                <a16:creationId xmlns:a16="http://schemas.microsoft.com/office/drawing/2014/main" id="{2410B403-D47A-C92F-DD94-8C50AC28F8CD}"/>
              </a:ext>
            </a:extLst>
          </p:cNvPr>
          <p:cNvSpPr/>
          <p:nvPr/>
        </p:nvSpPr>
        <p:spPr>
          <a:xfrm>
            <a:off x="0" y="-1"/>
            <a:ext cx="12209574" cy="3442479"/>
          </a:xfrm>
          <a:prstGeom prst="rect">
            <a:avLst/>
          </a:prstGeom>
          <a:gradFill flip="none" rotWithShape="1">
            <a:gsLst>
              <a:gs pos="32000">
                <a:schemeClr val="bg1">
                  <a:alpha val="0"/>
                </a:schemeClr>
              </a:gs>
              <a:gs pos="76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 name="Rounded Rectangle 70">
            <a:extLst>
              <a:ext uri="{FF2B5EF4-FFF2-40B4-BE49-F238E27FC236}">
                <a16:creationId xmlns:a16="http://schemas.microsoft.com/office/drawing/2014/main" id="{3AF0E69A-8E66-04BD-F88E-E9908DDE24A3}"/>
              </a:ext>
            </a:extLst>
          </p:cNvPr>
          <p:cNvSpPr/>
          <p:nvPr/>
        </p:nvSpPr>
        <p:spPr>
          <a:xfrm>
            <a:off x="1524" y="3479558"/>
            <a:ext cx="12188952" cy="3389774"/>
          </a:xfrm>
          <a:prstGeom prst="roundRect">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cxnSp>
        <p:nvCxnSpPr>
          <p:cNvPr id="7" name="Straight Connector 6">
            <a:extLst>
              <a:ext uri="{FF2B5EF4-FFF2-40B4-BE49-F238E27FC236}">
                <a16:creationId xmlns:a16="http://schemas.microsoft.com/office/drawing/2014/main" id="{95BAD9E5-505F-F63D-F6CE-65BF25272ED8}"/>
              </a:ext>
            </a:extLst>
          </p:cNvPr>
          <p:cNvCxnSpPr/>
          <p:nvPr/>
        </p:nvCxnSpPr>
        <p:spPr>
          <a:xfrm>
            <a:off x="3260300" y="3845282"/>
            <a:ext cx="0" cy="155448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20E675B9-0E3A-E2E3-75B3-4987358C82FC}"/>
              </a:ext>
            </a:extLst>
          </p:cNvPr>
          <p:cNvCxnSpPr>
            <a:cxnSpLocks/>
          </p:cNvCxnSpPr>
          <p:nvPr/>
        </p:nvCxnSpPr>
        <p:spPr>
          <a:xfrm>
            <a:off x="5871898" y="3845282"/>
            <a:ext cx="0" cy="155448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9D548BF5-1234-1F25-A7CB-46462C7153AC}"/>
              </a:ext>
            </a:extLst>
          </p:cNvPr>
          <p:cNvCxnSpPr/>
          <p:nvPr/>
        </p:nvCxnSpPr>
        <p:spPr>
          <a:xfrm>
            <a:off x="9159626" y="3845282"/>
            <a:ext cx="0" cy="1554480"/>
          </a:xfrm>
          <a:prstGeom prst="line">
            <a:avLst/>
          </a:prstGeom>
          <a:ln w="12700">
            <a:solidFill>
              <a:schemeClr val="accent2"/>
            </a:solidFill>
          </a:ln>
          <a:effectLst/>
        </p:spPr>
        <p:style>
          <a:lnRef idx="2">
            <a:schemeClr val="accent1"/>
          </a:lnRef>
          <a:fillRef idx="0">
            <a:schemeClr val="accent1"/>
          </a:fillRef>
          <a:effectRef idx="1">
            <a:schemeClr val="accent1"/>
          </a:effectRef>
          <a:fontRef idx="minor">
            <a:schemeClr val="tx1"/>
          </a:fontRef>
        </p:style>
      </p:cxnSp>
      <p:pic>
        <p:nvPicPr>
          <p:cNvPr id="10" name="Picture 8" descr="Text&#10;&#10;Description automatically generated">
            <a:extLst>
              <a:ext uri="{FF2B5EF4-FFF2-40B4-BE49-F238E27FC236}">
                <a16:creationId xmlns:a16="http://schemas.microsoft.com/office/drawing/2014/main" id="{E3597FEB-F576-DA68-EFDD-0450E342B86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8811" y="3975286"/>
            <a:ext cx="1987664" cy="547751"/>
          </a:xfrm>
          <a:prstGeom prst="rect">
            <a:avLst/>
          </a:prstGeom>
        </p:spPr>
      </p:pic>
      <p:sp>
        <p:nvSpPr>
          <p:cNvPr id="11" name="Title 4">
            <a:extLst>
              <a:ext uri="{FF2B5EF4-FFF2-40B4-BE49-F238E27FC236}">
                <a16:creationId xmlns:a16="http://schemas.microsoft.com/office/drawing/2014/main" id="{588CABDA-00E9-45BF-56E0-DF1155F5BC0C}"/>
              </a:ext>
            </a:extLst>
          </p:cNvPr>
          <p:cNvSpPr txBox="1">
            <a:spLocks/>
          </p:cNvSpPr>
          <p:nvPr/>
        </p:nvSpPr>
        <p:spPr>
          <a:xfrm>
            <a:off x="7887311" y="185222"/>
            <a:ext cx="3918695" cy="1322464"/>
          </a:xfrm>
          <a:prstGeom prst="rect">
            <a:avLst/>
          </a:prstGeom>
          <a:ln w="57150">
            <a:noFill/>
            <a:miter lim="800000"/>
          </a:ln>
        </p:spPr>
        <p:txBody>
          <a:bodyPr vert="horz" lIns="0" tIns="91440" rIns="0" bIns="91440" rtlCol="0" anchor="ctr" anchorCtr="0">
            <a:noAutofit/>
          </a:bodyPr>
          <a:lstStyle>
            <a:lvl1pPr algn="ctr" defTabSz="914400" rtl="0" eaLnBrk="1" latinLnBrk="0" hangingPunct="1">
              <a:lnSpc>
                <a:spcPct val="90000"/>
              </a:lnSpc>
              <a:spcBef>
                <a:spcPct val="0"/>
              </a:spcBef>
              <a:buNone/>
              <a:defRPr sz="4000" b="0" kern="1200" cap="all" baseline="0">
                <a:solidFill>
                  <a:schemeClr val="bg1"/>
                </a:solidFill>
                <a:latin typeface="+mj-lt"/>
                <a:ea typeface="+mj-ea"/>
                <a:cs typeface="+mj-cs"/>
              </a:defRPr>
            </a:lvl1pPr>
          </a:lstStyle>
          <a:p>
            <a:pPr algn="l" defTabSz="457200" fontAlgn="base">
              <a:spcBef>
                <a:spcPct val="20000"/>
              </a:spcBef>
              <a:spcAft>
                <a:spcPct val="0"/>
              </a:spcAft>
              <a:buClr>
                <a:srgbClr val="A30015"/>
              </a:buClr>
              <a:defRPr/>
            </a:pPr>
            <a:r>
              <a:rPr lang="en-US" altLang="en-US" sz="2800" b="1" cap="none">
                <a:solidFill>
                  <a:schemeClr val="tx1"/>
                </a:solidFill>
                <a:ea typeface="+mn-ea"/>
                <a:cs typeface="+mn-cs"/>
              </a:rPr>
              <a:t>Only HPE and Zerto</a:t>
            </a:r>
          </a:p>
        </p:txBody>
      </p:sp>
      <p:sp>
        <p:nvSpPr>
          <p:cNvPr id="12" name="Red rectangle">
            <a:extLst>
              <a:ext uri="{FF2B5EF4-FFF2-40B4-BE49-F238E27FC236}">
                <a16:creationId xmlns:a16="http://schemas.microsoft.com/office/drawing/2014/main" id="{82322A20-4DD5-0BDD-9312-28EAC95EB1E5}"/>
              </a:ext>
            </a:extLst>
          </p:cNvPr>
          <p:cNvSpPr/>
          <p:nvPr/>
        </p:nvSpPr>
        <p:spPr>
          <a:xfrm rot="16200000">
            <a:off x="6050280" y="-2621901"/>
            <a:ext cx="91440" cy="12188952"/>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grpSp>
        <p:nvGrpSpPr>
          <p:cNvPr id="13" name="Group 12">
            <a:extLst>
              <a:ext uri="{FF2B5EF4-FFF2-40B4-BE49-F238E27FC236}">
                <a16:creationId xmlns:a16="http://schemas.microsoft.com/office/drawing/2014/main" id="{2E020FE3-8540-78E3-16B4-CBF395DA979B}"/>
              </a:ext>
            </a:extLst>
          </p:cNvPr>
          <p:cNvGrpSpPr/>
          <p:nvPr/>
        </p:nvGrpSpPr>
        <p:grpSpPr>
          <a:xfrm>
            <a:off x="7887312" y="1264617"/>
            <a:ext cx="3714790" cy="445574"/>
            <a:chOff x="7887312" y="1113424"/>
            <a:chExt cx="3714790" cy="445574"/>
          </a:xfrm>
        </p:grpSpPr>
        <p:sp>
          <p:nvSpPr>
            <p:cNvPr id="14" name="TextBox 13">
              <a:extLst>
                <a:ext uri="{FF2B5EF4-FFF2-40B4-BE49-F238E27FC236}">
                  <a16:creationId xmlns:a16="http://schemas.microsoft.com/office/drawing/2014/main" id="{B5EEEA6A-B1A2-EA59-F299-21F2F9467BF2}"/>
                </a:ext>
              </a:extLst>
            </p:cNvPr>
            <p:cNvSpPr txBox="1"/>
            <p:nvPr/>
          </p:nvSpPr>
          <p:spPr>
            <a:xfrm>
              <a:off x="8419228" y="1158888"/>
              <a:ext cx="3182874" cy="400110"/>
            </a:xfrm>
            <a:prstGeom prst="rect">
              <a:avLst/>
            </a:prstGeom>
            <a:noFill/>
          </p:spPr>
          <p:txBody>
            <a:bodyPr wrap="square" lIns="91440" tIns="45720" rIns="91440" bIns="45720" rtlCol="0" anchor="ctr">
              <a:spAutoFit/>
            </a:bodyPr>
            <a:lstStyle/>
            <a:p>
              <a:pPr marL="15875" fontAlgn="base">
                <a:spcBef>
                  <a:spcPct val="20000"/>
                </a:spcBef>
                <a:spcAft>
                  <a:spcPct val="0"/>
                </a:spcAft>
                <a:buClr>
                  <a:srgbClr val="A30015"/>
                </a:buClr>
              </a:pPr>
              <a:r>
                <a:rPr lang="en-US" sz="2000"/>
                <a:t>Battle-Tested CDP Since 2012</a:t>
              </a:r>
            </a:p>
          </p:txBody>
        </p:sp>
        <p:grpSp>
          <p:nvGrpSpPr>
            <p:cNvPr id="15" name="Group 14">
              <a:extLst>
                <a:ext uri="{FF2B5EF4-FFF2-40B4-BE49-F238E27FC236}">
                  <a16:creationId xmlns:a16="http://schemas.microsoft.com/office/drawing/2014/main" id="{1F3A8DD4-9EB2-3317-7F8C-69026F3B7C4F}"/>
                </a:ext>
              </a:extLst>
            </p:cNvPr>
            <p:cNvGrpSpPr/>
            <p:nvPr/>
          </p:nvGrpSpPr>
          <p:grpSpPr>
            <a:xfrm>
              <a:off x="7887312" y="1113424"/>
              <a:ext cx="429395" cy="429395"/>
              <a:chOff x="7626139" y="332898"/>
              <a:chExt cx="646331" cy="646331"/>
            </a:xfrm>
          </p:grpSpPr>
          <p:sp>
            <p:nvSpPr>
              <p:cNvPr id="16" name="Oval 15">
                <a:extLst>
                  <a:ext uri="{FF2B5EF4-FFF2-40B4-BE49-F238E27FC236}">
                    <a16:creationId xmlns:a16="http://schemas.microsoft.com/office/drawing/2014/main" id="{FBF549A2-4980-4E9A-F84D-7AC727492F01}"/>
                  </a:ext>
                </a:extLst>
              </p:cNvPr>
              <p:cNvSpPr/>
              <p:nvPr/>
            </p:nvSpPr>
            <p:spPr>
              <a:xfrm>
                <a:off x="7626139" y="332898"/>
                <a:ext cx="646331" cy="646331"/>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pic>
            <p:nvPicPr>
              <p:cNvPr id="17" name="Graphic 16" descr="Checkmark with solid fill">
                <a:extLst>
                  <a:ext uri="{FF2B5EF4-FFF2-40B4-BE49-F238E27FC236}">
                    <a16:creationId xmlns:a16="http://schemas.microsoft.com/office/drawing/2014/main" id="{92773FC4-7F91-AF67-86F6-C3829752553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757140" y="463899"/>
                <a:ext cx="384329" cy="384329"/>
              </a:xfrm>
              <a:prstGeom prst="rect">
                <a:avLst/>
              </a:prstGeom>
            </p:spPr>
          </p:pic>
        </p:grpSp>
      </p:grpSp>
      <p:grpSp>
        <p:nvGrpSpPr>
          <p:cNvPr id="18" name="Group 17">
            <a:extLst>
              <a:ext uri="{FF2B5EF4-FFF2-40B4-BE49-F238E27FC236}">
                <a16:creationId xmlns:a16="http://schemas.microsoft.com/office/drawing/2014/main" id="{7EDEF6A2-42DE-A9E2-A211-8A3782928007}"/>
              </a:ext>
            </a:extLst>
          </p:cNvPr>
          <p:cNvGrpSpPr/>
          <p:nvPr/>
        </p:nvGrpSpPr>
        <p:grpSpPr>
          <a:xfrm>
            <a:off x="7887312" y="1913082"/>
            <a:ext cx="4398725" cy="445574"/>
            <a:chOff x="7887312" y="1914255"/>
            <a:chExt cx="4398725" cy="445574"/>
          </a:xfrm>
        </p:grpSpPr>
        <p:sp>
          <p:nvSpPr>
            <p:cNvPr id="19" name="TextBox 18">
              <a:extLst>
                <a:ext uri="{FF2B5EF4-FFF2-40B4-BE49-F238E27FC236}">
                  <a16:creationId xmlns:a16="http://schemas.microsoft.com/office/drawing/2014/main" id="{51493C70-715C-3877-644C-FC086FF14C12}"/>
                </a:ext>
              </a:extLst>
            </p:cNvPr>
            <p:cNvSpPr txBox="1"/>
            <p:nvPr/>
          </p:nvSpPr>
          <p:spPr>
            <a:xfrm>
              <a:off x="8414368" y="1959719"/>
              <a:ext cx="3871669" cy="400110"/>
            </a:xfrm>
            <a:prstGeom prst="rect">
              <a:avLst/>
            </a:prstGeom>
            <a:noFill/>
          </p:spPr>
          <p:txBody>
            <a:bodyPr wrap="square" lIns="91440" tIns="45720" rIns="91440" bIns="45720" rtlCol="0" anchor="ctr">
              <a:spAutoFit/>
            </a:bodyPr>
            <a:lstStyle/>
            <a:p>
              <a:pPr marL="15875" fontAlgn="base">
                <a:spcBef>
                  <a:spcPct val="20000"/>
                </a:spcBef>
                <a:spcAft>
                  <a:spcPct val="0"/>
                </a:spcAft>
                <a:buClr>
                  <a:srgbClr val="A30015"/>
                </a:buClr>
              </a:pPr>
              <a:r>
                <a:rPr lang="en-US" sz="2000"/>
                <a:t>Proven Reliability at Scale</a:t>
              </a:r>
            </a:p>
          </p:txBody>
        </p:sp>
        <p:grpSp>
          <p:nvGrpSpPr>
            <p:cNvPr id="20" name="Group 19">
              <a:extLst>
                <a:ext uri="{FF2B5EF4-FFF2-40B4-BE49-F238E27FC236}">
                  <a16:creationId xmlns:a16="http://schemas.microsoft.com/office/drawing/2014/main" id="{83C16704-BEA8-4BBE-C57C-0022A11D571B}"/>
                </a:ext>
              </a:extLst>
            </p:cNvPr>
            <p:cNvGrpSpPr/>
            <p:nvPr/>
          </p:nvGrpSpPr>
          <p:grpSpPr>
            <a:xfrm>
              <a:off x="7887312" y="1914255"/>
              <a:ext cx="429395" cy="429395"/>
              <a:chOff x="7626139" y="332898"/>
              <a:chExt cx="646331" cy="646331"/>
            </a:xfrm>
          </p:grpSpPr>
          <p:sp>
            <p:nvSpPr>
              <p:cNvPr id="21" name="Oval 20">
                <a:extLst>
                  <a:ext uri="{FF2B5EF4-FFF2-40B4-BE49-F238E27FC236}">
                    <a16:creationId xmlns:a16="http://schemas.microsoft.com/office/drawing/2014/main" id="{A56853B8-30C8-A133-D077-5C96B9C54A75}"/>
                  </a:ext>
                </a:extLst>
              </p:cNvPr>
              <p:cNvSpPr/>
              <p:nvPr/>
            </p:nvSpPr>
            <p:spPr>
              <a:xfrm>
                <a:off x="7626139" y="332898"/>
                <a:ext cx="646331" cy="646331"/>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pic>
            <p:nvPicPr>
              <p:cNvPr id="22" name="Graphic 21" descr="Checkmark with solid fill">
                <a:extLst>
                  <a:ext uri="{FF2B5EF4-FFF2-40B4-BE49-F238E27FC236}">
                    <a16:creationId xmlns:a16="http://schemas.microsoft.com/office/drawing/2014/main" id="{959423EC-0C1A-7241-9E37-96E9F8CE2895}"/>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757140" y="463899"/>
                <a:ext cx="384329" cy="384329"/>
              </a:xfrm>
              <a:prstGeom prst="rect">
                <a:avLst/>
              </a:prstGeom>
            </p:spPr>
          </p:pic>
        </p:grpSp>
      </p:grpSp>
      <p:grpSp>
        <p:nvGrpSpPr>
          <p:cNvPr id="23" name="Group 22">
            <a:extLst>
              <a:ext uri="{FF2B5EF4-FFF2-40B4-BE49-F238E27FC236}">
                <a16:creationId xmlns:a16="http://schemas.microsoft.com/office/drawing/2014/main" id="{6A2B9230-6BB9-43B6-F707-ACF73ACC2250}"/>
              </a:ext>
            </a:extLst>
          </p:cNvPr>
          <p:cNvGrpSpPr/>
          <p:nvPr/>
        </p:nvGrpSpPr>
        <p:grpSpPr>
          <a:xfrm>
            <a:off x="7887312" y="2561547"/>
            <a:ext cx="4399247" cy="429395"/>
            <a:chOff x="7887312" y="2561547"/>
            <a:chExt cx="4399247" cy="429395"/>
          </a:xfrm>
        </p:grpSpPr>
        <p:sp>
          <p:nvSpPr>
            <p:cNvPr id="24" name="TextBox 23">
              <a:extLst>
                <a:ext uri="{FF2B5EF4-FFF2-40B4-BE49-F238E27FC236}">
                  <a16:creationId xmlns:a16="http://schemas.microsoft.com/office/drawing/2014/main" id="{A5723D04-5796-71E7-AD00-854E6734D66C}"/>
                </a:ext>
              </a:extLst>
            </p:cNvPr>
            <p:cNvSpPr txBox="1"/>
            <p:nvPr/>
          </p:nvSpPr>
          <p:spPr>
            <a:xfrm>
              <a:off x="8413347" y="2588666"/>
              <a:ext cx="3873212" cy="400110"/>
            </a:xfrm>
            <a:prstGeom prst="rect">
              <a:avLst/>
            </a:prstGeom>
            <a:noFill/>
          </p:spPr>
          <p:txBody>
            <a:bodyPr wrap="square" lIns="91440" tIns="45720" rIns="91440" bIns="45720" rtlCol="0" anchor="ctr">
              <a:spAutoFit/>
            </a:bodyPr>
            <a:lstStyle/>
            <a:p>
              <a:pPr marL="15875" fontAlgn="base">
                <a:spcBef>
                  <a:spcPct val="20000"/>
                </a:spcBef>
                <a:spcAft>
                  <a:spcPct val="0"/>
                </a:spcAft>
                <a:buClr>
                  <a:srgbClr val="A30015"/>
                </a:buClr>
              </a:pPr>
              <a:r>
                <a:rPr lang="en-US" sz="2000"/>
                <a:t>Gold Standard in Performance</a:t>
              </a:r>
            </a:p>
          </p:txBody>
        </p:sp>
        <p:grpSp>
          <p:nvGrpSpPr>
            <p:cNvPr id="25" name="Group 24">
              <a:extLst>
                <a:ext uri="{FF2B5EF4-FFF2-40B4-BE49-F238E27FC236}">
                  <a16:creationId xmlns:a16="http://schemas.microsoft.com/office/drawing/2014/main" id="{E65E7629-DF51-6C80-DD93-01DA979905DD}"/>
                </a:ext>
              </a:extLst>
            </p:cNvPr>
            <p:cNvGrpSpPr/>
            <p:nvPr/>
          </p:nvGrpSpPr>
          <p:grpSpPr>
            <a:xfrm>
              <a:off x="7887312" y="2561547"/>
              <a:ext cx="429395" cy="429395"/>
              <a:chOff x="7626139" y="332898"/>
              <a:chExt cx="646331" cy="646331"/>
            </a:xfrm>
          </p:grpSpPr>
          <p:sp>
            <p:nvSpPr>
              <p:cNvPr id="26" name="Oval 25">
                <a:extLst>
                  <a:ext uri="{FF2B5EF4-FFF2-40B4-BE49-F238E27FC236}">
                    <a16:creationId xmlns:a16="http://schemas.microsoft.com/office/drawing/2014/main" id="{0917AAF6-DDC8-2975-9D26-3478785A13D2}"/>
                  </a:ext>
                </a:extLst>
              </p:cNvPr>
              <p:cNvSpPr/>
              <p:nvPr/>
            </p:nvSpPr>
            <p:spPr>
              <a:xfrm>
                <a:off x="7626139" y="332898"/>
                <a:ext cx="646331" cy="646331"/>
              </a:xfrm>
              <a:prstGeom prst="ellipse">
                <a:avLst/>
              </a:prstGeom>
              <a:solidFill>
                <a:schemeClr val="accent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pic>
            <p:nvPicPr>
              <p:cNvPr id="27" name="Graphic 26" descr="Checkmark with solid fill">
                <a:extLst>
                  <a:ext uri="{FF2B5EF4-FFF2-40B4-BE49-F238E27FC236}">
                    <a16:creationId xmlns:a16="http://schemas.microsoft.com/office/drawing/2014/main" id="{CF6BB9DE-DA6E-872F-5197-675A49FBA82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757140" y="463899"/>
                <a:ext cx="384329" cy="384329"/>
              </a:xfrm>
              <a:prstGeom prst="rect">
                <a:avLst/>
              </a:prstGeom>
            </p:spPr>
          </p:pic>
        </p:grpSp>
      </p:grpSp>
      <p:sp>
        <p:nvSpPr>
          <p:cNvPr id="28" name="Text Placeholder 8">
            <a:extLst>
              <a:ext uri="{FF2B5EF4-FFF2-40B4-BE49-F238E27FC236}">
                <a16:creationId xmlns:a16="http://schemas.microsoft.com/office/drawing/2014/main" id="{D36AF840-5913-3CDA-0ED2-2013F039C06D}"/>
              </a:ext>
            </a:extLst>
          </p:cNvPr>
          <p:cNvSpPr txBox="1">
            <a:spLocks/>
          </p:cNvSpPr>
          <p:nvPr/>
        </p:nvSpPr>
        <p:spPr bwMode="auto">
          <a:xfrm>
            <a:off x="9536926" y="3926767"/>
            <a:ext cx="2286000" cy="692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l" defTabSz="608013" rtl="0" eaLnBrk="1" fontAlgn="auto" hangingPunct="1">
              <a:spcBef>
                <a:spcPts val="0"/>
              </a:spcBef>
              <a:spcAft>
                <a:spcPts val="0"/>
              </a:spcAft>
              <a:buClr>
                <a:srgbClr val="A30015"/>
              </a:buClr>
              <a:buFont typeface="Arial" panose="020B0604020202020204" pitchFamily="34" charset="0"/>
              <a:buNone/>
              <a:defRPr lang="en-US" sz="2000" b="0" i="0" kern="1200" dirty="0">
                <a:solidFill>
                  <a:schemeClr val="bg1"/>
                </a:solidFill>
                <a:latin typeface="Source Sans Pro" panose="020B0503030403020204" pitchFamily="34" charset="0"/>
                <a:ea typeface="+mn-ea"/>
                <a:cs typeface="+mn-cs"/>
              </a:defRPr>
            </a:lvl1pPr>
            <a:lvl2pPr marL="609600" indent="0" algn="l" defTabSz="608013" rtl="0" eaLnBrk="1" fontAlgn="auto" hangingPunct="1">
              <a:spcBef>
                <a:spcPts val="0"/>
              </a:spcBef>
              <a:spcAft>
                <a:spcPts val="0"/>
              </a:spcAft>
              <a:buClr>
                <a:srgbClr val="A30015"/>
              </a:buClr>
              <a:buFont typeface="Arial" panose="020B0604020202020204" pitchFamily="34" charset="0"/>
              <a:buNone/>
              <a:defRPr lang="en-US" sz="2000" b="0" i="0" kern="1200" dirty="0" smtClean="0">
                <a:solidFill>
                  <a:schemeClr val="bg1"/>
                </a:solidFill>
                <a:latin typeface="Source Sans Pro Light" panose="020B0403030403020204" pitchFamily="34" charset="0"/>
                <a:ea typeface="Lato" charset="0"/>
                <a:cs typeface="Lato" charset="0"/>
              </a:defRPr>
            </a:lvl2pPr>
            <a:lvl3pPr marL="1219200" indent="0" algn="l" defTabSz="608013" rtl="0" eaLnBrk="1" fontAlgn="auto" hangingPunct="1">
              <a:spcBef>
                <a:spcPts val="0"/>
              </a:spcBef>
              <a:spcAft>
                <a:spcPts val="0"/>
              </a:spcAft>
              <a:buClr>
                <a:srgbClr val="A30015"/>
              </a:buClr>
              <a:buFont typeface="Arial" panose="020B0604020202020204" pitchFamily="34" charset="0"/>
              <a:buNone/>
              <a:defRPr lang="en-US" sz="2000" b="1" i="0" kern="1200" dirty="0" smtClean="0">
                <a:solidFill>
                  <a:schemeClr val="bg1"/>
                </a:solidFill>
                <a:latin typeface="Source Sans Pro Light" panose="020B0403030403020204" pitchFamily="34" charset="0"/>
                <a:ea typeface="Lato" charset="0"/>
                <a:cs typeface="Lato" charset="0"/>
              </a:defRPr>
            </a:lvl3pPr>
            <a:lvl4pPr marL="1828800" indent="0" algn="l" defTabSz="608013" rtl="0" eaLnBrk="1" fontAlgn="auto" hangingPunct="1">
              <a:spcBef>
                <a:spcPts val="0"/>
              </a:spcBef>
              <a:spcAft>
                <a:spcPts val="0"/>
              </a:spcAft>
              <a:buClr>
                <a:srgbClr val="A30015"/>
              </a:buClr>
              <a:buFont typeface="Arial" panose="020B0604020202020204" pitchFamily="34" charset="0"/>
              <a:buNone/>
              <a:defRPr lang="en-US" sz="2000" b="0" i="0" kern="1200" dirty="0" smtClean="0">
                <a:solidFill>
                  <a:schemeClr val="bg1"/>
                </a:solidFill>
                <a:latin typeface="Source Sans Pro Light" panose="020B0403030403020204" pitchFamily="34" charset="0"/>
                <a:ea typeface="Lato" charset="0"/>
                <a:cs typeface="Lato" charset="0"/>
              </a:defRPr>
            </a:lvl4pPr>
            <a:lvl5pPr marL="2438400" indent="0" algn="l" defTabSz="608013" rtl="0" eaLnBrk="1" fontAlgn="auto" hangingPunct="1">
              <a:spcBef>
                <a:spcPts val="0"/>
              </a:spcBef>
              <a:spcAft>
                <a:spcPts val="0"/>
              </a:spcAft>
              <a:buClr>
                <a:srgbClr val="A30015"/>
              </a:buClr>
              <a:buFont typeface="Arial" panose="020B0604020202020204" pitchFamily="34" charset="0"/>
              <a:buNone/>
              <a:defRPr lang="en-US" sz="2000" b="0" i="0" kern="1200" dirty="0">
                <a:solidFill>
                  <a:schemeClr val="bg1"/>
                </a:solidFill>
                <a:latin typeface="Source Sans Pro Light" panose="020B0403030403020204" pitchFamily="34" charset="0"/>
                <a:ea typeface="Lato" charset="0"/>
                <a:cs typeface="Lato" charset="0"/>
              </a:defRPr>
            </a:lvl5pPr>
            <a:lvl6pPr marL="3352548" indent="-304776" algn="l" defTabSz="609555" rtl="0" eaLnBrk="1" latinLnBrk="0" hangingPunct="1">
              <a:spcBef>
                <a:spcPct val="20000"/>
              </a:spcBef>
              <a:buFont typeface="Arial"/>
              <a:buChar char="•"/>
              <a:defRPr sz="2700"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700"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700"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700" kern="1200">
                <a:solidFill>
                  <a:schemeClr val="tx1"/>
                </a:solidFill>
                <a:latin typeface="+mn-lt"/>
                <a:ea typeface="+mn-ea"/>
                <a:cs typeface="+mn-cs"/>
              </a:defRPr>
            </a:lvl9pPr>
          </a:lstStyle>
          <a:p>
            <a:r>
              <a:rPr lang="en-US" cap="all"/>
              <a:t>FORTUNE 10 CUSTOMER</a:t>
            </a:r>
          </a:p>
        </p:txBody>
      </p:sp>
      <p:pic>
        <p:nvPicPr>
          <p:cNvPr id="29" name="Picture 28" descr="A picture containing logo&#10;&#10;Description automatically generated">
            <a:extLst>
              <a:ext uri="{FF2B5EF4-FFF2-40B4-BE49-F238E27FC236}">
                <a16:creationId xmlns:a16="http://schemas.microsoft.com/office/drawing/2014/main" id="{B235171F-7E2A-1CFC-4AA3-F339542E7DE0}"/>
              </a:ext>
            </a:extLst>
          </p:cNvPr>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422814" y="4016623"/>
            <a:ext cx="2286000" cy="435769"/>
          </a:xfrm>
          <a:prstGeom prst="rect">
            <a:avLst/>
          </a:prstGeom>
        </p:spPr>
      </p:pic>
      <p:sp>
        <p:nvSpPr>
          <p:cNvPr id="30" name="Text Placeholder 5">
            <a:extLst>
              <a:ext uri="{FF2B5EF4-FFF2-40B4-BE49-F238E27FC236}">
                <a16:creationId xmlns:a16="http://schemas.microsoft.com/office/drawing/2014/main" id="{035AE86C-4B18-3FD0-895F-57A996463D79}"/>
              </a:ext>
            </a:extLst>
          </p:cNvPr>
          <p:cNvSpPr txBox="1">
            <a:spLocks/>
          </p:cNvSpPr>
          <p:nvPr/>
        </p:nvSpPr>
        <p:spPr>
          <a:xfrm>
            <a:off x="9536926" y="4655555"/>
            <a:ext cx="2286000" cy="879475"/>
          </a:xfrm>
          <a:prstGeom prst="rect">
            <a:avLst/>
          </a:prstGeom>
          <a:noFill/>
        </p:spPr>
        <p:txBody>
          <a:bodyPr/>
          <a:lstStyle>
            <a:lvl1pPr marL="288925" indent="-288925" algn="l" defTabSz="608013" rtl="0" eaLnBrk="1" fontAlgn="base" hangingPunct="1">
              <a:spcBef>
                <a:spcPct val="20000"/>
              </a:spcBef>
              <a:spcAft>
                <a:spcPct val="0"/>
              </a:spcAft>
              <a:buClr>
                <a:srgbClr val="A30015"/>
              </a:buClr>
              <a:buFont typeface="Arial" panose="020B0604020202020204" pitchFamily="34" charset="0"/>
              <a:buChar char="•"/>
              <a:defRPr lang="en-US" sz="2000" b="0" i="0" kern="1200" dirty="0">
                <a:solidFill>
                  <a:schemeClr val="tx1"/>
                </a:solidFill>
                <a:latin typeface="Source Sans Pro Light" panose="020B0403030403020204" pitchFamily="34" charset="0"/>
                <a:ea typeface="Source Sans Pro Light" panose="020B0403030403020204" pitchFamily="34" charset="0"/>
                <a:cs typeface="Calibri Light" panose="020F0302020204030204" pitchFamily="34" charset="0"/>
              </a:defRPr>
            </a:lvl1pPr>
            <a:lvl2pPr marL="858838" indent="-249238" algn="l" defTabSz="608013" rtl="0" eaLnBrk="1" fontAlgn="base" hangingPunct="1">
              <a:spcBef>
                <a:spcPct val="20000"/>
              </a:spcBef>
              <a:spcAft>
                <a:spcPct val="0"/>
              </a:spcAft>
              <a:buClr>
                <a:srgbClr val="A30015"/>
              </a:buClr>
              <a:buFont typeface="Arial" panose="020B0604020202020204" pitchFamily="34" charset="0"/>
              <a:buChar char="–"/>
              <a:defRPr sz="1800" b="0" i="0" kern="1200">
                <a:solidFill>
                  <a:schemeClr val="tx1"/>
                </a:solidFill>
                <a:latin typeface="Source Sans Pro Light" panose="020B0403030403020204" pitchFamily="34" charset="0"/>
                <a:ea typeface="+mn-ea"/>
                <a:cs typeface="Calibri Light" panose="020F0302020204030204" pitchFamily="34" charset="0"/>
              </a:defRPr>
            </a:lvl2pPr>
            <a:lvl3pPr marL="1433513" indent="-214313" algn="l" defTabSz="608013" rtl="0" eaLnBrk="1" fontAlgn="base" hangingPunct="1">
              <a:spcBef>
                <a:spcPct val="20000"/>
              </a:spcBef>
              <a:spcAft>
                <a:spcPct val="0"/>
              </a:spcAft>
              <a:buClr>
                <a:srgbClr val="A30015"/>
              </a:buClr>
              <a:buFont typeface="Arial" panose="020B0604020202020204" pitchFamily="34" charset="0"/>
              <a:buChar char="•"/>
              <a:defRPr sz="1600" b="1" i="0" kern="1200">
                <a:solidFill>
                  <a:schemeClr val="tx1"/>
                </a:solidFill>
                <a:latin typeface="Source Sans Pro SemiBold" panose="020B0503030403020204" pitchFamily="34" charset="0"/>
                <a:ea typeface="+mn-ea"/>
                <a:cs typeface="Calibri Light" panose="020F0302020204030204" pitchFamily="34" charset="0"/>
              </a:defRPr>
            </a:lvl3pPr>
            <a:lvl4pPr marL="2063750" indent="-234950" algn="l" defTabSz="608013" rtl="0" eaLnBrk="1" fontAlgn="base" hangingPunct="1">
              <a:spcBef>
                <a:spcPct val="20000"/>
              </a:spcBef>
              <a:spcAft>
                <a:spcPct val="0"/>
              </a:spcAft>
              <a:buClr>
                <a:srgbClr val="A30015"/>
              </a:buClr>
              <a:buFont typeface="Arial" panose="020B0604020202020204" pitchFamily="34" charset="0"/>
              <a:buChar char="–"/>
              <a:defRPr sz="1400" b="0" i="0" kern="1200">
                <a:solidFill>
                  <a:schemeClr val="tx1"/>
                </a:solidFill>
                <a:latin typeface="Source Sans Pro Semibold" panose="020B0503030403020204" pitchFamily="34" charset="0"/>
                <a:ea typeface="+mn-ea"/>
                <a:cs typeface="Calibri" panose="020F0502020204030204" pitchFamily="34" charset="0"/>
              </a:defRPr>
            </a:lvl4pPr>
            <a:lvl5pPr marL="2630488" indent="-192088" algn="l" defTabSz="608013" rtl="0" eaLnBrk="1" fontAlgn="base" hangingPunct="1">
              <a:spcBef>
                <a:spcPct val="20000"/>
              </a:spcBef>
              <a:spcAft>
                <a:spcPct val="0"/>
              </a:spcAft>
              <a:buClr>
                <a:srgbClr val="A30015"/>
              </a:buClr>
              <a:buFont typeface="Arial" panose="020B0604020202020204" pitchFamily="34" charset="0"/>
              <a:buChar char="»"/>
              <a:defRPr sz="1200" b="0" i="0" kern="1200">
                <a:solidFill>
                  <a:schemeClr val="tx1"/>
                </a:solidFill>
                <a:latin typeface="Source Sans Pro Light" panose="020B0403030403020204" pitchFamily="34" charset="0"/>
                <a:ea typeface="+mn-ea"/>
                <a:cs typeface="Calibri" panose="020F0502020204030204" pitchFamily="34" charset="0"/>
              </a:defRPr>
            </a:lvl5pPr>
            <a:lvl6pPr marL="3352548" indent="-304776" algn="l" defTabSz="609555" rtl="0" eaLnBrk="1" latinLnBrk="0" hangingPunct="1">
              <a:spcBef>
                <a:spcPct val="20000"/>
              </a:spcBef>
              <a:buFont typeface="Arial"/>
              <a:buChar char="•"/>
              <a:defRPr sz="2700"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700"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700"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Aft>
                <a:spcPts val="0"/>
              </a:spcAft>
              <a:buNone/>
            </a:pPr>
            <a:r>
              <a:rPr lang="en-US">
                <a:solidFill>
                  <a:srgbClr val="FAFAFF"/>
                </a:solidFill>
              </a:rPr>
              <a:t>1400 VMs </a:t>
            </a:r>
          </a:p>
          <a:p>
            <a:pPr marL="0" indent="0">
              <a:spcAft>
                <a:spcPts val="0"/>
              </a:spcAft>
              <a:buNone/>
            </a:pPr>
            <a:r>
              <a:rPr lang="en-US">
                <a:solidFill>
                  <a:srgbClr val="FAFAFF"/>
                </a:solidFill>
              </a:rPr>
              <a:t>Avg </a:t>
            </a:r>
            <a:r>
              <a:rPr lang="en-US" b="1">
                <a:solidFill>
                  <a:srgbClr val="FAFAFF"/>
                </a:solidFill>
                <a:latin typeface="Source Sans Pro SemiBold" panose="020B0503030403020204" pitchFamily="34" charset="77"/>
              </a:rPr>
              <a:t>9 Sec </a:t>
            </a:r>
            <a:r>
              <a:rPr lang="en-US">
                <a:solidFill>
                  <a:srgbClr val="FAFAFF"/>
                </a:solidFill>
              </a:rPr>
              <a:t>RPO  </a:t>
            </a:r>
          </a:p>
        </p:txBody>
      </p:sp>
      <p:sp>
        <p:nvSpPr>
          <p:cNvPr id="31" name="Text Placeholder 7">
            <a:extLst>
              <a:ext uri="{FF2B5EF4-FFF2-40B4-BE49-F238E27FC236}">
                <a16:creationId xmlns:a16="http://schemas.microsoft.com/office/drawing/2014/main" id="{71B21062-902B-326D-6FF5-08049CD11DC7}"/>
              </a:ext>
            </a:extLst>
          </p:cNvPr>
          <p:cNvSpPr txBox="1">
            <a:spLocks/>
          </p:cNvSpPr>
          <p:nvPr/>
        </p:nvSpPr>
        <p:spPr>
          <a:xfrm>
            <a:off x="6371698" y="4655555"/>
            <a:ext cx="2286000" cy="879475"/>
          </a:xfrm>
          <a:prstGeom prst="rect">
            <a:avLst/>
          </a:prstGeom>
        </p:spPr>
        <p:txBody>
          <a:bodyPr/>
          <a:lstStyle>
            <a:lvl1pPr marL="288925" indent="-288925" algn="l" defTabSz="608013" rtl="0" eaLnBrk="1" fontAlgn="base" hangingPunct="1">
              <a:spcBef>
                <a:spcPct val="20000"/>
              </a:spcBef>
              <a:spcAft>
                <a:spcPct val="0"/>
              </a:spcAft>
              <a:buClr>
                <a:srgbClr val="A30015"/>
              </a:buClr>
              <a:buFont typeface="Arial" panose="020B0604020202020204" pitchFamily="34" charset="0"/>
              <a:buChar char="•"/>
              <a:defRPr lang="en-US" sz="2000" b="0" i="0" kern="1200" dirty="0">
                <a:solidFill>
                  <a:schemeClr val="tx1"/>
                </a:solidFill>
                <a:latin typeface="Source Sans Pro Light" panose="020B0403030403020204" pitchFamily="34" charset="0"/>
                <a:ea typeface="Source Sans Pro Light" panose="020B0403030403020204" pitchFamily="34" charset="0"/>
                <a:cs typeface="Calibri Light" panose="020F0302020204030204" pitchFamily="34" charset="0"/>
              </a:defRPr>
            </a:lvl1pPr>
            <a:lvl2pPr marL="858838" indent="-249238" algn="l" defTabSz="608013" rtl="0" eaLnBrk="1" fontAlgn="base" hangingPunct="1">
              <a:spcBef>
                <a:spcPct val="20000"/>
              </a:spcBef>
              <a:spcAft>
                <a:spcPct val="0"/>
              </a:spcAft>
              <a:buClr>
                <a:srgbClr val="A30015"/>
              </a:buClr>
              <a:buFont typeface="Arial" panose="020B0604020202020204" pitchFamily="34" charset="0"/>
              <a:buChar char="–"/>
              <a:defRPr sz="1800" b="0" i="0" kern="1200">
                <a:solidFill>
                  <a:schemeClr val="tx1"/>
                </a:solidFill>
                <a:latin typeface="Source Sans Pro Light" panose="020B0403030403020204" pitchFamily="34" charset="0"/>
                <a:ea typeface="+mn-ea"/>
                <a:cs typeface="Calibri Light" panose="020F0302020204030204" pitchFamily="34" charset="0"/>
              </a:defRPr>
            </a:lvl2pPr>
            <a:lvl3pPr marL="1433513" indent="-214313" algn="l" defTabSz="608013" rtl="0" eaLnBrk="1" fontAlgn="base" hangingPunct="1">
              <a:spcBef>
                <a:spcPct val="20000"/>
              </a:spcBef>
              <a:spcAft>
                <a:spcPct val="0"/>
              </a:spcAft>
              <a:buClr>
                <a:srgbClr val="A30015"/>
              </a:buClr>
              <a:buFont typeface="Arial" panose="020B0604020202020204" pitchFamily="34" charset="0"/>
              <a:buChar char="•"/>
              <a:defRPr sz="1600" b="1" i="0" kern="1200">
                <a:solidFill>
                  <a:schemeClr val="tx1"/>
                </a:solidFill>
                <a:latin typeface="Source Sans Pro SemiBold" panose="020B0503030403020204" pitchFamily="34" charset="0"/>
                <a:ea typeface="+mn-ea"/>
                <a:cs typeface="Calibri Light" panose="020F0302020204030204" pitchFamily="34" charset="0"/>
              </a:defRPr>
            </a:lvl3pPr>
            <a:lvl4pPr marL="2063750" indent="-234950" algn="l" defTabSz="608013" rtl="0" eaLnBrk="1" fontAlgn="base" hangingPunct="1">
              <a:spcBef>
                <a:spcPct val="20000"/>
              </a:spcBef>
              <a:spcAft>
                <a:spcPct val="0"/>
              </a:spcAft>
              <a:buClr>
                <a:srgbClr val="A30015"/>
              </a:buClr>
              <a:buFont typeface="Arial" panose="020B0604020202020204" pitchFamily="34" charset="0"/>
              <a:buChar char="–"/>
              <a:defRPr sz="1400" b="0" i="0" kern="1200">
                <a:solidFill>
                  <a:schemeClr val="tx1"/>
                </a:solidFill>
                <a:latin typeface="Source Sans Pro Semibold" panose="020B0503030403020204" pitchFamily="34" charset="0"/>
                <a:ea typeface="+mn-ea"/>
                <a:cs typeface="Calibri" panose="020F0502020204030204" pitchFamily="34" charset="0"/>
              </a:defRPr>
            </a:lvl4pPr>
            <a:lvl5pPr marL="2630488" indent="-192088" algn="l" defTabSz="608013" rtl="0" eaLnBrk="1" fontAlgn="base" hangingPunct="1">
              <a:spcBef>
                <a:spcPct val="20000"/>
              </a:spcBef>
              <a:spcAft>
                <a:spcPct val="0"/>
              </a:spcAft>
              <a:buClr>
                <a:srgbClr val="A30015"/>
              </a:buClr>
              <a:buFont typeface="Arial" panose="020B0604020202020204" pitchFamily="34" charset="0"/>
              <a:buChar char="»"/>
              <a:defRPr sz="1200" b="0" i="0" kern="1200">
                <a:solidFill>
                  <a:schemeClr val="tx1"/>
                </a:solidFill>
                <a:latin typeface="Source Sans Pro Light" panose="020B0403030403020204" pitchFamily="34" charset="0"/>
                <a:ea typeface="+mn-ea"/>
                <a:cs typeface="Calibri" panose="020F0502020204030204" pitchFamily="34" charset="0"/>
              </a:defRPr>
            </a:lvl5pPr>
            <a:lvl6pPr marL="3352548" indent="-304776" algn="l" defTabSz="609555" rtl="0" eaLnBrk="1" latinLnBrk="0" hangingPunct="1">
              <a:spcBef>
                <a:spcPct val="20000"/>
              </a:spcBef>
              <a:buFont typeface="Arial"/>
              <a:buChar char="•"/>
              <a:defRPr sz="2700"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700"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700"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Aft>
                <a:spcPts val="0"/>
              </a:spcAft>
              <a:buNone/>
            </a:pPr>
            <a:r>
              <a:rPr lang="en-US">
                <a:solidFill>
                  <a:srgbClr val="FAFAFF"/>
                </a:solidFill>
              </a:rPr>
              <a:t>2600 VMs </a:t>
            </a:r>
          </a:p>
          <a:p>
            <a:pPr marL="0" indent="0">
              <a:spcAft>
                <a:spcPts val="0"/>
              </a:spcAft>
              <a:buNone/>
            </a:pPr>
            <a:r>
              <a:rPr lang="en-US">
                <a:solidFill>
                  <a:srgbClr val="FAFAFF"/>
                </a:solidFill>
              </a:rPr>
              <a:t>Avg </a:t>
            </a:r>
            <a:r>
              <a:rPr lang="en-US" b="1">
                <a:solidFill>
                  <a:srgbClr val="FAFAFF"/>
                </a:solidFill>
                <a:latin typeface="Source Sans Pro SemiBold" panose="020B0503030403020204" pitchFamily="34" charset="77"/>
              </a:rPr>
              <a:t>6 Sec </a:t>
            </a:r>
            <a:r>
              <a:rPr lang="en-US">
                <a:solidFill>
                  <a:srgbClr val="FAFAFF"/>
                </a:solidFill>
              </a:rPr>
              <a:t>RPO</a:t>
            </a:r>
          </a:p>
        </p:txBody>
      </p:sp>
      <p:sp>
        <p:nvSpPr>
          <p:cNvPr id="32" name="Text Placeholder 4">
            <a:extLst>
              <a:ext uri="{FF2B5EF4-FFF2-40B4-BE49-F238E27FC236}">
                <a16:creationId xmlns:a16="http://schemas.microsoft.com/office/drawing/2014/main" id="{EBDE5B6C-1A12-F38B-5524-270658914806}"/>
              </a:ext>
            </a:extLst>
          </p:cNvPr>
          <p:cNvSpPr txBox="1">
            <a:spLocks/>
          </p:cNvSpPr>
          <p:nvPr/>
        </p:nvSpPr>
        <p:spPr>
          <a:xfrm>
            <a:off x="637480" y="4655555"/>
            <a:ext cx="2286000" cy="879475"/>
          </a:xfrm>
          <a:prstGeom prst="rect">
            <a:avLst/>
          </a:prstGeom>
        </p:spPr>
        <p:txBody>
          <a:bodyPr lIns="91440" tIns="45720" rIns="91440" bIns="45720" anchor="t"/>
          <a:lstStyle>
            <a:lvl1pPr marL="288925" indent="-288925" algn="l" defTabSz="608013" rtl="0" eaLnBrk="1" fontAlgn="base" hangingPunct="1">
              <a:spcBef>
                <a:spcPct val="20000"/>
              </a:spcBef>
              <a:spcAft>
                <a:spcPct val="0"/>
              </a:spcAft>
              <a:buClr>
                <a:srgbClr val="A30015"/>
              </a:buClr>
              <a:buFont typeface="Arial" panose="020B0604020202020204" pitchFamily="34" charset="0"/>
              <a:buChar char="•"/>
              <a:defRPr lang="en-US" sz="2000" b="0" i="0" kern="1200" dirty="0">
                <a:solidFill>
                  <a:schemeClr val="tx1"/>
                </a:solidFill>
                <a:latin typeface="Source Sans Pro Light" panose="020B0403030403020204" pitchFamily="34" charset="0"/>
                <a:ea typeface="Source Sans Pro Light" panose="020B0403030403020204" pitchFamily="34" charset="0"/>
                <a:cs typeface="Calibri Light" panose="020F0302020204030204" pitchFamily="34" charset="0"/>
              </a:defRPr>
            </a:lvl1pPr>
            <a:lvl2pPr marL="858838" indent="-249238" algn="l" defTabSz="608013" rtl="0" eaLnBrk="1" fontAlgn="base" hangingPunct="1">
              <a:spcBef>
                <a:spcPct val="20000"/>
              </a:spcBef>
              <a:spcAft>
                <a:spcPct val="0"/>
              </a:spcAft>
              <a:buClr>
                <a:srgbClr val="A30015"/>
              </a:buClr>
              <a:buFont typeface="Arial" panose="020B0604020202020204" pitchFamily="34" charset="0"/>
              <a:buChar char="–"/>
              <a:defRPr sz="1800" b="0" i="0" kern="1200">
                <a:solidFill>
                  <a:schemeClr val="tx1"/>
                </a:solidFill>
                <a:latin typeface="Source Sans Pro Light" panose="020B0403030403020204" pitchFamily="34" charset="0"/>
                <a:ea typeface="+mn-ea"/>
                <a:cs typeface="Calibri Light" panose="020F0302020204030204" pitchFamily="34" charset="0"/>
              </a:defRPr>
            </a:lvl2pPr>
            <a:lvl3pPr marL="1433513" indent="-214313" algn="l" defTabSz="608013" rtl="0" eaLnBrk="1" fontAlgn="base" hangingPunct="1">
              <a:spcBef>
                <a:spcPct val="20000"/>
              </a:spcBef>
              <a:spcAft>
                <a:spcPct val="0"/>
              </a:spcAft>
              <a:buClr>
                <a:srgbClr val="A30015"/>
              </a:buClr>
              <a:buFont typeface="Arial" panose="020B0604020202020204" pitchFamily="34" charset="0"/>
              <a:buChar char="•"/>
              <a:defRPr sz="1600" b="1" i="0" kern="1200">
                <a:solidFill>
                  <a:schemeClr val="tx1"/>
                </a:solidFill>
                <a:latin typeface="Source Sans Pro SemiBold" panose="020B0503030403020204" pitchFamily="34" charset="0"/>
                <a:ea typeface="+mn-ea"/>
                <a:cs typeface="Calibri Light" panose="020F0302020204030204" pitchFamily="34" charset="0"/>
              </a:defRPr>
            </a:lvl3pPr>
            <a:lvl4pPr marL="2063750" indent="-234950" algn="l" defTabSz="608013" rtl="0" eaLnBrk="1" fontAlgn="base" hangingPunct="1">
              <a:spcBef>
                <a:spcPct val="20000"/>
              </a:spcBef>
              <a:spcAft>
                <a:spcPct val="0"/>
              </a:spcAft>
              <a:buClr>
                <a:srgbClr val="A30015"/>
              </a:buClr>
              <a:buFont typeface="Arial" panose="020B0604020202020204" pitchFamily="34" charset="0"/>
              <a:buChar char="–"/>
              <a:defRPr sz="1400" b="0" i="0" kern="1200">
                <a:solidFill>
                  <a:schemeClr val="tx1"/>
                </a:solidFill>
                <a:latin typeface="Source Sans Pro Semibold" panose="020B0503030403020204" pitchFamily="34" charset="0"/>
                <a:ea typeface="+mn-ea"/>
                <a:cs typeface="Calibri" panose="020F0502020204030204" pitchFamily="34" charset="0"/>
              </a:defRPr>
            </a:lvl4pPr>
            <a:lvl5pPr marL="2630488" indent="-192088" algn="l" defTabSz="608013" rtl="0" eaLnBrk="1" fontAlgn="base" hangingPunct="1">
              <a:spcBef>
                <a:spcPct val="20000"/>
              </a:spcBef>
              <a:spcAft>
                <a:spcPct val="0"/>
              </a:spcAft>
              <a:buClr>
                <a:srgbClr val="A30015"/>
              </a:buClr>
              <a:buFont typeface="Arial" panose="020B0604020202020204" pitchFamily="34" charset="0"/>
              <a:buChar char="»"/>
              <a:defRPr sz="1200" b="0" i="0" kern="1200">
                <a:solidFill>
                  <a:schemeClr val="tx1"/>
                </a:solidFill>
                <a:latin typeface="Source Sans Pro Light" panose="020B0403030403020204" pitchFamily="34" charset="0"/>
                <a:ea typeface="+mn-ea"/>
                <a:cs typeface="Calibri" panose="020F0502020204030204" pitchFamily="34" charset="0"/>
              </a:defRPr>
            </a:lvl5pPr>
            <a:lvl6pPr marL="3352548" indent="-304776" algn="l" defTabSz="609555" rtl="0" eaLnBrk="1" latinLnBrk="0" hangingPunct="1">
              <a:spcBef>
                <a:spcPct val="20000"/>
              </a:spcBef>
              <a:buFont typeface="Arial"/>
              <a:buChar char="•"/>
              <a:defRPr sz="2700"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700"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700"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Aft>
                <a:spcPts val="0"/>
              </a:spcAft>
              <a:buNone/>
            </a:pPr>
            <a:r>
              <a:rPr lang="en-US">
                <a:solidFill>
                  <a:srgbClr val="FAFAFF"/>
                </a:solidFill>
                <a:latin typeface="Source Sans Pro Light"/>
                <a:cs typeface="Calibri Light"/>
              </a:rPr>
              <a:t>4100 VMs  </a:t>
            </a:r>
          </a:p>
          <a:p>
            <a:pPr marL="0" indent="0">
              <a:spcAft>
                <a:spcPts val="0"/>
              </a:spcAft>
              <a:buNone/>
            </a:pPr>
            <a:r>
              <a:rPr lang="en-US">
                <a:solidFill>
                  <a:srgbClr val="FAFAFF"/>
                </a:solidFill>
                <a:cs typeface="Calibri Light"/>
              </a:rPr>
              <a:t>Avg </a:t>
            </a:r>
            <a:r>
              <a:rPr lang="en-US" b="1">
                <a:solidFill>
                  <a:srgbClr val="FAFAFF"/>
                </a:solidFill>
                <a:latin typeface="Source Sans Pro SemiBold"/>
                <a:cs typeface="Calibri Light"/>
              </a:rPr>
              <a:t>8 Sec </a:t>
            </a:r>
            <a:r>
              <a:rPr lang="en-US">
                <a:solidFill>
                  <a:srgbClr val="FAFAFF"/>
                </a:solidFill>
                <a:latin typeface="Source Sans Pro Light"/>
                <a:cs typeface="Calibri Light"/>
              </a:rPr>
              <a:t>RPO</a:t>
            </a:r>
            <a:r>
              <a:rPr lang="en-US" b="1">
                <a:solidFill>
                  <a:srgbClr val="FAFAFF"/>
                </a:solidFill>
                <a:latin typeface="Source Sans Pro SemiBold"/>
                <a:cs typeface="Calibri Light"/>
              </a:rPr>
              <a:t> </a:t>
            </a:r>
          </a:p>
        </p:txBody>
      </p:sp>
      <p:sp>
        <p:nvSpPr>
          <p:cNvPr id="33" name="Text Placeholder 7">
            <a:extLst>
              <a:ext uri="{FF2B5EF4-FFF2-40B4-BE49-F238E27FC236}">
                <a16:creationId xmlns:a16="http://schemas.microsoft.com/office/drawing/2014/main" id="{76A5C5D8-55A4-72DC-9CD6-8FC968F264D8}"/>
              </a:ext>
            </a:extLst>
          </p:cNvPr>
          <p:cNvSpPr txBox="1">
            <a:spLocks/>
          </p:cNvSpPr>
          <p:nvPr/>
        </p:nvSpPr>
        <p:spPr bwMode="auto">
          <a:xfrm>
            <a:off x="3554627" y="4655555"/>
            <a:ext cx="22860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609555" rtl="0" eaLnBrk="1" fontAlgn="auto" latinLnBrk="0" hangingPunct="1">
              <a:spcBef>
                <a:spcPts val="0"/>
              </a:spcBef>
              <a:spcAft>
                <a:spcPts val="1200"/>
              </a:spcAft>
              <a:buClr>
                <a:schemeClr val="bg1"/>
              </a:buClr>
              <a:buFont typeface="System Font Regular"/>
              <a:buNone/>
              <a:tabLst/>
              <a:defRPr lang="en-US" sz="1800" b="0" i="0" kern="1200" dirty="0" smtClean="0">
                <a:solidFill>
                  <a:schemeClr val="accent5">
                    <a:lumMod val="40000"/>
                    <a:lumOff val="60000"/>
                  </a:schemeClr>
                </a:solidFill>
                <a:latin typeface="Source Sans Pro Light" panose="020B0403030403020204" pitchFamily="34" charset="0"/>
                <a:ea typeface="Source Sans Pro Light" panose="020B0403030403020204" pitchFamily="34" charset="0"/>
                <a:cs typeface="Calibri Light" panose="020F0302020204030204" pitchFamily="34" charset="0"/>
              </a:defRPr>
            </a:lvl1pPr>
            <a:lvl2pPr marL="609600" indent="0" algn="l" defTabSz="608013" rtl="0" eaLnBrk="1" fontAlgn="auto" hangingPunct="1">
              <a:spcBef>
                <a:spcPts val="0"/>
              </a:spcBef>
              <a:spcAft>
                <a:spcPts val="0"/>
              </a:spcAft>
              <a:buClr>
                <a:srgbClr val="A30015"/>
              </a:buClr>
              <a:buFont typeface="Arial" panose="020B0604020202020204" pitchFamily="34" charset="0"/>
              <a:buNone/>
              <a:defRPr lang="en-US" sz="2000" b="0" i="0" kern="1200" dirty="0" smtClean="0">
                <a:solidFill>
                  <a:schemeClr val="bg1"/>
                </a:solidFill>
                <a:latin typeface="Source Sans Pro Light" panose="020B0403030403020204" pitchFamily="34" charset="0"/>
                <a:ea typeface="Lato" charset="0"/>
                <a:cs typeface="Lato" charset="0"/>
              </a:defRPr>
            </a:lvl2pPr>
            <a:lvl3pPr marL="1219200" indent="0" algn="l" defTabSz="608013" rtl="0" eaLnBrk="1" fontAlgn="auto" hangingPunct="1">
              <a:spcBef>
                <a:spcPts val="0"/>
              </a:spcBef>
              <a:spcAft>
                <a:spcPts val="0"/>
              </a:spcAft>
              <a:buClr>
                <a:srgbClr val="A30015"/>
              </a:buClr>
              <a:buFont typeface="Arial" panose="020B0604020202020204" pitchFamily="34" charset="0"/>
              <a:buNone/>
              <a:defRPr lang="en-US" sz="2000" b="1" i="0" kern="1200" dirty="0" smtClean="0">
                <a:solidFill>
                  <a:schemeClr val="bg1"/>
                </a:solidFill>
                <a:latin typeface="Source Sans Pro Light" panose="020B0403030403020204" pitchFamily="34" charset="0"/>
                <a:ea typeface="Lato" charset="0"/>
                <a:cs typeface="Lato" charset="0"/>
              </a:defRPr>
            </a:lvl3pPr>
            <a:lvl4pPr marL="1828800" indent="0" algn="l" defTabSz="608013" rtl="0" eaLnBrk="1" fontAlgn="auto" hangingPunct="1">
              <a:spcBef>
                <a:spcPts val="0"/>
              </a:spcBef>
              <a:spcAft>
                <a:spcPts val="0"/>
              </a:spcAft>
              <a:buClr>
                <a:srgbClr val="A30015"/>
              </a:buClr>
              <a:buFont typeface="Arial" panose="020B0604020202020204" pitchFamily="34" charset="0"/>
              <a:buNone/>
              <a:defRPr lang="en-US" sz="2000" b="0" i="0" kern="1200" dirty="0" smtClean="0">
                <a:solidFill>
                  <a:schemeClr val="bg1"/>
                </a:solidFill>
                <a:latin typeface="Source Sans Pro Light" panose="020B0403030403020204" pitchFamily="34" charset="0"/>
                <a:ea typeface="Lato" charset="0"/>
                <a:cs typeface="Lato" charset="0"/>
              </a:defRPr>
            </a:lvl4pPr>
            <a:lvl5pPr marL="2438400" indent="0" algn="l" defTabSz="608013" rtl="0" eaLnBrk="1" fontAlgn="auto" hangingPunct="1">
              <a:spcBef>
                <a:spcPts val="0"/>
              </a:spcBef>
              <a:spcAft>
                <a:spcPts val="0"/>
              </a:spcAft>
              <a:buClr>
                <a:srgbClr val="A30015"/>
              </a:buClr>
              <a:buFont typeface="Arial" panose="020B0604020202020204" pitchFamily="34" charset="0"/>
              <a:buNone/>
              <a:defRPr lang="en-US" sz="2000" b="0" i="0" kern="1200" dirty="0">
                <a:solidFill>
                  <a:schemeClr val="bg1"/>
                </a:solidFill>
                <a:latin typeface="Source Sans Pro Light" panose="020B0403030403020204" pitchFamily="34" charset="0"/>
                <a:ea typeface="Lato" charset="0"/>
                <a:cs typeface="Lato" charset="0"/>
              </a:defRPr>
            </a:lvl5pPr>
            <a:lvl6pPr marL="3352548" indent="-304776" algn="l" defTabSz="609555" rtl="0" eaLnBrk="1" latinLnBrk="0" hangingPunct="1">
              <a:spcBef>
                <a:spcPct val="20000"/>
              </a:spcBef>
              <a:buFont typeface="Arial"/>
              <a:buChar char="•"/>
              <a:defRPr sz="2700"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700"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700"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700" kern="1200">
                <a:solidFill>
                  <a:schemeClr val="tx1"/>
                </a:solidFill>
                <a:latin typeface="+mn-lt"/>
                <a:ea typeface="+mn-ea"/>
                <a:cs typeface="+mn-cs"/>
              </a:defRPr>
            </a:lvl9pPr>
          </a:lstStyle>
          <a:p>
            <a:pPr>
              <a:spcBef>
                <a:spcPts val="480"/>
              </a:spcBef>
              <a:spcAft>
                <a:spcPts val="0"/>
              </a:spcAft>
            </a:pPr>
            <a:r>
              <a:rPr lang="pt-BR" sz="2000">
                <a:solidFill>
                  <a:srgbClr val="FAFAFF"/>
                </a:solidFill>
              </a:rPr>
              <a:t>7000 VMs </a:t>
            </a:r>
          </a:p>
          <a:p>
            <a:pPr>
              <a:spcBef>
                <a:spcPts val="480"/>
              </a:spcBef>
              <a:spcAft>
                <a:spcPts val="0"/>
              </a:spcAft>
            </a:pPr>
            <a:r>
              <a:rPr lang="pt-BR" sz="2000">
                <a:solidFill>
                  <a:srgbClr val="FAFAFF"/>
                </a:solidFill>
              </a:rPr>
              <a:t>Avg </a:t>
            </a:r>
            <a:r>
              <a:rPr lang="pt-BR" sz="2000" b="1">
                <a:solidFill>
                  <a:srgbClr val="FAFAFF"/>
                </a:solidFill>
                <a:latin typeface="Source Sans Pro SemiBold" panose="020B0503030403020204" pitchFamily="34" charset="77"/>
              </a:rPr>
              <a:t>7 Sec </a:t>
            </a:r>
            <a:r>
              <a:rPr lang="pt-BR" sz="2000">
                <a:solidFill>
                  <a:srgbClr val="FAFAFF"/>
                </a:solidFill>
              </a:rPr>
              <a:t>RPO</a:t>
            </a:r>
          </a:p>
        </p:txBody>
      </p:sp>
      <p:sp>
        <p:nvSpPr>
          <p:cNvPr id="35" name="Text Placeholder 8">
            <a:extLst>
              <a:ext uri="{FF2B5EF4-FFF2-40B4-BE49-F238E27FC236}">
                <a16:creationId xmlns:a16="http://schemas.microsoft.com/office/drawing/2014/main" id="{CF38F0E9-FDFE-3EE7-11C7-15E5B524D5E7}"/>
              </a:ext>
            </a:extLst>
          </p:cNvPr>
          <p:cNvSpPr txBox="1">
            <a:spLocks/>
          </p:cNvSpPr>
          <p:nvPr/>
        </p:nvSpPr>
        <p:spPr bwMode="auto">
          <a:xfrm>
            <a:off x="3554627" y="3926767"/>
            <a:ext cx="2286000" cy="692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0" indent="0" algn="l" defTabSz="608013" rtl="0" eaLnBrk="1" fontAlgn="auto" hangingPunct="1">
              <a:spcBef>
                <a:spcPts val="0"/>
              </a:spcBef>
              <a:spcAft>
                <a:spcPts val="0"/>
              </a:spcAft>
              <a:buClr>
                <a:srgbClr val="A30015"/>
              </a:buClr>
              <a:buFont typeface="Arial" panose="020B0604020202020204" pitchFamily="34" charset="0"/>
              <a:buNone/>
              <a:defRPr lang="en-US" sz="2000" b="0" i="0" kern="1200" dirty="0">
                <a:solidFill>
                  <a:schemeClr val="bg1"/>
                </a:solidFill>
                <a:latin typeface="Source Sans Pro" panose="020B0503030403020204" pitchFamily="34" charset="0"/>
                <a:ea typeface="+mn-ea"/>
                <a:cs typeface="+mn-cs"/>
              </a:defRPr>
            </a:lvl1pPr>
            <a:lvl2pPr marL="609600" indent="0" algn="l" defTabSz="608013" rtl="0" eaLnBrk="1" fontAlgn="auto" hangingPunct="1">
              <a:spcBef>
                <a:spcPts val="0"/>
              </a:spcBef>
              <a:spcAft>
                <a:spcPts val="0"/>
              </a:spcAft>
              <a:buClr>
                <a:srgbClr val="A30015"/>
              </a:buClr>
              <a:buFont typeface="Arial" panose="020B0604020202020204" pitchFamily="34" charset="0"/>
              <a:buNone/>
              <a:defRPr lang="en-US" sz="2000" b="0" i="0" kern="1200" dirty="0" smtClean="0">
                <a:solidFill>
                  <a:schemeClr val="bg1"/>
                </a:solidFill>
                <a:latin typeface="Source Sans Pro Light" panose="020B0403030403020204" pitchFamily="34" charset="0"/>
                <a:ea typeface="Lato" charset="0"/>
                <a:cs typeface="Lato" charset="0"/>
              </a:defRPr>
            </a:lvl2pPr>
            <a:lvl3pPr marL="1219200" indent="0" algn="l" defTabSz="608013" rtl="0" eaLnBrk="1" fontAlgn="auto" hangingPunct="1">
              <a:spcBef>
                <a:spcPts val="0"/>
              </a:spcBef>
              <a:spcAft>
                <a:spcPts val="0"/>
              </a:spcAft>
              <a:buClr>
                <a:srgbClr val="A30015"/>
              </a:buClr>
              <a:buFont typeface="Arial" panose="020B0604020202020204" pitchFamily="34" charset="0"/>
              <a:buNone/>
              <a:defRPr lang="en-US" sz="2000" b="1" i="0" kern="1200" dirty="0" smtClean="0">
                <a:solidFill>
                  <a:schemeClr val="bg1"/>
                </a:solidFill>
                <a:latin typeface="Source Sans Pro Light" panose="020B0403030403020204" pitchFamily="34" charset="0"/>
                <a:ea typeface="Lato" charset="0"/>
                <a:cs typeface="Lato" charset="0"/>
              </a:defRPr>
            </a:lvl3pPr>
            <a:lvl4pPr marL="1828800" indent="0" algn="l" defTabSz="608013" rtl="0" eaLnBrk="1" fontAlgn="auto" hangingPunct="1">
              <a:spcBef>
                <a:spcPts val="0"/>
              </a:spcBef>
              <a:spcAft>
                <a:spcPts val="0"/>
              </a:spcAft>
              <a:buClr>
                <a:srgbClr val="A30015"/>
              </a:buClr>
              <a:buFont typeface="Arial" panose="020B0604020202020204" pitchFamily="34" charset="0"/>
              <a:buNone/>
              <a:defRPr lang="en-US" sz="2000" b="0" i="0" kern="1200" dirty="0" smtClean="0">
                <a:solidFill>
                  <a:schemeClr val="bg1"/>
                </a:solidFill>
                <a:latin typeface="Source Sans Pro Light" panose="020B0403030403020204" pitchFamily="34" charset="0"/>
                <a:ea typeface="Lato" charset="0"/>
                <a:cs typeface="Lato" charset="0"/>
              </a:defRPr>
            </a:lvl4pPr>
            <a:lvl5pPr marL="2438400" indent="0" algn="l" defTabSz="608013" rtl="0" eaLnBrk="1" fontAlgn="auto" hangingPunct="1">
              <a:spcBef>
                <a:spcPts val="0"/>
              </a:spcBef>
              <a:spcAft>
                <a:spcPts val="0"/>
              </a:spcAft>
              <a:buClr>
                <a:srgbClr val="A30015"/>
              </a:buClr>
              <a:buFont typeface="Arial" panose="020B0604020202020204" pitchFamily="34" charset="0"/>
              <a:buNone/>
              <a:defRPr lang="en-US" sz="2000" b="0" i="0" kern="1200" dirty="0">
                <a:solidFill>
                  <a:schemeClr val="bg1"/>
                </a:solidFill>
                <a:latin typeface="Source Sans Pro Light" panose="020B0403030403020204" pitchFamily="34" charset="0"/>
                <a:ea typeface="Lato" charset="0"/>
                <a:cs typeface="Lato" charset="0"/>
              </a:defRPr>
            </a:lvl5pPr>
            <a:lvl6pPr marL="3352548" indent="-304776" algn="l" defTabSz="609555" rtl="0" eaLnBrk="1" latinLnBrk="0" hangingPunct="1">
              <a:spcBef>
                <a:spcPct val="20000"/>
              </a:spcBef>
              <a:buFont typeface="Arial"/>
              <a:buChar char="•"/>
              <a:defRPr sz="2700"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700"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700"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700" kern="1200">
                <a:solidFill>
                  <a:schemeClr val="tx1"/>
                </a:solidFill>
                <a:latin typeface="+mn-lt"/>
                <a:ea typeface="+mn-ea"/>
                <a:cs typeface="+mn-cs"/>
              </a:defRPr>
            </a:lvl9pPr>
          </a:lstStyle>
          <a:p>
            <a:r>
              <a:rPr lang="en-US" cap="all"/>
              <a:t>TOP SOFTWARE CUSTOMER</a:t>
            </a:r>
          </a:p>
        </p:txBody>
      </p:sp>
      <p:sp>
        <p:nvSpPr>
          <p:cNvPr id="36" name="Element">
            <a:extLst>
              <a:ext uri="{FF2B5EF4-FFF2-40B4-BE49-F238E27FC236}">
                <a16:creationId xmlns:a16="http://schemas.microsoft.com/office/drawing/2014/main" id="{3675C088-3A67-B576-296C-D5C19A192E79}"/>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p>
        </p:txBody>
      </p:sp>
    </p:spTree>
    <p:extLst>
      <p:ext uri="{BB962C8B-B14F-4D97-AF65-F5344CB8AC3E}">
        <p14:creationId xmlns:p14="http://schemas.microsoft.com/office/powerpoint/2010/main" val="12007659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8">
            <a:extLst>
              <a:ext uri="{FF2B5EF4-FFF2-40B4-BE49-F238E27FC236}">
                <a16:creationId xmlns:a16="http://schemas.microsoft.com/office/drawing/2014/main" id="{1B527FB2-AB51-870E-2569-AFFF7EC29CE7}"/>
              </a:ext>
            </a:extLst>
          </p:cNvPr>
          <p:cNvPicPr>
            <a:picLocks noChangeAspect="1"/>
          </p:cNvPicPr>
          <p:nvPr/>
        </p:nvPicPr>
        <p:blipFill>
          <a:blip r:embed="rId2">
            <a:extLst>
              <a:ext uri="{28A0092B-C50C-407E-A947-70E740481C1C}">
                <a14:useLocalDpi xmlns:a14="http://schemas.microsoft.com/office/drawing/2010/main" val="0"/>
              </a:ext>
            </a:extLst>
          </a:blip>
          <a:srcRect l="58" r="58"/>
          <a:stretch/>
        </p:blipFill>
        <p:spPr>
          <a:xfrm>
            <a:off x="0" y="1504950"/>
            <a:ext cx="12192000" cy="3295650"/>
          </a:xfrm>
          <a:prstGeom prst="rect">
            <a:avLst/>
          </a:prstGeom>
        </p:spPr>
      </p:pic>
      <p:sp>
        <p:nvSpPr>
          <p:cNvPr id="4" name="Text Placeholder 1">
            <a:extLst>
              <a:ext uri="{FF2B5EF4-FFF2-40B4-BE49-F238E27FC236}">
                <a16:creationId xmlns:a16="http://schemas.microsoft.com/office/drawing/2014/main" id="{9DA943FC-8EB1-AB37-D84B-F0C73D990818}"/>
              </a:ext>
            </a:extLst>
          </p:cNvPr>
          <p:cNvSpPr txBox="1">
            <a:spLocks/>
          </p:cNvSpPr>
          <p:nvPr/>
        </p:nvSpPr>
        <p:spPr>
          <a:xfrm>
            <a:off x="292100" y="3258636"/>
            <a:ext cx="8228011" cy="933220"/>
          </a:xfrm>
          <a:prstGeom prst="rect">
            <a:avLst/>
          </a:prstGeom>
        </p:spPr>
        <p:txBody>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buNone/>
            </a:pPr>
            <a:r>
              <a:rPr lang="en-US">
                <a:solidFill>
                  <a:schemeClr val="bg1"/>
                </a:solidFill>
              </a:rPr>
              <a:t>Zerto Backup for SaaS</a:t>
            </a:r>
            <a:br>
              <a:rPr lang="en-US">
                <a:solidFill>
                  <a:schemeClr val="bg1"/>
                </a:solidFill>
              </a:rPr>
            </a:br>
            <a:r>
              <a:rPr lang="en-US">
                <a:solidFill>
                  <a:schemeClr val="bg1"/>
                </a:solidFill>
              </a:rPr>
              <a:t>HPE </a:t>
            </a:r>
            <a:r>
              <a:rPr lang="en-US" err="1">
                <a:solidFill>
                  <a:schemeClr val="bg1"/>
                </a:solidFill>
              </a:rPr>
              <a:t>GreenLake</a:t>
            </a:r>
            <a:r>
              <a:rPr lang="en-US">
                <a:solidFill>
                  <a:schemeClr val="bg1"/>
                </a:solidFill>
              </a:rPr>
              <a:t> for Backup and Recovery</a:t>
            </a:r>
          </a:p>
        </p:txBody>
      </p:sp>
      <p:sp>
        <p:nvSpPr>
          <p:cNvPr id="5" name="Title 5">
            <a:extLst>
              <a:ext uri="{FF2B5EF4-FFF2-40B4-BE49-F238E27FC236}">
                <a16:creationId xmlns:a16="http://schemas.microsoft.com/office/drawing/2014/main" id="{7E5956FD-589A-1B0A-15EE-9BA768B4181A}"/>
              </a:ext>
            </a:extLst>
          </p:cNvPr>
          <p:cNvSpPr txBox="1">
            <a:spLocks/>
          </p:cNvSpPr>
          <p:nvPr/>
        </p:nvSpPr>
        <p:spPr>
          <a:xfrm>
            <a:off x="292101" y="2686713"/>
            <a:ext cx="8522208" cy="499365"/>
          </a:xfrm>
          <a:prstGeom prst="rect">
            <a:avLst/>
          </a:prstGeom>
        </p:spPr>
        <p:txBody>
          <a:bodyPr/>
          <a:lst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a:lstStyle>
          <a:p>
            <a:r>
              <a:rPr lang="en-US">
                <a:solidFill>
                  <a:schemeClr val="bg1"/>
                </a:solidFill>
              </a:rPr>
              <a:t>Backup</a:t>
            </a:r>
          </a:p>
        </p:txBody>
      </p:sp>
    </p:spTree>
    <p:extLst>
      <p:ext uri="{BB962C8B-B14F-4D97-AF65-F5344CB8AC3E}">
        <p14:creationId xmlns:p14="http://schemas.microsoft.com/office/powerpoint/2010/main" val="10104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791CE3-53CA-9BB7-E76B-FFBD05415F96}"/>
              </a:ext>
            </a:extLst>
          </p:cNvPr>
          <p:cNvSpPr>
            <a:spLocks noGrp="1"/>
          </p:cNvSpPr>
          <p:nvPr>
            <p:ph type="body" sz="quarter" idx="13"/>
          </p:nvPr>
        </p:nvSpPr>
        <p:spPr/>
        <p:txBody>
          <a:bodyPr/>
          <a:lstStyle/>
          <a:p>
            <a:r>
              <a:rPr lang="en-US"/>
              <a:t>Take the hassle out of achieving your 3-2-1 strategy</a:t>
            </a:r>
          </a:p>
        </p:txBody>
      </p:sp>
      <p:sp>
        <p:nvSpPr>
          <p:cNvPr id="3" name="Title 2">
            <a:extLst>
              <a:ext uri="{FF2B5EF4-FFF2-40B4-BE49-F238E27FC236}">
                <a16:creationId xmlns:a16="http://schemas.microsoft.com/office/drawing/2014/main" id="{D6EF2242-0DAF-6373-7EB7-6135324CD9C0}"/>
              </a:ext>
            </a:extLst>
          </p:cNvPr>
          <p:cNvSpPr>
            <a:spLocks noGrp="1"/>
          </p:cNvSpPr>
          <p:nvPr>
            <p:ph type="title"/>
          </p:nvPr>
        </p:nvSpPr>
        <p:spPr/>
        <p:txBody>
          <a:bodyPr/>
          <a:lstStyle/>
          <a:p>
            <a:r>
              <a:rPr lang="en-US"/>
              <a:t>Simple, cost-effective backup</a:t>
            </a:r>
          </a:p>
        </p:txBody>
      </p:sp>
      <p:sp>
        <p:nvSpPr>
          <p:cNvPr id="41" name="Rectangle 40">
            <a:extLst>
              <a:ext uri="{FF2B5EF4-FFF2-40B4-BE49-F238E27FC236}">
                <a16:creationId xmlns:a16="http://schemas.microsoft.com/office/drawing/2014/main" id="{450AD452-750D-5E68-BFBA-8426057086E4}"/>
              </a:ext>
            </a:extLst>
          </p:cNvPr>
          <p:cNvSpPr/>
          <p:nvPr/>
        </p:nvSpPr>
        <p:spPr>
          <a:xfrm>
            <a:off x="0" y="5857485"/>
            <a:ext cx="12205262" cy="10058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bg1"/>
              </a:solidFill>
              <a:latin typeface="Calibri Light" panose="020F0302020204030204" pitchFamily="34" charset="0"/>
              <a:cs typeface="Calibri Light" panose="020F0302020204030204" pitchFamily="34" charset="0"/>
            </a:endParaRPr>
          </a:p>
        </p:txBody>
      </p:sp>
      <p:grpSp>
        <p:nvGrpSpPr>
          <p:cNvPr id="4" name="Group 3">
            <a:extLst>
              <a:ext uri="{FF2B5EF4-FFF2-40B4-BE49-F238E27FC236}">
                <a16:creationId xmlns:a16="http://schemas.microsoft.com/office/drawing/2014/main" id="{12909079-1967-6D5D-2166-05FEAF69AB88}"/>
              </a:ext>
            </a:extLst>
          </p:cNvPr>
          <p:cNvGrpSpPr/>
          <p:nvPr/>
        </p:nvGrpSpPr>
        <p:grpSpPr>
          <a:xfrm>
            <a:off x="2301570" y="6027109"/>
            <a:ext cx="7588861" cy="729406"/>
            <a:chOff x="2884034" y="6027109"/>
            <a:chExt cx="7588861" cy="729406"/>
          </a:xfrm>
        </p:grpSpPr>
        <p:pic>
          <p:nvPicPr>
            <p:cNvPr id="42" name="Picture 41">
              <a:extLst>
                <a:ext uri="{FF2B5EF4-FFF2-40B4-BE49-F238E27FC236}">
                  <a16:creationId xmlns:a16="http://schemas.microsoft.com/office/drawing/2014/main" id="{23D9738F-C900-DE38-DE96-3688FCA42E2F}"/>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6751423" y="6210040"/>
              <a:ext cx="847820" cy="293155"/>
            </a:xfrm>
            <a:prstGeom prst="rect">
              <a:avLst/>
            </a:prstGeom>
          </p:spPr>
        </p:pic>
        <p:pic>
          <p:nvPicPr>
            <p:cNvPr id="43" name="Graphic 42">
              <a:extLst>
                <a:ext uri="{FF2B5EF4-FFF2-40B4-BE49-F238E27FC236}">
                  <a16:creationId xmlns:a16="http://schemas.microsoft.com/office/drawing/2014/main" id="{A94F6329-E9FE-7F8C-7DBD-45DA57B897F4}"/>
                </a:ext>
              </a:extLst>
            </p:cNvPr>
            <p:cNvPicPr>
              <a:picLocks noChangeAspect="1"/>
            </p:cNvPicPr>
            <p:nvPr/>
          </p:nvPicPr>
          <p:blipFill>
            <a:blip r:embed="rId4">
              <a:lum bright="100000"/>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95496" y="6050308"/>
              <a:ext cx="625915" cy="625915"/>
            </a:xfrm>
            <a:prstGeom prst="rect">
              <a:avLst/>
            </a:prstGeom>
          </p:spPr>
        </p:pic>
        <p:pic>
          <p:nvPicPr>
            <p:cNvPr id="44" name="Picture 43" descr="A picture containing drawing&#10;&#10;Description automatically generated">
              <a:extLst>
                <a:ext uri="{FF2B5EF4-FFF2-40B4-BE49-F238E27FC236}">
                  <a16:creationId xmlns:a16="http://schemas.microsoft.com/office/drawing/2014/main" id="{ADCE5EE3-517B-B23A-661F-17B9FA80F5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0922" y="6027109"/>
              <a:ext cx="2211973" cy="729406"/>
            </a:xfrm>
            <a:prstGeom prst="rect">
              <a:avLst/>
            </a:prstGeom>
          </p:spPr>
        </p:pic>
        <p:pic>
          <p:nvPicPr>
            <p:cNvPr id="45" name="Picture 44">
              <a:extLst>
                <a:ext uri="{FF2B5EF4-FFF2-40B4-BE49-F238E27FC236}">
                  <a16:creationId xmlns:a16="http://schemas.microsoft.com/office/drawing/2014/main" id="{E4DDBE66-997E-0A53-6390-CA678FC54751}"/>
                </a:ext>
              </a:extLst>
            </p:cNvPr>
            <p:cNvPicPr>
              <a:picLocks noChangeAspect="1"/>
            </p:cNvPicPr>
            <p:nvPr/>
          </p:nvPicPr>
          <p:blipFill>
            <a:blip r:embed="rId7"/>
            <a:stretch>
              <a:fillRect/>
            </a:stretch>
          </p:blipFill>
          <p:spPr>
            <a:xfrm>
              <a:off x="2884034" y="6265955"/>
              <a:ext cx="1387300" cy="237240"/>
            </a:xfrm>
            <a:prstGeom prst="rect">
              <a:avLst/>
            </a:prstGeom>
          </p:spPr>
        </p:pic>
      </p:grpSp>
      <p:sp>
        <p:nvSpPr>
          <p:cNvPr id="46" name="base">
            <a:extLst>
              <a:ext uri="{FF2B5EF4-FFF2-40B4-BE49-F238E27FC236}">
                <a16:creationId xmlns:a16="http://schemas.microsoft.com/office/drawing/2014/main" id="{F40098F2-D6EE-0A86-1F83-36F5CBDD86B6}"/>
              </a:ext>
            </a:extLst>
          </p:cNvPr>
          <p:cNvSpPr/>
          <p:nvPr/>
        </p:nvSpPr>
        <p:spPr>
          <a:xfrm rot="19800000">
            <a:off x="3057240" y="3239853"/>
            <a:ext cx="1365037" cy="1490472"/>
          </a:xfrm>
          <a:prstGeom prst="rect">
            <a:avLst/>
          </a:prstGeom>
          <a:solidFill>
            <a:schemeClr val="bg1">
              <a:lumMod val="85000"/>
            </a:schemeClr>
          </a:solidFill>
          <a:ln>
            <a:noFill/>
          </a:ln>
          <a:effectLst/>
          <a:scene3d>
            <a:camera prst="orthographicFront">
              <a:rot lat="2100000" lon="2700000" rev="180000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pic>
        <p:nvPicPr>
          <p:cNvPr id="47" name="On-Premises">
            <a:extLst>
              <a:ext uri="{FF2B5EF4-FFF2-40B4-BE49-F238E27FC236}">
                <a16:creationId xmlns:a16="http://schemas.microsoft.com/office/drawing/2014/main" id="{A43377FB-DBA1-B550-833F-A82C3AAA8AC8}"/>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3022073" y="3033313"/>
            <a:ext cx="1422400" cy="1422400"/>
          </a:xfrm>
          <a:prstGeom prst="rect">
            <a:avLst/>
          </a:prstGeom>
        </p:spPr>
      </p:pic>
      <p:cxnSp>
        <p:nvCxnSpPr>
          <p:cNvPr id="48" name="Straight Connector 47">
            <a:extLst>
              <a:ext uri="{FF2B5EF4-FFF2-40B4-BE49-F238E27FC236}">
                <a16:creationId xmlns:a16="http://schemas.microsoft.com/office/drawing/2014/main" id="{EB85FECC-C793-26D1-57D1-5CC0FF4D7861}"/>
              </a:ext>
            </a:extLst>
          </p:cNvPr>
          <p:cNvCxnSpPr>
            <a:cxnSpLocks/>
          </p:cNvCxnSpPr>
          <p:nvPr/>
        </p:nvCxnSpPr>
        <p:spPr>
          <a:xfrm rot="1800000">
            <a:off x="6051352" y="3956034"/>
            <a:ext cx="1188720" cy="0"/>
          </a:xfrm>
          <a:prstGeom prst="line">
            <a:avLst/>
          </a:prstGeom>
          <a:ln w="25400" cap="rnd">
            <a:solidFill>
              <a:schemeClr val="tx1">
                <a:lumMod val="75000"/>
              </a:schemeClr>
            </a:solidFill>
            <a:prstDash val="solid"/>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0D2B2BEA-96C4-6834-4BDD-AF91037C5040}"/>
              </a:ext>
            </a:extLst>
          </p:cNvPr>
          <p:cNvCxnSpPr>
            <a:cxnSpLocks/>
          </p:cNvCxnSpPr>
          <p:nvPr/>
        </p:nvCxnSpPr>
        <p:spPr>
          <a:xfrm rot="1800000">
            <a:off x="4879711" y="3254511"/>
            <a:ext cx="1188720" cy="0"/>
          </a:xfrm>
          <a:prstGeom prst="line">
            <a:avLst/>
          </a:prstGeom>
          <a:ln w="25400" cap="rnd">
            <a:solidFill>
              <a:schemeClr val="tx1">
                <a:lumMod val="75000"/>
              </a:schemeClr>
            </a:solidFill>
            <a:prstDash val="solid"/>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grpSp>
        <p:nvGrpSpPr>
          <p:cNvPr id="50" name="icon_cloud">
            <a:extLst>
              <a:ext uri="{FF2B5EF4-FFF2-40B4-BE49-F238E27FC236}">
                <a16:creationId xmlns:a16="http://schemas.microsoft.com/office/drawing/2014/main" id="{6FC136FC-F801-ED1D-9287-62F402F1BFEA}"/>
              </a:ext>
            </a:extLst>
          </p:cNvPr>
          <p:cNvGrpSpPr/>
          <p:nvPr/>
        </p:nvGrpSpPr>
        <p:grpSpPr>
          <a:xfrm>
            <a:off x="7746820" y="2313229"/>
            <a:ext cx="1721104" cy="1721104"/>
            <a:chOff x="7459007" y="2762696"/>
            <a:chExt cx="1721104" cy="1721104"/>
          </a:xfrm>
        </p:grpSpPr>
        <p:sp>
          <p:nvSpPr>
            <p:cNvPr id="51" name="Oval 50">
              <a:extLst>
                <a:ext uri="{FF2B5EF4-FFF2-40B4-BE49-F238E27FC236}">
                  <a16:creationId xmlns:a16="http://schemas.microsoft.com/office/drawing/2014/main" id="{3FFC313C-8A8E-6F13-DBCD-E87D7F148B2C}"/>
                </a:ext>
              </a:extLst>
            </p:cNvPr>
            <p:cNvSpPr/>
            <p:nvPr/>
          </p:nvSpPr>
          <p:spPr>
            <a:xfrm>
              <a:off x="7785278" y="3986206"/>
              <a:ext cx="760614" cy="183640"/>
            </a:xfrm>
            <a:prstGeom prst="ellipse">
              <a:avLst/>
            </a:prstGeom>
            <a:solidFill>
              <a:srgbClr val="929CA6"/>
            </a:solidFill>
            <a:ln>
              <a:noFill/>
            </a:ln>
            <a:effectLst/>
            <a:scene3d>
              <a:camera prst="orthographicFront">
                <a:rot lat="3600000" lon="180000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pic>
          <p:nvPicPr>
            <p:cNvPr id="52" name="icon_cloud">
              <a:extLst>
                <a:ext uri="{FF2B5EF4-FFF2-40B4-BE49-F238E27FC236}">
                  <a16:creationId xmlns:a16="http://schemas.microsoft.com/office/drawing/2014/main" id="{477671AC-DFE1-CD34-2682-82DE82BE01DF}"/>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459007" y="2762696"/>
              <a:ext cx="1721104" cy="1721104"/>
            </a:xfrm>
            <a:prstGeom prst="rect">
              <a:avLst/>
            </a:prstGeom>
          </p:spPr>
        </p:pic>
      </p:grpSp>
      <p:grpSp>
        <p:nvGrpSpPr>
          <p:cNvPr id="53" name="icon_cloud">
            <a:extLst>
              <a:ext uri="{FF2B5EF4-FFF2-40B4-BE49-F238E27FC236}">
                <a16:creationId xmlns:a16="http://schemas.microsoft.com/office/drawing/2014/main" id="{FAAF704D-8DF4-B921-C5C5-413E27BAA611}"/>
              </a:ext>
            </a:extLst>
          </p:cNvPr>
          <p:cNvGrpSpPr/>
          <p:nvPr/>
        </p:nvGrpSpPr>
        <p:grpSpPr>
          <a:xfrm>
            <a:off x="5493356" y="1025921"/>
            <a:ext cx="1721104" cy="1721104"/>
            <a:chOff x="7459007" y="2762696"/>
            <a:chExt cx="1721104" cy="1721104"/>
          </a:xfrm>
        </p:grpSpPr>
        <p:sp>
          <p:nvSpPr>
            <p:cNvPr id="54" name="Oval 53">
              <a:extLst>
                <a:ext uri="{FF2B5EF4-FFF2-40B4-BE49-F238E27FC236}">
                  <a16:creationId xmlns:a16="http://schemas.microsoft.com/office/drawing/2014/main" id="{86859B21-53AD-57E6-709A-91A000F47F37}"/>
                </a:ext>
              </a:extLst>
            </p:cNvPr>
            <p:cNvSpPr/>
            <p:nvPr/>
          </p:nvSpPr>
          <p:spPr>
            <a:xfrm>
              <a:off x="7785278" y="3986206"/>
              <a:ext cx="760614" cy="183640"/>
            </a:xfrm>
            <a:prstGeom prst="ellipse">
              <a:avLst/>
            </a:prstGeom>
            <a:solidFill>
              <a:srgbClr val="929CA6"/>
            </a:solidFill>
            <a:ln>
              <a:noFill/>
            </a:ln>
            <a:effectLst/>
            <a:scene3d>
              <a:camera prst="orthographicFront">
                <a:rot lat="3600000" lon="180000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pic>
          <p:nvPicPr>
            <p:cNvPr id="55" name="icon_cloud">
              <a:extLst>
                <a:ext uri="{FF2B5EF4-FFF2-40B4-BE49-F238E27FC236}">
                  <a16:creationId xmlns:a16="http://schemas.microsoft.com/office/drawing/2014/main" id="{DEE337EF-52DC-22A0-41E1-640548690CBC}"/>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459007" y="2762696"/>
              <a:ext cx="1721104" cy="1721104"/>
            </a:xfrm>
            <a:prstGeom prst="rect">
              <a:avLst/>
            </a:prstGeom>
          </p:spPr>
        </p:pic>
      </p:grpSp>
      <p:sp>
        <p:nvSpPr>
          <p:cNvPr id="56" name="TextBox 55">
            <a:extLst>
              <a:ext uri="{FF2B5EF4-FFF2-40B4-BE49-F238E27FC236}">
                <a16:creationId xmlns:a16="http://schemas.microsoft.com/office/drawing/2014/main" id="{2FC444A1-500B-B2A7-E5EC-B6A23C81EE9C}"/>
              </a:ext>
            </a:extLst>
          </p:cNvPr>
          <p:cNvSpPr txBox="1"/>
          <p:nvPr/>
        </p:nvSpPr>
        <p:spPr>
          <a:xfrm>
            <a:off x="7449843" y="1693877"/>
            <a:ext cx="2253465" cy="707886"/>
          </a:xfrm>
          <a:prstGeom prst="rect">
            <a:avLst/>
          </a:prstGeom>
          <a:noFill/>
        </p:spPr>
        <p:txBody>
          <a:bodyPr wrap="square" rtlCol="0">
            <a:spAutoFit/>
          </a:bodyPr>
          <a:lstStyle/>
          <a:p>
            <a:pPr>
              <a:spcAft>
                <a:spcPts val="600"/>
              </a:spcAft>
              <a:tabLst>
                <a:tab pos="1828800" algn="l"/>
              </a:tabLst>
            </a:pPr>
            <a:r>
              <a:rPr lang="en-US" sz="1600" b="1">
                <a:solidFill>
                  <a:schemeClr val="accent2">
                    <a:lumMod val="50000"/>
                  </a:schemeClr>
                </a:solidFill>
              </a:rPr>
              <a:t>Backup in the Cloud</a:t>
            </a:r>
            <a:br>
              <a:rPr lang="en-US" sz="1400"/>
            </a:br>
            <a:r>
              <a:rPr lang="en-US" sz="1200"/>
              <a:t>Protect Amazon EC2, EBS, RDS, or cloud native apps on EKS</a:t>
            </a:r>
          </a:p>
        </p:txBody>
      </p:sp>
      <p:sp>
        <p:nvSpPr>
          <p:cNvPr id="57" name="TextBox 56">
            <a:extLst>
              <a:ext uri="{FF2B5EF4-FFF2-40B4-BE49-F238E27FC236}">
                <a16:creationId xmlns:a16="http://schemas.microsoft.com/office/drawing/2014/main" id="{1B6C8557-173A-CD7B-7696-F0E5BBBB7AC0}"/>
              </a:ext>
            </a:extLst>
          </p:cNvPr>
          <p:cNvSpPr txBox="1"/>
          <p:nvPr/>
        </p:nvSpPr>
        <p:spPr>
          <a:xfrm>
            <a:off x="2615195" y="1693877"/>
            <a:ext cx="2238183" cy="707886"/>
          </a:xfrm>
          <a:prstGeom prst="rect">
            <a:avLst/>
          </a:prstGeom>
          <a:noFill/>
        </p:spPr>
        <p:txBody>
          <a:bodyPr wrap="square" rtlCol="0">
            <a:spAutoFit/>
          </a:bodyPr>
          <a:lstStyle/>
          <a:p>
            <a:pPr>
              <a:spcAft>
                <a:spcPts val="600"/>
              </a:spcAft>
              <a:tabLst>
                <a:tab pos="1828800" algn="l"/>
              </a:tabLst>
            </a:pPr>
            <a:r>
              <a:rPr lang="en-US" sz="1600" b="1">
                <a:solidFill>
                  <a:schemeClr val="accent2">
                    <a:lumMod val="50000"/>
                  </a:schemeClr>
                </a:solidFill>
              </a:rPr>
              <a:t>Backup to the Cloud</a:t>
            </a:r>
            <a:br>
              <a:rPr lang="en-US" sz="1400"/>
            </a:br>
            <a:r>
              <a:rPr lang="en-US" sz="1200"/>
              <a:t>Protect applications to a managed cloud repository</a:t>
            </a:r>
          </a:p>
        </p:txBody>
      </p:sp>
      <p:cxnSp>
        <p:nvCxnSpPr>
          <p:cNvPr id="58" name="Straight Connector 57">
            <a:extLst>
              <a:ext uri="{FF2B5EF4-FFF2-40B4-BE49-F238E27FC236}">
                <a16:creationId xmlns:a16="http://schemas.microsoft.com/office/drawing/2014/main" id="{1F7A4757-10D7-D1EA-C91F-062930BE538C}"/>
              </a:ext>
            </a:extLst>
          </p:cNvPr>
          <p:cNvCxnSpPr>
            <a:cxnSpLocks/>
          </p:cNvCxnSpPr>
          <p:nvPr/>
        </p:nvCxnSpPr>
        <p:spPr>
          <a:xfrm rot="19800000">
            <a:off x="7086939" y="3983622"/>
            <a:ext cx="1097280" cy="0"/>
          </a:xfrm>
          <a:prstGeom prst="line">
            <a:avLst/>
          </a:prstGeom>
          <a:ln w="25400" cap="rnd">
            <a:solidFill>
              <a:schemeClr val="tx1">
                <a:lumMod val="75000"/>
              </a:schemeClr>
            </a:solidFill>
            <a:prstDash val="solid"/>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E1F5CCBC-1419-2DE0-6FDB-994BCFA859CD}"/>
              </a:ext>
            </a:extLst>
          </p:cNvPr>
          <p:cNvCxnSpPr>
            <a:cxnSpLocks/>
          </p:cNvCxnSpPr>
          <p:nvPr/>
        </p:nvCxnSpPr>
        <p:spPr>
          <a:xfrm rot="19800000">
            <a:off x="4872450" y="2681138"/>
            <a:ext cx="1097280" cy="0"/>
          </a:xfrm>
          <a:prstGeom prst="line">
            <a:avLst/>
          </a:prstGeom>
          <a:ln w="25400" cap="rnd">
            <a:solidFill>
              <a:schemeClr val="tx1">
                <a:lumMod val="75000"/>
              </a:schemeClr>
            </a:solidFill>
            <a:prstDash val="solid"/>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60" name="base">
            <a:extLst>
              <a:ext uri="{FF2B5EF4-FFF2-40B4-BE49-F238E27FC236}">
                <a16:creationId xmlns:a16="http://schemas.microsoft.com/office/drawing/2014/main" id="{3BE71062-A129-3FEA-C997-F1A27263668B}"/>
              </a:ext>
            </a:extLst>
          </p:cNvPr>
          <p:cNvSpPr/>
          <p:nvPr/>
        </p:nvSpPr>
        <p:spPr>
          <a:xfrm rot="19800000">
            <a:off x="4810837" y="4273113"/>
            <a:ext cx="1365037" cy="1490472"/>
          </a:xfrm>
          <a:prstGeom prst="rect">
            <a:avLst/>
          </a:prstGeom>
          <a:solidFill>
            <a:schemeClr val="bg1">
              <a:lumMod val="85000"/>
            </a:schemeClr>
          </a:solidFill>
          <a:ln>
            <a:noFill/>
          </a:ln>
          <a:effectLst/>
          <a:scene3d>
            <a:camera prst="orthographicFront">
              <a:rot lat="2100000" lon="2700000" rev="180000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pic>
        <p:nvPicPr>
          <p:cNvPr id="61" name="On-Premises">
            <a:extLst>
              <a:ext uri="{FF2B5EF4-FFF2-40B4-BE49-F238E27FC236}">
                <a16:creationId xmlns:a16="http://schemas.microsoft.com/office/drawing/2014/main" id="{ED4111B2-16CC-29FF-F783-0DF1B465C083}"/>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798589" y="4043461"/>
            <a:ext cx="1422400" cy="1422400"/>
          </a:xfrm>
          <a:prstGeom prst="rect">
            <a:avLst/>
          </a:prstGeom>
        </p:spPr>
      </p:pic>
      <p:cxnSp>
        <p:nvCxnSpPr>
          <p:cNvPr id="62" name="Straight Connector 61">
            <a:extLst>
              <a:ext uri="{FF2B5EF4-FFF2-40B4-BE49-F238E27FC236}">
                <a16:creationId xmlns:a16="http://schemas.microsoft.com/office/drawing/2014/main" id="{E6BB7850-B01C-51AF-E73C-3F5AA8409A6D}"/>
              </a:ext>
            </a:extLst>
          </p:cNvPr>
          <p:cNvCxnSpPr>
            <a:cxnSpLocks/>
          </p:cNvCxnSpPr>
          <p:nvPr/>
        </p:nvCxnSpPr>
        <p:spPr>
          <a:xfrm rot="1800000">
            <a:off x="6565150" y="2947831"/>
            <a:ext cx="1371600" cy="0"/>
          </a:xfrm>
          <a:prstGeom prst="line">
            <a:avLst/>
          </a:prstGeom>
          <a:ln w="25400" cap="rnd">
            <a:solidFill>
              <a:schemeClr val="tx1">
                <a:lumMod val="75000"/>
              </a:schemeClr>
            </a:solidFill>
            <a:prstDash val="solid"/>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9D19BC49-6967-E9DA-233A-90350A6F3C71}"/>
              </a:ext>
            </a:extLst>
          </p:cNvPr>
          <p:cNvCxnSpPr>
            <a:cxnSpLocks/>
          </p:cNvCxnSpPr>
          <p:nvPr/>
        </p:nvCxnSpPr>
        <p:spPr>
          <a:xfrm rot="1800000">
            <a:off x="3899920" y="4497889"/>
            <a:ext cx="1371600" cy="0"/>
          </a:xfrm>
          <a:prstGeom prst="line">
            <a:avLst/>
          </a:prstGeom>
          <a:ln w="25400" cap="rnd">
            <a:solidFill>
              <a:schemeClr val="tx1">
                <a:lumMod val="75000"/>
              </a:schemeClr>
            </a:solidFill>
            <a:prstDash val="solid"/>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842B1F64-8834-FEF6-9BE8-F6F1A65C2CDD}"/>
              </a:ext>
            </a:extLst>
          </p:cNvPr>
          <p:cNvCxnSpPr>
            <a:cxnSpLocks/>
          </p:cNvCxnSpPr>
          <p:nvPr/>
        </p:nvCxnSpPr>
        <p:spPr>
          <a:xfrm rot="19800000">
            <a:off x="4375371" y="3995803"/>
            <a:ext cx="1737360" cy="0"/>
          </a:xfrm>
          <a:prstGeom prst="line">
            <a:avLst/>
          </a:prstGeom>
          <a:ln w="25400" cap="rnd">
            <a:solidFill>
              <a:schemeClr val="tx1">
                <a:lumMod val="75000"/>
              </a:schemeClr>
            </a:solidFill>
            <a:prstDash val="solid"/>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9E9AEE7D-6416-A596-AD18-07B8A489891D}"/>
              </a:ext>
            </a:extLst>
          </p:cNvPr>
          <p:cNvCxnSpPr>
            <a:cxnSpLocks/>
          </p:cNvCxnSpPr>
          <p:nvPr/>
        </p:nvCxnSpPr>
        <p:spPr>
          <a:xfrm rot="19800000">
            <a:off x="4514685" y="4090921"/>
            <a:ext cx="1737360" cy="0"/>
          </a:xfrm>
          <a:prstGeom prst="line">
            <a:avLst/>
          </a:prstGeom>
          <a:ln w="25400" cap="rnd">
            <a:solidFill>
              <a:schemeClr val="tx1">
                <a:lumMod val="75000"/>
              </a:schemeClr>
            </a:solidFill>
            <a:prstDash val="solid"/>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66" name="AutoShape 4" descr="AWS EC2 Logo PNG Transparent – Brands Logos">
            <a:extLst>
              <a:ext uri="{FF2B5EF4-FFF2-40B4-BE49-F238E27FC236}">
                <a16:creationId xmlns:a16="http://schemas.microsoft.com/office/drawing/2014/main" id="{7329FBF5-094D-2F59-1D0B-A094EA65FE8D}"/>
              </a:ext>
            </a:extLst>
          </p:cNvPr>
          <p:cNvSpPr>
            <a:spLocks noChangeAspect="1" noChangeArrowheads="1"/>
          </p:cNvSpPr>
          <p:nvPr/>
        </p:nvSpPr>
        <p:spPr bwMode="auto">
          <a:xfrm>
            <a:off x="4743812" y="284030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7" name="TextBox 66">
            <a:extLst>
              <a:ext uri="{FF2B5EF4-FFF2-40B4-BE49-F238E27FC236}">
                <a16:creationId xmlns:a16="http://schemas.microsoft.com/office/drawing/2014/main" id="{6F278419-3F7B-B789-0936-8D426C9DAFD5}"/>
              </a:ext>
            </a:extLst>
          </p:cNvPr>
          <p:cNvSpPr txBox="1"/>
          <p:nvPr/>
        </p:nvSpPr>
        <p:spPr>
          <a:xfrm>
            <a:off x="7449843" y="4565152"/>
            <a:ext cx="3023051" cy="707886"/>
          </a:xfrm>
          <a:prstGeom prst="rect">
            <a:avLst/>
          </a:prstGeom>
          <a:noFill/>
        </p:spPr>
        <p:txBody>
          <a:bodyPr wrap="square" rtlCol="0">
            <a:spAutoFit/>
          </a:bodyPr>
          <a:lstStyle/>
          <a:p>
            <a:pPr>
              <a:spcAft>
                <a:spcPts val="600"/>
              </a:spcAft>
              <a:tabLst>
                <a:tab pos="1828800" algn="l"/>
              </a:tabLst>
            </a:pPr>
            <a:r>
              <a:rPr lang="en-US" sz="1600" b="1">
                <a:solidFill>
                  <a:schemeClr val="accent2">
                    <a:lumMod val="50000"/>
                  </a:schemeClr>
                </a:solidFill>
              </a:rPr>
              <a:t>Backup for SaaS</a:t>
            </a:r>
            <a:br>
              <a:rPr lang="en-US" sz="1400">
                <a:solidFill>
                  <a:schemeClr val="accent3"/>
                </a:solidFill>
              </a:rPr>
            </a:br>
            <a:r>
              <a:rPr lang="en-US" sz="1200"/>
              <a:t>Protection of SaaS data as part of shared responsibility model</a:t>
            </a:r>
          </a:p>
        </p:txBody>
      </p:sp>
      <p:sp>
        <p:nvSpPr>
          <p:cNvPr id="68" name="TextBox 67">
            <a:extLst>
              <a:ext uri="{FF2B5EF4-FFF2-40B4-BE49-F238E27FC236}">
                <a16:creationId xmlns:a16="http://schemas.microsoft.com/office/drawing/2014/main" id="{DB610A13-E1ED-D2CA-399A-0940C7A9B50D}"/>
              </a:ext>
            </a:extLst>
          </p:cNvPr>
          <p:cNvSpPr txBox="1"/>
          <p:nvPr/>
        </p:nvSpPr>
        <p:spPr>
          <a:xfrm>
            <a:off x="1561673" y="4565152"/>
            <a:ext cx="2833521" cy="707886"/>
          </a:xfrm>
          <a:prstGeom prst="rect">
            <a:avLst/>
          </a:prstGeom>
          <a:noFill/>
        </p:spPr>
        <p:txBody>
          <a:bodyPr wrap="square" rtlCol="0">
            <a:spAutoFit/>
          </a:bodyPr>
          <a:lstStyle/>
          <a:p>
            <a:pPr>
              <a:spcAft>
                <a:spcPts val="600"/>
              </a:spcAft>
              <a:tabLst>
                <a:tab pos="1828800" algn="l"/>
              </a:tabLst>
            </a:pPr>
            <a:r>
              <a:rPr lang="en-US" sz="1600" b="1">
                <a:solidFill>
                  <a:schemeClr val="accent2">
                    <a:lumMod val="50000"/>
                  </a:schemeClr>
                </a:solidFill>
              </a:rPr>
              <a:t>Backup On-premises</a:t>
            </a:r>
            <a:br>
              <a:rPr lang="en-US" sz="1400"/>
            </a:br>
            <a:r>
              <a:rPr lang="en-US" sz="1200"/>
              <a:t>Protect applications locally to self-managed on-premises repositories</a:t>
            </a:r>
          </a:p>
        </p:txBody>
      </p:sp>
    </p:spTree>
    <p:extLst>
      <p:ext uri="{BB962C8B-B14F-4D97-AF65-F5344CB8AC3E}">
        <p14:creationId xmlns:p14="http://schemas.microsoft.com/office/powerpoint/2010/main" val="131731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03EA31F-FD5F-6180-CB15-1D40390FA2FE}"/>
              </a:ext>
            </a:extLst>
          </p:cNvPr>
          <p:cNvSpPr>
            <a:spLocks noGrp="1"/>
          </p:cNvSpPr>
          <p:nvPr>
            <p:ph sz="quarter" idx="18"/>
          </p:nvPr>
        </p:nvSpPr>
        <p:spPr/>
        <p:txBody>
          <a:bodyPr>
            <a:normAutofit/>
          </a:bodyPr>
          <a:lstStyle/>
          <a:p>
            <a:pPr>
              <a:spcBef>
                <a:spcPts val="1000"/>
              </a:spcBef>
            </a:pPr>
            <a:endParaRPr lang="en-US" sz="1800"/>
          </a:p>
          <a:p>
            <a:pPr>
              <a:spcBef>
                <a:spcPts val="1000"/>
              </a:spcBef>
            </a:pPr>
            <a:endParaRPr lang="en-US" sz="1800"/>
          </a:p>
          <a:p>
            <a:pPr marL="0" indent="0">
              <a:spcBef>
                <a:spcPts val="1000"/>
              </a:spcBef>
              <a:buNone/>
            </a:pPr>
            <a:endParaRPr lang="en-US" sz="1800"/>
          </a:p>
          <a:p>
            <a:pPr>
              <a:spcBef>
                <a:spcPts val="1000"/>
              </a:spcBef>
            </a:pPr>
            <a:r>
              <a:rPr lang="en-US" sz="1800"/>
              <a:t>Independent data protection cloud—no 3rd party or public cloud</a:t>
            </a:r>
            <a:br>
              <a:rPr lang="en-US" sz="1800"/>
            </a:br>
            <a:endParaRPr lang="en-US" sz="1800"/>
          </a:p>
          <a:p>
            <a:pPr>
              <a:spcBef>
                <a:spcPts val="1000"/>
              </a:spcBef>
            </a:pPr>
            <a:r>
              <a:rPr lang="en-US" sz="1800"/>
              <a:t>Secure, encrypted, immutable</a:t>
            </a:r>
            <a:br>
              <a:rPr lang="en-US" sz="1800"/>
            </a:br>
            <a:endParaRPr lang="en-US" sz="1800"/>
          </a:p>
          <a:p>
            <a:pPr>
              <a:spcBef>
                <a:spcPts val="1000"/>
              </a:spcBef>
            </a:pPr>
            <a:r>
              <a:rPr lang="en-US" sz="1800"/>
              <a:t>Fully redundant multi-region support</a:t>
            </a:r>
            <a:br>
              <a:rPr lang="en-US" sz="1800"/>
            </a:br>
            <a:endParaRPr lang="en-US" sz="1800"/>
          </a:p>
          <a:p>
            <a:pPr>
              <a:spcBef>
                <a:spcPts val="1000"/>
              </a:spcBef>
            </a:pPr>
            <a:r>
              <a:rPr lang="en-US" sz="1800"/>
              <a:t>Simple billing with no retention fees for exited users</a:t>
            </a:r>
          </a:p>
        </p:txBody>
      </p:sp>
      <p:sp>
        <p:nvSpPr>
          <p:cNvPr id="8" name="Text Placeholder 7">
            <a:extLst>
              <a:ext uri="{FF2B5EF4-FFF2-40B4-BE49-F238E27FC236}">
                <a16:creationId xmlns:a16="http://schemas.microsoft.com/office/drawing/2014/main" id="{DA6C0177-C617-1903-A4B3-A8FEACC47B4C}"/>
              </a:ext>
            </a:extLst>
          </p:cNvPr>
          <p:cNvSpPr>
            <a:spLocks noGrp="1"/>
          </p:cNvSpPr>
          <p:nvPr>
            <p:ph type="body" sz="quarter" idx="13"/>
          </p:nvPr>
        </p:nvSpPr>
        <p:spPr/>
        <p:txBody>
          <a:bodyPr/>
          <a:lstStyle/>
          <a:p>
            <a:r>
              <a:rPr lang="en-US"/>
              <a:t>Comprehensive backup for Microsoft 365, Salesforce, Azure AD, and more</a:t>
            </a:r>
          </a:p>
        </p:txBody>
      </p:sp>
      <p:sp>
        <p:nvSpPr>
          <p:cNvPr id="5" name="Title 4">
            <a:extLst>
              <a:ext uri="{FF2B5EF4-FFF2-40B4-BE49-F238E27FC236}">
                <a16:creationId xmlns:a16="http://schemas.microsoft.com/office/drawing/2014/main" id="{4A16FE81-C088-15A3-644F-94F204C8884E}"/>
              </a:ext>
            </a:extLst>
          </p:cNvPr>
          <p:cNvSpPr>
            <a:spLocks noGrp="1"/>
          </p:cNvSpPr>
          <p:nvPr>
            <p:ph type="title"/>
          </p:nvPr>
        </p:nvSpPr>
        <p:spPr/>
        <p:txBody>
          <a:bodyPr/>
          <a:lstStyle/>
          <a:p>
            <a:r>
              <a:rPr lang="en-US"/>
              <a:t>Zerto Backup for SaaS, powered by </a:t>
            </a:r>
            <a:r>
              <a:rPr lang="en-US" err="1"/>
              <a:t>Keepit</a:t>
            </a:r>
            <a:endParaRPr lang="en-US"/>
          </a:p>
        </p:txBody>
      </p:sp>
      <p:sp>
        <p:nvSpPr>
          <p:cNvPr id="3" name="Slide Number Placeholder 2">
            <a:extLst>
              <a:ext uri="{FF2B5EF4-FFF2-40B4-BE49-F238E27FC236}">
                <a16:creationId xmlns:a16="http://schemas.microsoft.com/office/drawing/2014/main" id="{A6EF3A68-A807-92CB-5C76-EFEB0D95E829}"/>
              </a:ext>
            </a:extLst>
          </p:cNvPr>
          <p:cNvSpPr>
            <a:spLocks noGrp="1"/>
          </p:cNvSpPr>
          <p:nvPr>
            <p:ph type="sldNum" sz="quarter" idx="20"/>
          </p:nvPr>
        </p:nvSpPr>
        <p:spPr/>
        <p:txBody>
          <a:bodyPr/>
          <a:lstStyle/>
          <a:p>
            <a:pPr defTabSz="1088421">
              <a:buFontTx/>
              <a:buBlip>
                <a:blip r:embed="rId2"/>
              </a:buBlip>
            </a:pPr>
            <a:fld id="{104FC826-72BB-4AF1-BA01-A94F7396A7DC}" type="slidenum">
              <a:rPr lang="en-US" smtClean="0"/>
              <a:pPr defTabSz="1088421">
                <a:buFontTx/>
                <a:buBlip>
                  <a:blip r:embed="rId2"/>
                </a:buBlip>
              </a:pPr>
              <a:t>19</a:t>
            </a:fld>
            <a:endParaRPr lang="en-US"/>
          </a:p>
        </p:txBody>
      </p:sp>
      <p:sp>
        <p:nvSpPr>
          <p:cNvPr id="2" name="Footer Placeholder 1">
            <a:extLst>
              <a:ext uri="{FF2B5EF4-FFF2-40B4-BE49-F238E27FC236}">
                <a16:creationId xmlns:a16="http://schemas.microsoft.com/office/drawing/2014/main" id="{CFAE3094-AC38-45A2-6E65-00A55DF3B10F}"/>
              </a:ext>
            </a:extLst>
          </p:cNvPr>
          <p:cNvSpPr>
            <a:spLocks noGrp="1"/>
          </p:cNvSpPr>
          <p:nvPr>
            <p:ph type="ftr" sz="quarter" idx="19"/>
          </p:nvPr>
        </p:nvSpPr>
        <p:spPr/>
        <p:txBody>
          <a:bodyPr/>
          <a:lstStyle/>
          <a:p>
            <a:r>
              <a:rPr lang="en-US"/>
              <a:t>Confidential | Authorized </a:t>
            </a:r>
          </a:p>
        </p:txBody>
      </p:sp>
      <p:pic>
        <p:nvPicPr>
          <p:cNvPr id="36" name="Graphic 35">
            <a:extLst>
              <a:ext uri="{FF2B5EF4-FFF2-40B4-BE49-F238E27FC236}">
                <a16:creationId xmlns:a16="http://schemas.microsoft.com/office/drawing/2014/main" id="{5DD8738C-2400-F10C-C959-E15B443487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3887" y="0"/>
            <a:ext cx="5120640" cy="4112238"/>
          </a:xfrm>
          <a:prstGeom prst="rect">
            <a:avLst/>
          </a:prstGeom>
        </p:spPr>
      </p:pic>
      <p:pic>
        <p:nvPicPr>
          <p:cNvPr id="37" name="Picture 36">
            <a:extLst>
              <a:ext uri="{FF2B5EF4-FFF2-40B4-BE49-F238E27FC236}">
                <a16:creationId xmlns:a16="http://schemas.microsoft.com/office/drawing/2014/main" id="{3C4D364F-D353-B6E0-54CE-B2D6428AAC74}"/>
              </a:ext>
            </a:extLst>
          </p:cNvPr>
          <p:cNvPicPr>
            <a:picLocks noChangeAspect="1"/>
          </p:cNvPicPr>
          <p:nvPr/>
        </p:nvPicPr>
        <p:blipFill rotWithShape="1">
          <a:blip r:embed="rId5"/>
          <a:srcRect t="78100"/>
          <a:stretch/>
        </p:blipFill>
        <p:spPr>
          <a:xfrm>
            <a:off x="4923404" y="5310495"/>
            <a:ext cx="7557052" cy="1339185"/>
          </a:xfrm>
          <a:prstGeom prst="rect">
            <a:avLst/>
          </a:prstGeom>
        </p:spPr>
      </p:pic>
      <p:grpSp>
        <p:nvGrpSpPr>
          <p:cNvPr id="38" name="Group 37">
            <a:extLst>
              <a:ext uri="{FF2B5EF4-FFF2-40B4-BE49-F238E27FC236}">
                <a16:creationId xmlns:a16="http://schemas.microsoft.com/office/drawing/2014/main" id="{85B347B7-E0EC-E3C2-ADBA-34E4CE8C7B85}"/>
              </a:ext>
            </a:extLst>
          </p:cNvPr>
          <p:cNvGrpSpPr/>
          <p:nvPr/>
        </p:nvGrpSpPr>
        <p:grpSpPr>
          <a:xfrm>
            <a:off x="5730223" y="1435167"/>
            <a:ext cx="6156977" cy="4092731"/>
            <a:chOff x="4032811" y="783626"/>
            <a:chExt cx="6156977" cy="4092731"/>
          </a:xfrm>
        </p:grpSpPr>
        <p:sp>
          <p:nvSpPr>
            <p:cNvPr id="39" name="Oval 38">
              <a:extLst>
                <a:ext uri="{FF2B5EF4-FFF2-40B4-BE49-F238E27FC236}">
                  <a16:creationId xmlns:a16="http://schemas.microsoft.com/office/drawing/2014/main" id="{C18EF698-5966-8015-E8FC-413B3858F6CB}"/>
                </a:ext>
              </a:extLst>
            </p:cNvPr>
            <p:cNvSpPr/>
            <p:nvPr/>
          </p:nvSpPr>
          <p:spPr>
            <a:xfrm>
              <a:off x="6281677" y="2633922"/>
              <a:ext cx="1644779" cy="1644779"/>
            </a:xfrm>
            <a:prstGeom prst="ellipse">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nvGrpSpPr>
            <p:cNvPr id="40" name="Group 39">
              <a:extLst>
                <a:ext uri="{FF2B5EF4-FFF2-40B4-BE49-F238E27FC236}">
                  <a16:creationId xmlns:a16="http://schemas.microsoft.com/office/drawing/2014/main" id="{E2B7F2D2-51A9-14D5-87B2-6526E9096047}"/>
                </a:ext>
              </a:extLst>
            </p:cNvPr>
            <p:cNvGrpSpPr/>
            <p:nvPr/>
          </p:nvGrpSpPr>
          <p:grpSpPr>
            <a:xfrm>
              <a:off x="5586977" y="783626"/>
              <a:ext cx="2999246" cy="1468648"/>
              <a:chOff x="4401682" y="1591944"/>
              <a:chExt cx="2999246" cy="1468648"/>
            </a:xfrm>
          </p:grpSpPr>
          <p:pic>
            <p:nvPicPr>
              <p:cNvPr id="55" name="Graphic 54">
                <a:extLst>
                  <a:ext uri="{FF2B5EF4-FFF2-40B4-BE49-F238E27FC236}">
                    <a16:creationId xmlns:a16="http://schemas.microsoft.com/office/drawing/2014/main" id="{904D0899-B21F-A17B-455F-2C5C1F5571E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387153" y="1715112"/>
                <a:ext cx="650570" cy="650570"/>
              </a:xfrm>
              <a:prstGeom prst="rect">
                <a:avLst/>
              </a:prstGeom>
            </p:spPr>
          </p:pic>
          <p:pic>
            <p:nvPicPr>
              <p:cNvPr id="56" name="Graphic 55">
                <a:extLst>
                  <a:ext uri="{FF2B5EF4-FFF2-40B4-BE49-F238E27FC236}">
                    <a16:creationId xmlns:a16="http://schemas.microsoft.com/office/drawing/2014/main" id="{FA93D546-C0EE-F450-C048-43178B0D507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17213" y="1715112"/>
                <a:ext cx="650570" cy="650570"/>
              </a:xfrm>
              <a:prstGeom prst="rect">
                <a:avLst/>
              </a:prstGeom>
            </p:spPr>
          </p:pic>
          <p:sp>
            <p:nvSpPr>
              <p:cNvPr id="57" name="TextBox 56">
                <a:extLst>
                  <a:ext uri="{FF2B5EF4-FFF2-40B4-BE49-F238E27FC236}">
                    <a16:creationId xmlns:a16="http://schemas.microsoft.com/office/drawing/2014/main" id="{F5A32F70-ED29-58DE-20D0-CF01B23D1793}"/>
                  </a:ext>
                </a:extLst>
              </p:cNvPr>
              <p:cNvSpPr txBox="1"/>
              <p:nvPr/>
            </p:nvSpPr>
            <p:spPr>
              <a:xfrm>
                <a:off x="5411436" y="1591944"/>
                <a:ext cx="1059370" cy="261610"/>
              </a:xfrm>
              <a:prstGeom prst="rect">
                <a:avLst/>
              </a:prstGeom>
              <a:noFill/>
            </p:spPr>
            <p:txBody>
              <a:bodyPr wrap="square" rtlCol="0">
                <a:spAutoFit/>
              </a:bodyPr>
              <a:lstStyle/>
              <a:p>
                <a:pPr algn="ctr">
                  <a:spcAft>
                    <a:spcPts val="600"/>
                  </a:spcAft>
                  <a:tabLst>
                    <a:tab pos="1828800" algn="l"/>
                  </a:tabLst>
                </a:pPr>
                <a:r>
                  <a:rPr lang="en-US" sz="1050">
                    <a:latin typeface="Source Sans Pro" panose="020B0503030403020204" pitchFamily="34" charset="0"/>
                  </a:rPr>
                  <a:t>4 copies</a:t>
                </a:r>
              </a:p>
            </p:txBody>
          </p:sp>
          <p:pic>
            <p:nvPicPr>
              <p:cNvPr id="58" name="Graphic 57">
                <a:extLst>
                  <a:ext uri="{FF2B5EF4-FFF2-40B4-BE49-F238E27FC236}">
                    <a16:creationId xmlns:a16="http://schemas.microsoft.com/office/drawing/2014/main" id="{7011827F-F66B-1CB1-A6D2-E22F8BD9B72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387153" y="2410022"/>
                <a:ext cx="650570" cy="650570"/>
              </a:xfrm>
              <a:prstGeom prst="rect">
                <a:avLst/>
              </a:prstGeom>
            </p:spPr>
          </p:pic>
          <p:sp>
            <p:nvSpPr>
              <p:cNvPr id="59" name="TextBox 58">
                <a:extLst>
                  <a:ext uri="{FF2B5EF4-FFF2-40B4-BE49-F238E27FC236}">
                    <a16:creationId xmlns:a16="http://schemas.microsoft.com/office/drawing/2014/main" id="{793A1EF4-CA6B-CF47-EE9A-6412EDF5D786}"/>
                  </a:ext>
                </a:extLst>
              </p:cNvPr>
              <p:cNvSpPr txBox="1"/>
              <p:nvPr/>
            </p:nvSpPr>
            <p:spPr>
              <a:xfrm>
                <a:off x="4401682" y="2549526"/>
                <a:ext cx="1094980" cy="415498"/>
              </a:xfrm>
              <a:prstGeom prst="rect">
                <a:avLst/>
              </a:prstGeom>
              <a:noFill/>
            </p:spPr>
            <p:txBody>
              <a:bodyPr wrap="square" rtlCol="0">
                <a:spAutoFit/>
              </a:bodyPr>
              <a:lstStyle/>
              <a:p>
                <a:pPr algn="r">
                  <a:spcAft>
                    <a:spcPts val="600"/>
                  </a:spcAft>
                  <a:tabLst>
                    <a:tab pos="1828800" algn="l"/>
                  </a:tabLst>
                </a:pPr>
                <a:r>
                  <a:rPr lang="en-US" sz="1050">
                    <a:latin typeface="Source Sans Pro" panose="020B0503030403020204" pitchFamily="34" charset="0"/>
                  </a:rPr>
                  <a:t>2 copies sent to </a:t>
                </a:r>
                <a:br>
                  <a:rPr lang="en-US" sz="1050">
                    <a:latin typeface="Source Sans Pro" panose="020B0503030403020204" pitchFamily="34" charset="0"/>
                  </a:rPr>
                </a:br>
                <a:r>
                  <a:rPr lang="en-US" sz="1050" b="1">
                    <a:latin typeface="Source Sans Pro SemiBold" panose="020B0503030403020204" pitchFamily="34" charset="0"/>
                  </a:rPr>
                  <a:t>Data Center A</a:t>
                </a:r>
              </a:p>
            </p:txBody>
          </p:sp>
          <p:cxnSp>
            <p:nvCxnSpPr>
              <p:cNvPr id="60" name="Straight Connector 59">
                <a:extLst>
                  <a:ext uri="{FF2B5EF4-FFF2-40B4-BE49-F238E27FC236}">
                    <a16:creationId xmlns:a16="http://schemas.microsoft.com/office/drawing/2014/main" id="{33038E6A-F642-CBFC-AF38-6EF72CE0054D}"/>
                  </a:ext>
                </a:extLst>
              </p:cNvPr>
              <p:cNvCxnSpPr>
                <a:cxnSpLocks/>
              </p:cNvCxnSpPr>
              <p:nvPr/>
            </p:nvCxnSpPr>
            <p:spPr>
              <a:xfrm>
                <a:off x="5693388" y="2074140"/>
                <a:ext cx="0" cy="182880"/>
              </a:xfrm>
              <a:prstGeom prst="line">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61" name="Graphic 60">
                <a:extLst>
                  <a:ext uri="{FF2B5EF4-FFF2-40B4-BE49-F238E27FC236}">
                    <a16:creationId xmlns:a16="http://schemas.microsoft.com/office/drawing/2014/main" id="{C899CAD6-E14F-356F-BCD1-2164216033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22581" y="2410022"/>
                <a:ext cx="650570" cy="650570"/>
              </a:xfrm>
              <a:prstGeom prst="rect">
                <a:avLst/>
              </a:prstGeom>
            </p:spPr>
          </p:pic>
          <p:cxnSp>
            <p:nvCxnSpPr>
              <p:cNvPr id="62" name="Straight Connector 61">
                <a:extLst>
                  <a:ext uri="{FF2B5EF4-FFF2-40B4-BE49-F238E27FC236}">
                    <a16:creationId xmlns:a16="http://schemas.microsoft.com/office/drawing/2014/main" id="{4E7A5E76-26D8-4AAB-4874-70844F3D8A5E}"/>
                  </a:ext>
                </a:extLst>
              </p:cNvPr>
              <p:cNvCxnSpPr>
                <a:cxnSpLocks/>
              </p:cNvCxnSpPr>
              <p:nvPr/>
            </p:nvCxnSpPr>
            <p:spPr>
              <a:xfrm>
                <a:off x="6138341" y="2074140"/>
                <a:ext cx="0" cy="182880"/>
              </a:xfrm>
              <a:prstGeom prst="line">
                <a:avLst/>
              </a:prstGeom>
              <a:ln w="12700">
                <a:solidFill>
                  <a:schemeClr val="accent6">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3" name="TextBox 62">
                <a:extLst>
                  <a:ext uri="{FF2B5EF4-FFF2-40B4-BE49-F238E27FC236}">
                    <a16:creationId xmlns:a16="http://schemas.microsoft.com/office/drawing/2014/main" id="{8A56D04F-A06B-B924-42E8-AAE7015BC969}"/>
                  </a:ext>
                </a:extLst>
              </p:cNvPr>
              <p:cNvSpPr txBox="1"/>
              <p:nvPr/>
            </p:nvSpPr>
            <p:spPr>
              <a:xfrm>
                <a:off x="6305948" y="2549526"/>
                <a:ext cx="1094980" cy="415498"/>
              </a:xfrm>
              <a:prstGeom prst="rect">
                <a:avLst/>
              </a:prstGeom>
              <a:noFill/>
            </p:spPr>
            <p:txBody>
              <a:bodyPr wrap="square" rtlCol="0">
                <a:spAutoFit/>
              </a:bodyPr>
              <a:lstStyle/>
              <a:p>
                <a:pPr>
                  <a:spcAft>
                    <a:spcPts val="600"/>
                  </a:spcAft>
                  <a:tabLst>
                    <a:tab pos="1828800" algn="l"/>
                  </a:tabLst>
                </a:pPr>
                <a:r>
                  <a:rPr lang="en-US" sz="1050">
                    <a:latin typeface="Source Sans Pro" panose="020B0503030403020204" pitchFamily="34" charset="0"/>
                  </a:rPr>
                  <a:t>2 copies sent to </a:t>
                </a:r>
                <a:br>
                  <a:rPr lang="en-US" sz="1050">
                    <a:latin typeface="Source Sans Pro" panose="020B0503030403020204" pitchFamily="34" charset="0"/>
                  </a:rPr>
                </a:br>
                <a:r>
                  <a:rPr lang="en-US" sz="1050" b="1">
                    <a:latin typeface="Source Sans Pro SemiBold" panose="020B0503030403020204" pitchFamily="34" charset="0"/>
                  </a:rPr>
                  <a:t>Data Center B</a:t>
                </a:r>
              </a:p>
            </p:txBody>
          </p:sp>
        </p:grpSp>
        <p:cxnSp>
          <p:nvCxnSpPr>
            <p:cNvPr id="41" name="Straight Arrow Connector 40">
              <a:extLst>
                <a:ext uri="{FF2B5EF4-FFF2-40B4-BE49-F238E27FC236}">
                  <a16:creationId xmlns:a16="http://schemas.microsoft.com/office/drawing/2014/main" id="{A78C3A7D-31E2-20F2-8120-048CAEFDC492}"/>
                </a:ext>
              </a:extLst>
            </p:cNvPr>
            <p:cNvCxnSpPr>
              <a:cxnSpLocks/>
            </p:cNvCxnSpPr>
            <p:nvPr/>
          </p:nvCxnSpPr>
          <p:spPr>
            <a:xfrm flipV="1">
              <a:off x="5526716" y="2239809"/>
              <a:ext cx="398286" cy="491187"/>
            </a:xfrm>
            <a:prstGeom prst="straightConnector1">
              <a:avLst/>
            </a:prstGeom>
            <a:ln w="19050">
              <a:solidFill>
                <a:srgbClr val="363F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3" name="Oval 52">
              <a:extLst>
                <a:ext uri="{FF2B5EF4-FFF2-40B4-BE49-F238E27FC236}">
                  <a16:creationId xmlns:a16="http://schemas.microsoft.com/office/drawing/2014/main" id="{C3917EB2-C993-F896-F5EF-33B62249E295}"/>
                </a:ext>
              </a:extLst>
            </p:cNvPr>
            <p:cNvSpPr/>
            <p:nvPr/>
          </p:nvSpPr>
          <p:spPr>
            <a:xfrm>
              <a:off x="4629567" y="2834193"/>
              <a:ext cx="908144" cy="908144"/>
            </a:xfrm>
            <a:prstGeom prst="ellipse">
              <a:avLst/>
            </a:prstGeom>
            <a:solidFill>
              <a:srgbClr val="32DAC8">
                <a:alpha val="73000"/>
              </a:srgbClr>
            </a:solidFill>
            <a:ln w="19050">
              <a:noFill/>
            </a:ln>
            <a:effectLst>
              <a:outerShdw blurRad="25400" sx="101000" sy="101000" algn="ctr" rotWithShape="0">
                <a:prstClr val="black">
                  <a:alpha val="21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43" name="TextBox 42">
              <a:extLst>
                <a:ext uri="{FF2B5EF4-FFF2-40B4-BE49-F238E27FC236}">
                  <a16:creationId xmlns:a16="http://schemas.microsoft.com/office/drawing/2014/main" id="{BCBE2540-DD93-1E1D-EE25-E36CF654C517}"/>
                </a:ext>
              </a:extLst>
            </p:cNvPr>
            <p:cNvSpPr txBox="1"/>
            <p:nvPr/>
          </p:nvSpPr>
          <p:spPr>
            <a:xfrm>
              <a:off x="4032811" y="3840481"/>
              <a:ext cx="2101656" cy="415498"/>
            </a:xfrm>
            <a:prstGeom prst="rect">
              <a:avLst/>
            </a:prstGeom>
            <a:noFill/>
          </p:spPr>
          <p:txBody>
            <a:bodyPr wrap="square" rtlCol="0">
              <a:spAutoFit/>
            </a:bodyPr>
            <a:lstStyle/>
            <a:p>
              <a:pPr algn="ctr">
                <a:spcAft>
                  <a:spcPts val="600"/>
                </a:spcAft>
                <a:tabLst>
                  <a:tab pos="1828800" algn="l"/>
                </a:tabLst>
              </a:pPr>
              <a:r>
                <a:rPr lang="en-US" sz="1050">
                  <a:latin typeface="Source Sans Pro" panose="020B0503030403020204" pitchFamily="34" charset="0"/>
                </a:rPr>
                <a:t>Automated Daily Backup Blockchain-verified Technology</a:t>
              </a:r>
              <a:endParaRPr lang="en-US" sz="1050" b="1">
                <a:latin typeface="Source Sans Pro SemiBold" panose="020B0503030403020204" pitchFamily="34" charset="0"/>
              </a:endParaRPr>
            </a:p>
          </p:txBody>
        </p:sp>
        <p:cxnSp>
          <p:nvCxnSpPr>
            <p:cNvPr id="44" name="Straight Arrow Connector 43">
              <a:extLst>
                <a:ext uri="{FF2B5EF4-FFF2-40B4-BE49-F238E27FC236}">
                  <a16:creationId xmlns:a16="http://schemas.microsoft.com/office/drawing/2014/main" id="{AC0F7AE6-F64F-A946-833D-DD770C69A4BA}"/>
                </a:ext>
              </a:extLst>
            </p:cNvPr>
            <p:cNvCxnSpPr>
              <a:cxnSpLocks/>
            </p:cNvCxnSpPr>
            <p:nvPr/>
          </p:nvCxnSpPr>
          <p:spPr>
            <a:xfrm flipH="1" flipV="1">
              <a:off x="5537977" y="4368802"/>
              <a:ext cx="387025" cy="507555"/>
            </a:xfrm>
            <a:prstGeom prst="straightConnector1">
              <a:avLst/>
            </a:prstGeom>
            <a:ln w="19050">
              <a:solidFill>
                <a:srgbClr val="363F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60F2ECB-2AF2-6FA3-735D-A3C7F99ED4A6}"/>
                </a:ext>
              </a:extLst>
            </p:cNvPr>
            <p:cNvCxnSpPr>
              <a:cxnSpLocks/>
            </p:cNvCxnSpPr>
            <p:nvPr/>
          </p:nvCxnSpPr>
          <p:spPr>
            <a:xfrm rot="10800000" flipV="1">
              <a:off x="8297598" y="4368802"/>
              <a:ext cx="398286" cy="491187"/>
            </a:xfrm>
            <a:prstGeom prst="straightConnector1">
              <a:avLst/>
            </a:prstGeom>
            <a:ln w="19050">
              <a:solidFill>
                <a:srgbClr val="363F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B566DB62-0FC5-7729-9A63-D4623EDC3D3E}"/>
                </a:ext>
              </a:extLst>
            </p:cNvPr>
            <p:cNvSpPr/>
            <p:nvPr/>
          </p:nvSpPr>
          <p:spPr>
            <a:xfrm rot="10800000">
              <a:off x="8684889" y="2834193"/>
              <a:ext cx="908144" cy="908144"/>
            </a:xfrm>
            <a:prstGeom prst="ellipse">
              <a:avLst/>
            </a:prstGeom>
            <a:solidFill>
              <a:srgbClr val="32DAC8">
                <a:alpha val="73000"/>
              </a:srgbClr>
            </a:solidFill>
            <a:ln w="19050">
              <a:noFill/>
            </a:ln>
            <a:effectLst>
              <a:outerShdw blurRad="25400" sx="101000" sy="101000" algn="ctr" rotWithShape="0">
                <a:prstClr val="black">
                  <a:alpha val="21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cxnSp>
          <p:nvCxnSpPr>
            <p:cNvPr id="47" name="Straight Arrow Connector 46">
              <a:extLst>
                <a:ext uri="{FF2B5EF4-FFF2-40B4-BE49-F238E27FC236}">
                  <a16:creationId xmlns:a16="http://schemas.microsoft.com/office/drawing/2014/main" id="{461654AD-064B-7AF3-A371-E11713B35CCB}"/>
                </a:ext>
              </a:extLst>
            </p:cNvPr>
            <p:cNvCxnSpPr>
              <a:cxnSpLocks/>
            </p:cNvCxnSpPr>
            <p:nvPr/>
          </p:nvCxnSpPr>
          <p:spPr>
            <a:xfrm rot="10800000" flipH="1" flipV="1">
              <a:off x="8297598" y="2239809"/>
              <a:ext cx="387025" cy="507555"/>
            </a:xfrm>
            <a:prstGeom prst="straightConnector1">
              <a:avLst/>
            </a:prstGeom>
            <a:ln w="19050">
              <a:solidFill>
                <a:srgbClr val="363F50"/>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48" name="Graphic 47">
              <a:extLst>
                <a:ext uri="{FF2B5EF4-FFF2-40B4-BE49-F238E27FC236}">
                  <a16:creationId xmlns:a16="http://schemas.microsoft.com/office/drawing/2014/main" id="{7295616B-3E39-B8D1-8512-856A1828AD0F}"/>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t="9588" b="14068"/>
            <a:stretch/>
          </p:blipFill>
          <p:spPr>
            <a:xfrm>
              <a:off x="8781147" y="2984329"/>
              <a:ext cx="715627" cy="546341"/>
            </a:xfrm>
            <a:prstGeom prst="rect">
              <a:avLst/>
            </a:prstGeom>
          </p:spPr>
        </p:pic>
        <p:sp>
          <p:nvSpPr>
            <p:cNvPr id="49" name="TextBox 48">
              <a:extLst>
                <a:ext uri="{FF2B5EF4-FFF2-40B4-BE49-F238E27FC236}">
                  <a16:creationId xmlns:a16="http://schemas.microsoft.com/office/drawing/2014/main" id="{9690E469-2BCA-0450-A1E7-2D73CA279065}"/>
                </a:ext>
              </a:extLst>
            </p:cNvPr>
            <p:cNvSpPr txBox="1"/>
            <p:nvPr/>
          </p:nvSpPr>
          <p:spPr>
            <a:xfrm>
              <a:off x="8088132" y="3840481"/>
              <a:ext cx="2101656" cy="253916"/>
            </a:xfrm>
            <a:prstGeom prst="rect">
              <a:avLst/>
            </a:prstGeom>
            <a:noFill/>
          </p:spPr>
          <p:txBody>
            <a:bodyPr wrap="square" rtlCol="0">
              <a:spAutoFit/>
            </a:bodyPr>
            <a:lstStyle/>
            <a:p>
              <a:pPr algn="ctr">
                <a:spcAft>
                  <a:spcPts val="600"/>
                </a:spcAft>
                <a:tabLst>
                  <a:tab pos="1828800" algn="l"/>
                </a:tabLst>
              </a:pPr>
              <a:r>
                <a:rPr lang="en-US" sz="1050">
                  <a:latin typeface="Source Sans Pro" panose="020B0503030403020204" pitchFamily="34" charset="0"/>
                </a:rPr>
                <a:t>Fast and Easy Recovery</a:t>
              </a:r>
              <a:endParaRPr lang="en-US" sz="1050" b="1">
                <a:latin typeface="Source Sans Pro SemiBold" panose="020B0503030403020204" pitchFamily="34" charset="0"/>
              </a:endParaRPr>
            </a:p>
          </p:txBody>
        </p:sp>
        <p:sp>
          <p:nvSpPr>
            <p:cNvPr id="50" name="TextBox 49">
              <a:extLst>
                <a:ext uri="{FF2B5EF4-FFF2-40B4-BE49-F238E27FC236}">
                  <a16:creationId xmlns:a16="http://schemas.microsoft.com/office/drawing/2014/main" id="{16A0D948-A427-986D-2E43-F2DCA381D386}"/>
                </a:ext>
              </a:extLst>
            </p:cNvPr>
            <p:cNvSpPr txBox="1"/>
            <p:nvPr/>
          </p:nvSpPr>
          <p:spPr>
            <a:xfrm>
              <a:off x="6312306" y="3235981"/>
              <a:ext cx="1583521" cy="523220"/>
            </a:xfrm>
            <a:prstGeom prst="rect">
              <a:avLst/>
            </a:prstGeom>
            <a:noFill/>
          </p:spPr>
          <p:txBody>
            <a:bodyPr wrap="square" rtlCol="0">
              <a:spAutoFit/>
            </a:bodyPr>
            <a:lstStyle/>
            <a:p>
              <a:pPr algn="ctr">
                <a:spcAft>
                  <a:spcPts val="600"/>
                </a:spcAft>
                <a:tabLst>
                  <a:tab pos="1828800" algn="l"/>
                </a:tabLst>
              </a:pPr>
              <a:r>
                <a:rPr lang="en-US" sz="1400" b="1">
                  <a:solidFill>
                    <a:schemeClr val="bg1"/>
                  </a:solidFill>
                  <a:latin typeface="Source Sans Pro SemiBold" panose="020B0503030403020204" pitchFamily="34" charset="0"/>
                </a:rPr>
                <a:t>Fully Secure and Encrypted</a:t>
              </a:r>
            </a:p>
          </p:txBody>
        </p:sp>
      </p:grpSp>
      <p:pic>
        <p:nvPicPr>
          <p:cNvPr id="64" name="Graphic 63">
            <a:extLst>
              <a:ext uri="{FF2B5EF4-FFF2-40B4-BE49-F238E27FC236}">
                <a16:creationId xmlns:a16="http://schemas.microsoft.com/office/drawing/2014/main" id="{0440A853-6412-9BA5-2C79-AE9F6126305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52926" y="3611680"/>
            <a:ext cx="656250" cy="656250"/>
          </a:xfrm>
          <a:prstGeom prst="rect">
            <a:avLst/>
          </a:prstGeom>
        </p:spPr>
      </p:pic>
    </p:spTree>
    <p:extLst>
      <p:ext uri="{BB962C8B-B14F-4D97-AF65-F5344CB8AC3E}">
        <p14:creationId xmlns:p14="http://schemas.microsoft.com/office/powerpoint/2010/main" val="3292877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61A03630-A0B9-73CB-83A8-3002B11870CC}"/>
              </a:ext>
            </a:extLst>
          </p:cNvPr>
          <p:cNvSpPr>
            <a:spLocks noGrp="1"/>
          </p:cNvSpPr>
          <p:nvPr>
            <p:ph type="body" sz="quarter" idx="13"/>
          </p:nvPr>
        </p:nvSpPr>
        <p:spPr/>
        <p:txBody>
          <a:bodyPr/>
          <a:lstStyle/>
          <a:p>
            <a:r>
              <a:rPr lang="en-US"/>
              <a:t>Staying secure &amp; compliant during changing times</a:t>
            </a:r>
          </a:p>
        </p:txBody>
      </p:sp>
      <p:sp>
        <p:nvSpPr>
          <p:cNvPr id="12" name="Title 11">
            <a:extLst>
              <a:ext uri="{FF2B5EF4-FFF2-40B4-BE49-F238E27FC236}">
                <a16:creationId xmlns:a16="http://schemas.microsoft.com/office/drawing/2014/main" id="{5B9185C1-66EF-C683-ED70-4301DBBC8564}"/>
              </a:ext>
            </a:extLst>
          </p:cNvPr>
          <p:cNvSpPr>
            <a:spLocks noGrp="1"/>
          </p:cNvSpPr>
          <p:nvPr>
            <p:ph type="title"/>
          </p:nvPr>
        </p:nvSpPr>
        <p:spPr/>
        <p:txBody>
          <a:bodyPr/>
          <a:lstStyle/>
          <a:p>
            <a:r>
              <a:rPr lang="en-US"/>
              <a:t>Top challenges</a:t>
            </a:r>
          </a:p>
        </p:txBody>
      </p:sp>
      <p:sp>
        <p:nvSpPr>
          <p:cNvPr id="16" name="Content Placeholder 15">
            <a:extLst>
              <a:ext uri="{FF2B5EF4-FFF2-40B4-BE49-F238E27FC236}">
                <a16:creationId xmlns:a16="http://schemas.microsoft.com/office/drawing/2014/main" id="{39082D7E-3C98-1A14-83A0-B349A1691053}"/>
              </a:ext>
            </a:extLst>
          </p:cNvPr>
          <p:cNvSpPr>
            <a:spLocks noGrp="1"/>
          </p:cNvSpPr>
          <p:nvPr>
            <p:ph sz="quarter" idx="22"/>
          </p:nvPr>
        </p:nvSpPr>
        <p:spPr>
          <a:xfrm>
            <a:off x="8146122" y="4291369"/>
            <a:ext cx="3209544" cy="2051538"/>
          </a:xfrm>
        </p:spPr>
        <p:txBody>
          <a:bodyPr>
            <a:normAutofit/>
          </a:bodyPr>
          <a:lstStyle/>
          <a:p>
            <a:pPr marL="0" indent="0">
              <a:buNone/>
            </a:pPr>
            <a:r>
              <a:rPr lang="en-US" sz="2000" b="1"/>
              <a:t>Cloud Complexity</a:t>
            </a:r>
          </a:p>
          <a:p>
            <a:r>
              <a:rPr lang="en-US" sz="2000"/>
              <a:t>Data governance &amp; sovereignty</a:t>
            </a:r>
          </a:p>
          <a:p>
            <a:r>
              <a:rPr lang="en-US" sz="2000"/>
              <a:t>Skills gaps</a:t>
            </a:r>
          </a:p>
          <a:p>
            <a:r>
              <a:rPr lang="en-US" sz="2000"/>
              <a:t>Vendor/platform lock-in </a:t>
            </a:r>
          </a:p>
          <a:p>
            <a:endParaRPr lang="en-US" sz="2000"/>
          </a:p>
          <a:p>
            <a:endParaRPr lang="en-US" sz="2000"/>
          </a:p>
        </p:txBody>
      </p:sp>
      <p:sp>
        <p:nvSpPr>
          <p:cNvPr id="15" name="Content Placeholder 14">
            <a:extLst>
              <a:ext uri="{FF2B5EF4-FFF2-40B4-BE49-F238E27FC236}">
                <a16:creationId xmlns:a16="http://schemas.microsoft.com/office/drawing/2014/main" id="{23D1A58D-DE3A-CB4A-23C4-E8F1E3E27E08}"/>
              </a:ext>
            </a:extLst>
          </p:cNvPr>
          <p:cNvSpPr>
            <a:spLocks noGrp="1"/>
          </p:cNvSpPr>
          <p:nvPr>
            <p:ph sz="quarter" idx="18"/>
          </p:nvPr>
        </p:nvSpPr>
        <p:spPr>
          <a:xfrm>
            <a:off x="4265611" y="4291760"/>
            <a:ext cx="3210566" cy="2051538"/>
          </a:xfrm>
        </p:spPr>
        <p:txBody>
          <a:bodyPr>
            <a:normAutofit/>
          </a:bodyPr>
          <a:lstStyle/>
          <a:p>
            <a:pPr marL="0" indent="0">
              <a:buNone/>
            </a:pPr>
            <a:r>
              <a:rPr lang="en-US" sz="2000" b="1"/>
              <a:t>Unplanned Disruptions</a:t>
            </a:r>
          </a:p>
          <a:p>
            <a:r>
              <a:rPr lang="en-US" sz="2000"/>
              <a:t>Natural disasters</a:t>
            </a:r>
          </a:p>
          <a:p>
            <a:r>
              <a:rPr lang="en-US" sz="2000"/>
              <a:t>Hardware failures and corruptions</a:t>
            </a:r>
          </a:p>
          <a:p>
            <a:r>
              <a:rPr lang="en-US" sz="2000"/>
              <a:t>User errors</a:t>
            </a:r>
          </a:p>
        </p:txBody>
      </p:sp>
      <p:sp>
        <p:nvSpPr>
          <p:cNvPr id="14" name="Content Placeholder 13">
            <a:extLst>
              <a:ext uri="{FF2B5EF4-FFF2-40B4-BE49-F238E27FC236}">
                <a16:creationId xmlns:a16="http://schemas.microsoft.com/office/drawing/2014/main" id="{C934A346-D30B-CF19-30E4-7A6233648A49}"/>
              </a:ext>
            </a:extLst>
          </p:cNvPr>
          <p:cNvSpPr>
            <a:spLocks noGrp="1"/>
          </p:cNvSpPr>
          <p:nvPr>
            <p:ph sz="quarter" idx="17"/>
          </p:nvPr>
        </p:nvSpPr>
        <p:spPr>
          <a:xfrm>
            <a:off x="385100" y="4291760"/>
            <a:ext cx="3210566" cy="2051148"/>
          </a:xfrm>
        </p:spPr>
        <p:txBody>
          <a:bodyPr>
            <a:normAutofit/>
          </a:bodyPr>
          <a:lstStyle/>
          <a:p>
            <a:pPr marL="0" indent="0">
              <a:buNone/>
            </a:pPr>
            <a:r>
              <a:rPr lang="en-US" sz="2000" b="1"/>
              <a:t>Cyber Threats</a:t>
            </a:r>
          </a:p>
          <a:p>
            <a:r>
              <a:rPr lang="en-US" sz="2000"/>
              <a:t>State-sponsored attacks</a:t>
            </a:r>
          </a:p>
          <a:p>
            <a:r>
              <a:rPr lang="en-US" sz="2000"/>
              <a:t>Organized cyber crime</a:t>
            </a:r>
          </a:p>
          <a:p>
            <a:r>
              <a:rPr lang="en-US" sz="2000"/>
              <a:t>Ransomware and ransomware as a service</a:t>
            </a:r>
          </a:p>
        </p:txBody>
      </p:sp>
      <p:sp>
        <p:nvSpPr>
          <p:cNvPr id="10" name="Slide Number Placeholder 9">
            <a:extLst>
              <a:ext uri="{FF2B5EF4-FFF2-40B4-BE49-F238E27FC236}">
                <a16:creationId xmlns:a16="http://schemas.microsoft.com/office/drawing/2014/main" id="{B7507AA5-C3C7-0558-64EA-6628EF8DEDF7}"/>
              </a:ext>
            </a:extLst>
          </p:cNvPr>
          <p:cNvSpPr>
            <a:spLocks noGrp="1"/>
          </p:cNvSpPr>
          <p:nvPr>
            <p:ph type="sldNum" sz="quarter" idx="24"/>
          </p:nvPr>
        </p:nvSpPr>
        <p:spPr/>
        <p:txBody>
          <a:bodyPr/>
          <a:lstStyle/>
          <a:p>
            <a:pPr defTabSz="1088421"/>
            <a:fld id="{104FC826-72BB-4AF1-BA01-A94F7396A7DC}" type="slidenum">
              <a:rPr lang="en-US" smtClean="0"/>
              <a:pPr defTabSz="1088421"/>
              <a:t>2</a:t>
            </a:fld>
            <a:endParaRPr lang="en-US"/>
          </a:p>
        </p:txBody>
      </p:sp>
      <p:pic>
        <p:nvPicPr>
          <p:cNvPr id="17" name="Picture Placeholder 10" descr="Tornado">
            <a:extLst>
              <a:ext uri="{FF2B5EF4-FFF2-40B4-BE49-F238E27FC236}">
                <a16:creationId xmlns:a16="http://schemas.microsoft.com/office/drawing/2014/main" id="{F8782B93-E57E-5F7F-1EBC-15DA77BB81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864" r="10864"/>
          <a:stretch/>
        </p:blipFill>
        <p:spPr>
          <a:xfrm>
            <a:off x="4239004" y="1397812"/>
            <a:ext cx="3210566" cy="2733728"/>
          </a:xfrm>
          <a:prstGeom prst="rect">
            <a:avLst/>
          </a:prstGeom>
        </p:spPr>
      </p:pic>
      <p:pic>
        <p:nvPicPr>
          <p:cNvPr id="18" name="Picture Placeholder 11" descr="Engineering drawing&#10;&#10;Description automatically generated">
            <a:extLst>
              <a:ext uri="{FF2B5EF4-FFF2-40B4-BE49-F238E27FC236}">
                <a16:creationId xmlns:a16="http://schemas.microsoft.com/office/drawing/2014/main" id="{383F68D1-7168-6478-F56F-F70BDCC283AB}"/>
              </a:ext>
            </a:extLst>
          </p:cNvPr>
          <p:cNvPicPr>
            <a:picLocks noChangeAspect="1"/>
          </p:cNvPicPr>
          <p:nvPr/>
        </p:nvPicPr>
        <p:blipFill rotWithShape="1">
          <a:blip r:embed="rId3">
            <a:extLst>
              <a:ext uri="{28A0092B-C50C-407E-A947-70E740481C1C}">
                <a14:useLocalDpi xmlns:a14="http://schemas.microsoft.com/office/drawing/2010/main" val="0"/>
              </a:ext>
            </a:extLst>
          </a:blip>
          <a:srcRect l="13791" r="13791"/>
          <a:stretch/>
        </p:blipFill>
        <p:spPr>
          <a:xfrm>
            <a:off x="385100" y="1397812"/>
            <a:ext cx="3210566" cy="2733728"/>
          </a:xfrm>
          <a:prstGeom prst="rect">
            <a:avLst/>
          </a:prstGeom>
          <a:ln w="57150">
            <a:noFill/>
            <a:miter lim="800000"/>
          </a:ln>
        </p:spPr>
      </p:pic>
      <p:pic>
        <p:nvPicPr>
          <p:cNvPr id="19" name="Picture Placeholder 12" descr="A picture containing text&#10;&#10;Description automatically generated">
            <a:extLst>
              <a:ext uri="{FF2B5EF4-FFF2-40B4-BE49-F238E27FC236}">
                <a16:creationId xmlns:a16="http://schemas.microsoft.com/office/drawing/2014/main" id="{AAACD7DC-C197-E5F3-6C15-B69C9986CC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2491" b="12491"/>
          <a:stretch/>
        </p:blipFill>
        <p:spPr>
          <a:xfrm>
            <a:off x="8097009" y="1397812"/>
            <a:ext cx="3210566" cy="2733728"/>
          </a:xfrm>
          <a:prstGeom prst="rect">
            <a:avLst/>
          </a:prstGeom>
          <a:ln w="57150">
            <a:noFill/>
            <a:miter lim="800000"/>
          </a:ln>
        </p:spPr>
      </p:pic>
      <p:sp>
        <p:nvSpPr>
          <p:cNvPr id="20" name="Bar 3">
            <a:extLst>
              <a:ext uri="{FF2B5EF4-FFF2-40B4-BE49-F238E27FC236}">
                <a16:creationId xmlns:a16="http://schemas.microsoft.com/office/drawing/2014/main" id="{D0467560-E5F2-02B1-9011-CE2D920CF983}"/>
              </a:ext>
            </a:extLst>
          </p:cNvPr>
          <p:cNvSpPr/>
          <p:nvPr/>
        </p:nvSpPr>
        <p:spPr>
          <a:xfrm>
            <a:off x="8097009" y="4258726"/>
            <a:ext cx="3200400"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1" name="Bar 2">
            <a:extLst>
              <a:ext uri="{FF2B5EF4-FFF2-40B4-BE49-F238E27FC236}">
                <a16:creationId xmlns:a16="http://schemas.microsoft.com/office/drawing/2014/main" id="{4D2FA86D-3C17-8BAD-3176-916367FDFECF}"/>
              </a:ext>
            </a:extLst>
          </p:cNvPr>
          <p:cNvSpPr/>
          <p:nvPr/>
        </p:nvSpPr>
        <p:spPr>
          <a:xfrm>
            <a:off x="4239004" y="4258726"/>
            <a:ext cx="3209544"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2" name="Bar 1">
            <a:extLst>
              <a:ext uri="{FF2B5EF4-FFF2-40B4-BE49-F238E27FC236}">
                <a16:creationId xmlns:a16="http://schemas.microsoft.com/office/drawing/2014/main" id="{0CDB5D60-532C-C0C0-5CC3-8DAB4610B3D0}"/>
              </a:ext>
            </a:extLst>
          </p:cNvPr>
          <p:cNvSpPr/>
          <p:nvPr/>
        </p:nvSpPr>
        <p:spPr>
          <a:xfrm>
            <a:off x="377894" y="4258726"/>
            <a:ext cx="3209544"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Tree>
    <p:extLst>
      <p:ext uri="{BB962C8B-B14F-4D97-AF65-F5344CB8AC3E}">
        <p14:creationId xmlns:p14="http://schemas.microsoft.com/office/powerpoint/2010/main" val="132645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94608B-EDDA-A2A4-16F0-E5D9371E6B50}"/>
              </a:ext>
            </a:extLst>
          </p:cNvPr>
          <p:cNvSpPr>
            <a:spLocks noGrp="1"/>
          </p:cNvSpPr>
          <p:nvPr>
            <p:ph sz="quarter" idx="18"/>
          </p:nvPr>
        </p:nvSpPr>
        <p:spPr>
          <a:xfrm>
            <a:off x="1114425" y="1597361"/>
            <a:ext cx="4706722" cy="4344810"/>
          </a:xfrm>
        </p:spPr>
        <p:txBody>
          <a:bodyPr>
            <a:noAutofit/>
          </a:bodyPr>
          <a:lstStyle/>
          <a:p>
            <a:pPr marL="0" indent="0">
              <a:buNone/>
            </a:pPr>
            <a:r>
              <a:rPr lang="en-US" sz="1900" b="1"/>
              <a:t>Efficient</a:t>
            </a:r>
          </a:p>
          <a:p>
            <a:pPr marL="0" indent="0">
              <a:buNone/>
            </a:pPr>
            <a:r>
              <a:rPr lang="en-US" sz="1900"/>
              <a:t>Industry-leading data reduction unlocks operational efficiency: lower costs, shorten backup windows, and streamline bandwidth</a:t>
            </a:r>
          </a:p>
          <a:p>
            <a:pPr marL="0" indent="0">
              <a:buNone/>
            </a:pPr>
            <a:endParaRPr lang="en-US" sz="1900"/>
          </a:p>
          <a:p>
            <a:pPr marL="0" indent="0">
              <a:buNone/>
            </a:pPr>
            <a:r>
              <a:rPr lang="en-US" sz="1900" b="1"/>
              <a:t>Secure</a:t>
            </a:r>
          </a:p>
          <a:p>
            <a:pPr marL="0" indent="0">
              <a:buNone/>
            </a:pPr>
            <a:r>
              <a:rPr lang="en-US" sz="1900"/>
              <a:t>Thwart threat actors and keep data untouchable during a ransomware attack</a:t>
            </a:r>
          </a:p>
          <a:p>
            <a:pPr marL="0" indent="0">
              <a:buNone/>
            </a:pPr>
            <a:endParaRPr lang="en-US" sz="1900"/>
          </a:p>
          <a:p>
            <a:pPr marL="0" indent="0">
              <a:buNone/>
            </a:pPr>
            <a:r>
              <a:rPr lang="en-US" sz="1900" b="1"/>
              <a:t>Effortless</a:t>
            </a:r>
          </a:p>
          <a:p>
            <a:pPr marL="0" indent="0">
              <a:buNone/>
            </a:pPr>
            <a:r>
              <a:rPr lang="en-US" sz="1900"/>
              <a:t>Eliminate bottlenecks and silos with a simple SaaS experience built on the HPE GreenLake platform</a:t>
            </a:r>
          </a:p>
        </p:txBody>
      </p:sp>
      <p:sp>
        <p:nvSpPr>
          <p:cNvPr id="3" name="Text Placeholder 2">
            <a:extLst>
              <a:ext uri="{FF2B5EF4-FFF2-40B4-BE49-F238E27FC236}">
                <a16:creationId xmlns:a16="http://schemas.microsoft.com/office/drawing/2014/main" id="{7AB3CCB8-1FB9-FC2E-740B-D24CBD8C51CB}"/>
              </a:ext>
            </a:extLst>
          </p:cNvPr>
          <p:cNvSpPr>
            <a:spLocks noGrp="1"/>
          </p:cNvSpPr>
          <p:nvPr>
            <p:ph type="body" sz="quarter" idx="13"/>
          </p:nvPr>
        </p:nvSpPr>
        <p:spPr/>
        <p:txBody>
          <a:bodyPr/>
          <a:lstStyle/>
          <a:p>
            <a:r>
              <a:rPr lang="en-US"/>
              <a:t>Secure, cost-effective SaaS backup for VMware vSphere and Amazon Web Services</a:t>
            </a:r>
          </a:p>
        </p:txBody>
      </p:sp>
      <p:sp>
        <p:nvSpPr>
          <p:cNvPr id="4" name="Title 3">
            <a:extLst>
              <a:ext uri="{FF2B5EF4-FFF2-40B4-BE49-F238E27FC236}">
                <a16:creationId xmlns:a16="http://schemas.microsoft.com/office/drawing/2014/main" id="{36AE0BA0-A862-0C6F-485E-45DC669D547D}"/>
              </a:ext>
            </a:extLst>
          </p:cNvPr>
          <p:cNvSpPr>
            <a:spLocks noGrp="1"/>
          </p:cNvSpPr>
          <p:nvPr>
            <p:ph type="title"/>
          </p:nvPr>
        </p:nvSpPr>
        <p:spPr/>
        <p:txBody>
          <a:bodyPr/>
          <a:lstStyle/>
          <a:p>
            <a:r>
              <a:rPr lang="en-US" altLang="en-US" sz="2800" b="1">
                <a:latin typeface="Source Sans Pro Black" panose="020B0803030403020204" pitchFamily="34" charset="0"/>
                <a:ea typeface="Source Sans Pro Light" panose="020B0403030403020204" pitchFamily="34" charset="0"/>
                <a:cs typeface="Calibri Light" panose="020F0302020204030204" pitchFamily="34" charset="0"/>
              </a:rPr>
              <a:t>HPE GreenLake for Backup and Recovery</a:t>
            </a:r>
            <a:endParaRPr lang="en-US"/>
          </a:p>
        </p:txBody>
      </p:sp>
      <p:sp>
        <p:nvSpPr>
          <p:cNvPr id="5" name="Slide Number Placeholder 4">
            <a:extLst>
              <a:ext uri="{FF2B5EF4-FFF2-40B4-BE49-F238E27FC236}">
                <a16:creationId xmlns:a16="http://schemas.microsoft.com/office/drawing/2014/main" id="{EB079B52-7AE5-A9F9-B150-0E7BB11631FF}"/>
              </a:ext>
            </a:extLst>
          </p:cNvPr>
          <p:cNvSpPr>
            <a:spLocks noGrp="1"/>
          </p:cNvSpPr>
          <p:nvPr>
            <p:ph type="sldNum" sz="quarter" idx="20"/>
          </p:nvPr>
        </p:nvSpPr>
        <p:spPr/>
        <p:txBody>
          <a:bodyPr/>
          <a:lstStyle/>
          <a:p>
            <a:pPr defTabSz="1088421"/>
            <a:fld id="{104FC826-72BB-4AF1-BA01-A94F7396A7DC}" type="slidenum">
              <a:rPr lang="en-US" smtClean="0"/>
              <a:pPr defTabSz="1088421"/>
              <a:t>20</a:t>
            </a:fld>
            <a:endParaRPr lang="en-US"/>
          </a:p>
        </p:txBody>
      </p:sp>
      <p:grpSp>
        <p:nvGrpSpPr>
          <p:cNvPr id="13" name="Group 12">
            <a:extLst>
              <a:ext uri="{FF2B5EF4-FFF2-40B4-BE49-F238E27FC236}">
                <a16:creationId xmlns:a16="http://schemas.microsoft.com/office/drawing/2014/main" id="{5F1431AB-8E46-1E1E-9561-D4FC4BB69F36}"/>
              </a:ext>
            </a:extLst>
          </p:cNvPr>
          <p:cNvGrpSpPr/>
          <p:nvPr/>
        </p:nvGrpSpPr>
        <p:grpSpPr>
          <a:xfrm>
            <a:off x="5821148" y="704332"/>
            <a:ext cx="7944882" cy="5296536"/>
            <a:chOff x="5392698" y="1333395"/>
            <a:chExt cx="6286979" cy="4191278"/>
          </a:xfrm>
        </p:grpSpPr>
        <p:pic>
          <p:nvPicPr>
            <p:cNvPr id="14" name="Picture 13" descr="Shape&#10;&#10;Description automatically generated with low confidence">
              <a:extLst>
                <a:ext uri="{FF2B5EF4-FFF2-40B4-BE49-F238E27FC236}">
                  <a16:creationId xmlns:a16="http://schemas.microsoft.com/office/drawing/2014/main" id="{3286580A-B509-2A19-9688-3AD4D41AA3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644" b="1"/>
            <a:stretch/>
          </p:blipFill>
          <p:spPr>
            <a:xfrm>
              <a:off x="5392698" y="1333395"/>
              <a:ext cx="6286979" cy="4191278"/>
            </a:xfrm>
            <a:prstGeom prst="rect">
              <a:avLst/>
            </a:prstGeom>
          </p:spPr>
        </p:pic>
        <p:pic>
          <p:nvPicPr>
            <p:cNvPr id="15" name="Content Placeholder 6" descr="A screenshot of a computer&#10;&#10;Description automatically generated with low confidence">
              <a:extLst>
                <a:ext uri="{FF2B5EF4-FFF2-40B4-BE49-F238E27FC236}">
                  <a16:creationId xmlns:a16="http://schemas.microsoft.com/office/drawing/2014/main" id="{9D9B4222-180A-8DAB-5414-0A7636E588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9378" y="2377447"/>
              <a:ext cx="4219865" cy="2630649"/>
            </a:xfrm>
            <a:prstGeom prst="rect">
              <a:avLst/>
            </a:prstGeom>
          </p:spPr>
        </p:pic>
      </p:grpSp>
      <p:pic>
        <p:nvPicPr>
          <p:cNvPr id="7" name="Picture 6">
            <a:extLst>
              <a:ext uri="{FF2B5EF4-FFF2-40B4-BE49-F238E27FC236}">
                <a16:creationId xmlns:a16="http://schemas.microsoft.com/office/drawing/2014/main" id="{8DBA3150-A2E6-134D-968A-D77E41EACB3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9575" y="1706541"/>
            <a:ext cx="457200" cy="457200"/>
          </a:xfrm>
          <a:prstGeom prst="rect">
            <a:avLst/>
          </a:prstGeom>
        </p:spPr>
      </p:pic>
      <p:pic>
        <p:nvPicPr>
          <p:cNvPr id="8" name="Picture 7">
            <a:extLst>
              <a:ext uri="{FF2B5EF4-FFF2-40B4-BE49-F238E27FC236}">
                <a16:creationId xmlns:a16="http://schemas.microsoft.com/office/drawing/2014/main" id="{05DF377F-9A1D-3596-A12F-D4912FF856AD}"/>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05525" y="3224012"/>
            <a:ext cx="461250" cy="545754"/>
          </a:xfrm>
          <a:prstGeom prst="rect">
            <a:avLst/>
          </a:prstGeom>
        </p:spPr>
      </p:pic>
      <p:pic>
        <p:nvPicPr>
          <p:cNvPr id="9" name="Picture 8">
            <a:extLst>
              <a:ext uri="{FF2B5EF4-FFF2-40B4-BE49-F238E27FC236}">
                <a16:creationId xmlns:a16="http://schemas.microsoft.com/office/drawing/2014/main" id="{AD41357B-59FE-DC2D-251B-F59D09A1DAE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05525" y="4407153"/>
            <a:ext cx="457200" cy="394855"/>
          </a:xfrm>
          <a:prstGeom prst="rect">
            <a:avLst/>
          </a:prstGeom>
        </p:spPr>
      </p:pic>
    </p:spTree>
    <p:extLst>
      <p:ext uri="{BB962C8B-B14F-4D97-AF65-F5344CB8AC3E}">
        <p14:creationId xmlns:p14="http://schemas.microsoft.com/office/powerpoint/2010/main" val="3403054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Arc 5">
            <a:extLst>
              <a:ext uri="{FF2B5EF4-FFF2-40B4-BE49-F238E27FC236}">
                <a16:creationId xmlns:a16="http://schemas.microsoft.com/office/drawing/2014/main" id="{0843934A-87B3-5F2F-82DF-F5B5E35265F4}"/>
              </a:ext>
            </a:extLst>
          </p:cNvPr>
          <p:cNvSpPr/>
          <p:nvPr/>
        </p:nvSpPr>
        <p:spPr>
          <a:xfrm>
            <a:off x="913186" y="1765458"/>
            <a:ext cx="3561038" cy="3549444"/>
          </a:xfrm>
          <a:prstGeom prst="arc">
            <a:avLst>
              <a:gd name="adj1" fmla="val 2243555"/>
              <a:gd name="adj2" fmla="val 19315443"/>
            </a:avLst>
          </a:prstGeom>
          <a:ln w="381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MetricHPE"/>
              <a:ea typeface="+mn-ea"/>
              <a:cs typeface="+mn-cs"/>
            </a:endParaRPr>
          </a:p>
        </p:txBody>
      </p:sp>
      <p:sp>
        <p:nvSpPr>
          <p:cNvPr id="27" name="Rectangle 26">
            <a:extLst>
              <a:ext uri="{FF2B5EF4-FFF2-40B4-BE49-F238E27FC236}">
                <a16:creationId xmlns:a16="http://schemas.microsoft.com/office/drawing/2014/main" id="{51B1B7C2-5B59-D1D5-F97D-C7A24B9933F6}"/>
              </a:ext>
            </a:extLst>
          </p:cNvPr>
          <p:cNvSpPr/>
          <p:nvPr/>
        </p:nvSpPr>
        <p:spPr bwMode="ltGray">
          <a:xfrm>
            <a:off x="4100763" y="2373720"/>
            <a:ext cx="7323102" cy="2498302"/>
          </a:xfrm>
          <a:prstGeom prst="rect">
            <a:avLst/>
          </a:prstGeom>
          <a:solidFill>
            <a:schemeClr val="accent2">
              <a:lumMod val="20000"/>
              <a:lumOff val="80000"/>
            </a:schemeClr>
          </a:solidFill>
          <a:ln w="5080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etricHPE"/>
              <a:ea typeface="+mn-ea"/>
              <a:cs typeface="+mn-cs"/>
            </a:endParaRPr>
          </a:p>
        </p:txBody>
      </p:sp>
      <p:sp>
        <p:nvSpPr>
          <p:cNvPr id="2" name="Text Placeholder 1">
            <a:extLst>
              <a:ext uri="{FF2B5EF4-FFF2-40B4-BE49-F238E27FC236}">
                <a16:creationId xmlns:a16="http://schemas.microsoft.com/office/drawing/2014/main" id="{BF508A53-A23E-0776-5F98-B6DA9A26E844}"/>
              </a:ext>
            </a:extLst>
          </p:cNvPr>
          <p:cNvSpPr>
            <a:spLocks noGrp="1"/>
          </p:cNvSpPr>
          <p:nvPr>
            <p:ph type="body" sz="quarter" idx="13"/>
          </p:nvPr>
        </p:nvSpPr>
        <p:spPr/>
        <p:txBody>
          <a:bodyPr/>
          <a:lstStyle/>
          <a:p>
            <a:r>
              <a:rPr lang="en-US"/>
              <a:t>Industry-leading data reduction unlocks operational efficiency</a:t>
            </a:r>
          </a:p>
        </p:txBody>
      </p:sp>
      <p:sp>
        <p:nvSpPr>
          <p:cNvPr id="3" name="Title 2">
            <a:extLst>
              <a:ext uri="{FF2B5EF4-FFF2-40B4-BE49-F238E27FC236}">
                <a16:creationId xmlns:a16="http://schemas.microsoft.com/office/drawing/2014/main" id="{2F832EC6-FE34-3B08-9380-6303961C26CC}"/>
              </a:ext>
            </a:extLst>
          </p:cNvPr>
          <p:cNvSpPr>
            <a:spLocks noGrp="1"/>
          </p:cNvSpPr>
          <p:nvPr>
            <p:ph type="title"/>
          </p:nvPr>
        </p:nvSpPr>
        <p:spPr>
          <a:xfrm>
            <a:off x="285743" y="391852"/>
            <a:ext cx="2362207" cy="401362"/>
          </a:xfrm>
        </p:spPr>
        <p:txBody>
          <a:bodyPr/>
          <a:lstStyle/>
          <a:p>
            <a:r>
              <a:rPr lang="en-US"/>
              <a:t>Efficient</a:t>
            </a:r>
          </a:p>
        </p:txBody>
      </p:sp>
      <p:sp>
        <p:nvSpPr>
          <p:cNvPr id="5" name="Slide Number Placeholder 4">
            <a:extLst>
              <a:ext uri="{FF2B5EF4-FFF2-40B4-BE49-F238E27FC236}">
                <a16:creationId xmlns:a16="http://schemas.microsoft.com/office/drawing/2014/main" id="{556D6C72-D54E-EA7D-3601-0438A8F3AE6B}"/>
              </a:ext>
            </a:extLst>
          </p:cNvPr>
          <p:cNvSpPr>
            <a:spLocks noGrp="1"/>
          </p:cNvSpPr>
          <p:nvPr>
            <p:ph type="sldNum" sz="quarter" idx="15"/>
          </p:nvPr>
        </p:nvSpPr>
        <p:spPr/>
        <p:txBody>
          <a:bodyPr/>
          <a:lstStyle/>
          <a:p>
            <a:pPr defTabSz="1088421"/>
            <a:fld id="{104FC826-72BB-4AF1-BA01-A94F7396A7DC}" type="slidenum">
              <a:rPr lang="en-US" smtClean="0"/>
              <a:pPr defTabSz="1088421"/>
              <a:t>21</a:t>
            </a:fld>
            <a:endParaRPr lang="en-US"/>
          </a:p>
        </p:txBody>
      </p:sp>
      <p:sp>
        <p:nvSpPr>
          <p:cNvPr id="7" name="Oval 6">
            <a:extLst>
              <a:ext uri="{FF2B5EF4-FFF2-40B4-BE49-F238E27FC236}">
                <a16:creationId xmlns:a16="http://schemas.microsoft.com/office/drawing/2014/main" id="{B8A9F828-0E5D-23C1-2BA0-C1C0EB525906}"/>
              </a:ext>
            </a:extLst>
          </p:cNvPr>
          <p:cNvSpPr/>
          <p:nvPr/>
        </p:nvSpPr>
        <p:spPr bwMode="ltGray">
          <a:xfrm>
            <a:off x="3139636" y="1593928"/>
            <a:ext cx="651850" cy="65185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etricHPE"/>
              <a:ea typeface="+mn-ea"/>
              <a:cs typeface="+mn-cs"/>
            </a:endParaRPr>
          </a:p>
        </p:txBody>
      </p:sp>
      <p:sp>
        <p:nvSpPr>
          <p:cNvPr id="8" name="Oval 7">
            <a:extLst>
              <a:ext uri="{FF2B5EF4-FFF2-40B4-BE49-F238E27FC236}">
                <a16:creationId xmlns:a16="http://schemas.microsoft.com/office/drawing/2014/main" id="{C6ECD34E-C3F1-BBEF-649D-DC6B792AD329}"/>
              </a:ext>
            </a:extLst>
          </p:cNvPr>
          <p:cNvSpPr/>
          <p:nvPr/>
        </p:nvSpPr>
        <p:spPr bwMode="ltGray">
          <a:xfrm>
            <a:off x="1374561" y="1702449"/>
            <a:ext cx="651850" cy="65185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etricHPE"/>
              <a:ea typeface="+mn-ea"/>
              <a:cs typeface="+mn-cs"/>
            </a:endParaRPr>
          </a:p>
        </p:txBody>
      </p:sp>
      <p:sp>
        <p:nvSpPr>
          <p:cNvPr id="9" name="Oval 8">
            <a:extLst>
              <a:ext uri="{FF2B5EF4-FFF2-40B4-BE49-F238E27FC236}">
                <a16:creationId xmlns:a16="http://schemas.microsoft.com/office/drawing/2014/main" id="{412F6CC6-6482-78BB-E8D2-5AE7FA25E627}"/>
              </a:ext>
            </a:extLst>
          </p:cNvPr>
          <p:cNvSpPr/>
          <p:nvPr/>
        </p:nvSpPr>
        <p:spPr bwMode="ltGray">
          <a:xfrm>
            <a:off x="587261" y="2970967"/>
            <a:ext cx="651850" cy="65185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etricHPE"/>
              <a:ea typeface="+mn-ea"/>
              <a:cs typeface="+mn-cs"/>
            </a:endParaRPr>
          </a:p>
        </p:txBody>
      </p:sp>
      <p:sp>
        <p:nvSpPr>
          <p:cNvPr id="10" name="Oval 9">
            <a:extLst>
              <a:ext uri="{FF2B5EF4-FFF2-40B4-BE49-F238E27FC236}">
                <a16:creationId xmlns:a16="http://schemas.microsoft.com/office/drawing/2014/main" id="{901A8ED5-C2D3-2F88-CAF4-1FCC4B16B38F}"/>
              </a:ext>
            </a:extLst>
          </p:cNvPr>
          <p:cNvSpPr/>
          <p:nvPr/>
        </p:nvSpPr>
        <p:spPr bwMode="ltGray">
          <a:xfrm>
            <a:off x="1239111" y="4502401"/>
            <a:ext cx="651850" cy="65185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etricHPE"/>
              <a:ea typeface="+mn-ea"/>
              <a:cs typeface="+mn-cs"/>
            </a:endParaRPr>
          </a:p>
        </p:txBody>
      </p:sp>
      <p:sp>
        <p:nvSpPr>
          <p:cNvPr id="11" name="Oval 10">
            <a:extLst>
              <a:ext uri="{FF2B5EF4-FFF2-40B4-BE49-F238E27FC236}">
                <a16:creationId xmlns:a16="http://schemas.microsoft.com/office/drawing/2014/main" id="{8B10DA30-2155-1805-71AD-6971043F8705}"/>
              </a:ext>
            </a:extLst>
          </p:cNvPr>
          <p:cNvSpPr/>
          <p:nvPr/>
        </p:nvSpPr>
        <p:spPr bwMode="ltGray">
          <a:xfrm>
            <a:off x="3139636" y="4726061"/>
            <a:ext cx="651850" cy="65185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etricHPE"/>
              <a:ea typeface="+mn-ea"/>
              <a:cs typeface="+mn-cs"/>
            </a:endParaRPr>
          </a:p>
        </p:txBody>
      </p:sp>
      <p:sp>
        <p:nvSpPr>
          <p:cNvPr id="17" name="TextBox 16">
            <a:extLst>
              <a:ext uri="{FF2B5EF4-FFF2-40B4-BE49-F238E27FC236}">
                <a16:creationId xmlns:a16="http://schemas.microsoft.com/office/drawing/2014/main" id="{576B890E-3DB4-3111-2260-697AE9184110}"/>
              </a:ext>
            </a:extLst>
          </p:cNvPr>
          <p:cNvSpPr txBox="1"/>
          <p:nvPr/>
        </p:nvSpPr>
        <p:spPr>
          <a:xfrm>
            <a:off x="1577213" y="2796329"/>
            <a:ext cx="2129980" cy="707886"/>
          </a:xfrm>
          <a:prstGeom prst="rect">
            <a:avLst/>
          </a:prstGeom>
          <a:noFill/>
          <a:ln w="57150">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chemeClr val="accent3"/>
                </a:solidFill>
                <a:effectLst/>
                <a:uLnTx/>
                <a:uFillTx/>
                <a:latin typeface="MetricHPE"/>
                <a:ea typeface="+mn-ea"/>
                <a:cs typeface="+mn-cs"/>
              </a:rPr>
              <a:t>Up to 8x*</a:t>
            </a:r>
          </a:p>
        </p:txBody>
      </p:sp>
      <p:sp>
        <p:nvSpPr>
          <p:cNvPr id="18" name="TextBox 17">
            <a:extLst>
              <a:ext uri="{FF2B5EF4-FFF2-40B4-BE49-F238E27FC236}">
                <a16:creationId xmlns:a16="http://schemas.microsoft.com/office/drawing/2014/main" id="{7A152C10-99BA-A069-BC8C-ABD590760030}"/>
              </a:ext>
            </a:extLst>
          </p:cNvPr>
          <p:cNvSpPr txBox="1"/>
          <p:nvPr/>
        </p:nvSpPr>
        <p:spPr>
          <a:xfrm>
            <a:off x="1549177" y="3453168"/>
            <a:ext cx="2186052" cy="923330"/>
          </a:xfrm>
          <a:prstGeom prst="rect">
            <a:avLst/>
          </a:prstGeom>
          <a:noFill/>
          <a:ln w="57150">
            <a:noFill/>
            <a:miter lim="800000"/>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effectLst/>
                <a:uLnTx/>
                <a:uFillTx/>
                <a:latin typeface="MetricHPE"/>
                <a:ea typeface="+mn-ea"/>
                <a:cs typeface="+mn-cs"/>
              </a:rPr>
              <a:t>Better capacity efficiencies than other solutions</a:t>
            </a:r>
          </a:p>
        </p:txBody>
      </p:sp>
      <p:cxnSp>
        <p:nvCxnSpPr>
          <p:cNvPr id="19" name="Straight Connector 18">
            <a:extLst>
              <a:ext uri="{FF2B5EF4-FFF2-40B4-BE49-F238E27FC236}">
                <a16:creationId xmlns:a16="http://schemas.microsoft.com/office/drawing/2014/main" id="{BC196D6F-44D0-8118-6550-2074AD9FC8E7}"/>
              </a:ext>
            </a:extLst>
          </p:cNvPr>
          <p:cNvCxnSpPr>
            <a:cxnSpLocks/>
          </p:cNvCxnSpPr>
          <p:nvPr/>
        </p:nvCxnSpPr>
        <p:spPr>
          <a:xfrm>
            <a:off x="4145603" y="3084552"/>
            <a:ext cx="7295066" cy="0"/>
          </a:xfrm>
          <a:prstGeom prst="line">
            <a:avLst/>
          </a:prstGeom>
          <a:ln w="28575" cap="rnd">
            <a:solidFill>
              <a:srgbClr val="7630EA"/>
            </a:solidFill>
            <a:prstDash val="sysDot"/>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7267E01-DF30-0B9B-1A57-41CA7F98FF14}"/>
              </a:ext>
            </a:extLst>
          </p:cNvPr>
          <p:cNvSpPr txBox="1"/>
          <p:nvPr/>
        </p:nvSpPr>
        <p:spPr>
          <a:xfrm>
            <a:off x="4840736" y="2605086"/>
            <a:ext cx="6309360" cy="369332"/>
          </a:xfrm>
          <a:prstGeom prst="rect">
            <a:avLst/>
          </a:prstGeom>
          <a:noFill/>
          <a:ln w="57150">
            <a:noFill/>
            <a:miter lim="800000"/>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MetricHPE"/>
                <a:ea typeface="+mn-ea"/>
                <a:cs typeface="+mn-cs"/>
              </a:rPr>
              <a:t>Unparalleled </a:t>
            </a:r>
            <a:r>
              <a:rPr kumimoji="0" lang="en-GB" sz="1800" b="1" i="0" u="none" strike="noStrike" kern="1200" cap="none" spc="0" normalizeH="0" baseline="0" noProof="0">
                <a:ln>
                  <a:noFill/>
                </a:ln>
                <a:solidFill>
                  <a:prstClr val="black"/>
                </a:solidFill>
                <a:effectLst/>
                <a:uLnTx/>
                <a:uFillTx/>
                <a:latin typeface="MetricHPE"/>
                <a:ea typeface="+mn-ea"/>
                <a:cs typeface="+mn-cs"/>
              </a:rPr>
              <a:t>source-side deduplication and compression</a:t>
            </a:r>
          </a:p>
        </p:txBody>
      </p:sp>
      <p:sp>
        <p:nvSpPr>
          <p:cNvPr id="21" name="TextBox 20">
            <a:extLst>
              <a:ext uri="{FF2B5EF4-FFF2-40B4-BE49-F238E27FC236}">
                <a16:creationId xmlns:a16="http://schemas.microsoft.com/office/drawing/2014/main" id="{3ED8EEC6-A6D2-602A-DDF4-8A2CB048F837}"/>
              </a:ext>
            </a:extLst>
          </p:cNvPr>
          <p:cNvSpPr txBox="1"/>
          <p:nvPr/>
        </p:nvSpPr>
        <p:spPr>
          <a:xfrm>
            <a:off x="4840736" y="3194686"/>
            <a:ext cx="6309360" cy="369332"/>
          </a:xfrm>
          <a:prstGeom prst="rect">
            <a:avLst/>
          </a:prstGeom>
          <a:noFill/>
          <a:ln w="57150">
            <a:noFill/>
            <a:miter lim="800000"/>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etricHPE"/>
                <a:ea typeface="+mn-ea"/>
                <a:cs typeface="+mn-cs"/>
              </a:rPr>
              <a:t>Sends </a:t>
            </a:r>
            <a:r>
              <a:rPr kumimoji="0" lang="en-US" sz="1800" b="1" i="0" u="none" strike="noStrike" kern="1200" cap="none" spc="0" normalizeH="0" baseline="0" noProof="0">
                <a:ln>
                  <a:noFill/>
                </a:ln>
                <a:solidFill>
                  <a:prstClr val="black"/>
                </a:solidFill>
                <a:effectLst/>
                <a:uLnTx/>
                <a:uFillTx/>
                <a:latin typeface="MetricHPE"/>
                <a:ea typeface="+mn-ea"/>
                <a:cs typeface="+mn-cs"/>
              </a:rPr>
              <a:t>incremental changes </a:t>
            </a:r>
            <a:r>
              <a:rPr kumimoji="0" lang="en-US" sz="1800" b="0" i="0" u="none" strike="noStrike" kern="1200" cap="none" spc="0" normalizeH="0" baseline="0" noProof="0">
                <a:ln>
                  <a:noFill/>
                </a:ln>
                <a:solidFill>
                  <a:prstClr val="black"/>
                </a:solidFill>
                <a:effectLst/>
                <a:uLnTx/>
                <a:uFillTx/>
                <a:latin typeface="MetricHPE"/>
                <a:ea typeface="+mn-ea"/>
                <a:cs typeface="+mn-cs"/>
              </a:rPr>
              <a:t>for efficient data transfer to cloud store</a:t>
            </a:r>
            <a:endParaRPr kumimoji="0" lang="en-GB" sz="1800" b="0" i="0" u="none" strike="noStrike" kern="1200" cap="none" spc="0" normalizeH="0" baseline="0" noProof="0">
              <a:ln>
                <a:noFill/>
              </a:ln>
              <a:solidFill>
                <a:prstClr val="black"/>
              </a:solidFill>
              <a:effectLst/>
              <a:uLnTx/>
              <a:uFillTx/>
              <a:latin typeface="MetricHPE"/>
              <a:ea typeface="+mn-ea"/>
              <a:cs typeface="+mn-cs"/>
            </a:endParaRPr>
          </a:p>
        </p:txBody>
      </p:sp>
      <p:sp>
        <p:nvSpPr>
          <p:cNvPr id="22" name="TextBox 21">
            <a:extLst>
              <a:ext uri="{FF2B5EF4-FFF2-40B4-BE49-F238E27FC236}">
                <a16:creationId xmlns:a16="http://schemas.microsoft.com/office/drawing/2014/main" id="{48E993DB-E274-B167-BD5B-EE6355A7AFC5}"/>
              </a:ext>
            </a:extLst>
          </p:cNvPr>
          <p:cNvSpPr txBox="1"/>
          <p:nvPr/>
        </p:nvSpPr>
        <p:spPr>
          <a:xfrm>
            <a:off x="4840736" y="4373885"/>
            <a:ext cx="6309360" cy="369332"/>
          </a:xfrm>
          <a:prstGeom prst="rect">
            <a:avLst/>
          </a:prstGeom>
          <a:noFill/>
          <a:ln w="57150">
            <a:noFill/>
            <a:miter lim="800000"/>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MetricHPE"/>
                <a:ea typeface="+mn-ea"/>
                <a:cs typeface="+mn-cs"/>
              </a:rPr>
              <a:t>Retain more with </a:t>
            </a:r>
            <a:r>
              <a:rPr kumimoji="0" lang="en-GB" sz="1800" b="1" i="0" u="none" strike="noStrike" kern="1200" cap="none" spc="0" normalizeH="0" baseline="0" noProof="0">
                <a:ln>
                  <a:noFill/>
                </a:ln>
                <a:solidFill>
                  <a:prstClr val="black"/>
                </a:solidFill>
                <a:effectLst/>
                <a:uLnTx/>
                <a:uFillTx/>
                <a:latin typeface="MetricHPE"/>
                <a:ea typeface="+mn-ea"/>
                <a:cs typeface="+mn-cs"/>
              </a:rPr>
              <a:t>predictable costs, cloud scale, and no egress fees</a:t>
            </a:r>
          </a:p>
        </p:txBody>
      </p:sp>
      <p:sp>
        <p:nvSpPr>
          <p:cNvPr id="23" name="TextBox 22">
            <a:extLst>
              <a:ext uri="{FF2B5EF4-FFF2-40B4-BE49-F238E27FC236}">
                <a16:creationId xmlns:a16="http://schemas.microsoft.com/office/drawing/2014/main" id="{8C836009-BFA1-3E8E-B923-917FF065733F}"/>
              </a:ext>
            </a:extLst>
          </p:cNvPr>
          <p:cNvSpPr txBox="1"/>
          <p:nvPr/>
        </p:nvSpPr>
        <p:spPr>
          <a:xfrm>
            <a:off x="4840736" y="3784286"/>
            <a:ext cx="6309360" cy="369332"/>
          </a:xfrm>
          <a:prstGeom prst="rect">
            <a:avLst/>
          </a:prstGeom>
          <a:noFill/>
          <a:ln w="57150">
            <a:noFill/>
            <a:miter lim="800000"/>
          </a:ln>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MetricHPE"/>
                <a:ea typeface="+mn-ea"/>
                <a:cs typeface="+mn-cs"/>
              </a:rPr>
              <a:t>Only retrieves missing blocks </a:t>
            </a:r>
            <a:r>
              <a:rPr kumimoji="0" lang="en-GB" sz="1800" b="0" i="0" u="none" strike="noStrike" kern="1200" cap="none" spc="0" normalizeH="0" baseline="0" noProof="0">
                <a:ln>
                  <a:noFill/>
                </a:ln>
                <a:solidFill>
                  <a:prstClr val="black"/>
                </a:solidFill>
                <a:effectLst/>
                <a:uLnTx/>
                <a:uFillTx/>
                <a:latin typeface="MetricHPE"/>
                <a:ea typeface="+mn-ea"/>
                <a:cs typeface="+mn-cs"/>
              </a:rPr>
              <a:t>from the cloud store for recovery</a:t>
            </a:r>
            <a:endParaRPr kumimoji="0" lang="en-GB" sz="1800" b="1" i="0" u="none" strike="noStrike" kern="1200" cap="none" spc="0" normalizeH="0" baseline="0" noProof="0">
              <a:ln>
                <a:noFill/>
              </a:ln>
              <a:solidFill>
                <a:prstClr val="black"/>
              </a:solidFill>
              <a:effectLst/>
              <a:uLnTx/>
              <a:uFillTx/>
              <a:latin typeface="MetricHPE"/>
              <a:ea typeface="+mn-ea"/>
              <a:cs typeface="+mn-cs"/>
            </a:endParaRPr>
          </a:p>
        </p:txBody>
      </p:sp>
      <p:cxnSp>
        <p:nvCxnSpPr>
          <p:cNvPr id="24" name="Straight Connector 23">
            <a:extLst>
              <a:ext uri="{FF2B5EF4-FFF2-40B4-BE49-F238E27FC236}">
                <a16:creationId xmlns:a16="http://schemas.microsoft.com/office/drawing/2014/main" id="{7A8A43D0-ECA5-0B61-AB6F-F3C8AB1DDCD4}"/>
              </a:ext>
            </a:extLst>
          </p:cNvPr>
          <p:cNvCxnSpPr>
            <a:cxnSpLocks/>
          </p:cNvCxnSpPr>
          <p:nvPr/>
        </p:nvCxnSpPr>
        <p:spPr>
          <a:xfrm>
            <a:off x="4145603" y="3674152"/>
            <a:ext cx="7295066" cy="0"/>
          </a:xfrm>
          <a:prstGeom prst="line">
            <a:avLst/>
          </a:prstGeom>
          <a:ln w="28575" cap="rnd">
            <a:solidFill>
              <a:srgbClr val="7630EA"/>
            </a:solidFill>
            <a:prstDash val="sysDot"/>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090E3B-7B9D-5B53-C66F-0FEE2A1C65F8}"/>
              </a:ext>
            </a:extLst>
          </p:cNvPr>
          <p:cNvCxnSpPr>
            <a:cxnSpLocks/>
          </p:cNvCxnSpPr>
          <p:nvPr/>
        </p:nvCxnSpPr>
        <p:spPr>
          <a:xfrm>
            <a:off x="4145603" y="4263752"/>
            <a:ext cx="7295066" cy="0"/>
          </a:xfrm>
          <a:prstGeom prst="line">
            <a:avLst/>
          </a:prstGeom>
          <a:ln w="28575" cap="rnd">
            <a:solidFill>
              <a:srgbClr val="7630EA"/>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59FB582-A3EC-0BE9-D21E-F813DAD34E0C}"/>
              </a:ext>
            </a:extLst>
          </p:cNvPr>
          <p:cNvSpPr txBox="1"/>
          <p:nvPr/>
        </p:nvSpPr>
        <p:spPr>
          <a:xfrm>
            <a:off x="6700674" y="5248362"/>
            <a:ext cx="4920572" cy="353943"/>
          </a:xfrm>
          <a:prstGeom prst="rect">
            <a:avLst/>
          </a:prstGeom>
          <a:noFill/>
          <a:ln w="57150">
            <a:noFill/>
            <a:miter lim="800000"/>
          </a:ln>
        </p:spPr>
        <p:txBody>
          <a:bodyPr wrap="square"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7630EA"/>
                </a:solidFill>
                <a:effectLst/>
                <a:uLnTx/>
                <a:uFillTx/>
                <a:latin typeface="MetricHPE" panose="020B0303030202060203" pitchFamily="34" charset="0"/>
              </a:rPr>
              <a:t>*</a:t>
            </a:r>
            <a:r>
              <a:rPr kumimoji="0" lang="en-GB" sz="1100" b="0" i="0" u="none" strike="noStrike" kern="1200" cap="none" spc="0" normalizeH="0" baseline="0" noProof="0">
                <a:ln>
                  <a:noFill/>
                </a:ln>
                <a:solidFill>
                  <a:prstClr val="black"/>
                </a:solidFill>
                <a:effectLst/>
                <a:uLnTx/>
                <a:uFillTx/>
                <a:latin typeface="MetricHPE" panose="020B0303030202060203" pitchFamily="34" charset="0"/>
              </a:rPr>
              <a:t> </a:t>
            </a:r>
            <a:r>
              <a:rPr kumimoji="0" lang="en-GB" sz="1100" b="0" i="0" u="none" strike="noStrike" kern="1200" cap="none" spc="0" normalizeH="0" baseline="0" noProof="0">
                <a:ln>
                  <a:noFill/>
                </a:ln>
                <a:solidFill>
                  <a:prstClr val="black"/>
                </a:solidFill>
                <a:effectLst/>
                <a:uLnTx/>
                <a:uFillTx/>
                <a:latin typeface="MetricHPE" panose="020B0303030202060203" pitchFamily="34" charset="0"/>
                <a:ea typeface="Calibri" panose="020F0502020204030204" pitchFamily="34" charset="0"/>
              </a:rPr>
              <a:t>Based on HPE internal testing conducted in October 2022 comparing HPE GreenLake for Backup and Recovery with four competing on-prem and AWS cloud native backup solution. </a:t>
            </a:r>
            <a:endParaRPr kumimoji="0" lang="en-GB" sz="1100" b="0" i="0" u="none" strike="noStrike" kern="1200" cap="none" spc="0" normalizeH="0" baseline="0" noProof="0">
              <a:ln>
                <a:noFill/>
              </a:ln>
              <a:solidFill>
                <a:prstClr val="black"/>
              </a:solidFill>
              <a:effectLst/>
              <a:uLnTx/>
              <a:uFillTx/>
              <a:latin typeface="MetricHPE" panose="020B0303030202060203" pitchFamily="34" charset="0"/>
            </a:endParaRPr>
          </a:p>
        </p:txBody>
      </p:sp>
      <p:pic>
        <p:nvPicPr>
          <p:cNvPr id="28" name="Picture 27">
            <a:extLst>
              <a:ext uri="{FF2B5EF4-FFF2-40B4-BE49-F238E27FC236}">
                <a16:creationId xmlns:a16="http://schemas.microsoft.com/office/drawing/2014/main" id="{D1B9266F-4ECB-68F5-35B5-705F5CAFE2F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82681" y="1742171"/>
            <a:ext cx="365760" cy="365760"/>
          </a:xfrm>
          <a:prstGeom prst="rect">
            <a:avLst/>
          </a:prstGeom>
        </p:spPr>
      </p:pic>
      <p:pic>
        <p:nvPicPr>
          <p:cNvPr id="29" name="Picture 28">
            <a:extLst>
              <a:ext uri="{FF2B5EF4-FFF2-40B4-BE49-F238E27FC236}">
                <a16:creationId xmlns:a16="http://schemas.microsoft.com/office/drawing/2014/main" id="{077119F7-97FC-30AB-4F8C-E37B9A0D55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517606" y="1857925"/>
            <a:ext cx="365760" cy="365760"/>
          </a:xfrm>
          <a:prstGeom prst="rect">
            <a:avLst/>
          </a:prstGeom>
        </p:spPr>
      </p:pic>
      <p:pic>
        <p:nvPicPr>
          <p:cNvPr id="30" name="Picture 29">
            <a:extLst>
              <a:ext uri="{FF2B5EF4-FFF2-40B4-BE49-F238E27FC236}">
                <a16:creationId xmlns:a16="http://schemas.microsoft.com/office/drawing/2014/main" id="{5E1C128B-3FBE-BB58-7FCF-276A2CCC53B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0306" y="3127012"/>
            <a:ext cx="365760" cy="365760"/>
          </a:xfrm>
          <a:prstGeom prst="rect">
            <a:avLst/>
          </a:prstGeom>
        </p:spPr>
      </p:pic>
      <p:pic>
        <p:nvPicPr>
          <p:cNvPr id="31" name="Picture 30">
            <a:extLst>
              <a:ext uri="{FF2B5EF4-FFF2-40B4-BE49-F238E27FC236}">
                <a16:creationId xmlns:a16="http://schemas.microsoft.com/office/drawing/2014/main" id="{0F0B327E-670F-16A0-7B67-2BABFFFFA49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82156" y="4662820"/>
            <a:ext cx="365760" cy="365760"/>
          </a:xfrm>
          <a:prstGeom prst="rect">
            <a:avLst/>
          </a:prstGeom>
        </p:spPr>
      </p:pic>
      <p:pic>
        <p:nvPicPr>
          <p:cNvPr id="32" name="Picture 31">
            <a:extLst>
              <a:ext uri="{FF2B5EF4-FFF2-40B4-BE49-F238E27FC236}">
                <a16:creationId xmlns:a16="http://schemas.microsoft.com/office/drawing/2014/main" id="{C9E85B5E-67D5-42A3-B54F-61BAA83C06E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282681" y="4900325"/>
            <a:ext cx="365760" cy="365760"/>
          </a:xfrm>
          <a:prstGeom prst="rect">
            <a:avLst/>
          </a:prstGeom>
        </p:spPr>
      </p:pic>
    </p:spTree>
    <p:extLst>
      <p:ext uri="{BB962C8B-B14F-4D97-AF65-F5344CB8AC3E}">
        <p14:creationId xmlns:p14="http://schemas.microsoft.com/office/powerpoint/2010/main" val="18775305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321AE8D9-5BA1-32AE-31EE-BFECFE312D0F}"/>
              </a:ext>
            </a:extLst>
          </p:cNvPr>
          <p:cNvSpPr>
            <a:spLocks noGrp="1"/>
          </p:cNvSpPr>
          <p:nvPr>
            <p:ph sz="quarter" idx="25"/>
          </p:nvPr>
        </p:nvSpPr>
        <p:spPr/>
        <p:txBody>
          <a:bodyPr>
            <a:normAutofit fontScale="92500" lnSpcReduction="20000"/>
          </a:bodyPr>
          <a:lstStyle/>
          <a:p>
            <a:pPr marL="0" indent="0">
              <a:buNone/>
            </a:pPr>
            <a:r>
              <a:rPr lang="en-US" b="1"/>
              <a:t>Encryption</a:t>
            </a:r>
          </a:p>
          <a:p>
            <a:pPr marL="0" indent="0">
              <a:buNone/>
            </a:pPr>
            <a:r>
              <a:rPr lang="en-US"/>
              <a:t>All data, at rest and in flight</a:t>
            </a:r>
          </a:p>
          <a:p>
            <a:endParaRPr lang="en-US"/>
          </a:p>
          <a:p>
            <a:pPr marL="0" indent="0">
              <a:buNone/>
            </a:pPr>
            <a:r>
              <a:rPr lang="en-US" b="1"/>
              <a:t>Immutability</a:t>
            </a:r>
          </a:p>
          <a:p>
            <a:pPr marL="0" indent="0">
              <a:buNone/>
            </a:pPr>
            <a:r>
              <a:rPr lang="en-US"/>
              <a:t>Data copies that cannot be changed by anyone to extend from 3-2-1 to 3-2-1-1</a:t>
            </a:r>
          </a:p>
          <a:p>
            <a:endParaRPr lang="en-US"/>
          </a:p>
          <a:p>
            <a:pPr marL="0" indent="0">
              <a:buNone/>
            </a:pPr>
            <a:r>
              <a:rPr lang="en-US" b="1"/>
              <a:t>Dual authorization</a:t>
            </a:r>
          </a:p>
          <a:p>
            <a:pPr marL="0" indent="0">
              <a:buNone/>
            </a:pPr>
            <a:r>
              <a:rPr lang="en-US"/>
              <a:t>Destructive operations require escalation and</a:t>
            </a:r>
            <a:br>
              <a:rPr lang="en-US"/>
            </a:br>
            <a:r>
              <a:rPr lang="en-US"/>
              <a:t>dual approval</a:t>
            </a:r>
          </a:p>
          <a:p>
            <a:endParaRPr lang="en-US"/>
          </a:p>
          <a:p>
            <a:pPr marL="0" indent="0">
              <a:buNone/>
            </a:pPr>
            <a:r>
              <a:rPr lang="en-US" b="1"/>
              <a:t>Air gap</a:t>
            </a:r>
          </a:p>
          <a:p>
            <a:pPr marL="0" indent="0">
              <a:buNone/>
            </a:pPr>
            <a:r>
              <a:rPr lang="en-US"/>
              <a:t>Physical disconnection between production environment and backup copy</a:t>
            </a:r>
          </a:p>
          <a:p>
            <a:endParaRPr lang="en-US"/>
          </a:p>
          <a:p>
            <a:pPr marL="0" indent="0">
              <a:buNone/>
            </a:pPr>
            <a:r>
              <a:rPr lang="en-US" b="1"/>
              <a:t>Built on the HPE GreenLake platform</a:t>
            </a:r>
            <a:endParaRPr lang="en-US"/>
          </a:p>
          <a:p>
            <a:pPr marL="0" indent="0">
              <a:buNone/>
            </a:pPr>
            <a:r>
              <a:rPr lang="en-US"/>
              <a:t>Multi-level security for access, authentication, authorization, and communications</a:t>
            </a:r>
          </a:p>
        </p:txBody>
      </p:sp>
      <p:sp>
        <p:nvSpPr>
          <p:cNvPr id="8" name="Text Placeholder 7">
            <a:extLst>
              <a:ext uri="{FF2B5EF4-FFF2-40B4-BE49-F238E27FC236}">
                <a16:creationId xmlns:a16="http://schemas.microsoft.com/office/drawing/2014/main" id="{30E74267-CB6E-955F-FB24-F85DF28BFB32}"/>
              </a:ext>
            </a:extLst>
          </p:cNvPr>
          <p:cNvSpPr>
            <a:spLocks noGrp="1"/>
          </p:cNvSpPr>
          <p:nvPr>
            <p:ph type="body" sz="quarter" idx="13"/>
          </p:nvPr>
        </p:nvSpPr>
        <p:spPr/>
        <p:txBody>
          <a:bodyPr/>
          <a:lstStyle/>
          <a:p>
            <a:r>
              <a:rPr lang="en-US"/>
              <a:t>Thwart threat actors and keep data untouchable during a ransomware attack</a:t>
            </a:r>
          </a:p>
        </p:txBody>
      </p:sp>
      <p:sp>
        <p:nvSpPr>
          <p:cNvPr id="7" name="Title 6">
            <a:extLst>
              <a:ext uri="{FF2B5EF4-FFF2-40B4-BE49-F238E27FC236}">
                <a16:creationId xmlns:a16="http://schemas.microsoft.com/office/drawing/2014/main" id="{007C4942-B420-D03C-F98B-C321EEB06417}"/>
              </a:ext>
            </a:extLst>
          </p:cNvPr>
          <p:cNvSpPr>
            <a:spLocks noGrp="1"/>
          </p:cNvSpPr>
          <p:nvPr>
            <p:ph type="title"/>
          </p:nvPr>
        </p:nvSpPr>
        <p:spPr/>
        <p:txBody>
          <a:bodyPr/>
          <a:lstStyle/>
          <a:p>
            <a:r>
              <a:rPr lang="en-US"/>
              <a:t>Secure</a:t>
            </a:r>
          </a:p>
        </p:txBody>
      </p:sp>
      <p:sp>
        <p:nvSpPr>
          <p:cNvPr id="5" name="Slide Number Placeholder 4">
            <a:extLst>
              <a:ext uri="{FF2B5EF4-FFF2-40B4-BE49-F238E27FC236}">
                <a16:creationId xmlns:a16="http://schemas.microsoft.com/office/drawing/2014/main" id="{A9F10FC0-A9BC-812A-DEEC-E4D54A07C7BE}"/>
              </a:ext>
            </a:extLst>
          </p:cNvPr>
          <p:cNvSpPr>
            <a:spLocks noGrp="1"/>
          </p:cNvSpPr>
          <p:nvPr>
            <p:ph type="sldNum" sz="quarter" idx="27"/>
          </p:nvPr>
        </p:nvSpPr>
        <p:spPr/>
        <p:txBody>
          <a:bodyPr/>
          <a:lstStyle/>
          <a:p>
            <a:pPr defTabSz="1088421"/>
            <a:fld id="{104FC826-72BB-4AF1-BA01-A94F7396A7DC}" type="slidenum">
              <a:rPr lang="en-US" smtClean="0"/>
              <a:pPr defTabSz="1088421"/>
              <a:t>22</a:t>
            </a:fld>
            <a:endParaRPr lang="en-US"/>
          </a:p>
        </p:txBody>
      </p:sp>
      <p:pic>
        <p:nvPicPr>
          <p:cNvPr id="11" name="Picture 10">
            <a:extLst>
              <a:ext uri="{FF2B5EF4-FFF2-40B4-BE49-F238E27FC236}">
                <a16:creationId xmlns:a16="http://schemas.microsoft.com/office/drawing/2014/main" id="{4307F9C5-7538-FDCD-E0B1-5B9476FE8E26}"/>
              </a:ext>
            </a:extLst>
          </p:cNvPr>
          <p:cNvPicPr>
            <a:picLocks noChangeAspect="1"/>
          </p:cNvPicPr>
          <p:nvPr/>
        </p:nvPicPr>
        <p:blipFill rotWithShape="1">
          <a:blip r:embed="rId2">
            <a:extLst>
              <a:ext uri="{28A0092B-C50C-407E-A947-70E740481C1C}">
                <a14:useLocalDpi xmlns:a14="http://schemas.microsoft.com/office/drawing/2010/main" val="0"/>
              </a:ext>
            </a:extLst>
          </a:blip>
          <a:srcRect l="2699" t="5539" r="18309" b="5539"/>
          <a:stretch/>
        </p:blipFill>
        <p:spPr>
          <a:xfrm>
            <a:off x="416368" y="1362799"/>
            <a:ext cx="5416903" cy="4573427"/>
          </a:xfrm>
          <a:prstGeom prst="rect">
            <a:avLst/>
          </a:prstGeom>
        </p:spPr>
      </p:pic>
    </p:spTree>
    <p:extLst>
      <p:ext uri="{BB962C8B-B14F-4D97-AF65-F5344CB8AC3E}">
        <p14:creationId xmlns:p14="http://schemas.microsoft.com/office/powerpoint/2010/main" val="132848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C029BF-6EE9-54AE-36FB-A834EA2F7A77}"/>
              </a:ext>
            </a:extLst>
          </p:cNvPr>
          <p:cNvSpPr>
            <a:spLocks noGrp="1"/>
          </p:cNvSpPr>
          <p:nvPr>
            <p:ph type="body" sz="quarter" idx="13"/>
          </p:nvPr>
        </p:nvSpPr>
        <p:spPr>
          <a:xfrm>
            <a:off x="281746" y="704332"/>
            <a:ext cx="11910254" cy="381000"/>
          </a:xfrm>
        </p:spPr>
        <p:txBody>
          <a:bodyPr/>
          <a:lstStyle/>
          <a:p>
            <a:r>
              <a:rPr lang="en-US" sz="2100"/>
              <a:t>Eliminate bottlenecks and silos with a simple SaaS experience built on the HPE GreenLake platform</a:t>
            </a:r>
          </a:p>
        </p:txBody>
      </p:sp>
      <p:sp>
        <p:nvSpPr>
          <p:cNvPr id="3" name="Title 2">
            <a:extLst>
              <a:ext uri="{FF2B5EF4-FFF2-40B4-BE49-F238E27FC236}">
                <a16:creationId xmlns:a16="http://schemas.microsoft.com/office/drawing/2014/main" id="{9B6F0FEF-455E-081B-B601-2C576F5D5EBE}"/>
              </a:ext>
            </a:extLst>
          </p:cNvPr>
          <p:cNvSpPr>
            <a:spLocks noGrp="1"/>
          </p:cNvSpPr>
          <p:nvPr>
            <p:ph type="title"/>
          </p:nvPr>
        </p:nvSpPr>
        <p:spPr/>
        <p:txBody>
          <a:bodyPr/>
          <a:lstStyle/>
          <a:p>
            <a:r>
              <a:rPr lang="en-US"/>
              <a:t>Effortless</a:t>
            </a:r>
          </a:p>
        </p:txBody>
      </p:sp>
      <p:sp>
        <p:nvSpPr>
          <p:cNvPr id="5" name="Slide Number Placeholder 4">
            <a:extLst>
              <a:ext uri="{FF2B5EF4-FFF2-40B4-BE49-F238E27FC236}">
                <a16:creationId xmlns:a16="http://schemas.microsoft.com/office/drawing/2014/main" id="{37264842-3EF3-ED02-385C-BA11B2810DA8}"/>
              </a:ext>
            </a:extLst>
          </p:cNvPr>
          <p:cNvSpPr>
            <a:spLocks noGrp="1"/>
          </p:cNvSpPr>
          <p:nvPr>
            <p:ph type="sldNum" sz="quarter" idx="15"/>
          </p:nvPr>
        </p:nvSpPr>
        <p:spPr/>
        <p:txBody>
          <a:bodyPr/>
          <a:lstStyle/>
          <a:p>
            <a:pPr defTabSz="1088421"/>
            <a:fld id="{104FC826-72BB-4AF1-BA01-A94F7396A7DC}" type="slidenum">
              <a:rPr lang="en-US" smtClean="0"/>
              <a:pPr defTabSz="1088421"/>
              <a:t>23</a:t>
            </a:fld>
            <a:endParaRPr lang="en-US"/>
          </a:p>
        </p:txBody>
      </p:sp>
      <p:grpSp>
        <p:nvGrpSpPr>
          <p:cNvPr id="6" name="Group 5">
            <a:extLst>
              <a:ext uri="{FF2B5EF4-FFF2-40B4-BE49-F238E27FC236}">
                <a16:creationId xmlns:a16="http://schemas.microsoft.com/office/drawing/2014/main" id="{463DDE54-BE87-B52E-C2CE-72A20C2713E6}"/>
              </a:ext>
            </a:extLst>
          </p:cNvPr>
          <p:cNvGrpSpPr/>
          <p:nvPr/>
        </p:nvGrpSpPr>
        <p:grpSpPr>
          <a:xfrm>
            <a:off x="381000" y="5187630"/>
            <a:ext cx="11430000" cy="464787"/>
            <a:chOff x="381000" y="4961299"/>
            <a:chExt cx="11430000" cy="464787"/>
          </a:xfrm>
        </p:grpSpPr>
        <p:cxnSp>
          <p:nvCxnSpPr>
            <p:cNvPr id="7" name="Straight Connector 6">
              <a:extLst>
                <a:ext uri="{FF2B5EF4-FFF2-40B4-BE49-F238E27FC236}">
                  <a16:creationId xmlns:a16="http://schemas.microsoft.com/office/drawing/2014/main" id="{99C6D8D3-1262-9053-8D7D-828EAC77C022}"/>
                </a:ext>
              </a:extLst>
            </p:cNvPr>
            <p:cNvCxnSpPr>
              <a:cxnSpLocks/>
            </p:cNvCxnSpPr>
            <p:nvPr/>
          </p:nvCxnSpPr>
          <p:spPr>
            <a:xfrm>
              <a:off x="381000" y="4961299"/>
              <a:ext cx="1143000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DA958AF-FC14-8386-16DB-A6C9A5304955}"/>
                </a:ext>
              </a:extLst>
            </p:cNvPr>
            <p:cNvSpPr txBox="1"/>
            <p:nvPr/>
          </p:nvSpPr>
          <p:spPr>
            <a:xfrm>
              <a:off x="781235" y="5025976"/>
              <a:ext cx="10590681" cy="400110"/>
            </a:xfrm>
            <a:prstGeom prst="rect">
              <a:avLst/>
            </a:prstGeom>
            <a:noFill/>
            <a:ln w="57150">
              <a:noFill/>
              <a:miter lim="800000"/>
            </a:ln>
          </p:spPr>
          <p:txBody>
            <a:bodyPr wrap="square">
              <a:spAutoFit/>
            </a:bodyPr>
            <a:lstStyle/>
            <a:p>
              <a:pPr algn="ctr"/>
              <a:r>
                <a:rPr lang="en-GB" sz="2000" b="1"/>
                <a:t>Fast protection for vSphere, MS SQL or RDS databases, Amazon EBS, EC2, and EKS</a:t>
              </a:r>
            </a:p>
          </p:txBody>
        </p:sp>
      </p:grpSp>
      <p:grpSp>
        <p:nvGrpSpPr>
          <p:cNvPr id="9" name="Group 8">
            <a:extLst>
              <a:ext uri="{FF2B5EF4-FFF2-40B4-BE49-F238E27FC236}">
                <a16:creationId xmlns:a16="http://schemas.microsoft.com/office/drawing/2014/main" id="{CCDECDC4-4128-4887-2356-B7C03D7F1A33}"/>
              </a:ext>
            </a:extLst>
          </p:cNvPr>
          <p:cNvGrpSpPr/>
          <p:nvPr/>
        </p:nvGrpSpPr>
        <p:grpSpPr>
          <a:xfrm>
            <a:off x="853633" y="1558394"/>
            <a:ext cx="3347126" cy="943616"/>
            <a:chOff x="1082233" y="1558394"/>
            <a:chExt cx="3347126" cy="943616"/>
          </a:xfrm>
        </p:grpSpPr>
        <p:sp>
          <p:nvSpPr>
            <p:cNvPr id="10" name="Rectangle 9">
              <a:extLst>
                <a:ext uri="{FF2B5EF4-FFF2-40B4-BE49-F238E27FC236}">
                  <a16:creationId xmlns:a16="http://schemas.microsoft.com/office/drawing/2014/main" id="{8D22152F-F948-53DC-1008-D4B1C5855D53}"/>
                </a:ext>
              </a:extLst>
            </p:cNvPr>
            <p:cNvSpPr/>
            <p:nvPr/>
          </p:nvSpPr>
          <p:spPr bwMode="ltGray">
            <a:xfrm>
              <a:off x="1082233" y="1558394"/>
              <a:ext cx="625411" cy="798651"/>
            </a:xfrm>
            <a:prstGeom prst="rect">
              <a:avLst/>
            </a:prstGeom>
            <a:solidFill>
              <a:schemeClr val="bg1"/>
            </a:solidFill>
            <a:ln w="3810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3000" b="1">
                  <a:solidFill>
                    <a:schemeClr val="tx1"/>
                  </a:solidFill>
                </a:rPr>
                <a:t>1</a:t>
              </a:r>
              <a:endParaRPr lang="en-GB" sz="3000" b="1">
                <a:solidFill>
                  <a:schemeClr val="tx1"/>
                </a:solidFill>
              </a:endParaRPr>
            </a:p>
          </p:txBody>
        </p:sp>
        <p:sp>
          <p:nvSpPr>
            <p:cNvPr id="11" name="Isosceles Triangle 11">
              <a:extLst>
                <a:ext uri="{FF2B5EF4-FFF2-40B4-BE49-F238E27FC236}">
                  <a16:creationId xmlns:a16="http://schemas.microsoft.com/office/drawing/2014/main" id="{19C73F37-AA7E-78F4-8766-52C0FAFABCCE}"/>
                </a:ext>
              </a:extLst>
            </p:cNvPr>
            <p:cNvSpPr/>
            <p:nvPr/>
          </p:nvSpPr>
          <p:spPr bwMode="ltGray">
            <a:xfrm flipV="1">
              <a:off x="1327037" y="2371462"/>
              <a:ext cx="135802" cy="130548"/>
            </a:xfrm>
            <a:prstGeom prst="triangle">
              <a:avLst/>
            </a:prstGeom>
            <a:solidFill>
              <a:srgbClr val="01A982"/>
            </a:solidFill>
            <a:ln w="5715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GB">
                <a:solidFill>
                  <a:schemeClr val="bg1"/>
                </a:solidFill>
              </a:endParaRPr>
            </a:p>
          </p:txBody>
        </p:sp>
        <p:grpSp>
          <p:nvGrpSpPr>
            <p:cNvPr id="12" name="Group 11">
              <a:extLst>
                <a:ext uri="{FF2B5EF4-FFF2-40B4-BE49-F238E27FC236}">
                  <a16:creationId xmlns:a16="http://schemas.microsoft.com/office/drawing/2014/main" id="{82EEE3F2-AA74-0206-2283-D0CE04413DE7}"/>
                </a:ext>
              </a:extLst>
            </p:cNvPr>
            <p:cNvGrpSpPr/>
            <p:nvPr/>
          </p:nvGrpSpPr>
          <p:grpSpPr>
            <a:xfrm>
              <a:off x="1707644" y="1558394"/>
              <a:ext cx="2721715" cy="798651"/>
              <a:chOff x="1707644" y="1558394"/>
              <a:chExt cx="2721715" cy="798651"/>
            </a:xfrm>
          </p:grpSpPr>
          <p:sp>
            <p:nvSpPr>
              <p:cNvPr id="13" name="Rectangle 12">
                <a:extLst>
                  <a:ext uri="{FF2B5EF4-FFF2-40B4-BE49-F238E27FC236}">
                    <a16:creationId xmlns:a16="http://schemas.microsoft.com/office/drawing/2014/main" id="{23BA7D00-C82D-FC59-357C-1F8CC2C5A032}"/>
                  </a:ext>
                </a:extLst>
              </p:cNvPr>
              <p:cNvSpPr/>
              <p:nvPr/>
            </p:nvSpPr>
            <p:spPr bwMode="ltGray">
              <a:xfrm>
                <a:off x="1707644" y="1558394"/>
                <a:ext cx="2721715" cy="798651"/>
              </a:xfrm>
              <a:prstGeom prst="rect">
                <a:avLst/>
              </a:prstGeom>
              <a:solidFill>
                <a:schemeClr val="bg1"/>
              </a:solidFill>
              <a:ln w="38100">
                <a:solidFill>
                  <a:srgbClr val="01A982"/>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GB">
                  <a:solidFill>
                    <a:schemeClr val="bg1"/>
                  </a:solidFill>
                </a:endParaRPr>
              </a:p>
            </p:txBody>
          </p:sp>
          <p:sp>
            <p:nvSpPr>
              <p:cNvPr id="14" name="TextBox 13">
                <a:extLst>
                  <a:ext uri="{FF2B5EF4-FFF2-40B4-BE49-F238E27FC236}">
                    <a16:creationId xmlns:a16="http://schemas.microsoft.com/office/drawing/2014/main" id="{E1392496-D718-3D0F-8293-B39AC3CD44F6}"/>
                  </a:ext>
                </a:extLst>
              </p:cNvPr>
              <p:cNvSpPr txBox="1"/>
              <p:nvPr/>
            </p:nvSpPr>
            <p:spPr>
              <a:xfrm flipH="1">
                <a:off x="1755565" y="1671647"/>
                <a:ext cx="2673793" cy="581698"/>
              </a:xfrm>
              <a:prstGeom prst="rect">
                <a:avLst/>
              </a:prstGeom>
              <a:noFill/>
              <a:ln w="57150">
                <a:noFill/>
                <a:miter lim="800000"/>
              </a:ln>
            </p:spPr>
            <p:txBody>
              <a:bodyPr wrap="square" tIns="0" bIns="0">
                <a:spAutoFit/>
              </a:bodyPr>
              <a:lstStyle/>
              <a:p>
                <a:pPr>
                  <a:lnSpc>
                    <a:spcPct val="90000"/>
                  </a:lnSpc>
                </a:pPr>
                <a:r>
                  <a:rPr lang="en-GB" sz="1400"/>
                  <a:t>Allocate VMs, MS SQL, Amazon EC2 &amp; RDS instances, or EBS volumes to protection groups</a:t>
                </a:r>
              </a:p>
            </p:txBody>
          </p:sp>
        </p:grpSp>
      </p:grpSp>
      <p:grpSp>
        <p:nvGrpSpPr>
          <p:cNvPr id="15" name="Group 14">
            <a:extLst>
              <a:ext uri="{FF2B5EF4-FFF2-40B4-BE49-F238E27FC236}">
                <a16:creationId xmlns:a16="http://schemas.microsoft.com/office/drawing/2014/main" id="{4214C8D0-CC77-C3BF-BC20-CF3AC3290DEE}"/>
              </a:ext>
            </a:extLst>
          </p:cNvPr>
          <p:cNvGrpSpPr/>
          <p:nvPr/>
        </p:nvGrpSpPr>
        <p:grpSpPr>
          <a:xfrm>
            <a:off x="853633" y="2700646"/>
            <a:ext cx="3347126" cy="833649"/>
            <a:chOff x="1460264" y="2397523"/>
            <a:chExt cx="3347126" cy="833649"/>
          </a:xfrm>
          <a:solidFill>
            <a:schemeClr val="bg1"/>
          </a:solidFill>
        </p:grpSpPr>
        <p:sp>
          <p:nvSpPr>
            <p:cNvPr id="16" name="Rectangle 15">
              <a:extLst>
                <a:ext uri="{FF2B5EF4-FFF2-40B4-BE49-F238E27FC236}">
                  <a16:creationId xmlns:a16="http://schemas.microsoft.com/office/drawing/2014/main" id="{BF14B155-495B-09C4-33E3-8AC70D60D7C8}"/>
                </a:ext>
              </a:extLst>
            </p:cNvPr>
            <p:cNvSpPr/>
            <p:nvPr/>
          </p:nvSpPr>
          <p:spPr bwMode="ltGray">
            <a:xfrm>
              <a:off x="1460264" y="2397523"/>
              <a:ext cx="625411" cy="700366"/>
            </a:xfrm>
            <a:prstGeom prst="rect">
              <a:avLst/>
            </a:prstGeom>
            <a:grp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3000" b="1">
                  <a:solidFill>
                    <a:schemeClr val="tx1"/>
                  </a:solidFill>
                </a:rPr>
                <a:t>2</a:t>
              </a:r>
              <a:endParaRPr lang="en-GB" sz="3000" b="1">
                <a:solidFill>
                  <a:schemeClr val="tx1"/>
                </a:solidFill>
              </a:endParaRPr>
            </a:p>
          </p:txBody>
        </p:sp>
        <p:sp>
          <p:nvSpPr>
            <p:cNvPr id="17" name="Rectangle 16">
              <a:extLst>
                <a:ext uri="{FF2B5EF4-FFF2-40B4-BE49-F238E27FC236}">
                  <a16:creationId xmlns:a16="http://schemas.microsoft.com/office/drawing/2014/main" id="{B9D621FC-CDD2-91FE-0993-56F6363B01F7}"/>
                </a:ext>
              </a:extLst>
            </p:cNvPr>
            <p:cNvSpPr/>
            <p:nvPr/>
          </p:nvSpPr>
          <p:spPr bwMode="ltGray">
            <a:xfrm>
              <a:off x="2085675" y="2397523"/>
              <a:ext cx="2721715" cy="700366"/>
            </a:xfrm>
            <a:prstGeom prst="rect">
              <a:avLst/>
            </a:prstGeom>
            <a:grp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GB">
                <a:solidFill>
                  <a:schemeClr val="bg1"/>
                </a:solidFill>
              </a:endParaRPr>
            </a:p>
          </p:txBody>
        </p:sp>
        <p:sp>
          <p:nvSpPr>
            <p:cNvPr id="18" name="Isosceles Triangle 16">
              <a:extLst>
                <a:ext uri="{FF2B5EF4-FFF2-40B4-BE49-F238E27FC236}">
                  <a16:creationId xmlns:a16="http://schemas.microsoft.com/office/drawing/2014/main" id="{D6B524DB-9B11-427D-8E57-B16EA41D0339}"/>
                </a:ext>
              </a:extLst>
            </p:cNvPr>
            <p:cNvSpPr/>
            <p:nvPr/>
          </p:nvSpPr>
          <p:spPr bwMode="ltGray">
            <a:xfrm flipV="1">
              <a:off x="1705068" y="3116690"/>
              <a:ext cx="135802" cy="114482"/>
            </a:xfrm>
            <a:prstGeom prst="triangle">
              <a:avLst/>
            </a:prstGeom>
            <a:solidFill>
              <a:srgbClr val="7630EA"/>
            </a:solid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GB">
                <a:solidFill>
                  <a:schemeClr val="bg1"/>
                </a:solidFill>
              </a:endParaRPr>
            </a:p>
          </p:txBody>
        </p:sp>
        <p:sp>
          <p:nvSpPr>
            <p:cNvPr id="19" name="TextBox 18">
              <a:extLst>
                <a:ext uri="{FF2B5EF4-FFF2-40B4-BE49-F238E27FC236}">
                  <a16:creationId xmlns:a16="http://schemas.microsoft.com/office/drawing/2014/main" id="{1A117539-85B2-B0DD-4076-5110B5A4B019}"/>
                </a:ext>
              </a:extLst>
            </p:cNvPr>
            <p:cNvSpPr txBox="1"/>
            <p:nvPr/>
          </p:nvSpPr>
          <p:spPr>
            <a:xfrm flipH="1">
              <a:off x="2133598" y="2564645"/>
              <a:ext cx="2609851" cy="430887"/>
            </a:xfrm>
            <a:prstGeom prst="rect">
              <a:avLst/>
            </a:prstGeom>
            <a:grpFill/>
            <a:ln w="57150">
              <a:noFill/>
              <a:miter lim="800000"/>
            </a:ln>
          </p:spPr>
          <p:txBody>
            <a:bodyPr wrap="square" tIns="0" bIns="0">
              <a:spAutoFit/>
            </a:bodyPr>
            <a:lstStyle/>
            <a:p>
              <a:r>
                <a:rPr lang="en-GB" sz="1400"/>
                <a:t>Easily configure robust</a:t>
              </a:r>
              <a:br>
                <a:rPr lang="en-GB" sz="1400"/>
              </a:br>
              <a:r>
                <a:rPr lang="en-GB" sz="1400"/>
                <a:t>protection policies</a:t>
              </a:r>
            </a:p>
          </p:txBody>
        </p:sp>
      </p:grpSp>
      <p:grpSp>
        <p:nvGrpSpPr>
          <p:cNvPr id="20" name="Group 19">
            <a:extLst>
              <a:ext uri="{FF2B5EF4-FFF2-40B4-BE49-F238E27FC236}">
                <a16:creationId xmlns:a16="http://schemas.microsoft.com/office/drawing/2014/main" id="{D18ACB1B-3F28-33B1-E2A6-67AB191B7F46}"/>
              </a:ext>
            </a:extLst>
          </p:cNvPr>
          <p:cNvGrpSpPr/>
          <p:nvPr/>
        </p:nvGrpSpPr>
        <p:grpSpPr>
          <a:xfrm>
            <a:off x="853633" y="3722084"/>
            <a:ext cx="3347126" cy="700366"/>
            <a:chOff x="1460264" y="3418961"/>
            <a:chExt cx="3347126" cy="700366"/>
          </a:xfrm>
          <a:solidFill>
            <a:schemeClr val="bg1"/>
          </a:solidFill>
        </p:grpSpPr>
        <p:sp>
          <p:nvSpPr>
            <p:cNvPr id="21" name="Rectangle 20">
              <a:extLst>
                <a:ext uri="{FF2B5EF4-FFF2-40B4-BE49-F238E27FC236}">
                  <a16:creationId xmlns:a16="http://schemas.microsoft.com/office/drawing/2014/main" id="{73129BCA-EF65-F87F-5832-3828D3B118DA}"/>
                </a:ext>
              </a:extLst>
            </p:cNvPr>
            <p:cNvSpPr/>
            <p:nvPr/>
          </p:nvSpPr>
          <p:spPr bwMode="ltGray">
            <a:xfrm>
              <a:off x="1460264" y="3418961"/>
              <a:ext cx="625411" cy="700366"/>
            </a:xfrm>
            <a:prstGeom prst="rect">
              <a:avLst/>
            </a:prstGeom>
            <a:grp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r>
                <a:rPr lang="en-US" sz="3000" b="1">
                  <a:solidFill>
                    <a:schemeClr val="tx1"/>
                  </a:solidFill>
                </a:rPr>
                <a:t>3</a:t>
              </a:r>
              <a:endParaRPr lang="en-GB" sz="3000" b="1">
                <a:solidFill>
                  <a:schemeClr val="tx1"/>
                </a:solidFill>
              </a:endParaRPr>
            </a:p>
          </p:txBody>
        </p:sp>
        <p:sp>
          <p:nvSpPr>
            <p:cNvPr id="22" name="Rectangle 21">
              <a:extLst>
                <a:ext uri="{FF2B5EF4-FFF2-40B4-BE49-F238E27FC236}">
                  <a16:creationId xmlns:a16="http://schemas.microsoft.com/office/drawing/2014/main" id="{8675616A-7D93-D3B9-B756-A84223D86C72}"/>
                </a:ext>
              </a:extLst>
            </p:cNvPr>
            <p:cNvSpPr/>
            <p:nvPr/>
          </p:nvSpPr>
          <p:spPr bwMode="ltGray">
            <a:xfrm>
              <a:off x="2085675" y="3418961"/>
              <a:ext cx="2721715" cy="700366"/>
            </a:xfrm>
            <a:prstGeom prst="rect">
              <a:avLst/>
            </a:prstGeom>
            <a:grp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GB">
                <a:solidFill>
                  <a:schemeClr val="bg1"/>
                </a:solidFill>
              </a:endParaRPr>
            </a:p>
          </p:txBody>
        </p:sp>
        <p:sp>
          <p:nvSpPr>
            <p:cNvPr id="23" name="TextBox 22">
              <a:extLst>
                <a:ext uri="{FF2B5EF4-FFF2-40B4-BE49-F238E27FC236}">
                  <a16:creationId xmlns:a16="http://schemas.microsoft.com/office/drawing/2014/main" id="{BDCAFA81-9FF7-C72E-1C7C-44CA1D58A13C}"/>
                </a:ext>
              </a:extLst>
            </p:cNvPr>
            <p:cNvSpPr txBox="1"/>
            <p:nvPr/>
          </p:nvSpPr>
          <p:spPr>
            <a:xfrm flipH="1">
              <a:off x="2133599" y="3535751"/>
              <a:ext cx="2609851" cy="430887"/>
            </a:xfrm>
            <a:prstGeom prst="rect">
              <a:avLst/>
            </a:prstGeom>
            <a:grpFill/>
            <a:ln w="57150">
              <a:noFill/>
              <a:miter lim="800000"/>
            </a:ln>
          </p:spPr>
          <p:txBody>
            <a:bodyPr wrap="square" tIns="0" bIns="0">
              <a:spAutoFit/>
            </a:bodyPr>
            <a:lstStyle/>
            <a:p>
              <a:r>
                <a:rPr lang="en-US" sz="1400"/>
                <a:t>Apply global policies to </a:t>
              </a:r>
              <a:br>
                <a:rPr lang="en-US" sz="1400"/>
              </a:br>
              <a:r>
                <a:rPr lang="en-US" sz="1400"/>
                <a:t>protection groups</a:t>
              </a:r>
            </a:p>
          </p:txBody>
        </p:sp>
      </p:grpSp>
      <p:pic>
        <p:nvPicPr>
          <p:cNvPr id="24" name="Content Placeholder 6" descr="A screenshot of a computer&#10;&#10;Description automatically generated with low confidence">
            <a:extLst>
              <a:ext uri="{FF2B5EF4-FFF2-40B4-BE49-F238E27FC236}">
                <a16:creationId xmlns:a16="http://schemas.microsoft.com/office/drawing/2014/main" id="{B4400B5F-104F-4EE8-B8FE-A8C2894066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8609" y="1404910"/>
            <a:ext cx="6949602" cy="3356604"/>
          </a:xfrm>
          <a:prstGeom prst="rect">
            <a:avLst/>
          </a:prstGeom>
          <a:ln>
            <a:solidFill>
              <a:schemeClr val="bg1">
                <a:lumMod val="85000"/>
              </a:schemeClr>
            </a:solidFill>
          </a:ln>
        </p:spPr>
      </p:pic>
    </p:spTree>
    <p:extLst>
      <p:ext uri="{BB962C8B-B14F-4D97-AF65-F5344CB8AC3E}">
        <p14:creationId xmlns:p14="http://schemas.microsoft.com/office/powerpoint/2010/main" val="20174720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8FA768-1BAB-76CC-9FD2-EB736C871BBE}"/>
              </a:ext>
            </a:extLst>
          </p:cNvPr>
          <p:cNvSpPr>
            <a:spLocks noGrp="1"/>
          </p:cNvSpPr>
          <p:nvPr>
            <p:ph type="body" sz="quarter" idx="13"/>
          </p:nvPr>
        </p:nvSpPr>
        <p:spPr/>
        <p:txBody>
          <a:bodyPr/>
          <a:lstStyle/>
          <a:p>
            <a:r>
              <a:rPr lang="en-US"/>
              <a:t>Single, simple SaaS control plane with built-in orchestration and automation</a:t>
            </a:r>
          </a:p>
        </p:txBody>
      </p:sp>
      <p:sp>
        <p:nvSpPr>
          <p:cNvPr id="3" name="Title 2">
            <a:extLst>
              <a:ext uri="{FF2B5EF4-FFF2-40B4-BE49-F238E27FC236}">
                <a16:creationId xmlns:a16="http://schemas.microsoft.com/office/drawing/2014/main" id="{181861B1-F1C6-6D05-034B-074292F9AA67}"/>
              </a:ext>
            </a:extLst>
          </p:cNvPr>
          <p:cNvSpPr>
            <a:spLocks noGrp="1"/>
          </p:cNvSpPr>
          <p:nvPr>
            <p:ph type="title"/>
          </p:nvPr>
        </p:nvSpPr>
        <p:spPr/>
        <p:txBody>
          <a:bodyPr/>
          <a:lstStyle/>
          <a:p>
            <a:r>
              <a:rPr lang="en-US"/>
              <a:t>How it works</a:t>
            </a:r>
          </a:p>
        </p:txBody>
      </p:sp>
      <p:sp>
        <p:nvSpPr>
          <p:cNvPr id="5" name="Slide Number Placeholder 4">
            <a:extLst>
              <a:ext uri="{FF2B5EF4-FFF2-40B4-BE49-F238E27FC236}">
                <a16:creationId xmlns:a16="http://schemas.microsoft.com/office/drawing/2014/main" id="{915E6A18-0B20-629E-7AB1-8C06EC137CFC}"/>
              </a:ext>
            </a:extLst>
          </p:cNvPr>
          <p:cNvSpPr>
            <a:spLocks noGrp="1"/>
          </p:cNvSpPr>
          <p:nvPr>
            <p:ph type="sldNum" sz="quarter" idx="15"/>
          </p:nvPr>
        </p:nvSpPr>
        <p:spPr/>
        <p:txBody>
          <a:bodyPr/>
          <a:lstStyle/>
          <a:p>
            <a:pPr defTabSz="1088421"/>
            <a:fld id="{104FC826-72BB-4AF1-BA01-A94F7396A7DC}" type="slidenum">
              <a:rPr lang="en-US" smtClean="0"/>
              <a:pPr defTabSz="1088421"/>
              <a:t>24</a:t>
            </a:fld>
            <a:endParaRPr lang="en-US"/>
          </a:p>
        </p:txBody>
      </p:sp>
      <p:pic>
        <p:nvPicPr>
          <p:cNvPr id="6" name="Picture 14">
            <a:hlinkClick r:id="rId2"/>
            <a:extLst>
              <a:ext uri="{FF2B5EF4-FFF2-40B4-BE49-F238E27FC236}">
                <a16:creationId xmlns:a16="http://schemas.microsoft.com/office/drawing/2014/main" id="{B74D793E-0ADF-8D5C-6724-4C361A25578D}"/>
              </a:ext>
            </a:extLst>
          </p:cNvPr>
          <p:cNvPicPr>
            <a:picLocks noChangeAspect="1" noChangeArrowheads="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bwMode="auto">
          <a:xfrm>
            <a:off x="6157520" y="3477497"/>
            <a:ext cx="867684" cy="72307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C721154F-C5FE-07D7-6C1C-B1E3E93ED557}"/>
              </a:ext>
            </a:extLst>
          </p:cNvPr>
          <p:cNvSpPr>
            <a:spLocks/>
          </p:cNvSpPr>
          <p:nvPr/>
        </p:nvSpPr>
        <p:spPr>
          <a:xfrm>
            <a:off x="1351797" y="4684666"/>
            <a:ext cx="1433727" cy="452432"/>
          </a:xfrm>
          <a:prstGeom prst="rect">
            <a:avLst/>
          </a:prstGeom>
        </p:spPr>
        <p:txBody>
          <a:bodyPr wrap="none">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400" b="1" i="0" u="none" strike="noStrike" kern="1200" cap="none" spc="0" normalizeH="0" baseline="0" noProof="0">
                <a:ln>
                  <a:noFill/>
                </a:ln>
                <a:effectLst/>
                <a:uLnTx/>
                <a:uFillTx/>
                <a:latin typeface="MetricHPE" panose="020B0503030202060203" pitchFamily="34" charset="0"/>
              </a:rPr>
              <a:t>Instant recovery</a:t>
            </a:r>
            <a:br>
              <a:rPr kumimoji="0" lang="en-US" sz="1400" b="1" i="0" u="none" strike="noStrike" kern="1200" cap="none" spc="0" normalizeH="0" baseline="0" noProof="0">
                <a:ln>
                  <a:noFill/>
                </a:ln>
                <a:effectLst/>
                <a:uLnTx/>
                <a:uFillTx/>
                <a:latin typeface="MetricHPE" panose="020B0503030202060203" pitchFamily="34" charset="0"/>
              </a:rPr>
            </a:br>
            <a:r>
              <a:rPr kumimoji="0" lang="en-US" sz="1200" i="0" u="none" strike="noStrike" kern="1200" cap="none" spc="0" normalizeH="0" baseline="0" noProof="0">
                <a:ln>
                  <a:noFill/>
                </a:ln>
                <a:effectLst/>
                <a:uLnTx/>
                <a:uFillTx/>
                <a:latin typeface="MetricHPE" panose="020B0503030202060203" pitchFamily="34" charset="0"/>
              </a:rPr>
              <a:t>from local snapshots </a:t>
            </a:r>
          </a:p>
        </p:txBody>
      </p:sp>
      <p:sp>
        <p:nvSpPr>
          <p:cNvPr id="8" name="Rectangle 7">
            <a:extLst>
              <a:ext uri="{FF2B5EF4-FFF2-40B4-BE49-F238E27FC236}">
                <a16:creationId xmlns:a16="http://schemas.microsoft.com/office/drawing/2014/main" id="{6DF96522-9767-5296-44A9-42FA33E9BE28}"/>
              </a:ext>
            </a:extLst>
          </p:cNvPr>
          <p:cNvSpPr/>
          <p:nvPr/>
        </p:nvSpPr>
        <p:spPr>
          <a:xfrm>
            <a:off x="3621051" y="4684666"/>
            <a:ext cx="1521955" cy="452432"/>
          </a:xfrm>
          <a:prstGeom prst="rect">
            <a:avLst/>
          </a:prstGeom>
        </p:spPr>
        <p:txBody>
          <a:bodyPr wrap="none">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400" b="1" i="0" u="none" strike="noStrike" kern="1200" cap="none" spc="0" normalizeH="0" baseline="0" noProof="0">
                <a:ln>
                  <a:noFill/>
                </a:ln>
                <a:effectLst/>
                <a:uLnTx/>
                <a:uFillTx/>
                <a:latin typeface="MetricHPE" panose="020B0503030202060203" pitchFamily="34" charset="0"/>
              </a:rPr>
              <a:t>Rapid recovery</a:t>
            </a:r>
            <a:br>
              <a:rPr kumimoji="0" lang="en-US" sz="1200" b="1" i="0" u="none" strike="noStrike" kern="1200" cap="none" spc="0" normalizeH="0" baseline="0" noProof="0">
                <a:ln>
                  <a:noFill/>
                </a:ln>
                <a:effectLst/>
                <a:uLnTx/>
                <a:uFillTx/>
                <a:latin typeface="MetricHPE" panose="020B0503030202060203" pitchFamily="34" charset="0"/>
              </a:rPr>
            </a:br>
            <a:r>
              <a:rPr kumimoji="0" lang="en-US" sz="1200" i="0" u="none" strike="noStrike" kern="1200" cap="none" spc="0" normalizeH="0" baseline="0" noProof="0">
                <a:ln>
                  <a:noFill/>
                </a:ln>
                <a:effectLst/>
                <a:uLnTx/>
                <a:uFillTx/>
                <a:latin typeface="MetricHPE" panose="020B0503030202060203" pitchFamily="34" charset="0"/>
              </a:rPr>
              <a:t>from on-prem backups</a:t>
            </a:r>
          </a:p>
        </p:txBody>
      </p:sp>
      <p:sp>
        <p:nvSpPr>
          <p:cNvPr id="9" name="Rectangle 8">
            <a:extLst>
              <a:ext uri="{FF2B5EF4-FFF2-40B4-BE49-F238E27FC236}">
                <a16:creationId xmlns:a16="http://schemas.microsoft.com/office/drawing/2014/main" id="{D25C8BB3-9EE3-E6BC-1401-B2C70DE55367}"/>
              </a:ext>
            </a:extLst>
          </p:cNvPr>
          <p:cNvSpPr/>
          <p:nvPr/>
        </p:nvSpPr>
        <p:spPr>
          <a:xfrm>
            <a:off x="5875971" y="4684666"/>
            <a:ext cx="2169825" cy="452432"/>
          </a:xfrm>
          <a:prstGeom prst="rect">
            <a:avLst/>
          </a:prstGeom>
        </p:spPr>
        <p:txBody>
          <a:bodyPr wrap="none">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400" b="1" i="0" u="none" strike="noStrike" kern="1200" cap="none" spc="0" normalizeH="0" baseline="0" noProof="0">
                <a:ln>
                  <a:noFill/>
                </a:ln>
                <a:effectLst/>
                <a:uLnTx/>
                <a:uFillTx/>
                <a:latin typeface="MetricHPE" panose="020B0503030202060203" pitchFamily="34" charset="0"/>
              </a:rPr>
              <a:t>Long-Term Retention (LTR)</a:t>
            </a:r>
            <a:br>
              <a:rPr kumimoji="0" lang="en-US" sz="1400" b="1" i="0" u="none" strike="noStrike" kern="1200" cap="none" spc="0" normalizeH="0" baseline="0" noProof="0">
                <a:ln>
                  <a:noFill/>
                </a:ln>
                <a:effectLst/>
                <a:uLnTx/>
                <a:uFillTx/>
                <a:latin typeface="MetricHPE" panose="020B0503030202060203" pitchFamily="34" charset="0"/>
              </a:rPr>
            </a:br>
            <a:r>
              <a:rPr kumimoji="0" lang="en-US" sz="1200" i="0" u="none" strike="noStrike" kern="1200" cap="none" spc="0" normalizeH="0" baseline="0" noProof="0">
                <a:ln>
                  <a:noFill/>
                </a:ln>
                <a:effectLst/>
                <a:uLnTx/>
                <a:uFillTx/>
                <a:latin typeface="MetricHPE" panose="020B0503030202060203" pitchFamily="34" charset="0"/>
              </a:rPr>
              <a:t>via cost-effective backup to cloud</a:t>
            </a:r>
          </a:p>
        </p:txBody>
      </p:sp>
      <p:pic>
        <p:nvPicPr>
          <p:cNvPr id="10" name="Picture 62">
            <a:extLst>
              <a:ext uri="{FF2B5EF4-FFF2-40B4-BE49-F238E27FC236}">
                <a16:creationId xmlns:a16="http://schemas.microsoft.com/office/drawing/2014/main" id="{78CB0DF0-8A3B-516C-C58F-31428A7A74BA}"/>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4208201" y="4259694"/>
            <a:ext cx="353242" cy="342938"/>
          </a:xfrm>
          <a:prstGeom prst="rect">
            <a:avLst/>
          </a:prstGeom>
        </p:spPr>
      </p:pic>
      <p:cxnSp>
        <p:nvCxnSpPr>
          <p:cNvPr id="11" name="Straight Connector 10">
            <a:extLst>
              <a:ext uri="{FF2B5EF4-FFF2-40B4-BE49-F238E27FC236}">
                <a16:creationId xmlns:a16="http://schemas.microsoft.com/office/drawing/2014/main" id="{3273D456-23B7-1FAC-8F97-BBCA78EECE16}"/>
              </a:ext>
            </a:extLst>
          </p:cNvPr>
          <p:cNvCxnSpPr>
            <a:cxnSpLocks/>
            <a:stCxn id="13" idx="3"/>
            <a:endCxn id="10" idx="1"/>
          </p:cNvCxnSpPr>
          <p:nvPr/>
        </p:nvCxnSpPr>
        <p:spPr>
          <a:xfrm>
            <a:off x="2268448" y="4410265"/>
            <a:ext cx="1939753" cy="20898"/>
          </a:xfrm>
          <a:prstGeom prst="line">
            <a:avLst/>
          </a:prstGeom>
          <a:ln w="25400">
            <a:solidFill>
              <a:schemeClr val="bg2"/>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A2F4FAF-757B-2FFC-D3B3-E1607BED684D}"/>
              </a:ext>
            </a:extLst>
          </p:cNvPr>
          <p:cNvCxnSpPr>
            <a:cxnSpLocks/>
            <a:stCxn id="17" idx="2"/>
          </p:cNvCxnSpPr>
          <p:nvPr/>
        </p:nvCxnSpPr>
        <p:spPr>
          <a:xfrm>
            <a:off x="2032359" y="3626316"/>
            <a:ext cx="0" cy="574251"/>
          </a:xfrm>
          <a:prstGeom prst="line">
            <a:avLst/>
          </a:prstGeom>
          <a:ln w="25400">
            <a:solidFill>
              <a:schemeClr val="tx2"/>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3" name="Grafika 29">
            <a:extLst>
              <a:ext uri="{FF2B5EF4-FFF2-40B4-BE49-F238E27FC236}">
                <a16:creationId xmlns:a16="http://schemas.microsoft.com/office/drawing/2014/main" id="{C9454F82-74DD-CF23-C763-BC64648FFC8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796268" y="4214483"/>
            <a:ext cx="472180" cy="391564"/>
          </a:xfrm>
          <a:prstGeom prst="rect">
            <a:avLst/>
          </a:prstGeom>
        </p:spPr>
      </p:pic>
      <p:cxnSp>
        <p:nvCxnSpPr>
          <p:cNvPr id="14" name="Straight Connector 13">
            <a:extLst>
              <a:ext uri="{FF2B5EF4-FFF2-40B4-BE49-F238E27FC236}">
                <a16:creationId xmlns:a16="http://schemas.microsoft.com/office/drawing/2014/main" id="{200D3D30-A24A-C1F2-2054-E3F8C1365C92}"/>
              </a:ext>
            </a:extLst>
          </p:cNvPr>
          <p:cNvCxnSpPr>
            <a:cxnSpLocks/>
          </p:cNvCxnSpPr>
          <p:nvPr/>
        </p:nvCxnSpPr>
        <p:spPr>
          <a:xfrm>
            <a:off x="4386283" y="3084139"/>
            <a:ext cx="0" cy="1130344"/>
          </a:xfrm>
          <a:prstGeom prst="line">
            <a:avLst/>
          </a:prstGeom>
          <a:ln w="25400">
            <a:solidFill>
              <a:schemeClr val="bg2"/>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2E1161F-403A-0EDA-AEAB-4B92BAEFB78F}"/>
              </a:ext>
            </a:extLst>
          </p:cNvPr>
          <p:cNvSpPr txBox="1"/>
          <p:nvPr/>
        </p:nvSpPr>
        <p:spPr>
          <a:xfrm>
            <a:off x="633870" y="3176329"/>
            <a:ext cx="1077946" cy="343486"/>
          </a:xfrm>
          <a:prstGeom prst="rect">
            <a:avLst/>
          </a:prstGeom>
          <a:noFill/>
          <a:ln w="57150">
            <a:noFill/>
            <a:miter lim="800000"/>
          </a:ln>
        </p:spPr>
        <p:txBody>
          <a:bodyPr wrap="none" lIns="0" tIns="0" rIns="0" bIns="0" rtlCol="0" anchor="ctr" anchorCtr="0">
            <a:noAutofit/>
          </a:bodyPr>
          <a:lstStyle/>
          <a:p>
            <a:pPr algn="r">
              <a:lnSpc>
                <a:spcPct val="90000"/>
              </a:lnSpc>
            </a:pPr>
            <a:r>
              <a:rPr lang="en-US" sz="1200">
                <a:latin typeface="MetricHPE" panose="020B0503030202060203" pitchFamily="34" charset="0"/>
              </a:rPr>
              <a:t>DSCC-managed </a:t>
            </a:r>
          </a:p>
          <a:p>
            <a:pPr algn="r">
              <a:lnSpc>
                <a:spcPct val="90000"/>
              </a:lnSpc>
            </a:pPr>
            <a:r>
              <a:rPr lang="en-US" sz="1200">
                <a:latin typeface="MetricHPE" panose="020B0503030202060203" pitchFamily="34" charset="0"/>
              </a:rPr>
              <a:t>storage </a:t>
            </a:r>
            <a:endParaRPr lang="en-GB" sz="1200">
              <a:latin typeface="MetricHPE" panose="020B0503030202060203" pitchFamily="34" charset="0"/>
            </a:endParaRPr>
          </a:p>
        </p:txBody>
      </p:sp>
      <p:pic>
        <p:nvPicPr>
          <p:cNvPr id="16" name="Grafika 47">
            <a:extLst>
              <a:ext uri="{FF2B5EF4-FFF2-40B4-BE49-F238E27FC236}">
                <a16:creationId xmlns:a16="http://schemas.microsoft.com/office/drawing/2014/main" id="{2272A347-C8AD-26F1-38A8-5C2C2D8AF19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65672" y="3176329"/>
            <a:ext cx="414597" cy="437631"/>
          </a:xfrm>
          <a:prstGeom prst="rect">
            <a:avLst/>
          </a:prstGeom>
        </p:spPr>
      </p:pic>
      <p:pic>
        <p:nvPicPr>
          <p:cNvPr id="17" name="Grafika 41">
            <a:extLst>
              <a:ext uri="{FF2B5EF4-FFF2-40B4-BE49-F238E27FC236}">
                <a16:creationId xmlns:a16="http://schemas.microsoft.com/office/drawing/2014/main" id="{ECF7E7C5-601F-BE27-70D5-AEFA112CD4F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25060" y="3188685"/>
            <a:ext cx="414597" cy="437631"/>
          </a:xfrm>
          <a:prstGeom prst="rect">
            <a:avLst/>
          </a:prstGeom>
        </p:spPr>
      </p:pic>
      <p:pic>
        <p:nvPicPr>
          <p:cNvPr id="18" name="Grafika 26">
            <a:extLst>
              <a:ext uri="{FF2B5EF4-FFF2-40B4-BE49-F238E27FC236}">
                <a16:creationId xmlns:a16="http://schemas.microsoft.com/office/drawing/2014/main" id="{305954B0-6A3D-06D5-4773-953D31CF0A47}"/>
              </a:ext>
            </a:extLst>
          </p:cNvPr>
          <p:cNvPicPr>
            <a:picLocks noChangeAspect="1"/>
          </p:cNvPicPr>
          <p:nvPr/>
        </p:nvPicPr>
        <p: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6506826" y="3747106"/>
            <a:ext cx="163636" cy="199016"/>
          </a:xfrm>
          <a:prstGeom prst="rect">
            <a:avLst/>
          </a:prstGeom>
        </p:spPr>
      </p:pic>
      <p:sp>
        <p:nvSpPr>
          <p:cNvPr id="19" name="TextBox 18">
            <a:extLst>
              <a:ext uri="{FF2B5EF4-FFF2-40B4-BE49-F238E27FC236}">
                <a16:creationId xmlns:a16="http://schemas.microsoft.com/office/drawing/2014/main" id="{D6FA7B0E-3D3B-5916-FDA7-61AE3BE333C9}"/>
              </a:ext>
            </a:extLst>
          </p:cNvPr>
          <p:cNvSpPr txBox="1"/>
          <p:nvPr/>
        </p:nvSpPr>
        <p:spPr>
          <a:xfrm>
            <a:off x="2183495" y="3704935"/>
            <a:ext cx="1072196" cy="482375"/>
          </a:xfrm>
          <a:prstGeom prst="rect">
            <a:avLst/>
          </a:prstGeom>
          <a:noFill/>
          <a:ln w="57150">
            <a:noFill/>
            <a:miter lim="800000"/>
          </a:ln>
        </p:spPr>
        <p:txBody>
          <a:bodyPr wrap="square" lIns="0" tIns="0" rIns="0" bIns="0" rtlCol="0" anchor="ctr">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1200" i="0" u="none" strike="noStrike" kern="1200" cap="none" spc="0" normalizeH="0" baseline="0" noProof="0">
                <a:ln>
                  <a:noFill/>
                </a:ln>
                <a:effectLst/>
                <a:uLnTx/>
                <a:uFillTx/>
                <a:latin typeface="MetricHPE" panose="020B0503030202060203" pitchFamily="34" charset="0"/>
              </a:rPr>
              <a:t>Array-optimized or CBT backup</a:t>
            </a:r>
            <a:endParaRPr kumimoji="0" lang="en-US" sz="1050" i="0" u="none" strike="noStrike" kern="1200" cap="none" spc="0" normalizeH="0" baseline="0" noProof="0">
              <a:ln>
                <a:noFill/>
              </a:ln>
              <a:effectLst/>
              <a:uLnTx/>
              <a:uFillTx/>
              <a:latin typeface="MetricHPE" panose="020B0503030202060203" pitchFamily="34" charset="0"/>
            </a:endParaRPr>
          </a:p>
        </p:txBody>
      </p:sp>
      <p:cxnSp>
        <p:nvCxnSpPr>
          <p:cNvPr id="20" name="Connector: Elbow 18">
            <a:extLst>
              <a:ext uri="{FF2B5EF4-FFF2-40B4-BE49-F238E27FC236}">
                <a16:creationId xmlns:a16="http://schemas.microsoft.com/office/drawing/2014/main" id="{567160CD-7E15-8587-283C-D141541D3C62}"/>
              </a:ext>
            </a:extLst>
          </p:cNvPr>
          <p:cNvCxnSpPr>
            <a:cxnSpLocks/>
            <a:stCxn id="10" idx="3"/>
            <a:endCxn id="6" idx="2"/>
          </p:cNvCxnSpPr>
          <p:nvPr/>
        </p:nvCxnSpPr>
        <p:spPr>
          <a:xfrm flipV="1">
            <a:off x="4561443" y="4200567"/>
            <a:ext cx="1920240" cy="230596"/>
          </a:xfrm>
          <a:prstGeom prst="bentConnector2">
            <a:avLst/>
          </a:prstGeom>
          <a:ln w="25400">
            <a:solidFill>
              <a:schemeClr val="bg2"/>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6C1FB1CB-CA00-4EF8-788F-C70EE8AB9930}"/>
              </a:ext>
            </a:extLst>
          </p:cNvPr>
          <p:cNvSpPr txBox="1"/>
          <p:nvPr/>
        </p:nvSpPr>
        <p:spPr>
          <a:xfrm>
            <a:off x="2954071" y="3170701"/>
            <a:ext cx="693852" cy="243717"/>
          </a:xfrm>
          <a:prstGeom prst="rect">
            <a:avLst/>
          </a:prstGeom>
          <a:noFill/>
          <a:ln w="57150">
            <a:noFill/>
            <a:miter lim="800000"/>
          </a:ln>
        </p:spPr>
        <p:txBody>
          <a:bodyPr wrap="none" lIns="0" tIns="0" rIns="0" bIns="0" rtlCol="0" anchor="ctr" anchorCtr="0">
            <a:noAutofit/>
          </a:bodyPr>
          <a:lstStyle/>
          <a:p>
            <a:pPr algn="ctr">
              <a:lnSpc>
                <a:spcPct val="90000"/>
              </a:lnSpc>
              <a:spcBef>
                <a:spcPts val="400"/>
              </a:spcBef>
            </a:pPr>
            <a:r>
              <a:rPr lang="en-US" sz="1200">
                <a:latin typeface="MetricHPE" panose="020B0503030202060203" pitchFamily="34" charset="0"/>
              </a:rPr>
              <a:t>Any storage </a:t>
            </a:r>
            <a:endParaRPr lang="en-GB" sz="1200">
              <a:latin typeface="MetricHPE" panose="020B0503030202060203" pitchFamily="34" charset="0"/>
            </a:endParaRPr>
          </a:p>
        </p:txBody>
      </p:sp>
      <p:sp>
        <p:nvSpPr>
          <p:cNvPr id="22" name="TextBox 21">
            <a:extLst>
              <a:ext uri="{FF2B5EF4-FFF2-40B4-BE49-F238E27FC236}">
                <a16:creationId xmlns:a16="http://schemas.microsoft.com/office/drawing/2014/main" id="{BE1A4128-6647-37C0-E059-A90460C8A6D0}"/>
              </a:ext>
            </a:extLst>
          </p:cNvPr>
          <p:cNvSpPr txBox="1"/>
          <p:nvPr/>
        </p:nvSpPr>
        <p:spPr>
          <a:xfrm>
            <a:off x="4513175" y="3841488"/>
            <a:ext cx="816881" cy="287299"/>
          </a:xfrm>
          <a:prstGeom prst="rect">
            <a:avLst/>
          </a:prstGeom>
          <a:noFill/>
          <a:ln w="57150">
            <a:noFill/>
            <a:miter lim="800000"/>
          </a:ln>
        </p:spPr>
        <p:txBody>
          <a:bodyPr wrap="square" lIns="0" tIns="0" rIns="0" bIns="0" rtlCol="0" anchor="ctr">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1200" i="0" u="none" strike="noStrike" kern="1200" cap="none" spc="0" normalizeH="0" baseline="0" noProof="0">
                <a:ln>
                  <a:noFill/>
                </a:ln>
                <a:effectLst/>
                <a:uLnTx/>
                <a:uFillTx/>
                <a:latin typeface="MetricHPE" panose="020B0503030202060203" pitchFamily="34" charset="0"/>
              </a:rPr>
              <a:t>CBT backup</a:t>
            </a:r>
            <a:endParaRPr kumimoji="0" lang="en-US" sz="1050" i="0" u="none" strike="noStrike" kern="1200" cap="none" spc="0" normalizeH="0" baseline="0" noProof="0">
              <a:ln>
                <a:noFill/>
              </a:ln>
              <a:effectLst/>
              <a:uLnTx/>
              <a:uFillTx/>
              <a:latin typeface="MetricHPE" panose="020B0503030202060203" pitchFamily="34" charset="0"/>
            </a:endParaRPr>
          </a:p>
        </p:txBody>
      </p:sp>
      <p:cxnSp>
        <p:nvCxnSpPr>
          <p:cNvPr id="23" name="Straight Connector 22">
            <a:extLst>
              <a:ext uri="{FF2B5EF4-FFF2-40B4-BE49-F238E27FC236}">
                <a16:creationId xmlns:a16="http://schemas.microsoft.com/office/drawing/2014/main" id="{1C43D76C-FB60-BD26-1F42-AA1C9F355929}"/>
              </a:ext>
            </a:extLst>
          </p:cNvPr>
          <p:cNvCxnSpPr>
            <a:cxnSpLocks/>
          </p:cNvCxnSpPr>
          <p:nvPr/>
        </p:nvCxnSpPr>
        <p:spPr>
          <a:xfrm>
            <a:off x="5460696" y="1763143"/>
            <a:ext cx="0" cy="3474720"/>
          </a:xfrm>
          <a:prstGeom prst="line">
            <a:avLst/>
          </a:prstGeom>
          <a:ln w="19050">
            <a:solidFill>
              <a:schemeClr val="bg2"/>
            </a:solidFill>
            <a:prstDash val="dash"/>
          </a:ln>
        </p:spPr>
        <p:style>
          <a:lnRef idx="1">
            <a:schemeClr val="accent1"/>
          </a:lnRef>
          <a:fillRef idx="0">
            <a:schemeClr val="accent1"/>
          </a:fillRef>
          <a:effectRef idx="0">
            <a:schemeClr val="accent1"/>
          </a:effectRef>
          <a:fontRef idx="minor">
            <a:schemeClr val="tx1"/>
          </a:fontRef>
        </p:style>
      </p:cxnSp>
      <p:pic>
        <p:nvPicPr>
          <p:cNvPr id="24" name="Picture 23" descr="Graphical user interface, application&#10;&#10;Description automatically generated">
            <a:extLst>
              <a:ext uri="{FF2B5EF4-FFF2-40B4-BE49-F238E27FC236}">
                <a16:creationId xmlns:a16="http://schemas.microsoft.com/office/drawing/2014/main" id="{AF1EB9E9-207F-9E2E-B7C7-9EE7AB968D9B}"/>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929250" y="2195888"/>
            <a:ext cx="2066760" cy="1006688"/>
          </a:xfrm>
          <a:prstGeom prst="rect">
            <a:avLst/>
          </a:prstGeom>
          <a:solidFill>
            <a:srgbClr val="FFFFFF">
              <a:shade val="85000"/>
            </a:srgbClr>
          </a:solidFill>
          <a:ln w="190500" cap="rnd">
            <a:noFill/>
          </a:ln>
          <a:effectLst>
            <a:outerShdw blurRad="50800" dist="38100" dir="2700000" algn="tl" rotWithShape="0">
              <a:prstClr val="black">
                <a:alpha val="40000"/>
              </a:prstClr>
            </a:outerShdw>
          </a:effectLst>
        </p:spPr>
      </p:pic>
      <p:sp>
        <p:nvSpPr>
          <p:cNvPr id="25" name="Rectangle 24">
            <a:extLst>
              <a:ext uri="{FF2B5EF4-FFF2-40B4-BE49-F238E27FC236}">
                <a16:creationId xmlns:a16="http://schemas.microsoft.com/office/drawing/2014/main" id="{E6AF3466-71B2-D7D8-534F-B23750198E12}"/>
              </a:ext>
            </a:extLst>
          </p:cNvPr>
          <p:cNvSpPr/>
          <p:nvPr/>
        </p:nvSpPr>
        <p:spPr>
          <a:xfrm>
            <a:off x="5792816" y="1674027"/>
            <a:ext cx="2454177" cy="535531"/>
          </a:xfrm>
          <a:prstGeom prst="rect">
            <a:avLst/>
          </a:prstGeom>
        </p:spPr>
        <p:txBody>
          <a:bodyPr wrap="square">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lang="en-US" sz="1600" b="1">
                <a:solidFill>
                  <a:srgbClr val="018163"/>
                </a:solidFill>
                <a:latin typeface="MetricHPE" panose="020B0503030202060203" pitchFamily="34" charset="0"/>
              </a:rPr>
              <a:t>HPE GreenLake for Backup and Recovery console</a:t>
            </a:r>
          </a:p>
        </p:txBody>
      </p:sp>
      <p:grpSp>
        <p:nvGrpSpPr>
          <p:cNvPr id="26" name="Group 25">
            <a:extLst>
              <a:ext uri="{FF2B5EF4-FFF2-40B4-BE49-F238E27FC236}">
                <a16:creationId xmlns:a16="http://schemas.microsoft.com/office/drawing/2014/main" id="{86E15379-5CB8-7BE3-7745-CD61D9DB99EF}"/>
              </a:ext>
            </a:extLst>
          </p:cNvPr>
          <p:cNvGrpSpPr/>
          <p:nvPr/>
        </p:nvGrpSpPr>
        <p:grpSpPr>
          <a:xfrm>
            <a:off x="2346268" y="4313781"/>
            <a:ext cx="220033" cy="239978"/>
            <a:chOff x="4007334" y="5347741"/>
            <a:chExt cx="220033" cy="239978"/>
          </a:xfrm>
        </p:grpSpPr>
        <p:sp>
          <p:nvSpPr>
            <p:cNvPr id="27" name="Rectangle 26">
              <a:extLst>
                <a:ext uri="{FF2B5EF4-FFF2-40B4-BE49-F238E27FC236}">
                  <a16:creationId xmlns:a16="http://schemas.microsoft.com/office/drawing/2014/main" id="{4B765F89-9E7D-BF29-6226-FBA15092830D}"/>
                </a:ext>
              </a:extLst>
            </p:cNvPr>
            <p:cNvSpPr/>
            <p:nvPr/>
          </p:nvSpPr>
          <p:spPr bwMode="ltGray">
            <a:xfrm>
              <a:off x="4007334" y="5347741"/>
              <a:ext cx="220033" cy="23997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solidFill>
                  <a:schemeClr val="bg1"/>
                </a:solidFill>
              </a:endParaRPr>
            </a:p>
          </p:txBody>
        </p:sp>
        <p:pic>
          <p:nvPicPr>
            <p:cNvPr id="28" name="Grafika 26">
              <a:extLst>
                <a:ext uri="{FF2B5EF4-FFF2-40B4-BE49-F238E27FC236}">
                  <a16:creationId xmlns:a16="http://schemas.microsoft.com/office/drawing/2014/main" id="{652C5246-9008-CBD8-0E8D-AB32429FE4A3}"/>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4035532" y="5347741"/>
              <a:ext cx="163636" cy="199016"/>
            </a:xfrm>
            <a:prstGeom prst="rect">
              <a:avLst/>
            </a:prstGeom>
          </p:spPr>
        </p:pic>
      </p:grpSp>
      <p:grpSp>
        <p:nvGrpSpPr>
          <p:cNvPr id="29" name="Group 28">
            <a:extLst>
              <a:ext uri="{FF2B5EF4-FFF2-40B4-BE49-F238E27FC236}">
                <a16:creationId xmlns:a16="http://schemas.microsoft.com/office/drawing/2014/main" id="{176E260F-6F1C-7A45-4C85-DA9832BB0905}"/>
              </a:ext>
            </a:extLst>
          </p:cNvPr>
          <p:cNvGrpSpPr/>
          <p:nvPr/>
        </p:nvGrpSpPr>
        <p:grpSpPr>
          <a:xfrm>
            <a:off x="4644956" y="4313781"/>
            <a:ext cx="220033" cy="239978"/>
            <a:chOff x="4007334" y="5347741"/>
            <a:chExt cx="220033" cy="239978"/>
          </a:xfrm>
        </p:grpSpPr>
        <p:sp>
          <p:nvSpPr>
            <p:cNvPr id="30" name="Rectangle 29">
              <a:extLst>
                <a:ext uri="{FF2B5EF4-FFF2-40B4-BE49-F238E27FC236}">
                  <a16:creationId xmlns:a16="http://schemas.microsoft.com/office/drawing/2014/main" id="{5647BF37-9531-2523-81E4-D18CF56CD194}"/>
                </a:ext>
              </a:extLst>
            </p:cNvPr>
            <p:cNvSpPr/>
            <p:nvPr/>
          </p:nvSpPr>
          <p:spPr bwMode="ltGray">
            <a:xfrm>
              <a:off x="4007334" y="5347741"/>
              <a:ext cx="220033" cy="239978"/>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solidFill>
                  <a:schemeClr val="bg1"/>
                </a:solidFill>
              </a:endParaRPr>
            </a:p>
          </p:txBody>
        </p:sp>
        <p:pic>
          <p:nvPicPr>
            <p:cNvPr id="31" name="Grafika 26">
              <a:extLst>
                <a:ext uri="{FF2B5EF4-FFF2-40B4-BE49-F238E27FC236}">
                  <a16:creationId xmlns:a16="http://schemas.microsoft.com/office/drawing/2014/main" id="{FFD18869-109B-3A04-A0E4-8FC21556B317}"/>
                </a:ext>
              </a:extLst>
            </p:cNvPr>
            <p:cNvPicPr>
              <a:picLocks noChangeAspect="1"/>
            </p:cNvPicPr>
            <p:nvPr/>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4035532" y="5347741"/>
              <a:ext cx="163636" cy="199016"/>
            </a:xfrm>
            <a:prstGeom prst="rect">
              <a:avLst/>
            </a:prstGeom>
          </p:spPr>
        </p:pic>
      </p:grpSp>
      <p:grpSp>
        <p:nvGrpSpPr>
          <p:cNvPr id="32" name="Group 31">
            <a:extLst>
              <a:ext uri="{FF2B5EF4-FFF2-40B4-BE49-F238E27FC236}">
                <a16:creationId xmlns:a16="http://schemas.microsoft.com/office/drawing/2014/main" id="{FE49BD3A-C5FA-86F7-7210-F60E6793FAF8}"/>
              </a:ext>
            </a:extLst>
          </p:cNvPr>
          <p:cNvGrpSpPr/>
          <p:nvPr/>
        </p:nvGrpSpPr>
        <p:grpSpPr>
          <a:xfrm>
            <a:off x="597907" y="2333282"/>
            <a:ext cx="1828800" cy="666315"/>
            <a:chOff x="476250" y="2172841"/>
            <a:chExt cx="1828800" cy="666315"/>
          </a:xfrm>
        </p:grpSpPr>
        <p:sp>
          <p:nvSpPr>
            <p:cNvPr id="33" name="Rectangle 32">
              <a:extLst>
                <a:ext uri="{FF2B5EF4-FFF2-40B4-BE49-F238E27FC236}">
                  <a16:creationId xmlns:a16="http://schemas.microsoft.com/office/drawing/2014/main" id="{626331EF-4BD6-B20C-F931-686152C1C880}"/>
                </a:ext>
              </a:extLst>
            </p:cNvPr>
            <p:cNvSpPr/>
            <p:nvPr/>
          </p:nvSpPr>
          <p:spPr bwMode="ltGray">
            <a:xfrm>
              <a:off x="476250" y="2172841"/>
              <a:ext cx="1828800" cy="66631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solidFill>
                  <a:schemeClr val="bg1"/>
                </a:solidFill>
              </a:endParaRPr>
            </a:p>
          </p:txBody>
        </p:sp>
        <p:pic>
          <p:nvPicPr>
            <p:cNvPr id="34" name="Picture 33" descr="Logo&#10;&#10;Description automatically generated">
              <a:extLst>
                <a:ext uri="{FF2B5EF4-FFF2-40B4-BE49-F238E27FC236}">
                  <a16:creationId xmlns:a16="http://schemas.microsoft.com/office/drawing/2014/main" id="{16C5D785-AD14-7C2C-7411-F7182EB4DE21}"/>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14758" y="2436820"/>
              <a:ext cx="914400" cy="200097"/>
            </a:xfrm>
            <a:prstGeom prst="rect">
              <a:avLst/>
            </a:prstGeom>
          </p:spPr>
        </p:pic>
        <p:pic>
          <p:nvPicPr>
            <p:cNvPr id="35" name="Picture 34" descr="Logo, company name&#10;&#10;Description automatically generated">
              <a:extLst>
                <a:ext uri="{FF2B5EF4-FFF2-40B4-BE49-F238E27FC236}">
                  <a16:creationId xmlns:a16="http://schemas.microsoft.com/office/drawing/2014/main" id="{B36C0523-1D09-8471-3620-D7FAA795678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27396" y="2284460"/>
              <a:ext cx="640080" cy="462509"/>
            </a:xfrm>
            <a:prstGeom prst="rect">
              <a:avLst/>
            </a:prstGeom>
          </p:spPr>
        </p:pic>
      </p:grpSp>
      <p:sp>
        <p:nvSpPr>
          <p:cNvPr id="36" name="Rectangle 35">
            <a:extLst>
              <a:ext uri="{FF2B5EF4-FFF2-40B4-BE49-F238E27FC236}">
                <a16:creationId xmlns:a16="http://schemas.microsoft.com/office/drawing/2014/main" id="{A01EDC05-EE3E-6C40-1BFE-7E8DC21606AA}"/>
              </a:ext>
            </a:extLst>
          </p:cNvPr>
          <p:cNvSpPr/>
          <p:nvPr/>
        </p:nvSpPr>
        <p:spPr bwMode="ltGray">
          <a:xfrm>
            <a:off x="9278362" y="2333282"/>
            <a:ext cx="1828800" cy="66631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solidFill>
                <a:schemeClr val="bg1"/>
              </a:solidFill>
            </a:endParaRPr>
          </a:p>
        </p:txBody>
      </p:sp>
      <p:sp>
        <p:nvSpPr>
          <p:cNvPr id="37" name="TextBox 36">
            <a:extLst>
              <a:ext uri="{FF2B5EF4-FFF2-40B4-BE49-F238E27FC236}">
                <a16:creationId xmlns:a16="http://schemas.microsoft.com/office/drawing/2014/main" id="{691CF90C-CBC0-2FCD-FEEC-9496C3FACDC6}"/>
              </a:ext>
            </a:extLst>
          </p:cNvPr>
          <p:cNvSpPr txBox="1"/>
          <p:nvPr/>
        </p:nvSpPr>
        <p:spPr>
          <a:xfrm>
            <a:off x="7188347" y="3893258"/>
            <a:ext cx="1041253" cy="287299"/>
          </a:xfrm>
          <a:prstGeom prst="rect">
            <a:avLst/>
          </a:prstGeom>
          <a:noFill/>
          <a:ln w="57150">
            <a:noFill/>
            <a:miter lim="800000"/>
          </a:ln>
        </p:spPr>
        <p:txBody>
          <a:bodyPr wrap="square" lIns="0" tIns="0" rIns="0" bIns="0" rtlCol="0" anchor="ctr">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1200" i="0" u="none" strike="noStrike" kern="1200" cap="none" spc="0" normalizeH="0" baseline="0" noProof="0">
                <a:ln>
                  <a:noFill/>
                </a:ln>
                <a:effectLst/>
                <a:uLnTx/>
                <a:uFillTx/>
                <a:latin typeface="MetricHPE" panose="020B0503030202060203" pitchFamily="34" charset="0"/>
              </a:rPr>
              <a:t>HPE-managed cloud repository</a:t>
            </a:r>
            <a:endParaRPr kumimoji="0" lang="en-US" sz="1050" i="0" u="none" strike="noStrike" kern="1200" cap="none" spc="0" normalizeH="0" baseline="0" noProof="0">
              <a:ln>
                <a:noFill/>
              </a:ln>
              <a:effectLst/>
              <a:uLnTx/>
              <a:uFillTx/>
              <a:latin typeface="MetricHPE" panose="020B0503030202060203" pitchFamily="34" charset="0"/>
            </a:endParaRPr>
          </a:p>
        </p:txBody>
      </p:sp>
      <p:cxnSp>
        <p:nvCxnSpPr>
          <p:cNvPr id="38" name="Straight Connector 37">
            <a:extLst>
              <a:ext uri="{FF2B5EF4-FFF2-40B4-BE49-F238E27FC236}">
                <a16:creationId xmlns:a16="http://schemas.microsoft.com/office/drawing/2014/main" id="{C202355B-B735-C5BA-8B69-45CA4B54622B}"/>
              </a:ext>
            </a:extLst>
          </p:cNvPr>
          <p:cNvCxnSpPr>
            <a:cxnSpLocks/>
          </p:cNvCxnSpPr>
          <p:nvPr/>
        </p:nvCxnSpPr>
        <p:spPr>
          <a:xfrm>
            <a:off x="8461071" y="1763143"/>
            <a:ext cx="0" cy="3474720"/>
          </a:xfrm>
          <a:prstGeom prst="line">
            <a:avLst/>
          </a:prstGeom>
          <a:ln w="19050">
            <a:solidFill>
              <a:schemeClr val="bg2"/>
            </a:solidFill>
            <a:prstDash val="dash"/>
          </a:ln>
        </p:spPr>
        <p:style>
          <a:lnRef idx="1">
            <a:schemeClr val="accent1"/>
          </a:lnRef>
          <a:fillRef idx="0">
            <a:schemeClr val="accent1"/>
          </a:fillRef>
          <a:effectRef idx="0">
            <a:schemeClr val="accent1"/>
          </a:effectRef>
          <a:fontRef idx="minor">
            <a:schemeClr val="tx1"/>
          </a:fontRef>
        </p:style>
      </p:cxnSp>
      <p:cxnSp>
        <p:nvCxnSpPr>
          <p:cNvPr id="39" name="Connector: Elbow 43">
            <a:extLst>
              <a:ext uri="{FF2B5EF4-FFF2-40B4-BE49-F238E27FC236}">
                <a16:creationId xmlns:a16="http://schemas.microsoft.com/office/drawing/2014/main" id="{3BF0B004-636E-8D0E-5F90-6D93D0542D37}"/>
              </a:ext>
            </a:extLst>
          </p:cNvPr>
          <p:cNvCxnSpPr>
            <a:cxnSpLocks/>
          </p:cNvCxnSpPr>
          <p:nvPr/>
        </p:nvCxnSpPr>
        <p:spPr>
          <a:xfrm flipH="1" flipV="1">
            <a:off x="6740207" y="4211896"/>
            <a:ext cx="4389120" cy="230596"/>
          </a:xfrm>
          <a:prstGeom prst="bentConnector2">
            <a:avLst/>
          </a:prstGeom>
          <a:ln w="25400">
            <a:solidFill>
              <a:schemeClr val="bg2"/>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40" name="Graphic 39">
            <a:extLst>
              <a:ext uri="{FF2B5EF4-FFF2-40B4-BE49-F238E27FC236}">
                <a16:creationId xmlns:a16="http://schemas.microsoft.com/office/drawing/2014/main" id="{6028BE4E-B395-8053-3DA3-D0242DB5C36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841604" y="3248897"/>
            <a:ext cx="457200" cy="457200"/>
          </a:xfrm>
          <a:prstGeom prst="rect">
            <a:avLst/>
          </a:prstGeom>
        </p:spPr>
      </p:pic>
      <p:pic>
        <p:nvPicPr>
          <p:cNvPr id="41" name="Graphic 40">
            <a:extLst>
              <a:ext uri="{FF2B5EF4-FFF2-40B4-BE49-F238E27FC236}">
                <a16:creationId xmlns:a16="http://schemas.microsoft.com/office/drawing/2014/main" id="{76B32E38-4CBE-32B7-4AC8-E6385A6B468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8961492" y="3248897"/>
            <a:ext cx="457200" cy="457200"/>
          </a:xfrm>
          <a:prstGeom prst="rect">
            <a:avLst/>
          </a:prstGeom>
        </p:spPr>
      </p:pic>
      <p:pic>
        <p:nvPicPr>
          <p:cNvPr id="42" name="Graphic 41">
            <a:extLst>
              <a:ext uri="{FF2B5EF4-FFF2-40B4-BE49-F238E27FC236}">
                <a16:creationId xmlns:a16="http://schemas.microsoft.com/office/drawing/2014/main" id="{1BB32D74-EA13-7081-3EC2-DB477CCC1D57}"/>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9588196" y="3248897"/>
            <a:ext cx="457200" cy="457200"/>
          </a:xfrm>
          <a:prstGeom prst="rect">
            <a:avLst/>
          </a:prstGeom>
        </p:spPr>
      </p:pic>
      <p:pic>
        <p:nvPicPr>
          <p:cNvPr id="43" name="Graphic 42">
            <a:extLst>
              <a:ext uri="{FF2B5EF4-FFF2-40B4-BE49-F238E27FC236}">
                <a16:creationId xmlns:a16="http://schemas.microsoft.com/office/drawing/2014/main" id="{DCCD6666-FF3B-7C5A-0E16-42F9F708D433}"/>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0214900" y="3247735"/>
            <a:ext cx="457200" cy="457200"/>
          </a:xfrm>
          <a:prstGeom prst="rect">
            <a:avLst/>
          </a:prstGeom>
        </p:spPr>
      </p:pic>
      <p:pic>
        <p:nvPicPr>
          <p:cNvPr id="44" name="Graphic 43">
            <a:extLst>
              <a:ext uri="{FF2B5EF4-FFF2-40B4-BE49-F238E27FC236}">
                <a16:creationId xmlns:a16="http://schemas.microsoft.com/office/drawing/2014/main" id="{F61CB89A-28A9-54A5-CDD1-DE63FF05B94B}"/>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9832226" y="2509228"/>
            <a:ext cx="624021" cy="374413"/>
          </a:xfrm>
          <a:prstGeom prst="rect">
            <a:avLst/>
          </a:prstGeom>
        </p:spPr>
      </p:pic>
      <p:grpSp>
        <p:nvGrpSpPr>
          <p:cNvPr id="45" name="Group 44">
            <a:extLst>
              <a:ext uri="{FF2B5EF4-FFF2-40B4-BE49-F238E27FC236}">
                <a16:creationId xmlns:a16="http://schemas.microsoft.com/office/drawing/2014/main" id="{932FF694-21E1-AC2B-AB5B-0DB9862462FA}"/>
              </a:ext>
            </a:extLst>
          </p:cNvPr>
          <p:cNvGrpSpPr/>
          <p:nvPr/>
        </p:nvGrpSpPr>
        <p:grpSpPr>
          <a:xfrm>
            <a:off x="2974962" y="2333282"/>
            <a:ext cx="1828800" cy="666315"/>
            <a:chOff x="2949567" y="2172841"/>
            <a:chExt cx="1828800" cy="666315"/>
          </a:xfrm>
        </p:grpSpPr>
        <p:sp>
          <p:nvSpPr>
            <p:cNvPr id="46" name="Rectangle 45">
              <a:extLst>
                <a:ext uri="{FF2B5EF4-FFF2-40B4-BE49-F238E27FC236}">
                  <a16:creationId xmlns:a16="http://schemas.microsoft.com/office/drawing/2014/main" id="{56AB32AC-EB0E-0D6C-40D8-A0F257625C24}"/>
                </a:ext>
              </a:extLst>
            </p:cNvPr>
            <p:cNvSpPr/>
            <p:nvPr/>
          </p:nvSpPr>
          <p:spPr bwMode="ltGray">
            <a:xfrm>
              <a:off x="2949567" y="2172841"/>
              <a:ext cx="1828800" cy="666315"/>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a:solidFill>
                  <a:schemeClr val="bg1"/>
                </a:solidFill>
              </a:endParaRPr>
            </a:p>
          </p:txBody>
        </p:sp>
        <p:pic>
          <p:nvPicPr>
            <p:cNvPr id="47" name="Picture 46" descr="Logo&#10;&#10;Description automatically generated">
              <a:extLst>
                <a:ext uri="{FF2B5EF4-FFF2-40B4-BE49-F238E27FC236}">
                  <a16:creationId xmlns:a16="http://schemas.microsoft.com/office/drawing/2014/main" id="{1EB8A472-D84C-69D3-26D6-7D975A2DC770}"/>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074133" y="2413051"/>
              <a:ext cx="914400" cy="200097"/>
            </a:xfrm>
            <a:prstGeom prst="rect">
              <a:avLst/>
            </a:prstGeom>
          </p:spPr>
        </p:pic>
        <p:pic>
          <p:nvPicPr>
            <p:cNvPr id="48" name="Picture 47" descr="Logo, company name&#10;&#10;Description automatically generated">
              <a:extLst>
                <a:ext uri="{FF2B5EF4-FFF2-40B4-BE49-F238E27FC236}">
                  <a16:creationId xmlns:a16="http://schemas.microsoft.com/office/drawing/2014/main" id="{81200AC0-97BB-B019-B8C5-B604512D7A4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086771" y="2260691"/>
              <a:ext cx="640080" cy="462509"/>
            </a:xfrm>
            <a:prstGeom prst="rect">
              <a:avLst/>
            </a:prstGeom>
          </p:spPr>
        </p:pic>
      </p:grpSp>
      <p:cxnSp>
        <p:nvCxnSpPr>
          <p:cNvPr id="49" name="Straight Connector 48">
            <a:extLst>
              <a:ext uri="{FF2B5EF4-FFF2-40B4-BE49-F238E27FC236}">
                <a16:creationId xmlns:a16="http://schemas.microsoft.com/office/drawing/2014/main" id="{91487386-0F57-24DB-0E22-60855BB35906}"/>
              </a:ext>
            </a:extLst>
          </p:cNvPr>
          <p:cNvCxnSpPr>
            <a:cxnSpLocks/>
          </p:cNvCxnSpPr>
          <p:nvPr/>
        </p:nvCxnSpPr>
        <p:spPr>
          <a:xfrm>
            <a:off x="9194138" y="3739530"/>
            <a:ext cx="0" cy="574251"/>
          </a:xfrm>
          <a:prstGeom prst="line">
            <a:avLst/>
          </a:prstGeom>
          <a:ln w="25400">
            <a:solidFill>
              <a:schemeClr val="bg2"/>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C696E7B-787E-1177-0D84-3DC5739F9A6A}"/>
              </a:ext>
            </a:extLst>
          </p:cNvPr>
          <p:cNvCxnSpPr>
            <a:cxnSpLocks/>
          </p:cNvCxnSpPr>
          <p:nvPr/>
        </p:nvCxnSpPr>
        <p:spPr>
          <a:xfrm>
            <a:off x="9816796" y="3739530"/>
            <a:ext cx="0" cy="574251"/>
          </a:xfrm>
          <a:prstGeom prst="line">
            <a:avLst/>
          </a:prstGeom>
          <a:ln w="25400">
            <a:solidFill>
              <a:schemeClr val="bg2"/>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B448EDF-4B76-30EC-D35E-C1F781EDB167}"/>
              </a:ext>
            </a:extLst>
          </p:cNvPr>
          <p:cNvCxnSpPr>
            <a:cxnSpLocks/>
          </p:cNvCxnSpPr>
          <p:nvPr/>
        </p:nvCxnSpPr>
        <p:spPr>
          <a:xfrm>
            <a:off x="10439454" y="3739530"/>
            <a:ext cx="0" cy="574251"/>
          </a:xfrm>
          <a:prstGeom prst="line">
            <a:avLst/>
          </a:prstGeom>
          <a:ln w="25400">
            <a:solidFill>
              <a:schemeClr val="bg2"/>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9F179B6-8478-1FEE-C651-9E0CCDC1CF29}"/>
              </a:ext>
            </a:extLst>
          </p:cNvPr>
          <p:cNvCxnSpPr>
            <a:cxnSpLocks/>
          </p:cNvCxnSpPr>
          <p:nvPr/>
        </p:nvCxnSpPr>
        <p:spPr>
          <a:xfrm>
            <a:off x="11062112" y="3739530"/>
            <a:ext cx="0" cy="574251"/>
          </a:xfrm>
          <a:prstGeom prst="line">
            <a:avLst/>
          </a:prstGeom>
          <a:ln w="25400">
            <a:solidFill>
              <a:schemeClr val="bg2"/>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F5D53CB7-D5DB-757E-4A0C-85542E4790AA}"/>
              </a:ext>
            </a:extLst>
          </p:cNvPr>
          <p:cNvSpPr/>
          <p:nvPr/>
        </p:nvSpPr>
        <p:spPr>
          <a:xfrm>
            <a:off x="8978957" y="4684666"/>
            <a:ext cx="2254976" cy="452432"/>
          </a:xfrm>
          <a:prstGeom prst="rect">
            <a:avLst/>
          </a:prstGeom>
        </p:spPr>
        <p:txBody>
          <a:bodyPr wrap="none">
            <a:spAutoFit/>
          </a:bodyPr>
          <a:lstStyle/>
          <a:p>
            <a:pPr marL="0" marR="0" lvl="0" indent="0" algn="ctr" defTabSz="914400" rtl="0" eaLnBrk="1" fontAlgn="auto" latinLnBrk="0" hangingPunct="1">
              <a:lnSpc>
                <a:spcPct val="90000"/>
              </a:lnSpc>
              <a:spcBef>
                <a:spcPts val="400"/>
              </a:spcBef>
              <a:spcAft>
                <a:spcPts val="0"/>
              </a:spcAft>
              <a:buClrTx/>
              <a:buSzTx/>
              <a:buFontTx/>
              <a:buNone/>
              <a:tabLst/>
              <a:defRPr/>
            </a:pPr>
            <a:r>
              <a:rPr kumimoji="0" lang="en-US" sz="1400" b="1" i="0" u="none" strike="noStrike" kern="1200" cap="none" spc="0" normalizeH="0" baseline="0" noProof="0">
                <a:ln>
                  <a:noFill/>
                </a:ln>
                <a:effectLst/>
                <a:uLnTx/>
                <a:uFillTx/>
                <a:latin typeface="MetricHPE" panose="020B0503030202060203" pitchFamily="34" charset="0"/>
              </a:rPr>
              <a:t>Cloud Native Backup</a:t>
            </a:r>
            <a:br>
              <a:rPr kumimoji="0" lang="en-US" sz="1400" b="1" i="0" u="none" strike="noStrike" kern="1200" cap="none" spc="0" normalizeH="0" baseline="0" noProof="0">
                <a:ln>
                  <a:noFill/>
                </a:ln>
                <a:effectLst/>
                <a:uLnTx/>
                <a:uFillTx/>
                <a:latin typeface="MetricHPE" panose="020B0503030202060203" pitchFamily="34" charset="0"/>
              </a:rPr>
            </a:br>
            <a:r>
              <a:rPr kumimoji="0" lang="en-US" sz="1200" i="0" u="none" strike="noStrike" kern="1200" cap="none" spc="0" normalizeH="0" baseline="0" noProof="0">
                <a:ln>
                  <a:noFill/>
                </a:ln>
                <a:effectLst/>
                <a:uLnTx/>
                <a:uFillTx/>
                <a:latin typeface="MetricHPE" panose="020B0503030202060203" pitchFamily="34" charset="0"/>
              </a:rPr>
              <a:t>of Amazon EC2, EBS, RDS, and EKS</a:t>
            </a:r>
          </a:p>
        </p:txBody>
      </p:sp>
    </p:spTree>
    <p:extLst>
      <p:ext uri="{BB962C8B-B14F-4D97-AF65-F5344CB8AC3E}">
        <p14:creationId xmlns:p14="http://schemas.microsoft.com/office/powerpoint/2010/main" val="131586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EDBDEA0-1071-6ED2-3E0E-55EB16B35795}"/>
              </a:ext>
            </a:extLst>
          </p:cNvPr>
          <p:cNvSpPr>
            <a:spLocks noGrp="1"/>
          </p:cNvSpPr>
          <p:nvPr>
            <p:ph type="body" sz="quarter" idx="13"/>
          </p:nvPr>
        </p:nvSpPr>
        <p:spPr/>
        <p:txBody>
          <a:bodyPr/>
          <a:lstStyle/>
          <a:p>
            <a:r>
              <a:rPr lang="en-US"/>
              <a:t>Single destination for SaaS-based backup and DR alongside infrastructure services</a:t>
            </a:r>
          </a:p>
        </p:txBody>
      </p:sp>
      <p:sp>
        <p:nvSpPr>
          <p:cNvPr id="6" name="Title 5">
            <a:extLst>
              <a:ext uri="{FF2B5EF4-FFF2-40B4-BE49-F238E27FC236}">
                <a16:creationId xmlns:a16="http://schemas.microsoft.com/office/drawing/2014/main" id="{EBEA5AAB-270F-1FAD-5802-56EC72116B65}"/>
              </a:ext>
            </a:extLst>
          </p:cNvPr>
          <p:cNvSpPr>
            <a:spLocks noGrp="1"/>
          </p:cNvSpPr>
          <p:nvPr>
            <p:ph type="title"/>
          </p:nvPr>
        </p:nvSpPr>
        <p:spPr/>
        <p:txBody>
          <a:bodyPr/>
          <a:lstStyle/>
          <a:p>
            <a:r>
              <a:rPr lang="en-US"/>
              <a:t>Unified data protection with HPE GreenLake</a:t>
            </a:r>
          </a:p>
        </p:txBody>
      </p:sp>
      <p:sp>
        <p:nvSpPr>
          <p:cNvPr id="3" name="Slide Number Placeholder 2">
            <a:extLst>
              <a:ext uri="{FF2B5EF4-FFF2-40B4-BE49-F238E27FC236}">
                <a16:creationId xmlns:a16="http://schemas.microsoft.com/office/drawing/2014/main" id="{9FBB1254-3FC3-DDC9-F57B-07DF5F7A8028}"/>
              </a:ext>
            </a:extLst>
          </p:cNvPr>
          <p:cNvSpPr>
            <a:spLocks noGrp="1"/>
          </p:cNvSpPr>
          <p:nvPr>
            <p:ph type="sldNum" sz="quarter" idx="15"/>
          </p:nvPr>
        </p:nvSpPr>
        <p:spPr/>
        <p:txBody>
          <a:bodyPr/>
          <a:lstStyle/>
          <a:p>
            <a:pPr defTabSz="1088421">
              <a:buFontTx/>
              <a:buBlip>
                <a:blip r:embed="rId2"/>
              </a:buBlip>
            </a:pPr>
            <a:fld id="{104FC826-72BB-4AF1-BA01-A94F7396A7DC}" type="slidenum">
              <a:rPr lang="en-US" smtClean="0"/>
              <a:pPr defTabSz="1088421">
                <a:buFontTx/>
                <a:buBlip>
                  <a:blip r:embed="rId2"/>
                </a:buBlip>
              </a:pPr>
              <a:t>25</a:t>
            </a:fld>
            <a:endParaRPr lang="en-US"/>
          </a:p>
        </p:txBody>
      </p:sp>
      <p:pic>
        <p:nvPicPr>
          <p:cNvPr id="8" name="Picture 7">
            <a:extLst>
              <a:ext uri="{FF2B5EF4-FFF2-40B4-BE49-F238E27FC236}">
                <a16:creationId xmlns:a16="http://schemas.microsoft.com/office/drawing/2014/main" id="{52002FB4-7880-56E8-3730-04C9C8AA0D3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58958"/>
            <a:ext cx="12192000" cy="4290572"/>
          </a:xfrm>
          <a:prstGeom prst="rect">
            <a:avLst/>
          </a:prstGeom>
        </p:spPr>
      </p:pic>
      <p:sp>
        <p:nvSpPr>
          <p:cNvPr id="9" name="Rectangle 8">
            <a:extLst>
              <a:ext uri="{FF2B5EF4-FFF2-40B4-BE49-F238E27FC236}">
                <a16:creationId xmlns:a16="http://schemas.microsoft.com/office/drawing/2014/main" id="{83A49B5B-CE55-07E1-A13C-1EEAC0839E33}"/>
              </a:ext>
            </a:extLst>
          </p:cNvPr>
          <p:cNvSpPr/>
          <p:nvPr/>
        </p:nvSpPr>
        <p:spPr bwMode="ltGray">
          <a:xfrm>
            <a:off x="1077683" y="2217712"/>
            <a:ext cx="1313543" cy="150694"/>
          </a:xfrm>
          <a:prstGeom prst="rect">
            <a:avLst/>
          </a:prstGeom>
          <a:solidFill>
            <a:sysClr val="window" lastClr="FFFFFF"/>
          </a:solidFill>
          <a:ln w="57150" cap="flat" cmpd="sng" algn="ctr">
            <a:noFill/>
            <a:prstDash val="solid"/>
            <a:miter lim="800000"/>
          </a:ln>
          <a:effectLst/>
        </p:spPr>
        <p:txBody>
          <a:bodyPr t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etricHPE"/>
              <a:ea typeface="+mn-ea"/>
              <a:cs typeface="+mn-cs"/>
            </a:endParaRPr>
          </a:p>
        </p:txBody>
      </p:sp>
      <p:sp>
        <p:nvSpPr>
          <p:cNvPr id="10" name="TextBox 9">
            <a:extLst>
              <a:ext uri="{FF2B5EF4-FFF2-40B4-BE49-F238E27FC236}">
                <a16:creationId xmlns:a16="http://schemas.microsoft.com/office/drawing/2014/main" id="{A1B981C6-788E-35F7-49B5-649CF8A44B09}"/>
              </a:ext>
            </a:extLst>
          </p:cNvPr>
          <p:cNvSpPr txBox="1"/>
          <p:nvPr/>
        </p:nvSpPr>
        <p:spPr>
          <a:xfrm>
            <a:off x="675090" y="5415565"/>
            <a:ext cx="3685068" cy="433965"/>
          </a:xfrm>
          <a:prstGeom prst="rect">
            <a:avLst/>
          </a:prstGeom>
          <a:noFill/>
          <a:ln w="57150">
            <a:noFill/>
            <a:miter lim="800000"/>
          </a:ln>
        </p:spPr>
        <p:txBody>
          <a:bodyPr wrap="square" lIns="91440" tIns="91440" rIns="91440" bIns="91440" rtlCol="0">
            <a:spAutoFit/>
          </a:bodyPr>
          <a:lstStyle/>
          <a:p>
            <a:pPr algn="ctr">
              <a:lnSpc>
                <a:spcPct val="90000"/>
              </a:lnSpc>
              <a:spcBef>
                <a:spcPts val="400"/>
              </a:spcBef>
              <a:defRPr/>
            </a:pPr>
            <a:r>
              <a:rPr lang="en-US">
                <a:solidFill>
                  <a:prstClr val="white"/>
                </a:solidFill>
                <a:latin typeface="MetricHPE"/>
              </a:rPr>
              <a:t>HPE GreenLake edge-to-cloud platform</a:t>
            </a:r>
          </a:p>
        </p:txBody>
      </p:sp>
      <p:sp>
        <p:nvSpPr>
          <p:cNvPr id="11" name="Triangle 62">
            <a:extLst>
              <a:ext uri="{FF2B5EF4-FFF2-40B4-BE49-F238E27FC236}">
                <a16:creationId xmlns:a16="http://schemas.microsoft.com/office/drawing/2014/main" id="{69494D95-4D1D-2F36-D281-0707DEBF6845}"/>
              </a:ext>
            </a:extLst>
          </p:cNvPr>
          <p:cNvSpPr/>
          <p:nvPr/>
        </p:nvSpPr>
        <p:spPr>
          <a:xfrm rot="16200000">
            <a:off x="1376337" y="1910332"/>
            <a:ext cx="4290571" cy="3587824"/>
          </a:xfrm>
          <a:prstGeom prst="triangle">
            <a:avLst>
              <a:gd name="adj" fmla="val 50169"/>
            </a:avLst>
          </a:prstGeom>
          <a:gradFill rotWithShape="1">
            <a:gsLst>
              <a:gs pos="0">
                <a:srgbClr val="0D5265">
                  <a:lumMod val="5000"/>
                  <a:lumOff val="95000"/>
                  <a:alpha val="0"/>
                </a:srgbClr>
              </a:gs>
              <a:gs pos="26000">
                <a:srgbClr val="FFF5F5"/>
              </a:gs>
              <a:gs pos="67000">
                <a:srgbClr val="FFF5F5"/>
              </a:gs>
              <a:gs pos="100000">
                <a:sysClr val="window" lastClr="FFFFFF">
                  <a:alpha val="0"/>
                </a:sysClr>
              </a:gs>
            </a:gsLst>
            <a:lin ang="5400000" scaled="0"/>
          </a:gradFill>
          <a:ln w="6350" cap="flat" cmpd="sng" algn="ctr">
            <a:noFill/>
            <a:prstDash val="solid"/>
            <a:miter lim="800000"/>
          </a:ln>
          <a:effectLst/>
        </p:spPr>
        <p:txBody>
          <a:bodyPr lIns="72000" rIns="72000" rtlCol="0" anchor="ctr"/>
          <a:lstStyle/>
          <a:p>
            <a:pPr marL="0" marR="0" lvl="0" indent="0" algn="ctr" defTabSz="60886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black"/>
              </a:solidFill>
              <a:effectLst/>
              <a:uLnTx/>
              <a:uFillTx/>
              <a:latin typeface="MetricHPE" panose="020B0503030202060203" pitchFamily="34" charset="0"/>
              <a:ea typeface="+mn-ea"/>
              <a:cs typeface="+mn-cs"/>
            </a:endParaRPr>
          </a:p>
        </p:txBody>
      </p:sp>
      <p:pic>
        <p:nvPicPr>
          <p:cNvPr id="12" name="HP_1FH49AA_01.png" descr="HP_1FH49AA_01.png">
            <a:extLst>
              <a:ext uri="{FF2B5EF4-FFF2-40B4-BE49-F238E27FC236}">
                <a16:creationId xmlns:a16="http://schemas.microsoft.com/office/drawing/2014/main" id="{468F3C75-092F-8D58-6071-58A3335A39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1274" y="2188189"/>
            <a:ext cx="3746535" cy="3231425"/>
          </a:xfrm>
          <a:prstGeom prst="rect">
            <a:avLst/>
          </a:prstGeom>
          <a:ln w="3175" cap="flat">
            <a:noFill/>
            <a:miter lim="400000"/>
          </a:ln>
          <a:effectLst/>
        </p:spPr>
      </p:pic>
      <p:sp>
        <p:nvSpPr>
          <p:cNvPr id="13" name="Rectangle 12">
            <a:extLst>
              <a:ext uri="{FF2B5EF4-FFF2-40B4-BE49-F238E27FC236}">
                <a16:creationId xmlns:a16="http://schemas.microsoft.com/office/drawing/2014/main" id="{FC60CF70-E3E7-227B-1315-26F56C56EFF6}"/>
              </a:ext>
            </a:extLst>
          </p:cNvPr>
          <p:cNvSpPr/>
          <p:nvPr/>
        </p:nvSpPr>
        <p:spPr bwMode="ltGray">
          <a:xfrm>
            <a:off x="1204686" y="2288158"/>
            <a:ext cx="1313543" cy="150695"/>
          </a:xfrm>
          <a:prstGeom prst="rect">
            <a:avLst/>
          </a:prstGeom>
          <a:solidFill>
            <a:sysClr val="window" lastClr="FFFFFF"/>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etricHPE"/>
              <a:ea typeface="+mn-ea"/>
              <a:cs typeface="+mn-cs"/>
            </a:endParaRPr>
          </a:p>
        </p:txBody>
      </p:sp>
      <p:sp>
        <p:nvSpPr>
          <p:cNvPr id="14" name="Rectangle 13">
            <a:extLst>
              <a:ext uri="{FF2B5EF4-FFF2-40B4-BE49-F238E27FC236}">
                <a16:creationId xmlns:a16="http://schemas.microsoft.com/office/drawing/2014/main" id="{1C98C228-1FFF-57B7-B617-804FAA5BA9CB}"/>
              </a:ext>
            </a:extLst>
          </p:cNvPr>
          <p:cNvSpPr/>
          <p:nvPr/>
        </p:nvSpPr>
        <p:spPr bwMode="ltGray">
          <a:xfrm>
            <a:off x="5249935" y="1549126"/>
            <a:ext cx="6561065" cy="4297680"/>
          </a:xfrm>
          <a:prstGeom prst="rect">
            <a:avLst/>
          </a:prstGeom>
          <a:no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MetricHPE"/>
                <a:ea typeface="+mn-ea"/>
                <a:cs typeface="+mn-cs"/>
              </a:rPr>
              <a:t>\</a:t>
            </a:r>
          </a:p>
        </p:txBody>
      </p:sp>
      <p:sp>
        <p:nvSpPr>
          <p:cNvPr id="15" name="Rectangle 14">
            <a:extLst>
              <a:ext uri="{FF2B5EF4-FFF2-40B4-BE49-F238E27FC236}">
                <a16:creationId xmlns:a16="http://schemas.microsoft.com/office/drawing/2014/main" id="{7384EC2A-B2CA-A142-ABEE-F0B26C5D3F42}"/>
              </a:ext>
            </a:extLst>
          </p:cNvPr>
          <p:cNvSpPr/>
          <p:nvPr/>
        </p:nvSpPr>
        <p:spPr bwMode="ltGray">
          <a:xfrm>
            <a:off x="2424504" y="4629827"/>
            <a:ext cx="125186" cy="114104"/>
          </a:xfrm>
          <a:prstGeom prst="rect">
            <a:avLst/>
          </a:prstGeom>
          <a:solidFill>
            <a:srgbClr val="969595"/>
          </a:solidFill>
          <a:ln w="57150" cap="flat" cmpd="sng" algn="ctr">
            <a:noFill/>
            <a:prstDash val="solid"/>
            <a:miter lim="800000"/>
          </a:ln>
          <a:effectLst/>
        </p:spPr>
        <p:txBody>
          <a:bodyPr tIns="91440" bIns="9144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err="1">
              <a:ln>
                <a:noFill/>
              </a:ln>
              <a:solidFill>
                <a:prstClr val="black"/>
              </a:solidFill>
              <a:effectLst/>
              <a:uLnTx/>
              <a:uFillTx/>
              <a:latin typeface="MetricHPE"/>
              <a:ea typeface="+mn-ea"/>
              <a:cs typeface="+mn-cs"/>
            </a:endParaRPr>
          </a:p>
        </p:txBody>
      </p:sp>
      <p:grpSp>
        <p:nvGrpSpPr>
          <p:cNvPr id="16" name="Group 15">
            <a:extLst>
              <a:ext uri="{FF2B5EF4-FFF2-40B4-BE49-F238E27FC236}">
                <a16:creationId xmlns:a16="http://schemas.microsoft.com/office/drawing/2014/main" id="{C7236EF4-4C8C-8C2C-A3C1-9830FBD6726A}"/>
              </a:ext>
            </a:extLst>
          </p:cNvPr>
          <p:cNvGrpSpPr/>
          <p:nvPr/>
        </p:nvGrpSpPr>
        <p:grpSpPr>
          <a:xfrm>
            <a:off x="5506356" y="2035024"/>
            <a:ext cx="6039347" cy="3182951"/>
            <a:chOff x="1124036" y="1598506"/>
            <a:chExt cx="6534067" cy="3427393"/>
          </a:xfrm>
        </p:grpSpPr>
        <p:sp>
          <p:nvSpPr>
            <p:cNvPr id="17" name="Rectangle 16">
              <a:extLst>
                <a:ext uri="{FF2B5EF4-FFF2-40B4-BE49-F238E27FC236}">
                  <a16:creationId xmlns:a16="http://schemas.microsoft.com/office/drawing/2014/main" id="{37E60815-9A45-18C4-DB0D-D9026CA9D8C5}"/>
                </a:ext>
              </a:extLst>
            </p:cNvPr>
            <p:cNvSpPr/>
            <p:nvPr/>
          </p:nvSpPr>
          <p:spPr>
            <a:xfrm>
              <a:off x="1124036" y="1598506"/>
              <a:ext cx="6534067" cy="3427393"/>
            </a:xfrm>
            <a:prstGeom prst="rect">
              <a:avLst/>
            </a:prstGeom>
            <a:solidFill>
              <a:schemeClr val="bg1"/>
            </a:solidFill>
            <a:ln>
              <a:solidFill>
                <a:schemeClr val="bg1">
                  <a:lumMod val="75000"/>
                  <a:alpha val="95000"/>
                </a:schemeClr>
              </a:solidFill>
            </a:ln>
            <a:effectLst>
              <a:outerShdw blurRad="50800" dist="38100" dir="2700000" algn="tl" rotWithShape="0">
                <a:prstClr val="black">
                  <a:alpha val="1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8" name="Rectangle 17">
              <a:extLst>
                <a:ext uri="{FF2B5EF4-FFF2-40B4-BE49-F238E27FC236}">
                  <a16:creationId xmlns:a16="http://schemas.microsoft.com/office/drawing/2014/main" id="{3A91B324-5638-90B5-3C99-F1FD04B7ECC9}"/>
                </a:ext>
              </a:extLst>
            </p:cNvPr>
            <p:cNvSpPr/>
            <p:nvPr/>
          </p:nvSpPr>
          <p:spPr>
            <a:xfrm>
              <a:off x="1133561" y="1608032"/>
              <a:ext cx="6524541" cy="231213"/>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9" name="Triangle 12">
              <a:extLst>
                <a:ext uri="{FF2B5EF4-FFF2-40B4-BE49-F238E27FC236}">
                  <a16:creationId xmlns:a16="http://schemas.microsoft.com/office/drawing/2014/main" id="{60753F90-5305-1D9A-6539-D0CEC8AC535D}"/>
                </a:ext>
              </a:extLst>
            </p:cNvPr>
            <p:cNvSpPr/>
            <p:nvPr/>
          </p:nvSpPr>
          <p:spPr>
            <a:xfrm rot="10800000">
              <a:off x="4249074" y="3188622"/>
              <a:ext cx="398353" cy="343408"/>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pic>
          <p:nvPicPr>
            <p:cNvPr id="20" name="Graphic 19">
              <a:extLst>
                <a:ext uri="{FF2B5EF4-FFF2-40B4-BE49-F238E27FC236}">
                  <a16:creationId xmlns:a16="http://schemas.microsoft.com/office/drawing/2014/main" id="{270646F7-3C90-4695-AA69-6E75B30284A9}"/>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l="8797" t="23247" r="61074" b="59047"/>
            <a:stretch/>
          </p:blipFill>
          <p:spPr>
            <a:xfrm>
              <a:off x="1476515" y="1900750"/>
              <a:ext cx="754507" cy="295598"/>
            </a:xfrm>
            <a:prstGeom prst="rect">
              <a:avLst/>
            </a:prstGeom>
          </p:spPr>
        </p:pic>
        <p:sp>
          <p:nvSpPr>
            <p:cNvPr id="21" name="TextBox 20">
              <a:extLst>
                <a:ext uri="{FF2B5EF4-FFF2-40B4-BE49-F238E27FC236}">
                  <a16:creationId xmlns:a16="http://schemas.microsoft.com/office/drawing/2014/main" id="{86F819FF-F251-25B3-4CA3-505C7EBB5528}"/>
                </a:ext>
              </a:extLst>
            </p:cNvPr>
            <p:cNvSpPr txBox="1"/>
            <p:nvPr/>
          </p:nvSpPr>
          <p:spPr>
            <a:xfrm>
              <a:off x="2213612" y="1889958"/>
              <a:ext cx="2209800" cy="2817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82F3C"/>
                  </a:solidFill>
                  <a:effectLst/>
                  <a:uLnTx/>
                  <a:uFillTx/>
                  <a:latin typeface="+mj-lt"/>
                  <a:ea typeface="+mn-ea"/>
                  <a:cs typeface="+mn-cs"/>
                </a:rPr>
                <a:t>Data Services Cloud Console</a:t>
              </a:r>
            </a:p>
          </p:txBody>
        </p:sp>
        <p:grpSp>
          <p:nvGrpSpPr>
            <p:cNvPr id="22" name="Group 21">
              <a:extLst>
                <a:ext uri="{FF2B5EF4-FFF2-40B4-BE49-F238E27FC236}">
                  <a16:creationId xmlns:a16="http://schemas.microsoft.com/office/drawing/2014/main" id="{70D39F47-45C9-1D12-5BDF-15EB10B657E6}"/>
                </a:ext>
              </a:extLst>
            </p:cNvPr>
            <p:cNvGrpSpPr/>
            <p:nvPr/>
          </p:nvGrpSpPr>
          <p:grpSpPr>
            <a:xfrm>
              <a:off x="1530506" y="2479195"/>
              <a:ext cx="2718566" cy="2264376"/>
              <a:chOff x="836130" y="2349700"/>
              <a:chExt cx="2718566" cy="2264376"/>
            </a:xfrm>
          </p:grpSpPr>
          <p:sp>
            <p:nvSpPr>
              <p:cNvPr id="26" name="Rectangle: Rounded Corners 34">
                <a:extLst>
                  <a:ext uri="{FF2B5EF4-FFF2-40B4-BE49-F238E27FC236}">
                    <a16:creationId xmlns:a16="http://schemas.microsoft.com/office/drawing/2014/main" id="{115D36D6-780E-D58F-C5BA-3EB0B851F2F1}"/>
                  </a:ext>
                </a:extLst>
              </p:cNvPr>
              <p:cNvSpPr/>
              <p:nvPr/>
            </p:nvSpPr>
            <p:spPr>
              <a:xfrm>
                <a:off x="836130" y="2349700"/>
                <a:ext cx="2718566" cy="2264376"/>
              </a:xfrm>
              <a:prstGeom prst="roundRect">
                <a:avLst>
                  <a:gd name="adj" fmla="val 3982"/>
                </a:avLst>
              </a:prstGeom>
              <a:solidFill>
                <a:schemeClr val="bg1"/>
              </a:solidFill>
              <a:ln>
                <a:solidFill>
                  <a:schemeClr val="bg1">
                    <a:lumMod val="95000"/>
                  </a:schemeClr>
                </a:solidFill>
              </a:ln>
              <a:effectLst>
                <a:outerShdw blurRad="50800" dist="38100" dir="2700000" algn="tl"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pic>
            <p:nvPicPr>
              <p:cNvPr id="27" name="Picture 26" descr="Graphical user interface, text, application&#10;&#10;Description automatically generated">
                <a:extLst>
                  <a:ext uri="{FF2B5EF4-FFF2-40B4-BE49-F238E27FC236}">
                    <a16:creationId xmlns:a16="http://schemas.microsoft.com/office/drawing/2014/main" id="{2E526FC0-F2A5-3493-9581-D2DC3810EB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556" y="2362841"/>
                <a:ext cx="2685714" cy="2238095"/>
              </a:xfrm>
              <a:prstGeom prst="rect">
                <a:avLst/>
              </a:prstGeom>
            </p:spPr>
          </p:pic>
        </p:grpSp>
        <p:grpSp>
          <p:nvGrpSpPr>
            <p:cNvPr id="23" name="Group 22">
              <a:extLst>
                <a:ext uri="{FF2B5EF4-FFF2-40B4-BE49-F238E27FC236}">
                  <a16:creationId xmlns:a16="http://schemas.microsoft.com/office/drawing/2014/main" id="{20F2B920-C9E1-F36F-246D-3631945DD7E5}"/>
                </a:ext>
              </a:extLst>
            </p:cNvPr>
            <p:cNvGrpSpPr/>
            <p:nvPr/>
          </p:nvGrpSpPr>
          <p:grpSpPr>
            <a:xfrm>
              <a:off x="4517943" y="2479195"/>
              <a:ext cx="2718566" cy="2264376"/>
              <a:chOff x="3708315" y="2303348"/>
              <a:chExt cx="2718566" cy="2264376"/>
            </a:xfrm>
          </p:grpSpPr>
          <p:sp>
            <p:nvSpPr>
              <p:cNvPr id="24" name="Rectangle: Rounded Corners 13">
                <a:extLst>
                  <a:ext uri="{FF2B5EF4-FFF2-40B4-BE49-F238E27FC236}">
                    <a16:creationId xmlns:a16="http://schemas.microsoft.com/office/drawing/2014/main" id="{96583192-749B-4AD7-36E8-B01CC3F84EB2}"/>
                  </a:ext>
                </a:extLst>
              </p:cNvPr>
              <p:cNvSpPr/>
              <p:nvPr/>
            </p:nvSpPr>
            <p:spPr>
              <a:xfrm>
                <a:off x="3708315" y="2303348"/>
                <a:ext cx="2718566" cy="2264376"/>
              </a:xfrm>
              <a:prstGeom prst="roundRect">
                <a:avLst>
                  <a:gd name="adj" fmla="val 3982"/>
                </a:avLst>
              </a:prstGeom>
              <a:solidFill>
                <a:schemeClr val="bg1"/>
              </a:solidFill>
              <a:ln>
                <a:solidFill>
                  <a:schemeClr val="bg1">
                    <a:lumMod val="95000"/>
                  </a:schemeClr>
                </a:solidFill>
              </a:ln>
              <a:effectLst>
                <a:outerShdw blurRad="50800" dist="38100" dir="2700000" algn="tl" rotWithShape="0">
                  <a:prstClr val="black">
                    <a:alpha val="5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pic>
            <p:nvPicPr>
              <p:cNvPr id="25" name="Picture 24" descr="Graphical user interface, text, application&#10;&#10;Description automatically generated">
                <a:extLst>
                  <a:ext uri="{FF2B5EF4-FFF2-40B4-BE49-F238E27FC236}">
                    <a16:creationId xmlns:a16="http://schemas.microsoft.com/office/drawing/2014/main" id="{A54F7CD5-37B6-0B0E-A3F6-2D49A4BC8A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24741" y="2316489"/>
                <a:ext cx="2685714" cy="2238095"/>
              </a:xfrm>
              <a:prstGeom prst="rect">
                <a:avLst/>
              </a:prstGeom>
            </p:spPr>
          </p:pic>
        </p:grpSp>
      </p:grpSp>
      <p:pic>
        <p:nvPicPr>
          <p:cNvPr id="28" name="Picture 2" descr="A screenshot of a computer&#10;&#10;Description automatically generated with medium confidence">
            <a:extLst>
              <a:ext uri="{FF2B5EF4-FFF2-40B4-BE49-F238E27FC236}">
                <a16:creationId xmlns:a16="http://schemas.microsoft.com/office/drawing/2014/main" id="{63CEA40E-5662-B765-DD92-10045E3697F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4914" y="2476665"/>
            <a:ext cx="3675244" cy="2153162"/>
          </a:xfrm>
          <a:prstGeom prst="rect">
            <a:avLst/>
          </a:prstGeom>
          <a:noFill/>
          <a:ln>
            <a:noFill/>
          </a:ln>
          <a:effectLst>
            <a:softEdge rad="3175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28">
            <a:extLst>
              <a:ext uri="{FF2B5EF4-FFF2-40B4-BE49-F238E27FC236}">
                <a16:creationId xmlns:a16="http://schemas.microsoft.com/office/drawing/2014/main" id="{84949B37-67B0-7E49-7F9A-8CA714B935C1}"/>
              </a:ext>
            </a:extLst>
          </p:cNvPr>
          <p:cNvSpPr txBox="1"/>
          <p:nvPr/>
        </p:nvSpPr>
        <p:spPr>
          <a:xfrm>
            <a:off x="10782994" y="2020283"/>
            <a:ext cx="1417810" cy="276999"/>
          </a:xfrm>
          <a:prstGeom prst="rect">
            <a:avLst/>
          </a:prstGeom>
          <a:noFill/>
        </p:spPr>
        <p:txBody>
          <a:bodyPr wrap="square" rtlCol="0">
            <a:spAutoFit/>
          </a:bodyPr>
          <a:lstStyle/>
          <a:p>
            <a:pPr algn="l"/>
            <a:r>
              <a:rPr lang="en-US" sz="1200"/>
              <a:t>–   ◻   </a:t>
            </a:r>
            <a:r>
              <a:rPr lang="en-US" sz="1200" spc="300"/>
              <a:t>X</a:t>
            </a:r>
            <a:endParaRPr lang="en-US" sz="1200" spc="300">
              <a:solidFill>
                <a:srgbClr val="282F3C"/>
              </a:solidFill>
              <a:latin typeface="Source Sans Pro Light" panose="020B0403030403020204" pitchFamily="34" charset="0"/>
            </a:endParaRPr>
          </a:p>
        </p:txBody>
      </p:sp>
    </p:spTree>
    <p:extLst>
      <p:ext uri="{BB962C8B-B14F-4D97-AF65-F5344CB8AC3E}">
        <p14:creationId xmlns:p14="http://schemas.microsoft.com/office/powerpoint/2010/main" val="217617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8285688-451C-94C8-1D34-376899594B95}"/>
              </a:ext>
            </a:extLst>
          </p:cNvPr>
          <p:cNvSpPr/>
          <p:nvPr/>
        </p:nvSpPr>
        <p:spPr>
          <a:xfrm>
            <a:off x="644447" y="1839491"/>
            <a:ext cx="1724678" cy="3585220"/>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a:reflection blurRad="152400" stA="86000" endPos="35000" dir="5400000" sy="-100000" algn="bl" rotWithShape="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cs typeface="Arial"/>
            </a:endParaRPr>
          </a:p>
        </p:txBody>
      </p:sp>
      <p:sp>
        <p:nvSpPr>
          <p:cNvPr id="10" name="Rectangle 9">
            <a:extLst>
              <a:ext uri="{FF2B5EF4-FFF2-40B4-BE49-F238E27FC236}">
                <a16:creationId xmlns:a16="http://schemas.microsoft.com/office/drawing/2014/main" id="{A54530B6-5B1F-E712-2A08-FC8E857FD6C3}"/>
              </a:ext>
            </a:extLst>
          </p:cNvPr>
          <p:cNvSpPr/>
          <p:nvPr/>
        </p:nvSpPr>
        <p:spPr>
          <a:xfrm>
            <a:off x="2490337" y="1839491"/>
            <a:ext cx="1724678" cy="3586904"/>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a:reflection blurRad="152400" stA="86000" endPos="35000" dir="5400000" sy="-100000" algn="bl" rotWithShape="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cs typeface="Arial"/>
            </a:endParaRPr>
          </a:p>
        </p:txBody>
      </p:sp>
      <p:sp>
        <p:nvSpPr>
          <p:cNvPr id="13" name="Rectangle 12">
            <a:extLst>
              <a:ext uri="{FF2B5EF4-FFF2-40B4-BE49-F238E27FC236}">
                <a16:creationId xmlns:a16="http://schemas.microsoft.com/office/drawing/2014/main" id="{36CA432B-7FDC-99D8-61A4-47674E253BFF}"/>
              </a:ext>
            </a:extLst>
          </p:cNvPr>
          <p:cNvSpPr/>
          <p:nvPr/>
        </p:nvSpPr>
        <p:spPr>
          <a:xfrm>
            <a:off x="4336227" y="1839491"/>
            <a:ext cx="1724678" cy="3586904"/>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a:reflection blurRad="152400" stA="86000" endPos="35000" dir="5400000" sy="-100000" algn="bl" rotWithShape="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cs typeface="Arial"/>
            </a:endParaRPr>
          </a:p>
        </p:txBody>
      </p:sp>
      <p:sp>
        <p:nvSpPr>
          <p:cNvPr id="19" name="Rectangle 18">
            <a:extLst>
              <a:ext uri="{FF2B5EF4-FFF2-40B4-BE49-F238E27FC236}">
                <a16:creationId xmlns:a16="http://schemas.microsoft.com/office/drawing/2014/main" id="{FFDD42FE-5F97-71B3-4207-7A3ABB22C502}"/>
              </a:ext>
            </a:extLst>
          </p:cNvPr>
          <p:cNvSpPr/>
          <p:nvPr/>
        </p:nvSpPr>
        <p:spPr>
          <a:xfrm>
            <a:off x="9845418" y="1839491"/>
            <a:ext cx="1724678" cy="3585220"/>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a:reflection blurRad="152400" stA="86000" endPos="35000" dir="5400000" sy="-100000" algn="bl" rotWithShape="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cs typeface="Arial"/>
            </a:endParaRPr>
          </a:p>
        </p:txBody>
      </p:sp>
      <p:sp>
        <p:nvSpPr>
          <p:cNvPr id="21" name="Rectangle 20">
            <a:extLst>
              <a:ext uri="{FF2B5EF4-FFF2-40B4-BE49-F238E27FC236}">
                <a16:creationId xmlns:a16="http://schemas.microsoft.com/office/drawing/2014/main" id="{9A9DF964-B30A-B109-75E6-75EAD77C8A71}"/>
              </a:ext>
            </a:extLst>
          </p:cNvPr>
          <p:cNvSpPr/>
          <p:nvPr/>
        </p:nvSpPr>
        <p:spPr>
          <a:xfrm>
            <a:off x="6182117" y="1839490"/>
            <a:ext cx="1724678" cy="3574121"/>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a:reflection blurRad="152400" stA="86000" endPos="35000" dir="5400000" sy="-100000" algn="bl" rotWithShape="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cs typeface="Arial"/>
            </a:endParaRPr>
          </a:p>
        </p:txBody>
      </p:sp>
      <p:sp>
        <p:nvSpPr>
          <p:cNvPr id="16" name="Rectangle 15">
            <a:extLst>
              <a:ext uri="{FF2B5EF4-FFF2-40B4-BE49-F238E27FC236}">
                <a16:creationId xmlns:a16="http://schemas.microsoft.com/office/drawing/2014/main" id="{12614A3A-ED38-9432-FFE6-0CF30917C7B5}"/>
              </a:ext>
            </a:extLst>
          </p:cNvPr>
          <p:cNvSpPr/>
          <p:nvPr/>
        </p:nvSpPr>
        <p:spPr>
          <a:xfrm>
            <a:off x="8028008" y="1839490"/>
            <a:ext cx="1724678" cy="3585221"/>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noFill/>
            <a:prstDash val="solid"/>
            <a:miter lim="800000"/>
          </a:ln>
          <a:effectLst>
            <a:reflection blurRad="152400" stA="86000" endPos="35000" dir="5400000" sy="-100000" algn="bl" rotWithShape="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IntelOne Text"/>
              <a:cs typeface="Arial"/>
            </a:endParaRPr>
          </a:p>
        </p:txBody>
      </p:sp>
      <p:sp>
        <p:nvSpPr>
          <p:cNvPr id="2" name="Title 1">
            <a:extLst>
              <a:ext uri="{FF2B5EF4-FFF2-40B4-BE49-F238E27FC236}">
                <a16:creationId xmlns:a16="http://schemas.microsoft.com/office/drawing/2014/main" id="{D2A0B998-A3C7-4579-88B0-168F3109AC0B}"/>
              </a:ext>
            </a:extLst>
          </p:cNvPr>
          <p:cNvSpPr>
            <a:spLocks noGrp="1"/>
          </p:cNvSpPr>
          <p:nvPr>
            <p:ph type="title"/>
          </p:nvPr>
        </p:nvSpPr>
        <p:spPr>
          <a:xfrm>
            <a:off x="407226" y="331333"/>
            <a:ext cx="10636826" cy="1199822"/>
          </a:xfrm>
        </p:spPr>
        <p:txBody>
          <a:bodyPr lIns="0" tIns="0" rIns="0" bIns="0" anchor="t" anchorCtr="0">
            <a:noAutofit/>
          </a:bodyPr>
          <a:lstStyle/>
          <a:p>
            <a:r>
              <a:rPr lang="en-US" sz="3600">
                <a:latin typeface="IntelOne Display Medium"/>
              </a:rPr>
              <a:t>CPU + Accelerators: Differentiated Performance On Real Workloads</a:t>
            </a:r>
          </a:p>
        </p:txBody>
      </p:sp>
      <p:sp>
        <p:nvSpPr>
          <p:cNvPr id="4" name="TextBox 3">
            <a:extLst>
              <a:ext uri="{FF2B5EF4-FFF2-40B4-BE49-F238E27FC236}">
                <a16:creationId xmlns:a16="http://schemas.microsoft.com/office/drawing/2014/main" id="{72F9E6BC-4927-4DC6-BA5B-BA1130B7DDFB}"/>
              </a:ext>
            </a:extLst>
          </p:cNvPr>
          <p:cNvSpPr txBox="1"/>
          <p:nvPr/>
        </p:nvSpPr>
        <p:spPr>
          <a:xfrm>
            <a:off x="8681162" y="6555076"/>
            <a:ext cx="3510838"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IntelOne Text" panose="020B0503020203020204" pitchFamily="34" charset="77"/>
                <a:cs typeface="Arial"/>
              </a:rPr>
              <a:t>** </a:t>
            </a:r>
            <a:r>
              <a:rPr kumimoji="0" lang="en-US" sz="800" b="0" i="0" u="none" strike="noStrike" kern="1200" cap="none" spc="0" normalizeH="0" baseline="0" noProof="0">
                <a:ln>
                  <a:noFill/>
                </a:ln>
                <a:solidFill>
                  <a:srgbClr val="525252">
                    <a:lumMod val="40000"/>
                    <a:lumOff val="60000"/>
                  </a:srgbClr>
                </a:solidFill>
                <a:effectLst/>
                <a:uLnTx/>
                <a:uFillTx/>
                <a:latin typeface="IntelOne Text" panose="020B0503020203020204" pitchFamily="34" charset="0"/>
                <a:cs typeface="Arial"/>
              </a:rPr>
              <a:t>Intel Xeon CPU Max Series  vs. Intel Xeon 8380 </a:t>
            </a:r>
          </a:p>
        </p:txBody>
      </p:sp>
      <p:sp>
        <p:nvSpPr>
          <p:cNvPr id="48" name="TextBox 47">
            <a:extLst>
              <a:ext uri="{FF2B5EF4-FFF2-40B4-BE49-F238E27FC236}">
                <a16:creationId xmlns:a16="http://schemas.microsoft.com/office/drawing/2014/main" id="{0027D161-D7D4-495E-9606-310C20E80B08}"/>
              </a:ext>
            </a:extLst>
          </p:cNvPr>
          <p:cNvSpPr txBox="1"/>
          <p:nvPr/>
        </p:nvSpPr>
        <p:spPr>
          <a:xfrm>
            <a:off x="7829898" y="6404714"/>
            <a:ext cx="4362102"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25252">
                    <a:lumMod val="40000"/>
                    <a:lumOff val="60000"/>
                  </a:srgbClr>
                </a:solidFill>
                <a:effectLst/>
                <a:uLnTx/>
                <a:uFillTx/>
                <a:latin typeface="IntelOne Text" panose="020B0503020203020204" pitchFamily="34" charset="0"/>
                <a:cs typeface="Arial"/>
              </a:rPr>
              <a:t>*4th Gen Intel Scalable Processor vs. 3rd Gen Intel  Xeon Scalable processors</a:t>
            </a:r>
          </a:p>
        </p:txBody>
      </p:sp>
      <p:sp>
        <p:nvSpPr>
          <p:cNvPr id="8" name="Rectangle 7">
            <a:extLst>
              <a:ext uri="{FF2B5EF4-FFF2-40B4-BE49-F238E27FC236}">
                <a16:creationId xmlns:a16="http://schemas.microsoft.com/office/drawing/2014/main" id="{6DED0028-C871-8348-ED82-CA6A70CC8053}"/>
              </a:ext>
            </a:extLst>
          </p:cNvPr>
          <p:cNvSpPr/>
          <p:nvPr/>
        </p:nvSpPr>
        <p:spPr>
          <a:xfrm>
            <a:off x="654548" y="2003990"/>
            <a:ext cx="1704476" cy="840230"/>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a:ln w="6350">
                  <a:noFill/>
                </a:ln>
                <a:solidFill>
                  <a:srgbClr val="00C7FD"/>
                </a:solidFill>
                <a:effectLst/>
                <a:uLnTx/>
                <a:uFillTx/>
                <a:latin typeface="IntelOne Display Light" panose="020B0403020203020204" pitchFamily="34" charset="77"/>
                <a:cs typeface="Arial"/>
              </a:rPr>
              <a:t>General</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a:ln w="6350">
                  <a:noFill/>
                </a:ln>
                <a:solidFill>
                  <a:srgbClr val="00C7FD"/>
                </a:solidFill>
                <a:effectLst/>
                <a:uLnTx/>
                <a:uFillTx/>
                <a:latin typeface="IntelOne Display Light" panose="020B0403020203020204" pitchFamily="34" charset="77"/>
                <a:cs typeface="Arial"/>
              </a:rPr>
              <a:t>Purpose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a:ln w="6350">
                  <a:noFill/>
                </a:ln>
                <a:solidFill>
                  <a:srgbClr val="00C7FD"/>
                </a:solidFill>
                <a:effectLst/>
                <a:uLnTx/>
                <a:uFillTx/>
                <a:latin typeface="IntelOne Display Light" panose="020B0403020203020204" pitchFamily="34" charset="77"/>
                <a:cs typeface="Arial"/>
              </a:rPr>
              <a:t>Compute</a:t>
            </a:r>
          </a:p>
        </p:txBody>
      </p:sp>
      <p:sp>
        <p:nvSpPr>
          <p:cNvPr id="9" name="TextBox 8">
            <a:extLst>
              <a:ext uri="{FF2B5EF4-FFF2-40B4-BE49-F238E27FC236}">
                <a16:creationId xmlns:a16="http://schemas.microsoft.com/office/drawing/2014/main" id="{3B97D981-8A21-D8FC-0B9E-31943E40C389}"/>
              </a:ext>
            </a:extLst>
          </p:cNvPr>
          <p:cNvSpPr txBox="1"/>
          <p:nvPr/>
        </p:nvSpPr>
        <p:spPr>
          <a:xfrm>
            <a:off x="751871" y="2765625"/>
            <a:ext cx="1517204" cy="677108"/>
          </a:xfrm>
          <a:prstGeom prst="rect">
            <a:avLst/>
          </a:prstGeom>
          <a:noFill/>
          <a:effectLst/>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a:ln>
                  <a:noFill/>
                </a:ln>
                <a:solidFill>
                  <a:srgbClr val="00C7FD"/>
                </a:solidFill>
                <a:effectLst/>
                <a:uLnTx/>
                <a:uFillTx/>
                <a:latin typeface="IntelOne Display Light"/>
                <a:cs typeface="Arial"/>
              </a:rPr>
              <a:t>53%</a:t>
            </a:r>
            <a:endParaRPr kumimoji="0" lang="en-US" sz="3800" b="0" i="0" u="none" strike="noStrike" kern="1200" cap="none" spc="0" normalizeH="0" baseline="0" noProof="0">
              <a:ln>
                <a:noFill/>
              </a:ln>
              <a:solidFill>
                <a:srgbClr val="00C7FD"/>
              </a:solidFill>
              <a:effectLst/>
              <a:uLnTx/>
              <a:uFillTx/>
              <a:latin typeface="IntelOne Display Light" panose="020B0403020203020204" pitchFamily="34" charset="77"/>
              <a:cs typeface="Arial"/>
            </a:endParaRPr>
          </a:p>
        </p:txBody>
      </p:sp>
      <p:sp>
        <p:nvSpPr>
          <p:cNvPr id="11" name="Rectangle 10">
            <a:extLst>
              <a:ext uri="{FF2B5EF4-FFF2-40B4-BE49-F238E27FC236}">
                <a16:creationId xmlns:a16="http://schemas.microsoft.com/office/drawing/2014/main" id="{E96B33B5-E0DF-FACD-9E46-3F8680789986}"/>
              </a:ext>
            </a:extLst>
          </p:cNvPr>
          <p:cNvSpPr/>
          <p:nvPr/>
        </p:nvSpPr>
        <p:spPr>
          <a:xfrm>
            <a:off x="2483325" y="2016517"/>
            <a:ext cx="1692027" cy="590931"/>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a:ln w="6350">
                  <a:noFill/>
                </a:ln>
                <a:solidFill>
                  <a:srgbClr val="00C7FD"/>
                </a:solidFill>
                <a:effectLst/>
                <a:uLnTx/>
                <a:uFillTx/>
                <a:latin typeface="IntelOne Display Light" panose="020B0403020203020204" pitchFamily="34" charset="77"/>
                <a:cs typeface="Arial"/>
              </a:rPr>
              <a:t>Artificial Intelligence</a:t>
            </a:r>
          </a:p>
        </p:txBody>
      </p:sp>
      <p:sp>
        <p:nvSpPr>
          <p:cNvPr id="12" name="TextBox 11">
            <a:extLst>
              <a:ext uri="{FF2B5EF4-FFF2-40B4-BE49-F238E27FC236}">
                <a16:creationId xmlns:a16="http://schemas.microsoft.com/office/drawing/2014/main" id="{E4AC2DDD-A2B0-96C7-9ED5-7921CDC2C417}"/>
              </a:ext>
            </a:extLst>
          </p:cNvPr>
          <p:cNvSpPr txBox="1"/>
          <p:nvPr/>
        </p:nvSpPr>
        <p:spPr>
          <a:xfrm>
            <a:off x="2536477" y="2720985"/>
            <a:ext cx="1638875" cy="677108"/>
          </a:xfrm>
          <a:prstGeom prst="rect">
            <a:avLst/>
          </a:prstGeom>
          <a:noFill/>
          <a:effectLst/>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C7FD"/>
                </a:solidFill>
                <a:effectLst/>
                <a:uLnTx/>
                <a:uFillTx/>
                <a:latin typeface="IntelOne Display Light"/>
                <a:cs typeface="Arial"/>
              </a:rPr>
              <a:t>Up to </a:t>
            </a:r>
            <a:r>
              <a:rPr kumimoji="0" lang="en-US" sz="3800" b="0" i="0" u="none" strike="noStrike" kern="1200" cap="none" spc="0" normalizeH="0" baseline="0" noProof="0">
                <a:ln>
                  <a:noFill/>
                </a:ln>
                <a:solidFill>
                  <a:srgbClr val="00C7FD"/>
                </a:solidFill>
                <a:effectLst/>
                <a:uLnTx/>
                <a:uFillTx/>
                <a:latin typeface="IntelOne Display Light"/>
                <a:cs typeface="Arial"/>
              </a:rPr>
              <a:t>10x</a:t>
            </a:r>
          </a:p>
        </p:txBody>
      </p:sp>
      <p:sp>
        <p:nvSpPr>
          <p:cNvPr id="14" name="Rectangle 13">
            <a:extLst>
              <a:ext uri="{FF2B5EF4-FFF2-40B4-BE49-F238E27FC236}">
                <a16:creationId xmlns:a16="http://schemas.microsoft.com/office/drawing/2014/main" id="{CEDC9272-EB45-067C-2863-0B63A216330D}"/>
              </a:ext>
            </a:extLst>
          </p:cNvPr>
          <p:cNvSpPr/>
          <p:nvPr/>
        </p:nvSpPr>
        <p:spPr>
          <a:xfrm>
            <a:off x="4366576" y="2007082"/>
            <a:ext cx="1684909" cy="590931"/>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a:ln w="6350">
                  <a:noFill/>
                </a:ln>
                <a:solidFill>
                  <a:srgbClr val="00C7FD"/>
                </a:solidFill>
                <a:effectLst/>
                <a:uLnTx/>
                <a:uFillTx/>
                <a:latin typeface="IntelOne Display Light" panose="020B0403020203020204" pitchFamily="34" charset="77"/>
                <a:cs typeface="Arial"/>
              </a:rPr>
              <a:t>Network 5G </a:t>
            </a:r>
            <a:r>
              <a:rPr kumimoji="0" lang="en-US" sz="1800" b="0" i="0" u="none" strike="noStrike" kern="0" cap="none" spc="0" normalizeH="0" baseline="0" noProof="0" err="1">
                <a:ln w="6350">
                  <a:noFill/>
                </a:ln>
                <a:solidFill>
                  <a:srgbClr val="00C7FD"/>
                </a:solidFill>
                <a:effectLst/>
                <a:uLnTx/>
                <a:uFillTx/>
                <a:latin typeface="IntelOne Display Light" panose="020B0403020203020204" pitchFamily="34" charset="77"/>
                <a:cs typeface="Arial"/>
              </a:rPr>
              <a:t>vRAN</a:t>
            </a:r>
            <a:endParaRPr kumimoji="0" lang="en-US" sz="1800" b="0" i="0" u="none" strike="noStrike" kern="0" cap="none" spc="0" normalizeH="0" baseline="0" noProof="0">
              <a:ln w="6350">
                <a:noFill/>
              </a:ln>
              <a:solidFill>
                <a:srgbClr val="00C7FD"/>
              </a:solidFill>
              <a:effectLst/>
              <a:uLnTx/>
              <a:uFillTx/>
              <a:latin typeface="IntelOne Display Light" panose="020B0403020203020204" pitchFamily="34" charset="77"/>
              <a:cs typeface="Arial"/>
            </a:endParaRPr>
          </a:p>
        </p:txBody>
      </p:sp>
      <p:sp>
        <p:nvSpPr>
          <p:cNvPr id="15" name="TextBox 14">
            <a:extLst>
              <a:ext uri="{FF2B5EF4-FFF2-40B4-BE49-F238E27FC236}">
                <a16:creationId xmlns:a16="http://schemas.microsoft.com/office/drawing/2014/main" id="{12BEBE74-D802-D270-9009-BE9F494C453B}"/>
              </a:ext>
            </a:extLst>
          </p:cNvPr>
          <p:cNvSpPr txBox="1"/>
          <p:nvPr/>
        </p:nvSpPr>
        <p:spPr>
          <a:xfrm>
            <a:off x="4392021" y="2719383"/>
            <a:ext cx="1517204" cy="830997"/>
          </a:xfrm>
          <a:prstGeom prst="rect">
            <a:avLst/>
          </a:prstGeom>
          <a:noFill/>
          <a:effectLst/>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C7FD"/>
                </a:solidFill>
                <a:effectLst/>
                <a:uLnTx/>
                <a:uFillTx/>
                <a:latin typeface="IntelOne Display Light"/>
                <a:cs typeface="Arial"/>
              </a:rPr>
              <a:t>Up to </a:t>
            </a:r>
            <a:r>
              <a:rPr kumimoji="0" lang="en-US" sz="3800" b="0" i="0" u="none" strike="noStrike" kern="1200" cap="none" spc="0" normalizeH="0" baseline="0" noProof="0">
                <a:ln>
                  <a:noFill/>
                </a:ln>
                <a:solidFill>
                  <a:srgbClr val="00C7FD"/>
                </a:solidFill>
                <a:effectLst/>
                <a:uLnTx/>
                <a:uFillTx/>
                <a:latin typeface="IntelOne Display Light"/>
                <a:cs typeface="Arial"/>
              </a:rPr>
              <a:t>2x</a:t>
            </a:r>
            <a:endParaRPr kumimoji="0" lang="en-US" sz="3800" b="0" i="0" u="none" strike="noStrike" kern="1200" cap="none" spc="0" normalizeH="0" baseline="0" noProof="0">
              <a:ln>
                <a:noFill/>
              </a:ln>
              <a:solidFill>
                <a:srgbClr val="00C7FD"/>
              </a:solidFill>
              <a:effectLst/>
              <a:uLnTx/>
              <a:uFillTx/>
              <a:latin typeface="IntelOne Display Light" panose="020B0403020203020204" pitchFamily="34" charset="77"/>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srgbClr val="00C7FD"/>
              </a:solidFill>
              <a:effectLst/>
              <a:uLnTx/>
              <a:uFillTx/>
              <a:latin typeface="IntelOne Display Light"/>
              <a:cs typeface="Arial"/>
            </a:endParaRPr>
          </a:p>
        </p:txBody>
      </p:sp>
      <p:sp>
        <p:nvSpPr>
          <p:cNvPr id="17" name="Rectangle 16">
            <a:extLst>
              <a:ext uri="{FF2B5EF4-FFF2-40B4-BE49-F238E27FC236}">
                <a16:creationId xmlns:a16="http://schemas.microsoft.com/office/drawing/2014/main" id="{9C28BD42-A9D8-9416-15C9-75C57F834D67}"/>
              </a:ext>
            </a:extLst>
          </p:cNvPr>
          <p:cNvSpPr/>
          <p:nvPr/>
        </p:nvSpPr>
        <p:spPr>
          <a:xfrm>
            <a:off x="8044038" y="2030680"/>
            <a:ext cx="1708646" cy="341632"/>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a:ln w="6350">
                  <a:noFill/>
                </a:ln>
                <a:solidFill>
                  <a:srgbClr val="00C7FD"/>
                </a:solidFill>
                <a:effectLst/>
                <a:uLnTx/>
                <a:uFillTx/>
                <a:latin typeface="IntelOne Display Light" panose="020B0403020203020204" pitchFamily="34" charset="77"/>
                <a:cs typeface="Arial"/>
              </a:rPr>
              <a:t>Data Analytics</a:t>
            </a:r>
          </a:p>
        </p:txBody>
      </p:sp>
      <p:sp>
        <p:nvSpPr>
          <p:cNvPr id="18" name="TextBox 17">
            <a:extLst>
              <a:ext uri="{FF2B5EF4-FFF2-40B4-BE49-F238E27FC236}">
                <a16:creationId xmlns:a16="http://schemas.microsoft.com/office/drawing/2014/main" id="{A072BDEE-5884-87C3-041E-2C1FAB358A24}"/>
              </a:ext>
            </a:extLst>
          </p:cNvPr>
          <p:cNvSpPr txBox="1"/>
          <p:nvPr/>
        </p:nvSpPr>
        <p:spPr>
          <a:xfrm>
            <a:off x="8044038" y="2716843"/>
            <a:ext cx="1708646" cy="677108"/>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C7FD"/>
                </a:solidFill>
                <a:effectLst/>
                <a:uLnTx/>
                <a:uFillTx/>
                <a:latin typeface="IntelOne Display Light" panose="020B0403020203020204" pitchFamily="34" charset="77"/>
                <a:cs typeface="Arial"/>
              </a:rPr>
              <a:t>Up to </a:t>
            </a:r>
            <a:r>
              <a:rPr kumimoji="0" lang="en-US" sz="3800" b="0" i="0" u="none" strike="noStrike" kern="1200" cap="none" spc="0" normalizeH="0" baseline="0" noProof="0">
                <a:ln>
                  <a:noFill/>
                </a:ln>
                <a:solidFill>
                  <a:srgbClr val="00C7FD"/>
                </a:solidFill>
                <a:effectLst/>
                <a:uLnTx/>
                <a:uFillTx/>
                <a:latin typeface="IntelOne Display Light" panose="020B0403020203020204" pitchFamily="34" charset="77"/>
                <a:cs typeface="Arial"/>
              </a:rPr>
              <a:t>3x</a:t>
            </a:r>
          </a:p>
        </p:txBody>
      </p:sp>
      <p:sp>
        <p:nvSpPr>
          <p:cNvPr id="20" name="Rectangle 19">
            <a:extLst>
              <a:ext uri="{FF2B5EF4-FFF2-40B4-BE49-F238E27FC236}">
                <a16:creationId xmlns:a16="http://schemas.microsoft.com/office/drawing/2014/main" id="{018BFCB9-630D-8E1D-A49A-104E750922B8}"/>
              </a:ext>
            </a:extLst>
          </p:cNvPr>
          <p:cNvSpPr/>
          <p:nvPr/>
        </p:nvSpPr>
        <p:spPr>
          <a:xfrm>
            <a:off x="9838939" y="2046024"/>
            <a:ext cx="1736709" cy="341632"/>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a:ln w="6350">
                  <a:noFill/>
                </a:ln>
                <a:solidFill>
                  <a:srgbClr val="00C7FD"/>
                </a:solidFill>
                <a:effectLst/>
                <a:uLnTx/>
                <a:uFillTx/>
                <a:latin typeface="IntelOne Display Light" panose="020B0403020203020204" pitchFamily="34" charset="77"/>
                <a:cs typeface="Arial"/>
              </a:rPr>
              <a:t>HPC</a:t>
            </a:r>
          </a:p>
        </p:txBody>
      </p:sp>
      <p:sp>
        <p:nvSpPr>
          <p:cNvPr id="22" name="Rectangle 21">
            <a:extLst>
              <a:ext uri="{FF2B5EF4-FFF2-40B4-BE49-F238E27FC236}">
                <a16:creationId xmlns:a16="http://schemas.microsoft.com/office/drawing/2014/main" id="{7A066D72-7C25-5EDD-6EEB-F44C037E35D4}"/>
              </a:ext>
            </a:extLst>
          </p:cNvPr>
          <p:cNvSpPr/>
          <p:nvPr/>
        </p:nvSpPr>
        <p:spPr>
          <a:xfrm>
            <a:off x="6182117" y="2002338"/>
            <a:ext cx="1710254" cy="590931"/>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0" i="0" u="none" strike="noStrike" kern="0" cap="none" spc="0" normalizeH="0" baseline="0" noProof="0">
                <a:ln w="6350">
                  <a:noFill/>
                </a:ln>
                <a:solidFill>
                  <a:srgbClr val="00C7FD"/>
                </a:solidFill>
                <a:effectLst/>
                <a:uLnTx/>
                <a:uFillTx/>
                <a:latin typeface="IntelOne Display Light" panose="020B0403020203020204" pitchFamily="34" charset="77"/>
                <a:cs typeface="Arial"/>
              </a:rPr>
              <a:t>Networking </a:t>
            </a:r>
            <a:br>
              <a:rPr kumimoji="0" lang="en-US" sz="1800" b="0" i="0" u="none" strike="noStrike" kern="0" cap="none" spc="0" normalizeH="0" baseline="0" noProof="0">
                <a:ln w="6350">
                  <a:noFill/>
                </a:ln>
                <a:solidFill>
                  <a:srgbClr val="00C7FD"/>
                </a:solidFill>
                <a:effectLst/>
                <a:uLnTx/>
                <a:uFillTx/>
                <a:latin typeface="IntelOne Display Light" panose="020B0403020203020204" pitchFamily="34" charset="77"/>
                <a:cs typeface="Arial"/>
              </a:rPr>
            </a:br>
            <a:r>
              <a:rPr kumimoji="0" lang="en-US" sz="1800" b="0" i="0" u="none" strike="noStrike" kern="0" cap="none" spc="0" normalizeH="0" baseline="0" noProof="0">
                <a:ln w="6350">
                  <a:noFill/>
                </a:ln>
                <a:solidFill>
                  <a:srgbClr val="00C7FD"/>
                </a:solidFill>
                <a:effectLst/>
                <a:uLnTx/>
                <a:uFillTx/>
                <a:latin typeface="IntelOne Display Light" panose="020B0403020203020204" pitchFamily="34" charset="77"/>
                <a:cs typeface="Arial"/>
              </a:rPr>
              <a:t>&amp; Storage</a:t>
            </a:r>
          </a:p>
        </p:txBody>
      </p:sp>
      <p:sp>
        <p:nvSpPr>
          <p:cNvPr id="23" name="TextBox 22">
            <a:extLst>
              <a:ext uri="{FF2B5EF4-FFF2-40B4-BE49-F238E27FC236}">
                <a16:creationId xmlns:a16="http://schemas.microsoft.com/office/drawing/2014/main" id="{9EEF2B20-29DB-6937-47D2-20944B751890}"/>
              </a:ext>
            </a:extLst>
          </p:cNvPr>
          <p:cNvSpPr txBox="1"/>
          <p:nvPr/>
        </p:nvSpPr>
        <p:spPr>
          <a:xfrm>
            <a:off x="9873898" y="2761852"/>
            <a:ext cx="1701752" cy="1415772"/>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C7FD"/>
                </a:solidFill>
                <a:effectLst/>
                <a:uLnTx/>
                <a:uFillTx/>
                <a:latin typeface="IntelOne Display Light"/>
                <a:cs typeface="Arial"/>
              </a:rPr>
              <a:t>Up to </a:t>
            </a:r>
            <a:r>
              <a:rPr kumimoji="0" lang="en-US" sz="3800" b="0" i="0" u="none" strike="noStrike" kern="1200" cap="none" spc="0" normalizeH="0" baseline="0" noProof="0">
                <a:ln>
                  <a:noFill/>
                </a:ln>
                <a:solidFill>
                  <a:srgbClr val="00C7FD"/>
                </a:solidFill>
                <a:effectLst/>
                <a:uLnTx/>
                <a:uFillTx/>
                <a:latin typeface="IntelOne Display Light" panose="020B0403020203020204" pitchFamily="34" charset="77"/>
                <a:cs typeface="Arial"/>
              </a:rPr>
              <a:t>3.7x</a:t>
            </a:r>
          </a:p>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1600" b="0" i="0" u="none" strike="noStrike" kern="1200" cap="none" spc="0" normalizeH="0" baseline="0" noProof="0">
                <a:ln>
                  <a:noFill/>
                </a:ln>
                <a:solidFill>
                  <a:srgbClr val="00C7FD"/>
                </a:solidFill>
                <a:effectLst/>
                <a:uLnTx/>
                <a:uFillTx/>
                <a:latin typeface="IntelOne Display Light"/>
                <a:ea typeface="Intel Clear Light" panose="020B0404020203020204" pitchFamily="34" charset="0"/>
                <a:cs typeface="Intel Clear Light" panose="020B0404020203020204" pitchFamily="34" charset="0"/>
              </a:rPr>
            </a:br>
            <a:br>
              <a:rPr kumimoji="0" lang="en-US" sz="1600" b="0" i="0" u="none" strike="noStrike" kern="1200" cap="none" spc="0" normalizeH="0" baseline="0" noProof="0">
                <a:ln>
                  <a:noFill/>
                </a:ln>
                <a:solidFill>
                  <a:srgbClr val="00C7FD"/>
                </a:solidFill>
                <a:effectLst/>
                <a:uLnTx/>
                <a:uFillTx/>
                <a:latin typeface="IntelOne Display Light"/>
                <a:ea typeface="Intel Clear Light" panose="020B0404020203020204" pitchFamily="34" charset="0"/>
                <a:cs typeface="Intel Clear Light" panose="020B0404020203020204" pitchFamily="34" charset="0"/>
              </a:rPr>
            </a:br>
            <a:endParaRPr kumimoji="0" lang="en-US" sz="1600" b="0" i="0" u="none" strike="noStrike" kern="1200" cap="none" spc="0" normalizeH="0" baseline="0" noProof="0">
              <a:ln>
                <a:noFill/>
              </a:ln>
              <a:solidFill>
                <a:srgbClr val="00C7FD"/>
              </a:solidFill>
              <a:effectLst/>
              <a:uLnTx/>
              <a:uFillTx/>
              <a:latin typeface="IntelOne Display Light"/>
              <a:ea typeface="Intel Clear Light" panose="020B0404020203020204" pitchFamily="34" charset="0"/>
              <a:cs typeface="Intel Clear Light" panose="020B0404020203020204" pitchFamily="34" charset="0"/>
            </a:endParaRPr>
          </a:p>
        </p:txBody>
      </p:sp>
      <p:sp>
        <p:nvSpPr>
          <p:cNvPr id="45" name="TextBox 44">
            <a:extLst>
              <a:ext uri="{FF2B5EF4-FFF2-40B4-BE49-F238E27FC236}">
                <a16:creationId xmlns:a16="http://schemas.microsoft.com/office/drawing/2014/main" id="{B4206040-F91B-6922-CEF2-9FECD68A5418}"/>
              </a:ext>
            </a:extLst>
          </p:cNvPr>
          <p:cNvSpPr txBox="1"/>
          <p:nvPr/>
        </p:nvSpPr>
        <p:spPr>
          <a:xfrm>
            <a:off x="4322606" y="3639459"/>
            <a:ext cx="174918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Display Light"/>
                <a:ea typeface="Intel Clear Light" panose="020B0404020203020204" pitchFamily="34" charset="0"/>
                <a:cs typeface="Intel Clear Light" panose="020B0404020203020204" pitchFamily="34" charset="0"/>
              </a:rPr>
              <a:t>capacity for </a:t>
            </a:r>
            <a:r>
              <a:rPr kumimoji="0" lang="en-US" sz="1600" b="0" i="0" u="none" strike="noStrike" kern="1200" cap="none" spc="0" normalizeH="0" baseline="0" noProof="0" err="1">
                <a:ln>
                  <a:noFill/>
                </a:ln>
                <a:solidFill>
                  <a:srgbClr val="FFFFFF"/>
                </a:solidFill>
                <a:effectLst/>
                <a:uLnTx/>
                <a:uFillTx/>
                <a:latin typeface="IntelOne Display Light"/>
                <a:ea typeface="Intel Clear Light" panose="020B0404020203020204" pitchFamily="34" charset="0"/>
                <a:cs typeface="Intel Clear Light" panose="020B0404020203020204" pitchFamily="34" charset="0"/>
              </a:rPr>
              <a:t>vRAN</a:t>
            </a:r>
            <a:r>
              <a:rPr kumimoji="0" lang="en-US" sz="1600" b="0" i="0" u="none" strike="noStrike" kern="1200" cap="none" spc="0" normalizeH="0" baseline="0" noProof="0">
                <a:ln>
                  <a:noFill/>
                </a:ln>
                <a:solidFill>
                  <a:srgbClr val="FFFFFF"/>
                </a:solidFill>
                <a:effectLst/>
                <a:uLnTx/>
                <a:uFillTx/>
                <a:latin typeface="IntelOne Display Light"/>
                <a:ea typeface="Intel Clear Light" panose="020B0404020203020204" pitchFamily="34" charset="0"/>
                <a:cs typeface="Intel Clear Light" panose="020B0404020203020204" pitchFamily="34" charset="0"/>
              </a:rPr>
              <a:t> workloads at same power envelope*</a:t>
            </a:r>
            <a:endParaRPr kumimoji="0" lang="en-US" sz="1600" b="0" i="0" u="none" strike="noStrike" kern="1200" cap="none" spc="0" normalizeH="0" baseline="30000" noProof="0">
              <a:ln>
                <a:noFill/>
              </a:ln>
              <a:solidFill>
                <a:srgbClr val="FFFFFF"/>
              </a:solidFill>
              <a:effectLst/>
              <a:uLnTx/>
              <a:uFillTx/>
              <a:latin typeface="IntelOne Display Light"/>
              <a:ea typeface="Intel Clear Light" panose="020B0404020203020204" pitchFamily="34" charset="0"/>
              <a:cs typeface="Intel Clear Light" panose="020B0404020203020204" pitchFamily="34" charset="0"/>
            </a:endParaRPr>
          </a:p>
        </p:txBody>
      </p:sp>
      <p:sp>
        <p:nvSpPr>
          <p:cNvPr id="51" name="TextBox 50">
            <a:extLst>
              <a:ext uri="{FF2B5EF4-FFF2-40B4-BE49-F238E27FC236}">
                <a16:creationId xmlns:a16="http://schemas.microsoft.com/office/drawing/2014/main" id="{1ACB8DB8-B23E-266F-1F86-C6124EAB124A}"/>
              </a:ext>
            </a:extLst>
          </p:cNvPr>
          <p:cNvSpPr txBox="1"/>
          <p:nvPr/>
        </p:nvSpPr>
        <p:spPr>
          <a:xfrm>
            <a:off x="2501278" y="3639459"/>
            <a:ext cx="17001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Display Light"/>
                <a:cs typeface="Arial"/>
              </a:rPr>
              <a:t>higher inference and training performance*</a:t>
            </a:r>
            <a:endParaRPr kumimoji="0" lang="en-US" sz="1600" b="0" i="0" u="none" strike="noStrike" kern="1200" cap="none" spc="0" normalizeH="0" baseline="30000" noProof="0">
              <a:ln>
                <a:noFill/>
              </a:ln>
              <a:solidFill>
                <a:srgbClr val="FFFFFF"/>
              </a:solidFill>
              <a:effectLst/>
              <a:uLnTx/>
              <a:uFillTx/>
              <a:latin typeface="IntelOne Display Light"/>
              <a:cs typeface="Arial"/>
            </a:endParaRPr>
          </a:p>
        </p:txBody>
      </p:sp>
      <p:sp>
        <p:nvSpPr>
          <p:cNvPr id="52" name="TextBox 51">
            <a:extLst>
              <a:ext uri="{FF2B5EF4-FFF2-40B4-BE49-F238E27FC236}">
                <a16:creationId xmlns:a16="http://schemas.microsoft.com/office/drawing/2014/main" id="{0C412A11-54A8-FBBC-5A9E-02EC74A977BF}"/>
              </a:ext>
            </a:extLst>
          </p:cNvPr>
          <p:cNvSpPr txBox="1"/>
          <p:nvPr/>
        </p:nvSpPr>
        <p:spPr>
          <a:xfrm>
            <a:off x="651027" y="3639459"/>
            <a:ext cx="170447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Display Light"/>
                <a:cs typeface="Arial"/>
              </a:rPr>
              <a:t>average performance gain*</a:t>
            </a:r>
            <a:endParaRPr kumimoji="0" lang="en-US" sz="1600" b="0" i="0" u="none" strike="noStrike" kern="1200" cap="none" spc="0" normalizeH="0" baseline="30000" noProof="0">
              <a:ln>
                <a:noFill/>
              </a:ln>
              <a:solidFill>
                <a:srgbClr val="FFFFFF"/>
              </a:solidFill>
              <a:effectLst/>
              <a:uLnTx/>
              <a:uFillTx/>
              <a:latin typeface="IntelOne Display Light"/>
              <a:cs typeface="Arial"/>
            </a:endParaRPr>
          </a:p>
        </p:txBody>
      </p:sp>
      <p:sp>
        <p:nvSpPr>
          <p:cNvPr id="53" name="TextBox 52">
            <a:extLst>
              <a:ext uri="{FF2B5EF4-FFF2-40B4-BE49-F238E27FC236}">
                <a16:creationId xmlns:a16="http://schemas.microsoft.com/office/drawing/2014/main" id="{0EED78CE-E7D7-1263-C4AE-B8CF80439636}"/>
              </a:ext>
            </a:extLst>
          </p:cNvPr>
          <p:cNvSpPr txBox="1"/>
          <p:nvPr/>
        </p:nvSpPr>
        <p:spPr>
          <a:xfrm>
            <a:off x="8104205" y="3639459"/>
            <a:ext cx="159223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Display Light"/>
                <a:ea typeface="Intel Clear Light" panose="020B0404020203020204" pitchFamily="34" charset="0"/>
                <a:cs typeface="Intel Clear Light" panose="020B0404020203020204" pitchFamily="34" charset="0"/>
              </a:rPr>
              <a:t>higher performance*</a:t>
            </a:r>
            <a:endParaRPr kumimoji="0" lang="en-US" sz="1600" b="0" i="0" u="none" strike="noStrike" kern="1200" cap="none" spc="0" normalizeH="0" baseline="30000" noProof="0">
              <a:ln>
                <a:noFill/>
              </a:ln>
              <a:solidFill>
                <a:srgbClr val="FFFFFF"/>
              </a:solidFill>
              <a:effectLst/>
              <a:uLnTx/>
              <a:uFillTx/>
              <a:latin typeface="IntelOne Display Light"/>
              <a:ea typeface="Intel Clear Light" panose="020B0404020203020204" pitchFamily="34" charset="0"/>
              <a:cs typeface="Intel Clear Light" panose="020B0404020203020204" pitchFamily="34" charset="0"/>
            </a:endParaRPr>
          </a:p>
        </p:txBody>
      </p:sp>
      <p:sp>
        <p:nvSpPr>
          <p:cNvPr id="55" name="TextBox 54">
            <a:extLst>
              <a:ext uri="{FF2B5EF4-FFF2-40B4-BE49-F238E27FC236}">
                <a16:creationId xmlns:a16="http://schemas.microsoft.com/office/drawing/2014/main" id="{5C62B6C9-7C7C-3823-AF99-2C31C8B7A866}"/>
              </a:ext>
            </a:extLst>
          </p:cNvPr>
          <p:cNvSpPr txBox="1"/>
          <p:nvPr/>
        </p:nvSpPr>
        <p:spPr>
          <a:xfrm>
            <a:off x="6270797" y="2719383"/>
            <a:ext cx="1517204" cy="1107996"/>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C7FD"/>
                </a:solidFill>
                <a:effectLst/>
                <a:uLnTx/>
                <a:uFillTx/>
                <a:latin typeface="IntelOne Display Light" panose="020B0403020203020204" pitchFamily="34" charset="77"/>
                <a:cs typeface="Arial"/>
              </a:rPr>
              <a:t>Up to</a:t>
            </a:r>
            <a:r>
              <a:rPr kumimoji="0" lang="en-US" sz="3800" b="0" i="0" u="none" strike="noStrike" kern="1200" cap="none" spc="0" normalizeH="0" baseline="0" noProof="0">
                <a:ln>
                  <a:noFill/>
                </a:ln>
                <a:solidFill>
                  <a:srgbClr val="00C7FD"/>
                </a:solidFill>
                <a:effectLst/>
                <a:uLnTx/>
                <a:uFillTx/>
                <a:latin typeface="IntelOne Display Light" panose="020B0403020203020204" pitchFamily="34" charset="77"/>
                <a:cs typeface="Arial"/>
              </a:rPr>
              <a:t> 2x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C7FD"/>
              </a:solidFill>
              <a:effectLst/>
              <a:uLnTx/>
              <a:uFillTx/>
              <a:latin typeface="IntelOne Display Light" panose="020B0403020203020204" pitchFamily="34" charset="77"/>
              <a:cs typeface="Arial"/>
            </a:endParaRPr>
          </a:p>
        </p:txBody>
      </p:sp>
      <p:sp>
        <p:nvSpPr>
          <p:cNvPr id="56" name="TextBox 55">
            <a:extLst>
              <a:ext uri="{FF2B5EF4-FFF2-40B4-BE49-F238E27FC236}">
                <a16:creationId xmlns:a16="http://schemas.microsoft.com/office/drawing/2014/main" id="{34BCA8C9-0BBB-1FAA-AB51-52C53E6CC7B2}"/>
              </a:ext>
            </a:extLst>
          </p:cNvPr>
          <p:cNvSpPr txBox="1"/>
          <p:nvPr/>
        </p:nvSpPr>
        <p:spPr>
          <a:xfrm>
            <a:off x="6224949" y="3639459"/>
            <a:ext cx="159558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Display Light"/>
                <a:ea typeface="Intel Clear Light" panose="020B0404020203020204" pitchFamily="34" charset="0"/>
                <a:cs typeface="Intel Clear Light" panose="020B0404020203020204" pitchFamily="34" charset="0"/>
              </a:rPr>
              <a:t>higher data compression with 95% fewer cores*</a:t>
            </a:r>
            <a:endParaRPr kumimoji="0" lang="en-US" sz="1600" b="0" i="0" u="none" strike="noStrike" kern="1200" cap="none" spc="0" normalizeH="0" baseline="30000" noProof="0">
              <a:ln>
                <a:noFill/>
              </a:ln>
              <a:solidFill>
                <a:srgbClr val="FFFFFF"/>
              </a:solidFill>
              <a:effectLst/>
              <a:uLnTx/>
              <a:uFillTx/>
              <a:latin typeface="IntelOne Display Light"/>
              <a:ea typeface="Intel Clear Light" panose="020B0404020203020204" pitchFamily="34" charset="0"/>
              <a:cs typeface="Intel Clear Light" panose="020B0404020203020204" pitchFamily="34" charset="0"/>
            </a:endParaRPr>
          </a:p>
        </p:txBody>
      </p:sp>
      <p:sp>
        <p:nvSpPr>
          <p:cNvPr id="57" name="TextBox 56">
            <a:extLst>
              <a:ext uri="{FF2B5EF4-FFF2-40B4-BE49-F238E27FC236}">
                <a16:creationId xmlns:a16="http://schemas.microsoft.com/office/drawing/2014/main" id="{550A4D3D-B44B-D164-C36E-B0816E7B2DB4}"/>
              </a:ext>
            </a:extLst>
          </p:cNvPr>
          <p:cNvSpPr txBox="1"/>
          <p:nvPr/>
        </p:nvSpPr>
        <p:spPr>
          <a:xfrm>
            <a:off x="9977571" y="3639459"/>
            <a:ext cx="149520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Display Light"/>
                <a:ea typeface="Intel Clear Light" panose="020B0404020203020204" pitchFamily="34" charset="0"/>
                <a:cs typeface="Intel Clear Light" panose="020B0404020203020204" pitchFamily="34" charset="0"/>
              </a:rPr>
              <a:t>on memory-bound workloads**</a:t>
            </a:r>
          </a:p>
        </p:txBody>
      </p:sp>
      <p:sp>
        <p:nvSpPr>
          <p:cNvPr id="65" name="Rectangle 64">
            <a:extLst>
              <a:ext uri="{FF2B5EF4-FFF2-40B4-BE49-F238E27FC236}">
                <a16:creationId xmlns:a16="http://schemas.microsoft.com/office/drawing/2014/main" id="{FA75C550-2B49-40C5-3563-FF4EA89A396D}"/>
              </a:ext>
            </a:extLst>
          </p:cNvPr>
          <p:cNvSpPr/>
          <p:nvPr/>
        </p:nvSpPr>
        <p:spPr>
          <a:xfrm>
            <a:off x="658073" y="1400495"/>
            <a:ext cx="9094611" cy="370254"/>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prstDash val="solid"/>
            <a:miter lim="800000"/>
          </a:ln>
          <a:effectLst/>
        </p:spPr>
        <p:txBody>
          <a:bodyPr l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IntelOne Display Regular"/>
                <a:cs typeface="Arial"/>
              </a:rPr>
              <a:t>4th Gen Intel® Xeon® Scalable processors</a:t>
            </a:r>
          </a:p>
        </p:txBody>
      </p:sp>
      <p:sp>
        <p:nvSpPr>
          <p:cNvPr id="66" name="Rectangle 65">
            <a:extLst>
              <a:ext uri="{FF2B5EF4-FFF2-40B4-BE49-F238E27FC236}">
                <a16:creationId xmlns:a16="http://schemas.microsoft.com/office/drawing/2014/main" id="{4119B023-15CA-5DBD-E634-F9F4E158D704}"/>
              </a:ext>
            </a:extLst>
          </p:cNvPr>
          <p:cNvSpPr/>
          <p:nvPr/>
        </p:nvSpPr>
        <p:spPr>
          <a:xfrm>
            <a:off x="9844722" y="1400495"/>
            <a:ext cx="1730230" cy="370254"/>
          </a:xfrm>
          <a:prstGeom prst="rect">
            <a:avLst/>
          </a:prstGeom>
          <a:gradFill>
            <a:gsLst>
              <a:gs pos="0">
                <a:srgbClr val="101D30">
                  <a:alpha val="53000"/>
                  <a:lumMod val="70000"/>
                </a:srgbClr>
              </a:gs>
              <a:gs pos="100000">
                <a:srgbClr val="101D30">
                  <a:lumMod val="32000"/>
                  <a:alpha val="79000"/>
                </a:srgbClr>
              </a:gs>
            </a:gsLst>
            <a:lin ang="0" scaled="1"/>
          </a:gradFill>
          <a:ln w="12700" cap="flat" cmpd="sng" algn="ctr">
            <a:gradFill>
              <a:gsLst>
                <a:gs pos="0">
                  <a:schemeClr val="accent1">
                    <a:lumMod val="5000"/>
                    <a:lumOff val="95000"/>
                    <a:alpha val="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0"/>
            </a:gradFill>
            <a:prstDash val="solid"/>
            <a:miter lim="800000"/>
          </a:ln>
          <a:effectLst/>
        </p:spPr>
        <p:txBody>
          <a:bodyPr l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Display Regular"/>
                <a:cs typeface="Arial"/>
              </a:rPr>
              <a:t>Intel® Xeon® CPU Max Series</a:t>
            </a:r>
          </a:p>
        </p:txBody>
      </p:sp>
      <p:sp>
        <p:nvSpPr>
          <p:cNvPr id="5" name="TextBox 4">
            <a:extLst>
              <a:ext uri="{FF2B5EF4-FFF2-40B4-BE49-F238E27FC236}">
                <a16:creationId xmlns:a16="http://schemas.microsoft.com/office/drawing/2014/main" id="{7A38F58B-C10C-FC5F-34D7-109D934A996D}"/>
              </a:ext>
            </a:extLst>
          </p:cNvPr>
          <p:cNvSpPr txBox="1"/>
          <p:nvPr/>
        </p:nvSpPr>
        <p:spPr>
          <a:xfrm>
            <a:off x="6601277" y="6224647"/>
            <a:ext cx="619033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25252">
                    <a:lumMod val="40000"/>
                    <a:lumOff val="60000"/>
                  </a:srgbClr>
                </a:solidFill>
                <a:effectLst/>
                <a:uLnTx/>
                <a:uFillTx/>
                <a:latin typeface="IntelOne Text" panose="020B0503020203020204" pitchFamily="34" charset="0"/>
                <a:cs typeface="Arial"/>
              </a:rPr>
              <a:t>See [G1, A17, N10, N16, D1] at intel.com/</a:t>
            </a:r>
            <a:r>
              <a:rPr kumimoji="0" lang="en-US" sz="800" b="0" i="0" u="none" strike="noStrike" kern="1200" cap="none" spc="0" normalizeH="0" baseline="0" noProof="0" dirty="0" err="1">
                <a:ln>
                  <a:noFill/>
                </a:ln>
                <a:solidFill>
                  <a:srgbClr val="525252">
                    <a:lumMod val="40000"/>
                    <a:lumOff val="60000"/>
                  </a:srgbClr>
                </a:solidFill>
                <a:effectLst/>
                <a:uLnTx/>
                <a:uFillTx/>
                <a:latin typeface="IntelOne Text" panose="020B0503020203020204" pitchFamily="34" charset="0"/>
                <a:cs typeface="Arial"/>
              </a:rPr>
              <a:t>processorclaims</a:t>
            </a:r>
            <a:r>
              <a:rPr kumimoji="0" lang="en-US" sz="800" b="0" i="0" u="none" strike="noStrike" kern="1200" cap="none" spc="0" normalizeH="0" baseline="0" noProof="0" dirty="0">
                <a:ln>
                  <a:noFill/>
                </a:ln>
                <a:solidFill>
                  <a:srgbClr val="525252">
                    <a:lumMod val="40000"/>
                    <a:lumOff val="60000"/>
                  </a:srgbClr>
                </a:solidFill>
                <a:effectLst/>
                <a:uLnTx/>
                <a:uFillTx/>
                <a:latin typeface="IntelOne Text" panose="020B0503020203020204" pitchFamily="34" charset="0"/>
                <a:cs typeface="Arial"/>
              </a:rPr>
              <a:t>: 4th Gen Intel Xeon Scalable processors. Results may vary</a:t>
            </a:r>
          </a:p>
        </p:txBody>
      </p:sp>
    </p:spTree>
    <p:extLst>
      <p:ext uri="{BB962C8B-B14F-4D97-AF65-F5344CB8AC3E}">
        <p14:creationId xmlns:p14="http://schemas.microsoft.com/office/powerpoint/2010/main" val="242151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8">
            <a:extLst>
              <a:ext uri="{FF2B5EF4-FFF2-40B4-BE49-F238E27FC236}">
                <a16:creationId xmlns:a16="http://schemas.microsoft.com/office/drawing/2014/main" id="{1B527FB2-AB51-870E-2569-AFFF7EC29CE7}"/>
              </a:ext>
            </a:extLst>
          </p:cNvPr>
          <p:cNvPicPr>
            <a:picLocks noChangeAspect="1"/>
          </p:cNvPicPr>
          <p:nvPr/>
        </p:nvPicPr>
        <p:blipFill>
          <a:blip r:embed="rId2">
            <a:extLst>
              <a:ext uri="{28A0092B-C50C-407E-A947-70E740481C1C}">
                <a14:useLocalDpi xmlns:a14="http://schemas.microsoft.com/office/drawing/2010/main" val="0"/>
              </a:ext>
            </a:extLst>
          </a:blip>
          <a:srcRect l="58" r="58"/>
          <a:stretch/>
        </p:blipFill>
        <p:spPr>
          <a:xfrm>
            <a:off x="0" y="1504950"/>
            <a:ext cx="12192000" cy="3295650"/>
          </a:xfrm>
          <a:prstGeom prst="rect">
            <a:avLst/>
          </a:prstGeom>
        </p:spPr>
      </p:pic>
      <p:sp>
        <p:nvSpPr>
          <p:cNvPr id="4" name="Text Placeholder 1">
            <a:extLst>
              <a:ext uri="{FF2B5EF4-FFF2-40B4-BE49-F238E27FC236}">
                <a16:creationId xmlns:a16="http://schemas.microsoft.com/office/drawing/2014/main" id="{9DA943FC-8EB1-AB37-D84B-F0C73D990818}"/>
              </a:ext>
            </a:extLst>
          </p:cNvPr>
          <p:cNvSpPr txBox="1">
            <a:spLocks/>
          </p:cNvSpPr>
          <p:nvPr/>
        </p:nvSpPr>
        <p:spPr>
          <a:xfrm>
            <a:off x="292100" y="3258636"/>
            <a:ext cx="8228011" cy="933220"/>
          </a:xfrm>
          <a:prstGeom prst="rect">
            <a:avLst/>
          </a:prstGeom>
        </p:spPr>
        <p:txBody>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buNone/>
            </a:pPr>
            <a:r>
              <a:rPr lang="en-US">
                <a:solidFill>
                  <a:schemeClr val="bg1"/>
                </a:solidFill>
              </a:rPr>
              <a:t>Zerto Cyber Resilience Vault</a:t>
            </a:r>
          </a:p>
        </p:txBody>
      </p:sp>
      <p:sp>
        <p:nvSpPr>
          <p:cNvPr id="5" name="Title 5">
            <a:extLst>
              <a:ext uri="{FF2B5EF4-FFF2-40B4-BE49-F238E27FC236}">
                <a16:creationId xmlns:a16="http://schemas.microsoft.com/office/drawing/2014/main" id="{7E5956FD-589A-1B0A-15EE-9BA768B4181A}"/>
              </a:ext>
            </a:extLst>
          </p:cNvPr>
          <p:cNvSpPr txBox="1">
            <a:spLocks/>
          </p:cNvSpPr>
          <p:nvPr/>
        </p:nvSpPr>
        <p:spPr>
          <a:xfrm>
            <a:off x="292101" y="2686713"/>
            <a:ext cx="8522208" cy="499365"/>
          </a:xfrm>
          <a:prstGeom prst="rect">
            <a:avLst/>
          </a:prstGeom>
        </p:spPr>
        <p:txBody>
          <a:bodyPr/>
          <a:lst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a:lstStyle>
          <a:p>
            <a:r>
              <a:rPr lang="en-US">
                <a:solidFill>
                  <a:schemeClr val="bg1"/>
                </a:solidFill>
              </a:rPr>
              <a:t>Cyber Recovery</a:t>
            </a:r>
          </a:p>
        </p:txBody>
      </p:sp>
    </p:spTree>
    <p:extLst>
      <p:ext uri="{BB962C8B-B14F-4D97-AF65-F5344CB8AC3E}">
        <p14:creationId xmlns:p14="http://schemas.microsoft.com/office/powerpoint/2010/main" val="21706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CAAFDC-520B-619A-2F48-95E6853709F4}"/>
              </a:ext>
            </a:extLst>
          </p:cNvPr>
          <p:cNvSpPr>
            <a:spLocks noGrp="1"/>
          </p:cNvSpPr>
          <p:nvPr>
            <p:ph type="body" sz="quarter" idx="13"/>
          </p:nvPr>
        </p:nvSpPr>
        <p:spPr/>
        <p:txBody>
          <a:bodyPr/>
          <a:lstStyle/>
          <a:p>
            <a:r>
              <a:rPr lang="en-US"/>
              <a:t>Unique problem domain with key differences from DR and backup</a:t>
            </a:r>
          </a:p>
        </p:txBody>
      </p:sp>
      <p:sp>
        <p:nvSpPr>
          <p:cNvPr id="3" name="Title 2">
            <a:extLst>
              <a:ext uri="{FF2B5EF4-FFF2-40B4-BE49-F238E27FC236}">
                <a16:creationId xmlns:a16="http://schemas.microsoft.com/office/drawing/2014/main" id="{1B6EA9B3-98D8-5C68-9A97-952B32796222}"/>
              </a:ext>
            </a:extLst>
          </p:cNvPr>
          <p:cNvSpPr>
            <a:spLocks noGrp="1"/>
          </p:cNvSpPr>
          <p:nvPr>
            <p:ph type="title"/>
          </p:nvPr>
        </p:nvSpPr>
        <p:spPr/>
        <p:txBody>
          <a:bodyPr/>
          <a:lstStyle/>
          <a:p>
            <a:r>
              <a:rPr lang="en-US"/>
              <a:t>Challenges with cyber recovery</a:t>
            </a:r>
          </a:p>
        </p:txBody>
      </p:sp>
      <p:sp>
        <p:nvSpPr>
          <p:cNvPr id="5" name="Slide Number Placeholder 4">
            <a:extLst>
              <a:ext uri="{FF2B5EF4-FFF2-40B4-BE49-F238E27FC236}">
                <a16:creationId xmlns:a16="http://schemas.microsoft.com/office/drawing/2014/main" id="{1074983A-08D4-14E6-5CA0-083EDAA5651B}"/>
              </a:ext>
            </a:extLst>
          </p:cNvPr>
          <p:cNvSpPr>
            <a:spLocks noGrp="1"/>
          </p:cNvSpPr>
          <p:nvPr>
            <p:ph type="sldNum" sz="quarter" idx="15"/>
          </p:nvPr>
        </p:nvSpPr>
        <p:spPr/>
        <p:txBody>
          <a:bodyPr/>
          <a:lstStyle/>
          <a:p>
            <a:pPr defTabSz="1088421"/>
            <a:fld id="{104FC826-72BB-4AF1-BA01-A94F7396A7DC}" type="slidenum">
              <a:rPr lang="en-US" smtClean="0"/>
              <a:pPr defTabSz="1088421"/>
              <a:t>28</a:t>
            </a:fld>
            <a:endParaRPr lang="en-US"/>
          </a:p>
        </p:txBody>
      </p:sp>
      <p:grpSp>
        <p:nvGrpSpPr>
          <p:cNvPr id="6" name="Group 5">
            <a:extLst>
              <a:ext uri="{FF2B5EF4-FFF2-40B4-BE49-F238E27FC236}">
                <a16:creationId xmlns:a16="http://schemas.microsoft.com/office/drawing/2014/main" id="{08291C8F-5F55-D857-50D2-3916F0636A70}"/>
              </a:ext>
            </a:extLst>
          </p:cNvPr>
          <p:cNvGrpSpPr/>
          <p:nvPr/>
        </p:nvGrpSpPr>
        <p:grpSpPr>
          <a:xfrm>
            <a:off x="6763770" y="1668205"/>
            <a:ext cx="5939361" cy="3959574"/>
            <a:chOff x="1148635" y="908146"/>
            <a:chExt cx="6732441" cy="4488294"/>
          </a:xfrm>
        </p:grpSpPr>
        <p:grpSp>
          <p:nvGrpSpPr>
            <p:cNvPr id="7" name="Group 6">
              <a:extLst>
                <a:ext uri="{FF2B5EF4-FFF2-40B4-BE49-F238E27FC236}">
                  <a16:creationId xmlns:a16="http://schemas.microsoft.com/office/drawing/2014/main" id="{6A821248-26C4-5714-94C1-41953E9F812C}"/>
                </a:ext>
              </a:extLst>
            </p:cNvPr>
            <p:cNvGrpSpPr/>
            <p:nvPr/>
          </p:nvGrpSpPr>
          <p:grpSpPr>
            <a:xfrm>
              <a:off x="3079599" y="2849670"/>
              <a:ext cx="2870511" cy="605245"/>
              <a:chOff x="3322046" y="2841113"/>
              <a:chExt cx="2870511" cy="605245"/>
            </a:xfrm>
          </p:grpSpPr>
          <p:sp>
            <p:nvSpPr>
              <p:cNvPr id="10" name="TextBox 9">
                <a:extLst>
                  <a:ext uri="{FF2B5EF4-FFF2-40B4-BE49-F238E27FC236}">
                    <a16:creationId xmlns:a16="http://schemas.microsoft.com/office/drawing/2014/main" id="{694F9C49-0BAD-03DC-6A79-47BE795752B8}"/>
                  </a:ext>
                </a:extLst>
              </p:cNvPr>
              <p:cNvSpPr txBox="1"/>
              <p:nvPr/>
            </p:nvSpPr>
            <p:spPr>
              <a:xfrm>
                <a:off x="3322046" y="3191032"/>
                <a:ext cx="2870511" cy="255326"/>
              </a:xfrm>
              <a:prstGeom prst="rect">
                <a:avLst/>
              </a:prstGeom>
              <a:noFill/>
            </p:spPr>
            <p:txBody>
              <a:bodyPr wrap="square" rtlCol="0">
                <a:spAutoFit/>
              </a:bodyPr>
              <a:lstStyle/>
              <a:p>
                <a:pPr algn="ctr"/>
                <a:r>
                  <a:rPr lang="en-US" sz="1059">
                    <a:latin typeface="Source Sans Pro Light" panose="020B0403030403020204" pitchFamily="34" charset="0"/>
                    <a:ea typeface="Source Sans Pro Light" panose="020B0403030403020204" pitchFamily="34" charset="0"/>
                  </a:rPr>
                  <a:t>NIST Cybersecurity Framework 1.1</a:t>
                </a:r>
              </a:p>
            </p:txBody>
          </p:sp>
          <p:pic>
            <p:nvPicPr>
              <p:cNvPr id="11" name="Picture 10" descr="Shape&#10;&#10;Description automatically generated with medium confidence">
                <a:extLst>
                  <a:ext uri="{FF2B5EF4-FFF2-40B4-BE49-F238E27FC236}">
                    <a16:creationId xmlns:a16="http://schemas.microsoft.com/office/drawing/2014/main" id="{FB6EC4F2-6D6A-C212-294F-6E27E6582B1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88474" y="2841113"/>
                <a:ext cx="937657" cy="246623"/>
              </a:xfrm>
              <a:prstGeom prst="rect">
                <a:avLst/>
              </a:prstGeom>
            </p:spPr>
          </p:pic>
        </p:grpSp>
        <p:graphicFrame>
          <p:nvGraphicFramePr>
            <p:cNvPr id="8" name="Chart 7">
              <a:extLst>
                <a:ext uri="{FF2B5EF4-FFF2-40B4-BE49-F238E27FC236}">
                  <a16:creationId xmlns:a16="http://schemas.microsoft.com/office/drawing/2014/main" id="{1E06FB2D-8BD1-CC71-2EF0-DECB192EEC37}"/>
                </a:ext>
              </a:extLst>
            </p:cNvPr>
            <p:cNvGraphicFramePr/>
            <p:nvPr>
              <p:extLst>
                <p:ext uri="{D42A27DB-BD31-4B8C-83A1-F6EECF244321}">
                  <p14:modId xmlns:p14="http://schemas.microsoft.com/office/powerpoint/2010/main" val="942253076"/>
                </p:ext>
              </p:extLst>
            </p:nvPr>
          </p:nvGraphicFramePr>
          <p:xfrm>
            <a:off x="1148635" y="908146"/>
            <a:ext cx="6732441" cy="4488294"/>
          </p:xfrm>
          <a:graphic>
            <a:graphicData uri="http://schemas.openxmlformats.org/drawingml/2006/chart">
              <c:chart xmlns:c="http://schemas.openxmlformats.org/drawingml/2006/chart" xmlns:r="http://schemas.openxmlformats.org/officeDocument/2006/relationships" r:id="rId3"/>
            </a:graphicData>
          </a:graphic>
        </p:graphicFrame>
        <p:sp>
          <p:nvSpPr>
            <p:cNvPr id="9" name="Arrow: Circular 10">
              <a:extLst>
                <a:ext uri="{FF2B5EF4-FFF2-40B4-BE49-F238E27FC236}">
                  <a16:creationId xmlns:a16="http://schemas.microsoft.com/office/drawing/2014/main" id="{162F4316-5457-F41D-4381-5431BFA9E739}"/>
                </a:ext>
              </a:extLst>
            </p:cNvPr>
            <p:cNvSpPr/>
            <p:nvPr/>
          </p:nvSpPr>
          <p:spPr>
            <a:xfrm rot="6348572">
              <a:off x="2315959" y="953398"/>
              <a:ext cx="4397792" cy="4397792"/>
            </a:xfrm>
            <a:prstGeom prst="circularArrow">
              <a:avLst>
                <a:gd name="adj1" fmla="val 716"/>
                <a:gd name="adj2" fmla="val 266792"/>
                <a:gd name="adj3" fmla="val 20443401"/>
                <a:gd name="adj4" fmla="val 20979607"/>
                <a:gd name="adj5" fmla="val 2389"/>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bg1"/>
                </a:solidFill>
                <a:latin typeface="Calibri Light" panose="020F0302020204030204" pitchFamily="34" charset="0"/>
                <a:cs typeface="Calibri Light" panose="020F0302020204030204" pitchFamily="34" charset="0"/>
              </a:endParaRPr>
            </a:p>
          </p:txBody>
        </p:sp>
      </p:grpSp>
      <p:sp>
        <p:nvSpPr>
          <p:cNvPr id="12" name="TextBox 11">
            <a:extLst>
              <a:ext uri="{FF2B5EF4-FFF2-40B4-BE49-F238E27FC236}">
                <a16:creationId xmlns:a16="http://schemas.microsoft.com/office/drawing/2014/main" id="{4F1335AA-CB9C-90C4-A724-685736712E1A}"/>
              </a:ext>
            </a:extLst>
          </p:cNvPr>
          <p:cNvSpPr txBox="1"/>
          <p:nvPr/>
        </p:nvSpPr>
        <p:spPr>
          <a:xfrm>
            <a:off x="1441556" y="1447390"/>
            <a:ext cx="6026043" cy="4585871"/>
          </a:xfrm>
          <a:prstGeom prst="rect">
            <a:avLst/>
          </a:prstGeom>
          <a:noFill/>
        </p:spPr>
        <p:txBody>
          <a:bodyPr wrap="square" rtlCol="0">
            <a:spAutoFit/>
          </a:bodyPr>
          <a:lstStyle/>
          <a:p>
            <a:pPr algn="l"/>
            <a:r>
              <a:rPr lang="en-US" sz="2000" b="1">
                <a:solidFill>
                  <a:srgbClr val="282F3C"/>
                </a:solidFill>
              </a:rPr>
              <a:t>Unpredictable attack patterns</a:t>
            </a:r>
            <a:br>
              <a:rPr lang="en-US" sz="2000">
                <a:solidFill>
                  <a:srgbClr val="282F3C"/>
                </a:solidFill>
              </a:rPr>
            </a:br>
            <a:r>
              <a:rPr lang="en-US" sz="1600">
                <a:solidFill>
                  <a:srgbClr val="282F3C"/>
                </a:solidFill>
              </a:rPr>
              <a:t>Since each attack can vary so much, how can we prepare for unknown unknowns and fold data protection into larger security stack?</a:t>
            </a:r>
          </a:p>
          <a:p>
            <a:pPr algn="l"/>
            <a:endParaRPr lang="en-US" sz="2800">
              <a:solidFill>
                <a:srgbClr val="282F3C"/>
              </a:solidFill>
            </a:endParaRPr>
          </a:p>
          <a:p>
            <a:r>
              <a:rPr lang="en-US" sz="2000" b="1">
                <a:solidFill>
                  <a:srgbClr val="282F3C"/>
                </a:solidFill>
              </a:rPr>
              <a:t>Unknown blast radius</a:t>
            </a:r>
            <a:br>
              <a:rPr lang="en-US" sz="2000">
                <a:solidFill>
                  <a:srgbClr val="282F3C"/>
                </a:solidFill>
              </a:rPr>
            </a:br>
            <a:r>
              <a:rPr lang="en-US" sz="1600">
                <a:solidFill>
                  <a:srgbClr val="282F3C"/>
                </a:solidFill>
              </a:rPr>
              <a:t>How can we determine what’s been compromised and how extensive the lateral movement is?</a:t>
            </a:r>
          </a:p>
          <a:p>
            <a:endParaRPr lang="en-US" sz="2800">
              <a:solidFill>
                <a:srgbClr val="282F3C"/>
              </a:solidFill>
            </a:endParaRPr>
          </a:p>
          <a:p>
            <a:r>
              <a:rPr lang="en-US" sz="2000" b="1">
                <a:solidFill>
                  <a:srgbClr val="282F3C"/>
                </a:solidFill>
              </a:rPr>
              <a:t>Unclean recovery points </a:t>
            </a:r>
          </a:p>
          <a:p>
            <a:r>
              <a:rPr lang="en-US" sz="1600">
                <a:solidFill>
                  <a:srgbClr val="282F3C"/>
                </a:solidFill>
              </a:rPr>
              <a:t>Which points in time are better to revert to and how do I know this as soon as possible?</a:t>
            </a:r>
          </a:p>
          <a:p>
            <a:endParaRPr lang="en-US" sz="2800">
              <a:solidFill>
                <a:srgbClr val="282F3C"/>
              </a:solidFill>
            </a:endParaRPr>
          </a:p>
          <a:p>
            <a:pPr algn="l"/>
            <a:r>
              <a:rPr lang="en-US" sz="2000" b="1">
                <a:solidFill>
                  <a:srgbClr val="282F3C"/>
                </a:solidFill>
              </a:rPr>
              <a:t>Unacceptable data loss and downtime</a:t>
            </a:r>
          </a:p>
          <a:p>
            <a:pPr algn="l"/>
            <a:r>
              <a:rPr lang="en-US" sz="1600">
                <a:solidFill>
                  <a:srgbClr val="282F3C"/>
                </a:solidFill>
              </a:rPr>
              <a:t>How do I minimize how much we lose and how long we’re down? Are days and weeks of RPO and RTO an inevitability?</a:t>
            </a:r>
          </a:p>
        </p:txBody>
      </p:sp>
      <p:grpSp>
        <p:nvGrpSpPr>
          <p:cNvPr id="14" name="Group 13">
            <a:extLst>
              <a:ext uri="{FF2B5EF4-FFF2-40B4-BE49-F238E27FC236}">
                <a16:creationId xmlns:a16="http://schemas.microsoft.com/office/drawing/2014/main" id="{A9ED22CF-4351-9E68-5C3F-2B02F95C65A0}"/>
              </a:ext>
            </a:extLst>
          </p:cNvPr>
          <p:cNvGrpSpPr/>
          <p:nvPr/>
        </p:nvGrpSpPr>
        <p:grpSpPr>
          <a:xfrm>
            <a:off x="636442" y="2794361"/>
            <a:ext cx="640080" cy="640080"/>
            <a:chOff x="636442" y="2841986"/>
            <a:chExt cx="640080" cy="640080"/>
          </a:xfrm>
        </p:grpSpPr>
        <p:sp>
          <p:nvSpPr>
            <p:cNvPr id="15" name="Rectangle 14">
              <a:extLst>
                <a:ext uri="{FF2B5EF4-FFF2-40B4-BE49-F238E27FC236}">
                  <a16:creationId xmlns:a16="http://schemas.microsoft.com/office/drawing/2014/main" id="{C7E80562-174A-3511-2726-043ECBBDE434}"/>
                </a:ext>
              </a:extLst>
            </p:cNvPr>
            <p:cNvSpPr/>
            <p:nvPr/>
          </p:nvSpPr>
          <p:spPr>
            <a:xfrm>
              <a:off x="636442" y="2841986"/>
              <a:ext cx="640080" cy="64008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pic>
          <p:nvPicPr>
            <p:cNvPr id="16" name="Graphic 15" descr="Questions outline">
              <a:extLst>
                <a:ext uri="{FF2B5EF4-FFF2-40B4-BE49-F238E27FC236}">
                  <a16:creationId xmlns:a16="http://schemas.microsoft.com/office/drawing/2014/main" id="{E54163B9-BD8A-4CFF-BC3F-7D3FB3A0D2A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6006" y="2909995"/>
              <a:ext cx="539496" cy="539496"/>
            </a:xfrm>
            <a:prstGeom prst="rect">
              <a:avLst/>
            </a:prstGeom>
          </p:spPr>
        </p:pic>
      </p:grpSp>
      <p:grpSp>
        <p:nvGrpSpPr>
          <p:cNvPr id="17" name="Group 16">
            <a:extLst>
              <a:ext uri="{FF2B5EF4-FFF2-40B4-BE49-F238E27FC236}">
                <a16:creationId xmlns:a16="http://schemas.microsoft.com/office/drawing/2014/main" id="{DBA44EBC-B579-D5E8-F7F9-9FB5A91945C1}"/>
              </a:ext>
            </a:extLst>
          </p:cNvPr>
          <p:cNvGrpSpPr/>
          <p:nvPr/>
        </p:nvGrpSpPr>
        <p:grpSpPr>
          <a:xfrm>
            <a:off x="636442" y="5223236"/>
            <a:ext cx="640080" cy="640080"/>
            <a:chOff x="636442" y="5070836"/>
            <a:chExt cx="640080" cy="640080"/>
          </a:xfrm>
        </p:grpSpPr>
        <p:sp>
          <p:nvSpPr>
            <p:cNvPr id="18" name="Rectangle 17">
              <a:extLst>
                <a:ext uri="{FF2B5EF4-FFF2-40B4-BE49-F238E27FC236}">
                  <a16:creationId xmlns:a16="http://schemas.microsoft.com/office/drawing/2014/main" id="{825A9178-DD77-3433-12A3-EC15A695C079}"/>
                </a:ext>
              </a:extLst>
            </p:cNvPr>
            <p:cNvSpPr/>
            <p:nvPr/>
          </p:nvSpPr>
          <p:spPr>
            <a:xfrm>
              <a:off x="636442" y="5070836"/>
              <a:ext cx="640080" cy="64008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pic>
          <p:nvPicPr>
            <p:cNvPr id="19" name="Graphic 18" descr="Downward trend graph outline">
              <a:extLst>
                <a:ext uri="{FF2B5EF4-FFF2-40B4-BE49-F238E27FC236}">
                  <a16:creationId xmlns:a16="http://schemas.microsoft.com/office/drawing/2014/main" id="{27B87E94-207A-4FD7-8E26-912C5614C59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6006" y="5112774"/>
              <a:ext cx="539496" cy="539496"/>
            </a:xfrm>
            <a:prstGeom prst="rect">
              <a:avLst/>
            </a:prstGeom>
          </p:spPr>
        </p:pic>
      </p:grpSp>
      <p:grpSp>
        <p:nvGrpSpPr>
          <p:cNvPr id="20" name="Group 19">
            <a:extLst>
              <a:ext uri="{FF2B5EF4-FFF2-40B4-BE49-F238E27FC236}">
                <a16:creationId xmlns:a16="http://schemas.microsoft.com/office/drawing/2014/main" id="{9C7D13AF-81D0-86D1-C7B6-7A3A23B7DB90}"/>
              </a:ext>
            </a:extLst>
          </p:cNvPr>
          <p:cNvGrpSpPr/>
          <p:nvPr/>
        </p:nvGrpSpPr>
        <p:grpSpPr>
          <a:xfrm>
            <a:off x="636442" y="3956411"/>
            <a:ext cx="640080" cy="640080"/>
            <a:chOff x="636442" y="3956411"/>
            <a:chExt cx="640080" cy="640080"/>
          </a:xfrm>
        </p:grpSpPr>
        <p:sp>
          <p:nvSpPr>
            <p:cNvPr id="21" name="Rectangle 20">
              <a:extLst>
                <a:ext uri="{FF2B5EF4-FFF2-40B4-BE49-F238E27FC236}">
                  <a16:creationId xmlns:a16="http://schemas.microsoft.com/office/drawing/2014/main" id="{A3E4A33F-123E-CDB9-9780-70317952AFF9}"/>
                </a:ext>
              </a:extLst>
            </p:cNvPr>
            <p:cNvSpPr/>
            <p:nvPr/>
          </p:nvSpPr>
          <p:spPr>
            <a:xfrm>
              <a:off x="636442" y="3956411"/>
              <a:ext cx="640080" cy="64008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pic>
          <p:nvPicPr>
            <p:cNvPr id="22" name="Graphic 21" descr="Lock outline">
              <a:extLst>
                <a:ext uri="{FF2B5EF4-FFF2-40B4-BE49-F238E27FC236}">
                  <a16:creationId xmlns:a16="http://schemas.microsoft.com/office/drawing/2014/main" id="{021ABF18-AD1D-9901-90DF-4EC542CAABF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87462" y="4006703"/>
              <a:ext cx="539496" cy="539496"/>
            </a:xfrm>
            <a:prstGeom prst="rect">
              <a:avLst/>
            </a:prstGeom>
          </p:spPr>
        </p:pic>
      </p:grpSp>
      <p:sp>
        <p:nvSpPr>
          <p:cNvPr id="23" name="Rectangle 22">
            <a:extLst>
              <a:ext uri="{FF2B5EF4-FFF2-40B4-BE49-F238E27FC236}">
                <a16:creationId xmlns:a16="http://schemas.microsoft.com/office/drawing/2014/main" id="{94EA9BEE-C269-A046-75BB-742143610080}"/>
              </a:ext>
            </a:extLst>
          </p:cNvPr>
          <p:cNvSpPr/>
          <p:nvPr/>
        </p:nvSpPr>
        <p:spPr>
          <a:xfrm>
            <a:off x="636442" y="1534938"/>
            <a:ext cx="640080" cy="64008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pic>
        <p:nvPicPr>
          <p:cNvPr id="24" name="Graphic 23" descr="Playbook outline">
            <a:extLst>
              <a:ext uri="{FF2B5EF4-FFF2-40B4-BE49-F238E27FC236}">
                <a16:creationId xmlns:a16="http://schemas.microsoft.com/office/drawing/2014/main" id="{4424AA39-0D2F-8E7D-27A7-AC222037A1E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86006" y="1584502"/>
            <a:ext cx="540952" cy="540952"/>
          </a:xfrm>
          <a:prstGeom prst="rect">
            <a:avLst/>
          </a:prstGeom>
        </p:spPr>
      </p:pic>
    </p:spTree>
    <p:extLst>
      <p:ext uri="{BB962C8B-B14F-4D97-AF65-F5344CB8AC3E}">
        <p14:creationId xmlns:p14="http://schemas.microsoft.com/office/powerpoint/2010/main" val="116591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95ECBF-768A-D75E-6E93-B62BC93EC87B}"/>
              </a:ext>
            </a:extLst>
          </p:cNvPr>
          <p:cNvSpPr txBox="1"/>
          <p:nvPr/>
        </p:nvSpPr>
        <p:spPr>
          <a:xfrm>
            <a:off x="8614076" y="4930237"/>
            <a:ext cx="3033404" cy="909095"/>
          </a:xfrm>
          <a:prstGeom prst="rect">
            <a:avLst/>
          </a:prstGeom>
          <a:noFill/>
        </p:spPr>
        <p:txBody>
          <a:bodyPr wrap="square">
            <a:spAutoFit/>
          </a:bodyPr>
          <a:lstStyle/>
          <a:p>
            <a:pPr marL="295275" indent="-295275">
              <a:lnSpc>
                <a:spcPct val="80000"/>
              </a:lnSpc>
            </a:pPr>
            <a:r>
              <a:rPr lang="en-US" b="1">
                <a:solidFill>
                  <a:srgbClr val="BA0C25"/>
                </a:solidFill>
              </a:rPr>
              <a:t>#2 </a:t>
            </a:r>
            <a:r>
              <a:rPr lang="en-US" b="1">
                <a:solidFill>
                  <a:schemeClr val="tx1">
                    <a:lumMod val="50000"/>
                  </a:schemeClr>
                </a:solidFill>
              </a:rPr>
              <a:t>ISOLATE AND LOCK</a:t>
            </a:r>
            <a:br>
              <a:rPr lang="en-US" b="1">
                <a:solidFill>
                  <a:schemeClr val="tx1">
                    <a:lumMod val="50000"/>
                  </a:schemeClr>
                </a:solidFill>
              </a:rPr>
            </a:br>
            <a:r>
              <a:rPr lang="en-US" sz="1600">
                <a:solidFill>
                  <a:schemeClr val="tx1">
                    <a:lumMod val="50000"/>
                  </a:schemeClr>
                </a:solidFill>
                <a:ea typeface="Source Sans Pro Light" panose="020B0403030403020204" pitchFamily="34" charset="0"/>
              </a:rPr>
              <a:t>Isolate with Cyber Resilience Vault, 3-2-1, multi-cloud, and immutability </a:t>
            </a:r>
            <a:endParaRPr lang="en-US">
              <a:solidFill>
                <a:schemeClr val="tx1">
                  <a:lumMod val="50000"/>
                </a:schemeClr>
              </a:solidFill>
              <a:ea typeface="Source Sans Pro Light" panose="020B0403030403020204" pitchFamily="34" charset="0"/>
            </a:endParaRPr>
          </a:p>
        </p:txBody>
      </p:sp>
      <p:sp>
        <p:nvSpPr>
          <p:cNvPr id="38" name="TextBox 37">
            <a:extLst>
              <a:ext uri="{FF2B5EF4-FFF2-40B4-BE49-F238E27FC236}">
                <a16:creationId xmlns:a16="http://schemas.microsoft.com/office/drawing/2014/main" id="{FCE561A1-523C-1F42-A1DF-615350CA485A}"/>
              </a:ext>
            </a:extLst>
          </p:cNvPr>
          <p:cNvSpPr txBox="1"/>
          <p:nvPr/>
        </p:nvSpPr>
        <p:spPr>
          <a:xfrm>
            <a:off x="903611" y="4930237"/>
            <a:ext cx="3271403" cy="909095"/>
          </a:xfrm>
          <a:prstGeom prst="rect">
            <a:avLst/>
          </a:prstGeom>
          <a:noFill/>
        </p:spPr>
        <p:txBody>
          <a:bodyPr wrap="square">
            <a:spAutoFit/>
          </a:bodyPr>
          <a:lstStyle/>
          <a:p>
            <a:pPr marL="295275" indent="-295275">
              <a:lnSpc>
                <a:spcPct val="80000"/>
              </a:lnSpc>
            </a:pPr>
            <a:r>
              <a:rPr lang="en-US" b="1">
                <a:solidFill>
                  <a:srgbClr val="BA0C25"/>
                </a:solidFill>
                <a:latin typeface="+mj-lt"/>
              </a:rPr>
              <a:t>#3 </a:t>
            </a:r>
            <a:r>
              <a:rPr lang="en-US" b="1">
                <a:solidFill>
                  <a:schemeClr val="tx1">
                    <a:lumMod val="50000"/>
                  </a:schemeClr>
                </a:solidFill>
                <a:latin typeface="+mj-lt"/>
              </a:rPr>
              <a:t>TEST AND RECOVER</a:t>
            </a:r>
            <a:br>
              <a:rPr lang="en-US" b="1">
                <a:solidFill>
                  <a:schemeClr val="tx1">
                    <a:lumMod val="50000"/>
                  </a:schemeClr>
                </a:solidFill>
                <a:latin typeface="+mj-lt"/>
              </a:rPr>
            </a:br>
            <a:r>
              <a:rPr lang="en-US" sz="1600">
                <a:solidFill>
                  <a:srgbClr val="373C41">
                    <a:lumMod val="50000"/>
                  </a:srgbClr>
                </a:solidFill>
                <a:latin typeface="+mj-lt"/>
                <a:ea typeface="Source Sans Pro Light" panose="020B0403030403020204" pitchFamily="34" charset="0"/>
              </a:rPr>
              <a:t>Non-disruptive tests to prove recoverability plus flexible options for rapid air-gapped recovery</a:t>
            </a:r>
            <a:endParaRPr lang="en-US" b="1">
              <a:solidFill>
                <a:schemeClr val="tx1">
                  <a:lumMod val="50000"/>
                </a:schemeClr>
              </a:solidFill>
              <a:latin typeface="+mj-lt"/>
            </a:endParaRPr>
          </a:p>
        </p:txBody>
      </p:sp>
      <p:pic>
        <p:nvPicPr>
          <p:cNvPr id="39" name="arrows">
            <a:extLst>
              <a:ext uri="{FF2B5EF4-FFF2-40B4-BE49-F238E27FC236}">
                <a16:creationId xmlns:a16="http://schemas.microsoft.com/office/drawing/2014/main" id="{0DA19B90-1744-D0BC-1E9B-691D8E07555E}"/>
              </a:ext>
            </a:extLst>
          </p:cNvPr>
          <p:cNvPicPr preferRelativeResize="0">
            <a:picLocks/>
          </p:cNvPicPr>
          <p:nvPr/>
        </p:nvPicPr>
        <p:blipFill>
          <a:blip r:embed="rId2"/>
          <a:stretch>
            <a:fillRect/>
          </a:stretch>
        </p:blipFill>
        <p:spPr>
          <a:xfrm>
            <a:off x="4435610" y="2418646"/>
            <a:ext cx="3950208" cy="3946691"/>
          </a:xfrm>
          <a:prstGeom prst="rect">
            <a:avLst/>
          </a:prstGeom>
        </p:spPr>
      </p:pic>
      <p:sp>
        <p:nvSpPr>
          <p:cNvPr id="40" name="circles">
            <a:extLst>
              <a:ext uri="{FF2B5EF4-FFF2-40B4-BE49-F238E27FC236}">
                <a16:creationId xmlns:a16="http://schemas.microsoft.com/office/drawing/2014/main" id="{1B3AA5F5-23FE-8AFD-F8C8-57F61B3EE205}"/>
              </a:ext>
            </a:extLst>
          </p:cNvPr>
          <p:cNvSpPr/>
          <p:nvPr/>
        </p:nvSpPr>
        <p:spPr>
          <a:xfrm rot="241925">
            <a:off x="5217325" y="3208507"/>
            <a:ext cx="2366970" cy="2366969"/>
          </a:xfrm>
          <a:prstGeom prst="ellipse">
            <a:avLst/>
          </a:prstGeom>
          <a:solidFill>
            <a:schemeClr val="bg1"/>
          </a:solidFill>
          <a:ln w="76200" cap="rnd">
            <a:solidFill>
              <a:schemeClr val="accent1">
                <a:lumMod val="60000"/>
                <a:lumOff val="40000"/>
              </a:schemeClr>
            </a:solidFill>
            <a:prstDash val="sys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1" name="text BG">
            <a:extLst>
              <a:ext uri="{FF2B5EF4-FFF2-40B4-BE49-F238E27FC236}">
                <a16:creationId xmlns:a16="http://schemas.microsoft.com/office/drawing/2014/main" id="{819E6D5E-52DA-9B46-655F-7C721191EDC5}"/>
              </a:ext>
            </a:extLst>
          </p:cNvPr>
          <p:cNvSpPr/>
          <p:nvPr/>
        </p:nvSpPr>
        <p:spPr>
          <a:xfrm>
            <a:off x="5509363" y="3530163"/>
            <a:ext cx="1786301" cy="1786301"/>
          </a:xfrm>
          <a:prstGeom prst="ellipse">
            <a:avLst/>
          </a:prstGeom>
          <a:solidFill>
            <a:schemeClr val="accent1">
              <a:lumMod val="40000"/>
              <a:lumOff val="60000"/>
            </a:schemeClr>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2" name="text">
            <a:extLst>
              <a:ext uri="{FF2B5EF4-FFF2-40B4-BE49-F238E27FC236}">
                <a16:creationId xmlns:a16="http://schemas.microsoft.com/office/drawing/2014/main" id="{97B4EA70-1A55-4C80-9474-F5848E4AEF01}"/>
              </a:ext>
            </a:extLst>
          </p:cNvPr>
          <p:cNvSpPr txBox="1"/>
          <p:nvPr/>
        </p:nvSpPr>
        <p:spPr>
          <a:xfrm>
            <a:off x="5623784" y="4129669"/>
            <a:ext cx="1585822" cy="541687"/>
          </a:xfrm>
          <a:prstGeom prst="rect">
            <a:avLst/>
          </a:prstGeom>
          <a:noFill/>
        </p:spPr>
        <p:txBody>
          <a:bodyPr wrap="square" anchor="ctr">
            <a:spAutoFit/>
          </a:bodyPr>
          <a:lstStyle/>
          <a:p>
            <a:pPr algn="ctr">
              <a:lnSpc>
                <a:spcPct val="90000"/>
              </a:lnSpc>
              <a:spcBef>
                <a:spcPts val="600"/>
              </a:spcBef>
            </a:pPr>
            <a:r>
              <a:rPr lang="en-US" sz="1600" b="1">
                <a:latin typeface="+mj-lt"/>
              </a:rPr>
              <a:t>Three Pillars</a:t>
            </a:r>
            <a:br>
              <a:rPr lang="en-US" sz="1600" b="1">
                <a:latin typeface="+mj-lt"/>
              </a:rPr>
            </a:br>
            <a:r>
              <a:rPr lang="en-US" sz="1600" b="1">
                <a:latin typeface="+mj-lt"/>
              </a:rPr>
              <a:t>of Resilience</a:t>
            </a:r>
          </a:p>
        </p:txBody>
      </p:sp>
      <p:sp>
        <p:nvSpPr>
          <p:cNvPr id="43" name="TextBox 42">
            <a:extLst>
              <a:ext uri="{FF2B5EF4-FFF2-40B4-BE49-F238E27FC236}">
                <a16:creationId xmlns:a16="http://schemas.microsoft.com/office/drawing/2014/main" id="{1C72D7A6-E406-9557-B613-36EE2FBE3870}"/>
              </a:ext>
            </a:extLst>
          </p:cNvPr>
          <p:cNvSpPr txBox="1"/>
          <p:nvPr/>
        </p:nvSpPr>
        <p:spPr>
          <a:xfrm>
            <a:off x="4702831" y="1087730"/>
            <a:ext cx="3395957" cy="720197"/>
          </a:xfrm>
          <a:prstGeom prst="rect">
            <a:avLst/>
          </a:prstGeom>
          <a:noFill/>
        </p:spPr>
        <p:txBody>
          <a:bodyPr wrap="square">
            <a:spAutoFit/>
          </a:bodyPr>
          <a:lstStyle/>
          <a:p>
            <a:pPr marL="295275" indent="-295275">
              <a:lnSpc>
                <a:spcPct val="80000"/>
              </a:lnSpc>
            </a:pPr>
            <a:r>
              <a:rPr lang="en-US" sz="1800" b="1">
                <a:solidFill>
                  <a:srgbClr val="BA0C25"/>
                </a:solidFill>
                <a:latin typeface="+mj-lt"/>
              </a:rPr>
              <a:t>#1 </a:t>
            </a:r>
            <a:r>
              <a:rPr lang="en-US" b="1">
                <a:solidFill>
                  <a:schemeClr val="tx1">
                    <a:lumMod val="50000"/>
                  </a:schemeClr>
                </a:solidFill>
                <a:latin typeface="+mj-lt"/>
              </a:rPr>
              <a:t>REPLICATE AND DETECT</a:t>
            </a:r>
            <a:br>
              <a:rPr lang="en-US" b="1">
                <a:solidFill>
                  <a:schemeClr val="tx1">
                    <a:lumMod val="50000"/>
                  </a:schemeClr>
                </a:solidFill>
                <a:latin typeface="+mj-lt"/>
              </a:rPr>
            </a:br>
            <a:r>
              <a:rPr kumimoji="0" lang="en-US" sz="1600" b="0" i="0" u="none" strike="noStrike" kern="1200" cap="none" spc="0" normalizeH="0" baseline="0" noProof="0">
                <a:ln>
                  <a:noFill/>
                </a:ln>
                <a:solidFill>
                  <a:srgbClr val="373C41">
                    <a:lumMod val="50000"/>
                  </a:srgbClr>
                </a:solidFill>
                <a:effectLst/>
                <a:uLnTx/>
                <a:uFillTx/>
                <a:latin typeface="+mj-lt"/>
                <a:ea typeface="Source Sans Pro Light" panose="020B0403030403020204" pitchFamily="34" charset="0"/>
                <a:cs typeface="+mn-cs"/>
              </a:rPr>
              <a:t>Real-time replication combined with real-time encryption detection</a:t>
            </a:r>
            <a:endParaRPr lang="en-US" b="1">
              <a:solidFill>
                <a:schemeClr val="tx1">
                  <a:lumMod val="50000"/>
                </a:schemeClr>
              </a:solidFill>
              <a:latin typeface="+mj-lt"/>
            </a:endParaRPr>
          </a:p>
        </p:txBody>
      </p:sp>
      <p:grpSp>
        <p:nvGrpSpPr>
          <p:cNvPr id="44" name="Group 43">
            <a:extLst>
              <a:ext uri="{FF2B5EF4-FFF2-40B4-BE49-F238E27FC236}">
                <a16:creationId xmlns:a16="http://schemas.microsoft.com/office/drawing/2014/main" id="{68918AB3-4509-A866-4204-870352B36A18}"/>
              </a:ext>
            </a:extLst>
          </p:cNvPr>
          <p:cNvGrpSpPr/>
          <p:nvPr/>
        </p:nvGrpSpPr>
        <p:grpSpPr>
          <a:xfrm>
            <a:off x="5924744" y="1942484"/>
            <a:ext cx="998958" cy="998958"/>
            <a:chOff x="5672323" y="1595765"/>
            <a:chExt cx="849327" cy="849327"/>
          </a:xfrm>
        </p:grpSpPr>
        <p:sp>
          <p:nvSpPr>
            <p:cNvPr id="45" name="Oval 44">
              <a:extLst>
                <a:ext uri="{FF2B5EF4-FFF2-40B4-BE49-F238E27FC236}">
                  <a16:creationId xmlns:a16="http://schemas.microsoft.com/office/drawing/2014/main" id="{21A6DC9E-7307-0729-3EEE-03AEC4463798}"/>
                </a:ext>
              </a:extLst>
            </p:cNvPr>
            <p:cNvSpPr/>
            <p:nvPr/>
          </p:nvSpPr>
          <p:spPr>
            <a:xfrm>
              <a:off x="5672323" y="1595765"/>
              <a:ext cx="849327" cy="849327"/>
            </a:xfrm>
            <a:prstGeom prst="ellipse">
              <a:avLst/>
            </a:prstGeom>
            <a:solidFill>
              <a:srgbClr val="FFFFFF">
                <a:alpha val="73000"/>
              </a:srgbClr>
            </a:solidFill>
            <a:ln w="19050">
              <a:solidFill>
                <a:schemeClr val="accent2">
                  <a:lumMod val="20000"/>
                  <a:lumOff val="80000"/>
                  <a:alpha val="58000"/>
                </a:schemeClr>
              </a:solidFill>
            </a:ln>
            <a:effectLst>
              <a:outerShdw blurRad="25400" sx="101000" sy="101000" algn="ctr" rotWithShape="0">
                <a:prstClr val="black">
                  <a:alpha val="21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6" name="Oval 45">
              <a:extLst>
                <a:ext uri="{FF2B5EF4-FFF2-40B4-BE49-F238E27FC236}">
                  <a16:creationId xmlns:a16="http://schemas.microsoft.com/office/drawing/2014/main" id="{7649EF54-23DC-A527-8B97-750008972569}"/>
                </a:ext>
              </a:extLst>
            </p:cNvPr>
            <p:cNvSpPr/>
            <p:nvPr/>
          </p:nvSpPr>
          <p:spPr>
            <a:xfrm>
              <a:off x="5787361" y="1710803"/>
              <a:ext cx="619251" cy="619251"/>
            </a:xfrm>
            <a:prstGeom prst="ellipse">
              <a:avLst/>
            </a:prstGeom>
            <a:solidFill>
              <a:srgbClr val="BA0C25"/>
            </a:solidFill>
            <a:ln w="22225">
              <a:solidFill>
                <a:srgbClr val="990C2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grpSp>
        <p:nvGrpSpPr>
          <p:cNvPr id="47" name="Detect">
            <a:extLst>
              <a:ext uri="{FF2B5EF4-FFF2-40B4-BE49-F238E27FC236}">
                <a16:creationId xmlns:a16="http://schemas.microsoft.com/office/drawing/2014/main" id="{0D711C19-43B2-58B2-4515-207892C2BFCF}"/>
              </a:ext>
            </a:extLst>
          </p:cNvPr>
          <p:cNvGrpSpPr/>
          <p:nvPr/>
        </p:nvGrpSpPr>
        <p:grpSpPr>
          <a:xfrm>
            <a:off x="6202259" y="2214294"/>
            <a:ext cx="437575" cy="437575"/>
            <a:chOff x="6439113" y="3717844"/>
            <a:chExt cx="548640" cy="548640"/>
          </a:xfrm>
        </p:grpSpPr>
        <p:sp>
          <p:nvSpPr>
            <p:cNvPr id="48" name="Oval 47">
              <a:extLst>
                <a:ext uri="{FF2B5EF4-FFF2-40B4-BE49-F238E27FC236}">
                  <a16:creationId xmlns:a16="http://schemas.microsoft.com/office/drawing/2014/main" id="{32921B14-66D6-B297-8517-93B05921C524}"/>
                </a:ext>
              </a:extLst>
            </p:cNvPr>
            <p:cNvSpPr/>
            <p:nvPr/>
          </p:nvSpPr>
          <p:spPr>
            <a:xfrm>
              <a:off x="6594948" y="3867342"/>
              <a:ext cx="232585" cy="232585"/>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cxnSp>
          <p:nvCxnSpPr>
            <p:cNvPr id="49" name="Straight Connector 48">
              <a:extLst>
                <a:ext uri="{FF2B5EF4-FFF2-40B4-BE49-F238E27FC236}">
                  <a16:creationId xmlns:a16="http://schemas.microsoft.com/office/drawing/2014/main" id="{E61E1BB3-C36D-0BBE-E126-3E653E74075A}"/>
                </a:ext>
              </a:extLst>
            </p:cNvPr>
            <p:cNvCxnSpPr>
              <a:cxnSpLocks/>
            </p:cNvCxnSpPr>
            <p:nvPr/>
          </p:nvCxnSpPr>
          <p:spPr>
            <a:xfrm>
              <a:off x="6711241" y="3717844"/>
              <a:ext cx="0" cy="548640"/>
            </a:xfrm>
            <a:prstGeom prst="lin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cxnSp>
        <p:cxnSp>
          <p:nvCxnSpPr>
            <p:cNvPr id="50" name="Straight Connector 49">
              <a:extLst>
                <a:ext uri="{FF2B5EF4-FFF2-40B4-BE49-F238E27FC236}">
                  <a16:creationId xmlns:a16="http://schemas.microsoft.com/office/drawing/2014/main" id="{DC051423-7128-FD2E-E979-88D0A90ECB7E}"/>
                </a:ext>
              </a:extLst>
            </p:cNvPr>
            <p:cNvCxnSpPr>
              <a:cxnSpLocks/>
            </p:cNvCxnSpPr>
            <p:nvPr/>
          </p:nvCxnSpPr>
          <p:spPr>
            <a:xfrm flipH="1">
              <a:off x="6439113" y="3989584"/>
              <a:ext cx="548640" cy="0"/>
            </a:xfrm>
            <a:prstGeom prst="lin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cxnSp>
        <p:grpSp>
          <p:nvGrpSpPr>
            <p:cNvPr id="51" name="Group 50">
              <a:extLst>
                <a:ext uri="{FF2B5EF4-FFF2-40B4-BE49-F238E27FC236}">
                  <a16:creationId xmlns:a16="http://schemas.microsoft.com/office/drawing/2014/main" id="{A5FA56A5-7334-37B3-23AF-5896FF6E1498}"/>
                </a:ext>
              </a:extLst>
            </p:cNvPr>
            <p:cNvGrpSpPr/>
            <p:nvPr/>
          </p:nvGrpSpPr>
          <p:grpSpPr>
            <a:xfrm>
              <a:off x="6476634" y="3752785"/>
              <a:ext cx="473599" cy="473599"/>
              <a:chOff x="6512648" y="3752785"/>
              <a:chExt cx="473599" cy="473599"/>
            </a:xfrm>
          </p:grpSpPr>
          <p:sp>
            <p:nvSpPr>
              <p:cNvPr id="52" name="Oval 51">
                <a:extLst>
                  <a:ext uri="{FF2B5EF4-FFF2-40B4-BE49-F238E27FC236}">
                    <a16:creationId xmlns:a16="http://schemas.microsoft.com/office/drawing/2014/main" id="{3797AEA0-AB96-D439-D3F1-68695DBC8A94}"/>
                  </a:ext>
                </a:extLst>
              </p:cNvPr>
              <p:cNvSpPr/>
              <p:nvPr/>
            </p:nvSpPr>
            <p:spPr>
              <a:xfrm>
                <a:off x="6512648" y="3752785"/>
                <a:ext cx="473599" cy="473599"/>
              </a:xfrm>
              <a:prstGeom prst="ellipse">
                <a:avLst/>
              </a:prstGeom>
              <a:no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3" name="Oval 52">
                <a:extLst>
                  <a:ext uri="{FF2B5EF4-FFF2-40B4-BE49-F238E27FC236}">
                    <a16:creationId xmlns:a16="http://schemas.microsoft.com/office/drawing/2014/main" id="{C2B3F741-175F-F8B6-61D3-0B3B0EE3A18D}"/>
                  </a:ext>
                </a:extLst>
              </p:cNvPr>
              <p:cNvSpPr/>
              <p:nvPr/>
            </p:nvSpPr>
            <p:spPr>
              <a:xfrm>
                <a:off x="6847918" y="3767258"/>
                <a:ext cx="117104" cy="117104"/>
              </a:xfrm>
              <a:prstGeom prst="ellipse">
                <a:avLst/>
              </a:prstGeom>
              <a:solidFill>
                <a:srgbClr val="BA0C25"/>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4" name="Oval 53">
                <a:extLst>
                  <a:ext uri="{FF2B5EF4-FFF2-40B4-BE49-F238E27FC236}">
                    <a16:creationId xmlns:a16="http://schemas.microsoft.com/office/drawing/2014/main" id="{DEDF2018-326B-EF43-1EC9-3558178DB0EF}"/>
                  </a:ext>
                </a:extLst>
              </p:cNvPr>
              <p:cNvSpPr/>
              <p:nvPr/>
            </p:nvSpPr>
            <p:spPr>
              <a:xfrm>
                <a:off x="6534454" y="4088948"/>
                <a:ext cx="117104" cy="117104"/>
              </a:xfrm>
              <a:prstGeom prst="ellipse">
                <a:avLst/>
              </a:prstGeom>
              <a:solidFill>
                <a:srgbClr val="BA0C25"/>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grpSp>
      <p:grpSp>
        <p:nvGrpSpPr>
          <p:cNvPr id="55" name="Group 54">
            <a:extLst>
              <a:ext uri="{FF2B5EF4-FFF2-40B4-BE49-F238E27FC236}">
                <a16:creationId xmlns:a16="http://schemas.microsoft.com/office/drawing/2014/main" id="{C37583BC-FCE2-193B-B330-82CE70AFDA0B}"/>
              </a:ext>
            </a:extLst>
          </p:cNvPr>
          <p:cNvGrpSpPr/>
          <p:nvPr/>
        </p:nvGrpSpPr>
        <p:grpSpPr>
          <a:xfrm>
            <a:off x="7548495" y="4867212"/>
            <a:ext cx="976270" cy="976270"/>
            <a:chOff x="5672323" y="1595765"/>
            <a:chExt cx="849327" cy="849327"/>
          </a:xfrm>
        </p:grpSpPr>
        <p:sp>
          <p:nvSpPr>
            <p:cNvPr id="56" name="Oval 55">
              <a:extLst>
                <a:ext uri="{FF2B5EF4-FFF2-40B4-BE49-F238E27FC236}">
                  <a16:creationId xmlns:a16="http://schemas.microsoft.com/office/drawing/2014/main" id="{A831A5AB-BE4E-BCB7-8BAC-1099FF464B7B}"/>
                </a:ext>
              </a:extLst>
            </p:cNvPr>
            <p:cNvSpPr/>
            <p:nvPr/>
          </p:nvSpPr>
          <p:spPr>
            <a:xfrm>
              <a:off x="5672323" y="1595765"/>
              <a:ext cx="849327" cy="849327"/>
            </a:xfrm>
            <a:prstGeom prst="ellipse">
              <a:avLst/>
            </a:prstGeom>
            <a:solidFill>
              <a:srgbClr val="FFFFFF">
                <a:alpha val="73000"/>
              </a:srgbClr>
            </a:solidFill>
            <a:ln w="19050">
              <a:solidFill>
                <a:schemeClr val="accent2">
                  <a:lumMod val="20000"/>
                  <a:lumOff val="80000"/>
                  <a:alpha val="58000"/>
                </a:schemeClr>
              </a:solidFill>
            </a:ln>
            <a:effectLst>
              <a:outerShdw blurRad="25400" sx="101000" sy="101000" algn="ctr" rotWithShape="0">
                <a:prstClr val="black">
                  <a:alpha val="21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7" name="Oval 56">
              <a:extLst>
                <a:ext uri="{FF2B5EF4-FFF2-40B4-BE49-F238E27FC236}">
                  <a16:creationId xmlns:a16="http://schemas.microsoft.com/office/drawing/2014/main" id="{B34FF42D-2508-4B61-FE87-5C5766BB1327}"/>
                </a:ext>
              </a:extLst>
            </p:cNvPr>
            <p:cNvSpPr/>
            <p:nvPr/>
          </p:nvSpPr>
          <p:spPr>
            <a:xfrm>
              <a:off x="5787361" y="1710803"/>
              <a:ext cx="619251" cy="619251"/>
            </a:xfrm>
            <a:prstGeom prst="ellipse">
              <a:avLst/>
            </a:prstGeom>
            <a:solidFill>
              <a:srgbClr val="BA0C25"/>
            </a:solidFill>
            <a:ln w="22225">
              <a:solidFill>
                <a:srgbClr val="990C2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grpSp>
        <p:nvGrpSpPr>
          <p:cNvPr id="58" name="Isolate">
            <a:extLst>
              <a:ext uri="{FF2B5EF4-FFF2-40B4-BE49-F238E27FC236}">
                <a16:creationId xmlns:a16="http://schemas.microsoft.com/office/drawing/2014/main" id="{FE8F2DAD-8603-59BD-0CC2-856C9F97477C}"/>
              </a:ext>
            </a:extLst>
          </p:cNvPr>
          <p:cNvGrpSpPr/>
          <p:nvPr/>
        </p:nvGrpSpPr>
        <p:grpSpPr>
          <a:xfrm>
            <a:off x="7837281" y="5158798"/>
            <a:ext cx="393559" cy="393079"/>
            <a:chOff x="7196477" y="4258667"/>
            <a:chExt cx="480199" cy="479612"/>
          </a:xfrm>
        </p:grpSpPr>
        <p:sp>
          <p:nvSpPr>
            <p:cNvPr id="59" name="Freeform 58">
              <a:extLst>
                <a:ext uri="{FF2B5EF4-FFF2-40B4-BE49-F238E27FC236}">
                  <a16:creationId xmlns:a16="http://schemas.microsoft.com/office/drawing/2014/main" id="{0513F56C-88E5-011E-833C-270896B499EE}"/>
                </a:ext>
              </a:extLst>
            </p:cNvPr>
            <p:cNvSpPr/>
            <p:nvPr/>
          </p:nvSpPr>
          <p:spPr>
            <a:xfrm>
              <a:off x="7326468" y="4386949"/>
              <a:ext cx="221339" cy="223048"/>
            </a:xfrm>
            <a:custGeom>
              <a:avLst/>
              <a:gdLst>
                <a:gd name="connsiteX0" fmla="*/ 0 w 221339"/>
                <a:gd name="connsiteY0" fmla="*/ 0 h 223048"/>
                <a:gd name="connsiteX1" fmla="*/ 221339 w 221339"/>
                <a:gd name="connsiteY1" fmla="*/ 0 h 223048"/>
                <a:gd name="connsiteX2" fmla="*/ 221339 w 221339"/>
                <a:gd name="connsiteY2" fmla="*/ 223048 h 223048"/>
                <a:gd name="connsiteX3" fmla="*/ 0 w 221339"/>
                <a:gd name="connsiteY3" fmla="*/ 223048 h 223048"/>
                <a:gd name="connsiteX4" fmla="*/ 0 w 221339"/>
                <a:gd name="connsiteY4" fmla="*/ 0 h 223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339" h="223048">
                  <a:moveTo>
                    <a:pt x="0" y="0"/>
                  </a:moveTo>
                  <a:lnTo>
                    <a:pt x="221339" y="0"/>
                  </a:lnTo>
                  <a:lnTo>
                    <a:pt x="221339" y="223048"/>
                  </a:lnTo>
                  <a:lnTo>
                    <a:pt x="0" y="223048"/>
                  </a:lnTo>
                  <a:lnTo>
                    <a:pt x="0" y="0"/>
                  </a:lnTo>
                  <a:close/>
                </a:path>
              </a:pathLst>
            </a:custGeom>
            <a:noFill/>
            <a:ln w="1905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0" name="Freeform 59">
              <a:extLst>
                <a:ext uri="{FF2B5EF4-FFF2-40B4-BE49-F238E27FC236}">
                  <a16:creationId xmlns:a16="http://schemas.microsoft.com/office/drawing/2014/main" id="{CABEB482-5142-3353-51AC-E29B5079F011}"/>
                </a:ext>
              </a:extLst>
            </p:cNvPr>
            <p:cNvSpPr/>
            <p:nvPr/>
          </p:nvSpPr>
          <p:spPr>
            <a:xfrm>
              <a:off x="7325346" y="4258667"/>
              <a:ext cx="351330" cy="351330"/>
            </a:xfrm>
            <a:custGeom>
              <a:avLst/>
              <a:gdLst>
                <a:gd name="connsiteX0" fmla="*/ 0 w 351330"/>
                <a:gd name="connsiteY0" fmla="*/ 0 h 351330"/>
                <a:gd name="connsiteX1" fmla="*/ 351330 w 351330"/>
                <a:gd name="connsiteY1" fmla="*/ 0 h 351330"/>
                <a:gd name="connsiteX2" fmla="*/ 351330 w 351330"/>
                <a:gd name="connsiteY2" fmla="*/ 351330 h 351330"/>
                <a:gd name="connsiteX3" fmla="*/ 221339 w 351330"/>
                <a:gd name="connsiteY3" fmla="*/ 351330 h 351330"/>
                <a:gd name="connsiteX4" fmla="*/ 221339 w 351330"/>
                <a:gd name="connsiteY4" fmla="*/ 128282 h 351330"/>
                <a:gd name="connsiteX5" fmla="*/ 0 w 351330"/>
                <a:gd name="connsiteY5" fmla="*/ 128282 h 351330"/>
                <a:gd name="connsiteX6" fmla="*/ 0 w 351330"/>
                <a:gd name="connsiteY6" fmla="*/ 0 h 351330"/>
                <a:gd name="connsiteX0" fmla="*/ 221339 w 351330"/>
                <a:gd name="connsiteY0" fmla="*/ 128282 h 351330"/>
                <a:gd name="connsiteX1" fmla="*/ 0 w 351330"/>
                <a:gd name="connsiteY1" fmla="*/ 128282 h 351330"/>
                <a:gd name="connsiteX2" fmla="*/ 0 w 351330"/>
                <a:gd name="connsiteY2" fmla="*/ 0 h 351330"/>
                <a:gd name="connsiteX3" fmla="*/ 351330 w 351330"/>
                <a:gd name="connsiteY3" fmla="*/ 0 h 351330"/>
                <a:gd name="connsiteX4" fmla="*/ 351330 w 351330"/>
                <a:gd name="connsiteY4" fmla="*/ 351330 h 351330"/>
                <a:gd name="connsiteX5" fmla="*/ 221339 w 351330"/>
                <a:gd name="connsiteY5" fmla="*/ 351330 h 351330"/>
                <a:gd name="connsiteX6" fmla="*/ 312779 w 351330"/>
                <a:gd name="connsiteY6" fmla="*/ 219722 h 351330"/>
                <a:gd name="connsiteX0" fmla="*/ 221339 w 351330"/>
                <a:gd name="connsiteY0" fmla="*/ 128282 h 351330"/>
                <a:gd name="connsiteX1" fmla="*/ 0 w 351330"/>
                <a:gd name="connsiteY1" fmla="*/ 128282 h 351330"/>
                <a:gd name="connsiteX2" fmla="*/ 0 w 351330"/>
                <a:gd name="connsiteY2" fmla="*/ 0 h 351330"/>
                <a:gd name="connsiteX3" fmla="*/ 351330 w 351330"/>
                <a:gd name="connsiteY3" fmla="*/ 0 h 351330"/>
                <a:gd name="connsiteX4" fmla="*/ 351330 w 351330"/>
                <a:gd name="connsiteY4" fmla="*/ 351330 h 351330"/>
                <a:gd name="connsiteX5" fmla="*/ 221339 w 351330"/>
                <a:gd name="connsiteY5" fmla="*/ 351330 h 351330"/>
                <a:gd name="connsiteX0" fmla="*/ 0 w 351330"/>
                <a:gd name="connsiteY0" fmla="*/ 128282 h 351330"/>
                <a:gd name="connsiteX1" fmla="*/ 0 w 351330"/>
                <a:gd name="connsiteY1" fmla="*/ 0 h 351330"/>
                <a:gd name="connsiteX2" fmla="*/ 351330 w 351330"/>
                <a:gd name="connsiteY2" fmla="*/ 0 h 351330"/>
                <a:gd name="connsiteX3" fmla="*/ 351330 w 351330"/>
                <a:gd name="connsiteY3" fmla="*/ 351330 h 351330"/>
                <a:gd name="connsiteX4" fmla="*/ 221339 w 351330"/>
                <a:gd name="connsiteY4" fmla="*/ 351330 h 3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330" h="351330">
                  <a:moveTo>
                    <a:pt x="0" y="128282"/>
                  </a:moveTo>
                  <a:lnTo>
                    <a:pt x="0" y="0"/>
                  </a:lnTo>
                  <a:lnTo>
                    <a:pt x="351330" y="0"/>
                  </a:lnTo>
                  <a:lnTo>
                    <a:pt x="351330" y="351330"/>
                  </a:lnTo>
                  <a:lnTo>
                    <a:pt x="221339" y="351330"/>
                  </a:lnTo>
                </a:path>
              </a:pathLst>
            </a:custGeom>
            <a:noFill/>
            <a:ln w="19050">
              <a:solidFill>
                <a:schemeClr val="bg1"/>
              </a:solidFill>
              <a:prstDash val="sys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1" name="Freeform 60">
              <a:extLst>
                <a:ext uri="{FF2B5EF4-FFF2-40B4-BE49-F238E27FC236}">
                  <a16:creationId xmlns:a16="http://schemas.microsoft.com/office/drawing/2014/main" id="{1C16628A-1F97-40E9-7884-61DEF3FDCE97}"/>
                </a:ext>
              </a:extLst>
            </p:cNvPr>
            <p:cNvSpPr/>
            <p:nvPr/>
          </p:nvSpPr>
          <p:spPr>
            <a:xfrm>
              <a:off x="7196477" y="4386949"/>
              <a:ext cx="351330" cy="351330"/>
            </a:xfrm>
            <a:custGeom>
              <a:avLst/>
              <a:gdLst>
                <a:gd name="connsiteX0" fmla="*/ 0 w 351330"/>
                <a:gd name="connsiteY0" fmla="*/ 0 h 351330"/>
                <a:gd name="connsiteX1" fmla="*/ 129991 w 351330"/>
                <a:gd name="connsiteY1" fmla="*/ 0 h 351330"/>
                <a:gd name="connsiteX2" fmla="*/ 129991 w 351330"/>
                <a:gd name="connsiteY2" fmla="*/ 223048 h 351330"/>
                <a:gd name="connsiteX3" fmla="*/ 351330 w 351330"/>
                <a:gd name="connsiteY3" fmla="*/ 223048 h 351330"/>
                <a:gd name="connsiteX4" fmla="*/ 351330 w 351330"/>
                <a:gd name="connsiteY4" fmla="*/ 351330 h 351330"/>
                <a:gd name="connsiteX5" fmla="*/ 0 w 351330"/>
                <a:gd name="connsiteY5" fmla="*/ 351330 h 351330"/>
                <a:gd name="connsiteX6" fmla="*/ 0 w 351330"/>
                <a:gd name="connsiteY6" fmla="*/ 0 h 351330"/>
                <a:gd name="connsiteX0" fmla="*/ 129991 w 351330"/>
                <a:gd name="connsiteY0" fmla="*/ 223048 h 351330"/>
                <a:gd name="connsiteX1" fmla="*/ 351330 w 351330"/>
                <a:gd name="connsiteY1" fmla="*/ 223048 h 351330"/>
                <a:gd name="connsiteX2" fmla="*/ 351330 w 351330"/>
                <a:gd name="connsiteY2" fmla="*/ 351330 h 351330"/>
                <a:gd name="connsiteX3" fmla="*/ 0 w 351330"/>
                <a:gd name="connsiteY3" fmla="*/ 351330 h 351330"/>
                <a:gd name="connsiteX4" fmla="*/ 0 w 351330"/>
                <a:gd name="connsiteY4" fmla="*/ 0 h 351330"/>
                <a:gd name="connsiteX5" fmla="*/ 129991 w 351330"/>
                <a:gd name="connsiteY5" fmla="*/ 0 h 351330"/>
                <a:gd name="connsiteX6" fmla="*/ 221431 w 351330"/>
                <a:gd name="connsiteY6" fmla="*/ 314488 h 351330"/>
                <a:gd name="connsiteX0" fmla="*/ 129991 w 351330"/>
                <a:gd name="connsiteY0" fmla="*/ 223048 h 351330"/>
                <a:gd name="connsiteX1" fmla="*/ 351330 w 351330"/>
                <a:gd name="connsiteY1" fmla="*/ 223048 h 351330"/>
                <a:gd name="connsiteX2" fmla="*/ 351330 w 351330"/>
                <a:gd name="connsiteY2" fmla="*/ 351330 h 351330"/>
                <a:gd name="connsiteX3" fmla="*/ 0 w 351330"/>
                <a:gd name="connsiteY3" fmla="*/ 351330 h 351330"/>
                <a:gd name="connsiteX4" fmla="*/ 0 w 351330"/>
                <a:gd name="connsiteY4" fmla="*/ 0 h 351330"/>
                <a:gd name="connsiteX5" fmla="*/ 129991 w 351330"/>
                <a:gd name="connsiteY5" fmla="*/ 0 h 351330"/>
                <a:gd name="connsiteX0" fmla="*/ 351330 w 351330"/>
                <a:gd name="connsiteY0" fmla="*/ 223048 h 351330"/>
                <a:gd name="connsiteX1" fmla="*/ 351330 w 351330"/>
                <a:gd name="connsiteY1" fmla="*/ 351330 h 351330"/>
                <a:gd name="connsiteX2" fmla="*/ 0 w 351330"/>
                <a:gd name="connsiteY2" fmla="*/ 351330 h 351330"/>
                <a:gd name="connsiteX3" fmla="*/ 0 w 351330"/>
                <a:gd name="connsiteY3" fmla="*/ 0 h 351330"/>
                <a:gd name="connsiteX4" fmla="*/ 129991 w 351330"/>
                <a:gd name="connsiteY4" fmla="*/ 0 h 351330"/>
                <a:gd name="connsiteX0" fmla="*/ 351330 w 351330"/>
                <a:gd name="connsiteY0" fmla="*/ 223048 h 351330"/>
                <a:gd name="connsiteX1" fmla="*/ 351330 w 351330"/>
                <a:gd name="connsiteY1" fmla="*/ 351330 h 351330"/>
                <a:gd name="connsiteX2" fmla="*/ 0 w 351330"/>
                <a:gd name="connsiteY2" fmla="*/ 351330 h 351330"/>
                <a:gd name="connsiteX3" fmla="*/ 0 w 351330"/>
                <a:gd name="connsiteY3" fmla="*/ 0 h 351330"/>
                <a:gd name="connsiteX4" fmla="*/ 129991 w 351330"/>
                <a:gd name="connsiteY4" fmla="*/ 0 h 351330"/>
                <a:gd name="connsiteX0" fmla="*/ 351330 w 351330"/>
                <a:gd name="connsiteY0" fmla="*/ 223048 h 351330"/>
                <a:gd name="connsiteX1" fmla="*/ 351330 w 351330"/>
                <a:gd name="connsiteY1" fmla="*/ 351330 h 351330"/>
                <a:gd name="connsiteX2" fmla="*/ 0 w 351330"/>
                <a:gd name="connsiteY2" fmla="*/ 351330 h 351330"/>
                <a:gd name="connsiteX3" fmla="*/ 0 w 351330"/>
                <a:gd name="connsiteY3" fmla="*/ 0 h 351330"/>
                <a:gd name="connsiteX4" fmla="*/ 112738 w 351330"/>
                <a:gd name="connsiteY4" fmla="*/ 0 h 351330"/>
                <a:gd name="connsiteX0" fmla="*/ 351330 w 351330"/>
                <a:gd name="connsiteY0" fmla="*/ 257554 h 351330"/>
                <a:gd name="connsiteX1" fmla="*/ 351330 w 351330"/>
                <a:gd name="connsiteY1" fmla="*/ 351330 h 351330"/>
                <a:gd name="connsiteX2" fmla="*/ 0 w 351330"/>
                <a:gd name="connsiteY2" fmla="*/ 351330 h 351330"/>
                <a:gd name="connsiteX3" fmla="*/ 0 w 351330"/>
                <a:gd name="connsiteY3" fmla="*/ 0 h 351330"/>
                <a:gd name="connsiteX4" fmla="*/ 112738 w 351330"/>
                <a:gd name="connsiteY4" fmla="*/ 0 h 351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330" h="351330">
                  <a:moveTo>
                    <a:pt x="351330" y="257554"/>
                  </a:moveTo>
                  <a:lnTo>
                    <a:pt x="351330" y="351330"/>
                  </a:lnTo>
                  <a:lnTo>
                    <a:pt x="0" y="351330"/>
                  </a:lnTo>
                  <a:lnTo>
                    <a:pt x="0" y="0"/>
                  </a:lnTo>
                  <a:lnTo>
                    <a:pt x="112738" y="0"/>
                  </a:lnTo>
                </a:path>
              </a:pathLst>
            </a:cu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grpSp>
        <p:nvGrpSpPr>
          <p:cNvPr id="62" name="Group 61">
            <a:extLst>
              <a:ext uri="{FF2B5EF4-FFF2-40B4-BE49-F238E27FC236}">
                <a16:creationId xmlns:a16="http://schemas.microsoft.com/office/drawing/2014/main" id="{2400CE80-84FA-3E54-F040-93AA975E0EDA}"/>
              </a:ext>
            </a:extLst>
          </p:cNvPr>
          <p:cNvGrpSpPr/>
          <p:nvPr/>
        </p:nvGrpSpPr>
        <p:grpSpPr>
          <a:xfrm>
            <a:off x="4236247" y="4869949"/>
            <a:ext cx="976270" cy="976270"/>
            <a:chOff x="5672323" y="1595765"/>
            <a:chExt cx="849327" cy="849327"/>
          </a:xfrm>
        </p:grpSpPr>
        <p:sp>
          <p:nvSpPr>
            <p:cNvPr id="63" name="Oval 62">
              <a:extLst>
                <a:ext uri="{FF2B5EF4-FFF2-40B4-BE49-F238E27FC236}">
                  <a16:creationId xmlns:a16="http://schemas.microsoft.com/office/drawing/2014/main" id="{CE1CBFB1-9232-4AEB-E704-DF2D87D1CA14}"/>
                </a:ext>
              </a:extLst>
            </p:cNvPr>
            <p:cNvSpPr/>
            <p:nvPr/>
          </p:nvSpPr>
          <p:spPr>
            <a:xfrm>
              <a:off x="5672323" y="1595765"/>
              <a:ext cx="849327" cy="849327"/>
            </a:xfrm>
            <a:prstGeom prst="ellipse">
              <a:avLst/>
            </a:prstGeom>
            <a:solidFill>
              <a:srgbClr val="FFFFFF">
                <a:alpha val="73000"/>
              </a:srgbClr>
            </a:solidFill>
            <a:ln w="19050">
              <a:solidFill>
                <a:schemeClr val="accent2">
                  <a:lumMod val="20000"/>
                  <a:lumOff val="80000"/>
                  <a:alpha val="58000"/>
                </a:schemeClr>
              </a:solidFill>
            </a:ln>
            <a:effectLst>
              <a:outerShdw blurRad="25400" sx="101000" sy="101000" algn="ctr" rotWithShape="0">
                <a:prstClr val="black">
                  <a:alpha val="21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4" name="Oval 63">
              <a:extLst>
                <a:ext uri="{FF2B5EF4-FFF2-40B4-BE49-F238E27FC236}">
                  <a16:creationId xmlns:a16="http://schemas.microsoft.com/office/drawing/2014/main" id="{56DA39BE-2FF0-3A92-DDBA-029539AC06F8}"/>
                </a:ext>
              </a:extLst>
            </p:cNvPr>
            <p:cNvSpPr/>
            <p:nvPr/>
          </p:nvSpPr>
          <p:spPr>
            <a:xfrm>
              <a:off x="5787361" y="1710803"/>
              <a:ext cx="619251" cy="619251"/>
            </a:xfrm>
            <a:prstGeom prst="ellipse">
              <a:avLst/>
            </a:prstGeom>
            <a:solidFill>
              <a:srgbClr val="BA0C25"/>
            </a:solidFill>
            <a:ln w="22225">
              <a:solidFill>
                <a:srgbClr val="990C2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grpSp>
        <p:nvGrpSpPr>
          <p:cNvPr id="65" name="Test">
            <a:extLst>
              <a:ext uri="{FF2B5EF4-FFF2-40B4-BE49-F238E27FC236}">
                <a16:creationId xmlns:a16="http://schemas.microsoft.com/office/drawing/2014/main" id="{241F7F13-2DF6-E911-002D-EEC6AE97182F}"/>
              </a:ext>
            </a:extLst>
          </p:cNvPr>
          <p:cNvGrpSpPr/>
          <p:nvPr/>
        </p:nvGrpSpPr>
        <p:grpSpPr>
          <a:xfrm>
            <a:off x="4536971" y="5177773"/>
            <a:ext cx="374819" cy="346191"/>
            <a:chOff x="2268041" y="3229839"/>
            <a:chExt cx="642888" cy="593787"/>
          </a:xfrm>
        </p:grpSpPr>
        <p:sp>
          <p:nvSpPr>
            <p:cNvPr id="66" name="Freeform 65">
              <a:extLst>
                <a:ext uri="{FF2B5EF4-FFF2-40B4-BE49-F238E27FC236}">
                  <a16:creationId xmlns:a16="http://schemas.microsoft.com/office/drawing/2014/main" id="{28FD73CF-630E-5423-EBF1-FCEF94713E23}"/>
                </a:ext>
              </a:extLst>
            </p:cNvPr>
            <p:cNvSpPr/>
            <p:nvPr/>
          </p:nvSpPr>
          <p:spPr>
            <a:xfrm>
              <a:off x="2268041" y="3326038"/>
              <a:ext cx="600455" cy="420243"/>
            </a:xfrm>
            <a:custGeom>
              <a:avLst/>
              <a:gdLst>
                <a:gd name="connsiteX0" fmla="*/ 579406 w 600455"/>
                <a:gd name="connsiteY0" fmla="*/ 420243 h 420243"/>
                <a:gd name="connsiteX1" fmla="*/ 600456 w 600455"/>
                <a:gd name="connsiteY1" fmla="*/ 399383 h 420243"/>
                <a:gd name="connsiteX2" fmla="*/ 600456 w 600455"/>
                <a:gd name="connsiteY2" fmla="*/ 399288 h 420243"/>
                <a:gd name="connsiteX3" fmla="*/ 600456 w 600455"/>
                <a:gd name="connsiteY3" fmla="*/ 20955 h 420243"/>
                <a:gd name="connsiteX4" fmla="*/ 579501 w 600455"/>
                <a:gd name="connsiteY4" fmla="*/ 0 h 420243"/>
                <a:gd name="connsiteX5" fmla="*/ 579406 w 600455"/>
                <a:gd name="connsiteY5" fmla="*/ 0 h 420243"/>
                <a:gd name="connsiteX6" fmla="*/ 21050 w 600455"/>
                <a:gd name="connsiteY6" fmla="*/ 0 h 420243"/>
                <a:gd name="connsiteX7" fmla="*/ 0 w 600455"/>
                <a:gd name="connsiteY7" fmla="*/ 20860 h 420243"/>
                <a:gd name="connsiteX8" fmla="*/ 0 w 600455"/>
                <a:gd name="connsiteY8" fmla="*/ 20955 h 420243"/>
                <a:gd name="connsiteX9" fmla="*/ 0 w 600455"/>
                <a:gd name="connsiteY9" fmla="*/ 399288 h 420243"/>
                <a:gd name="connsiteX10" fmla="*/ 20955 w 600455"/>
                <a:gd name="connsiteY10" fmla="*/ 420243 h 420243"/>
                <a:gd name="connsiteX11" fmla="*/ 21050 w 600455"/>
                <a:gd name="connsiteY11" fmla="*/ 420243 h 420243"/>
                <a:gd name="connsiteX12" fmla="*/ 579406 w 600455"/>
                <a:gd name="connsiteY12" fmla="*/ 420243 h 420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0455" h="420243">
                  <a:moveTo>
                    <a:pt x="579406" y="420243"/>
                  </a:moveTo>
                  <a:cubicBezTo>
                    <a:pt x="590979" y="420296"/>
                    <a:pt x="600404" y="410956"/>
                    <a:pt x="600456" y="399383"/>
                  </a:cubicBezTo>
                  <a:cubicBezTo>
                    <a:pt x="600456" y="399352"/>
                    <a:pt x="600456" y="399320"/>
                    <a:pt x="600456" y="399288"/>
                  </a:cubicBezTo>
                  <a:lnTo>
                    <a:pt x="600456" y="20955"/>
                  </a:lnTo>
                  <a:cubicBezTo>
                    <a:pt x="600456" y="9382"/>
                    <a:pt x="591074" y="0"/>
                    <a:pt x="579501" y="0"/>
                  </a:cubicBezTo>
                  <a:cubicBezTo>
                    <a:pt x="579470" y="0"/>
                    <a:pt x="579437" y="0"/>
                    <a:pt x="579406" y="0"/>
                  </a:cubicBezTo>
                  <a:lnTo>
                    <a:pt x="21050" y="0"/>
                  </a:lnTo>
                  <a:cubicBezTo>
                    <a:pt x="9477" y="-52"/>
                    <a:pt x="52" y="9287"/>
                    <a:pt x="0" y="20860"/>
                  </a:cubicBezTo>
                  <a:cubicBezTo>
                    <a:pt x="0" y="20891"/>
                    <a:pt x="0" y="20924"/>
                    <a:pt x="0" y="20955"/>
                  </a:cubicBezTo>
                  <a:lnTo>
                    <a:pt x="0" y="399288"/>
                  </a:lnTo>
                  <a:cubicBezTo>
                    <a:pt x="0" y="410861"/>
                    <a:pt x="9382" y="420243"/>
                    <a:pt x="20955" y="420243"/>
                  </a:cubicBezTo>
                  <a:cubicBezTo>
                    <a:pt x="20986" y="420243"/>
                    <a:pt x="21019" y="420243"/>
                    <a:pt x="21050" y="420243"/>
                  </a:cubicBezTo>
                  <a:lnTo>
                    <a:pt x="579406" y="420243"/>
                  </a:lnTo>
                  <a:close/>
                </a:path>
              </a:pathLst>
            </a:custGeom>
            <a:noFill/>
            <a:ln w="12700" cap="flat">
              <a:solidFill>
                <a:schemeClr val="bg1"/>
              </a:solidFill>
              <a:prstDash val="solid"/>
              <a:miter/>
            </a:ln>
          </p:spPr>
          <p:txBody>
            <a:bodyPr rtlCol="0" anchor="ctr"/>
            <a:lstStyle/>
            <a:p>
              <a:endParaRPr lang="en-US"/>
            </a:p>
          </p:txBody>
        </p:sp>
        <p:grpSp>
          <p:nvGrpSpPr>
            <p:cNvPr id="67" name="Group 66">
              <a:extLst>
                <a:ext uri="{FF2B5EF4-FFF2-40B4-BE49-F238E27FC236}">
                  <a16:creationId xmlns:a16="http://schemas.microsoft.com/office/drawing/2014/main" id="{103775B0-37F7-9C3A-9CA7-6AE1E2E2C922}"/>
                </a:ext>
              </a:extLst>
            </p:cNvPr>
            <p:cNvGrpSpPr/>
            <p:nvPr/>
          </p:nvGrpSpPr>
          <p:grpSpPr>
            <a:xfrm>
              <a:off x="2326114" y="3229839"/>
              <a:ext cx="159748" cy="384051"/>
              <a:chOff x="1290410" y="3597108"/>
              <a:chExt cx="107597" cy="268993"/>
            </a:xfrm>
          </p:grpSpPr>
          <p:sp>
            <p:nvSpPr>
              <p:cNvPr id="74" name="Freeform 73">
                <a:extLst>
                  <a:ext uri="{FF2B5EF4-FFF2-40B4-BE49-F238E27FC236}">
                    <a16:creationId xmlns:a16="http://schemas.microsoft.com/office/drawing/2014/main" id="{D15AAE7E-DB02-BB3B-7A57-4143E97E7C73}"/>
                  </a:ext>
                </a:extLst>
              </p:cNvPr>
              <p:cNvSpPr/>
              <p:nvPr/>
            </p:nvSpPr>
            <p:spPr>
              <a:xfrm>
                <a:off x="1290410" y="3597108"/>
                <a:ext cx="107597" cy="107597"/>
              </a:xfrm>
              <a:custGeom>
                <a:avLst/>
                <a:gdLst>
                  <a:gd name="connsiteX0" fmla="*/ 8277 w 107597"/>
                  <a:gd name="connsiteY0" fmla="*/ 0 h 107597"/>
                  <a:gd name="connsiteX1" fmla="*/ 99321 w 107597"/>
                  <a:gd name="connsiteY1" fmla="*/ 0 h 107597"/>
                  <a:gd name="connsiteX2" fmla="*/ 107597 w 107597"/>
                  <a:gd name="connsiteY2" fmla="*/ 8277 h 107597"/>
                  <a:gd name="connsiteX3" fmla="*/ 107597 w 107597"/>
                  <a:gd name="connsiteY3" fmla="*/ 99321 h 107597"/>
                  <a:gd name="connsiteX4" fmla="*/ 99321 w 107597"/>
                  <a:gd name="connsiteY4" fmla="*/ 107597 h 107597"/>
                  <a:gd name="connsiteX5" fmla="*/ 8277 w 107597"/>
                  <a:gd name="connsiteY5" fmla="*/ 107597 h 107597"/>
                  <a:gd name="connsiteX6" fmla="*/ 0 w 107597"/>
                  <a:gd name="connsiteY6" fmla="*/ 99321 h 107597"/>
                  <a:gd name="connsiteX7" fmla="*/ 0 w 107597"/>
                  <a:gd name="connsiteY7" fmla="*/ 8277 h 107597"/>
                  <a:gd name="connsiteX8" fmla="*/ 8277 w 107597"/>
                  <a:gd name="connsiteY8" fmla="*/ 0 h 10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97" h="107597">
                    <a:moveTo>
                      <a:pt x="8277" y="0"/>
                    </a:moveTo>
                    <a:lnTo>
                      <a:pt x="99321" y="0"/>
                    </a:lnTo>
                    <a:cubicBezTo>
                      <a:pt x="104287" y="0"/>
                      <a:pt x="107597" y="3311"/>
                      <a:pt x="107597" y="8277"/>
                    </a:cubicBezTo>
                    <a:lnTo>
                      <a:pt x="107597" y="99321"/>
                    </a:lnTo>
                    <a:cubicBezTo>
                      <a:pt x="107597" y="104287"/>
                      <a:pt x="104287" y="107597"/>
                      <a:pt x="99321" y="107597"/>
                    </a:cubicBezTo>
                    <a:lnTo>
                      <a:pt x="8277" y="107597"/>
                    </a:lnTo>
                    <a:cubicBezTo>
                      <a:pt x="3311" y="107597"/>
                      <a:pt x="0" y="104287"/>
                      <a:pt x="0" y="99321"/>
                    </a:cubicBezTo>
                    <a:lnTo>
                      <a:pt x="0" y="8277"/>
                    </a:lnTo>
                    <a:cubicBezTo>
                      <a:pt x="0" y="4138"/>
                      <a:pt x="4138" y="0"/>
                      <a:pt x="8277" y="0"/>
                    </a:cubicBezTo>
                    <a:close/>
                  </a:path>
                </a:pathLst>
              </a:custGeom>
              <a:solidFill>
                <a:srgbClr val="BA0C25"/>
              </a:solidFill>
              <a:ln w="12700" cap="flat">
                <a:solidFill>
                  <a:schemeClr val="bg1"/>
                </a:solid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28153CF6-B1B2-AEB2-6E10-071FB55A3369}"/>
                  </a:ext>
                </a:extLst>
              </p:cNvPr>
              <p:cNvSpPr/>
              <p:nvPr/>
            </p:nvSpPr>
            <p:spPr>
              <a:xfrm>
                <a:off x="1321861" y="3634353"/>
                <a:ext cx="51315" cy="40555"/>
              </a:xfrm>
              <a:custGeom>
                <a:avLst/>
                <a:gdLst>
                  <a:gd name="connsiteX0" fmla="*/ 0 w 51315"/>
                  <a:gd name="connsiteY0" fmla="*/ 24830 h 40555"/>
                  <a:gd name="connsiteX1" fmla="*/ 17381 w 51315"/>
                  <a:gd name="connsiteY1" fmla="*/ 40556 h 40555"/>
                  <a:gd name="connsiteX2" fmla="*/ 51316 w 51315"/>
                  <a:gd name="connsiteY2" fmla="*/ 0 h 40555"/>
                </a:gdLst>
                <a:ahLst/>
                <a:cxnLst>
                  <a:cxn ang="0">
                    <a:pos x="connsiteX0" y="connsiteY0"/>
                  </a:cxn>
                  <a:cxn ang="0">
                    <a:pos x="connsiteX1" y="connsiteY1"/>
                  </a:cxn>
                  <a:cxn ang="0">
                    <a:pos x="connsiteX2" y="connsiteY2"/>
                  </a:cxn>
                </a:cxnLst>
                <a:rect l="l" t="t" r="r" b="b"/>
                <a:pathLst>
                  <a:path w="51315" h="40555">
                    <a:moveTo>
                      <a:pt x="0" y="24830"/>
                    </a:moveTo>
                    <a:lnTo>
                      <a:pt x="17381" y="40556"/>
                    </a:lnTo>
                    <a:lnTo>
                      <a:pt x="51316" y="0"/>
                    </a:lnTo>
                  </a:path>
                </a:pathLst>
              </a:custGeom>
              <a:noFill/>
              <a:ln w="12700" cap="flat">
                <a:solidFill>
                  <a:schemeClr val="bg1"/>
                </a:solid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B3FD812E-7DA3-1AED-DC49-281F6F03F6A1}"/>
                  </a:ext>
                </a:extLst>
              </p:cNvPr>
              <p:cNvSpPr/>
              <p:nvPr/>
            </p:nvSpPr>
            <p:spPr>
              <a:xfrm>
                <a:off x="1321861" y="3634353"/>
                <a:ext cx="51315" cy="40555"/>
              </a:xfrm>
              <a:custGeom>
                <a:avLst/>
                <a:gdLst>
                  <a:gd name="connsiteX0" fmla="*/ 0 w 51315"/>
                  <a:gd name="connsiteY0" fmla="*/ 24830 h 40555"/>
                  <a:gd name="connsiteX1" fmla="*/ 17381 w 51315"/>
                  <a:gd name="connsiteY1" fmla="*/ 40556 h 40555"/>
                  <a:gd name="connsiteX2" fmla="*/ 51316 w 51315"/>
                  <a:gd name="connsiteY2" fmla="*/ 0 h 40555"/>
                </a:gdLst>
                <a:ahLst/>
                <a:cxnLst>
                  <a:cxn ang="0">
                    <a:pos x="connsiteX0" y="connsiteY0"/>
                  </a:cxn>
                  <a:cxn ang="0">
                    <a:pos x="connsiteX1" y="connsiteY1"/>
                  </a:cxn>
                  <a:cxn ang="0">
                    <a:pos x="connsiteX2" y="connsiteY2"/>
                  </a:cxn>
                </a:cxnLst>
                <a:rect l="l" t="t" r="r" b="b"/>
                <a:pathLst>
                  <a:path w="51315" h="40555">
                    <a:moveTo>
                      <a:pt x="0" y="24830"/>
                    </a:moveTo>
                    <a:lnTo>
                      <a:pt x="17381" y="40556"/>
                    </a:lnTo>
                    <a:lnTo>
                      <a:pt x="51316" y="0"/>
                    </a:lnTo>
                  </a:path>
                </a:pathLst>
              </a:custGeom>
              <a:noFill/>
              <a:ln w="12700" cap="rnd">
                <a:solidFill>
                  <a:schemeClr val="bg1"/>
                </a:solid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3D408999-0DF3-A109-597D-CB70316DF4A2}"/>
                  </a:ext>
                </a:extLst>
              </p:cNvPr>
              <p:cNvSpPr/>
              <p:nvPr/>
            </p:nvSpPr>
            <p:spPr>
              <a:xfrm>
                <a:off x="1290410" y="3758504"/>
                <a:ext cx="107597" cy="107597"/>
              </a:xfrm>
              <a:custGeom>
                <a:avLst/>
                <a:gdLst>
                  <a:gd name="connsiteX0" fmla="*/ 8277 w 107597"/>
                  <a:gd name="connsiteY0" fmla="*/ 0 h 107597"/>
                  <a:gd name="connsiteX1" fmla="*/ 99321 w 107597"/>
                  <a:gd name="connsiteY1" fmla="*/ 0 h 107597"/>
                  <a:gd name="connsiteX2" fmla="*/ 107597 w 107597"/>
                  <a:gd name="connsiteY2" fmla="*/ 8277 h 107597"/>
                  <a:gd name="connsiteX3" fmla="*/ 107597 w 107597"/>
                  <a:gd name="connsiteY3" fmla="*/ 99321 h 107597"/>
                  <a:gd name="connsiteX4" fmla="*/ 99321 w 107597"/>
                  <a:gd name="connsiteY4" fmla="*/ 107597 h 107597"/>
                  <a:gd name="connsiteX5" fmla="*/ 8277 w 107597"/>
                  <a:gd name="connsiteY5" fmla="*/ 107597 h 107597"/>
                  <a:gd name="connsiteX6" fmla="*/ 0 w 107597"/>
                  <a:gd name="connsiteY6" fmla="*/ 99321 h 107597"/>
                  <a:gd name="connsiteX7" fmla="*/ 0 w 107597"/>
                  <a:gd name="connsiteY7" fmla="*/ 8277 h 107597"/>
                  <a:gd name="connsiteX8" fmla="*/ 8277 w 107597"/>
                  <a:gd name="connsiteY8" fmla="*/ 0 h 10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597" h="107597">
                    <a:moveTo>
                      <a:pt x="8277" y="0"/>
                    </a:moveTo>
                    <a:lnTo>
                      <a:pt x="99321" y="0"/>
                    </a:lnTo>
                    <a:cubicBezTo>
                      <a:pt x="104287" y="0"/>
                      <a:pt x="107597" y="3311"/>
                      <a:pt x="107597" y="8277"/>
                    </a:cubicBezTo>
                    <a:lnTo>
                      <a:pt x="107597" y="99321"/>
                    </a:lnTo>
                    <a:cubicBezTo>
                      <a:pt x="107597" y="104287"/>
                      <a:pt x="104287" y="107597"/>
                      <a:pt x="99321" y="107597"/>
                    </a:cubicBezTo>
                    <a:lnTo>
                      <a:pt x="8277" y="107597"/>
                    </a:lnTo>
                    <a:cubicBezTo>
                      <a:pt x="3311" y="107597"/>
                      <a:pt x="0" y="104287"/>
                      <a:pt x="0" y="99321"/>
                    </a:cubicBezTo>
                    <a:lnTo>
                      <a:pt x="0" y="8277"/>
                    </a:lnTo>
                    <a:cubicBezTo>
                      <a:pt x="0" y="4138"/>
                      <a:pt x="4138" y="0"/>
                      <a:pt x="8277" y="0"/>
                    </a:cubicBezTo>
                    <a:close/>
                  </a:path>
                </a:pathLst>
              </a:custGeom>
              <a:noFill/>
              <a:ln w="12700" cap="flat">
                <a:solidFill>
                  <a:schemeClr val="bg1"/>
                </a:solid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1A06EC64-0BFD-164B-22FD-18BCEBC69CC3}"/>
                  </a:ext>
                </a:extLst>
              </p:cNvPr>
              <p:cNvSpPr/>
              <p:nvPr/>
            </p:nvSpPr>
            <p:spPr>
              <a:xfrm>
                <a:off x="1325172" y="3791611"/>
                <a:ext cx="42211" cy="41383"/>
              </a:xfrm>
              <a:custGeom>
                <a:avLst/>
                <a:gdLst>
                  <a:gd name="connsiteX0" fmla="*/ 0 w 42211"/>
                  <a:gd name="connsiteY0" fmla="*/ 0 h 41383"/>
                  <a:gd name="connsiteX1" fmla="*/ 42211 w 42211"/>
                  <a:gd name="connsiteY1" fmla="*/ 41384 h 41383"/>
                </a:gdLst>
                <a:ahLst/>
                <a:cxnLst>
                  <a:cxn ang="0">
                    <a:pos x="connsiteX0" y="connsiteY0"/>
                  </a:cxn>
                  <a:cxn ang="0">
                    <a:pos x="connsiteX1" y="connsiteY1"/>
                  </a:cxn>
                </a:cxnLst>
                <a:rect l="l" t="t" r="r" b="b"/>
                <a:pathLst>
                  <a:path w="42211" h="41383">
                    <a:moveTo>
                      <a:pt x="0" y="0"/>
                    </a:moveTo>
                    <a:lnTo>
                      <a:pt x="42211" y="41384"/>
                    </a:lnTo>
                  </a:path>
                </a:pathLst>
              </a:custGeom>
              <a:ln w="12700" cap="flat">
                <a:solidFill>
                  <a:schemeClr val="bg1"/>
                </a:solid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4BB2DAC-0B60-B12B-EAC8-479CFB7BCA22}"/>
                  </a:ext>
                </a:extLst>
              </p:cNvPr>
              <p:cNvSpPr/>
              <p:nvPr/>
            </p:nvSpPr>
            <p:spPr>
              <a:xfrm>
                <a:off x="1325172" y="3791611"/>
                <a:ext cx="42211" cy="41383"/>
              </a:xfrm>
              <a:custGeom>
                <a:avLst/>
                <a:gdLst>
                  <a:gd name="connsiteX0" fmla="*/ 0 w 42211"/>
                  <a:gd name="connsiteY0" fmla="*/ 41384 h 41383"/>
                  <a:gd name="connsiteX1" fmla="*/ 42211 w 42211"/>
                  <a:gd name="connsiteY1" fmla="*/ 0 h 41383"/>
                </a:gdLst>
                <a:ahLst/>
                <a:cxnLst>
                  <a:cxn ang="0">
                    <a:pos x="connsiteX0" y="connsiteY0"/>
                  </a:cxn>
                  <a:cxn ang="0">
                    <a:pos x="connsiteX1" y="connsiteY1"/>
                  </a:cxn>
                </a:cxnLst>
                <a:rect l="l" t="t" r="r" b="b"/>
                <a:pathLst>
                  <a:path w="42211" h="41383">
                    <a:moveTo>
                      <a:pt x="0" y="41384"/>
                    </a:moveTo>
                    <a:lnTo>
                      <a:pt x="42211" y="0"/>
                    </a:lnTo>
                  </a:path>
                </a:pathLst>
              </a:custGeom>
              <a:ln w="12700" cap="flat">
                <a:solidFill>
                  <a:schemeClr val="bg1"/>
                </a:solidFill>
                <a:prstDash val="solid"/>
                <a:miter/>
              </a:ln>
            </p:spPr>
            <p:txBody>
              <a:bodyPr rtlCol="0" anchor="ctr"/>
              <a:lstStyle/>
              <a:p>
                <a:endParaRPr lang="en-US"/>
              </a:p>
            </p:txBody>
          </p:sp>
        </p:grpSp>
        <p:sp>
          <p:nvSpPr>
            <p:cNvPr id="68" name="Freeform 67">
              <a:extLst>
                <a:ext uri="{FF2B5EF4-FFF2-40B4-BE49-F238E27FC236}">
                  <a16:creationId xmlns:a16="http://schemas.microsoft.com/office/drawing/2014/main" id="{874E369B-6056-ABB1-4290-3B1BDE0C5E87}"/>
                </a:ext>
              </a:extLst>
            </p:cNvPr>
            <p:cNvSpPr/>
            <p:nvPr/>
          </p:nvSpPr>
          <p:spPr>
            <a:xfrm>
              <a:off x="2705475" y="3237743"/>
              <a:ext cx="205454" cy="211332"/>
            </a:xfrm>
            <a:custGeom>
              <a:avLst/>
              <a:gdLst>
                <a:gd name="connsiteX0" fmla="*/ 181192 w 205454"/>
                <a:gd name="connsiteY0" fmla="*/ 116223 h 211332"/>
                <a:gd name="connsiteX1" fmla="*/ 181192 w 205454"/>
                <a:gd name="connsiteY1" fmla="*/ 95497 h 211332"/>
                <a:gd name="connsiteX2" fmla="*/ 203468 w 205454"/>
                <a:gd name="connsiteY2" fmla="*/ 78096 h 211332"/>
                <a:gd name="connsiteX3" fmla="*/ 204760 w 205454"/>
                <a:gd name="connsiteY3" fmla="*/ 71316 h 211332"/>
                <a:gd name="connsiteX4" fmla="*/ 183613 w 205454"/>
                <a:gd name="connsiteY4" fmla="*/ 34674 h 211332"/>
                <a:gd name="connsiteX5" fmla="*/ 177157 w 205454"/>
                <a:gd name="connsiteY5" fmla="*/ 32349 h 211332"/>
                <a:gd name="connsiteX6" fmla="*/ 150877 w 205454"/>
                <a:gd name="connsiteY6" fmla="*/ 42906 h 211332"/>
                <a:gd name="connsiteX7" fmla="*/ 133024 w 205454"/>
                <a:gd name="connsiteY7" fmla="*/ 32543 h 211332"/>
                <a:gd name="connsiteX8" fmla="*/ 128989 w 205454"/>
                <a:gd name="connsiteY8" fmla="*/ 4585 h 211332"/>
                <a:gd name="connsiteX9" fmla="*/ 123856 w 205454"/>
                <a:gd name="connsiteY9" fmla="*/ 1 h 211332"/>
                <a:gd name="connsiteX10" fmla="*/ 81628 w 205454"/>
                <a:gd name="connsiteY10" fmla="*/ 1 h 211332"/>
                <a:gd name="connsiteX11" fmla="*/ 76463 w 205454"/>
                <a:gd name="connsiteY11" fmla="*/ 4456 h 211332"/>
                <a:gd name="connsiteX12" fmla="*/ 72427 w 205454"/>
                <a:gd name="connsiteY12" fmla="*/ 32414 h 211332"/>
                <a:gd name="connsiteX13" fmla="*/ 54606 w 205454"/>
                <a:gd name="connsiteY13" fmla="*/ 42777 h 211332"/>
                <a:gd name="connsiteX14" fmla="*/ 28295 w 205454"/>
                <a:gd name="connsiteY14" fmla="*/ 32285 h 211332"/>
                <a:gd name="connsiteX15" fmla="*/ 21838 w 205454"/>
                <a:gd name="connsiteY15" fmla="*/ 34609 h 211332"/>
                <a:gd name="connsiteX16" fmla="*/ 724 w 205454"/>
                <a:gd name="connsiteY16" fmla="*/ 71187 h 211332"/>
                <a:gd name="connsiteX17" fmla="*/ 2015 w 205454"/>
                <a:gd name="connsiteY17" fmla="*/ 77967 h 211332"/>
                <a:gd name="connsiteX18" fmla="*/ 24291 w 205454"/>
                <a:gd name="connsiteY18" fmla="*/ 95368 h 211332"/>
                <a:gd name="connsiteX19" fmla="*/ 23549 w 205454"/>
                <a:gd name="connsiteY19" fmla="*/ 105731 h 211332"/>
                <a:gd name="connsiteX20" fmla="*/ 24291 w 205454"/>
                <a:gd name="connsiteY20" fmla="*/ 116223 h 211332"/>
                <a:gd name="connsiteX21" fmla="*/ 2015 w 205454"/>
                <a:gd name="connsiteY21" fmla="*/ 133624 h 211332"/>
                <a:gd name="connsiteX22" fmla="*/ 724 w 205454"/>
                <a:gd name="connsiteY22" fmla="*/ 140404 h 211332"/>
                <a:gd name="connsiteX23" fmla="*/ 22032 w 205454"/>
                <a:gd name="connsiteY23" fmla="*/ 176788 h 211332"/>
                <a:gd name="connsiteX24" fmla="*/ 28488 w 205454"/>
                <a:gd name="connsiteY24" fmla="*/ 179113 h 211332"/>
                <a:gd name="connsiteX25" fmla="*/ 54800 w 205454"/>
                <a:gd name="connsiteY25" fmla="*/ 168556 h 211332"/>
                <a:gd name="connsiteX26" fmla="*/ 72621 w 205454"/>
                <a:gd name="connsiteY26" fmla="*/ 178919 h 211332"/>
                <a:gd name="connsiteX27" fmla="*/ 76656 w 205454"/>
                <a:gd name="connsiteY27" fmla="*/ 206877 h 211332"/>
                <a:gd name="connsiteX28" fmla="*/ 81822 w 205454"/>
                <a:gd name="connsiteY28" fmla="*/ 211332 h 211332"/>
                <a:gd name="connsiteX29" fmla="*/ 123856 w 205454"/>
                <a:gd name="connsiteY29" fmla="*/ 211332 h 211332"/>
                <a:gd name="connsiteX30" fmla="*/ 129021 w 205454"/>
                <a:gd name="connsiteY30" fmla="*/ 206877 h 211332"/>
                <a:gd name="connsiteX31" fmla="*/ 133057 w 205454"/>
                <a:gd name="connsiteY31" fmla="*/ 178919 h 211332"/>
                <a:gd name="connsiteX32" fmla="*/ 150910 w 205454"/>
                <a:gd name="connsiteY32" fmla="*/ 168556 h 211332"/>
                <a:gd name="connsiteX33" fmla="*/ 177189 w 205454"/>
                <a:gd name="connsiteY33" fmla="*/ 179113 h 211332"/>
                <a:gd name="connsiteX34" fmla="*/ 183646 w 205454"/>
                <a:gd name="connsiteY34" fmla="*/ 176788 h 211332"/>
                <a:gd name="connsiteX35" fmla="*/ 204760 w 205454"/>
                <a:gd name="connsiteY35" fmla="*/ 140275 h 211332"/>
                <a:gd name="connsiteX36" fmla="*/ 203468 w 205454"/>
                <a:gd name="connsiteY36" fmla="*/ 133495 h 21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5454" h="211332">
                  <a:moveTo>
                    <a:pt x="181192" y="116223"/>
                  </a:moveTo>
                  <a:cubicBezTo>
                    <a:pt x="182182" y="109350"/>
                    <a:pt x="182182" y="102370"/>
                    <a:pt x="181192" y="95497"/>
                  </a:cubicBezTo>
                  <a:lnTo>
                    <a:pt x="203468" y="78096"/>
                  </a:lnTo>
                  <a:cubicBezTo>
                    <a:pt x="205502" y="76458"/>
                    <a:pt x="206049" y="73587"/>
                    <a:pt x="204760" y="71316"/>
                  </a:cubicBezTo>
                  <a:lnTo>
                    <a:pt x="183613" y="34674"/>
                  </a:lnTo>
                  <a:cubicBezTo>
                    <a:pt x="182322" y="32420"/>
                    <a:pt x="179588" y="31436"/>
                    <a:pt x="177157" y="32349"/>
                  </a:cubicBezTo>
                  <a:lnTo>
                    <a:pt x="150877" y="42906"/>
                  </a:lnTo>
                  <a:cubicBezTo>
                    <a:pt x="145410" y="38679"/>
                    <a:pt x="139407" y="35194"/>
                    <a:pt x="133024" y="32543"/>
                  </a:cubicBezTo>
                  <a:lnTo>
                    <a:pt x="128989" y="4585"/>
                  </a:lnTo>
                  <a:cubicBezTo>
                    <a:pt x="128707" y="1966"/>
                    <a:pt x="126489" y="-15"/>
                    <a:pt x="123856" y="1"/>
                  </a:cubicBezTo>
                  <a:lnTo>
                    <a:pt x="81628" y="1"/>
                  </a:lnTo>
                  <a:cubicBezTo>
                    <a:pt x="79026" y="-38"/>
                    <a:pt x="76806" y="1876"/>
                    <a:pt x="76463" y="4456"/>
                  </a:cubicBezTo>
                  <a:lnTo>
                    <a:pt x="72427" y="32414"/>
                  </a:lnTo>
                  <a:cubicBezTo>
                    <a:pt x="66070" y="35096"/>
                    <a:pt x="60081" y="38578"/>
                    <a:pt x="54606" y="42777"/>
                  </a:cubicBezTo>
                  <a:lnTo>
                    <a:pt x="28295" y="32285"/>
                  </a:lnTo>
                  <a:cubicBezTo>
                    <a:pt x="25865" y="31280"/>
                    <a:pt x="23069" y="32286"/>
                    <a:pt x="21838" y="34609"/>
                  </a:cubicBezTo>
                  <a:lnTo>
                    <a:pt x="724" y="71187"/>
                  </a:lnTo>
                  <a:cubicBezTo>
                    <a:pt x="-609" y="73450"/>
                    <a:pt x="-57" y="76352"/>
                    <a:pt x="2015" y="77967"/>
                  </a:cubicBezTo>
                  <a:lnTo>
                    <a:pt x="24291" y="95368"/>
                  </a:lnTo>
                  <a:cubicBezTo>
                    <a:pt x="23832" y="98804"/>
                    <a:pt x="23584" y="102265"/>
                    <a:pt x="23549" y="105731"/>
                  </a:cubicBezTo>
                  <a:cubicBezTo>
                    <a:pt x="23579" y="109241"/>
                    <a:pt x="23827" y="112745"/>
                    <a:pt x="24291" y="116223"/>
                  </a:cubicBezTo>
                  <a:lnTo>
                    <a:pt x="2015" y="133624"/>
                  </a:lnTo>
                  <a:cubicBezTo>
                    <a:pt x="-19" y="135262"/>
                    <a:pt x="-566" y="138133"/>
                    <a:pt x="724" y="140404"/>
                  </a:cubicBezTo>
                  <a:lnTo>
                    <a:pt x="22032" y="176788"/>
                  </a:lnTo>
                  <a:cubicBezTo>
                    <a:pt x="23323" y="179042"/>
                    <a:pt x="26057" y="180026"/>
                    <a:pt x="28488" y="179113"/>
                  </a:cubicBezTo>
                  <a:lnTo>
                    <a:pt x="54800" y="168556"/>
                  </a:lnTo>
                  <a:cubicBezTo>
                    <a:pt x="60252" y="172789"/>
                    <a:pt x="66245" y="176274"/>
                    <a:pt x="72621" y="178919"/>
                  </a:cubicBezTo>
                  <a:lnTo>
                    <a:pt x="76656" y="206877"/>
                  </a:lnTo>
                  <a:cubicBezTo>
                    <a:pt x="77000" y="209457"/>
                    <a:pt x="79219" y="211371"/>
                    <a:pt x="81822" y="211332"/>
                  </a:cubicBezTo>
                  <a:lnTo>
                    <a:pt x="123856" y="211332"/>
                  </a:lnTo>
                  <a:cubicBezTo>
                    <a:pt x="126458" y="211371"/>
                    <a:pt x="128678" y="209457"/>
                    <a:pt x="129021" y="206877"/>
                  </a:cubicBezTo>
                  <a:lnTo>
                    <a:pt x="133057" y="178919"/>
                  </a:lnTo>
                  <a:cubicBezTo>
                    <a:pt x="139420" y="176230"/>
                    <a:pt x="145419" y="172748"/>
                    <a:pt x="150910" y="168556"/>
                  </a:cubicBezTo>
                  <a:lnTo>
                    <a:pt x="177189" y="179113"/>
                  </a:lnTo>
                  <a:cubicBezTo>
                    <a:pt x="179619" y="180118"/>
                    <a:pt x="182414" y="179111"/>
                    <a:pt x="183646" y="176788"/>
                  </a:cubicBezTo>
                  <a:lnTo>
                    <a:pt x="204760" y="140275"/>
                  </a:lnTo>
                  <a:cubicBezTo>
                    <a:pt x="206049" y="138004"/>
                    <a:pt x="205502" y="135133"/>
                    <a:pt x="203468" y="133495"/>
                  </a:cubicBezTo>
                  <a:close/>
                </a:path>
              </a:pathLst>
            </a:custGeom>
            <a:solidFill>
              <a:srgbClr val="BA0C25"/>
            </a:solidFill>
            <a:ln w="12700" cap="flat">
              <a:solidFill>
                <a:schemeClr val="bg1"/>
              </a:solid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83B821E9-BDB1-82A6-856A-29F3A5B88F09}"/>
                </a:ext>
              </a:extLst>
            </p:cNvPr>
            <p:cNvSpPr/>
            <p:nvPr/>
          </p:nvSpPr>
          <p:spPr>
            <a:xfrm>
              <a:off x="2771251" y="3306508"/>
              <a:ext cx="73930" cy="73930"/>
            </a:xfrm>
            <a:custGeom>
              <a:avLst/>
              <a:gdLst>
                <a:gd name="connsiteX0" fmla="*/ 73931 w 73930"/>
                <a:gd name="connsiteY0" fmla="*/ 36965 h 73930"/>
                <a:gd name="connsiteX1" fmla="*/ 36965 w 73930"/>
                <a:gd name="connsiteY1" fmla="*/ 73931 h 73930"/>
                <a:gd name="connsiteX2" fmla="*/ 0 w 73930"/>
                <a:gd name="connsiteY2" fmla="*/ 36965 h 73930"/>
                <a:gd name="connsiteX3" fmla="*/ 36965 w 73930"/>
                <a:gd name="connsiteY3" fmla="*/ 0 h 73930"/>
                <a:gd name="connsiteX4" fmla="*/ 73931 w 73930"/>
                <a:gd name="connsiteY4" fmla="*/ 36965 h 73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930" h="73930">
                  <a:moveTo>
                    <a:pt x="73931" y="36965"/>
                  </a:moveTo>
                  <a:cubicBezTo>
                    <a:pt x="73931" y="57381"/>
                    <a:pt x="57381" y="73931"/>
                    <a:pt x="36965" y="73931"/>
                  </a:cubicBezTo>
                  <a:cubicBezTo>
                    <a:pt x="16550" y="73931"/>
                    <a:pt x="0" y="57381"/>
                    <a:pt x="0" y="36965"/>
                  </a:cubicBezTo>
                  <a:cubicBezTo>
                    <a:pt x="0" y="16550"/>
                    <a:pt x="16550" y="0"/>
                    <a:pt x="36965" y="0"/>
                  </a:cubicBezTo>
                  <a:cubicBezTo>
                    <a:pt x="57381" y="0"/>
                    <a:pt x="73931" y="16550"/>
                    <a:pt x="73931" y="36965"/>
                  </a:cubicBezTo>
                  <a:close/>
                </a:path>
              </a:pathLst>
            </a:custGeom>
            <a:noFill/>
            <a:ln w="12700" cap="flat">
              <a:solidFill>
                <a:schemeClr val="bg1"/>
              </a:solid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EB1E91C1-19D5-6E71-48E6-BB5BF46C79C4}"/>
                </a:ext>
              </a:extLst>
            </p:cNvPr>
            <p:cNvSpPr/>
            <p:nvPr/>
          </p:nvSpPr>
          <p:spPr>
            <a:xfrm>
              <a:off x="2495308" y="3746282"/>
              <a:ext cx="145922" cy="77344"/>
            </a:xfrm>
            <a:custGeom>
              <a:avLst/>
              <a:gdLst>
                <a:gd name="connsiteX0" fmla="*/ 127540 w 145922"/>
                <a:gd name="connsiteY0" fmla="*/ 0 h 77344"/>
                <a:gd name="connsiteX1" fmla="*/ 145923 w 145922"/>
                <a:gd name="connsiteY1" fmla="*/ 74676 h 77344"/>
                <a:gd name="connsiteX2" fmla="*/ 143258 w 145922"/>
                <a:gd name="connsiteY2" fmla="*/ 77345 h 77344"/>
                <a:gd name="connsiteX3" fmla="*/ 143161 w 145922"/>
                <a:gd name="connsiteY3" fmla="*/ 77343 h 77344"/>
                <a:gd name="connsiteX4" fmla="*/ 2762 w 145922"/>
                <a:gd name="connsiteY4" fmla="*/ 77343 h 77344"/>
                <a:gd name="connsiteX5" fmla="*/ 2 w 145922"/>
                <a:gd name="connsiteY5" fmla="*/ 74773 h 77344"/>
                <a:gd name="connsiteX6" fmla="*/ 0 w 145922"/>
                <a:gd name="connsiteY6" fmla="*/ 74676 h 77344"/>
                <a:gd name="connsiteX7" fmla="*/ 18383 w 145922"/>
                <a:gd name="connsiteY7" fmla="*/ 0 h 7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922" h="77344">
                  <a:moveTo>
                    <a:pt x="127540" y="0"/>
                  </a:moveTo>
                  <a:lnTo>
                    <a:pt x="145923" y="74676"/>
                  </a:lnTo>
                  <a:cubicBezTo>
                    <a:pt x="145924" y="76149"/>
                    <a:pt x="144730" y="77344"/>
                    <a:pt x="143258" y="77345"/>
                  </a:cubicBezTo>
                  <a:cubicBezTo>
                    <a:pt x="143226" y="77345"/>
                    <a:pt x="143193" y="77344"/>
                    <a:pt x="143161" y="77343"/>
                  </a:cubicBezTo>
                  <a:lnTo>
                    <a:pt x="2762" y="77343"/>
                  </a:lnTo>
                  <a:cubicBezTo>
                    <a:pt x="1291" y="77395"/>
                    <a:pt x="54" y="76245"/>
                    <a:pt x="2" y="74773"/>
                  </a:cubicBezTo>
                  <a:cubicBezTo>
                    <a:pt x="1" y="74741"/>
                    <a:pt x="0" y="74708"/>
                    <a:pt x="0" y="74676"/>
                  </a:cubicBezTo>
                  <a:lnTo>
                    <a:pt x="18383" y="0"/>
                  </a:lnTo>
                </a:path>
              </a:pathLst>
            </a:custGeom>
            <a:noFill/>
            <a:ln w="12700" cap="flat">
              <a:solidFill>
                <a:schemeClr val="bg1"/>
              </a:solid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A11993EB-78C4-59EB-6F86-161D374D36CC}"/>
                </a:ext>
              </a:extLst>
            </p:cNvPr>
            <p:cNvSpPr/>
            <p:nvPr/>
          </p:nvSpPr>
          <p:spPr>
            <a:xfrm>
              <a:off x="2268042" y="3678368"/>
              <a:ext cx="600455" cy="9525"/>
            </a:xfrm>
            <a:custGeom>
              <a:avLst/>
              <a:gdLst>
                <a:gd name="connsiteX0" fmla="*/ 0 w 600455"/>
                <a:gd name="connsiteY0" fmla="*/ 0 h 9525"/>
                <a:gd name="connsiteX1" fmla="*/ 600456 w 600455"/>
                <a:gd name="connsiteY1" fmla="*/ 0 h 9525"/>
              </a:gdLst>
              <a:ahLst/>
              <a:cxnLst>
                <a:cxn ang="0">
                  <a:pos x="connsiteX0" y="connsiteY0"/>
                </a:cxn>
                <a:cxn ang="0">
                  <a:pos x="connsiteX1" y="connsiteY1"/>
                </a:cxn>
              </a:cxnLst>
              <a:rect l="l" t="t" r="r" b="b"/>
              <a:pathLst>
                <a:path w="600455" h="9525">
                  <a:moveTo>
                    <a:pt x="0" y="0"/>
                  </a:moveTo>
                  <a:lnTo>
                    <a:pt x="600456" y="0"/>
                  </a:lnTo>
                </a:path>
              </a:pathLst>
            </a:custGeom>
            <a:ln w="12700" cap="flat">
              <a:solidFill>
                <a:schemeClr val="bg1"/>
              </a:solid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D1840FF7-E01E-9DB4-6811-942B99DEC7B1}"/>
                </a:ext>
              </a:extLst>
            </p:cNvPr>
            <p:cNvSpPr/>
            <p:nvPr/>
          </p:nvSpPr>
          <p:spPr>
            <a:xfrm>
              <a:off x="2659548" y="3458479"/>
              <a:ext cx="135984" cy="139874"/>
            </a:xfrm>
            <a:custGeom>
              <a:avLst/>
              <a:gdLst>
                <a:gd name="connsiteX0" fmla="*/ 119926 w 135984"/>
                <a:gd name="connsiteY0" fmla="*/ 76925 h 139875"/>
                <a:gd name="connsiteX1" fmla="*/ 119926 w 135984"/>
                <a:gd name="connsiteY1" fmla="*/ 63207 h 139875"/>
                <a:gd name="connsiteX2" fmla="*/ 134670 w 135984"/>
                <a:gd name="connsiteY2" fmla="*/ 51689 h 139875"/>
                <a:gd name="connsiteX3" fmla="*/ 135524 w 135984"/>
                <a:gd name="connsiteY3" fmla="*/ 47202 h 139875"/>
                <a:gd name="connsiteX4" fmla="*/ 121528 w 135984"/>
                <a:gd name="connsiteY4" fmla="*/ 22950 h 139875"/>
                <a:gd name="connsiteX5" fmla="*/ 117255 w 135984"/>
                <a:gd name="connsiteY5" fmla="*/ 21411 h 139875"/>
                <a:gd name="connsiteX6" fmla="*/ 99861 w 135984"/>
                <a:gd name="connsiteY6" fmla="*/ 28398 h 139875"/>
                <a:gd name="connsiteX7" fmla="*/ 88045 w 135984"/>
                <a:gd name="connsiteY7" fmla="*/ 21539 h 139875"/>
                <a:gd name="connsiteX8" fmla="*/ 85374 w 135984"/>
                <a:gd name="connsiteY8" fmla="*/ 3035 h 139875"/>
                <a:gd name="connsiteX9" fmla="*/ 81976 w 135984"/>
                <a:gd name="connsiteY9" fmla="*/ 0 h 139875"/>
                <a:gd name="connsiteX10" fmla="*/ 54027 w 135984"/>
                <a:gd name="connsiteY10" fmla="*/ 0 h 139875"/>
                <a:gd name="connsiteX11" fmla="*/ 50608 w 135984"/>
                <a:gd name="connsiteY11" fmla="*/ 2949 h 139875"/>
                <a:gd name="connsiteX12" fmla="*/ 47937 w 135984"/>
                <a:gd name="connsiteY12" fmla="*/ 21454 h 139875"/>
                <a:gd name="connsiteX13" fmla="*/ 36142 w 135984"/>
                <a:gd name="connsiteY13" fmla="*/ 28313 h 139875"/>
                <a:gd name="connsiteX14" fmla="*/ 18727 w 135984"/>
                <a:gd name="connsiteY14" fmla="*/ 21368 h 139875"/>
                <a:gd name="connsiteX15" fmla="*/ 14454 w 135984"/>
                <a:gd name="connsiteY15" fmla="*/ 22907 h 139875"/>
                <a:gd name="connsiteX16" fmla="*/ 479 w 135984"/>
                <a:gd name="connsiteY16" fmla="*/ 47117 h 139875"/>
                <a:gd name="connsiteX17" fmla="*/ 1334 w 135984"/>
                <a:gd name="connsiteY17" fmla="*/ 51604 h 139875"/>
                <a:gd name="connsiteX18" fmla="*/ 16078 w 135984"/>
                <a:gd name="connsiteY18" fmla="*/ 63121 h 139875"/>
                <a:gd name="connsiteX19" fmla="*/ 15586 w 135984"/>
                <a:gd name="connsiteY19" fmla="*/ 69980 h 139875"/>
                <a:gd name="connsiteX20" fmla="*/ 16078 w 135984"/>
                <a:gd name="connsiteY20" fmla="*/ 76925 h 139875"/>
                <a:gd name="connsiteX21" fmla="*/ 1334 w 135984"/>
                <a:gd name="connsiteY21" fmla="*/ 88442 h 139875"/>
                <a:gd name="connsiteX22" fmla="*/ 479 w 135984"/>
                <a:gd name="connsiteY22" fmla="*/ 92929 h 139875"/>
                <a:gd name="connsiteX23" fmla="*/ 14582 w 135984"/>
                <a:gd name="connsiteY23" fmla="*/ 117011 h 139875"/>
                <a:gd name="connsiteX24" fmla="*/ 18856 w 135984"/>
                <a:gd name="connsiteY24" fmla="*/ 118550 h 139875"/>
                <a:gd name="connsiteX25" fmla="*/ 36270 w 135984"/>
                <a:gd name="connsiteY25" fmla="*/ 111562 h 139875"/>
                <a:gd name="connsiteX26" fmla="*/ 48066 w 135984"/>
                <a:gd name="connsiteY26" fmla="*/ 118421 h 139875"/>
                <a:gd name="connsiteX27" fmla="*/ 50737 w 135984"/>
                <a:gd name="connsiteY27" fmla="*/ 136926 h 139875"/>
                <a:gd name="connsiteX28" fmla="*/ 54155 w 135984"/>
                <a:gd name="connsiteY28" fmla="*/ 139875 h 139875"/>
                <a:gd name="connsiteX29" fmla="*/ 81976 w 135984"/>
                <a:gd name="connsiteY29" fmla="*/ 139875 h 139875"/>
                <a:gd name="connsiteX30" fmla="*/ 85395 w 135984"/>
                <a:gd name="connsiteY30" fmla="*/ 136926 h 139875"/>
                <a:gd name="connsiteX31" fmla="*/ 88066 w 135984"/>
                <a:gd name="connsiteY31" fmla="*/ 118421 h 139875"/>
                <a:gd name="connsiteX32" fmla="*/ 99883 w 135984"/>
                <a:gd name="connsiteY32" fmla="*/ 111562 h 139875"/>
                <a:gd name="connsiteX33" fmla="*/ 117276 w 135984"/>
                <a:gd name="connsiteY33" fmla="*/ 118550 h 139875"/>
                <a:gd name="connsiteX34" fmla="*/ 121550 w 135984"/>
                <a:gd name="connsiteY34" fmla="*/ 117011 h 139875"/>
                <a:gd name="connsiteX35" fmla="*/ 135524 w 135984"/>
                <a:gd name="connsiteY35" fmla="*/ 92844 h 139875"/>
                <a:gd name="connsiteX36" fmla="*/ 134670 w 135984"/>
                <a:gd name="connsiteY36" fmla="*/ 88357 h 13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5984" h="139875">
                  <a:moveTo>
                    <a:pt x="119926" y="76925"/>
                  </a:moveTo>
                  <a:cubicBezTo>
                    <a:pt x="120581" y="72376"/>
                    <a:pt x="120581" y="67756"/>
                    <a:pt x="119926" y="63207"/>
                  </a:cubicBezTo>
                  <a:lnTo>
                    <a:pt x="134670" y="51689"/>
                  </a:lnTo>
                  <a:cubicBezTo>
                    <a:pt x="136016" y="50605"/>
                    <a:pt x="136378" y="48705"/>
                    <a:pt x="135524" y="47202"/>
                  </a:cubicBezTo>
                  <a:lnTo>
                    <a:pt x="121528" y="22950"/>
                  </a:lnTo>
                  <a:cubicBezTo>
                    <a:pt x="120674" y="21458"/>
                    <a:pt x="118864" y="20806"/>
                    <a:pt x="117255" y="21411"/>
                  </a:cubicBezTo>
                  <a:lnTo>
                    <a:pt x="99861" y="28398"/>
                  </a:lnTo>
                  <a:cubicBezTo>
                    <a:pt x="96242" y="25600"/>
                    <a:pt x="92269" y="23294"/>
                    <a:pt x="88045" y="21539"/>
                  </a:cubicBezTo>
                  <a:lnTo>
                    <a:pt x="85374" y="3035"/>
                  </a:lnTo>
                  <a:cubicBezTo>
                    <a:pt x="85188" y="1301"/>
                    <a:pt x="83720" y="-10"/>
                    <a:pt x="81976" y="0"/>
                  </a:cubicBezTo>
                  <a:lnTo>
                    <a:pt x="54027" y="0"/>
                  </a:lnTo>
                  <a:cubicBezTo>
                    <a:pt x="52305" y="-25"/>
                    <a:pt x="50836" y="1242"/>
                    <a:pt x="50608" y="2949"/>
                  </a:cubicBezTo>
                  <a:lnTo>
                    <a:pt x="47937" y="21454"/>
                  </a:lnTo>
                  <a:cubicBezTo>
                    <a:pt x="43730" y="23229"/>
                    <a:pt x="39766" y="25534"/>
                    <a:pt x="36142" y="28313"/>
                  </a:cubicBezTo>
                  <a:lnTo>
                    <a:pt x="18727" y="21368"/>
                  </a:lnTo>
                  <a:cubicBezTo>
                    <a:pt x="17119" y="20703"/>
                    <a:pt x="15269" y="21369"/>
                    <a:pt x="14454" y="22907"/>
                  </a:cubicBezTo>
                  <a:lnTo>
                    <a:pt x="479" y="47117"/>
                  </a:lnTo>
                  <a:cubicBezTo>
                    <a:pt x="-403" y="48615"/>
                    <a:pt x="-37" y="50535"/>
                    <a:pt x="1334" y="51604"/>
                  </a:cubicBezTo>
                  <a:lnTo>
                    <a:pt x="16078" y="63121"/>
                  </a:lnTo>
                  <a:cubicBezTo>
                    <a:pt x="15774" y="65395"/>
                    <a:pt x="15610" y="67686"/>
                    <a:pt x="15586" y="69980"/>
                  </a:cubicBezTo>
                  <a:cubicBezTo>
                    <a:pt x="15606" y="72303"/>
                    <a:pt x="15770" y="74622"/>
                    <a:pt x="16078" y="76925"/>
                  </a:cubicBezTo>
                  <a:lnTo>
                    <a:pt x="1334" y="88442"/>
                  </a:lnTo>
                  <a:cubicBezTo>
                    <a:pt x="-12" y="89526"/>
                    <a:pt x="-374" y="91426"/>
                    <a:pt x="479" y="92929"/>
                  </a:cubicBezTo>
                  <a:lnTo>
                    <a:pt x="14582" y="117011"/>
                  </a:lnTo>
                  <a:cubicBezTo>
                    <a:pt x="15437" y="118502"/>
                    <a:pt x="17247" y="119154"/>
                    <a:pt x="18856" y="118550"/>
                  </a:cubicBezTo>
                  <a:lnTo>
                    <a:pt x="36270" y="111562"/>
                  </a:lnTo>
                  <a:cubicBezTo>
                    <a:pt x="39879" y="114364"/>
                    <a:pt x="43846" y="116670"/>
                    <a:pt x="48066" y="118421"/>
                  </a:cubicBezTo>
                  <a:lnTo>
                    <a:pt x="50737" y="136926"/>
                  </a:lnTo>
                  <a:cubicBezTo>
                    <a:pt x="50964" y="138633"/>
                    <a:pt x="52433" y="139901"/>
                    <a:pt x="54155" y="139875"/>
                  </a:cubicBezTo>
                  <a:lnTo>
                    <a:pt x="81976" y="139875"/>
                  </a:lnTo>
                  <a:cubicBezTo>
                    <a:pt x="83699" y="139901"/>
                    <a:pt x="85168" y="138633"/>
                    <a:pt x="85395" y="136926"/>
                  </a:cubicBezTo>
                  <a:lnTo>
                    <a:pt x="88066" y="118421"/>
                  </a:lnTo>
                  <a:cubicBezTo>
                    <a:pt x="92278" y="116642"/>
                    <a:pt x="96248" y="114337"/>
                    <a:pt x="99883" y="111562"/>
                  </a:cubicBezTo>
                  <a:lnTo>
                    <a:pt x="117276" y="118550"/>
                  </a:lnTo>
                  <a:cubicBezTo>
                    <a:pt x="118884" y="119215"/>
                    <a:pt x="120735" y="118549"/>
                    <a:pt x="121550" y="117011"/>
                  </a:cubicBezTo>
                  <a:lnTo>
                    <a:pt x="135524" y="92844"/>
                  </a:lnTo>
                  <a:cubicBezTo>
                    <a:pt x="136378" y="91341"/>
                    <a:pt x="136016" y="89441"/>
                    <a:pt x="134670" y="88357"/>
                  </a:cubicBezTo>
                  <a:close/>
                </a:path>
              </a:pathLst>
            </a:custGeom>
            <a:noFill/>
            <a:ln w="12700" cap="flat">
              <a:solidFill>
                <a:schemeClr val="bg1"/>
              </a:solid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B9C031E1-8BCF-656B-9696-4F6DAAE3E632}"/>
                </a:ext>
              </a:extLst>
            </p:cNvPr>
            <p:cNvSpPr/>
            <p:nvPr/>
          </p:nvSpPr>
          <p:spPr>
            <a:xfrm>
              <a:off x="2703084" y="3503993"/>
              <a:ext cx="48933" cy="48933"/>
            </a:xfrm>
            <a:custGeom>
              <a:avLst/>
              <a:gdLst>
                <a:gd name="connsiteX0" fmla="*/ 48932 w 48932"/>
                <a:gd name="connsiteY0" fmla="*/ 24466 h 48932"/>
                <a:gd name="connsiteX1" fmla="*/ 24466 w 48932"/>
                <a:gd name="connsiteY1" fmla="*/ 48932 h 48932"/>
                <a:gd name="connsiteX2" fmla="*/ 0 w 48932"/>
                <a:gd name="connsiteY2" fmla="*/ 24466 h 48932"/>
                <a:gd name="connsiteX3" fmla="*/ 24466 w 48932"/>
                <a:gd name="connsiteY3" fmla="*/ 0 h 48932"/>
                <a:gd name="connsiteX4" fmla="*/ 48932 w 48932"/>
                <a:gd name="connsiteY4" fmla="*/ 24466 h 48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32" h="48932">
                  <a:moveTo>
                    <a:pt x="48932" y="24466"/>
                  </a:moveTo>
                  <a:cubicBezTo>
                    <a:pt x="48932" y="37979"/>
                    <a:pt x="37979" y="48932"/>
                    <a:pt x="24466" y="48932"/>
                  </a:cubicBezTo>
                  <a:cubicBezTo>
                    <a:pt x="10954" y="48932"/>
                    <a:pt x="0" y="37979"/>
                    <a:pt x="0" y="24466"/>
                  </a:cubicBezTo>
                  <a:cubicBezTo>
                    <a:pt x="0" y="10954"/>
                    <a:pt x="10954" y="0"/>
                    <a:pt x="24466" y="0"/>
                  </a:cubicBezTo>
                  <a:cubicBezTo>
                    <a:pt x="37979" y="0"/>
                    <a:pt x="48932" y="10954"/>
                    <a:pt x="48932" y="24466"/>
                  </a:cubicBezTo>
                  <a:close/>
                </a:path>
              </a:pathLst>
            </a:custGeom>
            <a:noFill/>
            <a:ln w="12700" cap="flat">
              <a:solidFill>
                <a:schemeClr val="bg1"/>
              </a:solidFill>
              <a:prstDash val="solid"/>
              <a:miter/>
            </a:ln>
          </p:spPr>
          <p:txBody>
            <a:bodyPr rtlCol="0" anchor="ctr"/>
            <a:lstStyle/>
            <a:p>
              <a:endParaRPr lang="en-US"/>
            </a:p>
          </p:txBody>
        </p:sp>
      </p:grpSp>
      <p:sp>
        <p:nvSpPr>
          <p:cNvPr id="80" name="Oval 79">
            <a:extLst>
              <a:ext uri="{FF2B5EF4-FFF2-40B4-BE49-F238E27FC236}">
                <a16:creationId xmlns:a16="http://schemas.microsoft.com/office/drawing/2014/main" id="{86699BFA-4096-9299-4456-B6668DE1D9CE}"/>
              </a:ext>
            </a:extLst>
          </p:cNvPr>
          <p:cNvSpPr/>
          <p:nvPr/>
        </p:nvSpPr>
        <p:spPr>
          <a:xfrm>
            <a:off x="7321190" y="4960397"/>
            <a:ext cx="146359" cy="146359"/>
          </a:xfrm>
          <a:prstGeom prst="ellipse">
            <a:avLst/>
          </a:prstGeom>
          <a:solidFill>
            <a:schemeClr val="bg1"/>
          </a:solidFill>
          <a:ln w="41275">
            <a:solidFill>
              <a:srgbClr val="BA0C2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81" name="Oval 80">
            <a:extLst>
              <a:ext uri="{FF2B5EF4-FFF2-40B4-BE49-F238E27FC236}">
                <a16:creationId xmlns:a16="http://schemas.microsoft.com/office/drawing/2014/main" id="{1269B366-B28A-846E-5AF4-3EB2940A59F6}"/>
              </a:ext>
            </a:extLst>
          </p:cNvPr>
          <p:cNvSpPr/>
          <p:nvPr/>
        </p:nvSpPr>
        <p:spPr>
          <a:xfrm>
            <a:off x="5334861" y="4960397"/>
            <a:ext cx="146359" cy="146359"/>
          </a:xfrm>
          <a:prstGeom prst="ellipse">
            <a:avLst/>
          </a:prstGeom>
          <a:solidFill>
            <a:schemeClr val="bg1"/>
          </a:solidFill>
          <a:ln w="41275">
            <a:solidFill>
              <a:srgbClr val="BA0C2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82" name="Oval 81">
            <a:extLst>
              <a:ext uri="{FF2B5EF4-FFF2-40B4-BE49-F238E27FC236}">
                <a16:creationId xmlns:a16="http://schemas.microsoft.com/office/drawing/2014/main" id="{D12DD84E-2276-1EDC-38A5-1D9082F2B043}"/>
              </a:ext>
            </a:extLst>
          </p:cNvPr>
          <p:cNvSpPr/>
          <p:nvPr/>
        </p:nvSpPr>
        <p:spPr>
          <a:xfrm>
            <a:off x="6343517" y="3132818"/>
            <a:ext cx="146359" cy="146359"/>
          </a:xfrm>
          <a:prstGeom prst="ellipse">
            <a:avLst/>
          </a:prstGeom>
          <a:solidFill>
            <a:schemeClr val="bg1"/>
          </a:solidFill>
          <a:ln w="41275">
            <a:solidFill>
              <a:srgbClr val="BA0C2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3" name="Title 2">
            <a:extLst>
              <a:ext uri="{FF2B5EF4-FFF2-40B4-BE49-F238E27FC236}">
                <a16:creationId xmlns:a16="http://schemas.microsoft.com/office/drawing/2014/main" id="{4EAA94FA-A09A-DE7C-8311-DBC7ED5E3223}"/>
              </a:ext>
            </a:extLst>
          </p:cNvPr>
          <p:cNvSpPr>
            <a:spLocks noGrp="1"/>
          </p:cNvSpPr>
          <p:nvPr>
            <p:ph type="title"/>
          </p:nvPr>
        </p:nvSpPr>
        <p:spPr/>
        <p:txBody>
          <a:bodyPr/>
          <a:lstStyle/>
          <a:p>
            <a:r>
              <a:rPr lang="en-US"/>
              <a:t>Cyber recovery with HPE and Zerto</a:t>
            </a:r>
          </a:p>
        </p:txBody>
      </p:sp>
    </p:spTree>
    <p:extLst>
      <p:ext uri="{BB962C8B-B14F-4D97-AF65-F5344CB8AC3E}">
        <p14:creationId xmlns:p14="http://schemas.microsoft.com/office/powerpoint/2010/main" val="223667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remove" nodeType="withEffect">
                                  <p:stCondLst>
                                    <p:cond delay="0"/>
                                  </p:stCondLst>
                                  <p:childTnLst>
                                    <p:animRot by="21600000">
                                      <p:cBhvr>
                                        <p:cTn id="6" dur="15000" fill="hold"/>
                                        <p:tgtEl>
                                          <p:spTgt spid="3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D3A5BD-C749-5A3F-9E13-3B43D8776909}"/>
              </a:ext>
            </a:extLst>
          </p:cNvPr>
          <p:cNvSpPr>
            <a:spLocks noGrp="1"/>
          </p:cNvSpPr>
          <p:nvPr>
            <p:ph type="body" sz="quarter" idx="13"/>
          </p:nvPr>
        </p:nvSpPr>
        <p:spPr/>
        <p:txBody>
          <a:bodyPr/>
          <a:lstStyle/>
          <a:p>
            <a:r>
              <a:rPr lang="en-US"/>
              <a:t>Data resilience with depth and breadth</a:t>
            </a:r>
          </a:p>
        </p:txBody>
      </p:sp>
      <p:sp>
        <p:nvSpPr>
          <p:cNvPr id="3" name="Title 2">
            <a:extLst>
              <a:ext uri="{FF2B5EF4-FFF2-40B4-BE49-F238E27FC236}">
                <a16:creationId xmlns:a16="http://schemas.microsoft.com/office/drawing/2014/main" id="{FC1F90AB-545B-4E9C-0A6F-C7E175D4F26D}"/>
              </a:ext>
            </a:extLst>
          </p:cNvPr>
          <p:cNvSpPr>
            <a:spLocks noGrp="1"/>
          </p:cNvSpPr>
          <p:nvPr>
            <p:ph type="title"/>
          </p:nvPr>
        </p:nvSpPr>
        <p:spPr/>
        <p:txBody>
          <a:bodyPr/>
          <a:lstStyle/>
          <a:p>
            <a:r>
              <a:rPr lang="en-US"/>
              <a:t>Solving for any disruption with HPE and Zerto</a:t>
            </a:r>
          </a:p>
        </p:txBody>
      </p:sp>
      <p:sp>
        <p:nvSpPr>
          <p:cNvPr id="5" name="Slide Number Placeholder 4">
            <a:extLst>
              <a:ext uri="{FF2B5EF4-FFF2-40B4-BE49-F238E27FC236}">
                <a16:creationId xmlns:a16="http://schemas.microsoft.com/office/drawing/2014/main" id="{1062F51A-C6A3-A1BA-6889-05CE3DF2F3B2}"/>
              </a:ext>
            </a:extLst>
          </p:cNvPr>
          <p:cNvSpPr>
            <a:spLocks noGrp="1"/>
          </p:cNvSpPr>
          <p:nvPr>
            <p:ph type="sldNum" sz="quarter" idx="15"/>
          </p:nvPr>
        </p:nvSpPr>
        <p:spPr/>
        <p:txBody>
          <a:bodyPr/>
          <a:lstStyle/>
          <a:p>
            <a:pPr defTabSz="1088421"/>
            <a:fld id="{104FC826-72BB-4AF1-BA01-A94F7396A7DC}" type="slidenum">
              <a:rPr lang="en-US" smtClean="0"/>
              <a:pPr defTabSz="1088421"/>
              <a:t>3</a:t>
            </a:fld>
            <a:endParaRPr lang="en-US"/>
          </a:p>
        </p:txBody>
      </p:sp>
      <p:pic>
        <p:nvPicPr>
          <p:cNvPr id="6" name="Picture 5" descr="A person showing something on the computer to a person&#10;&#10;Description automatically generated with low confidence">
            <a:extLst>
              <a:ext uri="{FF2B5EF4-FFF2-40B4-BE49-F238E27FC236}">
                <a16:creationId xmlns:a16="http://schemas.microsoft.com/office/drawing/2014/main" id="{E2D1F23E-D7A1-9CF6-8ABD-A198D4070D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755125" y="1588316"/>
            <a:ext cx="2436874" cy="1840684"/>
          </a:xfrm>
          <a:prstGeom prst="rect">
            <a:avLst/>
          </a:prstGeom>
        </p:spPr>
      </p:pic>
      <p:pic>
        <p:nvPicPr>
          <p:cNvPr id="7" name="Picture 6" descr="A picture containing computer, indoor, computer, keyboard&#10;&#10;Description automatically generated">
            <a:extLst>
              <a:ext uri="{FF2B5EF4-FFF2-40B4-BE49-F238E27FC236}">
                <a16:creationId xmlns:a16="http://schemas.microsoft.com/office/drawing/2014/main" id="{7E43C468-D344-D9FC-E090-B9BC7A72E0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flipH="1">
            <a:off x="2432303" y="1588316"/>
            <a:ext cx="2441448" cy="1831183"/>
          </a:xfrm>
          <a:prstGeom prst="rect">
            <a:avLst/>
          </a:prstGeom>
        </p:spPr>
      </p:pic>
      <p:pic>
        <p:nvPicPr>
          <p:cNvPr id="8" name="Picture 7" descr="A picture containing sky, outdoor, day&#10;&#10;Description automatically generated">
            <a:extLst>
              <a:ext uri="{FF2B5EF4-FFF2-40B4-BE49-F238E27FC236}">
                <a16:creationId xmlns:a16="http://schemas.microsoft.com/office/drawing/2014/main" id="{197A1B7B-F9C9-8906-CF6D-8CCE8C5A0FB1}"/>
              </a:ext>
            </a:extLst>
          </p:cNvPr>
          <p:cNvPicPr>
            <a:picLocks/>
          </p:cNvPicPr>
          <p:nvPr/>
        </p:nvPicPr>
        <p:blipFill rotWithShape="1">
          <a:blip r:embed="rId5" cstate="print">
            <a:extLst>
              <a:ext uri="{28A0092B-C50C-407E-A947-70E740481C1C}">
                <a14:useLocalDpi xmlns:a14="http://schemas.microsoft.com/office/drawing/2010/main" val="0"/>
              </a:ext>
            </a:extLst>
          </a:blip>
          <a:srcRect/>
          <a:stretch/>
        </p:blipFill>
        <p:spPr>
          <a:xfrm>
            <a:off x="7318249" y="1588316"/>
            <a:ext cx="2436876" cy="2033455"/>
          </a:xfrm>
          <a:prstGeom prst="rect">
            <a:avLst/>
          </a:prstGeom>
        </p:spPr>
      </p:pic>
      <p:pic>
        <p:nvPicPr>
          <p:cNvPr id="9" name="Picture 8" descr="A picture containing person, arm&#10;&#10;Description automatically generated">
            <a:extLst>
              <a:ext uri="{FF2B5EF4-FFF2-40B4-BE49-F238E27FC236}">
                <a16:creationId xmlns:a16="http://schemas.microsoft.com/office/drawing/2014/main" id="{2866E39A-343A-A184-6E7C-27A046E7EBED}"/>
              </a:ext>
            </a:extLst>
          </p:cNvPr>
          <p:cNvPicPr>
            <a:picLocks/>
          </p:cNvPicPr>
          <p:nvPr/>
        </p:nvPicPr>
        <p:blipFill rotWithShape="1">
          <a:blip r:embed="rId6" cstate="print">
            <a:extLst>
              <a:ext uri="{28A0092B-C50C-407E-A947-70E740481C1C}">
                <a14:useLocalDpi xmlns:a14="http://schemas.microsoft.com/office/drawing/2010/main" val="0"/>
              </a:ext>
            </a:extLst>
          </a:blip>
          <a:srcRect/>
          <a:stretch/>
        </p:blipFill>
        <p:spPr>
          <a:xfrm>
            <a:off x="4881374" y="1588316"/>
            <a:ext cx="2436876" cy="1986875"/>
          </a:xfrm>
          <a:prstGeom prst="rect">
            <a:avLst/>
          </a:prstGeom>
        </p:spPr>
      </p:pic>
      <p:pic>
        <p:nvPicPr>
          <p:cNvPr id="10" name="Picture 9" descr="Tornado">
            <a:extLst>
              <a:ext uri="{FF2B5EF4-FFF2-40B4-BE49-F238E27FC236}">
                <a16:creationId xmlns:a16="http://schemas.microsoft.com/office/drawing/2014/main" id="{8DE4DCD1-DED5-91D8-B6E3-82307EA8A40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6520"/>
          <a:stretch/>
        </p:blipFill>
        <p:spPr>
          <a:xfrm>
            <a:off x="0" y="1588316"/>
            <a:ext cx="2436876" cy="2288969"/>
          </a:xfrm>
          <a:prstGeom prst="rect">
            <a:avLst/>
          </a:prstGeom>
        </p:spPr>
      </p:pic>
      <p:sp>
        <p:nvSpPr>
          <p:cNvPr id="11" name="Rectangle 10">
            <a:extLst>
              <a:ext uri="{FF2B5EF4-FFF2-40B4-BE49-F238E27FC236}">
                <a16:creationId xmlns:a16="http://schemas.microsoft.com/office/drawing/2014/main" id="{52954339-AEC5-DF21-6CF4-D1B9C61E2DEF}"/>
              </a:ext>
            </a:extLst>
          </p:cNvPr>
          <p:cNvSpPr/>
          <p:nvPr/>
        </p:nvSpPr>
        <p:spPr>
          <a:xfrm>
            <a:off x="1" y="3407114"/>
            <a:ext cx="2436876" cy="2288970"/>
          </a:xfrm>
          <a:prstGeom prst="rect">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18288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73C41"/>
                </a:solidFill>
                <a:effectLst/>
                <a:uLnTx/>
                <a:uFillTx/>
                <a:latin typeface="+mj-lt"/>
                <a:ea typeface="+mn-ea"/>
                <a:cs typeface="+mn-cs"/>
              </a:rPr>
              <a:t>MITIGATE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73C41"/>
                </a:solidFill>
                <a:effectLst/>
                <a:uLnTx/>
                <a:uFillTx/>
                <a:latin typeface="+mj-lt"/>
                <a:ea typeface="+mn-ea"/>
                <a:cs typeface="+mn-cs"/>
              </a:rPr>
              <a:t>DISASTERS</a:t>
            </a:r>
            <a:endParaRPr kumimoji="0" lang="en-US" sz="1800" b="0" i="0" u="none" strike="noStrike" kern="1200" cap="none" spc="0" normalizeH="0" baseline="0" noProof="0">
              <a:ln>
                <a:noFill/>
              </a:ln>
              <a:solidFill>
                <a:srgbClr val="373C41"/>
              </a:solidFill>
              <a:effectLst/>
              <a:uLnTx/>
              <a:uFillTx/>
              <a:latin typeface="+mj-lt"/>
              <a:ea typeface="+mn-ea"/>
              <a:cs typeface="Calibri Light" panose="020F0302020204030204" pitchFamily="34" charset="0"/>
            </a:endParaRPr>
          </a:p>
          <a:p>
            <a:pPr marL="0" marR="0" lvl="0" indent="0" algn="ctr" defTabSz="914400" rtl="0" eaLnBrk="1" fontAlgn="auto" latinLnBrk="0" hangingPunct="1">
              <a:lnSpc>
                <a:spcPct val="100000"/>
              </a:lnSpc>
              <a:spcBef>
                <a:spcPts val="0"/>
              </a:spcBef>
              <a:spcAft>
                <a:spcPts val="600"/>
              </a:spcAft>
              <a:buClr>
                <a:srgbClr val="BA0C25"/>
              </a:buClr>
              <a:buSzTx/>
              <a:buFontTx/>
              <a:buNone/>
              <a:tabLst/>
              <a:defRPr/>
            </a:pPr>
            <a:r>
              <a:rPr kumimoji="0" lang="en-US" sz="1300" b="0"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t>Hardware Failures</a:t>
            </a:r>
          </a:p>
          <a:p>
            <a:pPr marL="0" marR="0" lvl="0" indent="0" algn="ctr" defTabSz="914400" rtl="0" eaLnBrk="1" fontAlgn="auto" latinLnBrk="0" hangingPunct="1">
              <a:lnSpc>
                <a:spcPct val="100000"/>
              </a:lnSpc>
              <a:spcBef>
                <a:spcPts val="0"/>
              </a:spcBef>
              <a:spcAft>
                <a:spcPts val="600"/>
              </a:spcAft>
              <a:buClr>
                <a:srgbClr val="BA0C25"/>
              </a:buClr>
              <a:buSzTx/>
              <a:buFontTx/>
              <a:buNone/>
              <a:tabLst/>
              <a:defRPr/>
            </a:pPr>
            <a:r>
              <a:rPr kumimoji="0" lang="en-US" sz="1300" b="0"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t>Natural Disasters</a:t>
            </a:r>
          </a:p>
          <a:p>
            <a:pPr marL="0" marR="0" lvl="0" indent="0" algn="ctr" defTabSz="914400" rtl="0" eaLnBrk="1" fontAlgn="auto" latinLnBrk="0" hangingPunct="1">
              <a:lnSpc>
                <a:spcPct val="100000"/>
              </a:lnSpc>
              <a:spcBef>
                <a:spcPts val="0"/>
              </a:spcBef>
              <a:spcAft>
                <a:spcPts val="600"/>
              </a:spcAft>
              <a:buClr>
                <a:srgbClr val="BA0C25"/>
              </a:buClr>
              <a:buSzTx/>
              <a:buFontTx/>
              <a:buNone/>
              <a:tabLst/>
              <a:defRPr/>
            </a:pPr>
            <a:r>
              <a:rPr kumimoji="0" lang="en-US" sz="1300" b="0"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t>Power Outages</a:t>
            </a:r>
          </a:p>
          <a:p>
            <a:pPr marL="0" marR="0" lvl="0" indent="0" algn="ctr" defTabSz="914400" rtl="0" eaLnBrk="1" fontAlgn="auto" latinLnBrk="0" hangingPunct="1">
              <a:lnSpc>
                <a:spcPct val="100000"/>
              </a:lnSpc>
              <a:spcBef>
                <a:spcPts val="0"/>
              </a:spcBef>
              <a:spcAft>
                <a:spcPts val="600"/>
              </a:spcAft>
              <a:buClr>
                <a:srgbClr val="BA0C25"/>
              </a:buClr>
              <a:buSzTx/>
              <a:buFontTx/>
              <a:buNone/>
              <a:tabLst/>
              <a:defRPr/>
            </a:pPr>
            <a:r>
              <a:rPr kumimoji="0" lang="en-US" sz="1300" b="0"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t>Data Corruptions</a:t>
            </a:r>
          </a:p>
        </p:txBody>
      </p:sp>
      <p:sp>
        <p:nvSpPr>
          <p:cNvPr id="12" name="Rectangle 11">
            <a:extLst>
              <a:ext uri="{FF2B5EF4-FFF2-40B4-BE49-F238E27FC236}">
                <a16:creationId xmlns:a16="http://schemas.microsoft.com/office/drawing/2014/main" id="{918A1308-4918-6F3A-832E-7E996C0AEAD0}"/>
              </a:ext>
            </a:extLst>
          </p:cNvPr>
          <p:cNvSpPr/>
          <p:nvPr/>
        </p:nvSpPr>
        <p:spPr>
          <a:xfrm>
            <a:off x="2444498" y="3407114"/>
            <a:ext cx="2436876" cy="2288970"/>
          </a:xfrm>
          <a:prstGeom prst="rect">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18288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73C41"/>
                </a:solidFill>
                <a:effectLst/>
                <a:uLnTx/>
                <a:uFillTx/>
                <a:latin typeface="+mj-lt"/>
                <a:ea typeface="+mn-ea"/>
                <a:cs typeface="+mn-cs"/>
              </a:rPr>
              <a:t>NEUTRALIZE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73C41"/>
                </a:solidFill>
                <a:effectLst/>
                <a:uLnTx/>
                <a:uFillTx/>
                <a:latin typeface="+mj-lt"/>
                <a:ea typeface="+mn-ea"/>
                <a:cs typeface="+mn-cs"/>
              </a:rPr>
              <a:t>CYBER ATTACKS</a:t>
            </a:r>
          </a:p>
          <a:p>
            <a:pPr marL="0" marR="0" lvl="0" indent="0" algn="ctr" defTabSz="914400" rtl="0" eaLnBrk="1" fontAlgn="auto" latinLnBrk="0" hangingPunct="1">
              <a:lnSpc>
                <a:spcPts val="1820"/>
              </a:lnSpc>
              <a:spcBef>
                <a:spcPts val="0"/>
              </a:spcBef>
              <a:spcAft>
                <a:spcPts val="600"/>
              </a:spcAft>
              <a:buClr>
                <a:srgbClr val="BA0C25"/>
              </a:buClr>
              <a:buSzTx/>
              <a:buFontTx/>
              <a:buNone/>
              <a:tabLst/>
              <a:defRPr/>
            </a:pPr>
            <a:r>
              <a:rPr kumimoji="0" lang="en-US" sz="1300" b="0"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t>Ransomware</a:t>
            </a:r>
          </a:p>
          <a:p>
            <a:pPr marL="0" marR="0" lvl="0" indent="0" algn="ctr" defTabSz="914400" rtl="0" eaLnBrk="1" fontAlgn="auto" latinLnBrk="0" hangingPunct="1">
              <a:lnSpc>
                <a:spcPts val="1820"/>
              </a:lnSpc>
              <a:spcBef>
                <a:spcPts val="0"/>
              </a:spcBef>
              <a:spcAft>
                <a:spcPts val="600"/>
              </a:spcAft>
              <a:buClr>
                <a:srgbClr val="BA0C25"/>
              </a:buClr>
              <a:buSzTx/>
              <a:buFontTx/>
              <a:buNone/>
              <a:tabLst/>
              <a:defRPr/>
            </a:pPr>
            <a:r>
              <a:rPr kumimoji="0" lang="en-US" sz="1300" b="0"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t>Insider Threats</a:t>
            </a:r>
          </a:p>
          <a:p>
            <a:pPr marL="0" marR="0" lvl="0" indent="0" algn="ctr" defTabSz="914400" rtl="0" eaLnBrk="1" fontAlgn="auto" latinLnBrk="0" hangingPunct="1">
              <a:lnSpc>
                <a:spcPts val="1820"/>
              </a:lnSpc>
              <a:spcBef>
                <a:spcPts val="0"/>
              </a:spcBef>
              <a:spcAft>
                <a:spcPts val="600"/>
              </a:spcAft>
              <a:buClr>
                <a:srgbClr val="BA0C25"/>
              </a:buClr>
              <a:buSzTx/>
              <a:buFontTx/>
              <a:buNone/>
              <a:tabLst/>
              <a:defRPr/>
            </a:pPr>
            <a:r>
              <a:rPr kumimoji="0" lang="en-US" sz="1300" b="0"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t>Ransomware as a Service</a:t>
            </a:r>
          </a:p>
          <a:p>
            <a:pPr marL="0" marR="0" lvl="0" indent="0" algn="ctr" defTabSz="914400" rtl="0" eaLnBrk="1" fontAlgn="auto" latinLnBrk="0" hangingPunct="1">
              <a:lnSpc>
                <a:spcPts val="1820"/>
              </a:lnSpc>
              <a:spcBef>
                <a:spcPts val="0"/>
              </a:spcBef>
              <a:spcAft>
                <a:spcPts val="600"/>
              </a:spcAft>
              <a:buClr>
                <a:srgbClr val="BA0C25"/>
              </a:buClr>
              <a:buSzTx/>
              <a:buFontTx/>
              <a:buNone/>
              <a:tabLst/>
              <a:defRPr/>
            </a:pPr>
            <a:r>
              <a:rPr kumimoji="0" lang="en-US" sz="1300" b="0"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t>Malware</a:t>
            </a:r>
          </a:p>
        </p:txBody>
      </p:sp>
      <p:sp>
        <p:nvSpPr>
          <p:cNvPr id="13" name="Rectangle 12">
            <a:extLst>
              <a:ext uri="{FF2B5EF4-FFF2-40B4-BE49-F238E27FC236}">
                <a16:creationId xmlns:a16="http://schemas.microsoft.com/office/drawing/2014/main" id="{E10B3497-1C86-716A-0510-54C24B217CDB}"/>
              </a:ext>
            </a:extLst>
          </p:cNvPr>
          <p:cNvSpPr>
            <a:spLocks/>
          </p:cNvSpPr>
          <p:nvPr/>
        </p:nvSpPr>
        <p:spPr>
          <a:xfrm>
            <a:off x="4673600" y="3407114"/>
            <a:ext cx="2809750" cy="2288970"/>
          </a:xfrm>
          <a:prstGeom prst="rect">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18288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73C41"/>
                </a:solidFill>
                <a:effectLst/>
                <a:uLnTx/>
                <a:uFillTx/>
                <a:latin typeface="+mj-lt"/>
                <a:ea typeface="+mn-ea"/>
                <a:cs typeface="+mn-cs"/>
              </a:rPr>
              <a:t>DRIVE OPERATIONAL</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73C41"/>
                </a:solidFill>
                <a:effectLst/>
                <a:uLnTx/>
                <a:uFillTx/>
                <a:latin typeface="+mj-lt"/>
                <a:ea typeface="+mn-ea"/>
                <a:cs typeface="+mn-cs"/>
              </a:rPr>
              <a:t>EFFICIENCY</a:t>
            </a:r>
            <a:endParaRPr kumimoji="0" lang="en-US" sz="1800" b="0" i="0" u="none" strike="noStrike" kern="1200" cap="none" spc="0" normalizeH="0" baseline="0" noProof="0">
              <a:ln>
                <a:noFill/>
              </a:ln>
              <a:solidFill>
                <a:srgbClr val="373C41"/>
              </a:solidFill>
              <a:effectLst/>
              <a:uLnTx/>
              <a:uFillTx/>
              <a:latin typeface="+mj-lt"/>
              <a:ea typeface="+mn-ea"/>
              <a:cs typeface="Calibri Light" panose="020F0302020204030204" pitchFamily="34" charset="0"/>
            </a:endParaRPr>
          </a:p>
          <a:p>
            <a:pPr marL="0" marR="0" lvl="0" indent="0" algn="ctr" defTabSz="914400" rtl="0" eaLnBrk="1" fontAlgn="auto" latinLnBrk="0" hangingPunct="1">
              <a:lnSpc>
                <a:spcPts val="1820"/>
              </a:lnSpc>
              <a:spcBef>
                <a:spcPts val="0"/>
              </a:spcBef>
              <a:spcAft>
                <a:spcPts val="600"/>
              </a:spcAft>
              <a:buClr>
                <a:srgbClr val="BA0C25"/>
              </a:buClr>
              <a:buSzTx/>
              <a:buFontTx/>
              <a:buNone/>
              <a:tabLst/>
              <a:defRPr/>
            </a:pPr>
            <a:r>
              <a:rPr kumimoji="0" lang="en-US" sz="1300" b="0"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t>User Errors</a:t>
            </a:r>
          </a:p>
          <a:p>
            <a:pPr marL="0" marR="0" lvl="0" indent="0" algn="ctr" defTabSz="914400" rtl="0" eaLnBrk="1" fontAlgn="auto" latinLnBrk="0" hangingPunct="1">
              <a:lnSpc>
                <a:spcPts val="1820"/>
              </a:lnSpc>
              <a:spcBef>
                <a:spcPts val="0"/>
              </a:spcBef>
              <a:spcAft>
                <a:spcPts val="600"/>
              </a:spcAft>
              <a:buClr>
                <a:srgbClr val="BA0C25"/>
              </a:buClr>
              <a:buSzTx/>
              <a:buFontTx/>
              <a:buNone/>
              <a:tabLst/>
              <a:defRPr/>
            </a:pPr>
            <a:r>
              <a:rPr kumimoji="0" lang="en-US" sz="1300" b="0"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t>File Deletions</a:t>
            </a:r>
          </a:p>
          <a:p>
            <a:pPr marL="0" marR="0" lvl="0" indent="0" algn="ctr" defTabSz="914400" rtl="0" eaLnBrk="1" fontAlgn="auto" latinLnBrk="0" hangingPunct="1">
              <a:lnSpc>
                <a:spcPts val="1820"/>
              </a:lnSpc>
              <a:spcBef>
                <a:spcPts val="0"/>
              </a:spcBef>
              <a:spcAft>
                <a:spcPts val="600"/>
              </a:spcAft>
              <a:buClr>
                <a:srgbClr val="BA0C25"/>
              </a:buClr>
              <a:buSzTx/>
              <a:buFontTx/>
              <a:buNone/>
              <a:tabLst/>
              <a:defRPr/>
            </a:pPr>
            <a:r>
              <a:rPr kumimoji="0" lang="en-US" sz="1300" b="0"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t>Patch Testing</a:t>
            </a:r>
          </a:p>
          <a:p>
            <a:pPr marL="0" marR="0" lvl="0" indent="0" algn="ctr" defTabSz="914400" rtl="0" eaLnBrk="1" fontAlgn="auto" latinLnBrk="0" hangingPunct="1">
              <a:lnSpc>
                <a:spcPts val="1820"/>
              </a:lnSpc>
              <a:spcBef>
                <a:spcPts val="0"/>
              </a:spcBef>
              <a:spcAft>
                <a:spcPts val="600"/>
              </a:spcAft>
              <a:buClr>
                <a:srgbClr val="BA0C25"/>
              </a:buClr>
              <a:buSzTx/>
              <a:buFontTx/>
              <a:buNone/>
              <a:tabLst/>
              <a:defRPr/>
            </a:pPr>
            <a:r>
              <a:rPr kumimoji="0" lang="en-US" sz="1300" b="0"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t>Dev/Test</a:t>
            </a:r>
          </a:p>
          <a:p>
            <a:pPr marL="0" marR="0" lvl="0" indent="0" algn="ctr" defTabSz="914400" rtl="0" eaLnBrk="1" fontAlgn="auto" latinLnBrk="0" hangingPunct="1">
              <a:lnSpc>
                <a:spcPts val="1820"/>
              </a:lnSpc>
              <a:spcBef>
                <a:spcPts val="0"/>
              </a:spcBef>
              <a:spcAft>
                <a:spcPts val="600"/>
              </a:spcAft>
              <a:buClr>
                <a:srgbClr val="BA0C25"/>
              </a:buClr>
              <a:buSzTx/>
              <a:buFontTx/>
              <a:buNone/>
              <a:tabLst/>
              <a:defRPr/>
            </a:pPr>
            <a:r>
              <a:rPr kumimoji="0" lang="en-US" sz="1300" b="0"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t>Compliance</a:t>
            </a:r>
          </a:p>
        </p:txBody>
      </p:sp>
      <p:sp>
        <p:nvSpPr>
          <p:cNvPr id="14" name="Rectangle 13">
            <a:extLst>
              <a:ext uri="{FF2B5EF4-FFF2-40B4-BE49-F238E27FC236}">
                <a16:creationId xmlns:a16="http://schemas.microsoft.com/office/drawing/2014/main" id="{00217DD1-6DB2-8D67-2E90-14DBC0439AA1}"/>
              </a:ext>
            </a:extLst>
          </p:cNvPr>
          <p:cNvSpPr/>
          <p:nvPr/>
        </p:nvSpPr>
        <p:spPr>
          <a:xfrm>
            <a:off x="7318249" y="3407114"/>
            <a:ext cx="2436876" cy="2288970"/>
          </a:xfrm>
          <a:prstGeom prst="rect">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18288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73C41"/>
                </a:solidFill>
                <a:effectLst/>
                <a:uLnTx/>
                <a:uFillTx/>
                <a:latin typeface="+mj-lt"/>
                <a:ea typeface="+mn-ea"/>
                <a:cs typeface="+mn-cs"/>
              </a:rPr>
              <a:t>UNLOCK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73C41"/>
                </a:solidFill>
                <a:effectLst/>
                <a:uLnTx/>
                <a:uFillTx/>
                <a:latin typeface="+mj-lt"/>
                <a:ea typeface="+mn-ea"/>
                <a:cs typeface="+mn-cs"/>
              </a:rPr>
              <a:t>MULTI-CLOUD</a:t>
            </a:r>
            <a:endParaRPr kumimoji="0" lang="en-US" sz="1800" b="0" i="0" u="none" strike="noStrike" kern="1200" cap="none" spc="0" normalizeH="0" baseline="0" noProof="0">
              <a:ln>
                <a:noFill/>
              </a:ln>
              <a:solidFill>
                <a:srgbClr val="373C41"/>
              </a:solidFill>
              <a:effectLst/>
              <a:uLnTx/>
              <a:uFillTx/>
              <a:latin typeface="+mj-lt"/>
              <a:ea typeface="+mn-ea"/>
              <a:cs typeface="Calibri Light" panose="020F0302020204030204" pitchFamily="34" charset="0"/>
            </a:endParaRPr>
          </a:p>
          <a:p>
            <a:pPr marL="0" marR="0" lvl="0" indent="0" algn="ctr" defTabSz="914400" rtl="0" eaLnBrk="1" fontAlgn="auto" latinLnBrk="0" hangingPunct="1">
              <a:lnSpc>
                <a:spcPts val="1820"/>
              </a:lnSpc>
              <a:spcBef>
                <a:spcPts val="0"/>
              </a:spcBef>
              <a:spcAft>
                <a:spcPts val="600"/>
              </a:spcAft>
              <a:buClr>
                <a:srgbClr val="BA0C25"/>
              </a:buClr>
              <a:buSzTx/>
              <a:buFontTx/>
              <a:buNone/>
              <a:tabLst/>
              <a:defRPr/>
            </a:pPr>
            <a:r>
              <a:rPr kumimoji="0" lang="en-US" sz="1300" b="0"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t>Migrations</a:t>
            </a:r>
          </a:p>
          <a:p>
            <a:pPr marL="0" marR="0" lvl="0" indent="0" algn="ctr" defTabSz="914400" rtl="0" eaLnBrk="1" fontAlgn="auto" latinLnBrk="0" hangingPunct="1">
              <a:lnSpc>
                <a:spcPts val="1820"/>
              </a:lnSpc>
              <a:spcBef>
                <a:spcPts val="0"/>
              </a:spcBef>
              <a:spcAft>
                <a:spcPts val="600"/>
              </a:spcAft>
              <a:buClr>
                <a:srgbClr val="BA0C25"/>
              </a:buClr>
              <a:buSzTx/>
              <a:buFontTx/>
              <a:buNone/>
              <a:tabLst/>
              <a:defRPr/>
            </a:pPr>
            <a:r>
              <a:rPr kumimoji="0" lang="en-US" sz="1300" b="0"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t>Private, Public, Hybrid</a:t>
            </a:r>
          </a:p>
          <a:p>
            <a:pPr marL="0" marR="0" lvl="0" indent="0" algn="ctr" defTabSz="914400" rtl="0" eaLnBrk="1" fontAlgn="auto" latinLnBrk="0" hangingPunct="1">
              <a:lnSpc>
                <a:spcPts val="1820"/>
              </a:lnSpc>
              <a:spcBef>
                <a:spcPts val="0"/>
              </a:spcBef>
              <a:spcAft>
                <a:spcPts val="600"/>
              </a:spcAft>
              <a:buClr>
                <a:srgbClr val="BA0C25"/>
              </a:buClr>
              <a:buSzTx/>
              <a:buFontTx/>
              <a:buNone/>
              <a:tabLst/>
              <a:defRPr/>
            </a:pPr>
            <a:r>
              <a:rPr kumimoji="0" lang="en-US" sz="1300" b="0"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t>SaaS &amp; Cloud Native</a:t>
            </a:r>
          </a:p>
          <a:p>
            <a:pPr marL="0" marR="0" lvl="0" indent="0" algn="ctr" defTabSz="914400" rtl="0" eaLnBrk="1" fontAlgn="auto" latinLnBrk="0" hangingPunct="1">
              <a:lnSpc>
                <a:spcPts val="1820"/>
              </a:lnSpc>
              <a:spcBef>
                <a:spcPts val="0"/>
              </a:spcBef>
              <a:spcAft>
                <a:spcPts val="600"/>
              </a:spcAft>
              <a:buClr>
                <a:srgbClr val="BA0C25"/>
              </a:buClr>
              <a:buSzTx/>
              <a:buFontTx/>
              <a:buNone/>
              <a:tabLst/>
              <a:defRPr/>
            </a:pPr>
            <a:r>
              <a:rPr kumimoji="0" lang="en-US" sz="1300" b="0"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t>In-Cloud &amp; Cross-Cloud</a:t>
            </a:r>
          </a:p>
        </p:txBody>
      </p:sp>
      <p:sp>
        <p:nvSpPr>
          <p:cNvPr id="15" name="Rectangle 14">
            <a:extLst>
              <a:ext uri="{FF2B5EF4-FFF2-40B4-BE49-F238E27FC236}">
                <a16:creationId xmlns:a16="http://schemas.microsoft.com/office/drawing/2014/main" id="{9DAB8822-119B-8547-019F-F00C3F6E6EFB}"/>
              </a:ext>
            </a:extLst>
          </p:cNvPr>
          <p:cNvSpPr/>
          <p:nvPr/>
        </p:nvSpPr>
        <p:spPr>
          <a:xfrm>
            <a:off x="9755125" y="3407114"/>
            <a:ext cx="2436876" cy="2288970"/>
          </a:xfrm>
          <a:prstGeom prst="rect">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4320" tIns="274320" rIns="18288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73C41"/>
                </a:solidFill>
                <a:effectLst/>
                <a:uLnTx/>
                <a:uFillTx/>
                <a:latin typeface="+mj-lt"/>
                <a:ea typeface="+mn-ea"/>
                <a:cs typeface="+mn-cs"/>
              </a:rPr>
              <a:t>MODERNIZE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73C41"/>
                </a:solidFill>
                <a:effectLst/>
                <a:uLnTx/>
                <a:uFillTx/>
                <a:latin typeface="+mj-lt"/>
                <a:ea typeface="+mn-ea"/>
                <a:cs typeface="+mn-cs"/>
              </a:rPr>
              <a:t>INFRASTRUCTURE</a:t>
            </a:r>
            <a:endParaRPr kumimoji="0" lang="en-US" sz="1300" b="0" i="0" u="none" strike="noStrike" kern="1200" cap="none" spc="0" normalizeH="0" baseline="0" noProof="0">
              <a:ln>
                <a:noFill/>
              </a:ln>
              <a:solidFill>
                <a:srgbClr val="373C41"/>
              </a:solidFill>
              <a:effectLst/>
              <a:uLnTx/>
              <a:uFillTx/>
              <a:latin typeface="+mj-lt"/>
              <a:ea typeface="+mn-ea"/>
              <a:cs typeface="Calibri Light" panose="020F0302020204030204" pitchFamily="34" charset="0"/>
            </a:endParaRPr>
          </a:p>
          <a:p>
            <a:pPr marL="0" marR="0" lvl="0" indent="0" algn="ctr" defTabSz="914400" rtl="0" eaLnBrk="1" fontAlgn="auto" latinLnBrk="0" hangingPunct="1">
              <a:lnSpc>
                <a:spcPts val="1820"/>
              </a:lnSpc>
              <a:spcBef>
                <a:spcPts val="0"/>
              </a:spcBef>
              <a:spcAft>
                <a:spcPts val="600"/>
              </a:spcAft>
              <a:buClr>
                <a:srgbClr val="BA0C25"/>
              </a:buClr>
              <a:buSzTx/>
              <a:buFontTx/>
              <a:buNone/>
              <a:tabLst/>
              <a:defRPr/>
            </a:pPr>
            <a:r>
              <a:rPr kumimoji="0" lang="en-US" sz="1300" b="0"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t>Mergers &amp; Acquisitions</a:t>
            </a:r>
          </a:p>
          <a:p>
            <a:pPr marL="0" marR="0" lvl="0" indent="0" algn="ctr" defTabSz="914400" rtl="0" eaLnBrk="1" fontAlgn="auto" latinLnBrk="0" hangingPunct="1">
              <a:lnSpc>
                <a:spcPts val="1820"/>
              </a:lnSpc>
              <a:spcBef>
                <a:spcPts val="0"/>
              </a:spcBef>
              <a:spcAft>
                <a:spcPts val="600"/>
              </a:spcAft>
              <a:buClr>
                <a:srgbClr val="BA0C25"/>
              </a:buClr>
              <a:buSzTx/>
              <a:buFontTx/>
              <a:buNone/>
              <a:tabLst/>
              <a:defRPr/>
            </a:pPr>
            <a:r>
              <a:rPr kumimoji="0" lang="en-US" sz="1300" b="0"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t>Datacenter Consolidations</a:t>
            </a:r>
          </a:p>
          <a:p>
            <a:pPr marL="0" marR="0" lvl="0" indent="0" algn="ctr" defTabSz="914400" rtl="0" eaLnBrk="1" fontAlgn="auto" latinLnBrk="0" hangingPunct="1">
              <a:lnSpc>
                <a:spcPts val="1820"/>
              </a:lnSpc>
              <a:spcBef>
                <a:spcPts val="0"/>
              </a:spcBef>
              <a:spcAft>
                <a:spcPts val="600"/>
              </a:spcAft>
              <a:buClr>
                <a:srgbClr val="BA0C25"/>
              </a:buClr>
              <a:buSzTx/>
              <a:buFontTx/>
              <a:buNone/>
              <a:tabLst/>
              <a:defRPr/>
            </a:pPr>
            <a:r>
              <a:rPr kumimoji="0" lang="en-US" sz="1300" b="0"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t>Infrastructure Modernization</a:t>
            </a:r>
          </a:p>
          <a:p>
            <a:pPr marL="0" marR="0" lvl="0" indent="0" algn="ctr" defTabSz="914400" rtl="0" eaLnBrk="1" fontAlgn="auto" latinLnBrk="0" hangingPunct="1">
              <a:lnSpc>
                <a:spcPts val="1820"/>
              </a:lnSpc>
              <a:spcBef>
                <a:spcPts val="0"/>
              </a:spcBef>
              <a:spcAft>
                <a:spcPts val="600"/>
              </a:spcAft>
              <a:buClr>
                <a:srgbClr val="BA0C25"/>
              </a:buClr>
              <a:buSzTx/>
              <a:buFontTx/>
              <a:buNone/>
              <a:tabLst/>
              <a:defRPr/>
            </a:pPr>
            <a:r>
              <a:rPr kumimoji="0" lang="en-US" sz="1300" b="0"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t>Upgrades &amp; Refreshes</a:t>
            </a:r>
          </a:p>
        </p:txBody>
      </p:sp>
      <p:cxnSp>
        <p:nvCxnSpPr>
          <p:cNvPr id="16" name="Straight Connector 15">
            <a:extLst>
              <a:ext uri="{FF2B5EF4-FFF2-40B4-BE49-F238E27FC236}">
                <a16:creationId xmlns:a16="http://schemas.microsoft.com/office/drawing/2014/main" id="{496796F9-B0A4-5295-E752-418E4F7B9CF7}"/>
              </a:ext>
            </a:extLst>
          </p:cNvPr>
          <p:cNvCxnSpPr>
            <a:cxnSpLocks/>
          </p:cNvCxnSpPr>
          <p:nvPr/>
        </p:nvCxnSpPr>
        <p:spPr>
          <a:xfrm>
            <a:off x="0" y="3420037"/>
            <a:ext cx="12192000" cy="0"/>
          </a:xfrm>
          <a:prstGeom prst="line">
            <a:avLst/>
          </a:prstGeom>
          <a:ln w="57150">
            <a:solidFill>
              <a:srgbClr val="01A982"/>
            </a:solidFill>
          </a:ln>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95133894-1A1E-AE04-7B2C-3640610D01FD}"/>
              </a:ext>
            </a:extLst>
          </p:cNvPr>
          <p:cNvSpPr/>
          <p:nvPr/>
        </p:nvSpPr>
        <p:spPr>
          <a:xfrm>
            <a:off x="0" y="1587778"/>
            <a:ext cx="6005384" cy="376409"/>
          </a:xfrm>
          <a:prstGeom prst="rect">
            <a:avLst/>
          </a:prstGeom>
          <a:solidFill>
            <a:schemeClr val="accent3">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mj-lt"/>
                <a:ea typeface="+mn-ea"/>
                <a:cs typeface="Calibri Light" panose="020F0302020204030204" pitchFamily="34" charset="0"/>
              </a:rPr>
              <a:t>Unplanned/Reactive</a:t>
            </a:r>
          </a:p>
        </p:txBody>
      </p:sp>
      <p:sp>
        <p:nvSpPr>
          <p:cNvPr id="18" name="Rectangle 17">
            <a:extLst>
              <a:ext uri="{FF2B5EF4-FFF2-40B4-BE49-F238E27FC236}">
                <a16:creationId xmlns:a16="http://schemas.microsoft.com/office/drawing/2014/main" id="{531AE3CD-4258-6629-5AC2-59E85E28E9F9}"/>
              </a:ext>
            </a:extLst>
          </p:cNvPr>
          <p:cNvSpPr/>
          <p:nvPr/>
        </p:nvSpPr>
        <p:spPr>
          <a:xfrm>
            <a:off x="6005384" y="1587778"/>
            <a:ext cx="6186615" cy="376409"/>
          </a:xfrm>
          <a:prstGeom prst="rect">
            <a:avLst/>
          </a:prstGeom>
          <a:solidFill>
            <a:schemeClr val="accent3">
              <a:lumMod val="50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mj-lt"/>
                <a:ea typeface="+mn-ea"/>
                <a:cs typeface="Calibri Light" panose="020F0302020204030204" pitchFamily="34" charset="0"/>
              </a:rPr>
              <a:t>Planned/Proactive</a:t>
            </a:r>
          </a:p>
        </p:txBody>
      </p:sp>
      <p:sp>
        <p:nvSpPr>
          <p:cNvPr id="19" name="gradient">
            <a:extLst>
              <a:ext uri="{FF2B5EF4-FFF2-40B4-BE49-F238E27FC236}">
                <a16:creationId xmlns:a16="http://schemas.microsoft.com/office/drawing/2014/main" id="{5EA67EEE-1FEC-C7FC-0594-912DFA57B618}"/>
              </a:ext>
            </a:extLst>
          </p:cNvPr>
          <p:cNvSpPr/>
          <p:nvPr/>
        </p:nvSpPr>
        <p:spPr>
          <a:xfrm>
            <a:off x="0" y="2852527"/>
            <a:ext cx="12192000" cy="550787"/>
          </a:xfrm>
          <a:prstGeom prst="rect">
            <a:avLst/>
          </a:prstGeom>
          <a:gradFill>
            <a:gsLst>
              <a:gs pos="74000">
                <a:srgbClr val="1D2136">
                  <a:alpha val="38000"/>
                </a:srgbClr>
              </a:gs>
              <a:gs pos="46000">
                <a:srgbClr val="1D2136">
                  <a:alpha val="0"/>
                </a:srgbClr>
              </a:gs>
              <a:gs pos="100000">
                <a:srgbClr val="1D213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ource Sans Pro" panose="020B0503030403020204" pitchFamily="34" charset="0"/>
              <a:ea typeface="+mn-ea"/>
              <a:cs typeface="+mn-cs"/>
            </a:endParaRPr>
          </a:p>
        </p:txBody>
      </p:sp>
    </p:spTree>
    <p:extLst>
      <p:ext uri="{BB962C8B-B14F-4D97-AF65-F5344CB8AC3E}">
        <p14:creationId xmlns:p14="http://schemas.microsoft.com/office/powerpoint/2010/main" val="392121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064BE-FFD2-CFB0-5EFD-3EC637917554}"/>
              </a:ext>
            </a:extLst>
          </p:cNvPr>
          <p:cNvSpPr>
            <a:spLocks noGrp="1"/>
          </p:cNvSpPr>
          <p:nvPr>
            <p:ph type="title"/>
          </p:nvPr>
        </p:nvSpPr>
        <p:spPr/>
        <p:txBody>
          <a:bodyPr/>
          <a:lstStyle/>
          <a:p>
            <a:r>
              <a:rPr lang="en-US" dirty="0"/>
              <a:t>Built-in technical advantages for cyber recovery</a:t>
            </a:r>
          </a:p>
        </p:txBody>
      </p:sp>
      <p:sp>
        <p:nvSpPr>
          <p:cNvPr id="3" name="Slide Number Placeholder 2">
            <a:extLst>
              <a:ext uri="{FF2B5EF4-FFF2-40B4-BE49-F238E27FC236}">
                <a16:creationId xmlns:a16="http://schemas.microsoft.com/office/drawing/2014/main" id="{0002D757-BC06-D198-EF8B-1FA385E71E13}"/>
              </a:ext>
            </a:extLst>
          </p:cNvPr>
          <p:cNvSpPr>
            <a:spLocks noGrp="1"/>
          </p:cNvSpPr>
          <p:nvPr>
            <p:ph type="sldNum" sz="quarter" idx="11"/>
          </p:nvPr>
        </p:nvSpPr>
        <p:spPr/>
        <p:txBody>
          <a:bodyPr/>
          <a:lstStyle/>
          <a:p>
            <a:pPr defTabSz="1088421"/>
            <a:fld id="{104FC826-72BB-4AF1-BA01-A94F7396A7DC}" type="slidenum">
              <a:rPr lang="en-US" smtClean="0"/>
              <a:pPr defTabSz="1088421"/>
              <a:t>30</a:t>
            </a:fld>
            <a:endParaRPr lang="en-US"/>
          </a:p>
        </p:txBody>
      </p:sp>
      <p:sp>
        <p:nvSpPr>
          <p:cNvPr id="22" name="Oval 21">
            <a:extLst>
              <a:ext uri="{FF2B5EF4-FFF2-40B4-BE49-F238E27FC236}">
                <a16:creationId xmlns:a16="http://schemas.microsoft.com/office/drawing/2014/main" id="{B8F3950D-3841-3380-4413-69980E2EE6B8}"/>
              </a:ext>
            </a:extLst>
          </p:cNvPr>
          <p:cNvSpPr/>
          <p:nvPr/>
        </p:nvSpPr>
        <p:spPr>
          <a:xfrm>
            <a:off x="3926848" y="1581555"/>
            <a:ext cx="4203027" cy="4203027"/>
          </a:xfrm>
          <a:prstGeom prst="ellipse">
            <a:avLst/>
          </a:prstGeom>
          <a:solidFill>
            <a:srgbClr val="FFFFFF">
              <a:alpha val="73000"/>
            </a:srgbClr>
          </a:solidFill>
          <a:ln w="19050">
            <a:solidFill>
              <a:schemeClr val="accent2">
                <a:lumMod val="20000"/>
                <a:lumOff val="80000"/>
                <a:alpha val="58000"/>
              </a:schemeClr>
            </a:solidFill>
          </a:ln>
          <a:effectLst>
            <a:outerShdw blurRad="25400" sx="101000" sy="101000" algn="ctr" rotWithShape="0">
              <a:prstClr val="black">
                <a:alpha val="21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4" name="Oval 23">
            <a:extLst>
              <a:ext uri="{FF2B5EF4-FFF2-40B4-BE49-F238E27FC236}">
                <a16:creationId xmlns:a16="http://schemas.microsoft.com/office/drawing/2014/main" id="{427E3A24-D746-77F6-AB60-6F6B6786DF3A}"/>
              </a:ext>
            </a:extLst>
          </p:cNvPr>
          <p:cNvSpPr/>
          <p:nvPr/>
        </p:nvSpPr>
        <p:spPr>
          <a:xfrm>
            <a:off x="4134699" y="1772602"/>
            <a:ext cx="3820934" cy="3820934"/>
          </a:xfrm>
          <a:prstGeom prst="ellipse">
            <a:avLst/>
          </a:prstGeom>
          <a:solidFill>
            <a:srgbClr val="1D2136"/>
          </a:solidFill>
          <a:ln w="222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5" name="Rectangle: Rounded Corners 1">
            <a:extLst>
              <a:ext uri="{FF2B5EF4-FFF2-40B4-BE49-F238E27FC236}">
                <a16:creationId xmlns:a16="http://schemas.microsoft.com/office/drawing/2014/main" id="{D2FEFFEE-91F1-BE2B-4339-24E9AFDB4200}"/>
              </a:ext>
            </a:extLst>
          </p:cNvPr>
          <p:cNvSpPr/>
          <p:nvPr/>
        </p:nvSpPr>
        <p:spPr>
          <a:xfrm>
            <a:off x="4839714" y="4253004"/>
            <a:ext cx="2360173" cy="362464"/>
          </a:xfrm>
          <a:prstGeom prst="roundRect">
            <a:avLst>
              <a:gd name="adj" fmla="val 50000"/>
            </a:avLst>
          </a:prstGeom>
          <a:solidFill>
            <a:srgbClr val="BB0B25"/>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bg1"/>
                </a:solidFill>
                <a:latin typeface="Source Sans Pro" panose="020B0503030403020204" pitchFamily="34" charset="0"/>
                <a:ea typeface="Source Sans Pro" panose="020B0503030403020204" pitchFamily="34" charset="0"/>
                <a:cs typeface="Calibri Light" panose="020F0302020204030204" pitchFamily="34" charset="0"/>
              </a:rPr>
              <a:t>Zero Trust CDP</a:t>
            </a:r>
          </a:p>
        </p:txBody>
      </p:sp>
      <p:sp>
        <p:nvSpPr>
          <p:cNvPr id="26" name="TextBox 25">
            <a:extLst>
              <a:ext uri="{FF2B5EF4-FFF2-40B4-BE49-F238E27FC236}">
                <a16:creationId xmlns:a16="http://schemas.microsoft.com/office/drawing/2014/main" id="{4DD48AC6-4227-1576-D500-EAA3EB4BF1DB}"/>
              </a:ext>
            </a:extLst>
          </p:cNvPr>
          <p:cNvSpPr txBox="1"/>
          <p:nvPr/>
        </p:nvSpPr>
        <p:spPr>
          <a:xfrm>
            <a:off x="1270000" y="1660218"/>
            <a:ext cx="2774940" cy="553998"/>
          </a:xfrm>
          <a:prstGeom prst="rect">
            <a:avLst/>
          </a:prstGeom>
          <a:noFill/>
        </p:spPr>
        <p:txBody>
          <a:bodyPr wrap="square" rtlCol="0">
            <a:spAutoFit/>
          </a:bodyPr>
          <a:lstStyle/>
          <a:p>
            <a:pPr algn="r"/>
            <a:r>
              <a:rPr lang="en-US" sz="1500" b="1" dirty="0">
                <a:latin typeface="Source Sans Pro" panose="020B0503030403020204" pitchFamily="34" charset="0"/>
              </a:rPr>
              <a:t>CDP means never missing a backup </a:t>
            </a:r>
            <a:r>
              <a:rPr lang="en-US" sz="1500" dirty="0">
                <a:latin typeface="Source Sans Pro" panose="020B0503030403020204" pitchFamily="34" charset="0"/>
              </a:rPr>
              <a:t>or going unprotected</a:t>
            </a:r>
          </a:p>
        </p:txBody>
      </p:sp>
      <p:sp>
        <p:nvSpPr>
          <p:cNvPr id="27" name="TextBox 26">
            <a:extLst>
              <a:ext uri="{FF2B5EF4-FFF2-40B4-BE49-F238E27FC236}">
                <a16:creationId xmlns:a16="http://schemas.microsoft.com/office/drawing/2014/main" id="{E8B59698-B678-2F3C-AC18-E5F4D87D15DF}"/>
              </a:ext>
            </a:extLst>
          </p:cNvPr>
          <p:cNvSpPr txBox="1"/>
          <p:nvPr/>
        </p:nvSpPr>
        <p:spPr>
          <a:xfrm>
            <a:off x="8191841" y="1660218"/>
            <a:ext cx="2990509" cy="784830"/>
          </a:xfrm>
          <a:prstGeom prst="rect">
            <a:avLst/>
          </a:prstGeom>
          <a:noFill/>
        </p:spPr>
        <p:txBody>
          <a:bodyPr wrap="square" rtlCol="0">
            <a:spAutoFit/>
          </a:bodyPr>
          <a:lstStyle/>
          <a:p>
            <a:r>
              <a:rPr lang="en-US" sz="1500" b="1">
                <a:latin typeface="Source Sans Pro" panose="020B0503030403020204" pitchFamily="34" charset="0"/>
              </a:rPr>
              <a:t>No in-guest agents </a:t>
            </a:r>
            <a:r>
              <a:rPr lang="en-US" sz="1500">
                <a:latin typeface="Source Sans Pro" panose="020B0503030403020204" pitchFamily="34" charset="0"/>
              </a:rPr>
              <a:t>to be disabled or hijacked and no local journals required</a:t>
            </a:r>
          </a:p>
        </p:txBody>
      </p:sp>
      <p:sp>
        <p:nvSpPr>
          <p:cNvPr id="28" name="TextBox 27">
            <a:extLst>
              <a:ext uri="{FF2B5EF4-FFF2-40B4-BE49-F238E27FC236}">
                <a16:creationId xmlns:a16="http://schemas.microsoft.com/office/drawing/2014/main" id="{A7ACD383-F984-6B44-3282-561D7B429905}"/>
              </a:ext>
            </a:extLst>
          </p:cNvPr>
          <p:cNvSpPr txBox="1"/>
          <p:nvPr/>
        </p:nvSpPr>
        <p:spPr>
          <a:xfrm>
            <a:off x="8629990" y="2832723"/>
            <a:ext cx="2761909" cy="553998"/>
          </a:xfrm>
          <a:prstGeom prst="rect">
            <a:avLst/>
          </a:prstGeom>
          <a:noFill/>
        </p:spPr>
        <p:txBody>
          <a:bodyPr wrap="square" rtlCol="0">
            <a:spAutoFit/>
          </a:bodyPr>
          <a:lstStyle/>
          <a:p>
            <a:r>
              <a:rPr lang="en-US" sz="1500" b="1">
                <a:latin typeface="Source Sans Pro" panose="020B0503030403020204" pitchFamily="34" charset="0"/>
              </a:rPr>
              <a:t>Encrypted </a:t>
            </a:r>
            <a:r>
              <a:rPr lang="en-US" sz="1500">
                <a:latin typeface="Source Sans Pro" panose="020B0503030403020204" pitchFamily="34" charset="0"/>
              </a:rPr>
              <a:t>communication between all components</a:t>
            </a:r>
          </a:p>
        </p:txBody>
      </p:sp>
      <p:sp>
        <p:nvSpPr>
          <p:cNvPr id="29" name="TextBox 28">
            <a:extLst>
              <a:ext uri="{FF2B5EF4-FFF2-40B4-BE49-F238E27FC236}">
                <a16:creationId xmlns:a16="http://schemas.microsoft.com/office/drawing/2014/main" id="{9649F923-F986-5E7C-921E-84113245B9AF}"/>
              </a:ext>
            </a:extLst>
          </p:cNvPr>
          <p:cNvSpPr txBox="1"/>
          <p:nvPr/>
        </p:nvSpPr>
        <p:spPr>
          <a:xfrm>
            <a:off x="8239466" y="4967256"/>
            <a:ext cx="3660434" cy="553998"/>
          </a:xfrm>
          <a:prstGeom prst="rect">
            <a:avLst/>
          </a:prstGeom>
          <a:noFill/>
        </p:spPr>
        <p:txBody>
          <a:bodyPr wrap="square" rtlCol="0">
            <a:spAutoFit/>
          </a:bodyPr>
          <a:lstStyle/>
          <a:p>
            <a:r>
              <a:rPr lang="en-US" sz="1500" b="1">
                <a:latin typeface="Source Sans Pro" panose="020B0503030403020204" pitchFamily="34" charset="0"/>
              </a:rPr>
              <a:t>Offsite immutable copies </a:t>
            </a:r>
            <a:r>
              <a:rPr lang="en-US" sz="1500">
                <a:latin typeface="Source Sans Pro" panose="020B0503030403020204" pitchFamily="34" charset="0"/>
              </a:rPr>
              <a:t>from the journal are untouchable by ransomware</a:t>
            </a:r>
          </a:p>
        </p:txBody>
      </p:sp>
      <p:sp>
        <p:nvSpPr>
          <p:cNvPr id="30" name="TextBox 29">
            <a:extLst>
              <a:ext uri="{FF2B5EF4-FFF2-40B4-BE49-F238E27FC236}">
                <a16:creationId xmlns:a16="http://schemas.microsoft.com/office/drawing/2014/main" id="{65D117B1-547C-C588-AC7B-7155A00B67BA}"/>
              </a:ext>
            </a:extLst>
          </p:cNvPr>
          <p:cNvSpPr txBox="1"/>
          <p:nvPr/>
        </p:nvSpPr>
        <p:spPr>
          <a:xfrm>
            <a:off x="909806" y="2854914"/>
            <a:ext cx="2450160" cy="553998"/>
          </a:xfrm>
          <a:prstGeom prst="rect">
            <a:avLst/>
          </a:prstGeom>
          <a:noFill/>
        </p:spPr>
        <p:txBody>
          <a:bodyPr wrap="square" rtlCol="0">
            <a:spAutoFit/>
          </a:bodyPr>
          <a:lstStyle/>
          <a:p>
            <a:pPr algn="r"/>
            <a:r>
              <a:rPr lang="en-US" sz="1500" b="1">
                <a:latin typeface="Source Sans Pro" panose="020B0503030403020204" pitchFamily="34" charset="0"/>
              </a:rPr>
              <a:t>Full analytics suite </a:t>
            </a:r>
            <a:r>
              <a:rPr lang="en-US" sz="1500">
                <a:latin typeface="Source Sans Pro" panose="020B0503030403020204" pitchFamily="34" charset="0"/>
              </a:rPr>
              <a:t>for vital visibility into recoverability</a:t>
            </a:r>
          </a:p>
        </p:txBody>
      </p:sp>
      <p:sp>
        <p:nvSpPr>
          <p:cNvPr id="31" name="TextBox 30">
            <a:extLst>
              <a:ext uri="{FF2B5EF4-FFF2-40B4-BE49-F238E27FC236}">
                <a16:creationId xmlns:a16="http://schemas.microsoft.com/office/drawing/2014/main" id="{AACE9C12-2879-6DF3-1BFD-9DC84D67F730}"/>
              </a:ext>
            </a:extLst>
          </p:cNvPr>
          <p:cNvSpPr txBox="1"/>
          <p:nvPr/>
        </p:nvSpPr>
        <p:spPr>
          <a:xfrm>
            <a:off x="-152419" y="3990421"/>
            <a:ext cx="3512385" cy="553998"/>
          </a:xfrm>
          <a:prstGeom prst="rect">
            <a:avLst/>
          </a:prstGeom>
          <a:noFill/>
        </p:spPr>
        <p:txBody>
          <a:bodyPr wrap="square" rtlCol="0">
            <a:spAutoFit/>
          </a:bodyPr>
          <a:lstStyle/>
          <a:p>
            <a:pPr algn="r"/>
            <a:r>
              <a:rPr lang="en-US" sz="1500" b="1">
                <a:latin typeface="Source Sans Pro" panose="020B0503030403020204" pitchFamily="34" charset="0"/>
              </a:rPr>
              <a:t>Security-hardened Linux appliances </a:t>
            </a:r>
            <a:r>
              <a:rPr lang="en-US" sz="1500">
                <a:latin typeface="Source Sans Pro" panose="020B0503030403020204" pitchFamily="34" charset="0"/>
              </a:rPr>
              <a:t>reduce the overall attack vector</a:t>
            </a:r>
          </a:p>
        </p:txBody>
      </p:sp>
      <p:sp>
        <p:nvSpPr>
          <p:cNvPr id="32" name="TextBox 31">
            <a:extLst>
              <a:ext uri="{FF2B5EF4-FFF2-40B4-BE49-F238E27FC236}">
                <a16:creationId xmlns:a16="http://schemas.microsoft.com/office/drawing/2014/main" id="{189A44D3-2593-540E-69AA-A6024CFF2E5B}"/>
              </a:ext>
            </a:extLst>
          </p:cNvPr>
          <p:cNvSpPr txBox="1"/>
          <p:nvPr/>
        </p:nvSpPr>
        <p:spPr>
          <a:xfrm>
            <a:off x="8629991" y="4001431"/>
            <a:ext cx="3269909" cy="553998"/>
          </a:xfrm>
          <a:prstGeom prst="rect">
            <a:avLst/>
          </a:prstGeom>
          <a:noFill/>
        </p:spPr>
        <p:txBody>
          <a:bodyPr wrap="square" rtlCol="0">
            <a:spAutoFit/>
          </a:bodyPr>
          <a:lstStyle/>
          <a:p>
            <a:r>
              <a:rPr lang="en-US" sz="1500" b="1">
                <a:latin typeface="Source Sans Pro" panose="020B0503030403020204" pitchFamily="34" charset="0"/>
              </a:rPr>
              <a:t>One-to-many replication </a:t>
            </a:r>
            <a:r>
              <a:rPr lang="en-US" sz="1500">
                <a:latin typeface="Source Sans Pro" panose="020B0503030403020204" pitchFamily="34" charset="0"/>
              </a:rPr>
              <a:t>makes it easy to evolve from 3-2-1 to 4-3-2</a:t>
            </a:r>
          </a:p>
        </p:txBody>
      </p:sp>
      <p:sp>
        <p:nvSpPr>
          <p:cNvPr id="33" name="TextBox 32">
            <a:extLst>
              <a:ext uri="{FF2B5EF4-FFF2-40B4-BE49-F238E27FC236}">
                <a16:creationId xmlns:a16="http://schemas.microsoft.com/office/drawing/2014/main" id="{ECB8B4BA-4D7D-A9A6-B569-A4F89507D133}"/>
              </a:ext>
            </a:extLst>
          </p:cNvPr>
          <p:cNvSpPr txBox="1"/>
          <p:nvPr/>
        </p:nvSpPr>
        <p:spPr>
          <a:xfrm>
            <a:off x="528628" y="4967256"/>
            <a:ext cx="3512385" cy="553998"/>
          </a:xfrm>
          <a:prstGeom prst="rect">
            <a:avLst/>
          </a:prstGeom>
          <a:noFill/>
        </p:spPr>
        <p:txBody>
          <a:bodyPr wrap="square" rtlCol="0">
            <a:spAutoFit/>
          </a:bodyPr>
          <a:lstStyle/>
          <a:p>
            <a:pPr algn="r"/>
            <a:r>
              <a:rPr lang="en-US" sz="1500" b="1">
                <a:latin typeface="Source Sans Pro" panose="020B0503030403020204" pitchFamily="34" charset="0"/>
              </a:rPr>
              <a:t>Deep interoperability &amp; open APIs </a:t>
            </a:r>
            <a:r>
              <a:rPr lang="en-US" sz="1500">
                <a:latin typeface="Source Sans Pro" panose="020B0503030403020204" pitchFamily="34" charset="0"/>
              </a:rPr>
              <a:t>with Swagger unlock power of security + Zerto</a:t>
            </a:r>
          </a:p>
        </p:txBody>
      </p:sp>
      <p:cxnSp>
        <p:nvCxnSpPr>
          <p:cNvPr id="34" name="Straight Arrow Connector 33">
            <a:extLst>
              <a:ext uri="{FF2B5EF4-FFF2-40B4-BE49-F238E27FC236}">
                <a16:creationId xmlns:a16="http://schemas.microsoft.com/office/drawing/2014/main" id="{BF8FB1AD-9C22-E39D-3A95-9E72BB971635}"/>
              </a:ext>
            </a:extLst>
          </p:cNvPr>
          <p:cNvCxnSpPr>
            <a:cxnSpLocks/>
            <a:endCxn id="28" idx="1"/>
          </p:cNvCxnSpPr>
          <p:nvPr/>
        </p:nvCxnSpPr>
        <p:spPr>
          <a:xfrm flipV="1">
            <a:off x="8191841" y="3109722"/>
            <a:ext cx="438149" cy="0"/>
          </a:xfrm>
          <a:prstGeom prst="straightConnector1">
            <a:avLst/>
          </a:prstGeom>
          <a:ln w="12700">
            <a:solidFill>
              <a:schemeClr val="tx1"/>
            </a:solidFill>
            <a:headEnd type="oval"/>
            <a:tailEnd type="non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DE59A0FF-3ABE-1EA8-0C08-1C71308FA8BE}"/>
              </a:ext>
            </a:extLst>
          </p:cNvPr>
          <p:cNvCxnSpPr>
            <a:cxnSpLocks/>
          </p:cNvCxnSpPr>
          <p:nvPr/>
        </p:nvCxnSpPr>
        <p:spPr>
          <a:xfrm>
            <a:off x="7801316" y="1913233"/>
            <a:ext cx="438150" cy="0"/>
          </a:xfrm>
          <a:prstGeom prst="straightConnector1">
            <a:avLst/>
          </a:prstGeom>
          <a:ln w="12700">
            <a:solidFill>
              <a:schemeClr val="tx1"/>
            </a:solidFill>
            <a:headEnd type="oval"/>
            <a:tailEnd type="non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D94CE998-9AE8-5EFD-317F-363A3D70CE8D}"/>
              </a:ext>
            </a:extLst>
          </p:cNvPr>
          <p:cNvCxnSpPr>
            <a:cxnSpLocks/>
          </p:cNvCxnSpPr>
          <p:nvPr/>
        </p:nvCxnSpPr>
        <p:spPr>
          <a:xfrm>
            <a:off x="8239466" y="4253004"/>
            <a:ext cx="438150" cy="0"/>
          </a:xfrm>
          <a:prstGeom prst="straightConnector1">
            <a:avLst/>
          </a:prstGeom>
          <a:ln w="12700">
            <a:solidFill>
              <a:schemeClr val="tx1"/>
            </a:solidFill>
            <a:headEnd type="oval"/>
            <a:tailEnd type="non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340C9246-8DD6-02B6-D6B1-796E88379E65}"/>
              </a:ext>
            </a:extLst>
          </p:cNvPr>
          <p:cNvCxnSpPr>
            <a:cxnSpLocks/>
          </p:cNvCxnSpPr>
          <p:nvPr/>
        </p:nvCxnSpPr>
        <p:spPr>
          <a:xfrm>
            <a:off x="7839063" y="5325950"/>
            <a:ext cx="438150" cy="0"/>
          </a:xfrm>
          <a:prstGeom prst="straightConnector1">
            <a:avLst/>
          </a:prstGeom>
          <a:ln w="12700">
            <a:solidFill>
              <a:schemeClr val="tx1"/>
            </a:solidFill>
            <a:headEnd type="oval"/>
            <a:tailEnd type="none"/>
          </a:ln>
          <a:effectLst/>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F2C54295-B2EC-239F-F0DA-2AF4572D2723}"/>
              </a:ext>
            </a:extLst>
          </p:cNvPr>
          <p:cNvCxnSpPr>
            <a:cxnSpLocks/>
          </p:cNvCxnSpPr>
          <p:nvPr/>
        </p:nvCxnSpPr>
        <p:spPr>
          <a:xfrm flipH="1">
            <a:off x="4041013" y="1913233"/>
            <a:ext cx="438150" cy="0"/>
          </a:xfrm>
          <a:prstGeom prst="straightConnector1">
            <a:avLst/>
          </a:prstGeom>
          <a:ln w="12700">
            <a:solidFill>
              <a:schemeClr val="tx1"/>
            </a:solidFill>
            <a:headEnd type="oval"/>
            <a:tailEnd type="none"/>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250AF2F0-4243-54AF-C7FC-C44BEF38CAF7}"/>
              </a:ext>
            </a:extLst>
          </p:cNvPr>
          <p:cNvCxnSpPr>
            <a:cxnSpLocks/>
          </p:cNvCxnSpPr>
          <p:nvPr/>
        </p:nvCxnSpPr>
        <p:spPr>
          <a:xfrm flipH="1">
            <a:off x="3359966" y="3118849"/>
            <a:ext cx="438150" cy="0"/>
          </a:xfrm>
          <a:prstGeom prst="straightConnector1">
            <a:avLst/>
          </a:prstGeom>
          <a:ln w="12700">
            <a:solidFill>
              <a:schemeClr val="tx1"/>
            </a:solidFill>
            <a:headEnd type="oval"/>
            <a:tailEnd type="none"/>
          </a:ln>
          <a:effectLst/>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AB5CCB81-4984-1BC5-453C-9E95E5B4DE5B}"/>
              </a:ext>
            </a:extLst>
          </p:cNvPr>
          <p:cNvCxnSpPr>
            <a:cxnSpLocks/>
          </p:cNvCxnSpPr>
          <p:nvPr/>
        </p:nvCxnSpPr>
        <p:spPr>
          <a:xfrm flipH="1">
            <a:off x="3359966" y="4366624"/>
            <a:ext cx="438150" cy="0"/>
          </a:xfrm>
          <a:prstGeom prst="straightConnector1">
            <a:avLst/>
          </a:prstGeom>
          <a:ln w="12700">
            <a:solidFill>
              <a:schemeClr val="tx1"/>
            </a:solidFill>
            <a:headEnd type="oval"/>
            <a:tailEnd type="none"/>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DFA5A89A-71A3-7D8E-D9F1-F16DCB052EC2}"/>
              </a:ext>
            </a:extLst>
          </p:cNvPr>
          <p:cNvCxnSpPr>
            <a:cxnSpLocks/>
          </p:cNvCxnSpPr>
          <p:nvPr/>
        </p:nvCxnSpPr>
        <p:spPr>
          <a:xfrm flipH="1">
            <a:off x="4041013" y="5325950"/>
            <a:ext cx="438150" cy="0"/>
          </a:xfrm>
          <a:prstGeom prst="straightConnector1">
            <a:avLst/>
          </a:prstGeom>
          <a:ln w="12700">
            <a:solidFill>
              <a:schemeClr val="tx1"/>
            </a:solidFill>
            <a:headEnd type="oval"/>
            <a:tailEnd type="none"/>
          </a:ln>
          <a:effectLst/>
        </p:spPr>
        <p:style>
          <a:lnRef idx="2">
            <a:schemeClr val="accent1"/>
          </a:lnRef>
          <a:fillRef idx="0">
            <a:schemeClr val="accent1"/>
          </a:fillRef>
          <a:effectRef idx="1">
            <a:schemeClr val="accent1"/>
          </a:effectRef>
          <a:fontRef idx="minor">
            <a:schemeClr val="tx1"/>
          </a:fontRef>
        </p:style>
      </p:cxnSp>
      <p:pic>
        <p:nvPicPr>
          <p:cNvPr id="42" name="Graphic 41">
            <a:extLst>
              <a:ext uri="{FF2B5EF4-FFF2-40B4-BE49-F238E27FC236}">
                <a16:creationId xmlns:a16="http://schemas.microsoft.com/office/drawing/2014/main" id="{FC835A2B-3EFE-2BA1-67FD-5E3AAB51DAD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71308" y="2070696"/>
            <a:ext cx="4762287" cy="2678787"/>
          </a:xfrm>
          <a:prstGeom prst="rect">
            <a:avLst/>
          </a:prstGeom>
        </p:spPr>
      </p:pic>
    </p:spTree>
    <p:extLst>
      <p:ext uri="{BB962C8B-B14F-4D97-AF65-F5344CB8AC3E}">
        <p14:creationId xmlns:p14="http://schemas.microsoft.com/office/powerpoint/2010/main" val="33113432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D5E98-BDAA-FB34-AD46-891885DBB80B}"/>
              </a:ext>
            </a:extLst>
          </p:cNvPr>
          <p:cNvSpPr>
            <a:spLocks noGrp="1"/>
          </p:cNvSpPr>
          <p:nvPr>
            <p:ph type="title"/>
          </p:nvPr>
        </p:nvSpPr>
        <p:spPr/>
        <p:txBody>
          <a:bodyPr/>
          <a:lstStyle/>
          <a:p>
            <a:r>
              <a:rPr lang="en-US"/>
              <a:t>Zerto Cyber Resilience Vault</a:t>
            </a:r>
          </a:p>
        </p:txBody>
      </p:sp>
      <p:sp>
        <p:nvSpPr>
          <p:cNvPr id="3" name="Slide Number Placeholder 2">
            <a:extLst>
              <a:ext uri="{FF2B5EF4-FFF2-40B4-BE49-F238E27FC236}">
                <a16:creationId xmlns:a16="http://schemas.microsoft.com/office/drawing/2014/main" id="{758AECD1-D0AA-2400-F962-5F034F01416C}"/>
              </a:ext>
            </a:extLst>
          </p:cNvPr>
          <p:cNvSpPr>
            <a:spLocks noGrp="1"/>
          </p:cNvSpPr>
          <p:nvPr>
            <p:ph type="sldNum" sz="quarter" idx="11"/>
          </p:nvPr>
        </p:nvSpPr>
        <p:spPr/>
        <p:txBody>
          <a:bodyPr/>
          <a:lstStyle/>
          <a:p>
            <a:pPr defTabSz="1088421"/>
            <a:fld id="{104FC826-72BB-4AF1-BA01-A94F7396A7DC}" type="slidenum">
              <a:rPr lang="en-US" smtClean="0"/>
              <a:pPr defTabSz="1088421"/>
              <a:t>31</a:t>
            </a:fld>
            <a:endParaRPr lang="en-US"/>
          </a:p>
        </p:txBody>
      </p:sp>
      <p:sp>
        <p:nvSpPr>
          <p:cNvPr id="5" name="Oval 4">
            <a:extLst>
              <a:ext uri="{FF2B5EF4-FFF2-40B4-BE49-F238E27FC236}">
                <a16:creationId xmlns:a16="http://schemas.microsoft.com/office/drawing/2014/main" id="{9CD79F15-694B-A479-7DAC-18A6884F5E8A}"/>
              </a:ext>
            </a:extLst>
          </p:cNvPr>
          <p:cNvSpPr/>
          <p:nvPr/>
        </p:nvSpPr>
        <p:spPr>
          <a:xfrm>
            <a:off x="3681540" y="1123342"/>
            <a:ext cx="4583202" cy="45832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 name="Oval 5">
            <a:extLst>
              <a:ext uri="{FF2B5EF4-FFF2-40B4-BE49-F238E27FC236}">
                <a16:creationId xmlns:a16="http://schemas.microsoft.com/office/drawing/2014/main" id="{7496485D-F435-D598-0D9A-4BF4AD2BDAE6}"/>
              </a:ext>
            </a:extLst>
          </p:cNvPr>
          <p:cNvSpPr/>
          <p:nvPr/>
        </p:nvSpPr>
        <p:spPr>
          <a:xfrm>
            <a:off x="3681541" y="1123343"/>
            <a:ext cx="4583200" cy="4583198"/>
          </a:xfrm>
          <a:prstGeom prst="ellipse">
            <a:avLst/>
          </a:prstGeom>
          <a:noFill/>
          <a:ln w="50800">
            <a:solidFill>
              <a:srgbClr val="252970"/>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nvGrpSpPr>
          <p:cNvPr id="7" name="Group 6">
            <a:extLst>
              <a:ext uri="{FF2B5EF4-FFF2-40B4-BE49-F238E27FC236}">
                <a16:creationId xmlns:a16="http://schemas.microsoft.com/office/drawing/2014/main" id="{55F8DE61-75FD-1C14-F378-54B36DCC94EC}"/>
              </a:ext>
            </a:extLst>
          </p:cNvPr>
          <p:cNvGrpSpPr/>
          <p:nvPr/>
        </p:nvGrpSpPr>
        <p:grpSpPr>
          <a:xfrm>
            <a:off x="5381472" y="2907306"/>
            <a:ext cx="1247457" cy="773891"/>
            <a:chOff x="7332082" y="2822465"/>
            <a:chExt cx="1247457" cy="773891"/>
          </a:xfrm>
          <a:solidFill>
            <a:srgbClr val="252970"/>
          </a:solidFill>
        </p:grpSpPr>
        <p:grpSp>
          <p:nvGrpSpPr>
            <p:cNvPr id="8" name="Group 7">
              <a:extLst>
                <a:ext uri="{FF2B5EF4-FFF2-40B4-BE49-F238E27FC236}">
                  <a16:creationId xmlns:a16="http://schemas.microsoft.com/office/drawing/2014/main" id="{9CAC3348-D9A5-4D9C-59B5-4495881AF4C6}"/>
                </a:ext>
              </a:extLst>
            </p:cNvPr>
            <p:cNvGrpSpPr/>
            <p:nvPr/>
          </p:nvGrpSpPr>
          <p:grpSpPr>
            <a:xfrm>
              <a:off x="7731740" y="3222575"/>
              <a:ext cx="384021" cy="373781"/>
              <a:chOff x="6051924" y="1233638"/>
              <a:chExt cx="721894" cy="702644"/>
            </a:xfrm>
            <a:grpFill/>
          </p:grpSpPr>
          <p:sp>
            <p:nvSpPr>
              <p:cNvPr id="10" name="Rectangle 9">
                <a:extLst>
                  <a:ext uri="{FF2B5EF4-FFF2-40B4-BE49-F238E27FC236}">
                    <a16:creationId xmlns:a16="http://schemas.microsoft.com/office/drawing/2014/main" id="{BA6CBCBD-4B38-1377-514A-0C09D6B11E40}"/>
                  </a:ext>
                </a:extLst>
              </p:cNvPr>
              <p:cNvSpPr/>
              <p:nvPr/>
            </p:nvSpPr>
            <p:spPr>
              <a:xfrm>
                <a:off x="6051924" y="1233638"/>
                <a:ext cx="202130" cy="20213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1" name="Rectangle 10">
                <a:extLst>
                  <a:ext uri="{FF2B5EF4-FFF2-40B4-BE49-F238E27FC236}">
                    <a16:creationId xmlns:a16="http://schemas.microsoft.com/office/drawing/2014/main" id="{0C8C10EC-ADCC-A5D3-6BD4-AB683F872C49}"/>
                  </a:ext>
                </a:extLst>
              </p:cNvPr>
              <p:cNvSpPr/>
              <p:nvPr/>
            </p:nvSpPr>
            <p:spPr>
              <a:xfrm>
                <a:off x="6311806" y="1233638"/>
                <a:ext cx="202130" cy="20213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2" name="Rectangle 11">
                <a:extLst>
                  <a:ext uri="{FF2B5EF4-FFF2-40B4-BE49-F238E27FC236}">
                    <a16:creationId xmlns:a16="http://schemas.microsoft.com/office/drawing/2014/main" id="{2869D8B9-8CC9-E65A-1981-485148F29586}"/>
                  </a:ext>
                </a:extLst>
              </p:cNvPr>
              <p:cNvSpPr/>
              <p:nvPr/>
            </p:nvSpPr>
            <p:spPr>
              <a:xfrm>
                <a:off x="6571688" y="1233638"/>
                <a:ext cx="202130" cy="20213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3" name="Rectangle 12">
                <a:extLst>
                  <a:ext uri="{FF2B5EF4-FFF2-40B4-BE49-F238E27FC236}">
                    <a16:creationId xmlns:a16="http://schemas.microsoft.com/office/drawing/2014/main" id="{804B2EAA-C409-4BE2-92A0-71E9ABC05168}"/>
                  </a:ext>
                </a:extLst>
              </p:cNvPr>
              <p:cNvSpPr/>
              <p:nvPr/>
            </p:nvSpPr>
            <p:spPr>
              <a:xfrm>
                <a:off x="6051924" y="1483895"/>
                <a:ext cx="202130" cy="20213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4" name="Rectangle 13">
                <a:extLst>
                  <a:ext uri="{FF2B5EF4-FFF2-40B4-BE49-F238E27FC236}">
                    <a16:creationId xmlns:a16="http://schemas.microsoft.com/office/drawing/2014/main" id="{45AE5388-3A57-5F17-A155-374F73BFE6AC}"/>
                  </a:ext>
                </a:extLst>
              </p:cNvPr>
              <p:cNvSpPr/>
              <p:nvPr/>
            </p:nvSpPr>
            <p:spPr>
              <a:xfrm>
                <a:off x="6311806" y="1483895"/>
                <a:ext cx="202130" cy="20213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5" name="Rectangle 14">
                <a:extLst>
                  <a:ext uri="{FF2B5EF4-FFF2-40B4-BE49-F238E27FC236}">
                    <a16:creationId xmlns:a16="http://schemas.microsoft.com/office/drawing/2014/main" id="{A120A837-2EE3-24C0-F862-96DC59D398CE}"/>
                  </a:ext>
                </a:extLst>
              </p:cNvPr>
              <p:cNvSpPr/>
              <p:nvPr/>
            </p:nvSpPr>
            <p:spPr>
              <a:xfrm>
                <a:off x="6571688" y="1483895"/>
                <a:ext cx="202130" cy="20213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6" name="Rectangle 15">
                <a:extLst>
                  <a:ext uri="{FF2B5EF4-FFF2-40B4-BE49-F238E27FC236}">
                    <a16:creationId xmlns:a16="http://schemas.microsoft.com/office/drawing/2014/main" id="{20B459CF-3D8E-9590-641A-406629021DFF}"/>
                  </a:ext>
                </a:extLst>
              </p:cNvPr>
              <p:cNvSpPr/>
              <p:nvPr/>
            </p:nvSpPr>
            <p:spPr>
              <a:xfrm>
                <a:off x="6051924" y="1734152"/>
                <a:ext cx="202130" cy="20213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7" name="Rectangle 16">
                <a:extLst>
                  <a:ext uri="{FF2B5EF4-FFF2-40B4-BE49-F238E27FC236}">
                    <a16:creationId xmlns:a16="http://schemas.microsoft.com/office/drawing/2014/main" id="{DA166180-9A6A-B121-7EEB-4A46D0135DEE}"/>
                  </a:ext>
                </a:extLst>
              </p:cNvPr>
              <p:cNvSpPr/>
              <p:nvPr/>
            </p:nvSpPr>
            <p:spPr>
              <a:xfrm>
                <a:off x="6311806" y="1734152"/>
                <a:ext cx="202130" cy="20213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6D9518D8-893E-F3C8-475B-089556EE4876}"/>
                  </a:ext>
                </a:extLst>
              </p:cNvPr>
              <p:cNvSpPr/>
              <p:nvPr/>
            </p:nvSpPr>
            <p:spPr>
              <a:xfrm>
                <a:off x="6571688" y="1734152"/>
                <a:ext cx="202130" cy="20213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sp>
          <p:nvSpPr>
            <p:cNvPr id="9" name="TextBox 8">
              <a:extLst>
                <a:ext uri="{FF2B5EF4-FFF2-40B4-BE49-F238E27FC236}">
                  <a16:creationId xmlns:a16="http://schemas.microsoft.com/office/drawing/2014/main" id="{322620D7-5D69-D0E8-02DD-3D6697CE3E33}"/>
                </a:ext>
              </a:extLst>
            </p:cNvPr>
            <p:cNvSpPr txBox="1"/>
            <p:nvPr/>
          </p:nvSpPr>
          <p:spPr>
            <a:xfrm>
              <a:off x="7332082" y="2822465"/>
              <a:ext cx="1247457" cy="400110"/>
            </a:xfrm>
            <a:prstGeom prst="rect">
              <a:avLst/>
            </a:prstGeom>
            <a:noFill/>
          </p:spPr>
          <p:txBody>
            <a:bodyPr wrap="none" rtlCol="0">
              <a:spAutoFit/>
            </a:bodyPr>
            <a:lstStyle/>
            <a:p>
              <a:pPr algn="ctr"/>
              <a:r>
                <a:rPr lang="en-US" sz="2000" b="1">
                  <a:solidFill>
                    <a:srgbClr val="282F3C"/>
                  </a:solidFill>
                  <a:latin typeface="+mj-lt"/>
                </a:rPr>
                <a:t>Your data</a:t>
              </a:r>
            </a:p>
          </p:txBody>
        </p:sp>
      </p:grpSp>
      <p:sp>
        <p:nvSpPr>
          <p:cNvPr id="19" name="Donut 18">
            <a:extLst>
              <a:ext uri="{FF2B5EF4-FFF2-40B4-BE49-F238E27FC236}">
                <a16:creationId xmlns:a16="http://schemas.microsoft.com/office/drawing/2014/main" id="{A8E3A7B4-C4BB-BB5E-0338-90F635154392}"/>
              </a:ext>
            </a:extLst>
          </p:cNvPr>
          <p:cNvSpPr/>
          <p:nvPr/>
        </p:nvSpPr>
        <p:spPr>
          <a:xfrm>
            <a:off x="4461927" y="1903728"/>
            <a:ext cx="3022427" cy="3022427"/>
          </a:xfrm>
          <a:prstGeom prst="donut">
            <a:avLst>
              <a:gd name="adj" fmla="val 16064"/>
            </a:avLst>
          </a:prstGeom>
          <a:solidFill>
            <a:srgbClr val="BA0C2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0" name="Oval 19">
            <a:extLst>
              <a:ext uri="{FF2B5EF4-FFF2-40B4-BE49-F238E27FC236}">
                <a16:creationId xmlns:a16="http://schemas.microsoft.com/office/drawing/2014/main" id="{C780994C-0F65-8D0D-6E10-8139FCFC9249}"/>
              </a:ext>
            </a:extLst>
          </p:cNvPr>
          <p:cNvSpPr/>
          <p:nvPr/>
        </p:nvSpPr>
        <p:spPr>
          <a:xfrm>
            <a:off x="5102591" y="2544392"/>
            <a:ext cx="1741098" cy="1741098"/>
          </a:xfrm>
          <a:prstGeom prst="ellipse">
            <a:avLst/>
          </a:prstGeom>
          <a:noFill/>
          <a:ln w="50800">
            <a:solidFill>
              <a:schemeClr val="tx1">
                <a:lumMod val="50000"/>
              </a:schemeClr>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1" name="TextBox 20">
            <a:extLst>
              <a:ext uri="{FF2B5EF4-FFF2-40B4-BE49-F238E27FC236}">
                <a16:creationId xmlns:a16="http://schemas.microsoft.com/office/drawing/2014/main" id="{CF8964DF-BD35-3FF8-FB7E-77C5E56882C9}"/>
              </a:ext>
            </a:extLst>
          </p:cNvPr>
          <p:cNvSpPr txBox="1"/>
          <p:nvPr/>
        </p:nvSpPr>
        <p:spPr>
          <a:xfrm>
            <a:off x="584077" y="2125022"/>
            <a:ext cx="1624163" cy="400110"/>
          </a:xfrm>
          <a:prstGeom prst="rect">
            <a:avLst/>
          </a:prstGeom>
          <a:noFill/>
        </p:spPr>
        <p:txBody>
          <a:bodyPr wrap="none" rtlCol="0">
            <a:spAutoFit/>
          </a:bodyPr>
          <a:lstStyle/>
          <a:p>
            <a:pPr marL="342900" indent="-342900" algn="l">
              <a:buClr>
                <a:srgbClr val="01A982"/>
              </a:buClr>
              <a:buFont typeface="Wingdings" pitchFamily="2" charset="2"/>
              <a:buChar char="ü"/>
            </a:pPr>
            <a:r>
              <a:rPr lang="en-US" sz="2000" b="1">
                <a:solidFill>
                  <a:srgbClr val="1D2453"/>
                </a:solidFill>
                <a:latin typeface="+mj-lt"/>
              </a:rPr>
              <a:t>ISOLATED</a:t>
            </a:r>
          </a:p>
        </p:txBody>
      </p:sp>
      <p:sp>
        <p:nvSpPr>
          <p:cNvPr id="22" name="TextBox 21">
            <a:extLst>
              <a:ext uri="{FF2B5EF4-FFF2-40B4-BE49-F238E27FC236}">
                <a16:creationId xmlns:a16="http://schemas.microsoft.com/office/drawing/2014/main" id="{AF6DF37F-DDB1-A9B2-06AC-FC88F5189922}"/>
              </a:ext>
            </a:extLst>
          </p:cNvPr>
          <p:cNvSpPr txBox="1"/>
          <p:nvPr/>
        </p:nvSpPr>
        <p:spPr>
          <a:xfrm>
            <a:off x="584077" y="2755397"/>
            <a:ext cx="1853392" cy="400110"/>
          </a:xfrm>
          <a:prstGeom prst="rect">
            <a:avLst/>
          </a:prstGeom>
          <a:noFill/>
        </p:spPr>
        <p:txBody>
          <a:bodyPr wrap="none" rtlCol="0">
            <a:spAutoFit/>
          </a:bodyPr>
          <a:lstStyle/>
          <a:p>
            <a:pPr marL="342900" indent="-342900">
              <a:buClr>
                <a:srgbClr val="01A982"/>
              </a:buClr>
              <a:buFont typeface="Wingdings" pitchFamily="2" charset="2"/>
              <a:buChar char="ü"/>
            </a:pPr>
            <a:r>
              <a:rPr lang="en-US" sz="2000" b="1">
                <a:solidFill>
                  <a:srgbClr val="1D2453"/>
                </a:solidFill>
                <a:latin typeface="+mj-lt"/>
              </a:rPr>
              <a:t>AIR GAPPED</a:t>
            </a:r>
          </a:p>
        </p:txBody>
      </p:sp>
      <p:sp>
        <p:nvSpPr>
          <p:cNvPr id="23" name="TextBox 22">
            <a:extLst>
              <a:ext uri="{FF2B5EF4-FFF2-40B4-BE49-F238E27FC236}">
                <a16:creationId xmlns:a16="http://schemas.microsoft.com/office/drawing/2014/main" id="{833D84AC-2426-AD0B-9045-0B15ABBEAE18}"/>
              </a:ext>
            </a:extLst>
          </p:cNvPr>
          <p:cNvSpPr txBox="1"/>
          <p:nvPr/>
        </p:nvSpPr>
        <p:spPr>
          <a:xfrm>
            <a:off x="584077" y="3385772"/>
            <a:ext cx="1845377" cy="400110"/>
          </a:xfrm>
          <a:prstGeom prst="rect">
            <a:avLst/>
          </a:prstGeom>
          <a:noFill/>
        </p:spPr>
        <p:txBody>
          <a:bodyPr wrap="none" rtlCol="0">
            <a:spAutoFit/>
          </a:bodyPr>
          <a:lstStyle/>
          <a:p>
            <a:pPr marL="342900" indent="-342900">
              <a:buClr>
                <a:srgbClr val="01A982"/>
              </a:buClr>
              <a:buFont typeface="Wingdings" pitchFamily="2" charset="2"/>
              <a:buChar char="ü"/>
            </a:pPr>
            <a:r>
              <a:rPr lang="en-US" sz="2000" b="1">
                <a:solidFill>
                  <a:srgbClr val="1D2453"/>
                </a:solidFill>
                <a:latin typeface="+mj-lt"/>
              </a:rPr>
              <a:t>IMMUTABLE</a:t>
            </a:r>
          </a:p>
        </p:txBody>
      </p:sp>
      <p:sp>
        <p:nvSpPr>
          <p:cNvPr id="24" name="TextBox 23">
            <a:extLst>
              <a:ext uri="{FF2B5EF4-FFF2-40B4-BE49-F238E27FC236}">
                <a16:creationId xmlns:a16="http://schemas.microsoft.com/office/drawing/2014/main" id="{78FBE53E-8B2C-B843-6F9F-0545361EAF09}"/>
              </a:ext>
            </a:extLst>
          </p:cNvPr>
          <p:cNvSpPr txBox="1"/>
          <p:nvPr/>
        </p:nvSpPr>
        <p:spPr>
          <a:xfrm>
            <a:off x="584077" y="4016146"/>
            <a:ext cx="1903085" cy="400110"/>
          </a:xfrm>
          <a:prstGeom prst="rect">
            <a:avLst/>
          </a:prstGeom>
          <a:noFill/>
        </p:spPr>
        <p:txBody>
          <a:bodyPr wrap="none" rtlCol="0">
            <a:spAutoFit/>
          </a:bodyPr>
          <a:lstStyle/>
          <a:p>
            <a:pPr marL="342900" indent="-342900">
              <a:buClr>
                <a:srgbClr val="01A982"/>
              </a:buClr>
              <a:buFont typeface="Wingdings" pitchFamily="2" charset="2"/>
              <a:buChar char="ü"/>
            </a:pPr>
            <a:r>
              <a:rPr lang="en-US" sz="2000" b="1">
                <a:solidFill>
                  <a:srgbClr val="1D2453"/>
                </a:solidFill>
                <a:latin typeface="+mj-lt"/>
              </a:rPr>
              <a:t>ZERO TRUST</a:t>
            </a:r>
          </a:p>
        </p:txBody>
      </p:sp>
      <p:sp>
        <p:nvSpPr>
          <p:cNvPr id="25" name="TextBox 24">
            <a:extLst>
              <a:ext uri="{FF2B5EF4-FFF2-40B4-BE49-F238E27FC236}">
                <a16:creationId xmlns:a16="http://schemas.microsoft.com/office/drawing/2014/main" id="{DEC981E7-758E-9ADE-1C86-2E455786A822}"/>
              </a:ext>
            </a:extLst>
          </p:cNvPr>
          <p:cNvSpPr txBox="1"/>
          <p:nvPr/>
        </p:nvSpPr>
        <p:spPr>
          <a:xfrm>
            <a:off x="8801100" y="2184031"/>
            <a:ext cx="2905125" cy="1846659"/>
          </a:xfrm>
          <a:prstGeom prst="rect">
            <a:avLst/>
          </a:prstGeom>
          <a:noFill/>
        </p:spPr>
        <p:txBody>
          <a:bodyPr wrap="square">
            <a:spAutoFit/>
          </a:bodyPr>
          <a:lstStyle/>
          <a:p>
            <a:r>
              <a:rPr lang="en-US" sz="1600">
                <a:solidFill>
                  <a:srgbClr val="282F3C"/>
                </a:solidFill>
              </a:rPr>
              <a:t>Isolated, offline, and air gapped with immutable data copies using zero trust architecture</a:t>
            </a:r>
          </a:p>
          <a:p>
            <a:endParaRPr lang="en-US" sz="1600">
              <a:solidFill>
                <a:srgbClr val="282F3C"/>
              </a:solidFill>
            </a:endParaRPr>
          </a:p>
          <a:p>
            <a:r>
              <a:rPr lang="en-US" sz="1600">
                <a:solidFill>
                  <a:srgbClr val="282F3C"/>
                </a:solidFill>
              </a:rPr>
              <a:t>Purpose-built for cyber recovery </a:t>
            </a:r>
            <a:r>
              <a:rPr lang="en-US"/>
              <a:t>— </a:t>
            </a:r>
            <a:r>
              <a:rPr lang="en-US" sz="1600">
                <a:solidFill>
                  <a:srgbClr val="282F3C"/>
                </a:solidFill>
              </a:rPr>
              <a:t>option of last resort in worst case scenarios</a:t>
            </a:r>
          </a:p>
        </p:txBody>
      </p:sp>
    </p:spTree>
    <p:extLst>
      <p:ext uri="{BB962C8B-B14F-4D97-AF65-F5344CB8AC3E}">
        <p14:creationId xmlns:p14="http://schemas.microsoft.com/office/powerpoint/2010/main" val="20909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1" presetClass="entr" presetSubtype="1" fill="hold" grpId="1"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heel(1)">
                                      <p:cBhvr>
                                        <p:cTn id="11" dur="1000"/>
                                        <p:tgtEl>
                                          <p:spTgt spid="20"/>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ppt_w</p:attrName>
                                        </p:attrNameLst>
                                      </p:cBhvr>
                                      <p:tavLst>
                                        <p:tav tm="0">
                                          <p:val>
                                            <p:fltVal val="0"/>
                                          </p:val>
                                        </p:tav>
                                        <p:tav tm="100000">
                                          <p:val>
                                            <p:strVal val="#ppt_w"/>
                                          </p:val>
                                        </p:tav>
                                      </p:tavLst>
                                    </p:anim>
                                    <p:anim calcmode="lin" valueType="num">
                                      <p:cBhvr>
                                        <p:cTn id="19" dur="1000" fill="hold"/>
                                        <p:tgtEl>
                                          <p:spTgt spid="19"/>
                                        </p:tgtEl>
                                        <p:attrNameLst>
                                          <p:attrName>ppt_h</p:attrName>
                                        </p:attrNameLst>
                                      </p:cBhvr>
                                      <p:tavLst>
                                        <p:tav tm="0">
                                          <p:val>
                                            <p:fltVal val="0"/>
                                          </p:val>
                                        </p:tav>
                                        <p:tav tm="100000">
                                          <p:val>
                                            <p:strVal val="#ppt_h"/>
                                          </p:val>
                                        </p:tav>
                                      </p:tavLst>
                                    </p:anim>
                                    <p:animEffect transition="in" filter="fade">
                                      <p:cBhvr>
                                        <p:cTn id="20" dur="1000"/>
                                        <p:tgtEl>
                                          <p:spTgt spid="19"/>
                                        </p:tgtEl>
                                      </p:cBhvr>
                                    </p:animEffect>
                                  </p:childTnLst>
                                </p:cTn>
                              </p:par>
                            </p:childTnLst>
                          </p:cTn>
                        </p:par>
                        <p:par>
                          <p:cTn id="21" fill="hold">
                            <p:stCondLst>
                              <p:cond delay="2500"/>
                            </p:stCondLst>
                            <p:childTnLst>
                              <p:par>
                                <p:cTn id="22" presetID="10"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3000"/>
                            </p:stCondLst>
                            <p:childTnLst>
                              <p:par>
                                <p:cTn id="26" presetID="21" presetClass="entr" presetSubtype="1"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1)">
                                      <p:cBhvr>
                                        <p:cTn id="28" dur="1000"/>
                                        <p:tgtEl>
                                          <p:spTgt spid="6"/>
                                        </p:tgtEl>
                                      </p:cBhvr>
                                    </p:animEffect>
                                  </p:childTnLst>
                                </p:cTn>
                              </p:par>
                            </p:childTnLst>
                          </p:cTn>
                        </p:par>
                        <p:par>
                          <p:cTn id="29" fill="hold">
                            <p:stCondLst>
                              <p:cond delay="4000"/>
                            </p:stCondLst>
                            <p:childTnLst>
                              <p:par>
                                <p:cTn id="30" presetID="10" presetClass="entr" presetSubtype="0"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8" presetClass="emph" presetSubtype="0" fill="hold" grpId="1" nodeType="withEffect">
                                  <p:stCondLst>
                                    <p:cond delay="0"/>
                                  </p:stCondLst>
                                  <p:childTnLst>
                                    <p:animRot by="21600000">
                                      <p:cBhvr>
                                        <p:cTn id="34" dur="2000" fill="hold"/>
                                        <p:tgtEl>
                                          <p:spTgt spid="6"/>
                                        </p:tgtEl>
                                        <p:attrNameLst>
                                          <p:attrName>r</p:attrName>
                                        </p:attrNameLst>
                                      </p:cBhvr>
                                    </p:animRot>
                                  </p:childTnLst>
                                </p:cTn>
                              </p:par>
                              <p:par>
                                <p:cTn id="35" presetID="8" presetClass="emph" presetSubtype="0" fill="hold" grpId="0" nodeType="withEffect">
                                  <p:stCondLst>
                                    <p:cond delay="0"/>
                                  </p:stCondLst>
                                  <p:childTnLst>
                                    <p:animRot by="21600000">
                                      <p:cBhvr>
                                        <p:cTn id="36" dur="1000" fill="hold"/>
                                        <p:tgtEl>
                                          <p:spTgt spid="20"/>
                                        </p:tgtEl>
                                        <p:attrNameLst>
                                          <p:attrName>r</p:attrName>
                                        </p:attrNameLst>
                                      </p:cBhvr>
                                    </p:animRot>
                                  </p:childTnLst>
                                </p:cTn>
                              </p:par>
                            </p:childTnLst>
                          </p:cTn>
                        </p:par>
                        <p:par>
                          <p:cTn id="37" fill="hold">
                            <p:stCondLst>
                              <p:cond delay="6000"/>
                            </p:stCondLst>
                            <p:childTnLst>
                              <p:par>
                                <p:cTn id="38" presetID="10" presetClass="entr" presetSubtype="0"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9" grpId="0" animBg="1"/>
      <p:bldP spid="20" grpId="0" animBg="1"/>
      <p:bldP spid="20" grpId="1" animBg="1"/>
      <p:bldP spid="21" grpId="0"/>
      <p:bldP spid="22" grpId="0"/>
      <p:bldP spid="23" grpId="0"/>
      <p:bldP spid="24"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F5DB8895-1D5A-7281-0F16-7C0384644218}"/>
              </a:ext>
            </a:extLst>
          </p:cNvPr>
          <p:cNvGrpSpPr/>
          <p:nvPr/>
        </p:nvGrpSpPr>
        <p:grpSpPr>
          <a:xfrm>
            <a:off x="2192482" y="1107130"/>
            <a:ext cx="4634975" cy="4853289"/>
            <a:chOff x="5761644" y="759691"/>
            <a:chExt cx="5098473" cy="5338618"/>
          </a:xfrm>
        </p:grpSpPr>
        <p:sp>
          <p:nvSpPr>
            <p:cNvPr id="7" name="Rounded Rectangle 6">
              <a:extLst>
                <a:ext uri="{FF2B5EF4-FFF2-40B4-BE49-F238E27FC236}">
                  <a16:creationId xmlns:a16="http://schemas.microsoft.com/office/drawing/2014/main" id="{44150FB6-6FAE-E770-04DF-3BE60CFD23D1}"/>
                </a:ext>
              </a:extLst>
            </p:cNvPr>
            <p:cNvSpPr/>
            <p:nvPr/>
          </p:nvSpPr>
          <p:spPr>
            <a:xfrm>
              <a:off x="8384771" y="759691"/>
              <a:ext cx="2475346" cy="2604654"/>
            </a:xfrm>
            <a:prstGeom prst="roundRect">
              <a:avLst>
                <a:gd name="adj" fmla="val 4727"/>
              </a:avLst>
            </a:prstGeom>
            <a:solidFill>
              <a:schemeClr val="accent4">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8" name="Rounded Rectangle 7">
              <a:extLst>
                <a:ext uri="{FF2B5EF4-FFF2-40B4-BE49-F238E27FC236}">
                  <a16:creationId xmlns:a16="http://schemas.microsoft.com/office/drawing/2014/main" id="{6F6CD57A-F2DB-70EC-5EC6-9BF886DF12C5}"/>
                </a:ext>
              </a:extLst>
            </p:cNvPr>
            <p:cNvSpPr/>
            <p:nvPr/>
          </p:nvSpPr>
          <p:spPr>
            <a:xfrm>
              <a:off x="5761644" y="3493655"/>
              <a:ext cx="2475346" cy="2604654"/>
            </a:xfrm>
            <a:prstGeom prst="roundRect">
              <a:avLst>
                <a:gd name="adj" fmla="val 4727"/>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9" name="Rounded Rectangle 8">
              <a:extLst>
                <a:ext uri="{FF2B5EF4-FFF2-40B4-BE49-F238E27FC236}">
                  <a16:creationId xmlns:a16="http://schemas.microsoft.com/office/drawing/2014/main" id="{5D49FCE8-9630-8D24-F928-42F8DF24A51D}"/>
                </a:ext>
              </a:extLst>
            </p:cNvPr>
            <p:cNvSpPr/>
            <p:nvPr/>
          </p:nvSpPr>
          <p:spPr>
            <a:xfrm>
              <a:off x="8384771" y="3493655"/>
              <a:ext cx="2475346" cy="2604654"/>
            </a:xfrm>
            <a:prstGeom prst="roundRect">
              <a:avLst>
                <a:gd name="adj" fmla="val 4727"/>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6" name="Rounded Rectangle 15">
              <a:extLst>
                <a:ext uri="{FF2B5EF4-FFF2-40B4-BE49-F238E27FC236}">
                  <a16:creationId xmlns:a16="http://schemas.microsoft.com/office/drawing/2014/main" id="{A43D8C09-C9A0-C09A-6041-B18FBF45A21A}"/>
                </a:ext>
              </a:extLst>
            </p:cNvPr>
            <p:cNvSpPr/>
            <p:nvPr/>
          </p:nvSpPr>
          <p:spPr>
            <a:xfrm>
              <a:off x="5761644" y="759691"/>
              <a:ext cx="2475346" cy="2604654"/>
            </a:xfrm>
            <a:prstGeom prst="roundRect">
              <a:avLst>
                <a:gd name="adj" fmla="val 4727"/>
              </a:avLst>
            </a:prstGeom>
            <a:solidFill>
              <a:schemeClr val="accent6">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9B4CDE93-63C2-AFC5-FDA2-A7FD7A8E5312}"/>
                </a:ext>
              </a:extLst>
            </p:cNvPr>
            <p:cNvSpPr txBox="1"/>
            <p:nvPr/>
          </p:nvSpPr>
          <p:spPr>
            <a:xfrm>
              <a:off x="5761644" y="1521742"/>
              <a:ext cx="2475346" cy="990413"/>
            </a:xfrm>
            <a:prstGeom prst="rect">
              <a:avLst/>
            </a:prstGeom>
            <a:noFill/>
          </p:spPr>
          <p:txBody>
            <a:bodyPr wrap="square" lIns="182880" tIns="182880" rIns="182880" rtlCol="0">
              <a:spAutoFit/>
            </a:bodyPr>
            <a:lstStyle/>
            <a:p>
              <a:pPr algn="ctr">
                <a:lnSpc>
                  <a:spcPct val="80000"/>
                </a:lnSpc>
              </a:pPr>
              <a:r>
                <a:rPr lang="en-US" b="1">
                  <a:latin typeface="Source Sans Pro" panose="020B0503030403020204" pitchFamily="34" charset="77"/>
                </a:rPr>
                <a:t>NEED TO PROTECT</a:t>
              </a:r>
              <a:br>
                <a:rPr lang="en-US" b="1">
                  <a:latin typeface="Source Sans Pro" panose="020B0503030403020204" pitchFamily="34" charset="77"/>
                </a:rPr>
              </a:br>
              <a:r>
                <a:rPr lang="en-US" b="1">
                  <a:latin typeface="Source Sans Pro" panose="020B0503030403020204" pitchFamily="34" charset="77"/>
                </a:rPr>
                <a:t>YOUR DATA PROTECTION</a:t>
              </a:r>
            </a:p>
          </p:txBody>
        </p:sp>
        <p:sp>
          <p:nvSpPr>
            <p:cNvPr id="38" name="TextBox 37">
              <a:extLst>
                <a:ext uri="{FF2B5EF4-FFF2-40B4-BE49-F238E27FC236}">
                  <a16:creationId xmlns:a16="http://schemas.microsoft.com/office/drawing/2014/main" id="{7D1EF8C9-24DD-F454-B181-5A68559130AA}"/>
                </a:ext>
              </a:extLst>
            </p:cNvPr>
            <p:cNvSpPr txBox="1"/>
            <p:nvPr/>
          </p:nvSpPr>
          <p:spPr>
            <a:xfrm>
              <a:off x="8376828" y="1521742"/>
              <a:ext cx="2475346" cy="990413"/>
            </a:xfrm>
            <a:prstGeom prst="rect">
              <a:avLst/>
            </a:prstGeom>
            <a:noFill/>
          </p:spPr>
          <p:txBody>
            <a:bodyPr wrap="square" lIns="182880" tIns="182880" rIns="182880" rtlCol="0">
              <a:spAutoFit/>
            </a:bodyPr>
            <a:lstStyle/>
            <a:p>
              <a:pPr algn="ctr">
                <a:lnSpc>
                  <a:spcPct val="80000"/>
                </a:lnSpc>
              </a:pPr>
              <a:r>
                <a:rPr lang="en-US" b="1">
                  <a:latin typeface="Source Sans Pro" panose="020B0503030403020204" pitchFamily="34" charset="77"/>
                </a:rPr>
                <a:t>INCREASINGLY MANDATED BY REGULATORS</a:t>
              </a:r>
            </a:p>
          </p:txBody>
        </p:sp>
        <p:sp>
          <p:nvSpPr>
            <p:cNvPr id="39" name="TextBox 38">
              <a:extLst>
                <a:ext uri="{FF2B5EF4-FFF2-40B4-BE49-F238E27FC236}">
                  <a16:creationId xmlns:a16="http://schemas.microsoft.com/office/drawing/2014/main" id="{764F534E-B6B4-B9F0-829C-9241CB073256}"/>
                </a:ext>
              </a:extLst>
            </p:cNvPr>
            <p:cNvSpPr txBox="1"/>
            <p:nvPr/>
          </p:nvSpPr>
          <p:spPr>
            <a:xfrm>
              <a:off x="5761644" y="4338094"/>
              <a:ext cx="2475346" cy="990413"/>
            </a:xfrm>
            <a:prstGeom prst="rect">
              <a:avLst/>
            </a:prstGeom>
            <a:noFill/>
          </p:spPr>
          <p:txBody>
            <a:bodyPr wrap="square" lIns="182880" tIns="182880" rIns="182880" rtlCol="0">
              <a:spAutoFit/>
            </a:bodyPr>
            <a:lstStyle/>
            <a:p>
              <a:pPr algn="ctr">
                <a:lnSpc>
                  <a:spcPct val="80000"/>
                </a:lnSpc>
              </a:pPr>
              <a:r>
                <a:rPr lang="en-US" b="1">
                  <a:latin typeface="Source Sans Pro" panose="020B0503030403020204" pitchFamily="34" charset="77"/>
                </a:rPr>
                <a:t>REQUIRE MULTI-LAYERED DEFENSE IN DEPTH</a:t>
              </a:r>
            </a:p>
          </p:txBody>
        </p:sp>
        <p:sp>
          <p:nvSpPr>
            <p:cNvPr id="40" name="TextBox 39">
              <a:extLst>
                <a:ext uri="{FF2B5EF4-FFF2-40B4-BE49-F238E27FC236}">
                  <a16:creationId xmlns:a16="http://schemas.microsoft.com/office/drawing/2014/main" id="{21CF0FF0-D55E-A769-31DA-81C62F7BBCD4}"/>
                </a:ext>
              </a:extLst>
            </p:cNvPr>
            <p:cNvSpPr txBox="1"/>
            <p:nvPr/>
          </p:nvSpPr>
          <p:spPr>
            <a:xfrm>
              <a:off x="8376828" y="4338094"/>
              <a:ext cx="2475346" cy="990413"/>
            </a:xfrm>
            <a:prstGeom prst="rect">
              <a:avLst/>
            </a:prstGeom>
            <a:noFill/>
          </p:spPr>
          <p:txBody>
            <a:bodyPr wrap="square" lIns="182880" tIns="182880" rIns="182880" rtlCol="0">
              <a:spAutoFit/>
            </a:bodyPr>
            <a:lstStyle/>
            <a:p>
              <a:pPr algn="ctr">
                <a:lnSpc>
                  <a:spcPct val="80000"/>
                </a:lnSpc>
              </a:pPr>
              <a:r>
                <a:rPr lang="en-US" b="1">
                  <a:latin typeface="Source Sans Pro" panose="020B0503030403020204" pitchFamily="34" charset="77"/>
                </a:rPr>
                <a:t>EMERGENCY RECOVERY OPTION</a:t>
              </a:r>
            </a:p>
          </p:txBody>
        </p:sp>
      </p:grpSp>
      <p:sp>
        <p:nvSpPr>
          <p:cNvPr id="5" name="Title 4">
            <a:extLst>
              <a:ext uri="{FF2B5EF4-FFF2-40B4-BE49-F238E27FC236}">
                <a16:creationId xmlns:a16="http://schemas.microsoft.com/office/drawing/2014/main" id="{ABC1C752-ECC8-EB3B-6580-1481285AB0C6}"/>
              </a:ext>
            </a:extLst>
          </p:cNvPr>
          <p:cNvSpPr>
            <a:spLocks noGrp="1"/>
          </p:cNvSpPr>
          <p:nvPr>
            <p:ph type="title"/>
          </p:nvPr>
        </p:nvSpPr>
        <p:spPr/>
        <p:txBody>
          <a:bodyPr/>
          <a:lstStyle/>
          <a:p>
            <a:r>
              <a:rPr lang="en-US"/>
              <a:t>Why a Cyber Vault</a:t>
            </a:r>
          </a:p>
        </p:txBody>
      </p:sp>
      <p:pic>
        <p:nvPicPr>
          <p:cNvPr id="13" name="Picture 12" descr="A picture containing text, clock&#10;&#10;Description automatically generated">
            <a:extLst>
              <a:ext uri="{FF2B5EF4-FFF2-40B4-BE49-F238E27FC236}">
                <a16:creationId xmlns:a16="http://schemas.microsoft.com/office/drawing/2014/main" id="{ACCB09FB-5F83-084A-0D1D-8F63052DE51A}"/>
              </a:ext>
            </a:extLst>
          </p:cNvPr>
          <p:cNvPicPr>
            <a:picLocks noChangeAspect="1"/>
          </p:cNvPicPr>
          <p:nvPr/>
        </p:nvPicPr>
        <p:blipFill>
          <a:blip r:embed="rId3">
            <a:biLevel thresh="25000"/>
          </a:blip>
          <a:stretch>
            <a:fillRect/>
          </a:stretch>
        </p:blipFill>
        <p:spPr>
          <a:xfrm>
            <a:off x="385763" y="4607744"/>
            <a:ext cx="969461" cy="225324"/>
          </a:xfrm>
          <a:prstGeom prst="rect">
            <a:avLst/>
          </a:prstGeom>
          <a:effectLst/>
        </p:spPr>
      </p:pic>
      <p:grpSp>
        <p:nvGrpSpPr>
          <p:cNvPr id="36" name="Group 35">
            <a:extLst>
              <a:ext uri="{FF2B5EF4-FFF2-40B4-BE49-F238E27FC236}">
                <a16:creationId xmlns:a16="http://schemas.microsoft.com/office/drawing/2014/main" id="{CB476B6A-AFC9-F97A-8E03-F7C3D54488A1}"/>
              </a:ext>
            </a:extLst>
          </p:cNvPr>
          <p:cNvGrpSpPr/>
          <p:nvPr/>
        </p:nvGrpSpPr>
        <p:grpSpPr>
          <a:xfrm>
            <a:off x="3625112" y="2648917"/>
            <a:ext cx="1769714" cy="1769714"/>
            <a:chOff x="7719964" y="2828848"/>
            <a:chExt cx="1329613" cy="1329613"/>
          </a:xfrm>
        </p:grpSpPr>
        <p:sp>
          <p:nvSpPr>
            <p:cNvPr id="18" name="Oval 17">
              <a:extLst>
                <a:ext uri="{FF2B5EF4-FFF2-40B4-BE49-F238E27FC236}">
                  <a16:creationId xmlns:a16="http://schemas.microsoft.com/office/drawing/2014/main" id="{ECD74D50-33EA-D44E-F4BA-9B654FDB2B7D}"/>
                </a:ext>
              </a:extLst>
            </p:cNvPr>
            <p:cNvSpPr/>
            <p:nvPr/>
          </p:nvSpPr>
          <p:spPr>
            <a:xfrm>
              <a:off x="7719964" y="2828848"/>
              <a:ext cx="1329613" cy="1329613"/>
            </a:xfrm>
            <a:prstGeom prst="ellipse">
              <a:avLst/>
            </a:prstGeom>
            <a:solidFill>
              <a:srgbClr val="FFFFFF">
                <a:alpha val="73000"/>
              </a:srgbClr>
            </a:solidFill>
            <a:ln w="19050">
              <a:solidFill>
                <a:schemeClr val="accent2">
                  <a:lumMod val="20000"/>
                  <a:lumOff val="80000"/>
                  <a:alpha val="58000"/>
                </a:schemeClr>
              </a:solidFill>
            </a:ln>
            <a:effectLst>
              <a:outerShdw blurRad="25400" sx="101000" sy="101000" algn="ctr" rotWithShape="0">
                <a:prstClr val="black">
                  <a:alpha val="21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9" name="Oval 18">
              <a:extLst>
                <a:ext uri="{FF2B5EF4-FFF2-40B4-BE49-F238E27FC236}">
                  <a16:creationId xmlns:a16="http://schemas.microsoft.com/office/drawing/2014/main" id="{33193B7D-F2B0-5AEE-405E-B3728BE77BF0}"/>
                </a:ext>
              </a:extLst>
            </p:cNvPr>
            <p:cNvSpPr/>
            <p:nvPr/>
          </p:nvSpPr>
          <p:spPr>
            <a:xfrm>
              <a:off x="7900055" y="3008939"/>
              <a:ext cx="969431" cy="969431"/>
            </a:xfrm>
            <a:prstGeom prst="ellipse">
              <a:avLst/>
            </a:prstGeom>
            <a:solidFill>
              <a:srgbClr val="BA0C25"/>
            </a:solidFill>
            <a:ln w="22225">
              <a:solidFill>
                <a:srgbClr val="990C2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pic>
        <p:nvPicPr>
          <p:cNvPr id="37" name="Graphic 36">
            <a:extLst>
              <a:ext uri="{FF2B5EF4-FFF2-40B4-BE49-F238E27FC236}">
                <a16:creationId xmlns:a16="http://schemas.microsoft.com/office/drawing/2014/main" id="{7C4159B4-C66B-051A-A7EC-CE72FD801C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86094" y="3009899"/>
            <a:ext cx="1047750" cy="1047750"/>
          </a:xfrm>
          <a:prstGeom prst="rect">
            <a:avLst/>
          </a:prstGeom>
        </p:spPr>
      </p:pic>
      <p:grpSp>
        <p:nvGrpSpPr>
          <p:cNvPr id="12" name="Group 11">
            <a:extLst>
              <a:ext uri="{FF2B5EF4-FFF2-40B4-BE49-F238E27FC236}">
                <a16:creationId xmlns:a16="http://schemas.microsoft.com/office/drawing/2014/main" id="{BC32FDF0-C0D7-ACA7-6CC1-FBAAB8C87D50}"/>
              </a:ext>
            </a:extLst>
          </p:cNvPr>
          <p:cNvGrpSpPr/>
          <p:nvPr/>
        </p:nvGrpSpPr>
        <p:grpSpPr>
          <a:xfrm>
            <a:off x="8096251" y="2821443"/>
            <a:ext cx="3209924" cy="2714973"/>
            <a:chOff x="8410576" y="2370269"/>
            <a:chExt cx="3209924" cy="2714973"/>
          </a:xfrm>
        </p:grpSpPr>
        <p:sp>
          <p:nvSpPr>
            <p:cNvPr id="6" name="Text Placeholder 2">
              <a:extLst>
                <a:ext uri="{FF2B5EF4-FFF2-40B4-BE49-F238E27FC236}">
                  <a16:creationId xmlns:a16="http://schemas.microsoft.com/office/drawing/2014/main" id="{4202911B-750E-ACF5-3CE4-2CEDE049DB8E}"/>
                </a:ext>
              </a:extLst>
            </p:cNvPr>
            <p:cNvSpPr txBox="1">
              <a:spLocks/>
            </p:cNvSpPr>
            <p:nvPr/>
          </p:nvSpPr>
          <p:spPr>
            <a:xfrm>
              <a:off x="8410576" y="2370269"/>
              <a:ext cx="3209924" cy="2714973"/>
            </a:xfrm>
            <a:prstGeom prst="rect">
              <a:avLst/>
            </a:prstGeom>
          </p:spPr>
          <p:txBody>
            <a:bodyPr vert="horz" lIns="91440" tIns="45720" rIns="91440" bIns="45720" rtlCol="0" anchor="t"/>
            <a:lstStyle>
              <a:defPPr>
                <a:defRPr lang="en-US"/>
              </a:defPPr>
              <a:lvl1pPr marL="205699" indent="-205699" algn="l" defTabSz="914400" rtl="0" eaLnBrk="1" latinLnBrk="0" hangingPunct="1">
                <a:lnSpc>
                  <a:spcPct val="90000"/>
                </a:lnSpc>
                <a:buSzPct val="120000"/>
                <a:buFontTx/>
                <a:buBlip>
                  <a:blip r:embed="rId6"/>
                </a:buBlip>
                <a:defRPr sz="2000" kern="1200" cap="all" normalizeH="0" baseline="100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buNone/>
              </a:pPr>
              <a:r>
                <a:rPr lang="en-US" sz="1800" i="1" cap="none" baseline="0">
                  <a:latin typeface="MetricHPE" panose="020B0303030202060203" pitchFamily="34" charset="0"/>
                  <a:ea typeface="Source Sans Pro Light" panose="020B0403030403020204" pitchFamily="34" charset="0"/>
                </a:rPr>
                <a:t>“Isolated recovery environments (IREs) with immutable data vaults (IDVs) provide the highest level of security and recovery against insider threats, ransomware and other forms of hacking.</a:t>
              </a:r>
              <a:r>
                <a:rPr lang="en-US" sz="1800" baseline="0">
                  <a:latin typeface="MetricHPE" panose="020B0303030202060203" pitchFamily="34" charset="0"/>
                  <a:ea typeface="Source Sans Pro Light" panose="020B0403030403020204" pitchFamily="34" charset="0"/>
                </a:rPr>
                <a:t>”</a:t>
              </a:r>
            </a:p>
            <a:p>
              <a:pPr marL="0" indent="0">
                <a:buNone/>
              </a:pPr>
              <a:endParaRPr lang="en-US" sz="1050" baseline="0">
                <a:latin typeface="MetricHPE" panose="020B0303030202060203" pitchFamily="34" charset="0"/>
              </a:endParaRPr>
            </a:p>
          </p:txBody>
        </p:sp>
        <p:pic>
          <p:nvPicPr>
            <p:cNvPr id="11" name="Picture 10" descr="A picture containing text, clock&#10;&#10;Description automatically generated">
              <a:extLst>
                <a:ext uri="{FF2B5EF4-FFF2-40B4-BE49-F238E27FC236}">
                  <a16:creationId xmlns:a16="http://schemas.microsoft.com/office/drawing/2014/main" id="{8A57C112-E5DF-0676-4B1B-628A5C0F4D69}"/>
                </a:ext>
              </a:extLst>
            </p:cNvPr>
            <p:cNvPicPr>
              <a:picLocks noChangeAspect="1"/>
            </p:cNvPicPr>
            <p:nvPr/>
          </p:nvPicPr>
          <p:blipFill>
            <a:blip r:embed="rId3"/>
            <a:stretch>
              <a:fillRect/>
            </a:stretch>
          </p:blipFill>
          <p:spPr>
            <a:xfrm>
              <a:off x="10323961" y="4057649"/>
              <a:ext cx="1208750" cy="280940"/>
            </a:xfrm>
            <a:prstGeom prst="rect">
              <a:avLst/>
            </a:prstGeom>
          </p:spPr>
        </p:pic>
      </p:grpSp>
    </p:spTree>
    <p:extLst>
      <p:ext uri="{BB962C8B-B14F-4D97-AF65-F5344CB8AC3E}">
        <p14:creationId xmlns:p14="http://schemas.microsoft.com/office/powerpoint/2010/main" val="897051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CC0D1-10C6-10ED-7568-B7EE5C054C4E}"/>
              </a:ext>
            </a:extLst>
          </p:cNvPr>
          <p:cNvSpPr>
            <a:spLocks noGrp="1"/>
          </p:cNvSpPr>
          <p:nvPr>
            <p:ph type="title"/>
          </p:nvPr>
        </p:nvSpPr>
        <p:spPr/>
        <p:txBody>
          <a:bodyPr/>
          <a:lstStyle/>
          <a:p>
            <a:r>
              <a:rPr lang="en-US"/>
              <a:t>Zerto Cyber Resilience Vault</a:t>
            </a:r>
          </a:p>
        </p:txBody>
      </p:sp>
      <p:sp>
        <p:nvSpPr>
          <p:cNvPr id="3" name="Slide Number Placeholder 2">
            <a:extLst>
              <a:ext uri="{FF2B5EF4-FFF2-40B4-BE49-F238E27FC236}">
                <a16:creationId xmlns:a16="http://schemas.microsoft.com/office/drawing/2014/main" id="{850CB6B5-8D3F-781E-1D7E-403F64506738}"/>
              </a:ext>
            </a:extLst>
          </p:cNvPr>
          <p:cNvSpPr>
            <a:spLocks noGrp="1"/>
          </p:cNvSpPr>
          <p:nvPr>
            <p:ph type="sldNum" sz="quarter" idx="11"/>
          </p:nvPr>
        </p:nvSpPr>
        <p:spPr/>
        <p:txBody>
          <a:bodyPr/>
          <a:lstStyle/>
          <a:p>
            <a:pPr defTabSz="1088421"/>
            <a:fld id="{104FC826-72BB-4AF1-BA01-A94F7396A7DC}" type="slidenum">
              <a:rPr lang="en-US" smtClean="0"/>
              <a:pPr defTabSz="1088421"/>
              <a:t>33</a:t>
            </a:fld>
            <a:endParaRPr lang="en-US"/>
          </a:p>
        </p:txBody>
      </p:sp>
      <p:sp>
        <p:nvSpPr>
          <p:cNvPr id="5" name="Rectangle 4">
            <a:extLst>
              <a:ext uri="{FF2B5EF4-FFF2-40B4-BE49-F238E27FC236}">
                <a16:creationId xmlns:a16="http://schemas.microsoft.com/office/drawing/2014/main" id="{13A64CA6-F58A-EACB-95A1-6437BA106859}"/>
              </a:ext>
            </a:extLst>
          </p:cNvPr>
          <p:cNvSpPr/>
          <p:nvPr/>
        </p:nvSpPr>
        <p:spPr>
          <a:xfrm>
            <a:off x="601794" y="1408261"/>
            <a:ext cx="2174684" cy="4041478"/>
          </a:xfrm>
          <a:prstGeom prst="rect">
            <a:avLst/>
          </a:prstGeom>
          <a:noFill/>
          <a:ln w="25400" cap="flat" cmpd="sng" algn="ctr">
            <a:solidFill>
              <a:srgbClr val="90A0AD"/>
            </a:solidFill>
            <a:prstDash val="sys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6" name="TextBox 5">
            <a:extLst>
              <a:ext uri="{FF2B5EF4-FFF2-40B4-BE49-F238E27FC236}">
                <a16:creationId xmlns:a16="http://schemas.microsoft.com/office/drawing/2014/main" id="{13B22D5D-91ED-3602-54C1-F28A50FE8515}"/>
              </a:ext>
            </a:extLst>
          </p:cNvPr>
          <p:cNvSpPr txBox="1"/>
          <p:nvPr/>
        </p:nvSpPr>
        <p:spPr>
          <a:xfrm>
            <a:off x="601794" y="1179541"/>
            <a:ext cx="2174684" cy="275460"/>
          </a:xfrm>
          <a:prstGeom prst="rect">
            <a:avLst/>
          </a:prstGeom>
          <a:noFill/>
        </p:spPr>
        <p:txBody>
          <a:bodyPr wrap="square" lIns="0" rIns="0" rtlCol="0">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0" cap="none" spc="250" normalizeH="0" noProof="0">
                <a:ln>
                  <a:noFill/>
                </a:ln>
                <a:solidFill>
                  <a:srgbClr val="373C41"/>
                </a:solidFill>
                <a:effectLst/>
                <a:uLnTx/>
                <a:uFillTx/>
                <a:latin typeface="+mn-lt"/>
                <a:ea typeface="+mn-ea"/>
                <a:cs typeface="Calibri" panose="020F0502020204030204" pitchFamily="34" charset="0"/>
              </a:rPr>
              <a:t>PRODUCTION</a:t>
            </a:r>
          </a:p>
        </p:txBody>
      </p:sp>
      <p:sp>
        <p:nvSpPr>
          <p:cNvPr id="7" name="Rectangle 6">
            <a:extLst>
              <a:ext uri="{FF2B5EF4-FFF2-40B4-BE49-F238E27FC236}">
                <a16:creationId xmlns:a16="http://schemas.microsoft.com/office/drawing/2014/main" id="{87B1E32B-2CA7-51F1-0A70-332BB9A26308}"/>
              </a:ext>
            </a:extLst>
          </p:cNvPr>
          <p:cNvSpPr/>
          <p:nvPr/>
        </p:nvSpPr>
        <p:spPr>
          <a:xfrm>
            <a:off x="749400" y="1604505"/>
            <a:ext cx="1060176" cy="477607"/>
          </a:xfrm>
          <a:prstGeom prst="rect">
            <a:avLst/>
          </a:prstGeom>
          <a:solidFill>
            <a:srgbClr val="363F5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1100" b="0" i="0" u="none" strike="noStrike" kern="0" cap="none" spc="0" normalizeH="0" baseline="0" noProof="0">
                <a:ln>
                  <a:noFill/>
                </a:ln>
                <a:solidFill>
                  <a:srgbClr val="FFFFFF"/>
                </a:solidFill>
                <a:effectLst/>
                <a:uLnTx/>
                <a:uFillTx/>
                <a:ea typeface="+mn-ea"/>
                <a:cs typeface="+mn-cs"/>
              </a:rPr>
              <a:t>v C E N T E R </a:t>
            </a:r>
          </a:p>
        </p:txBody>
      </p:sp>
      <p:sp>
        <p:nvSpPr>
          <p:cNvPr id="8" name="Rectangle 7">
            <a:extLst>
              <a:ext uri="{FF2B5EF4-FFF2-40B4-BE49-F238E27FC236}">
                <a16:creationId xmlns:a16="http://schemas.microsoft.com/office/drawing/2014/main" id="{A150D82B-8B8D-022F-188E-D98C3CCE3A33}"/>
              </a:ext>
            </a:extLst>
          </p:cNvPr>
          <p:cNvSpPr/>
          <p:nvPr/>
        </p:nvSpPr>
        <p:spPr>
          <a:xfrm>
            <a:off x="2133394" y="1604505"/>
            <a:ext cx="484632" cy="475488"/>
          </a:xfrm>
          <a:prstGeom prst="rect">
            <a:avLst/>
          </a:prstGeom>
          <a:solidFill>
            <a:srgbClr val="C0000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err="1">
                <a:ln>
                  <a:noFill/>
                </a:ln>
                <a:solidFill>
                  <a:srgbClr val="FFFFFF"/>
                </a:solidFill>
                <a:effectLst/>
                <a:uLnTx/>
                <a:uFillTx/>
                <a:ea typeface="+mn-ea"/>
                <a:cs typeface="+mn-cs"/>
              </a:rPr>
              <a:t>Z</a:t>
            </a:r>
            <a:r>
              <a:rPr kumimoji="0" lang="nl-NL" sz="1100" b="0" i="0" u="none" strike="noStrike" kern="0" cap="none" spc="0" normalizeH="0" baseline="0" noProof="0">
                <a:ln>
                  <a:noFill/>
                </a:ln>
                <a:solidFill>
                  <a:srgbClr val="FFFFFF"/>
                </a:solidFill>
                <a:effectLst/>
                <a:uLnTx/>
                <a:uFillTx/>
                <a:ea typeface="+mn-ea"/>
                <a:cs typeface="+mn-cs"/>
              </a:rPr>
              <a:t> V M</a:t>
            </a:r>
          </a:p>
        </p:txBody>
      </p:sp>
      <p:pic>
        <p:nvPicPr>
          <p:cNvPr id="9" name="Graphic 8" descr="Database">
            <a:extLst>
              <a:ext uri="{FF2B5EF4-FFF2-40B4-BE49-F238E27FC236}">
                <a16:creationId xmlns:a16="http://schemas.microsoft.com/office/drawing/2014/main" id="{62EC2ABD-B13E-A1A8-2EC4-50ABAF5FE4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2257" y="4686107"/>
            <a:ext cx="657874" cy="657874"/>
          </a:xfrm>
          <a:prstGeom prst="rect">
            <a:avLst/>
          </a:prstGeom>
        </p:spPr>
      </p:pic>
      <p:sp>
        <p:nvSpPr>
          <p:cNvPr id="10" name="Rectangle 9">
            <a:extLst>
              <a:ext uri="{FF2B5EF4-FFF2-40B4-BE49-F238E27FC236}">
                <a16:creationId xmlns:a16="http://schemas.microsoft.com/office/drawing/2014/main" id="{665CFE2E-22BC-4CA4-27C1-16E14A288D60}"/>
              </a:ext>
            </a:extLst>
          </p:cNvPr>
          <p:cNvSpPr/>
          <p:nvPr/>
        </p:nvSpPr>
        <p:spPr>
          <a:xfrm>
            <a:off x="1355544" y="4796858"/>
            <a:ext cx="989477" cy="430887"/>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200" normalizeH="0" noProof="0">
                <a:ln>
                  <a:noFill/>
                </a:ln>
                <a:solidFill>
                  <a:srgbClr val="373C41"/>
                </a:solidFill>
                <a:effectLst/>
                <a:uLnTx/>
                <a:uFillTx/>
                <a:ea typeface="+mn-ea"/>
                <a:cs typeface="+mn-cs"/>
              </a:rPr>
              <a:t>PHYSICAL</a:t>
            </a:r>
          </a:p>
          <a:p>
            <a:pPr marL="0" marR="0" lvl="0" indent="0"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200" normalizeH="0" noProof="0">
                <a:ln>
                  <a:noFill/>
                </a:ln>
                <a:solidFill>
                  <a:srgbClr val="373C41"/>
                </a:solidFill>
                <a:effectLst/>
                <a:uLnTx/>
                <a:uFillTx/>
                <a:ea typeface="+mn-ea"/>
                <a:cs typeface="+mn-cs"/>
              </a:rPr>
              <a:t>STORAGE</a:t>
            </a:r>
          </a:p>
        </p:txBody>
      </p:sp>
      <p:sp>
        <p:nvSpPr>
          <p:cNvPr id="11" name="Rectangle 10">
            <a:extLst>
              <a:ext uri="{FF2B5EF4-FFF2-40B4-BE49-F238E27FC236}">
                <a16:creationId xmlns:a16="http://schemas.microsoft.com/office/drawing/2014/main" id="{33E5C013-4D95-2199-1D49-814AA4846DD6}"/>
              </a:ext>
            </a:extLst>
          </p:cNvPr>
          <p:cNvSpPr/>
          <p:nvPr/>
        </p:nvSpPr>
        <p:spPr>
          <a:xfrm>
            <a:off x="749399" y="2217224"/>
            <a:ext cx="1864836" cy="982065"/>
          </a:xfrm>
          <a:prstGeom prst="rect">
            <a:avLst/>
          </a:prstGeom>
          <a:solidFill>
            <a:srgbClr val="E8EEF3"/>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200" normalizeH="0" noProof="0">
                <a:ln>
                  <a:noFill/>
                </a:ln>
                <a:solidFill>
                  <a:sysClr val="windowText" lastClr="000000"/>
                </a:solidFill>
                <a:effectLst/>
                <a:uLnTx/>
                <a:uFillTx/>
                <a:ea typeface="+mn-ea"/>
                <a:cs typeface="+mn-cs"/>
              </a:rPr>
              <a:t>HOST</a:t>
            </a:r>
          </a:p>
        </p:txBody>
      </p:sp>
      <p:sp>
        <p:nvSpPr>
          <p:cNvPr id="12" name="Rectangle 11">
            <a:extLst>
              <a:ext uri="{FF2B5EF4-FFF2-40B4-BE49-F238E27FC236}">
                <a16:creationId xmlns:a16="http://schemas.microsoft.com/office/drawing/2014/main" id="{C3DC2D72-4717-2BC7-3E78-48527E5902CC}"/>
              </a:ext>
            </a:extLst>
          </p:cNvPr>
          <p:cNvSpPr/>
          <p:nvPr/>
        </p:nvSpPr>
        <p:spPr>
          <a:xfrm>
            <a:off x="1980808" y="2569387"/>
            <a:ext cx="453389" cy="464785"/>
          </a:xfrm>
          <a:prstGeom prst="rect">
            <a:avLst/>
          </a:prstGeom>
          <a:solidFill>
            <a:srgbClr val="C0000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ea typeface="+mn-ea"/>
                <a:cs typeface="+mn-cs"/>
              </a:rPr>
              <a:t>V R A</a:t>
            </a:r>
          </a:p>
        </p:txBody>
      </p:sp>
      <p:sp>
        <p:nvSpPr>
          <p:cNvPr id="13" name="Rectangle 12">
            <a:extLst>
              <a:ext uri="{FF2B5EF4-FFF2-40B4-BE49-F238E27FC236}">
                <a16:creationId xmlns:a16="http://schemas.microsoft.com/office/drawing/2014/main" id="{2D0AEEA6-1997-C3E3-9C2C-7B4739D4B4DE}"/>
              </a:ext>
            </a:extLst>
          </p:cNvPr>
          <p:cNvSpPr/>
          <p:nvPr/>
        </p:nvSpPr>
        <p:spPr>
          <a:xfrm>
            <a:off x="1437018" y="2569387"/>
            <a:ext cx="453389" cy="464785"/>
          </a:xfrm>
          <a:prstGeom prst="rect">
            <a:avLst/>
          </a:prstGeom>
          <a:solidFill>
            <a:srgbClr val="363F5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ea typeface="+mn-ea"/>
                <a:cs typeface="+mn-cs"/>
              </a:rPr>
              <a:t>V M</a:t>
            </a:r>
          </a:p>
        </p:txBody>
      </p:sp>
      <p:sp>
        <p:nvSpPr>
          <p:cNvPr id="14" name="Rectangle 13">
            <a:extLst>
              <a:ext uri="{FF2B5EF4-FFF2-40B4-BE49-F238E27FC236}">
                <a16:creationId xmlns:a16="http://schemas.microsoft.com/office/drawing/2014/main" id="{05137E56-908A-6DBD-9911-FA5149E658F0}"/>
              </a:ext>
            </a:extLst>
          </p:cNvPr>
          <p:cNvSpPr/>
          <p:nvPr/>
        </p:nvSpPr>
        <p:spPr>
          <a:xfrm>
            <a:off x="893224" y="2569383"/>
            <a:ext cx="453389" cy="464785"/>
          </a:xfrm>
          <a:prstGeom prst="rect">
            <a:avLst/>
          </a:prstGeom>
          <a:solidFill>
            <a:srgbClr val="363F5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ea typeface="+mn-ea"/>
                <a:cs typeface="+mn-cs"/>
              </a:rPr>
              <a:t>V M</a:t>
            </a:r>
          </a:p>
        </p:txBody>
      </p:sp>
      <p:sp>
        <p:nvSpPr>
          <p:cNvPr id="15" name="Rectangle 14">
            <a:extLst>
              <a:ext uri="{FF2B5EF4-FFF2-40B4-BE49-F238E27FC236}">
                <a16:creationId xmlns:a16="http://schemas.microsoft.com/office/drawing/2014/main" id="{24413BC2-8B34-21E1-3FB3-8E2AB37F2F64}"/>
              </a:ext>
            </a:extLst>
          </p:cNvPr>
          <p:cNvSpPr/>
          <p:nvPr/>
        </p:nvSpPr>
        <p:spPr>
          <a:xfrm>
            <a:off x="749399" y="3393266"/>
            <a:ext cx="1864836" cy="1212871"/>
          </a:xfrm>
          <a:prstGeom prst="rect">
            <a:avLst/>
          </a:prstGeom>
          <a:solidFill>
            <a:srgbClr val="9CA6B9"/>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rgbClr val="FFFFFF"/>
                </a:solidFill>
                <a:effectLst/>
                <a:uLnTx/>
                <a:uFillTx/>
                <a:ea typeface="+mn-ea"/>
                <a:cs typeface="+mn-cs"/>
              </a:rPr>
              <a:t>D A T A S T O R E</a:t>
            </a:r>
          </a:p>
        </p:txBody>
      </p:sp>
      <p:grpSp>
        <p:nvGrpSpPr>
          <p:cNvPr id="16" name="Graphic 30" descr="Database">
            <a:extLst>
              <a:ext uri="{FF2B5EF4-FFF2-40B4-BE49-F238E27FC236}">
                <a16:creationId xmlns:a16="http://schemas.microsoft.com/office/drawing/2014/main" id="{5DE291C4-9734-4C23-8150-A4448FEC2AE7}"/>
              </a:ext>
            </a:extLst>
          </p:cNvPr>
          <p:cNvGrpSpPr>
            <a:grpSpLocks noChangeAspect="1"/>
          </p:cNvGrpSpPr>
          <p:nvPr/>
        </p:nvGrpSpPr>
        <p:grpSpPr>
          <a:xfrm>
            <a:off x="1517840" y="3544258"/>
            <a:ext cx="291736" cy="244388"/>
            <a:chOff x="5923669" y="3054632"/>
            <a:chExt cx="463864" cy="298199"/>
          </a:xfrm>
          <a:solidFill>
            <a:schemeClr val="bg1"/>
          </a:solidFill>
        </p:grpSpPr>
        <p:sp>
          <p:nvSpPr>
            <p:cNvPr id="17" name="Freeform: Shape 169">
              <a:extLst>
                <a:ext uri="{FF2B5EF4-FFF2-40B4-BE49-F238E27FC236}">
                  <a16:creationId xmlns:a16="http://schemas.microsoft.com/office/drawing/2014/main" id="{85A2C79F-E1E5-3F98-AFF1-854DB59027C8}"/>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grp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18" name="Freeform: Shape 170">
              <a:extLst>
                <a:ext uri="{FF2B5EF4-FFF2-40B4-BE49-F238E27FC236}">
                  <a16:creationId xmlns:a16="http://schemas.microsoft.com/office/drawing/2014/main" id="{6F7793B1-389E-9FCC-E0F4-6C3D18E3D9A3}"/>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grp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grpSp>
      <p:grpSp>
        <p:nvGrpSpPr>
          <p:cNvPr id="19" name="Graphic 30" descr="Database">
            <a:extLst>
              <a:ext uri="{FF2B5EF4-FFF2-40B4-BE49-F238E27FC236}">
                <a16:creationId xmlns:a16="http://schemas.microsoft.com/office/drawing/2014/main" id="{6D5BC7CE-9A7F-160D-11CE-0354891CE9F9}"/>
              </a:ext>
            </a:extLst>
          </p:cNvPr>
          <p:cNvGrpSpPr>
            <a:grpSpLocks noChangeAspect="1"/>
          </p:cNvGrpSpPr>
          <p:nvPr/>
        </p:nvGrpSpPr>
        <p:grpSpPr>
          <a:xfrm>
            <a:off x="971416" y="3543934"/>
            <a:ext cx="291736" cy="244388"/>
            <a:chOff x="5923669" y="3054632"/>
            <a:chExt cx="463864" cy="298199"/>
          </a:xfrm>
          <a:solidFill>
            <a:schemeClr val="bg1"/>
          </a:solidFill>
        </p:grpSpPr>
        <p:sp>
          <p:nvSpPr>
            <p:cNvPr id="20" name="Freeform: Shape 172">
              <a:extLst>
                <a:ext uri="{FF2B5EF4-FFF2-40B4-BE49-F238E27FC236}">
                  <a16:creationId xmlns:a16="http://schemas.microsoft.com/office/drawing/2014/main" id="{9C1A09AA-7FA4-7C65-7A76-A3A398EDB8D0}"/>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grp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21" name="Freeform: Shape 173">
              <a:extLst>
                <a:ext uri="{FF2B5EF4-FFF2-40B4-BE49-F238E27FC236}">
                  <a16:creationId xmlns:a16="http://schemas.microsoft.com/office/drawing/2014/main" id="{A95CCAB4-0C5D-04BF-22FB-79B94AA9D133}"/>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grp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grpSp>
      <p:cxnSp>
        <p:nvCxnSpPr>
          <p:cNvPr id="22" name="Straight Arrow Connector 21">
            <a:extLst>
              <a:ext uri="{FF2B5EF4-FFF2-40B4-BE49-F238E27FC236}">
                <a16:creationId xmlns:a16="http://schemas.microsoft.com/office/drawing/2014/main" id="{9308559F-008E-93B2-A35D-560E88A04589}"/>
              </a:ext>
            </a:extLst>
          </p:cNvPr>
          <p:cNvCxnSpPr>
            <a:cxnSpLocks/>
            <a:stCxn id="14" idx="2"/>
            <a:endCxn id="20" idx="3"/>
          </p:cNvCxnSpPr>
          <p:nvPr/>
        </p:nvCxnSpPr>
        <p:spPr>
          <a:xfrm flipH="1">
            <a:off x="1117289" y="3034168"/>
            <a:ext cx="2635" cy="509766"/>
          </a:xfrm>
          <a:prstGeom prst="straightConnector1">
            <a:avLst/>
          </a:prstGeom>
          <a:ln w="19050">
            <a:solidFill>
              <a:srgbClr val="363F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AF84B0A-8678-25A7-85DB-0E41067F0BAC}"/>
              </a:ext>
            </a:extLst>
          </p:cNvPr>
          <p:cNvCxnSpPr>
            <a:cxnSpLocks/>
          </p:cNvCxnSpPr>
          <p:nvPr/>
        </p:nvCxnSpPr>
        <p:spPr>
          <a:xfrm flipH="1">
            <a:off x="1663708" y="3032779"/>
            <a:ext cx="2635" cy="509766"/>
          </a:xfrm>
          <a:prstGeom prst="straightConnector1">
            <a:avLst/>
          </a:prstGeom>
          <a:ln w="19050">
            <a:solidFill>
              <a:srgbClr val="363F50"/>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3E292383-432F-0F6B-D8EF-3AF969F5F014}"/>
              </a:ext>
            </a:extLst>
          </p:cNvPr>
          <p:cNvGrpSpPr/>
          <p:nvPr/>
        </p:nvGrpSpPr>
        <p:grpSpPr>
          <a:xfrm>
            <a:off x="7012157" y="5096017"/>
            <a:ext cx="1580594" cy="400110"/>
            <a:chOff x="7012157" y="5096017"/>
            <a:chExt cx="1580594" cy="400110"/>
          </a:xfrm>
        </p:grpSpPr>
        <p:pic>
          <p:nvPicPr>
            <p:cNvPr id="25" name="Grafika 7">
              <a:extLst>
                <a:ext uri="{FF2B5EF4-FFF2-40B4-BE49-F238E27FC236}">
                  <a16:creationId xmlns:a16="http://schemas.microsoft.com/office/drawing/2014/main" id="{F377100F-1A9F-F4AA-2CCE-466BC1552C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12157" y="5158982"/>
              <a:ext cx="222069" cy="274320"/>
            </a:xfrm>
            <a:prstGeom prst="rect">
              <a:avLst/>
            </a:prstGeom>
          </p:spPr>
        </p:pic>
        <p:sp>
          <p:nvSpPr>
            <p:cNvPr id="26" name="Rectangle 25">
              <a:extLst>
                <a:ext uri="{FF2B5EF4-FFF2-40B4-BE49-F238E27FC236}">
                  <a16:creationId xmlns:a16="http://schemas.microsoft.com/office/drawing/2014/main" id="{C36BAD15-0290-5FDF-B4F0-9628869FE2D7}"/>
                </a:ext>
              </a:extLst>
            </p:cNvPr>
            <p:cNvSpPr/>
            <p:nvPr/>
          </p:nvSpPr>
          <p:spPr>
            <a:xfrm>
              <a:off x="7229421" y="5096017"/>
              <a:ext cx="1363330"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kern="0">
                  <a:solidFill>
                    <a:srgbClr val="373C41"/>
                  </a:solidFill>
                </a:rPr>
                <a:t>Full</a:t>
              </a:r>
              <a:r>
                <a:rPr kumimoji="0" lang="en-US" sz="1000" b="0" i="0" u="none" strike="noStrike" kern="0" cap="none" spc="0" normalizeH="0" baseline="0" noProof="0">
                  <a:ln>
                    <a:noFill/>
                  </a:ln>
                  <a:solidFill>
                    <a:srgbClr val="373C41"/>
                  </a:solidFill>
                  <a:effectLst/>
                  <a:uLnTx/>
                  <a:uFillTx/>
                  <a:ea typeface="+mn-ea"/>
                  <a:cs typeface="+mn-cs"/>
                </a:rPr>
                <a:t> air gap with port-to-port direct connect</a:t>
              </a:r>
            </a:p>
          </p:txBody>
        </p:sp>
      </p:grpSp>
      <p:grpSp>
        <p:nvGrpSpPr>
          <p:cNvPr id="27" name="Group 26">
            <a:extLst>
              <a:ext uri="{FF2B5EF4-FFF2-40B4-BE49-F238E27FC236}">
                <a16:creationId xmlns:a16="http://schemas.microsoft.com/office/drawing/2014/main" id="{410A75D3-F3E4-4009-2541-79D3957A1CAC}"/>
              </a:ext>
            </a:extLst>
          </p:cNvPr>
          <p:cNvGrpSpPr/>
          <p:nvPr/>
        </p:nvGrpSpPr>
        <p:grpSpPr>
          <a:xfrm>
            <a:off x="6996537" y="4549178"/>
            <a:ext cx="1596214" cy="400110"/>
            <a:chOff x="6996537" y="4549178"/>
            <a:chExt cx="1596214" cy="400110"/>
          </a:xfrm>
        </p:grpSpPr>
        <p:sp>
          <p:nvSpPr>
            <p:cNvPr id="28" name="Rectangle 27">
              <a:extLst>
                <a:ext uri="{FF2B5EF4-FFF2-40B4-BE49-F238E27FC236}">
                  <a16:creationId xmlns:a16="http://schemas.microsoft.com/office/drawing/2014/main" id="{26AA3C42-3C32-AB9B-4C45-52370968C39B}"/>
                </a:ext>
              </a:extLst>
            </p:cNvPr>
            <p:cNvSpPr/>
            <p:nvPr/>
          </p:nvSpPr>
          <p:spPr>
            <a:xfrm>
              <a:off x="7229421" y="4549178"/>
              <a:ext cx="1363330"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73C41"/>
                  </a:solidFill>
                  <a:effectLst/>
                  <a:uLnTx/>
                  <a:uFillTx/>
                  <a:ea typeface="+mn-ea"/>
                  <a:cs typeface="+mn-cs"/>
                </a:rPr>
                <a:t>Encrypted periodic replication</a:t>
              </a:r>
            </a:p>
          </p:txBody>
        </p:sp>
        <p:pic>
          <p:nvPicPr>
            <p:cNvPr id="29" name="Grafika 26">
              <a:extLst>
                <a:ext uri="{FF2B5EF4-FFF2-40B4-BE49-F238E27FC236}">
                  <a16:creationId xmlns:a16="http://schemas.microsoft.com/office/drawing/2014/main" id="{729F6712-3CB0-B9EA-F235-883752FE37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96537" y="4634031"/>
              <a:ext cx="228600" cy="228600"/>
            </a:xfrm>
            <a:prstGeom prst="rect">
              <a:avLst/>
            </a:prstGeom>
          </p:spPr>
        </p:pic>
      </p:grpSp>
      <p:grpSp>
        <p:nvGrpSpPr>
          <p:cNvPr id="30" name="Group 29">
            <a:extLst>
              <a:ext uri="{FF2B5EF4-FFF2-40B4-BE49-F238E27FC236}">
                <a16:creationId xmlns:a16="http://schemas.microsoft.com/office/drawing/2014/main" id="{F112F15A-A742-E57D-AA36-EC4B89E6B692}"/>
              </a:ext>
            </a:extLst>
          </p:cNvPr>
          <p:cNvGrpSpPr/>
          <p:nvPr/>
        </p:nvGrpSpPr>
        <p:grpSpPr>
          <a:xfrm>
            <a:off x="2958049" y="2359722"/>
            <a:ext cx="1573932" cy="400110"/>
            <a:chOff x="2958049" y="2359722"/>
            <a:chExt cx="1573932" cy="400110"/>
          </a:xfrm>
        </p:grpSpPr>
        <p:sp>
          <p:nvSpPr>
            <p:cNvPr id="31" name="Rectangle 30">
              <a:extLst>
                <a:ext uri="{FF2B5EF4-FFF2-40B4-BE49-F238E27FC236}">
                  <a16:creationId xmlns:a16="http://schemas.microsoft.com/office/drawing/2014/main" id="{B62C9488-6414-D5FE-4079-E847343DA678}"/>
                </a:ext>
              </a:extLst>
            </p:cNvPr>
            <p:cNvSpPr/>
            <p:nvPr/>
          </p:nvSpPr>
          <p:spPr>
            <a:xfrm>
              <a:off x="3168651" y="2359722"/>
              <a:ext cx="1363330"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73C41"/>
                  </a:solidFill>
                  <a:effectLst/>
                  <a:uLnTx/>
                  <a:uFillTx/>
                  <a:ea typeface="+mn-ea"/>
                  <a:cs typeface="+mn-cs"/>
                </a:rPr>
                <a:t>Encrypted continuous replication</a:t>
              </a:r>
            </a:p>
          </p:txBody>
        </p:sp>
        <p:pic>
          <p:nvPicPr>
            <p:cNvPr id="32" name="Grafika 26">
              <a:extLst>
                <a:ext uri="{FF2B5EF4-FFF2-40B4-BE49-F238E27FC236}">
                  <a16:creationId xmlns:a16="http://schemas.microsoft.com/office/drawing/2014/main" id="{A98D3208-6C1D-A02E-4071-ECA5963D5B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58049" y="2463582"/>
              <a:ext cx="228600" cy="228600"/>
            </a:xfrm>
            <a:prstGeom prst="rect">
              <a:avLst/>
            </a:prstGeom>
          </p:spPr>
        </p:pic>
      </p:grpSp>
      <p:grpSp>
        <p:nvGrpSpPr>
          <p:cNvPr id="33" name="Group 7">
            <a:extLst>
              <a:ext uri="{FF2B5EF4-FFF2-40B4-BE49-F238E27FC236}">
                <a16:creationId xmlns:a16="http://schemas.microsoft.com/office/drawing/2014/main" id="{EF767381-CE36-7094-3B16-71AA4CF06A5E}"/>
              </a:ext>
            </a:extLst>
          </p:cNvPr>
          <p:cNvGrpSpPr/>
          <p:nvPr/>
        </p:nvGrpSpPr>
        <p:grpSpPr>
          <a:xfrm>
            <a:off x="4641449" y="1219805"/>
            <a:ext cx="2306454" cy="5083036"/>
            <a:chOff x="4641449" y="1219805"/>
            <a:chExt cx="2306454" cy="5083036"/>
          </a:xfrm>
        </p:grpSpPr>
        <p:grpSp>
          <p:nvGrpSpPr>
            <p:cNvPr id="34" name="Graphic 30" descr="Database">
              <a:extLst>
                <a:ext uri="{FF2B5EF4-FFF2-40B4-BE49-F238E27FC236}">
                  <a16:creationId xmlns:a16="http://schemas.microsoft.com/office/drawing/2014/main" id="{0206EE5A-1F0E-53A7-6509-AA7CB715D1E4}"/>
                </a:ext>
              </a:extLst>
            </p:cNvPr>
            <p:cNvGrpSpPr>
              <a:grpSpLocks noChangeAspect="1"/>
            </p:cNvGrpSpPr>
            <p:nvPr/>
          </p:nvGrpSpPr>
          <p:grpSpPr>
            <a:xfrm>
              <a:off x="5057883" y="5644868"/>
              <a:ext cx="250794" cy="210091"/>
              <a:chOff x="5923669" y="3054632"/>
              <a:chExt cx="463864" cy="298199"/>
            </a:xfrm>
            <a:solidFill>
              <a:srgbClr val="2B42B1"/>
            </a:solidFill>
          </p:grpSpPr>
          <p:sp>
            <p:nvSpPr>
              <p:cNvPr id="57" name="Freeform: Shape 193">
                <a:extLst>
                  <a:ext uri="{FF2B5EF4-FFF2-40B4-BE49-F238E27FC236}">
                    <a16:creationId xmlns:a16="http://schemas.microsoft.com/office/drawing/2014/main" id="{19388D50-7A97-67DB-2833-79A51B551161}"/>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58" name="Freeform: Shape 194">
                <a:extLst>
                  <a:ext uri="{FF2B5EF4-FFF2-40B4-BE49-F238E27FC236}">
                    <a16:creationId xmlns:a16="http://schemas.microsoft.com/office/drawing/2014/main" id="{08B2F3BF-E252-293C-3A82-0EEA9AA3841B}"/>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sp>
          <p:nvSpPr>
            <p:cNvPr id="35" name="Rectangle 34">
              <a:extLst>
                <a:ext uri="{FF2B5EF4-FFF2-40B4-BE49-F238E27FC236}">
                  <a16:creationId xmlns:a16="http://schemas.microsoft.com/office/drawing/2014/main" id="{5AA3FD16-65AE-8746-A860-94871F1DF016}"/>
                </a:ext>
              </a:extLst>
            </p:cNvPr>
            <p:cNvSpPr/>
            <p:nvPr/>
          </p:nvSpPr>
          <p:spPr>
            <a:xfrm>
              <a:off x="5369879" y="5644868"/>
              <a:ext cx="1510423" cy="24622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73C41"/>
                  </a:solidFill>
                  <a:effectLst/>
                  <a:uLnTx/>
                  <a:uFillTx/>
                  <a:ea typeface="+mn-ea"/>
                  <a:cs typeface="+mn-cs"/>
                </a:rPr>
                <a:t>Replica</a:t>
              </a:r>
            </a:p>
          </p:txBody>
        </p:sp>
        <p:sp>
          <p:nvSpPr>
            <p:cNvPr id="36" name="Rectangle 35">
              <a:extLst>
                <a:ext uri="{FF2B5EF4-FFF2-40B4-BE49-F238E27FC236}">
                  <a16:creationId xmlns:a16="http://schemas.microsoft.com/office/drawing/2014/main" id="{F2D0C45F-B152-8E39-E4F8-9065AB061FC6}"/>
                </a:ext>
              </a:extLst>
            </p:cNvPr>
            <p:cNvSpPr/>
            <p:nvPr/>
          </p:nvSpPr>
          <p:spPr>
            <a:xfrm>
              <a:off x="5365703" y="5902731"/>
              <a:ext cx="1510423"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73C41"/>
                  </a:solidFill>
                  <a:effectLst/>
                  <a:uLnTx/>
                  <a:uFillTx/>
                  <a:ea typeface="+mn-ea"/>
                  <a:cs typeface="+mn-cs"/>
                </a:rPr>
                <a:t>Compressed journal</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73C41"/>
                  </a:solidFill>
                  <a:effectLst/>
                  <a:uLnTx/>
                  <a:uFillTx/>
                  <a:ea typeface="+mn-ea"/>
                  <a:cs typeface="+mn-cs"/>
                </a:rPr>
                <a:t>&lt;= 30-day retention</a:t>
              </a:r>
            </a:p>
          </p:txBody>
        </p:sp>
        <p:sp>
          <p:nvSpPr>
            <p:cNvPr id="37" name="Rectangle 36">
              <a:extLst>
                <a:ext uri="{FF2B5EF4-FFF2-40B4-BE49-F238E27FC236}">
                  <a16:creationId xmlns:a16="http://schemas.microsoft.com/office/drawing/2014/main" id="{E5C8928F-6B7F-CC78-FE4E-BE24032A5E43}"/>
                </a:ext>
              </a:extLst>
            </p:cNvPr>
            <p:cNvSpPr/>
            <p:nvPr/>
          </p:nvSpPr>
          <p:spPr>
            <a:xfrm>
              <a:off x="4676917" y="1448525"/>
              <a:ext cx="2174684" cy="4041478"/>
            </a:xfrm>
            <a:prstGeom prst="rect">
              <a:avLst/>
            </a:prstGeom>
            <a:noFill/>
            <a:ln w="25400" cap="flat" cmpd="sng" algn="ctr">
              <a:solidFill>
                <a:srgbClr val="90A0AD"/>
              </a:solidFill>
              <a:prstDash val="sys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38" name="TextBox 37">
              <a:extLst>
                <a:ext uri="{FF2B5EF4-FFF2-40B4-BE49-F238E27FC236}">
                  <a16:creationId xmlns:a16="http://schemas.microsoft.com/office/drawing/2014/main" id="{F3743F35-0E09-2CE1-0115-F16A1D8FF2E3}"/>
                </a:ext>
              </a:extLst>
            </p:cNvPr>
            <p:cNvSpPr txBox="1"/>
            <p:nvPr/>
          </p:nvSpPr>
          <p:spPr>
            <a:xfrm>
              <a:off x="4641449" y="1219805"/>
              <a:ext cx="2250843" cy="275460"/>
            </a:xfrm>
            <a:prstGeom prst="rect">
              <a:avLst/>
            </a:prstGeom>
            <a:noFill/>
          </p:spPr>
          <p:txBody>
            <a:bodyPr wrap="square" lIns="0" rIns="0" rtlCol="0">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0" cap="none" spc="250" normalizeH="0" noProof="0">
                  <a:ln>
                    <a:noFill/>
                  </a:ln>
                  <a:solidFill>
                    <a:srgbClr val="373C41"/>
                  </a:solidFill>
                  <a:effectLst/>
                  <a:uLnTx/>
                  <a:uFillTx/>
                  <a:latin typeface="+mn-lt"/>
                  <a:ea typeface="+mn-ea"/>
                  <a:cs typeface="Calibri" panose="020F0502020204030204" pitchFamily="34" charset="0"/>
                </a:rPr>
                <a:t>REPLICATION TARGET</a:t>
              </a:r>
            </a:p>
          </p:txBody>
        </p:sp>
        <p:sp>
          <p:nvSpPr>
            <p:cNvPr id="39" name="Rectangle 38">
              <a:extLst>
                <a:ext uri="{FF2B5EF4-FFF2-40B4-BE49-F238E27FC236}">
                  <a16:creationId xmlns:a16="http://schemas.microsoft.com/office/drawing/2014/main" id="{7DA9E4ED-56D3-1BCE-14D8-FF539F2BF77E}"/>
                </a:ext>
              </a:extLst>
            </p:cNvPr>
            <p:cNvSpPr/>
            <p:nvPr/>
          </p:nvSpPr>
          <p:spPr>
            <a:xfrm>
              <a:off x="4814471" y="3393266"/>
              <a:ext cx="1864836" cy="1212871"/>
            </a:xfrm>
            <a:prstGeom prst="rect">
              <a:avLst/>
            </a:prstGeom>
            <a:solidFill>
              <a:srgbClr val="9CA6B9"/>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rgbClr val="FFFFFF"/>
                  </a:solidFill>
                  <a:effectLst/>
                  <a:uLnTx/>
                  <a:uFillTx/>
                  <a:ea typeface="+mn-ea"/>
                  <a:cs typeface="+mn-cs"/>
                </a:rPr>
                <a:t>D A T A S T O R E</a:t>
              </a:r>
            </a:p>
          </p:txBody>
        </p:sp>
        <p:grpSp>
          <p:nvGrpSpPr>
            <p:cNvPr id="40" name="Graphic 30" descr="Database">
              <a:extLst>
                <a:ext uri="{FF2B5EF4-FFF2-40B4-BE49-F238E27FC236}">
                  <a16:creationId xmlns:a16="http://schemas.microsoft.com/office/drawing/2014/main" id="{22DC13E4-D3EE-30F7-60CF-E279A2869E75}"/>
                </a:ext>
              </a:extLst>
            </p:cNvPr>
            <p:cNvGrpSpPr>
              <a:grpSpLocks noChangeAspect="1"/>
            </p:cNvGrpSpPr>
            <p:nvPr/>
          </p:nvGrpSpPr>
          <p:grpSpPr>
            <a:xfrm>
              <a:off x="5596018" y="3737547"/>
              <a:ext cx="250794" cy="210091"/>
              <a:chOff x="5923669" y="3054632"/>
              <a:chExt cx="463864" cy="298199"/>
            </a:xfrm>
            <a:solidFill>
              <a:srgbClr val="2B42B1"/>
            </a:solidFill>
          </p:grpSpPr>
          <p:sp>
            <p:nvSpPr>
              <p:cNvPr id="55" name="Freeform: Shape 22">
                <a:extLst>
                  <a:ext uri="{FF2B5EF4-FFF2-40B4-BE49-F238E27FC236}">
                    <a16:creationId xmlns:a16="http://schemas.microsoft.com/office/drawing/2014/main" id="{805A852C-35EC-DF9B-ADAA-AB3E39F1D41D}"/>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56" name="Freeform: Shape 23">
                <a:extLst>
                  <a:ext uri="{FF2B5EF4-FFF2-40B4-BE49-F238E27FC236}">
                    <a16:creationId xmlns:a16="http://schemas.microsoft.com/office/drawing/2014/main" id="{F2E55433-9A8C-F9DF-DF64-2125BAF6BB34}"/>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grpSp>
          <p:nvGrpSpPr>
            <p:cNvPr id="41" name="Graphic 30" descr="Database">
              <a:extLst>
                <a:ext uri="{FF2B5EF4-FFF2-40B4-BE49-F238E27FC236}">
                  <a16:creationId xmlns:a16="http://schemas.microsoft.com/office/drawing/2014/main" id="{64B8D495-7DF7-742B-011A-DF41242556FA}"/>
                </a:ext>
              </a:extLst>
            </p:cNvPr>
            <p:cNvGrpSpPr>
              <a:grpSpLocks noChangeAspect="1"/>
            </p:cNvGrpSpPr>
            <p:nvPr/>
          </p:nvGrpSpPr>
          <p:grpSpPr>
            <a:xfrm>
              <a:off x="5054980" y="3736893"/>
              <a:ext cx="250794" cy="210091"/>
              <a:chOff x="5923669" y="3054632"/>
              <a:chExt cx="463864" cy="298199"/>
            </a:xfrm>
            <a:solidFill>
              <a:srgbClr val="2B42B1"/>
            </a:solidFill>
          </p:grpSpPr>
          <p:sp>
            <p:nvSpPr>
              <p:cNvPr id="53" name="Freeform: Shape 25">
                <a:extLst>
                  <a:ext uri="{FF2B5EF4-FFF2-40B4-BE49-F238E27FC236}">
                    <a16:creationId xmlns:a16="http://schemas.microsoft.com/office/drawing/2014/main" id="{64DFCD90-C521-93FA-FB50-B5B1A70CC173}"/>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54" name="Freeform: Shape 26">
                <a:extLst>
                  <a:ext uri="{FF2B5EF4-FFF2-40B4-BE49-F238E27FC236}">
                    <a16:creationId xmlns:a16="http://schemas.microsoft.com/office/drawing/2014/main" id="{D343A1E0-D6C4-5DEF-1654-A2D6FB57C04D}"/>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pic>
          <p:nvPicPr>
            <p:cNvPr id="42" name="Grafika 49">
              <a:extLst>
                <a:ext uri="{FF2B5EF4-FFF2-40B4-BE49-F238E27FC236}">
                  <a16:creationId xmlns:a16="http://schemas.microsoft.com/office/drawing/2014/main" id="{BC872B62-B41C-F185-50E7-3FB1BC9245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14343" y="4747920"/>
              <a:ext cx="532067" cy="532067"/>
            </a:xfrm>
            <a:prstGeom prst="rect">
              <a:avLst/>
            </a:prstGeom>
          </p:spPr>
        </p:pic>
        <p:sp>
          <p:nvSpPr>
            <p:cNvPr id="43" name="Rectangle 42">
              <a:extLst>
                <a:ext uri="{FF2B5EF4-FFF2-40B4-BE49-F238E27FC236}">
                  <a16:creationId xmlns:a16="http://schemas.microsoft.com/office/drawing/2014/main" id="{EDF7864E-CAE6-7505-4CEB-00508B461CD4}"/>
                </a:ext>
              </a:extLst>
            </p:cNvPr>
            <p:cNvSpPr/>
            <p:nvPr/>
          </p:nvSpPr>
          <p:spPr>
            <a:xfrm>
              <a:off x="5491003" y="4802141"/>
              <a:ext cx="901088" cy="41549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200" normalizeH="0" noProof="0">
                  <a:ln>
                    <a:noFill/>
                  </a:ln>
                  <a:solidFill>
                    <a:srgbClr val="373C41"/>
                  </a:solidFill>
                  <a:effectLst/>
                  <a:uLnTx/>
                  <a:uFillTx/>
                  <a:ea typeface="+mn-ea"/>
                  <a:cs typeface="+mn-cs"/>
                </a:rPr>
                <a:t>HPE ALLETRA</a:t>
              </a:r>
            </a:p>
          </p:txBody>
        </p:sp>
        <p:pic>
          <p:nvPicPr>
            <p:cNvPr id="44" name="Grafika 41">
              <a:extLst>
                <a:ext uri="{FF2B5EF4-FFF2-40B4-BE49-F238E27FC236}">
                  <a16:creationId xmlns:a16="http://schemas.microsoft.com/office/drawing/2014/main" id="{2FC26CD4-B6B8-9C76-93C2-55F31AD74BE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14878" y="2217224"/>
              <a:ext cx="456057" cy="481394"/>
            </a:xfrm>
            <a:prstGeom prst="rect">
              <a:avLst/>
            </a:prstGeom>
          </p:spPr>
        </p:pic>
        <p:sp>
          <p:nvSpPr>
            <p:cNvPr id="45" name="Rectangle 44">
              <a:extLst>
                <a:ext uri="{FF2B5EF4-FFF2-40B4-BE49-F238E27FC236}">
                  <a16:creationId xmlns:a16="http://schemas.microsoft.com/office/drawing/2014/main" id="{DAE5789F-54A4-78F5-4734-4B12BF0BE612}"/>
                </a:ext>
              </a:extLst>
            </p:cNvPr>
            <p:cNvSpPr/>
            <p:nvPr/>
          </p:nvSpPr>
          <p:spPr>
            <a:xfrm>
              <a:off x="4816274" y="2217224"/>
              <a:ext cx="1032340" cy="982065"/>
            </a:xfrm>
            <a:prstGeom prst="rect">
              <a:avLst/>
            </a:prstGeom>
            <a:solidFill>
              <a:srgbClr val="E8EEF3"/>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200" normalizeH="0" noProof="0">
                  <a:ln>
                    <a:noFill/>
                  </a:ln>
                  <a:solidFill>
                    <a:sysClr val="windowText" lastClr="000000"/>
                  </a:solidFill>
                  <a:effectLst/>
                  <a:uLnTx/>
                  <a:uFillTx/>
                  <a:ea typeface="+mn-ea"/>
                  <a:cs typeface="+mn-cs"/>
                </a:rPr>
                <a:t>HOST</a:t>
              </a:r>
            </a:p>
          </p:txBody>
        </p:sp>
        <p:sp>
          <p:nvSpPr>
            <p:cNvPr id="46" name="Rectangle 45">
              <a:extLst>
                <a:ext uri="{FF2B5EF4-FFF2-40B4-BE49-F238E27FC236}">
                  <a16:creationId xmlns:a16="http://schemas.microsoft.com/office/drawing/2014/main" id="{5125EB2F-21FC-1C5C-EFFD-561ACDB379FF}"/>
                </a:ext>
              </a:extLst>
            </p:cNvPr>
            <p:cNvSpPr/>
            <p:nvPr/>
          </p:nvSpPr>
          <p:spPr>
            <a:xfrm>
              <a:off x="5737910" y="2677749"/>
              <a:ext cx="1209993"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200" normalizeH="0" noProof="0">
                  <a:ln>
                    <a:noFill/>
                  </a:ln>
                  <a:solidFill>
                    <a:srgbClr val="373C41"/>
                  </a:solidFill>
                  <a:effectLst/>
                  <a:uLnTx/>
                  <a:uFillTx/>
                  <a:ea typeface="+mn-ea"/>
                  <a:cs typeface="+mn-cs"/>
                </a:rPr>
                <a:t>HPE PROLIANT</a:t>
              </a:r>
            </a:p>
          </p:txBody>
        </p:sp>
        <p:sp>
          <p:nvSpPr>
            <p:cNvPr id="47" name="Rectangle 46">
              <a:extLst>
                <a:ext uri="{FF2B5EF4-FFF2-40B4-BE49-F238E27FC236}">
                  <a16:creationId xmlns:a16="http://schemas.microsoft.com/office/drawing/2014/main" id="{DA4675F4-49BE-5871-DAC8-89A390876B2A}"/>
                </a:ext>
              </a:extLst>
            </p:cNvPr>
            <p:cNvSpPr/>
            <p:nvPr/>
          </p:nvSpPr>
          <p:spPr>
            <a:xfrm>
              <a:off x="4815808" y="1603208"/>
              <a:ext cx="1033272" cy="477607"/>
            </a:xfrm>
            <a:prstGeom prst="rect">
              <a:avLst/>
            </a:prstGeom>
            <a:solidFill>
              <a:srgbClr val="363F50"/>
            </a:solidFill>
            <a:ln w="12700">
              <a:solidFill>
                <a:srgbClr val="FFFFFF"/>
              </a:solid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1100" b="0" i="0" u="none" strike="noStrike" kern="0" cap="none" spc="0" normalizeH="0" baseline="0" noProof="0">
                  <a:ln>
                    <a:noFill/>
                  </a:ln>
                  <a:solidFill>
                    <a:srgbClr val="FFFFFF"/>
                  </a:solidFill>
                  <a:effectLst/>
                  <a:uLnTx/>
                  <a:uFillTx/>
                  <a:ea typeface="+mn-ea"/>
                  <a:cs typeface="+mn-cs"/>
                </a:rPr>
                <a:t>v C E N T E R </a:t>
              </a:r>
            </a:p>
          </p:txBody>
        </p:sp>
        <p:sp>
          <p:nvSpPr>
            <p:cNvPr id="48" name="Rectangle 47">
              <a:extLst>
                <a:ext uri="{FF2B5EF4-FFF2-40B4-BE49-F238E27FC236}">
                  <a16:creationId xmlns:a16="http://schemas.microsoft.com/office/drawing/2014/main" id="{4CA3D96E-F1B7-F521-C3A0-44BBBAF7851E}"/>
                </a:ext>
              </a:extLst>
            </p:cNvPr>
            <p:cNvSpPr/>
            <p:nvPr/>
          </p:nvSpPr>
          <p:spPr>
            <a:xfrm>
              <a:off x="6100590" y="1605564"/>
              <a:ext cx="484632" cy="475488"/>
            </a:xfrm>
            <a:prstGeom prst="rect">
              <a:avLst/>
            </a:prstGeom>
            <a:solidFill>
              <a:srgbClr val="C0000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err="1">
                  <a:ln>
                    <a:noFill/>
                  </a:ln>
                  <a:solidFill>
                    <a:srgbClr val="FFFFFF"/>
                  </a:solidFill>
                  <a:effectLst/>
                  <a:uLnTx/>
                  <a:uFillTx/>
                  <a:ea typeface="+mn-ea"/>
                  <a:cs typeface="+mn-cs"/>
                </a:rPr>
                <a:t>Z</a:t>
              </a:r>
              <a:r>
                <a:rPr kumimoji="0" lang="nl-NL" sz="1100" b="0" i="0" u="none" strike="noStrike" kern="0" cap="none" spc="0" normalizeH="0" baseline="0" noProof="0">
                  <a:ln>
                    <a:noFill/>
                  </a:ln>
                  <a:solidFill>
                    <a:srgbClr val="FFFFFF"/>
                  </a:solidFill>
                  <a:effectLst/>
                  <a:uLnTx/>
                  <a:uFillTx/>
                  <a:ea typeface="+mn-ea"/>
                  <a:cs typeface="+mn-cs"/>
                </a:rPr>
                <a:t> V M</a:t>
              </a:r>
            </a:p>
          </p:txBody>
        </p:sp>
        <p:grpSp>
          <p:nvGrpSpPr>
            <p:cNvPr id="49" name="Group 48">
              <a:extLst>
                <a:ext uri="{FF2B5EF4-FFF2-40B4-BE49-F238E27FC236}">
                  <a16:creationId xmlns:a16="http://schemas.microsoft.com/office/drawing/2014/main" id="{C3908EEA-D66F-1307-EBA7-65B8ECCFDC50}"/>
                </a:ext>
              </a:extLst>
            </p:cNvPr>
            <p:cNvGrpSpPr/>
            <p:nvPr/>
          </p:nvGrpSpPr>
          <p:grpSpPr>
            <a:xfrm>
              <a:off x="5018688" y="4017669"/>
              <a:ext cx="867319" cy="2252000"/>
              <a:chOff x="5018688" y="4017669"/>
              <a:chExt cx="867319" cy="2252000"/>
            </a:xfrm>
          </p:grpSpPr>
          <p:pic>
            <p:nvPicPr>
              <p:cNvPr id="50" name="Graphic 49" descr="Checklist outline">
                <a:extLst>
                  <a:ext uri="{FF2B5EF4-FFF2-40B4-BE49-F238E27FC236}">
                    <a16:creationId xmlns:a16="http://schemas.microsoft.com/office/drawing/2014/main" id="{36C93BB4-1D5A-2EC0-589C-58A916FFC39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030694" y="5940485"/>
                <a:ext cx="329184" cy="329184"/>
              </a:xfrm>
              <a:prstGeom prst="rect">
                <a:avLst/>
              </a:prstGeom>
            </p:spPr>
          </p:pic>
          <p:pic>
            <p:nvPicPr>
              <p:cNvPr id="51" name="Graphic 50" descr="Checklist outline">
                <a:extLst>
                  <a:ext uri="{FF2B5EF4-FFF2-40B4-BE49-F238E27FC236}">
                    <a16:creationId xmlns:a16="http://schemas.microsoft.com/office/drawing/2014/main" id="{14E193D8-762C-010B-2199-1F96C618FB1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018688" y="4017784"/>
                <a:ext cx="329184" cy="329184"/>
              </a:xfrm>
              <a:prstGeom prst="rect">
                <a:avLst/>
              </a:prstGeom>
            </p:spPr>
          </p:pic>
          <p:pic>
            <p:nvPicPr>
              <p:cNvPr id="52" name="Graphic 51" descr="Checklist outline">
                <a:extLst>
                  <a:ext uri="{FF2B5EF4-FFF2-40B4-BE49-F238E27FC236}">
                    <a16:creationId xmlns:a16="http://schemas.microsoft.com/office/drawing/2014/main" id="{C4F6B424-5A82-4830-6243-D995927EBC9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556823" y="4017669"/>
                <a:ext cx="329184" cy="329184"/>
              </a:xfrm>
              <a:prstGeom prst="rect">
                <a:avLst/>
              </a:prstGeom>
            </p:spPr>
          </p:pic>
        </p:grpSp>
      </p:grpSp>
      <p:sp>
        <p:nvSpPr>
          <p:cNvPr id="59" name="Rectangle 58">
            <a:extLst>
              <a:ext uri="{FF2B5EF4-FFF2-40B4-BE49-F238E27FC236}">
                <a16:creationId xmlns:a16="http://schemas.microsoft.com/office/drawing/2014/main" id="{50806D1D-9E3C-3C8A-817D-47AA95749D55}"/>
              </a:ext>
            </a:extLst>
          </p:cNvPr>
          <p:cNvSpPr/>
          <p:nvPr/>
        </p:nvSpPr>
        <p:spPr>
          <a:xfrm>
            <a:off x="7222331" y="2460601"/>
            <a:ext cx="1458774" cy="707886"/>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73C41"/>
                </a:solidFill>
                <a:effectLst/>
                <a:uLnTx/>
                <a:uFillTx/>
                <a:ea typeface="+mn-ea"/>
                <a:cs typeface="+mn-cs"/>
              </a:rPr>
              <a:t>Resilience Automation Server manages port access, air gap, &amp; immutability, </a:t>
            </a:r>
            <a:r>
              <a:rPr kumimoji="0" lang="en-US" sz="1000" b="0" i="0" u="none" strike="noStrike" kern="0" cap="none" spc="0" normalizeH="0" baseline="0" noProof="0" err="1">
                <a:ln>
                  <a:noFill/>
                </a:ln>
                <a:solidFill>
                  <a:srgbClr val="373C41"/>
                </a:solidFill>
                <a:effectLst/>
                <a:uLnTx/>
                <a:uFillTx/>
                <a:ea typeface="+mn-ea"/>
                <a:cs typeface="+mn-cs"/>
              </a:rPr>
              <a:t>etc</a:t>
            </a:r>
            <a:r>
              <a:rPr kumimoji="0" lang="en-US" sz="1000" b="0" i="0" u="none" strike="noStrike" kern="0" cap="none" spc="0" normalizeH="0" baseline="0" noProof="0">
                <a:ln>
                  <a:noFill/>
                </a:ln>
                <a:solidFill>
                  <a:srgbClr val="373C41"/>
                </a:solidFill>
                <a:effectLst/>
                <a:uLnTx/>
                <a:uFillTx/>
                <a:ea typeface="+mn-ea"/>
                <a:cs typeface="+mn-cs"/>
              </a:rPr>
              <a:t> </a:t>
            </a:r>
          </a:p>
        </p:txBody>
      </p:sp>
      <p:sp>
        <p:nvSpPr>
          <p:cNvPr id="60" name="Rectangle 59">
            <a:extLst>
              <a:ext uri="{FF2B5EF4-FFF2-40B4-BE49-F238E27FC236}">
                <a16:creationId xmlns:a16="http://schemas.microsoft.com/office/drawing/2014/main" id="{B1CA5E63-C53C-6D5A-F326-724CE749BF3A}"/>
              </a:ext>
            </a:extLst>
          </p:cNvPr>
          <p:cNvSpPr/>
          <p:nvPr/>
        </p:nvSpPr>
        <p:spPr>
          <a:xfrm>
            <a:off x="9058275" y="5588175"/>
            <a:ext cx="1949351" cy="553998"/>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73C41"/>
                </a:solidFill>
                <a:effectLst/>
                <a:uLnTx/>
                <a:uFillTx/>
                <a:ea typeface="+mn-ea"/>
                <a:cs typeface="+mn-cs"/>
              </a:rPr>
              <a:t>Immutable snapshots of all replicas, journals, and all Zerto components needed for recovery</a:t>
            </a:r>
          </a:p>
        </p:txBody>
      </p:sp>
      <p:grpSp>
        <p:nvGrpSpPr>
          <p:cNvPr id="61" name="Group 60">
            <a:extLst>
              <a:ext uri="{FF2B5EF4-FFF2-40B4-BE49-F238E27FC236}">
                <a16:creationId xmlns:a16="http://schemas.microsoft.com/office/drawing/2014/main" id="{4C06743F-9D49-0F61-CB62-C9080ABD1E26}"/>
              </a:ext>
            </a:extLst>
          </p:cNvPr>
          <p:cNvGrpSpPr/>
          <p:nvPr/>
        </p:nvGrpSpPr>
        <p:grpSpPr>
          <a:xfrm>
            <a:off x="2950516" y="2852000"/>
            <a:ext cx="1589848" cy="400110"/>
            <a:chOff x="2950516" y="2852000"/>
            <a:chExt cx="1589848" cy="400110"/>
          </a:xfrm>
        </p:grpSpPr>
        <p:pic>
          <p:nvPicPr>
            <p:cNvPr id="62" name="Grafika 26">
              <a:extLst>
                <a:ext uri="{FF2B5EF4-FFF2-40B4-BE49-F238E27FC236}">
                  <a16:creationId xmlns:a16="http://schemas.microsoft.com/office/drawing/2014/main" id="{ADD92F08-129A-9F38-C507-DD460772C59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50516" y="2923325"/>
              <a:ext cx="228600" cy="228600"/>
            </a:xfrm>
            <a:prstGeom prst="rect">
              <a:avLst/>
            </a:prstGeom>
          </p:spPr>
        </p:pic>
        <p:sp>
          <p:nvSpPr>
            <p:cNvPr id="63" name="Rectangle 62">
              <a:extLst>
                <a:ext uri="{FF2B5EF4-FFF2-40B4-BE49-F238E27FC236}">
                  <a16:creationId xmlns:a16="http://schemas.microsoft.com/office/drawing/2014/main" id="{520666BA-F4AF-B008-E201-0696658BC308}"/>
                </a:ext>
              </a:extLst>
            </p:cNvPr>
            <p:cNvSpPr/>
            <p:nvPr/>
          </p:nvSpPr>
          <p:spPr>
            <a:xfrm>
              <a:off x="3177034" y="2852000"/>
              <a:ext cx="1363330"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73C41"/>
                  </a:solidFill>
                  <a:effectLst/>
                  <a:uLnTx/>
                  <a:uFillTx/>
                  <a:ea typeface="+mn-ea"/>
                  <a:cs typeface="+mn-cs"/>
                </a:rPr>
                <a:t>Inline encryption detection &amp; alerting</a:t>
              </a:r>
            </a:p>
          </p:txBody>
        </p:sp>
      </p:grpSp>
      <p:sp>
        <p:nvSpPr>
          <p:cNvPr id="64" name="Freeform: Shape 39">
            <a:extLst>
              <a:ext uri="{FF2B5EF4-FFF2-40B4-BE49-F238E27FC236}">
                <a16:creationId xmlns:a16="http://schemas.microsoft.com/office/drawing/2014/main" id="{F754A20D-4EC1-75B1-445B-90544EC258E6}"/>
              </a:ext>
            </a:extLst>
          </p:cNvPr>
          <p:cNvSpPr/>
          <p:nvPr/>
        </p:nvSpPr>
        <p:spPr>
          <a:xfrm>
            <a:off x="2430913" y="2809574"/>
            <a:ext cx="2764467" cy="901119"/>
          </a:xfrm>
          <a:custGeom>
            <a:avLst/>
            <a:gdLst>
              <a:gd name="connsiteX0" fmla="*/ 0 w 1905000"/>
              <a:gd name="connsiteY0" fmla="*/ 0 h 1200150"/>
              <a:gd name="connsiteX1" fmla="*/ 1905000 w 1905000"/>
              <a:gd name="connsiteY1" fmla="*/ 0 h 1200150"/>
              <a:gd name="connsiteX2" fmla="*/ 1905000 w 1905000"/>
              <a:gd name="connsiteY2" fmla="*/ 1200150 h 1200150"/>
            </a:gdLst>
            <a:ahLst/>
            <a:cxnLst>
              <a:cxn ang="0">
                <a:pos x="connsiteX0" y="connsiteY0"/>
              </a:cxn>
              <a:cxn ang="0">
                <a:pos x="connsiteX1" y="connsiteY1"/>
              </a:cxn>
              <a:cxn ang="0">
                <a:pos x="connsiteX2" y="connsiteY2"/>
              </a:cxn>
            </a:cxnLst>
            <a:rect l="l" t="t" r="r" b="b"/>
            <a:pathLst>
              <a:path w="1905000" h="1200150">
                <a:moveTo>
                  <a:pt x="0" y="0"/>
                </a:moveTo>
                <a:lnTo>
                  <a:pt x="1905000" y="0"/>
                </a:lnTo>
                <a:lnTo>
                  <a:pt x="1905000" y="1200150"/>
                </a:lnTo>
              </a:path>
            </a:pathLst>
          </a:custGeom>
          <a:noFill/>
          <a:ln w="28575">
            <a:solidFill>
              <a:srgbClr val="BA0C25"/>
            </a:solidFill>
            <a:prstDash val="sysDot"/>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Freeform: Shape 40">
            <a:extLst>
              <a:ext uri="{FF2B5EF4-FFF2-40B4-BE49-F238E27FC236}">
                <a16:creationId xmlns:a16="http://schemas.microsoft.com/office/drawing/2014/main" id="{DA86DE86-E9D5-A7D3-00E7-4747ED923811}"/>
              </a:ext>
            </a:extLst>
          </p:cNvPr>
          <p:cNvSpPr/>
          <p:nvPr/>
        </p:nvSpPr>
        <p:spPr>
          <a:xfrm>
            <a:off x="5175820" y="2809574"/>
            <a:ext cx="560066" cy="901119"/>
          </a:xfrm>
          <a:custGeom>
            <a:avLst/>
            <a:gdLst>
              <a:gd name="connsiteX0" fmla="*/ 0 w 1905000"/>
              <a:gd name="connsiteY0" fmla="*/ 0 h 1200150"/>
              <a:gd name="connsiteX1" fmla="*/ 1905000 w 1905000"/>
              <a:gd name="connsiteY1" fmla="*/ 0 h 1200150"/>
              <a:gd name="connsiteX2" fmla="*/ 1905000 w 1905000"/>
              <a:gd name="connsiteY2" fmla="*/ 1200150 h 1200150"/>
            </a:gdLst>
            <a:ahLst/>
            <a:cxnLst>
              <a:cxn ang="0">
                <a:pos x="connsiteX0" y="connsiteY0"/>
              </a:cxn>
              <a:cxn ang="0">
                <a:pos x="connsiteX1" y="connsiteY1"/>
              </a:cxn>
              <a:cxn ang="0">
                <a:pos x="connsiteX2" y="connsiteY2"/>
              </a:cxn>
            </a:cxnLst>
            <a:rect l="l" t="t" r="r" b="b"/>
            <a:pathLst>
              <a:path w="1905000" h="1200150">
                <a:moveTo>
                  <a:pt x="0" y="0"/>
                </a:moveTo>
                <a:lnTo>
                  <a:pt x="1905000" y="0"/>
                </a:lnTo>
                <a:lnTo>
                  <a:pt x="1905000" y="1200150"/>
                </a:lnTo>
              </a:path>
            </a:pathLst>
          </a:custGeom>
          <a:noFill/>
          <a:ln w="28575">
            <a:solidFill>
              <a:srgbClr val="BA0C25"/>
            </a:solidFill>
            <a:prstDash val="sysDot"/>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D253C1DE-3353-E9C6-5FB3-6CB85ECD8B4C}"/>
              </a:ext>
            </a:extLst>
          </p:cNvPr>
          <p:cNvSpPr/>
          <p:nvPr/>
        </p:nvSpPr>
        <p:spPr>
          <a:xfrm>
            <a:off x="4951756" y="2569387"/>
            <a:ext cx="453389" cy="464785"/>
          </a:xfrm>
          <a:prstGeom prst="rect">
            <a:avLst/>
          </a:prstGeom>
          <a:solidFill>
            <a:srgbClr val="C0000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ea typeface="+mn-ea"/>
                <a:cs typeface="+mn-cs"/>
              </a:rPr>
              <a:t>V R A</a:t>
            </a:r>
          </a:p>
        </p:txBody>
      </p:sp>
      <p:sp>
        <p:nvSpPr>
          <p:cNvPr id="67" name="Freeform: Shape 88">
            <a:extLst>
              <a:ext uri="{FF2B5EF4-FFF2-40B4-BE49-F238E27FC236}">
                <a16:creationId xmlns:a16="http://schemas.microsoft.com/office/drawing/2014/main" id="{5129A226-5D8F-9A19-EBDE-28F69993A786}"/>
              </a:ext>
            </a:extLst>
          </p:cNvPr>
          <p:cNvSpPr/>
          <p:nvPr/>
        </p:nvSpPr>
        <p:spPr>
          <a:xfrm>
            <a:off x="10629900" y="3981450"/>
            <a:ext cx="676275" cy="1885950"/>
          </a:xfrm>
          <a:custGeom>
            <a:avLst/>
            <a:gdLst>
              <a:gd name="connsiteX0" fmla="*/ 457200 w 676275"/>
              <a:gd name="connsiteY0" fmla="*/ 1885950 h 1885950"/>
              <a:gd name="connsiteX1" fmla="*/ 676275 w 676275"/>
              <a:gd name="connsiteY1" fmla="*/ 1885950 h 1885950"/>
              <a:gd name="connsiteX2" fmla="*/ 676275 w 676275"/>
              <a:gd name="connsiteY2" fmla="*/ 0 h 1885950"/>
              <a:gd name="connsiteX3" fmla="*/ 0 w 676275"/>
              <a:gd name="connsiteY3" fmla="*/ 0 h 1885950"/>
            </a:gdLst>
            <a:ahLst/>
            <a:cxnLst>
              <a:cxn ang="0">
                <a:pos x="connsiteX0" y="connsiteY0"/>
              </a:cxn>
              <a:cxn ang="0">
                <a:pos x="connsiteX1" y="connsiteY1"/>
              </a:cxn>
              <a:cxn ang="0">
                <a:pos x="connsiteX2" y="connsiteY2"/>
              </a:cxn>
              <a:cxn ang="0">
                <a:pos x="connsiteX3" y="connsiteY3"/>
              </a:cxn>
            </a:cxnLst>
            <a:rect l="l" t="t" r="r" b="b"/>
            <a:pathLst>
              <a:path w="676275" h="1885950">
                <a:moveTo>
                  <a:pt x="457200" y="1885950"/>
                </a:moveTo>
                <a:lnTo>
                  <a:pt x="676275" y="1885950"/>
                </a:lnTo>
                <a:lnTo>
                  <a:pt x="676275" y="0"/>
                </a:lnTo>
                <a:lnTo>
                  <a:pt x="0" y="0"/>
                </a:lnTo>
              </a:path>
            </a:pathLst>
          </a:custGeom>
          <a:noFill/>
          <a:ln>
            <a:solidFill>
              <a:srgbClr val="363F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8" name="Group 67">
            <a:extLst>
              <a:ext uri="{FF2B5EF4-FFF2-40B4-BE49-F238E27FC236}">
                <a16:creationId xmlns:a16="http://schemas.microsoft.com/office/drawing/2014/main" id="{3FA4A8A5-E42D-A8E2-08F4-74E0742FF043}"/>
              </a:ext>
            </a:extLst>
          </p:cNvPr>
          <p:cNvGrpSpPr/>
          <p:nvPr/>
        </p:nvGrpSpPr>
        <p:grpSpPr>
          <a:xfrm>
            <a:off x="8757264" y="1179541"/>
            <a:ext cx="2273039" cy="4270198"/>
            <a:chOff x="8757264" y="1179541"/>
            <a:chExt cx="2273039" cy="4270198"/>
          </a:xfrm>
        </p:grpSpPr>
        <p:grpSp>
          <p:nvGrpSpPr>
            <p:cNvPr id="69" name="Group 11">
              <a:extLst>
                <a:ext uri="{FF2B5EF4-FFF2-40B4-BE49-F238E27FC236}">
                  <a16:creationId xmlns:a16="http://schemas.microsoft.com/office/drawing/2014/main" id="{7ABFA744-B01C-303B-70BD-46A3CA2E35C3}"/>
                </a:ext>
              </a:extLst>
            </p:cNvPr>
            <p:cNvGrpSpPr/>
            <p:nvPr/>
          </p:nvGrpSpPr>
          <p:grpSpPr>
            <a:xfrm>
              <a:off x="8757264" y="1179541"/>
              <a:ext cx="2273039" cy="4270198"/>
              <a:chOff x="8757264" y="1179541"/>
              <a:chExt cx="2273039" cy="4270198"/>
            </a:xfrm>
          </p:grpSpPr>
          <p:sp>
            <p:nvSpPr>
              <p:cNvPr id="72" name="Rectangle 71">
                <a:extLst>
                  <a:ext uri="{FF2B5EF4-FFF2-40B4-BE49-F238E27FC236}">
                    <a16:creationId xmlns:a16="http://schemas.microsoft.com/office/drawing/2014/main" id="{0D6B1705-5F70-12CB-6942-C83998EDDDE8}"/>
                  </a:ext>
                </a:extLst>
              </p:cNvPr>
              <p:cNvSpPr/>
              <p:nvPr/>
            </p:nvSpPr>
            <p:spPr>
              <a:xfrm>
                <a:off x="8757264" y="1408261"/>
                <a:ext cx="2174684" cy="4041478"/>
              </a:xfrm>
              <a:prstGeom prst="rect">
                <a:avLst/>
              </a:prstGeom>
              <a:noFill/>
              <a:ln w="25400" cap="flat" cmpd="sng" algn="ctr">
                <a:solidFill>
                  <a:srgbClr val="90A0AD"/>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73" name="TextBox 72">
                <a:extLst>
                  <a:ext uri="{FF2B5EF4-FFF2-40B4-BE49-F238E27FC236}">
                    <a16:creationId xmlns:a16="http://schemas.microsoft.com/office/drawing/2014/main" id="{069321D6-30A1-5F59-5842-B91DFB9A3F36}"/>
                  </a:ext>
                </a:extLst>
              </p:cNvPr>
              <p:cNvSpPr txBox="1"/>
              <p:nvPr/>
            </p:nvSpPr>
            <p:spPr>
              <a:xfrm>
                <a:off x="8757264" y="1179541"/>
                <a:ext cx="2174684" cy="275460"/>
              </a:xfrm>
              <a:prstGeom prst="rect">
                <a:avLst/>
              </a:prstGeom>
              <a:noFill/>
            </p:spPr>
            <p:txBody>
              <a:bodyPr wrap="square" lIns="0" rIns="0" rtlCol="0">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400" spc="250">
                    <a:solidFill>
                      <a:srgbClr val="373C41"/>
                    </a:solidFill>
                    <a:latin typeface="+mn-lt"/>
                  </a:rPr>
                  <a:t>VAULT</a:t>
                </a:r>
                <a:endParaRPr kumimoji="0" lang="en-US" sz="1400" b="0" i="0" u="none" strike="noStrike" kern="0" cap="none" spc="250" normalizeH="0" noProof="0">
                  <a:ln>
                    <a:noFill/>
                  </a:ln>
                  <a:solidFill>
                    <a:srgbClr val="373C41"/>
                  </a:solidFill>
                  <a:effectLst/>
                  <a:uLnTx/>
                  <a:uFillTx/>
                  <a:latin typeface="+mn-lt"/>
                </a:endParaRPr>
              </a:p>
            </p:txBody>
          </p:sp>
          <p:pic>
            <p:nvPicPr>
              <p:cNvPr id="74" name="Grafika 49">
                <a:extLst>
                  <a:ext uri="{FF2B5EF4-FFF2-40B4-BE49-F238E27FC236}">
                    <a16:creationId xmlns:a16="http://schemas.microsoft.com/office/drawing/2014/main" id="{B0361007-176E-FDCA-08FA-9B96ADE64D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952943" y="4747920"/>
                <a:ext cx="532067" cy="532067"/>
              </a:xfrm>
              <a:prstGeom prst="rect">
                <a:avLst/>
              </a:prstGeom>
            </p:spPr>
          </p:pic>
          <p:sp>
            <p:nvSpPr>
              <p:cNvPr id="75" name="Rectangle 74">
                <a:extLst>
                  <a:ext uri="{FF2B5EF4-FFF2-40B4-BE49-F238E27FC236}">
                    <a16:creationId xmlns:a16="http://schemas.microsoft.com/office/drawing/2014/main" id="{4F07206B-29E1-0C7A-DA5C-997332E57B04}"/>
                  </a:ext>
                </a:extLst>
              </p:cNvPr>
              <p:cNvSpPr/>
              <p:nvPr/>
            </p:nvSpPr>
            <p:spPr>
              <a:xfrm>
                <a:off x="9529603" y="4802141"/>
                <a:ext cx="1209993" cy="41549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200" normalizeH="0" noProof="0">
                    <a:ln>
                      <a:noFill/>
                    </a:ln>
                    <a:solidFill>
                      <a:srgbClr val="373C41"/>
                    </a:solidFill>
                    <a:effectLst/>
                    <a:uLnTx/>
                    <a:uFillTx/>
                    <a:ea typeface="+mn-ea"/>
                    <a:cs typeface="+mn-cs"/>
                  </a:rPr>
                  <a:t>HPE ALLETRA</a:t>
                </a:r>
              </a:p>
            </p:txBody>
          </p:sp>
          <p:sp>
            <p:nvSpPr>
              <p:cNvPr id="76" name="Rectangle 75">
                <a:extLst>
                  <a:ext uri="{FF2B5EF4-FFF2-40B4-BE49-F238E27FC236}">
                    <a16:creationId xmlns:a16="http://schemas.microsoft.com/office/drawing/2014/main" id="{E11FACC2-C59D-DDF7-7953-21A313146EC3}"/>
                  </a:ext>
                </a:extLst>
              </p:cNvPr>
              <p:cNvSpPr/>
              <p:nvPr/>
            </p:nvSpPr>
            <p:spPr>
              <a:xfrm>
                <a:off x="8896431" y="3393266"/>
                <a:ext cx="1864836" cy="1212871"/>
              </a:xfrm>
              <a:prstGeom prst="rect">
                <a:avLst/>
              </a:prstGeom>
              <a:solidFill>
                <a:srgbClr val="9CA6B9"/>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rgbClr val="FFFFFF"/>
                    </a:solidFill>
                    <a:effectLst/>
                    <a:uLnTx/>
                    <a:uFillTx/>
                    <a:ea typeface="+mn-ea"/>
                    <a:cs typeface="+mn-cs"/>
                  </a:rPr>
                  <a:t>D A T A S T O R E</a:t>
                </a:r>
              </a:p>
            </p:txBody>
          </p:sp>
          <p:grpSp>
            <p:nvGrpSpPr>
              <p:cNvPr id="77" name="Graphic 30" descr="Database">
                <a:extLst>
                  <a:ext uri="{FF2B5EF4-FFF2-40B4-BE49-F238E27FC236}">
                    <a16:creationId xmlns:a16="http://schemas.microsoft.com/office/drawing/2014/main" id="{4213EEC4-AC8B-B1D0-1E60-46444CC9F8D3}"/>
                  </a:ext>
                </a:extLst>
              </p:cNvPr>
              <p:cNvGrpSpPr>
                <a:grpSpLocks noChangeAspect="1"/>
              </p:cNvGrpSpPr>
              <p:nvPr/>
            </p:nvGrpSpPr>
            <p:grpSpPr>
              <a:xfrm>
                <a:off x="9677978" y="3737547"/>
                <a:ext cx="250794" cy="210091"/>
                <a:chOff x="5923669" y="3054632"/>
                <a:chExt cx="463864" cy="298199"/>
              </a:xfrm>
              <a:solidFill>
                <a:srgbClr val="2B42B1"/>
              </a:solidFill>
            </p:grpSpPr>
            <p:sp>
              <p:nvSpPr>
                <p:cNvPr id="89" name="Freeform: Shape 69">
                  <a:extLst>
                    <a:ext uri="{FF2B5EF4-FFF2-40B4-BE49-F238E27FC236}">
                      <a16:creationId xmlns:a16="http://schemas.microsoft.com/office/drawing/2014/main" id="{8059C56D-49E8-DFC1-DD65-B528BDDBC641}"/>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90" name="Freeform: Shape 70">
                  <a:extLst>
                    <a:ext uri="{FF2B5EF4-FFF2-40B4-BE49-F238E27FC236}">
                      <a16:creationId xmlns:a16="http://schemas.microsoft.com/office/drawing/2014/main" id="{2A59D0BF-026E-0C48-EA13-32068894D500}"/>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grpSp>
            <p:nvGrpSpPr>
              <p:cNvPr id="78" name="Graphic 30" descr="Database">
                <a:extLst>
                  <a:ext uri="{FF2B5EF4-FFF2-40B4-BE49-F238E27FC236}">
                    <a16:creationId xmlns:a16="http://schemas.microsoft.com/office/drawing/2014/main" id="{DA5089E7-D427-FD9E-C1D0-C7A8DCE12620}"/>
                  </a:ext>
                </a:extLst>
              </p:cNvPr>
              <p:cNvGrpSpPr>
                <a:grpSpLocks noChangeAspect="1"/>
              </p:cNvGrpSpPr>
              <p:nvPr/>
            </p:nvGrpSpPr>
            <p:grpSpPr>
              <a:xfrm>
                <a:off x="9136940" y="3736893"/>
                <a:ext cx="250794" cy="210091"/>
                <a:chOff x="5923669" y="3054632"/>
                <a:chExt cx="463864" cy="298199"/>
              </a:xfrm>
              <a:solidFill>
                <a:srgbClr val="2B42B1"/>
              </a:solidFill>
            </p:grpSpPr>
            <p:sp>
              <p:nvSpPr>
                <p:cNvPr id="87" name="Freeform: Shape 72">
                  <a:extLst>
                    <a:ext uri="{FF2B5EF4-FFF2-40B4-BE49-F238E27FC236}">
                      <a16:creationId xmlns:a16="http://schemas.microsoft.com/office/drawing/2014/main" id="{1A37E8D8-6573-B7EB-31AF-2462CB2A0F3E}"/>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88" name="Freeform: Shape 73">
                  <a:extLst>
                    <a:ext uri="{FF2B5EF4-FFF2-40B4-BE49-F238E27FC236}">
                      <a16:creationId xmlns:a16="http://schemas.microsoft.com/office/drawing/2014/main" id="{0C5C1E09-7D18-AA22-013F-EA445DE3C64E}"/>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pic>
            <p:nvPicPr>
              <p:cNvPr id="79" name="Grafika 41">
                <a:extLst>
                  <a:ext uri="{FF2B5EF4-FFF2-40B4-BE49-F238E27FC236}">
                    <a16:creationId xmlns:a16="http://schemas.microsoft.com/office/drawing/2014/main" id="{3B72F9D2-86A5-FCC2-853D-8C9480C4348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78399" y="2217224"/>
                <a:ext cx="456057" cy="481394"/>
              </a:xfrm>
              <a:prstGeom prst="rect">
                <a:avLst/>
              </a:prstGeom>
            </p:spPr>
          </p:pic>
          <p:sp>
            <p:nvSpPr>
              <p:cNvPr id="80" name="Rectangle 79">
                <a:extLst>
                  <a:ext uri="{FF2B5EF4-FFF2-40B4-BE49-F238E27FC236}">
                    <a16:creationId xmlns:a16="http://schemas.microsoft.com/office/drawing/2014/main" id="{5EE86532-2D66-B307-CC5D-C882A17F6B38}"/>
                  </a:ext>
                </a:extLst>
              </p:cNvPr>
              <p:cNvSpPr/>
              <p:nvPr/>
            </p:nvSpPr>
            <p:spPr>
              <a:xfrm>
                <a:off x="8896872" y="2217224"/>
                <a:ext cx="1002246" cy="982065"/>
              </a:xfrm>
              <a:prstGeom prst="rect">
                <a:avLst/>
              </a:prstGeom>
              <a:solidFill>
                <a:srgbClr val="E8EEF3"/>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200" normalizeH="0" noProof="0">
                    <a:ln>
                      <a:noFill/>
                    </a:ln>
                    <a:solidFill>
                      <a:sysClr val="windowText" lastClr="000000"/>
                    </a:solidFill>
                    <a:effectLst/>
                    <a:uLnTx/>
                    <a:uFillTx/>
                    <a:latin typeface="Source Sans Pro" panose="020B0503030403020204" pitchFamily="34" charset="77"/>
                    <a:ea typeface="+mn-ea"/>
                    <a:cs typeface="+mn-cs"/>
                  </a:rPr>
                  <a:t>HOST</a:t>
                </a:r>
              </a:p>
            </p:txBody>
          </p:sp>
          <p:sp>
            <p:nvSpPr>
              <p:cNvPr id="81" name="Rectangle 80">
                <a:extLst>
                  <a:ext uri="{FF2B5EF4-FFF2-40B4-BE49-F238E27FC236}">
                    <a16:creationId xmlns:a16="http://schemas.microsoft.com/office/drawing/2014/main" id="{F32EDB45-2D45-110C-3957-190003568F11}"/>
                  </a:ext>
                </a:extLst>
              </p:cNvPr>
              <p:cNvSpPr/>
              <p:nvPr/>
            </p:nvSpPr>
            <p:spPr>
              <a:xfrm>
                <a:off x="9171300" y="2569387"/>
                <a:ext cx="453389" cy="464785"/>
              </a:xfrm>
              <a:prstGeom prst="rect">
                <a:avLst/>
              </a:prstGeom>
              <a:solidFill>
                <a:srgbClr val="C0000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rPr>
                  <a:t>RAS</a:t>
                </a:r>
              </a:p>
            </p:txBody>
          </p:sp>
          <p:sp>
            <p:nvSpPr>
              <p:cNvPr id="82" name="Rectangle 81">
                <a:extLst>
                  <a:ext uri="{FF2B5EF4-FFF2-40B4-BE49-F238E27FC236}">
                    <a16:creationId xmlns:a16="http://schemas.microsoft.com/office/drawing/2014/main" id="{23173C79-C860-60D1-744E-5ADA95E23755}"/>
                  </a:ext>
                </a:extLst>
              </p:cNvPr>
              <p:cNvSpPr/>
              <p:nvPr/>
            </p:nvSpPr>
            <p:spPr>
              <a:xfrm>
                <a:off x="9820310" y="2677749"/>
                <a:ext cx="1209993"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200" normalizeH="0" noProof="0">
                    <a:ln>
                      <a:noFill/>
                    </a:ln>
                    <a:solidFill>
                      <a:srgbClr val="373C41"/>
                    </a:solidFill>
                    <a:effectLst/>
                    <a:uLnTx/>
                    <a:uFillTx/>
                    <a:ea typeface="+mn-ea"/>
                    <a:cs typeface="+mn-cs"/>
                  </a:rPr>
                  <a:t>HPE PROLIANT</a:t>
                </a:r>
              </a:p>
            </p:txBody>
          </p:sp>
          <p:pic>
            <p:nvPicPr>
              <p:cNvPr id="83" name="Grafika 41">
                <a:extLst>
                  <a:ext uri="{FF2B5EF4-FFF2-40B4-BE49-F238E27FC236}">
                    <a16:creationId xmlns:a16="http://schemas.microsoft.com/office/drawing/2014/main" id="{9C49F436-2FB0-8ED6-CC20-94AD5690BDA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255673" y="3843285"/>
                <a:ext cx="333220" cy="276329"/>
              </a:xfrm>
              <a:prstGeom prst="rect">
                <a:avLst/>
              </a:prstGeom>
            </p:spPr>
          </p:pic>
          <p:grpSp>
            <p:nvGrpSpPr>
              <p:cNvPr id="84" name="Group 83">
                <a:extLst>
                  <a:ext uri="{FF2B5EF4-FFF2-40B4-BE49-F238E27FC236}">
                    <a16:creationId xmlns:a16="http://schemas.microsoft.com/office/drawing/2014/main" id="{205E767C-BA4A-6CB3-7022-BEE7FBAAC748}"/>
                  </a:ext>
                </a:extLst>
              </p:cNvPr>
              <p:cNvGrpSpPr/>
              <p:nvPr/>
            </p:nvGrpSpPr>
            <p:grpSpPr>
              <a:xfrm>
                <a:off x="9107957" y="4017669"/>
                <a:ext cx="867319" cy="329299"/>
                <a:chOff x="9107957" y="4017669"/>
                <a:chExt cx="867319" cy="329299"/>
              </a:xfrm>
            </p:grpSpPr>
            <p:pic>
              <p:nvPicPr>
                <p:cNvPr id="85" name="Graphic 84" descr="Checklist outline">
                  <a:extLst>
                    <a:ext uri="{FF2B5EF4-FFF2-40B4-BE49-F238E27FC236}">
                      <a16:creationId xmlns:a16="http://schemas.microsoft.com/office/drawing/2014/main" id="{62F09A0A-A861-7D62-2803-B19A7E20D00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107957" y="4017784"/>
                  <a:ext cx="329184" cy="329184"/>
                </a:xfrm>
                <a:prstGeom prst="rect">
                  <a:avLst/>
                </a:prstGeom>
              </p:spPr>
            </p:pic>
            <p:pic>
              <p:nvPicPr>
                <p:cNvPr id="86" name="Graphic 85" descr="Checklist outline">
                  <a:extLst>
                    <a:ext uri="{FF2B5EF4-FFF2-40B4-BE49-F238E27FC236}">
                      <a16:creationId xmlns:a16="http://schemas.microsoft.com/office/drawing/2014/main" id="{53A0642F-B1C2-DF95-7883-04F5F107BD15}"/>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646092" y="4017669"/>
                  <a:ext cx="329184" cy="329184"/>
                </a:xfrm>
                <a:prstGeom prst="rect">
                  <a:avLst/>
                </a:prstGeom>
              </p:spPr>
            </p:pic>
          </p:grpSp>
        </p:grpSp>
        <p:pic>
          <p:nvPicPr>
            <p:cNvPr id="70" name="Grafika 32">
              <a:extLst>
                <a:ext uri="{FF2B5EF4-FFF2-40B4-BE49-F238E27FC236}">
                  <a16:creationId xmlns:a16="http://schemas.microsoft.com/office/drawing/2014/main" id="{00523AB8-BD9B-FAD9-EBDA-C3B028341AB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896431" y="1613358"/>
              <a:ext cx="532067" cy="405384"/>
            </a:xfrm>
            <a:prstGeom prst="rect">
              <a:avLst/>
            </a:prstGeom>
          </p:spPr>
        </p:pic>
        <p:sp>
          <p:nvSpPr>
            <p:cNvPr id="71" name="Rectangle 70">
              <a:extLst>
                <a:ext uri="{FF2B5EF4-FFF2-40B4-BE49-F238E27FC236}">
                  <a16:creationId xmlns:a16="http://schemas.microsoft.com/office/drawing/2014/main" id="{FAA1F354-F0FA-6C80-590B-D64F53454FDC}"/>
                </a:ext>
              </a:extLst>
            </p:cNvPr>
            <p:cNvSpPr/>
            <p:nvPr/>
          </p:nvSpPr>
          <p:spPr>
            <a:xfrm>
              <a:off x="9485010" y="1611045"/>
              <a:ext cx="1276257" cy="41549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200" normalizeH="0" noProof="0">
                  <a:ln>
                    <a:noFill/>
                  </a:ln>
                  <a:solidFill>
                    <a:srgbClr val="373C41"/>
                  </a:solidFill>
                  <a:effectLst/>
                  <a:uLnTx/>
                  <a:uFillTx/>
                  <a:ea typeface="+mn-ea"/>
                  <a:cs typeface="+mn-cs"/>
                </a:rPr>
                <a:t>HPE ARUBA</a:t>
              </a:r>
              <a:br>
                <a:rPr kumimoji="0" lang="nl-NL" sz="1050" b="0" i="0" u="none" strike="noStrike" kern="0" cap="none" spc="200" normalizeH="0" noProof="0">
                  <a:ln>
                    <a:noFill/>
                  </a:ln>
                  <a:solidFill>
                    <a:srgbClr val="373C41"/>
                  </a:solidFill>
                  <a:effectLst/>
                  <a:uLnTx/>
                  <a:uFillTx/>
                  <a:ea typeface="+mn-ea"/>
                  <a:cs typeface="+mn-cs"/>
                </a:rPr>
              </a:br>
              <a:r>
                <a:rPr kumimoji="0" lang="nl-NL" sz="1050" b="0" i="0" u="none" strike="noStrike" kern="0" cap="none" spc="200" normalizeH="0" noProof="0">
                  <a:ln>
                    <a:noFill/>
                  </a:ln>
                  <a:solidFill>
                    <a:srgbClr val="373C41"/>
                  </a:solidFill>
                  <a:effectLst/>
                  <a:uLnTx/>
                  <a:uFillTx/>
                  <a:ea typeface="+mn-ea"/>
                  <a:cs typeface="+mn-cs"/>
                </a:rPr>
                <a:t>NETWORKING</a:t>
              </a:r>
            </a:p>
          </p:txBody>
        </p:sp>
      </p:grpSp>
      <p:grpSp>
        <p:nvGrpSpPr>
          <p:cNvPr id="91" name="Group 90">
            <a:extLst>
              <a:ext uri="{FF2B5EF4-FFF2-40B4-BE49-F238E27FC236}">
                <a16:creationId xmlns:a16="http://schemas.microsoft.com/office/drawing/2014/main" id="{8E3D3916-62E3-F1D9-924A-725F39B15A87}"/>
              </a:ext>
            </a:extLst>
          </p:cNvPr>
          <p:cNvGrpSpPr/>
          <p:nvPr/>
        </p:nvGrpSpPr>
        <p:grpSpPr>
          <a:xfrm>
            <a:off x="6392091" y="4885236"/>
            <a:ext cx="2560852" cy="274294"/>
            <a:chOff x="6392091" y="4885236"/>
            <a:chExt cx="2560852" cy="274294"/>
          </a:xfrm>
        </p:grpSpPr>
        <p:cxnSp>
          <p:nvCxnSpPr>
            <p:cNvPr id="92" name="Straight Connector 91">
              <a:extLst>
                <a:ext uri="{FF2B5EF4-FFF2-40B4-BE49-F238E27FC236}">
                  <a16:creationId xmlns:a16="http://schemas.microsoft.com/office/drawing/2014/main" id="{99C8390C-4DAD-AEDA-A0B2-4B07ED0A34BA}"/>
                </a:ext>
              </a:extLst>
            </p:cNvPr>
            <p:cNvCxnSpPr>
              <a:cxnSpLocks/>
              <a:stCxn id="43" idx="3"/>
              <a:endCxn id="74" idx="1"/>
            </p:cNvCxnSpPr>
            <p:nvPr/>
          </p:nvCxnSpPr>
          <p:spPr>
            <a:xfrm>
              <a:off x="6392091" y="5009890"/>
              <a:ext cx="2560852" cy="4064"/>
            </a:xfrm>
            <a:prstGeom prst="line">
              <a:avLst/>
            </a:prstGeom>
            <a:ln w="19050">
              <a:solidFill>
                <a:srgbClr val="363F50"/>
              </a:solidFill>
              <a:prstDash val="lg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93" name="Rectangle 92">
              <a:extLst>
                <a:ext uri="{FF2B5EF4-FFF2-40B4-BE49-F238E27FC236}">
                  <a16:creationId xmlns:a16="http://schemas.microsoft.com/office/drawing/2014/main" id="{B46F5989-310B-97E4-DD66-65E8FFFD2577}"/>
                </a:ext>
              </a:extLst>
            </p:cNvPr>
            <p:cNvSpPr/>
            <p:nvPr/>
          </p:nvSpPr>
          <p:spPr>
            <a:xfrm>
              <a:off x="7574268" y="4951000"/>
              <a:ext cx="379923" cy="1427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pic>
          <p:nvPicPr>
            <p:cNvPr id="94" name="Picture 93" descr="Icon&#10;&#10;Description automatically generated">
              <a:extLst>
                <a:ext uri="{FF2B5EF4-FFF2-40B4-BE49-F238E27FC236}">
                  <a16:creationId xmlns:a16="http://schemas.microsoft.com/office/drawing/2014/main" id="{594AD555-93AC-8455-C032-EF956C13139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689838">
              <a:off x="7632745" y="4885236"/>
              <a:ext cx="274294" cy="274294"/>
            </a:xfrm>
            <a:prstGeom prst="rect">
              <a:avLst/>
            </a:prstGeom>
          </p:spPr>
        </p:pic>
      </p:grpSp>
    </p:spTree>
    <p:extLst>
      <p:ext uri="{BB962C8B-B14F-4D97-AF65-F5344CB8AC3E}">
        <p14:creationId xmlns:p14="http://schemas.microsoft.com/office/powerpoint/2010/main" val="37499910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500"/>
                                        <p:tgtEl>
                                          <p:spTgt spid="6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4"/>
                                        </p:tgtEl>
                                        <p:attrNameLst>
                                          <p:attrName>style.visibility</p:attrName>
                                        </p:attrNameLst>
                                      </p:cBhvr>
                                      <p:to>
                                        <p:strVal val="visible"/>
                                      </p:to>
                                    </p:set>
                                    <p:animEffect transition="in" filter="wipe(left)">
                                      <p:cBhvr>
                                        <p:cTn id="15" dur="500"/>
                                        <p:tgtEl>
                                          <p:spTgt spid="64"/>
                                        </p:tgtEl>
                                      </p:cBhvr>
                                    </p:animEffect>
                                  </p:childTnLst>
                                </p:cTn>
                              </p:par>
                              <p:par>
                                <p:cTn id="16" presetID="22" presetClass="entr" presetSubtype="1" fill="hold" grpId="0" nodeType="withEffect">
                                  <p:stCondLst>
                                    <p:cond delay="450"/>
                                  </p:stCondLst>
                                  <p:childTnLst>
                                    <p:set>
                                      <p:cBhvr>
                                        <p:cTn id="17" dur="1" fill="hold">
                                          <p:stCondLst>
                                            <p:cond delay="0"/>
                                          </p:stCondLst>
                                        </p:cTn>
                                        <p:tgtEl>
                                          <p:spTgt spid="65"/>
                                        </p:tgtEl>
                                        <p:attrNameLst>
                                          <p:attrName>style.visibility</p:attrName>
                                        </p:attrNameLst>
                                      </p:cBhvr>
                                      <p:to>
                                        <p:strVal val="visible"/>
                                      </p:to>
                                    </p:set>
                                    <p:animEffect transition="in" filter="wipe(up)">
                                      <p:cBhvr>
                                        <p:cTn id="18" dur="500"/>
                                        <p:tgtEl>
                                          <p:spTgt spid="6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1"/>
                                        </p:tgtEl>
                                        <p:attrNameLst>
                                          <p:attrName>style.visibility</p:attrName>
                                        </p:attrNameLst>
                                      </p:cBhvr>
                                      <p:to>
                                        <p:strVal val="visible"/>
                                      </p:to>
                                    </p:set>
                                    <p:animEffect transition="in" filter="fade">
                                      <p:cBhvr>
                                        <p:cTn id="28" dur="500"/>
                                        <p:tgtEl>
                                          <p:spTgt spid="6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500"/>
                                        <p:tgtEl>
                                          <p:spTgt spid="6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91"/>
                                        </p:tgtEl>
                                        <p:attrNameLst>
                                          <p:attrName>style.visibility</p:attrName>
                                        </p:attrNameLst>
                                      </p:cBhvr>
                                      <p:to>
                                        <p:strVal val="visible"/>
                                      </p:to>
                                    </p:set>
                                    <p:animEffect transition="in" filter="wipe(left)">
                                      <p:cBhvr>
                                        <p:cTn id="38" dur="500"/>
                                        <p:tgtEl>
                                          <p:spTgt spid="9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wipe(up)">
                                      <p:cBhvr>
                                        <p:cTn id="53" dur="500"/>
                                        <p:tgtEl>
                                          <p:spTgt spid="67"/>
                                        </p:tgtEl>
                                      </p:cBhvr>
                                    </p:animEffect>
                                  </p:childTnLst>
                                </p:cTn>
                              </p:par>
                            </p:childTnLst>
                          </p:cTn>
                        </p:par>
                        <p:par>
                          <p:cTn id="54" fill="hold">
                            <p:stCondLst>
                              <p:cond delay="500"/>
                            </p:stCondLst>
                            <p:childTnLst>
                              <p:par>
                                <p:cTn id="55" presetID="10" presetClass="entr" presetSubtype="0" fill="hold" grpId="0" nodeType="afterEffect">
                                  <p:stCondLst>
                                    <p:cond delay="15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500"/>
                                        <p:tgtEl>
                                          <p:spTgt spid="6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fade">
                                      <p:cBhvr>
                                        <p:cTn id="6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4" grpId="0" animBg="1"/>
      <p:bldP spid="65" grpId="0" animBg="1"/>
      <p:bldP spid="66" grpId="0" animBg="1"/>
      <p:bldP spid="67"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CC0D1-10C6-10ED-7568-B7EE5C054C4E}"/>
              </a:ext>
            </a:extLst>
          </p:cNvPr>
          <p:cNvSpPr>
            <a:spLocks noGrp="1"/>
          </p:cNvSpPr>
          <p:nvPr>
            <p:ph type="title"/>
          </p:nvPr>
        </p:nvSpPr>
        <p:spPr/>
        <p:txBody>
          <a:bodyPr/>
          <a:lstStyle/>
          <a:p>
            <a:r>
              <a:rPr lang="en-US"/>
              <a:t>Zerto Cyber Resilience Vault – with backup</a:t>
            </a:r>
          </a:p>
        </p:txBody>
      </p:sp>
      <p:sp>
        <p:nvSpPr>
          <p:cNvPr id="3" name="Slide Number Placeholder 2">
            <a:extLst>
              <a:ext uri="{FF2B5EF4-FFF2-40B4-BE49-F238E27FC236}">
                <a16:creationId xmlns:a16="http://schemas.microsoft.com/office/drawing/2014/main" id="{850CB6B5-8D3F-781E-1D7E-403F64506738}"/>
              </a:ext>
            </a:extLst>
          </p:cNvPr>
          <p:cNvSpPr>
            <a:spLocks noGrp="1"/>
          </p:cNvSpPr>
          <p:nvPr>
            <p:ph type="sldNum" sz="quarter" idx="11"/>
          </p:nvPr>
        </p:nvSpPr>
        <p:spPr/>
        <p:txBody>
          <a:bodyPr/>
          <a:lstStyle/>
          <a:p>
            <a:pPr defTabSz="1088421"/>
            <a:fld id="{104FC826-72BB-4AF1-BA01-A94F7396A7DC}" type="slidenum">
              <a:rPr lang="en-US" smtClean="0"/>
              <a:pPr defTabSz="1088421"/>
              <a:t>34</a:t>
            </a:fld>
            <a:endParaRPr lang="en-US"/>
          </a:p>
        </p:txBody>
      </p:sp>
      <p:sp>
        <p:nvSpPr>
          <p:cNvPr id="95" name="Rectangle 94">
            <a:extLst>
              <a:ext uri="{FF2B5EF4-FFF2-40B4-BE49-F238E27FC236}">
                <a16:creationId xmlns:a16="http://schemas.microsoft.com/office/drawing/2014/main" id="{3B4F513A-B447-65D3-18BD-AA8148883641}"/>
              </a:ext>
            </a:extLst>
          </p:cNvPr>
          <p:cNvSpPr/>
          <p:nvPr/>
        </p:nvSpPr>
        <p:spPr>
          <a:xfrm>
            <a:off x="601794" y="1408261"/>
            <a:ext cx="2174684" cy="1985005"/>
          </a:xfrm>
          <a:prstGeom prst="rect">
            <a:avLst/>
          </a:prstGeom>
          <a:noFill/>
          <a:ln w="25400" cap="flat" cmpd="sng" algn="ctr">
            <a:solidFill>
              <a:srgbClr val="90A0AD"/>
            </a:solidFill>
            <a:prstDash val="sys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96" name="TextBox 95">
            <a:extLst>
              <a:ext uri="{FF2B5EF4-FFF2-40B4-BE49-F238E27FC236}">
                <a16:creationId xmlns:a16="http://schemas.microsoft.com/office/drawing/2014/main" id="{5E057CD7-6332-725C-6883-757EA14593B1}"/>
              </a:ext>
            </a:extLst>
          </p:cNvPr>
          <p:cNvSpPr txBox="1"/>
          <p:nvPr/>
        </p:nvSpPr>
        <p:spPr>
          <a:xfrm>
            <a:off x="601794" y="1179541"/>
            <a:ext cx="2174684" cy="275460"/>
          </a:xfrm>
          <a:prstGeom prst="rect">
            <a:avLst/>
          </a:prstGeom>
          <a:noFill/>
        </p:spPr>
        <p:txBody>
          <a:bodyPr wrap="square" lIns="0" rIns="0" rtlCol="0">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0" cap="none" spc="250" normalizeH="0" noProof="0">
                <a:ln>
                  <a:noFill/>
                </a:ln>
                <a:solidFill>
                  <a:srgbClr val="373C41"/>
                </a:solidFill>
                <a:effectLst/>
                <a:uLnTx/>
                <a:uFillTx/>
                <a:latin typeface="+mn-lt"/>
                <a:ea typeface="+mn-ea"/>
                <a:cs typeface="Calibri" panose="020F0502020204030204" pitchFamily="34" charset="0"/>
              </a:rPr>
              <a:t>PRODUCTION</a:t>
            </a:r>
          </a:p>
        </p:txBody>
      </p:sp>
      <p:sp>
        <p:nvSpPr>
          <p:cNvPr id="97" name="Rectangle 96">
            <a:extLst>
              <a:ext uri="{FF2B5EF4-FFF2-40B4-BE49-F238E27FC236}">
                <a16:creationId xmlns:a16="http://schemas.microsoft.com/office/drawing/2014/main" id="{94237302-89BE-2BAF-DD4A-6A16006A11A5}"/>
              </a:ext>
            </a:extLst>
          </p:cNvPr>
          <p:cNvSpPr/>
          <p:nvPr/>
        </p:nvSpPr>
        <p:spPr>
          <a:xfrm>
            <a:off x="749400" y="1604505"/>
            <a:ext cx="1060176" cy="477607"/>
          </a:xfrm>
          <a:prstGeom prst="rect">
            <a:avLst/>
          </a:prstGeom>
          <a:solidFill>
            <a:srgbClr val="363F5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1100" b="0" i="0" u="none" strike="noStrike" kern="0" cap="none" spc="0" normalizeH="0" baseline="0" noProof="0">
                <a:ln>
                  <a:noFill/>
                </a:ln>
                <a:solidFill>
                  <a:srgbClr val="FFFFFF"/>
                </a:solidFill>
                <a:effectLst/>
                <a:uLnTx/>
                <a:uFillTx/>
                <a:ea typeface="+mn-ea"/>
                <a:cs typeface="+mn-cs"/>
              </a:rPr>
              <a:t>v C E N T E R </a:t>
            </a:r>
          </a:p>
        </p:txBody>
      </p:sp>
      <p:sp>
        <p:nvSpPr>
          <p:cNvPr id="98" name="Rectangle 97">
            <a:extLst>
              <a:ext uri="{FF2B5EF4-FFF2-40B4-BE49-F238E27FC236}">
                <a16:creationId xmlns:a16="http://schemas.microsoft.com/office/drawing/2014/main" id="{61025981-0A7B-C616-BC12-46C45CA9369F}"/>
              </a:ext>
            </a:extLst>
          </p:cNvPr>
          <p:cNvSpPr/>
          <p:nvPr/>
        </p:nvSpPr>
        <p:spPr>
          <a:xfrm>
            <a:off x="2133394" y="1604505"/>
            <a:ext cx="484632" cy="475488"/>
          </a:xfrm>
          <a:prstGeom prst="rect">
            <a:avLst/>
          </a:prstGeom>
          <a:solidFill>
            <a:srgbClr val="C0000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err="1">
                <a:ln>
                  <a:noFill/>
                </a:ln>
                <a:solidFill>
                  <a:srgbClr val="FFFFFF"/>
                </a:solidFill>
                <a:effectLst/>
                <a:uLnTx/>
                <a:uFillTx/>
                <a:ea typeface="+mn-ea"/>
                <a:cs typeface="+mn-cs"/>
              </a:rPr>
              <a:t>Z</a:t>
            </a:r>
            <a:r>
              <a:rPr kumimoji="0" lang="nl-NL" sz="1100" b="0" i="0" u="none" strike="noStrike" kern="0" cap="none" spc="0" normalizeH="0" baseline="0" noProof="0">
                <a:ln>
                  <a:noFill/>
                </a:ln>
                <a:solidFill>
                  <a:srgbClr val="FFFFFF"/>
                </a:solidFill>
                <a:effectLst/>
                <a:uLnTx/>
                <a:uFillTx/>
                <a:ea typeface="+mn-ea"/>
                <a:cs typeface="+mn-cs"/>
              </a:rPr>
              <a:t> V M</a:t>
            </a:r>
          </a:p>
        </p:txBody>
      </p:sp>
      <p:sp>
        <p:nvSpPr>
          <p:cNvPr id="99" name="Rectangle 98">
            <a:extLst>
              <a:ext uri="{FF2B5EF4-FFF2-40B4-BE49-F238E27FC236}">
                <a16:creationId xmlns:a16="http://schemas.microsoft.com/office/drawing/2014/main" id="{2F3B5080-916B-F286-08BF-1A49EA05B0C7}"/>
              </a:ext>
            </a:extLst>
          </p:cNvPr>
          <p:cNvSpPr/>
          <p:nvPr/>
        </p:nvSpPr>
        <p:spPr>
          <a:xfrm>
            <a:off x="749399" y="2217224"/>
            <a:ext cx="1864836" cy="982065"/>
          </a:xfrm>
          <a:prstGeom prst="rect">
            <a:avLst/>
          </a:prstGeom>
          <a:solidFill>
            <a:srgbClr val="E8EEF3"/>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200" normalizeH="0" noProof="0">
                <a:ln>
                  <a:noFill/>
                </a:ln>
                <a:solidFill>
                  <a:sysClr val="windowText" lastClr="000000"/>
                </a:solidFill>
                <a:effectLst/>
                <a:uLnTx/>
                <a:uFillTx/>
                <a:ea typeface="+mn-ea"/>
                <a:cs typeface="+mn-cs"/>
              </a:rPr>
              <a:t>HOST</a:t>
            </a:r>
          </a:p>
        </p:txBody>
      </p:sp>
      <p:sp>
        <p:nvSpPr>
          <p:cNvPr id="100" name="Rectangle 99">
            <a:extLst>
              <a:ext uri="{FF2B5EF4-FFF2-40B4-BE49-F238E27FC236}">
                <a16:creationId xmlns:a16="http://schemas.microsoft.com/office/drawing/2014/main" id="{97FD82F0-0C1C-272B-EC01-023A366E0D4B}"/>
              </a:ext>
            </a:extLst>
          </p:cNvPr>
          <p:cNvSpPr/>
          <p:nvPr/>
        </p:nvSpPr>
        <p:spPr>
          <a:xfrm>
            <a:off x="1980808" y="2569387"/>
            <a:ext cx="453389" cy="464785"/>
          </a:xfrm>
          <a:prstGeom prst="rect">
            <a:avLst/>
          </a:prstGeom>
          <a:solidFill>
            <a:srgbClr val="C0000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120" normalizeH="0" noProof="0">
                <a:ln>
                  <a:noFill/>
                </a:ln>
                <a:solidFill>
                  <a:srgbClr val="FFFFFF"/>
                </a:solidFill>
                <a:effectLst/>
                <a:uLnTx/>
                <a:uFillTx/>
                <a:ea typeface="+mn-ea"/>
                <a:cs typeface="+mn-cs"/>
              </a:rPr>
              <a:t>VRA</a:t>
            </a:r>
          </a:p>
        </p:txBody>
      </p:sp>
      <p:sp>
        <p:nvSpPr>
          <p:cNvPr id="101" name="Rectangle 100">
            <a:extLst>
              <a:ext uri="{FF2B5EF4-FFF2-40B4-BE49-F238E27FC236}">
                <a16:creationId xmlns:a16="http://schemas.microsoft.com/office/drawing/2014/main" id="{D960AA24-532F-1BCE-6146-F844D91C99C8}"/>
              </a:ext>
            </a:extLst>
          </p:cNvPr>
          <p:cNvSpPr/>
          <p:nvPr/>
        </p:nvSpPr>
        <p:spPr>
          <a:xfrm>
            <a:off x="1437018" y="2569387"/>
            <a:ext cx="453389" cy="464785"/>
          </a:xfrm>
          <a:prstGeom prst="rect">
            <a:avLst/>
          </a:prstGeom>
          <a:solidFill>
            <a:srgbClr val="363F5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120" normalizeH="0" noProof="0">
                <a:ln>
                  <a:noFill/>
                </a:ln>
                <a:solidFill>
                  <a:srgbClr val="FFFFFF"/>
                </a:solidFill>
                <a:effectLst/>
                <a:uLnTx/>
                <a:uFillTx/>
                <a:ea typeface="+mn-ea"/>
                <a:cs typeface="+mn-cs"/>
              </a:rPr>
              <a:t>VM</a:t>
            </a:r>
          </a:p>
        </p:txBody>
      </p:sp>
      <p:grpSp>
        <p:nvGrpSpPr>
          <p:cNvPr id="102" name="Graphic 30" descr="Database">
            <a:extLst>
              <a:ext uri="{FF2B5EF4-FFF2-40B4-BE49-F238E27FC236}">
                <a16:creationId xmlns:a16="http://schemas.microsoft.com/office/drawing/2014/main" id="{03DC0BCB-A48C-9B3B-4798-A49430C70FDA}"/>
              </a:ext>
            </a:extLst>
          </p:cNvPr>
          <p:cNvGrpSpPr>
            <a:grpSpLocks noChangeAspect="1"/>
          </p:cNvGrpSpPr>
          <p:nvPr/>
        </p:nvGrpSpPr>
        <p:grpSpPr>
          <a:xfrm>
            <a:off x="971416" y="3543934"/>
            <a:ext cx="291736" cy="244388"/>
            <a:chOff x="5923669" y="3054632"/>
            <a:chExt cx="463864" cy="298199"/>
          </a:xfrm>
          <a:solidFill>
            <a:schemeClr val="bg1"/>
          </a:solidFill>
        </p:grpSpPr>
        <p:sp>
          <p:nvSpPr>
            <p:cNvPr id="103" name="Freeform: Shape 172">
              <a:extLst>
                <a:ext uri="{FF2B5EF4-FFF2-40B4-BE49-F238E27FC236}">
                  <a16:creationId xmlns:a16="http://schemas.microsoft.com/office/drawing/2014/main" id="{2056F138-E350-7A43-51F1-FE35FC20F0AF}"/>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grp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104" name="Freeform: Shape 173">
              <a:extLst>
                <a:ext uri="{FF2B5EF4-FFF2-40B4-BE49-F238E27FC236}">
                  <a16:creationId xmlns:a16="http://schemas.microsoft.com/office/drawing/2014/main" id="{36D3706A-4EDE-73E5-D630-2BDA6DE1F27B}"/>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grp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grpSp>
      <p:sp>
        <p:nvSpPr>
          <p:cNvPr id="105" name="Rectangle 104">
            <a:extLst>
              <a:ext uri="{FF2B5EF4-FFF2-40B4-BE49-F238E27FC236}">
                <a16:creationId xmlns:a16="http://schemas.microsoft.com/office/drawing/2014/main" id="{F6DF5D91-049B-0DB7-69D2-32F533F5F40F}"/>
              </a:ext>
            </a:extLst>
          </p:cNvPr>
          <p:cNvSpPr/>
          <p:nvPr/>
        </p:nvSpPr>
        <p:spPr>
          <a:xfrm>
            <a:off x="4676917" y="1448525"/>
            <a:ext cx="2174684" cy="4041478"/>
          </a:xfrm>
          <a:prstGeom prst="rect">
            <a:avLst/>
          </a:prstGeom>
          <a:noFill/>
          <a:ln w="25400" cap="flat" cmpd="sng" algn="ctr">
            <a:solidFill>
              <a:srgbClr val="90A0AD"/>
            </a:solidFill>
            <a:prstDash val="sys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106" name="TextBox 105">
            <a:extLst>
              <a:ext uri="{FF2B5EF4-FFF2-40B4-BE49-F238E27FC236}">
                <a16:creationId xmlns:a16="http://schemas.microsoft.com/office/drawing/2014/main" id="{170E4948-6C14-AE84-BE81-B3892E7DB1F3}"/>
              </a:ext>
            </a:extLst>
          </p:cNvPr>
          <p:cNvSpPr txBox="1"/>
          <p:nvPr/>
        </p:nvSpPr>
        <p:spPr>
          <a:xfrm>
            <a:off x="4667266" y="1219805"/>
            <a:ext cx="2199209" cy="275460"/>
          </a:xfrm>
          <a:prstGeom prst="rect">
            <a:avLst/>
          </a:prstGeom>
          <a:noFill/>
        </p:spPr>
        <p:txBody>
          <a:bodyPr wrap="square" lIns="0" rIns="0" rtlCol="0">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0" cap="none" spc="250" normalizeH="0" noProof="0">
                <a:ln>
                  <a:noFill/>
                </a:ln>
                <a:solidFill>
                  <a:srgbClr val="373C41"/>
                </a:solidFill>
                <a:effectLst/>
                <a:uLnTx/>
                <a:uFillTx/>
                <a:latin typeface="+mn-lt"/>
                <a:ea typeface="+mn-ea"/>
                <a:cs typeface="Calibri" panose="020F0502020204030204" pitchFamily="34" charset="0"/>
              </a:rPr>
              <a:t>REPLICATION TARGET</a:t>
            </a:r>
          </a:p>
        </p:txBody>
      </p:sp>
      <p:sp>
        <p:nvSpPr>
          <p:cNvPr id="107" name="Rectangle 106">
            <a:extLst>
              <a:ext uri="{FF2B5EF4-FFF2-40B4-BE49-F238E27FC236}">
                <a16:creationId xmlns:a16="http://schemas.microsoft.com/office/drawing/2014/main" id="{2BB4EC9E-8F7E-9506-F827-10F09F799501}"/>
              </a:ext>
            </a:extLst>
          </p:cNvPr>
          <p:cNvSpPr/>
          <p:nvPr/>
        </p:nvSpPr>
        <p:spPr>
          <a:xfrm>
            <a:off x="8757264" y="1408261"/>
            <a:ext cx="2174684" cy="4041478"/>
          </a:xfrm>
          <a:prstGeom prst="rect">
            <a:avLst/>
          </a:prstGeom>
          <a:noFill/>
          <a:ln w="25400" cap="flat" cmpd="sng" algn="ctr">
            <a:solidFill>
              <a:srgbClr val="90A0AD"/>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108" name="TextBox 107">
            <a:extLst>
              <a:ext uri="{FF2B5EF4-FFF2-40B4-BE49-F238E27FC236}">
                <a16:creationId xmlns:a16="http://schemas.microsoft.com/office/drawing/2014/main" id="{286CED8B-A5AE-3753-C501-CD910D6EC6DC}"/>
              </a:ext>
            </a:extLst>
          </p:cNvPr>
          <p:cNvSpPr txBox="1"/>
          <p:nvPr/>
        </p:nvSpPr>
        <p:spPr>
          <a:xfrm>
            <a:off x="8757264" y="1179541"/>
            <a:ext cx="2174684" cy="275460"/>
          </a:xfrm>
          <a:prstGeom prst="rect">
            <a:avLst/>
          </a:prstGeom>
          <a:noFill/>
        </p:spPr>
        <p:txBody>
          <a:bodyPr wrap="square" lIns="0" rIns="0" rtlCol="0">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400" spc="250">
                <a:solidFill>
                  <a:srgbClr val="373C41"/>
                </a:solidFill>
                <a:latin typeface="+mn-lt"/>
              </a:rPr>
              <a:t>VAULT</a:t>
            </a:r>
            <a:endParaRPr kumimoji="0" lang="en-US" sz="1400" b="0" i="0" u="none" strike="noStrike" kern="0" cap="none" spc="250" normalizeH="0" noProof="0">
              <a:ln>
                <a:noFill/>
              </a:ln>
              <a:solidFill>
                <a:srgbClr val="373C41"/>
              </a:solidFill>
              <a:effectLst/>
              <a:uLnTx/>
              <a:uFillTx/>
              <a:latin typeface="+mn-lt"/>
              <a:ea typeface="+mn-ea"/>
              <a:cs typeface="Calibri" panose="020F0502020204030204" pitchFamily="34" charset="0"/>
            </a:endParaRPr>
          </a:p>
        </p:txBody>
      </p:sp>
      <p:sp>
        <p:nvSpPr>
          <p:cNvPr id="109" name="Rectangle 108">
            <a:extLst>
              <a:ext uri="{FF2B5EF4-FFF2-40B4-BE49-F238E27FC236}">
                <a16:creationId xmlns:a16="http://schemas.microsoft.com/office/drawing/2014/main" id="{F52AD84C-72B0-8E8E-3F28-F9A3C23218FB}"/>
              </a:ext>
            </a:extLst>
          </p:cNvPr>
          <p:cNvSpPr/>
          <p:nvPr/>
        </p:nvSpPr>
        <p:spPr>
          <a:xfrm>
            <a:off x="4814471" y="3393266"/>
            <a:ext cx="1864836" cy="1212871"/>
          </a:xfrm>
          <a:prstGeom prst="rect">
            <a:avLst/>
          </a:prstGeom>
          <a:solidFill>
            <a:srgbClr val="9CA6B9"/>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rgbClr val="FFFFFF"/>
                </a:solidFill>
                <a:effectLst/>
                <a:uLnTx/>
                <a:uFillTx/>
                <a:ea typeface="+mn-ea"/>
                <a:cs typeface="+mn-cs"/>
              </a:rPr>
              <a:t>D A T A S T O R E</a:t>
            </a:r>
          </a:p>
        </p:txBody>
      </p:sp>
      <p:grpSp>
        <p:nvGrpSpPr>
          <p:cNvPr id="110" name="Graphic 30" descr="Database">
            <a:extLst>
              <a:ext uri="{FF2B5EF4-FFF2-40B4-BE49-F238E27FC236}">
                <a16:creationId xmlns:a16="http://schemas.microsoft.com/office/drawing/2014/main" id="{FBD7F0C2-DAF6-0210-E4E4-CFB8DF763AB3}"/>
              </a:ext>
            </a:extLst>
          </p:cNvPr>
          <p:cNvGrpSpPr>
            <a:grpSpLocks noChangeAspect="1"/>
          </p:cNvGrpSpPr>
          <p:nvPr/>
        </p:nvGrpSpPr>
        <p:grpSpPr>
          <a:xfrm>
            <a:off x="5596018" y="3737547"/>
            <a:ext cx="250794" cy="210091"/>
            <a:chOff x="5923669" y="3054632"/>
            <a:chExt cx="463864" cy="298199"/>
          </a:xfrm>
          <a:solidFill>
            <a:srgbClr val="2B42B1"/>
          </a:solidFill>
        </p:grpSpPr>
        <p:sp>
          <p:nvSpPr>
            <p:cNvPr id="111" name="Freeform: Shape 22">
              <a:extLst>
                <a:ext uri="{FF2B5EF4-FFF2-40B4-BE49-F238E27FC236}">
                  <a16:creationId xmlns:a16="http://schemas.microsoft.com/office/drawing/2014/main" id="{58B483C6-4B0F-EDF4-F63D-EB088EDB7DCB}"/>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112" name="Freeform: Shape 23">
              <a:extLst>
                <a:ext uri="{FF2B5EF4-FFF2-40B4-BE49-F238E27FC236}">
                  <a16:creationId xmlns:a16="http://schemas.microsoft.com/office/drawing/2014/main" id="{B3E65902-BA51-8E7B-7F1B-5DBF927B0241}"/>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grpSp>
        <p:nvGrpSpPr>
          <p:cNvPr id="113" name="Graphic 30" descr="Database">
            <a:extLst>
              <a:ext uri="{FF2B5EF4-FFF2-40B4-BE49-F238E27FC236}">
                <a16:creationId xmlns:a16="http://schemas.microsoft.com/office/drawing/2014/main" id="{46EE07B1-CDB0-1535-D3A5-4B026F440C4A}"/>
              </a:ext>
            </a:extLst>
          </p:cNvPr>
          <p:cNvGrpSpPr>
            <a:grpSpLocks noChangeAspect="1"/>
          </p:cNvGrpSpPr>
          <p:nvPr/>
        </p:nvGrpSpPr>
        <p:grpSpPr>
          <a:xfrm>
            <a:off x="5054980" y="3736893"/>
            <a:ext cx="250794" cy="210091"/>
            <a:chOff x="5923669" y="3054632"/>
            <a:chExt cx="463864" cy="298199"/>
          </a:xfrm>
          <a:solidFill>
            <a:srgbClr val="2B42B1"/>
          </a:solidFill>
        </p:grpSpPr>
        <p:sp>
          <p:nvSpPr>
            <p:cNvPr id="114" name="Freeform: Shape 25">
              <a:extLst>
                <a:ext uri="{FF2B5EF4-FFF2-40B4-BE49-F238E27FC236}">
                  <a16:creationId xmlns:a16="http://schemas.microsoft.com/office/drawing/2014/main" id="{3D9E150C-978F-6429-0E51-C7490EF81BF2}"/>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115" name="Freeform: Shape 26">
              <a:extLst>
                <a:ext uri="{FF2B5EF4-FFF2-40B4-BE49-F238E27FC236}">
                  <a16:creationId xmlns:a16="http://schemas.microsoft.com/office/drawing/2014/main" id="{D5E6BEE5-A016-86E2-00BC-DCB042683B4D}"/>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pic>
        <p:nvPicPr>
          <p:cNvPr id="116" name="Grafika 49">
            <a:extLst>
              <a:ext uri="{FF2B5EF4-FFF2-40B4-BE49-F238E27FC236}">
                <a16:creationId xmlns:a16="http://schemas.microsoft.com/office/drawing/2014/main" id="{D86E32AE-FEFE-47E3-E10A-72B56FDAD1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14343" y="4747920"/>
            <a:ext cx="532067" cy="532067"/>
          </a:xfrm>
          <a:prstGeom prst="rect">
            <a:avLst/>
          </a:prstGeom>
        </p:spPr>
      </p:pic>
      <p:sp>
        <p:nvSpPr>
          <p:cNvPr id="117" name="Rectangle 116">
            <a:extLst>
              <a:ext uri="{FF2B5EF4-FFF2-40B4-BE49-F238E27FC236}">
                <a16:creationId xmlns:a16="http://schemas.microsoft.com/office/drawing/2014/main" id="{B24FF75A-2834-5906-6029-224E4BE3A397}"/>
              </a:ext>
            </a:extLst>
          </p:cNvPr>
          <p:cNvSpPr/>
          <p:nvPr/>
        </p:nvSpPr>
        <p:spPr>
          <a:xfrm>
            <a:off x="5491003" y="4802141"/>
            <a:ext cx="901088" cy="41549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200" normalizeH="0" noProof="0">
                <a:ln>
                  <a:noFill/>
                </a:ln>
                <a:solidFill>
                  <a:srgbClr val="373C41"/>
                </a:solidFill>
                <a:effectLst/>
                <a:uLnTx/>
                <a:uFillTx/>
                <a:ea typeface="+mn-ea"/>
                <a:cs typeface="+mn-cs"/>
              </a:rPr>
              <a:t>HPE ALLETRA</a:t>
            </a:r>
          </a:p>
        </p:txBody>
      </p:sp>
      <p:pic>
        <p:nvPicPr>
          <p:cNvPr id="118" name="Grafika 49">
            <a:extLst>
              <a:ext uri="{FF2B5EF4-FFF2-40B4-BE49-F238E27FC236}">
                <a16:creationId xmlns:a16="http://schemas.microsoft.com/office/drawing/2014/main" id="{E74B5307-BDA4-2876-CF80-33546E2F39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952943" y="4747920"/>
            <a:ext cx="532067" cy="532067"/>
          </a:xfrm>
          <a:prstGeom prst="rect">
            <a:avLst/>
          </a:prstGeom>
        </p:spPr>
      </p:pic>
      <p:sp>
        <p:nvSpPr>
          <p:cNvPr id="119" name="Rectangle 118">
            <a:extLst>
              <a:ext uri="{FF2B5EF4-FFF2-40B4-BE49-F238E27FC236}">
                <a16:creationId xmlns:a16="http://schemas.microsoft.com/office/drawing/2014/main" id="{0FD2EE31-8E05-9B2A-A418-4A2DC78E3A70}"/>
              </a:ext>
            </a:extLst>
          </p:cNvPr>
          <p:cNvSpPr/>
          <p:nvPr/>
        </p:nvSpPr>
        <p:spPr>
          <a:xfrm>
            <a:off x="9529603" y="4802141"/>
            <a:ext cx="1209993" cy="41549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200" normalizeH="0" noProof="0">
                <a:ln>
                  <a:noFill/>
                </a:ln>
                <a:solidFill>
                  <a:srgbClr val="373C41"/>
                </a:solidFill>
                <a:effectLst/>
                <a:uLnTx/>
                <a:uFillTx/>
                <a:ea typeface="+mn-ea"/>
                <a:cs typeface="+mn-cs"/>
              </a:rPr>
              <a:t>HPE ALLETRA</a:t>
            </a:r>
          </a:p>
        </p:txBody>
      </p:sp>
      <p:sp>
        <p:nvSpPr>
          <p:cNvPr id="120" name="Rectangle 119">
            <a:extLst>
              <a:ext uri="{FF2B5EF4-FFF2-40B4-BE49-F238E27FC236}">
                <a16:creationId xmlns:a16="http://schemas.microsoft.com/office/drawing/2014/main" id="{189D721C-1739-22CF-C7B4-D43C8B971774}"/>
              </a:ext>
            </a:extLst>
          </p:cNvPr>
          <p:cNvSpPr/>
          <p:nvPr/>
        </p:nvSpPr>
        <p:spPr>
          <a:xfrm>
            <a:off x="4816273" y="2217224"/>
            <a:ext cx="1863033" cy="982065"/>
          </a:xfrm>
          <a:prstGeom prst="rect">
            <a:avLst/>
          </a:prstGeom>
          <a:solidFill>
            <a:srgbClr val="E8EEF3"/>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200" normalizeH="0" noProof="0">
                <a:ln>
                  <a:noFill/>
                </a:ln>
                <a:solidFill>
                  <a:sysClr val="windowText" lastClr="000000"/>
                </a:solidFill>
                <a:effectLst/>
                <a:uLnTx/>
                <a:uFillTx/>
                <a:ea typeface="+mn-ea"/>
                <a:cs typeface="+mn-cs"/>
              </a:rPr>
              <a:t>HOST</a:t>
            </a:r>
          </a:p>
        </p:txBody>
      </p:sp>
      <p:sp>
        <p:nvSpPr>
          <p:cNvPr id="121" name="Freeform: Shape 39">
            <a:extLst>
              <a:ext uri="{FF2B5EF4-FFF2-40B4-BE49-F238E27FC236}">
                <a16:creationId xmlns:a16="http://schemas.microsoft.com/office/drawing/2014/main" id="{3F5B5CCA-19D7-9B6B-F16A-65BE4596A7B9}"/>
              </a:ext>
            </a:extLst>
          </p:cNvPr>
          <p:cNvSpPr/>
          <p:nvPr/>
        </p:nvSpPr>
        <p:spPr>
          <a:xfrm>
            <a:off x="2430913" y="2809574"/>
            <a:ext cx="2764467" cy="901119"/>
          </a:xfrm>
          <a:custGeom>
            <a:avLst/>
            <a:gdLst>
              <a:gd name="connsiteX0" fmla="*/ 0 w 1905000"/>
              <a:gd name="connsiteY0" fmla="*/ 0 h 1200150"/>
              <a:gd name="connsiteX1" fmla="*/ 1905000 w 1905000"/>
              <a:gd name="connsiteY1" fmla="*/ 0 h 1200150"/>
              <a:gd name="connsiteX2" fmla="*/ 1905000 w 1905000"/>
              <a:gd name="connsiteY2" fmla="*/ 1200150 h 1200150"/>
            </a:gdLst>
            <a:ahLst/>
            <a:cxnLst>
              <a:cxn ang="0">
                <a:pos x="connsiteX0" y="connsiteY0"/>
              </a:cxn>
              <a:cxn ang="0">
                <a:pos x="connsiteX1" y="connsiteY1"/>
              </a:cxn>
              <a:cxn ang="0">
                <a:pos x="connsiteX2" y="connsiteY2"/>
              </a:cxn>
            </a:cxnLst>
            <a:rect l="l" t="t" r="r" b="b"/>
            <a:pathLst>
              <a:path w="1905000" h="1200150">
                <a:moveTo>
                  <a:pt x="0" y="0"/>
                </a:moveTo>
                <a:lnTo>
                  <a:pt x="1905000" y="0"/>
                </a:lnTo>
                <a:lnTo>
                  <a:pt x="1905000" y="1200150"/>
                </a:lnTo>
              </a:path>
            </a:pathLst>
          </a:custGeom>
          <a:noFill/>
          <a:ln w="28575">
            <a:solidFill>
              <a:srgbClr val="BA0C25"/>
            </a:solidFill>
            <a:prstDash val="sysDot"/>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Freeform: Shape 40">
            <a:extLst>
              <a:ext uri="{FF2B5EF4-FFF2-40B4-BE49-F238E27FC236}">
                <a16:creationId xmlns:a16="http://schemas.microsoft.com/office/drawing/2014/main" id="{9C29B9CF-284A-7A42-AF1E-D6E69ADFCD45}"/>
              </a:ext>
            </a:extLst>
          </p:cNvPr>
          <p:cNvSpPr/>
          <p:nvPr/>
        </p:nvSpPr>
        <p:spPr>
          <a:xfrm>
            <a:off x="5175820" y="2809574"/>
            <a:ext cx="560066" cy="901119"/>
          </a:xfrm>
          <a:custGeom>
            <a:avLst/>
            <a:gdLst>
              <a:gd name="connsiteX0" fmla="*/ 0 w 1905000"/>
              <a:gd name="connsiteY0" fmla="*/ 0 h 1200150"/>
              <a:gd name="connsiteX1" fmla="*/ 1905000 w 1905000"/>
              <a:gd name="connsiteY1" fmla="*/ 0 h 1200150"/>
              <a:gd name="connsiteX2" fmla="*/ 1905000 w 1905000"/>
              <a:gd name="connsiteY2" fmla="*/ 1200150 h 1200150"/>
            </a:gdLst>
            <a:ahLst/>
            <a:cxnLst>
              <a:cxn ang="0">
                <a:pos x="connsiteX0" y="connsiteY0"/>
              </a:cxn>
              <a:cxn ang="0">
                <a:pos x="connsiteX1" y="connsiteY1"/>
              </a:cxn>
              <a:cxn ang="0">
                <a:pos x="connsiteX2" y="connsiteY2"/>
              </a:cxn>
            </a:cxnLst>
            <a:rect l="l" t="t" r="r" b="b"/>
            <a:pathLst>
              <a:path w="1905000" h="1200150">
                <a:moveTo>
                  <a:pt x="0" y="0"/>
                </a:moveTo>
                <a:lnTo>
                  <a:pt x="1905000" y="0"/>
                </a:lnTo>
                <a:lnTo>
                  <a:pt x="1905000" y="1200150"/>
                </a:lnTo>
              </a:path>
            </a:pathLst>
          </a:custGeom>
          <a:noFill/>
          <a:ln w="28575">
            <a:solidFill>
              <a:srgbClr val="BA0C25"/>
            </a:solidFill>
            <a:prstDash val="sysDot"/>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4056FBCA-C329-6D62-F46D-7AE180B0CC67}"/>
              </a:ext>
            </a:extLst>
          </p:cNvPr>
          <p:cNvSpPr/>
          <p:nvPr/>
        </p:nvSpPr>
        <p:spPr>
          <a:xfrm>
            <a:off x="4951756" y="2569387"/>
            <a:ext cx="453389" cy="464785"/>
          </a:xfrm>
          <a:prstGeom prst="rect">
            <a:avLst/>
          </a:prstGeom>
          <a:solidFill>
            <a:srgbClr val="C0000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ea typeface="+mn-ea"/>
                <a:cs typeface="+mn-cs"/>
              </a:rPr>
              <a:t>V R A</a:t>
            </a:r>
          </a:p>
        </p:txBody>
      </p:sp>
      <p:cxnSp>
        <p:nvCxnSpPr>
          <p:cNvPr id="124" name="Straight Connector 123">
            <a:extLst>
              <a:ext uri="{FF2B5EF4-FFF2-40B4-BE49-F238E27FC236}">
                <a16:creationId xmlns:a16="http://schemas.microsoft.com/office/drawing/2014/main" id="{78EDCA7D-813E-1F6A-9CD3-050306BE3D23}"/>
              </a:ext>
            </a:extLst>
          </p:cNvPr>
          <p:cNvCxnSpPr>
            <a:cxnSpLocks/>
            <a:stCxn id="117" idx="3"/>
            <a:endCxn id="118" idx="1"/>
          </p:cNvCxnSpPr>
          <p:nvPr/>
        </p:nvCxnSpPr>
        <p:spPr>
          <a:xfrm>
            <a:off x="6392091" y="5009890"/>
            <a:ext cx="2560852" cy="4064"/>
          </a:xfrm>
          <a:prstGeom prst="line">
            <a:avLst/>
          </a:prstGeom>
          <a:ln w="19050">
            <a:solidFill>
              <a:srgbClr val="363F50"/>
            </a:solidFill>
            <a:prstDash val="lg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25" name="Rectangle 124">
            <a:extLst>
              <a:ext uri="{FF2B5EF4-FFF2-40B4-BE49-F238E27FC236}">
                <a16:creationId xmlns:a16="http://schemas.microsoft.com/office/drawing/2014/main" id="{F2D30A25-A53B-5F52-D791-3CCEED168CC7}"/>
              </a:ext>
            </a:extLst>
          </p:cNvPr>
          <p:cNvSpPr/>
          <p:nvPr/>
        </p:nvSpPr>
        <p:spPr>
          <a:xfrm>
            <a:off x="8896431" y="3393266"/>
            <a:ext cx="1864836" cy="1212871"/>
          </a:xfrm>
          <a:prstGeom prst="rect">
            <a:avLst/>
          </a:prstGeom>
          <a:solidFill>
            <a:srgbClr val="9CA6B9"/>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rgbClr val="FFFFFF"/>
                </a:solidFill>
                <a:effectLst/>
                <a:uLnTx/>
                <a:uFillTx/>
                <a:ea typeface="+mn-ea"/>
                <a:cs typeface="+mn-cs"/>
              </a:rPr>
              <a:t>D A T A S T O R E</a:t>
            </a:r>
          </a:p>
        </p:txBody>
      </p:sp>
      <p:grpSp>
        <p:nvGrpSpPr>
          <p:cNvPr id="126" name="Graphic 30" descr="Database">
            <a:extLst>
              <a:ext uri="{FF2B5EF4-FFF2-40B4-BE49-F238E27FC236}">
                <a16:creationId xmlns:a16="http://schemas.microsoft.com/office/drawing/2014/main" id="{4D9F4DA7-9961-30DE-494E-29C04B5A5E93}"/>
              </a:ext>
            </a:extLst>
          </p:cNvPr>
          <p:cNvGrpSpPr>
            <a:grpSpLocks noChangeAspect="1"/>
          </p:cNvGrpSpPr>
          <p:nvPr/>
        </p:nvGrpSpPr>
        <p:grpSpPr>
          <a:xfrm>
            <a:off x="9677978" y="3737547"/>
            <a:ext cx="250794" cy="210091"/>
            <a:chOff x="5923669" y="3054632"/>
            <a:chExt cx="463864" cy="298199"/>
          </a:xfrm>
          <a:solidFill>
            <a:srgbClr val="2B42B1"/>
          </a:solidFill>
        </p:grpSpPr>
        <p:sp>
          <p:nvSpPr>
            <p:cNvPr id="127" name="Freeform: Shape 69">
              <a:extLst>
                <a:ext uri="{FF2B5EF4-FFF2-40B4-BE49-F238E27FC236}">
                  <a16:creationId xmlns:a16="http://schemas.microsoft.com/office/drawing/2014/main" id="{FC82B148-10F6-F7B6-2AB5-65E11FC85ED5}"/>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128" name="Freeform: Shape 70">
              <a:extLst>
                <a:ext uri="{FF2B5EF4-FFF2-40B4-BE49-F238E27FC236}">
                  <a16:creationId xmlns:a16="http://schemas.microsoft.com/office/drawing/2014/main" id="{E9B7E146-C729-E65C-FCD8-D3831AE005BC}"/>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grpSp>
        <p:nvGrpSpPr>
          <p:cNvPr id="129" name="Graphic 30" descr="Database">
            <a:extLst>
              <a:ext uri="{FF2B5EF4-FFF2-40B4-BE49-F238E27FC236}">
                <a16:creationId xmlns:a16="http://schemas.microsoft.com/office/drawing/2014/main" id="{274693B4-DD3C-504A-165E-29563316EE9A}"/>
              </a:ext>
            </a:extLst>
          </p:cNvPr>
          <p:cNvGrpSpPr>
            <a:grpSpLocks noChangeAspect="1"/>
          </p:cNvGrpSpPr>
          <p:nvPr/>
        </p:nvGrpSpPr>
        <p:grpSpPr>
          <a:xfrm>
            <a:off x="9136940" y="3736893"/>
            <a:ext cx="250794" cy="210091"/>
            <a:chOff x="5923669" y="3054632"/>
            <a:chExt cx="463864" cy="298199"/>
          </a:xfrm>
          <a:solidFill>
            <a:srgbClr val="2B42B1"/>
          </a:solidFill>
        </p:grpSpPr>
        <p:sp>
          <p:nvSpPr>
            <p:cNvPr id="130" name="Freeform: Shape 72">
              <a:extLst>
                <a:ext uri="{FF2B5EF4-FFF2-40B4-BE49-F238E27FC236}">
                  <a16:creationId xmlns:a16="http://schemas.microsoft.com/office/drawing/2014/main" id="{68BBD647-96B5-5E6E-EE31-CC506510B732}"/>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131" name="Freeform: Shape 73">
              <a:extLst>
                <a:ext uri="{FF2B5EF4-FFF2-40B4-BE49-F238E27FC236}">
                  <a16:creationId xmlns:a16="http://schemas.microsoft.com/office/drawing/2014/main" id="{358659FF-AF2A-0D4D-B5AE-0C99A87EA438}"/>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pic>
        <p:nvPicPr>
          <p:cNvPr id="132" name="Grafika 41">
            <a:extLst>
              <a:ext uri="{FF2B5EF4-FFF2-40B4-BE49-F238E27FC236}">
                <a16:creationId xmlns:a16="http://schemas.microsoft.com/office/drawing/2014/main" id="{A22A7458-0E78-F480-5A3D-7374A57AC8F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78399" y="2217224"/>
            <a:ext cx="456057" cy="481394"/>
          </a:xfrm>
          <a:prstGeom prst="rect">
            <a:avLst/>
          </a:prstGeom>
        </p:spPr>
      </p:pic>
      <p:sp>
        <p:nvSpPr>
          <p:cNvPr id="133" name="Rectangle 132">
            <a:extLst>
              <a:ext uri="{FF2B5EF4-FFF2-40B4-BE49-F238E27FC236}">
                <a16:creationId xmlns:a16="http://schemas.microsoft.com/office/drawing/2014/main" id="{BE65975C-3405-AE59-A441-5E61F78F59DD}"/>
              </a:ext>
            </a:extLst>
          </p:cNvPr>
          <p:cNvSpPr/>
          <p:nvPr/>
        </p:nvSpPr>
        <p:spPr>
          <a:xfrm>
            <a:off x="8896872" y="2217224"/>
            <a:ext cx="1002246" cy="982065"/>
          </a:xfrm>
          <a:prstGeom prst="rect">
            <a:avLst/>
          </a:prstGeom>
          <a:solidFill>
            <a:srgbClr val="E8EEF3"/>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200" normalizeH="0" noProof="0">
                <a:ln>
                  <a:noFill/>
                </a:ln>
                <a:solidFill>
                  <a:sysClr val="windowText" lastClr="000000"/>
                </a:solidFill>
                <a:effectLst/>
                <a:uLnTx/>
                <a:uFillTx/>
                <a:latin typeface="Source Sans Pro" panose="020B0503030403020204" pitchFamily="34" charset="77"/>
                <a:ea typeface="+mn-ea"/>
                <a:cs typeface="+mn-cs"/>
              </a:rPr>
              <a:t>HOST</a:t>
            </a:r>
          </a:p>
        </p:txBody>
      </p:sp>
      <p:sp>
        <p:nvSpPr>
          <p:cNvPr id="134" name="Rectangle 133">
            <a:extLst>
              <a:ext uri="{FF2B5EF4-FFF2-40B4-BE49-F238E27FC236}">
                <a16:creationId xmlns:a16="http://schemas.microsoft.com/office/drawing/2014/main" id="{E3EF2B7D-6F1F-5617-F1C1-3B5AD307F6DB}"/>
              </a:ext>
            </a:extLst>
          </p:cNvPr>
          <p:cNvSpPr/>
          <p:nvPr/>
        </p:nvSpPr>
        <p:spPr>
          <a:xfrm>
            <a:off x="9171300" y="2569387"/>
            <a:ext cx="453389" cy="464785"/>
          </a:xfrm>
          <a:prstGeom prst="rect">
            <a:avLst/>
          </a:prstGeom>
          <a:solidFill>
            <a:srgbClr val="C0000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rPr>
              <a:t>RAS</a:t>
            </a:r>
          </a:p>
        </p:txBody>
      </p:sp>
      <p:sp>
        <p:nvSpPr>
          <p:cNvPr id="135" name="Rectangle 134">
            <a:extLst>
              <a:ext uri="{FF2B5EF4-FFF2-40B4-BE49-F238E27FC236}">
                <a16:creationId xmlns:a16="http://schemas.microsoft.com/office/drawing/2014/main" id="{80DA8648-3868-A929-B5CA-9E05A2F11698}"/>
              </a:ext>
            </a:extLst>
          </p:cNvPr>
          <p:cNvSpPr/>
          <p:nvPr/>
        </p:nvSpPr>
        <p:spPr>
          <a:xfrm>
            <a:off x="9820310" y="2677749"/>
            <a:ext cx="1209993"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200" normalizeH="0" noProof="0">
                <a:ln>
                  <a:noFill/>
                </a:ln>
                <a:solidFill>
                  <a:srgbClr val="373C41"/>
                </a:solidFill>
                <a:effectLst/>
                <a:uLnTx/>
                <a:uFillTx/>
                <a:ea typeface="+mn-ea"/>
                <a:cs typeface="+mn-cs"/>
              </a:rPr>
              <a:t>HPE PROLIANT</a:t>
            </a:r>
          </a:p>
        </p:txBody>
      </p:sp>
      <p:sp>
        <p:nvSpPr>
          <p:cNvPr id="136" name="Rectangle 135">
            <a:extLst>
              <a:ext uri="{FF2B5EF4-FFF2-40B4-BE49-F238E27FC236}">
                <a16:creationId xmlns:a16="http://schemas.microsoft.com/office/drawing/2014/main" id="{03832217-1CA8-45B8-957A-3D347F5B4E2B}"/>
              </a:ext>
            </a:extLst>
          </p:cNvPr>
          <p:cNvSpPr/>
          <p:nvPr/>
        </p:nvSpPr>
        <p:spPr>
          <a:xfrm>
            <a:off x="4815808" y="1603208"/>
            <a:ext cx="1033272" cy="477607"/>
          </a:xfrm>
          <a:prstGeom prst="rect">
            <a:avLst/>
          </a:prstGeom>
          <a:solidFill>
            <a:srgbClr val="363F50"/>
          </a:solidFill>
          <a:ln w="12700">
            <a:solidFill>
              <a:srgbClr val="FFFFFF"/>
            </a:solid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1100" b="0" i="0" u="none" strike="noStrike" kern="0" cap="none" spc="0" normalizeH="0" baseline="0" noProof="0">
                <a:ln>
                  <a:noFill/>
                </a:ln>
                <a:solidFill>
                  <a:srgbClr val="FFFFFF"/>
                </a:solidFill>
                <a:effectLst/>
                <a:uLnTx/>
                <a:uFillTx/>
                <a:ea typeface="+mn-ea"/>
                <a:cs typeface="+mn-cs"/>
              </a:rPr>
              <a:t>v C E N T E R </a:t>
            </a:r>
          </a:p>
        </p:txBody>
      </p:sp>
      <p:sp>
        <p:nvSpPr>
          <p:cNvPr id="137" name="Rectangle 136">
            <a:extLst>
              <a:ext uri="{FF2B5EF4-FFF2-40B4-BE49-F238E27FC236}">
                <a16:creationId xmlns:a16="http://schemas.microsoft.com/office/drawing/2014/main" id="{00694DD6-B113-498D-1B67-FC4C7281ECDB}"/>
              </a:ext>
            </a:extLst>
          </p:cNvPr>
          <p:cNvSpPr/>
          <p:nvPr/>
        </p:nvSpPr>
        <p:spPr>
          <a:xfrm>
            <a:off x="6104227" y="1605564"/>
            <a:ext cx="484632" cy="475488"/>
          </a:xfrm>
          <a:prstGeom prst="rect">
            <a:avLst/>
          </a:prstGeom>
          <a:solidFill>
            <a:srgbClr val="C0000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ea typeface="+mn-ea"/>
                <a:cs typeface="+mn-cs"/>
              </a:rPr>
              <a:t>Z V M</a:t>
            </a:r>
          </a:p>
        </p:txBody>
      </p:sp>
      <p:pic>
        <p:nvPicPr>
          <p:cNvPr id="138" name="Grafika 41">
            <a:extLst>
              <a:ext uri="{FF2B5EF4-FFF2-40B4-BE49-F238E27FC236}">
                <a16:creationId xmlns:a16="http://schemas.microsoft.com/office/drawing/2014/main" id="{E97BFDA1-9BE7-A16D-D0B5-5D5DA60CC4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5673" y="3843285"/>
            <a:ext cx="333220" cy="276329"/>
          </a:xfrm>
          <a:prstGeom prst="rect">
            <a:avLst/>
          </a:prstGeom>
        </p:spPr>
      </p:pic>
      <p:pic>
        <p:nvPicPr>
          <p:cNvPr id="139" name="Graphic 138" descr="Checklist outline">
            <a:extLst>
              <a:ext uri="{FF2B5EF4-FFF2-40B4-BE49-F238E27FC236}">
                <a16:creationId xmlns:a16="http://schemas.microsoft.com/office/drawing/2014/main" id="{141C6303-3229-7737-A834-FF8BA28D7B8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18688" y="4017784"/>
            <a:ext cx="329184" cy="329184"/>
          </a:xfrm>
          <a:prstGeom prst="rect">
            <a:avLst/>
          </a:prstGeom>
        </p:spPr>
      </p:pic>
      <p:pic>
        <p:nvPicPr>
          <p:cNvPr id="140" name="Graphic 139" descr="Checklist outline">
            <a:extLst>
              <a:ext uri="{FF2B5EF4-FFF2-40B4-BE49-F238E27FC236}">
                <a16:creationId xmlns:a16="http://schemas.microsoft.com/office/drawing/2014/main" id="{55FB8205-9B69-7048-E41A-E7D84CBAB15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56823" y="4017669"/>
            <a:ext cx="329184" cy="329184"/>
          </a:xfrm>
          <a:prstGeom prst="rect">
            <a:avLst/>
          </a:prstGeom>
        </p:spPr>
      </p:pic>
      <p:pic>
        <p:nvPicPr>
          <p:cNvPr id="141" name="Graphic 140" descr="Checklist outline">
            <a:extLst>
              <a:ext uri="{FF2B5EF4-FFF2-40B4-BE49-F238E27FC236}">
                <a16:creationId xmlns:a16="http://schemas.microsoft.com/office/drawing/2014/main" id="{836DF29E-45D1-2E5B-BD4B-22FB5D37CB4C}"/>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107957" y="4017784"/>
            <a:ext cx="329184" cy="329184"/>
          </a:xfrm>
          <a:prstGeom prst="rect">
            <a:avLst/>
          </a:prstGeom>
        </p:spPr>
      </p:pic>
      <p:pic>
        <p:nvPicPr>
          <p:cNvPr id="142" name="Graphic 141" descr="Checklist outline">
            <a:extLst>
              <a:ext uri="{FF2B5EF4-FFF2-40B4-BE49-F238E27FC236}">
                <a16:creationId xmlns:a16="http://schemas.microsoft.com/office/drawing/2014/main" id="{A69A7EB5-FF24-F4E7-0766-5F4BC96C67A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46092" y="4017669"/>
            <a:ext cx="329184" cy="329184"/>
          </a:xfrm>
          <a:prstGeom prst="rect">
            <a:avLst/>
          </a:prstGeom>
        </p:spPr>
      </p:pic>
      <p:sp>
        <p:nvSpPr>
          <p:cNvPr id="143" name="Rectangle 142">
            <a:extLst>
              <a:ext uri="{FF2B5EF4-FFF2-40B4-BE49-F238E27FC236}">
                <a16:creationId xmlns:a16="http://schemas.microsoft.com/office/drawing/2014/main" id="{4553A160-A300-8DAC-89B2-52B32FE390D3}"/>
              </a:ext>
            </a:extLst>
          </p:cNvPr>
          <p:cNvSpPr/>
          <p:nvPr/>
        </p:nvSpPr>
        <p:spPr>
          <a:xfrm>
            <a:off x="601794" y="4017668"/>
            <a:ext cx="2174684" cy="1472333"/>
          </a:xfrm>
          <a:prstGeom prst="rect">
            <a:avLst/>
          </a:prstGeom>
          <a:noFill/>
          <a:ln w="25400" cap="flat" cmpd="sng" algn="ctr">
            <a:solidFill>
              <a:srgbClr val="90A0AD"/>
            </a:solidFill>
            <a:prstDash val="sys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144" name="TextBox 143">
            <a:extLst>
              <a:ext uri="{FF2B5EF4-FFF2-40B4-BE49-F238E27FC236}">
                <a16:creationId xmlns:a16="http://schemas.microsoft.com/office/drawing/2014/main" id="{26DB09BE-AFEB-889D-D4A5-4FD86D17834F}"/>
              </a:ext>
            </a:extLst>
          </p:cNvPr>
          <p:cNvSpPr txBox="1"/>
          <p:nvPr/>
        </p:nvSpPr>
        <p:spPr>
          <a:xfrm>
            <a:off x="576370" y="5543967"/>
            <a:ext cx="2174684" cy="275460"/>
          </a:xfrm>
          <a:prstGeom prst="rect">
            <a:avLst/>
          </a:prstGeom>
          <a:noFill/>
        </p:spPr>
        <p:txBody>
          <a:bodyPr wrap="square" lIns="0" rIns="0" rtlCol="0">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1400" spc="250">
                <a:solidFill>
                  <a:srgbClr val="373C41"/>
                </a:solidFill>
                <a:latin typeface="+mn-lt"/>
              </a:rPr>
              <a:t>HPE GREENLAKE</a:t>
            </a:r>
            <a:endParaRPr kumimoji="0" lang="en-US" sz="1400" b="0" i="0" u="none" strike="noStrike" kern="0" cap="none" spc="250" normalizeH="0" noProof="0">
              <a:ln>
                <a:noFill/>
              </a:ln>
              <a:solidFill>
                <a:srgbClr val="373C41"/>
              </a:solidFill>
              <a:effectLst/>
              <a:uLnTx/>
              <a:uFillTx/>
              <a:latin typeface="+mn-lt"/>
              <a:ea typeface="+mn-ea"/>
              <a:cs typeface="Calibri" panose="020F0502020204030204" pitchFamily="34" charset="0"/>
            </a:endParaRPr>
          </a:p>
        </p:txBody>
      </p:sp>
      <p:sp>
        <p:nvSpPr>
          <p:cNvPr id="145" name="Rectangle 144">
            <a:extLst>
              <a:ext uri="{FF2B5EF4-FFF2-40B4-BE49-F238E27FC236}">
                <a16:creationId xmlns:a16="http://schemas.microsoft.com/office/drawing/2014/main" id="{6608A74E-BD22-315B-FF2C-A34CC2338C82}"/>
              </a:ext>
            </a:extLst>
          </p:cNvPr>
          <p:cNvSpPr/>
          <p:nvPr/>
        </p:nvSpPr>
        <p:spPr>
          <a:xfrm>
            <a:off x="916801" y="4802141"/>
            <a:ext cx="1493822"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50" kern="0" spc="200">
                <a:solidFill>
                  <a:srgbClr val="373C41"/>
                </a:solidFill>
              </a:rPr>
              <a:t>DATA SERVICES CLOUD CONSOLE</a:t>
            </a:r>
            <a:endParaRPr kumimoji="0" lang="nl-NL" sz="1050" b="0" i="0" u="none" strike="noStrike" kern="0" cap="none" spc="200" normalizeH="0" noProof="0">
              <a:ln>
                <a:noFill/>
              </a:ln>
              <a:solidFill>
                <a:srgbClr val="373C41"/>
              </a:solidFill>
              <a:effectLst/>
              <a:uLnTx/>
              <a:uFillTx/>
              <a:ea typeface="+mn-ea"/>
              <a:cs typeface="+mn-cs"/>
            </a:endParaRPr>
          </a:p>
        </p:txBody>
      </p:sp>
      <p:pic>
        <p:nvPicPr>
          <p:cNvPr id="146" name="Graphic 145">
            <a:extLst>
              <a:ext uri="{FF2B5EF4-FFF2-40B4-BE49-F238E27FC236}">
                <a16:creationId xmlns:a16="http://schemas.microsoft.com/office/drawing/2014/main" id="{D7A4A9F6-0F20-FBF0-F683-540E527F67D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31201" y="4135186"/>
            <a:ext cx="727796" cy="727796"/>
          </a:xfrm>
          <a:prstGeom prst="rect">
            <a:avLst/>
          </a:prstGeom>
        </p:spPr>
      </p:pic>
      <p:pic>
        <p:nvPicPr>
          <p:cNvPr id="147" name="Graphic 146" descr="Cloud outline">
            <a:extLst>
              <a:ext uri="{FF2B5EF4-FFF2-40B4-BE49-F238E27FC236}">
                <a16:creationId xmlns:a16="http://schemas.microsoft.com/office/drawing/2014/main" id="{144A9DC1-FCEB-5B58-3491-5A52DE5700D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02852" y="4057649"/>
            <a:ext cx="914400" cy="914400"/>
          </a:xfrm>
          <a:prstGeom prst="rect">
            <a:avLst/>
          </a:prstGeom>
        </p:spPr>
      </p:pic>
      <p:sp>
        <p:nvSpPr>
          <p:cNvPr id="148" name="Rectangle 147">
            <a:extLst>
              <a:ext uri="{FF2B5EF4-FFF2-40B4-BE49-F238E27FC236}">
                <a16:creationId xmlns:a16="http://schemas.microsoft.com/office/drawing/2014/main" id="{B640D029-5704-9A92-49C0-CDCEAD62E2D3}"/>
              </a:ext>
            </a:extLst>
          </p:cNvPr>
          <p:cNvSpPr/>
          <p:nvPr/>
        </p:nvSpPr>
        <p:spPr>
          <a:xfrm>
            <a:off x="3086980" y="4591785"/>
            <a:ext cx="1345262" cy="707886"/>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73C41"/>
                </a:solidFill>
                <a:effectLst/>
                <a:uLnTx/>
                <a:uFillTx/>
                <a:ea typeface="+mn-ea"/>
                <a:cs typeface="+mn-cs"/>
              </a:rPr>
              <a:t>Immutable backups in the cloud via</a:t>
            </a:r>
            <a:br>
              <a:rPr kumimoji="0" lang="en-US" sz="1000" b="0" i="0" u="none" strike="noStrike" kern="0" cap="none" spc="0" normalizeH="0" baseline="0" noProof="0">
                <a:ln>
                  <a:noFill/>
                </a:ln>
                <a:solidFill>
                  <a:srgbClr val="373C41"/>
                </a:solidFill>
                <a:effectLst/>
                <a:uLnTx/>
                <a:uFillTx/>
                <a:ea typeface="+mn-ea"/>
                <a:cs typeface="+mn-cs"/>
              </a:rPr>
            </a:br>
            <a:r>
              <a:rPr kumimoji="0" lang="en-US" sz="1000" b="0" i="0" u="none" strike="noStrike" kern="0" cap="none" spc="0" normalizeH="0" baseline="0" noProof="0">
                <a:ln>
                  <a:noFill/>
                </a:ln>
                <a:solidFill>
                  <a:srgbClr val="373C41"/>
                </a:solidFill>
                <a:effectLst/>
                <a:uLnTx/>
                <a:uFillTx/>
                <a:ea typeface="+mn-ea"/>
                <a:cs typeface="+mn-cs"/>
              </a:rPr>
              <a:t>HPE </a:t>
            </a:r>
            <a:r>
              <a:rPr kumimoji="0" lang="en-US" sz="1000" b="0" i="0" u="none" strike="noStrike" kern="0" cap="none" spc="0" normalizeH="0" baseline="0" noProof="0" err="1">
                <a:ln>
                  <a:noFill/>
                </a:ln>
                <a:solidFill>
                  <a:srgbClr val="373C41"/>
                </a:solidFill>
                <a:effectLst/>
                <a:uLnTx/>
                <a:uFillTx/>
                <a:ea typeface="+mn-ea"/>
                <a:cs typeface="+mn-cs"/>
              </a:rPr>
              <a:t>GreenLake</a:t>
            </a:r>
            <a:r>
              <a:rPr kumimoji="0" lang="en-US" sz="1000" b="0" i="0" u="none" strike="noStrike" kern="0" cap="none" spc="0" normalizeH="0" baseline="0" noProof="0">
                <a:ln>
                  <a:noFill/>
                </a:ln>
                <a:solidFill>
                  <a:srgbClr val="373C41"/>
                </a:solidFill>
                <a:effectLst/>
                <a:uLnTx/>
                <a:uFillTx/>
                <a:ea typeface="+mn-ea"/>
                <a:cs typeface="+mn-cs"/>
              </a:rPr>
              <a:t> for Backup and Recovery</a:t>
            </a:r>
          </a:p>
        </p:txBody>
      </p:sp>
      <p:pic>
        <p:nvPicPr>
          <p:cNvPr id="149" name="Grafika 26" descr="Upload outline">
            <a:extLst>
              <a:ext uri="{FF2B5EF4-FFF2-40B4-BE49-F238E27FC236}">
                <a16:creationId xmlns:a16="http://schemas.microsoft.com/office/drawing/2014/main" id="{D6724B1B-46D9-5C35-EABC-C8FDAE27503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l="159" r="159"/>
          <a:stretch/>
        </p:blipFill>
        <p:spPr>
          <a:xfrm>
            <a:off x="2885763" y="4658584"/>
            <a:ext cx="227875" cy="228600"/>
          </a:xfrm>
          <a:prstGeom prst="rect">
            <a:avLst/>
          </a:prstGeom>
        </p:spPr>
      </p:pic>
      <p:grpSp>
        <p:nvGrpSpPr>
          <p:cNvPr id="150" name="Graphic 30" descr="Database">
            <a:extLst>
              <a:ext uri="{FF2B5EF4-FFF2-40B4-BE49-F238E27FC236}">
                <a16:creationId xmlns:a16="http://schemas.microsoft.com/office/drawing/2014/main" id="{8603F75C-66FA-ED90-CB21-38FE26DB7689}"/>
              </a:ext>
            </a:extLst>
          </p:cNvPr>
          <p:cNvGrpSpPr>
            <a:grpSpLocks noChangeAspect="1"/>
          </p:cNvGrpSpPr>
          <p:nvPr/>
        </p:nvGrpSpPr>
        <p:grpSpPr>
          <a:xfrm>
            <a:off x="5057883" y="5644868"/>
            <a:ext cx="250794" cy="210091"/>
            <a:chOff x="5923669" y="3054632"/>
            <a:chExt cx="463864" cy="298199"/>
          </a:xfrm>
          <a:solidFill>
            <a:srgbClr val="2B42B1"/>
          </a:solidFill>
        </p:grpSpPr>
        <p:sp>
          <p:nvSpPr>
            <p:cNvPr id="151" name="Freeform: Shape 13">
              <a:extLst>
                <a:ext uri="{FF2B5EF4-FFF2-40B4-BE49-F238E27FC236}">
                  <a16:creationId xmlns:a16="http://schemas.microsoft.com/office/drawing/2014/main" id="{29A6D6A3-376B-DFA6-0A42-A067901E86E9}"/>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152" name="Freeform: Shape 14">
              <a:extLst>
                <a:ext uri="{FF2B5EF4-FFF2-40B4-BE49-F238E27FC236}">
                  <a16:creationId xmlns:a16="http://schemas.microsoft.com/office/drawing/2014/main" id="{C791A077-7230-0E19-7AFF-0A0271D5C71A}"/>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sp>
        <p:nvSpPr>
          <p:cNvPr id="153" name="Rectangle 152">
            <a:extLst>
              <a:ext uri="{FF2B5EF4-FFF2-40B4-BE49-F238E27FC236}">
                <a16:creationId xmlns:a16="http://schemas.microsoft.com/office/drawing/2014/main" id="{678379EE-37C1-CF01-41AE-39C8E452E5F8}"/>
              </a:ext>
            </a:extLst>
          </p:cNvPr>
          <p:cNvSpPr/>
          <p:nvPr/>
        </p:nvSpPr>
        <p:spPr>
          <a:xfrm>
            <a:off x="5369879" y="5644868"/>
            <a:ext cx="1510423" cy="246221"/>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73C41"/>
                </a:solidFill>
                <a:effectLst/>
                <a:uLnTx/>
                <a:uFillTx/>
                <a:ea typeface="+mn-ea"/>
                <a:cs typeface="+mn-cs"/>
              </a:rPr>
              <a:t>Replica</a:t>
            </a:r>
          </a:p>
        </p:txBody>
      </p:sp>
      <p:sp>
        <p:nvSpPr>
          <p:cNvPr id="154" name="Rectangle 153">
            <a:extLst>
              <a:ext uri="{FF2B5EF4-FFF2-40B4-BE49-F238E27FC236}">
                <a16:creationId xmlns:a16="http://schemas.microsoft.com/office/drawing/2014/main" id="{7388A3CC-282A-DB43-A770-BDFF192A5D73}"/>
              </a:ext>
            </a:extLst>
          </p:cNvPr>
          <p:cNvSpPr/>
          <p:nvPr/>
        </p:nvSpPr>
        <p:spPr>
          <a:xfrm>
            <a:off x="5365703" y="5902731"/>
            <a:ext cx="1510423" cy="400110"/>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73C41"/>
                </a:solidFill>
                <a:effectLst/>
                <a:uLnTx/>
                <a:uFillTx/>
                <a:ea typeface="+mn-ea"/>
                <a:cs typeface="+mn-cs"/>
              </a:rPr>
              <a:t>Compressed journal</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73C41"/>
                </a:solidFill>
                <a:effectLst/>
                <a:uLnTx/>
                <a:uFillTx/>
                <a:ea typeface="+mn-ea"/>
                <a:cs typeface="+mn-cs"/>
              </a:rPr>
              <a:t>&lt;= 30-day retention</a:t>
            </a:r>
          </a:p>
        </p:txBody>
      </p:sp>
      <p:pic>
        <p:nvPicPr>
          <p:cNvPr id="155" name="Graphic 154" descr="Checklist outline">
            <a:extLst>
              <a:ext uri="{FF2B5EF4-FFF2-40B4-BE49-F238E27FC236}">
                <a16:creationId xmlns:a16="http://schemas.microsoft.com/office/drawing/2014/main" id="{EA5A2288-6805-746A-2DC1-9B7C0EB9F50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30694" y="5940485"/>
            <a:ext cx="329184" cy="329184"/>
          </a:xfrm>
          <a:prstGeom prst="rect">
            <a:avLst/>
          </a:prstGeom>
        </p:spPr>
      </p:pic>
      <p:pic>
        <p:nvPicPr>
          <p:cNvPr id="156" name="Grafika 32">
            <a:extLst>
              <a:ext uri="{FF2B5EF4-FFF2-40B4-BE49-F238E27FC236}">
                <a16:creationId xmlns:a16="http://schemas.microsoft.com/office/drawing/2014/main" id="{5E53D8EA-39E5-6801-BB42-C3EA9B6368E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8896431" y="1613358"/>
            <a:ext cx="532067" cy="405384"/>
          </a:xfrm>
          <a:prstGeom prst="rect">
            <a:avLst/>
          </a:prstGeom>
        </p:spPr>
      </p:pic>
      <p:sp>
        <p:nvSpPr>
          <p:cNvPr id="157" name="Rectangle 156">
            <a:extLst>
              <a:ext uri="{FF2B5EF4-FFF2-40B4-BE49-F238E27FC236}">
                <a16:creationId xmlns:a16="http://schemas.microsoft.com/office/drawing/2014/main" id="{1CAD8936-1204-7BC7-8AAA-F20EA719FE19}"/>
              </a:ext>
            </a:extLst>
          </p:cNvPr>
          <p:cNvSpPr/>
          <p:nvPr/>
        </p:nvSpPr>
        <p:spPr>
          <a:xfrm>
            <a:off x="9485010" y="1611045"/>
            <a:ext cx="1276257" cy="415498"/>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200" normalizeH="0" noProof="0">
                <a:ln>
                  <a:noFill/>
                </a:ln>
                <a:solidFill>
                  <a:srgbClr val="373C41"/>
                </a:solidFill>
                <a:effectLst/>
                <a:uLnTx/>
                <a:uFillTx/>
                <a:ea typeface="+mn-ea"/>
                <a:cs typeface="+mn-cs"/>
              </a:rPr>
              <a:t>HPE ARUBA</a:t>
            </a:r>
            <a:br>
              <a:rPr kumimoji="0" lang="nl-NL" sz="1050" b="0" i="0" u="none" strike="noStrike" kern="0" cap="none" spc="200" normalizeH="0" noProof="0">
                <a:ln>
                  <a:noFill/>
                </a:ln>
                <a:solidFill>
                  <a:srgbClr val="373C41"/>
                </a:solidFill>
                <a:effectLst/>
                <a:uLnTx/>
                <a:uFillTx/>
                <a:ea typeface="+mn-ea"/>
                <a:cs typeface="+mn-cs"/>
              </a:rPr>
            </a:br>
            <a:r>
              <a:rPr kumimoji="0" lang="nl-NL" sz="1050" b="0" i="0" u="none" strike="noStrike" kern="0" cap="none" spc="200" normalizeH="0" noProof="0">
                <a:ln>
                  <a:noFill/>
                </a:ln>
                <a:solidFill>
                  <a:srgbClr val="373C41"/>
                </a:solidFill>
                <a:effectLst/>
                <a:uLnTx/>
                <a:uFillTx/>
                <a:ea typeface="+mn-ea"/>
                <a:cs typeface="+mn-cs"/>
              </a:rPr>
              <a:t>NETWORKING</a:t>
            </a:r>
          </a:p>
        </p:txBody>
      </p:sp>
      <p:sp>
        <p:nvSpPr>
          <p:cNvPr id="158" name="Freeform: Shape 48">
            <a:extLst>
              <a:ext uri="{FF2B5EF4-FFF2-40B4-BE49-F238E27FC236}">
                <a16:creationId xmlns:a16="http://schemas.microsoft.com/office/drawing/2014/main" id="{7A9AECE3-648D-3E90-BB82-9568CD6E7F28}"/>
              </a:ext>
            </a:extLst>
          </p:cNvPr>
          <p:cNvSpPr/>
          <p:nvPr/>
        </p:nvSpPr>
        <p:spPr>
          <a:xfrm>
            <a:off x="2539333" y="2800363"/>
            <a:ext cx="3804144" cy="1675194"/>
          </a:xfrm>
          <a:custGeom>
            <a:avLst/>
            <a:gdLst>
              <a:gd name="connsiteX0" fmla="*/ 3838575 w 3838575"/>
              <a:gd name="connsiteY0" fmla="*/ 0 h 1638300"/>
              <a:gd name="connsiteX1" fmla="*/ 3838575 w 3838575"/>
              <a:gd name="connsiteY1" fmla="*/ 476250 h 1638300"/>
              <a:gd name="connsiteX2" fmla="*/ 828675 w 3838575"/>
              <a:gd name="connsiteY2" fmla="*/ 476250 h 1638300"/>
              <a:gd name="connsiteX3" fmla="*/ 828675 w 3838575"/>
              <a:gd name="connsiteY3" fmla="*/ 1638300 h 1638300"/>
              <a:gd name="connsiteX4" fmla="*/ 0 w 3838575"/>
              <a:gd name="connsiteY4" fmla="*/ 1638300 h 1638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38575" h="1638300">
                <a:moveTo>
                  <a:pt x="3838575" y="0"/>
                </a:moveTo>
                <a:lnTo>
                  <a:pt x="3838575" y="476250"/>
                </a:lnTo>
                <a:lnTo>
                  <a:pt x="828675" y="476250"/>
                </a:lnTo>
                <a:lnTo>
                  <a:pt x="828675" y="1638300"/>
                </a:lnTo>
                <a:lnTo>
                  <a:pt x="0" y="1638300"/>
                </a:lnTo>
              </a:path>
            </a:pathLst>
          </a:custGeom>
          <a:noFill/>
          <a:ln w="19050">
            <a:solidFill>
              <a:srgbClr val="01A982"/>
            </a:solidFill>
            <a:prstDash val="lgDash"/>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9" name="Group 158">
            <a:extLst>
              <a:ext uri="{FF2B5EF4-FFF2-40B4-BE49-F238E27FC236}">
                <a16:creationId xmlns:a16="http://schemas.microsoft.com/office/drawing/2014/main" id="{F57B6B42-15FE-E6C4-05A4-338C088A2061}"/>
              </a:ext>
            </a:extLst>
          </p:cNvPr>
          <p:cNvGrpSpPr/>
          <p:nvPr/>
        </p:nvGrpSpPr>
        <p:grpSpPr>
          <a:xfrm>
            <a:off x="7574268" y="4875711"/>
            <a:ext cx="379923" cy="274294"/>
            <a:chOff x="11019001" y="532447"/>
            <a:chExt cx="470286" cy="339533"/>
          </a:xfrm>
        </p:grpSpPr>
        <p:sp>
          <p:nvSpPr>
            <p:cNvPr id="160" name="Rectangle 159">
              <a:extLst>
                <a:ext uri="{FF2B5EF4-FFF2-40B4-BE49-F238E27FC236}">
                  <a16:creationId xmlns:a16="http://schemas.microsoft.com/office/drawing/2014/main" id="{3C9756A0-3413-0E35-6ED4-2B06B491313A}"/>
                </a:ext>
              </a:extLst>
            </p:cNvPr>
            <p:cNvSpPr/>
            <p:nvPr/>
          </p:nvSpPr>
          <p:spPr>
            <a:xfrm>
              <a:off x="11019001" y="613852"/>
              <a:ext cx="470286" cy="1767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pic>
          <p:nvPicPr>
            <p:cNvPr id="161" name="Picture 160" descr="Icon&#10;&#10;Description automatically generated">
              <a:extLst>
                <a:ext uri="{FF2B5EF4-FFF2-40B4-BE49-F238E27FC236}">
                  <a16:creationId xmlns:a16="http://schemas.microsoft.com/office/drawing/2014/main" id="{59DA864D-9024-025D-DF54-52D6131C60D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689838">
              <a:off x="11091386" y="532447"/>
              <a:ext cx="339533" cy="339533"/>
            </a:xfrm>
            <a:prstGeom prst="rect">
              <a:avLst/>
            </a:prstGeom>
          </p:spPr>
        </p:pic>
      </p:grpSp>
      <p:sp>
        <p:nvSpPr>
          <p:cNvPr id="162" name="Rectangle 161">
            <a:extLst>
              <a:ext uri="{FF2B5EF4-FFF2-40B4-BE49-F238E27FC236}">
                <a16:creationId xmlns:a16="http://schemas.microsoft.com/office/drawing/2014/main" id="{B184629B-71A5-FF9A-CDC6-18AE49B531C9}"/>
              </a:ext>
            </a:extLst>
          </p:cNvPr>
          <p:cNvSpPr/>
          <p:nvPr/>
        </p:nvSpPr>
        <p:spPr>
          <a:xfrm>
            <a:off x="6095433" y="2569383"/>
            <a:ext cx="453389" cy="464785"/>
          </a:xfrm>
          <a:prstGeom prst="rect">
            <a:avLst/>
          </a:prstGeom>
          <a:solidFill>
            <a:srgbClr val="01A982"/>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120" normalizeH="0" noProof="0">
                <a:ln>
                  <a:noFill/>
                </a:ln>
                <a:solidFill>
                  <a:srgbClr val="FFFFFF"/>
                </a:solidFill>
                <a:effectLst/>
                <a:uLnTx/>
                <a:uFillTx/>
                <a:ea typeface="+mn-ea"/>
                <a:cs typeface="+mn-cs"/>
              </a:rPr>
              <a:t>GLBR</a:t>
            </a:r>
          </a:p>
        </p:txBody>
      </p:sp>
      <p:sp>
        <p:nvSpPr>
          <p:cNvPr id="163" name="Rectangle 162">
            <a:extLst>
              <a:ext uri="{FF2B5EF4-FFF2-40B4-BE49-F238E27FC236}">
                <a16:creationId xmlns:a16="http://schemas.microsoft.com/office/drawing/2014/main" id="{68987B71-F933-1AFD-EABE-1837C9ABBBC0}"/>
              </a:ext>
            </a:extLst>
          </p:cNvPr>
          <p:cNvSpPr/>
          <p:nvPr/>
        </p:nvSpPr>
        <p:spPr>
          <a:xfrm>
            <a:off x="893224" y="2569383"/>
            <a:ext cx="453389" cy="464785"/>
          </a:xfrm>
          <a:prstGeom prst="rect">
            <a:avLst/>
          </a:prstGeom>
          <a:solidFill>
            <a:srgbClr val="363F5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120" normalizeH="0" noProof="0">
                <a:ln>
                  <a:noFill/>
                </a:ln>
                <a:solidFill>
                  <a:srgbClr val="FFFFFF"/>
                </a:solidFill>
                <a:effectLst/>
                <a:uLnTx/>
                <a:uFillTx/>
                <a:ea typeface="+mn-ea"/>
                <a:cs typeface="+mn-cs"/>
              </a:rPr>
              <a:t>VM</a:t>
            </a:r>
          </a:p>
        </p:txBody>
      </p:sp>
    </p:spTree>
    <p:extLst>
      <p:ext uri="{BB962C8B-B14F-4D97-AF65-F5344CB8AC3E}">
        <p14:creationId xmlns:p14="http://schemas.microsoft.com/office/powerpoint/2010/main" val="30415081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C8695-F216-0C3F-63B7-C805BA91D27E}"/>
              </a:ext>
            </a:extLst>
          </p:cNvPr>
          <p:cNvSpPr>
            <a:spLocks noGrp="1"/>
          </p:cNvSpPr>
          <p:nvPr>
            <p:ph type="title"/>
          </p:nvPr>
        </p:nvSpPr>
        <p:spPr/>
        <p:txBody>
          <a:bodyPr/>
          <a:lstStyle/>
          <a:p>
            <a:r>
              <a:rPr lang="en-US"/>
              <a:t>Zerto Cyber Resilience Vault – recovery</a:t>
            </a:r>
          </a:p>
        </p:txBody>
      </p:sp>
      <p:sp>
        <p:nvSpPr>
          <p:cNvPr id="3" name="Slide Number Placeholder 2">
            <a:extLst>
              <a:ext uri="{FF2B5EF4-FFF2-40B4-BE49-F238E27FC236}">
                <a16:creationId xmlns:a16="http://schemas.microsoft.com/office/drawing/2014/main" id="{F7D5E518-CFCB-3572-1E8F-A7371CB5FFA8}"/>
              </a:ext>
            </a:extLst>
          </p:cNvPr>
          <p:cNvSpPr>
            <a:spLocks noGrp="1"/>
          </p:cNvSpPr>
          <p:nvPr>
            <p:ph type="sldNum" sz="quarter" idx="11"/>
          </p:nvPr>
        </p:nvSpPr>
        <p:spPr/>
        <p:txBody>
          <a:bodyPr/>
          <a:lstStyle/>
          <a:p>
            <a:pPr defTabSz="1088421"/>
            <a:fld id="{104FC826-72BB-4AF1-BA01-A94F7396A7DC}" type="slidenum">
              <a:rPr lang="en-US" smtClean="0"/>
              <a:pPr defTabSz="1088421"/>
              <a:t>35</a:t>
            </a:fld>
            <a:endParaRPr lang="en-US"/>
          </a:p>
        </p:txBody>
      </p:sp>
      <p:sp>
        <p:nvSpPr>
          <p:cNvPr id="5" name="Rectangle 4">
            <a:extLst>
              <a:ext uri="{FF2B5EF4-FFF2-40B4-BE49-F238E27FC236}">
                <a16:creationId xmlns:a16="http://schemas.microsoft.com/office/drawing/2014/main" id="{80AC68E5-2364-38F1-3587-6A56F46F9A16}"/>
              </a:ext>
            </a:extLst>
          </p:cNvPr>
          <p:cNvSpPr/>
          <p:nvPr/>
        </p:nvSpPr>
        <p:spPr>
          <a:xfrm>
            <a:off x="601794" y="1408261"/>
            <a:ext cx="2174684" cy="4041478"/>
          </a:xfrm>
          <a:prstGeom prst="rect">
            <a:avLst/>
          </a:prstGeom>
          <a:noFill/>
          <a:ln w="25400" cap="flat" cmpd="sng" algn="ctr">
            <a:solidFill>
              <a:srgbClr val="90A0AD"/>
            </a:solidFill>
            <a:prstDash val="sys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6" name="TextBox 5">
            <a:extLst>
              <a:ext uri="{FF2B5EF4-FFF2-40B4-BE49-F238E27FC236}">
                <a16:creationId xmlns:a16="http://schemas.microsoft.com/office/drawing/2014/main" id="{A2D4D06E-53FC-D3E9-F5A4-C133F913F56E}"/>
              </a:ext>
            </a:extLst>
          </p:cNvPr>
          <p:cNvSpPr txBox="1"/>
          <p:nvPr/>
        </p:nvSpPr>
        <p:spPr>
          <a:xfrm>
            <a:off x="601794" y="1179541"/>
            <a:ext cx="2174684" cy="275460"/>
          </a:xfrm>
          <a:prstGeom prst="rect">
            <a:avLst/>
          </a:prstGeom>
          <a:noFill/>
        </p:spPr>
        <p:txBody>
          <a:bodyPr wrap="square" lIns="0" rIns="0" rtlCol="0">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0" cap="none" spc="250" normalizeH="0" baseline="0" noProof="0">
                <a:ln>
                  <a:noFill/>
                </a:ln>
                <a:solidFill>
                  <a:srgbClr val="373C41"/>
                </a:solidFill>
                <a:effectLst/>
                <a:uLnTx/>
                <a:uFillTx/>
                <a:latin typeface="+mn-lt"/>
                <a:ea typeface="+mn-ea"/>
                <a:cs typeface="Calibri" panose="020F0502020204030204" pitchFamily="34" charset="0"/>
              </a:rPr>
              <a:t>PRODUCTION</a:t>
            </a:r>
          </a:p>
        </p:txBody>
      </p:sp>
      <p:sp>
        <p:nvSpPr>
          <p:cNvPr id="7" name="Rectangle 6">
            <a:extLst>
              <a:ext uri="{FF2B5EF4-FFF2-40B4-BE49-F238E27FC236}">
                <a16:creationId xmlns:a16="http://schemas.microsoft.com/office/drawing/2014/main" id="{02DB735B-168B-46AE-4A9E-7823AEB81BD1}"/>
              </a:ext>
            </a:extLst>
          </p:cNvPr>
          <p:cNvSpPr/>
          <p:nvPr/>
        </p:nvSpPr>
        <p:spPr>
          <a:xfrm>
            <a:off x="749400" y="1604505"/>
            <a:ext cx="1060176" cy="477607"/>
          </a:xfrm>
          <a:prstGeom prst="rect">
            <a:avLst/>
          </a:prstGeom>
          <a:solidFill>
            <a:srgbClr val="363F5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1100" b="0" i="0" u="none" strike="noStrike" kern="0" cap="none" spc="0" normalizeH="0" baseline="0" noProof="0">
                <a:ln>
                  <a:noFill/>
                </a:ln>
                <a:solidFill>
                  <a:srgbClr val="FFFFFF"/>
                </a:solidFill>
                <a:effectLst/>
                <a:uLnTx/>
                <a:uFillTx/>
                <a:ea typeface="+mn-ea"/>
                <a:cs typeface="+mn-cs"/>
              </a:rPr>
              <a:t>v C E N T E R </a:t>
            </a:r>
          </a:p>
        </p:txBody>
      </p:sp>
      <p:sp>
        <p:nvSpPr>
          <p:cNvPr id="8" name="Rectangle 7">
            <a:extLst>
              <a:ext uri="{FF2B5EF4-FFF2-40B4-BE49-F238E27FC236}">
                <a16:creationId xmlns:a16="http://schemas.microsoft.com/office/drawing/2014/main" id="{29399DB6-210E-0F21-6F31-D8D7516FC021}"/>
              </a:ext>
            </a:extLst>
          </p:cNvPr>
          <p:cNvSpPr/>
          <p:nvPr/>
        </p:nvSpPr>
        <p:spPr>
          <a:xfrm>
            <a:off x="2133394" y="1604505"/>
            <a:ext cx="484632" cy="475488"/>
          </a:xfrm>
          <a:prstGeom prst="rect">
            <a:avLst/>
          </a:prstGeom>
          <a:solidFill>
            <a:srgbClr val="C0000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ea typeface="+mn-ea"/>
                <a:cs typeface="+mn-cs"/>
              </a:rPr>
              <a:t>Z V M</a:t>
            </a:r>
          </a:p>
        </p:txBody>
      </p:sp>
      <p:pic>
        <p:nvPicPr>
          <p:cNvPr id="9" name="Graphic 8" descr="Database">
            <a:extLst>
              <a:ext uri="{FF2B5EF4-FFF2-40B4-BE49-F238E27FC236}">
                <a16:creationId xmlns:a16="http://schemas.microsoft.com/office/drawing/2014/main" id="{33D9BCA3-1164-1BFC-4702-C0F27A667A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92257" y="4686107"/>
            <a:ext cx="657874" cy="657874"/>
          </a:xfrm>
          <a:prstGeom prst="rect">
            <a:avLst/>
          </a:prstGeom>
        </p:spPr>
      </p:pic>
      <p:sp>
        <p:nvSpPr>
          <p:cNvPr id="10" name="Rectangle 9">
            <a:extLst>
              <a:ext uri="{FF2B5EF4-FFF2-40B4-BE49-F238E27FC236}">
                <a16:creationId xmlns:a16="http://schemas.microsoft.com/office/drawing/2014/main" id="{89BA8263-C1CA-FB0F-EB64-DCD84CAC19DD}"/>
              </a:ext>
            </a:extLst>
          </p:cNvPr>
          <p:cNvSpPr/>
          <p:nvPr/>
        </p:nvSpPr>
        <p:spPr>
          <a:xfrm>
            <a:off x="1355544" y="4796858"/>
            <a:ext cx="989477"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200" normalizeH="0" baseline="0" noProof="0">
                <a:ln>
                  <a:noFill/>
                </a:ln>
                <a:solidFill>
                  <a:srgbClr val="373C41"/>
                </a:solidFill>
                <a:effectLst/>
                <a:uLnTx/>
                <a:uFillTx/>
                <a:ea typeface="+mn-ea"/>
                <a:cs typeface="+mn-cs"/>
              </a:rPr>
              <a:t>PHYSICAL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200" normalizeH="0" baseline="0" noProof="0">
                <a:ln>
                  <a:noFill/>
                </a:ln>
                <a:solidFill>
                  <a:srgbClr val="373C41"/>
                </a:solidFill>
                <a:effectLst/>
                <a:uLnTx/>
                <a:uFillTx/>
                <a:ea typeface="+mn-ea"/>
                <a:cs typeface="+mn-cs"/>
              </a:rPr>
              <a:t>STORAGE</a:t>
            </a:r>
          </a:p>
        </p:txBody>
      </p:sp>
      <p:sp>
        <p:nvSpPr>
          <p:cNvPr id="11" name="Rectangle 10">
            <a:extLst>
              <a:ext uri="{FF2B5EF4-FFF2-40B4-BE49-F238E27FC236}">
                <a16:creationId xmlns:a16="http://schemas.microsoft.com/office/drawing/2014/main" id="{3ED11592-C10F-BFC4-15F8-C3174F42A602}"/>
              </a:ext>
            </a:extLst>
          </p:cNvPr>
          <p:cNvSpPr/>
          <p:nvPr/>
        </p:nvSpPr>
        <p:spPr>
          <a:xfrm>
            <a:off x="749399" y="2217224"/>
            <a:ext cx="1864836" cy="982065"/>
          </a:xfrm>
          <a:prstGeom prst="rect">
            <a:avLst/>
          </a:prstGeom>
          <a:solidFill>
            <a:srgbClr val="E8EEF3"/>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200" normalizeH="0" baseline="0" noProof="0">
                <a:ln>
                  <a:noFill/>
                </a:ln>
                <a:solidFill>
                  <a:sysClr val="windowText" lastClr="000000"/>
                </a:solidFill>
                <a:effectLst/>
                <a:uLnTx/>
                <a:uFillTx/>
                <a:ea typeface="+mn-ea"/>
                <a:cs typeface="+mn-cs"/>
              </a:rPr>
              <a:t>HOST</a:t>
            </a:r>
          </a:p>
        </p:txBody>
      </p:sp>
      <p:sp>
        <p:nvSpPr>
          <p:cNvPr id="12" name="Rectangle 11">
            <a:extLst>
              <a:ext uri="{FF2B5EF4-FFF2-40B4-BE49-F238E27FC236}">
                <a16:creationId xmlns:a16="http://schemas.microsoft.com/office/drawing/2014/main" id="{5150B659-9935-301A-1924-CED6B2F9CADC}"/>
              </a:ext>
            </a:extLst>
          </p:cNvPr>
          <p:cNvSpPr/>
          <p:nvPr/>
        </p:nvSpPr>
        <p:spPr>
          <a:xfrm>
            <a:off x="1980808" y="2569387"/>
            <a:ext cx="453389" cy="464785"/>
          </a:xfrm>
          <a:prstGeom prst="rect">
            <a:avLst/>
          </a:prstGeom>
          <a:solidFill>
            <a:srgbClr val="C0000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rPr>
              <a:t>V R A</a:t>
            </a:r>
          </a:p>
        </p:txBody>
      </p:sp>
      <p:sp>
        <p:nvSpPr>
          <p:cNvPr id="13" name="Rectangle 12">
            <a:extLst>
              <a:ext uri="{FF2B5EF4-FFF2-40B4-BE49-F238E27FC236}">
                <a16:creationId xmlns:a16="http://schemas.microsoft.com/office/drawing/2014/main" id="{C55DD3C0-EF98-2EFC-F7C3-0841422C11D5}"/>
              </a:ext>
            </a:extLst>
          </p:cNvPr>
          <p:cNvSpPr/>
          <p:nvPr/>
        </p:nvSpPr>
        <p:spPr>
          <a:xfrm>
            <a:off x="1437018" y="2569387"/>
            <a:ext cx="453389" cy="464785"/>
          </a:xfrm>
          <a:prstGeom prst="rect">
            <a:avLst/>
          </a:prstGeom>
          <a:solidFill>
            <a:srgbClr val="363F5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rPr>
              <a:t>V M</a:t>
            </a:r>
          </a:p>
        </p:txBody>
      </p:sp>
      <p:sp>
        <p:nvSpPr>
          <p:cNvPr id="14" name="Rectangle 13">
            <a:extLst>
              <a:ext uri="{FF2B5EF4-FFF2-40B4-BE49-F238E27FC236}">
                <a16:creationId xmlns:a16="http://schemas.microsoft.com/office/drawing/2014/main" id="{82287ABF-5A2F-AB58-D9F3-5A19A8951988}"/>
              </a:ext>
            </a:extLst>
          </p:cNvPr>
          <p:cNvSpPr/>
          <p:nvPr/>
        </p:nvSpPr>
        <p:spPr>
          <a:xfrm>
            <a:off x="893224" y="2569383"/>
            <a:ext cx="453389" cy="464785"/>
          </a:xfrm>
          <a:prstGeom prst="rect">
            <a:avLst/>
          </a:prstGeom>
          <a:solidFill>
            <a:srgbClr val="363F5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rPr>
              <a:t>V M</a:t>
            </a:r>
          </a:p>
        </p:txBody>
      </p:sp>
      <p:sp>
        <p:nvSpPr>
          <p:cNvPr id="15" name="Rectangle 14">
            <a:extLst>
              <a:ext uri="{FF2B5EF4-FFF2-40B4-BE49-F238E27FC236}">
                <a16:creationId xmlns:a16="http://schemas.microsoft.com/office/drawing/2014/main" id="{8FCBE708-C77F-2062-1484-DDA2BC97AA0B}"/>
              </a:ext>
            </a:extLst>
          </p:cNvPr>
          <p:cNvSpPr/>
          <p:nvPr/>
        </p:nvSpPr>
        <p:spPr>
          <a:xfrm>
            <a:off x="749399" y="3393266"/>
            <a:ext cx="1864836" cy="1212871"/>
          </a:xfrm>
          <a:prstGeom prst="rect">
            <a:avLst/>
          </a:prstGeom>
          <a:solidFill>
            <a:srgbClr val="9CA6B9"/>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rgbClr val="FFFFFF"/>
                </a:solidFill>
                <a:effectLst/>
                <a:uLnTx/>
                <a:uFillTx/>
                <a:ea typeface="+mn-ea"/>
                <a:cs typeface="+mn-cs"/>
              </a:rPr>
              <a:t>D A T A S T O R E</a:t>
            </a:r>
          </a:p>
        </p:txBody>
      </p:sp>
      <p:grpSp>
        <p:nvGrpSpPr>
          <p:cNvPr id="16" name="Graphic 30" descr="Database">
            <a:extLst>
              <a:ext uri="{FF2B5EF4-FFF2-40B4-BE49-F238E27FC236}">
                <a16:creationId xmlns:a16="http://schemas.microsoft.com/office/drawing/2014/main" id="{FBB2E7E4-24F2-0A73-8BD6-3974366E2DF4}"/>
              </a:ext>
            </a:extLst>
          </p:cNvPr>
          <p:cNvGrpSpPr>
            <a:grpSpLocks noChangeAspect="1"/>
          </p:cNvGrpSpPr>
          <p:nvPr/>
        </p:nvGrpSpPr>
        <p:grpSpPr>
          <a:xfrm>
            <a:off x="1517840" y="3544258"/>
            <a:ext cx="291736" cy="244388"/>
            <a:chOff x="5923669" y="3054632"/>
            <a:chExt cx="463864" cy="298199"/>
          </a:xfrm>
          <a:solidFill>
            <a:schemeClr val="bg1"/>
          </a:solidFill>
        </p:grpSpPr>
        <p:sp>
          <p:nvSpPr>
            <p:cNvPr id="17" name="Freeform: Shape 66">
              <a:extLst>
                <a:ext uri="{FF2B5EF4-FFF2-40B4-BE49-F238E27FC236}">
                  <a16:creationId xmlns:a16="http://schemas.microsoft.com/office/drawing/2014/main" id="{EB3EAEE3-D420-DB24-DBAA-D857C4A3E4D1}"/>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grp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18" name="Freeform: Shape 67">
              <a:extLst>
                <a:ext uri="{FF2B5EF4-FFF2-40B4-BE49-F238E27FC236}">
                  <a16:creationId xmlns:a16="http://schemas.microsoft.com/office/drawing/2014/main" id="{A6F928A9-94BE-8525-4C6B-FFE3FC4279DA}"/>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grp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grpSp>
      <p:grpSp>
        <p:nvGrpSpPr>
          <p:cNvPr id="19" name="Graphic 30" descr="Database">
            <a:extLst>
              <a:ext uri="{FF2B5EF4-FFF2-40B4-BE49-F238E27FC236}">
                <a16:creationId xmlns:a16="http://schemas.microsoft.com/office/drawing/2014/main" id="{E1A9A83C-4C9C-5419-C31C-C10FE5D1C785}"/>
              </a:ext>
            </a:extLst>
          </p:cNvPr>
          <p:cNvGrpSpPr>
            <a:grpSpLocks noChangeAspect="1"/>
          </p:cNvGrpSpPr>
          <p:nvPr/>
        </p:nvGrpSpPr>
        <p:grpSpPr>
          <a:xfrm>
            <a:off x="971416" y="3543934"/>
            <a:ext cx="291736" cy="244388"/>
            <a:chOff x="5923669" y="3054632"/>
            <a:chExt cx="463864" cy="298199"/>
          </a:xfrm>
          <a:solidFill>
            <a:schemeClr val="bg1"/>
          </a:solidFill>
        </p:grpSpPr>
        <p:sp>
          <p:nvSpPr>
            <p:cNvPr id="20" name="Freeform: Shape 87">
              <a:extLst>
                <a:ext uri="{FF2B5EF4-FFF2-40B4-BE49-F238E27FC236}">
                  <a16:creationId xmlns:a16="http://schemas.microsoft.com/office/drawing/2014/main" id="{11F0605E-5AC4-4073-DDA8-31C46524C5F3}"/>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grp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21" name="Freeform: Shape 88">
              <a:extLst>
                <a:ext uri="{FF2B5EF4-FFF2-40B4-BE49-F238E27FC236}">
                  <a16:creationId xmlns:a16="http://schemas.microsoft.com/office/drawing/2014/main" id="{3C693B65-3EF0-C8C1-E41E-F0A9F692E262}"/>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grp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grpSp>
      <p:cxnSp>
        <p:nvCxnSpPr>
          <p:cNvPr id="22" name="Straight Arrow Connector 21">
            <a:extLst>
              <a:ext uri="{FF2B5EF4-FFF2-40B4-BE49-F238E27FC236}">
                <a16:creationId xmlns:a16="http://schemas.microsoft.com/office/drawing/2014/main" id="{354CA210-7FF8-8E05-7FF4-40672B36D05E}"/>
              </a:ext>
            </a:extLst>
          </p:cNvPr>
          <p:cNvCxnSpPr>
            <a:cxnSpLocks/>
            <a:stCxn id="14" idx="2"/>
            <a:endCxn id="20" idx="3"/>
          </p:cNvCxnSpPr>
          <p:nvPr/>
        </p:nvCxnSpPr>
        <p:spPr>
          <a:xfrm flipH="1">
            <a:off x="1117289" y="3034168"/>
            <a:ext cx="2635" cy="509766"/>
          </a:xfrm>
          <a:prstGeom prst="straightConnector1">
            <a:avLst/>
          </a:prstGeom>
          <a:ln w="19050">
            <a:solidFill>
              <a:srgbClr val="363F5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6BC70BAA-0DAE-CC7E-9AE2-0FB517FE92A8}"/>
              </a:ext>
            </a:extLst>
          </p:cNvPr>
          <p:cNvSpPr/>
          <p:nvPr/>
        </p:nvSpPr>
        <p:spPr>
          <a:xfrm>
            <a:off x="4676917" y="1448525"/>
            <a:ext cx="2174684" cy="4041478"/>
          </a:xfrm>
          <a:prstGeom prst="rect">
            <a:avLst/>
          </a:prstGeom>
          <a:noFill/>
          <a:ln w="25400" cap="flat" cmpd="sng" algn="ctr">
            <a:solidFill>
              <a:srgbClr val="90A0AD"/>
            </a:solidFill>
            <a:prstDash val="sys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24" name="TextBox 23">
            <a:extLst>
              <a:ext uri="{FF2B5EF4-FFF2-40B4-BE49-F238E27FC236}">
                <a16:creationId xmlns:a16="http://schemas.microsoft.com/office/drawing/2014/main" id="{0EEEF344-1EE8-19F5-F91B-AF28F5B4F102}"/>
              </a:ext>
            </a:extLst>
          </p:cNvPr>
          <p:cNvSpPr txBox="1"/>
          <p:nvPr/>
        </p:nvSpPr>
        <p:spPr>
          <a:xfrm>
            <a:off x="4643088" y="1219805"/>
            <a:ext cx="2270986" cy="275460"/>
          </a:xfrm>
          <a:prstGeom prst="rect">
            <a:avLst/>
          </a:prstGeom>
          <a:noFill/>
        </p:spPr>
        <p:txBody>
          <a:bodyPr wrap="square" lIns="0" rIns="0" rtlCol="0">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0" cap="none" spc="250" normalizeH="0" baseline="0" noProof="0">
                <a:ln>
                  <a:noFill/>
                </a:ln>
                <a:solidFill>
                  <a:srgbClr val="373C41"/>
                </a:solidFill>
                <a:effectLst/>
                <a:uLnTx/>
                <a:uFillTx/>
                <a:latin typeface="+mn-lt"/>
                <a:ea typeface="+mn-ea"/>
                <a:cs typeface="Calibri" panose="020F0502020204030204" pitchFamily="34" charset="0"/>
              </a:rPr>
              <a:t>REPLICATION TARGET</a:t>
            </a:r>
          </a:p>
        </p:txBody>
      </p:sp>
      <p:sp>
        <p:nvSpPr>
          <p:cNvPr id="25" name="Rectangle 24">
            <a:extLst>
              <a:ext uri="{FF2B5EF4-FFF2-40B4-BE49-F238E27FC236}">
                <a16:creationId xmlns:a16="http://schemas.microsoft.com/office/drawing/2014/main" id="{3E8B3B3F-B93C-D79B-F593-2E44CFBAFC39}"/>
              </a:ext>
            </a:extLst>
          </p:cNvPr>
          <p:cNvSpPr/>
          <p:nvPr/>
        </p:nvSpPr>
        <p:spPr>
          <a:xfrm>
            <a:off x="8757264" y="1408261"/>
            <a:ext cx="2174684" cy="4041478"/>
          </a:xfrm>
          <a:prstGeom prst="rect">
            <a:avLst/>
          </a:prstGeom>
          <a:noFill/>
          <a:ln w="25400" cap="flat" cmpd="sng" algn="ctr">
            <a:solidFill>
              <a:srgbClr val="90A0AD"/>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26" name="TextBox 25">
            <a:extLst>
              <a:ext uri="{FF2B5EF4-FFF2-40B4-BE49-F238E27FC236}">
                <a16:creationId xmlns:a16="http://schemas.microsoft.com/office/drawing/2014/main" id="{CE281482-845C-814D-69D6-C1C88011E3F8}"/>
              </a:ext>
            </a:extLst>
          </p:cNvPr>
          <p:cNvSpPr txBox="1"/>
          <p:nvPr/>
        </p:nvSpPr>
        <p:spPr>
          <a:xfrm>
            <a:off x="8757264" y="1179541"/>
            <a:ext cx="2174684" cy="275460"/>
          </a:xfrm>
          <a:prstGeom prst="rect">
            <a:avLst/>
          </a:prstGeom>
          <a:noFill/>
        </p:spPr>
        <p:txBody>
          <a:bodyPr wrap="square" lIns="0" rIns="0" rtlCol="0">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0" cap="none" spc="250" normalizeH="0" baseline="0" noProof="0">
                <a:ln>
                  <a:noFill/>
                </a:ln>
                <a:solidFill>
                  <a:srgbClr val="373C41"/>
                </a:solidFill>
                <a:effectLst/>
                <a:uLnTx/>
                <a:uFillTx/>
                <a:latin typeface="+mn-lt"/>
                <a:ea typeface="+mn-ea"/>
                <a:cs typeface="Calibri" panose="020F0502020204030204" pitchFamily="34" charset="0"/>
              </a:rPr>
              <a:t>VAULT</a:t>
            </a:r>
          </a:p>
        </p:txBody>
      </p:sp>
      <p:sp>
        <p:nvSpPr>
          <p:cNvPr id="27" name="Rectangle 26">
            <a:extLst>
              <a:ext uri="{FF2B5EF4-FFF2-40B4-BE49-F238E27FC236}">
                <a16:creationId xmlns:a16="http://schemas.microsoft.com/office/drawing/2014/main" id="{888F93E5-E708-F1BA-235F-5911C4A6BFD4}"/>
              </a:ext>
            </a:extLst>
          </p:cNvPr>
          <p:cNvSpPr/>
          <p:nvPr/>
        </p:nvSpPr>
        <p:spPr>
          <a:xfrm>
            <a:off x="4814471" y="3393266"/>
            <a:ext cx="1864836" cy="1212871"/>
          </a:xfrm>
          <a:prstGeom prst="rect">
            <a:avLst/>
          </a:prstGeom>
          <a:solidFill>
            <a:srgbClr val="9CA6B9"/>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rgbClr val="FFFFFF"/>
                </a:solidFill>
                <a:effectLst/>
                <a:uLnTx/>
                <a:uFillTx/>
                <a:ea typeface="+mn-ea"/>
                <a:cs typeface="+mn-cs"/>
              </a:rPr>
              <a:t>D A T A S T O R E</a:t>
            </a:r>
          </a:p>
        </p:txBody>
      </p:sp>
      <p:grpSp>
        <p:nvGrpSpPr>
          <p:cNvPr id="28" name="Graphic 30" descr="Database">
            <a:extLst>
              <a:ext uri="{FF2B5EF4-FFF2-40B4-BE49-F238E27FC236}">
                <a16:creationId xmlns:a16="http://schemas.microsoft.com/office/drawing/2014/main" id="{0D918C57-6BFE-FFCA-3F82-F73AE466A21D}"/>
              </a:ext>
            </a:extLst>
          </p:cNvPr>
          <p:cNvGrpSpPr>
            <a:grpSpLocks noChangeAspect="1"/>
          </p:cNvGrpSpPr>
          <p:nvPr/>
        </p:nvGrpSpPr>
        <p:grpSpPr>
          <a:xfrm>
            <a:off x="5596018" y="3737547"/>
            <a:ext cx="250794" cy="210091"/>
            <a:chOff x="5923669" y="3054632"/>
            <a:chExt cx="463864" cy="298199"/>
          </a:xfrm>
          <a:solidFill>
            <a:srgbClr val="2B42B1"/>
          </a:solidFill>
        </p:grpSpPr>
        <p:sp>
          <p:nvSpPr>
            <p:cNvPr id="29" name="Freeform: Shape 104">
              <a:extLst>
                <a:ext uri="{FF2B5EF4-FFF2-40B4-BE49-F238E27FC236}">
                  <a16:creationId xmlns:a16="http://schemas.microsoft.com/office/drawing/2014/main" id="{50C52B17-EC96-5951-0594-DB132687138F}"/>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30" name="Freeform: Shape 105">
              <a:extLst>
                <a:ext uri="{FF2B5EF4-FFF2-40B4-BE49-F238E27FC236}">
                  <a16:creationId xmlns:a16="http://schemas.microsoft.com/office/drawing/2014/main" id="{080F6A88-B6B6-13A1-DC96-F925FB31EF12}"/>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grpSp>
        <p:nvGrpSpPr>
          <p:cNvPr id="31" name="Graphic 30" descr="Database">
            <a:extLst>
              <a:ext uri="{FF2B5EF4-FFF2-40B4-BE49-F238E27FC236}">
                <a16:creationId xmlns:a16="http://schemas.microsoft.com/office/drawing/2014/main" id="{1F3682A0-CBE0-E6A8-17D0-82CEAF02CF24}"/>
              </a:ext>
            </a:extLst>
          </p:cNvPr>
          <p:cNvGrpSpPr>
            <a:grpSpLocks noChangeAspect="1"/>
          </p:cNvGrpSpPr>
          <p:nvPr/>
        </p:nvGrpSpPr>
        <p:grpSpPr>
          <a:xfrm>
            <a:off x="5054980" y="3736893"/>
            <a:ext cx="250794" cy="210091"/>
            <a:chOff x="5923669" y="3054632"/>
            <a:chExt cx="463864" cy="298199"/>
          </a:xfrm>
          <a:solidFill>
            <a:srgbClr val="2B42B1"/>
          </a:solidFill>
        </p:grpSpPr>
        <p:sp>
          <p:nvSpPr>
            <p:cNvPr id="32" name="Freeform: Shape 107">
              <a:extLst>
                <a:ext uri="{FF2B5EF4-FFF2-40B4-BE49-F238E27FC236}">
                  <a16:creationId xmlns:a16="http://schemas.microsoft.com/office/drawing/2014/main" id="{7607F16A-D590-83DC-6A38-336879D4DB37}"/>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33" name="Freeform: Shape 109">
              <a:extLst>
                <a:ext uri="{FF2B5EF4-FFF2-40B4-BE49-F238E27FC236}">
                  <a16:creationId xmlns:a16="http://schemas.microsoft.com/office/drawing/2014/main" id="{D61C9374-CBBE-EB7E-DF8E-172CFC9C6A0D}"/>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cxnSp>
        <p:nvCxnSpPr>
          <p:cNvPr id="34" name="Straight Arrow Connector 33">
            <a:extLst>
              <a:ext uri="{FF2B5EF4-FFF2-40B4-BE49-F238E27FC236}">
                <a16:creationId xmlns:a16="http://schemas.microsoft.com/office/drawing/2014/main" id="{0F69B54A-98A9-C6D3-260D-893A7EA0F5AA}"/>
              </a:ext>
            </a:extLst>
          </p:cNvPr>
          <p:cNvCxnSpPr>
            <a:cxnSpLocks/>
          </p:cNvCxnSpPr>
          <p:nvPr/>
        </p:nvCxnSpPr>
        <p:spPr>
          <a:xfrm flipH="1">
            <a:off x="1663708" y="3032779"/>
            <a:ext cx="2635" cy="509766"/>
          </a:xfrm>
          <a:prstGeom prst="straightConnector1">
            <a:avLst/>
          </a:prstGeom>
          <a:ln w="19050">
            <a:solidFill>
              <a:srgbClr val="363F50"/>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35" name="Grafika 49">
            <a:extLst>
              <a:ext uri="{FF2B5EF4-FFF2-40B4-BE49-F238E27FC236}">
                <a16:creationId xmlns:a16="http://schemas.microsoft.com/office/drawing/2014/main" id="{636DB3E5-0F9E-716B-BB6F-00C79CCD7D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4343" y="4747920"/>
            <a:ext cx="532067" cy="532067"/>
          </a:xfrm>
          <a:prstGeom prst="rect">
            <a:avLst/>
          </a:prstGeom>
        </p:spPr>
      </p:pic>
      <p:sp>
        <p:nvSpPr>
          <p:cNvPr id="36" name="Rectangle 35">
            <a:extLst>
              <a:ext uri="{FF2B5EF4-FFF2-40B4-BE49-F238E27FC236}">
                <a16:creationId xmlns:a16="http://schemas.microsoft.com/office/drawing/2014/main" id="{F4B0FF88-FFCD-3030-A8A2-12A485B39E4F}"/>
              </a:ext>
            </a:extLst>
          </p:cNvPr>
          <p:cNvSpPr/>
          <p:nvPr/>
        </p:nvSpPr>
        <p:spPr>
          <a:xfrm>
            <a:off x="5491003" y="4802141"/>
            <a:ext cx="901088"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200" normalizeH="0" baseline="0" noProof="0">
                <a:ln>
                  <a:noFill/>
                </a:ln>
                <a:solidFill>
                  <a:srgbClr val="373C41"/>
                </a:solidFill>
                <a:effectLst/>
                <a:uLnTx/>
                <a:uFillTx/>
                <a:ea typeface="+mn-ea"/>
                <a:cs typeface="+mn-cs"/>
              </a:rPr>
              <a:t>HPE ALLETRA</a:t>
            </a:r>
          </a:p>
        </p:txBody>
      </p:sp>
      <p:pic>
        <p:nvPicPr>
          <p:cNvPr id="37" name="Grafika 49">
            <a:extLst>
              <a:ext uri="{FF2B5EF4-FFF2-40B4-BE49-F238E27FC236}">
                <a16:creationId xmlns:a16="http://schemas.microsoft.com/office/drawing/2014/main" id="{648E06A4-4388-4AF9-382A-70B176C567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52943" y="4747920"/>
            <a:ext cx="532067" cy="532067"/>
          </a:xfrm>
          <a:prstGeom prst="rect">
            <a:avLst/>
          </a:prstGeom>
        </p:spPr>
      </p:pic>
      <p:sp>
        <p:nvSpPr>
          <p:cNvPr id="38" name="Rectangle 37">
            <a:extLst>
              <a:ext uri="{FF2B5EF4-FFF2-40B4-BE49-F238E27FC236}">
                <a16:creationId xmlns:a16="http://schemas.microsoft.com/office/drawing/2014/main" id="{F360B341-04CB-2743-DA99-FC26EDE1A700}"/>
              </a:ext>
            </a:extLst>
          </p:cNvPr>
          <p:cNvSpPr/>
          <p:nvPr/>
        </p:nvSpPr>
        <p:spPr>
          <a:xfrm>
            <a:off x="9529603" y="4802141"/>
            <a:ext cx="1209993"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200" normalizeH="0" baseline="0" noProof="0">
                <a:ln>
                  <a:noFill/>
                </a:ln>
                <a:solidFill>
                  <a:srgbClr val="373C41"/>
                </a:solidFill>
                <a:effectLst/>
                <a:uLnTx/>
                <a:uFillTx/>
                <a:ea typeface="+mn-ea"/>
                <a:cs typeface="+mn-cs"/>
              </a:rPr>
              <a:t>HPE ALLETRA</a:t>
            </a:r>
          </a:p>
        </p:txBody>
      </p:sp>
      <p:pic>
        <p:nvPicPr>
          <p:cNvPr id="39" name="Grafika 41">
            <a:extLst>
              <a:ext uri="{FF2B5EF4-FFF2-40B4-BE49-F238E27FC236}">
                <a16:creationId xmlns:a16="http://schemas.microsoft.com/office/drawing/2014/main" id="{8E73653E-6D46-B893-2545-B658843084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14878" y="2217224"/>
            <a:ext cx="456057" cy="481394"/>
          </a:xfrm>
          <a:prstGeom prst="rect">
            <a:avLst/>
          </a:prstGeom>
        </p:spPr>
      </p:pic>
      <p:sp>
        <p:nvSpPr>
          <p:cNvPr id="40" name="Rectangle 39">
            <a:extLst>
              <a:ext uri="{FF2B5EF4-FFF2-40B4-BE49-F238E27FC236}">
                <a16:creationId xmlns:a16="http://schemas.microsoft.com/office/drawing/2014/main" id="{A27C83F4-9CB2-6B70-4A78-CA44506070ED}"/>
              </a:ext>
            </a:extLst>
          </p:cNvPr>
          <p:cNvSpPr/>
          <p:nvPr/>
        </p:nvSpPr>
        <p:spPr>
          <a:xfrm>
            <a:off x="4816274" y="2217224"/>
            <a:ext cx="1032340" cy="982065"/>
          </a:xfrm>
          <a:prstGeom prst="rect">
            <a:avLst/>
          </a:prstGeom>
          <a:solidFill>
            <a:srgbClr val="E8EEF3"/>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200" normalizeH="0" baseline="0" noProof="0">
                <a:ln>
                  <a:noFill/>
                </a:ln>
                <a:solidFill>
                  <a:sysClr val="windowText" lastClr="000000"/>
                </a:solidFill>
                <a:effectLst/>
                <a:uLnTx/>
                <a:uFillTx/>
                <a:ea typeface="+mn-ea"/>
                <a:cs typeface="+mn-cs"/>
              </a:rPr>
              <a:t>HOST</a:t>
            </a:r>
          </a:p>
        </p:txBody>
      </p:sp>
      <p:sp>
        <p:nvSpPr>
          <p:cNvPr id="41" name="Freeform: Shape 119">
            <a:extLst>
              <a:ext uri="{FF2B5EF4-FFF2-40B4-BE49-F238E27FC236}">
                <a16:creationId xmlns:a16="http://schemas.microsoft.com/office/drawing/2014/main" id="{8624DAEE-D30F-EE52-1824-B2B644399BC9}"/>
              </a:ext>
            </a:extLst>
          </p:cNvPr>
          <p:cNvSpPr/>
          <p:nvPr/>
        </p:nvSpPr>
        <p:spPr>
          <a:xfrm>
            <a:off x="2430913" y="2809574"/>
            <a:ext cx="2764467" cy="901119"/>
          </a:xfrm>
          <a:custGeom>
            <a:avLst/>
            <a:gdLst>
              <a:gd name="connsiteX0" fmla="*/ 0 w 1905000"/>
              <a:gd name="connsiteY0" fmla="*/ 0 h 1200150"/>
              <a:gd name="connsiteX1" fmla="*/ 1905000 w 1905000"/>
              <a:gd name="connsiteY1" fmla="*/ 0 h 1200150"/>
              <a:gd name="connsiteX2" fmla="*/ 1905000 w 1905000"/>
              <a:gd name="connsiteY2" fmla="*/ 1200150 h 1200150"/>
            </a:gdLst>
            <a:ahLst/>
            <a:cxnLst>
              <a:cxn ang="0">
                <a:pos x="connsiteX0" y="connsiteY0"/>
              </a:cxn>
              <a:cxn ang="0">
                <a:pos x="connsiteX1" y="connsiteY1"/>
              </a:cxn>
              <a:cxn ang="0">
                <a:pos x="connsiteX2" y="connsiteY2"/>
              </a:cxn>
            </a:cxnLst>
            <a:rect l="l" t="t" r="r" b="b"/>
            <a:pathLst>
              <a:path w="1905000" h="1200150">
                <a:moveTo>
                  <a:pt x="0" y="0"/>
                </a:moveTo>
                <a:lnTo>
                  <a:pt x="1905000" y="0"/>
                </a:lnTo>
                <a:lnTo>
                  <a:pt x="1905000" y="1200150"/>
                </a:lnTo>
              </a:path>
            </a:pathLst>
          </a:custGeom>
          <a:noFill/>
          <a:ln w="28575">
            <a:solidFill>
              <a:srgbClr val="BA0C25"/>
            </a:solidFill>
            <a:prstDash val="sysDot"/>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2" name="Freeform: Shape 120">
            <a:extLst>
              <a:ext uri="{FF2B5EF4-FFF2-40B4-BE49-F238E27FC236}">
                <a16:creationId xmlns:a16="http://schemas.microsoft.com/office/drawing/2014/main" id="{AE6FAFB1-2A90-D415-2CEF-9B35C6B21A68}"/>
              </a:ext>
            </a:extLst>
          </p:cNvPr>
          <p:cNvSpPr/>
          <p:nvPr/>
        </p:nvSpPr>
        <p:spPr>
          <a:xfrm>
            <a:off x="5175820" y="2809574"/>
            <a:ext cx="560066" cy="901119"/>
          </a:xfrm>
          <a:custGeom>
            <a:avLst/>
            <a:gdLst>
              <a:gd name="connsiteX0" fmla="*/ 0 w 1905000"/>
              <a:gd name="connsiteY0" fmla="*/ 0 h 1200150"/>
              <a:gd name="connsiteX1" fmla="*/ 1905000 w 1905000"/>
              <a:gd name="connsiteY1" fmla="*/ 0 h 1200150"/>
              <a:gd name="connsiteX2" fmla="*/ 1905000 w 1905000"/>
              <a:gd name="connsiteY2" fmla="*/ 1200150 h 1200150"/>
            </a:gdLst>
            <a:ahLst/>
            <a:cxnLst>
              <a:cxn ang="0">
                <a:pos x="connsiteX0" y="connsiteY0"/>
              </a:cxn>
              <a:cxn ang="0">
                <a:pos x="connsiteX1" y="connsiteY1"/>
              </a:cxn>
              <a:cxn ang="0">
                <a:pos x="connsiteX2" y="connsiteY2"/>
              </a:cxn>
            </a:cxnLst>
            <a:rect l="l" t="t" r="r" b="b"/>
            <a:pathLst>
              <a:path w="1905000" h="1200150">
                <a:moveTo>
                  <a:pt x="0" y="0"/>
                </a:moveTo>
                <a:lnTo>
                  <a:pt x="1905000" y="0"/>
                </a:lnTo>
                <a:lnTo>
                  <a:pt x="1905000" y="1200150"/>
                </a:lnTo>
              </a:path>
            </a:pathLst>
          </a:custGeom>
          <a:noFill/>
          <a:ln w="28575">
            <a:solidFill>
              <a:srgbClr val="BA0C25"/>
            </a:solidFill>
            <a:prstDash val="sysDot"/>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83E169F3-EB38-2A67-CAF0-11FD1B89EE8A}"/>
              </a:ext>
            </a:extLst>
          </p:cNvPr>
          <p:cNvSpPr/>
          <p:nvPr/>
        </p:nvSpPr>
        <p:spPr>
          <a:xfrm>
            <a:off x="4951756" y="2569387"/>
            <a:ext cx="453389" cy="464785"/>
          </a:xfrm>
          <a:prstGeom prst="rect">
            <a:avLst/>
          </a:prstGeom>
          <a:solidFill>
            <a:srgbClr val="C0000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ea typeface="+mn-ea"/>
                <a:cs typeface="+mn-cs"/>
              </a:rPr>
              <a:t>V R A</a:t>
            </a:r>
          </a:p>
        </p:txBody>
      </p:sp>
      <p:sp>
        <p:nvSpPr>
          <p:cNvPr id="44" name="Rectangle 43">
            <a:extLst>
              <a:ext uri="{FF2B5EF4-FFF2-40B4-BE49-F238E27FC236}">
                <a16:creationId xmlns:a16="http://schemas.microsoft.com/office/drawing/2014/main" id="{5E5F582A-ADBA-07E4-D020-C60E7027212D}"/>
              </a:ext>
            </a:extLst>
          </p:cNvPr>
          <p:cNvSpPr/>
          <p:nvPr/>
        </p:nvSpPr>
        <p:spPr>
          <a:xfrm>
            <a:off x="5737910" y="2677749"/>
            <a:ext cx="1209993"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200" normalizeH="0" baseline="0" noProof="0">
                <a:ln>
                  <a:noFill/>
                </a:ln>
                <a:solidFill>
                  <a:srgbClr val="373C41"/>
                </a:solidFill>
                <a:effectLst/>
                <a:uLnTx/>
                <a:uFillTx/>
                <a:ea typeface="+mn-ea"/>
                <a:cs typeface="+mn-cs"/>
              </a:rPr>
              <a:t>HPE PROLIANT</a:t>
            </a:r>
          </a:p>
        </p:txBody>
      </p:sp>
      <p:cxnSp>
        <p:nvCxnSpPr>
          <p:cNvPr id="45" name="Straight Connector 44">
            <a:extLst>
              <a:ext uri="{FF2B5EF4-FFF2-40B4-BE49-F238E27FC236}">
                <a16:creationId xmlns:a16="http://schemas.microsoft.com/office/drawing/2014/main" id="{51A701E8-B71F-F9AF-88EB-F03E2441D553}"/>
              </a:ext>
            </a:extLst>
          </p:cNvPr>
          <p:cNvCxnSpPr>
            <a:cxnSpLocks/>
            <a:stCxn id="36" idx="3"/>
            <a:endCxn id="37" idx="1"/>
          </p:cNvCxnSpPr>
          <p:nvPr/>
        </p:nvCxnSpPr>
        <p:spPr>
          <a:xfrm>
            <a:off x="6392091" y="5009890"/>
            <a:ext cx="2560852" cy="4064"/>
          </a:xfrm>
          <a:prstGeom prst="line">
            <a:avLst/>
          </a:prstGeom>
          <a:ln w="28575">
            <a:solidFill>
              <a:srgbClr val="363F50"/>
            </a:solidFill>
            <a:prstDash val="lg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grpSp>
        <p:nvGrpSpPr>
          <p:cNvPr id="46" name="Group 45">
            <a:extLst>
              <a:ext uri="{FF2B5EF4-FFF2-40B4-BE49-F238E27FC236}">
                <a16:creationId xmlns:a16="http://schemas.microsoft.com/office/drawing/2014/main" id="{9EC0BEE4-F029-3261-BFA3-04AF042A71AE}"/>
              </a:ext>
            </a:extLst>
          </p:cNvPr>
          <p:cNvGrpSpPr/>
          <p:nvPr/>
        </p:nvGrpSpPr>
        <p:grpSpPr>
          <a:xfrm>
            <a:off x="7574268" y="4875711"/>
            <a:ext cx="379923" cy="274294"/>
            <a:chOff x="11019001" y="532447"/>
            <a:chExt cx="470286" cy="339533"/>
          </a:xfrm>
        </p:grpSpPr>
        <p:sp>
          <p:nvSpPr>
            <p:cNvPr id="47" name="Rectangle 46">
              <a:extLst>
                <a:ext uri="{FF2B5EF4-FFF2-40B4-BE49-F238E27FC236}">
                  <a16:creationId xmlns:a16="http://schemas.microsoft.com/office/drawing/2014/main" id="{37F994A7-6C59-36D6-0CD8-C99708134110}"/>
                </a:ext>
              </a:extLst>
            </p:cNvPr>
            <p:cNvSpPr/>
            <p:nvPr/>
          </p:nvSpPr>
          <p:spPr>
            <a:xfrm>
              <a:off x="11019001" y="613852"/>
              <a:ext cx="470286" cy="1767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pic>
          <p:nvPicPr>
            <p:cNvPr id="48" name="Picture 47" descr="Icon&#10;&#10;Description automatically generated">
              <a:extLst>
                <a:ext uri="{FF2B5EF4-FFF2-40B4-BE49-F238E27FC236}">
                  <a16:creationId xmlns:a16="http://schemas.microsoft.com/office/drawing/2014/main" id="{F2899FB1-6553-90ED-BD8C-308F694C9B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689838">
              <a:off x="11091386" y="532447"/>
              <a:ext cx="339533" cy="339533"/>
            </a:xfrm>
            <a:prstGeom prst="rect">
              <a:avLst/>
            </a:prstGeom>
          </p:spPr>
        </p:pic>
      </p:grpSp>
      <p:sp>
        <p:nvSpPr>
          <p:cNvPr id="49" name="Rectangle 48">
            <a:extLst>
              <a:ext uri="{FF2B5EF4-FFF2-40B4-BE49-F238E27FC236}">
                <a16:creationId xmlns:a16="http://schemas.microsoft.com/office/drawing/2014/main" id="{FB88581F-32FF-0F0D-A6F2-071BD38D4CA3}"/>
              </a:ext>
            </a:extLst>
          </p:cNvPr>
          <p:cNvSpPr/>
          <p:nvPr/>
        </p:nvSpPr>
        <p:spPr>
          <a:xfrm>
            <a:off x="8896431" y="3393266"/>
            <a:ext cx="1864836" cy="1212871"/>
          </a:xfrm>
          <a:prstGeom prst="rect">
            <a:avLst/>
          </a:prstGeom>
          <a:solidFill>
            <a:srgbClr val="9CA6B9"/>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srgbClr val="FFFFFF"/>
                </a:solidFill>
                <a:effectLst/>
                <a:uLnTx/>
                <a:uFillTx/>
                <a:ea typeface="+mn-ea"/>
                <a:cs typeface="+mn-cs"/>
              </a:rPr>
              <a:t>D A T A S T O R E</a:t>
            </a:r>
          </a:p>
        </p:txBody>
      </p:sp>
      <p:grpSp>
        <p:nvGrpSpPr>
          <p:cNvPr id="50" name="Graphic 30" descr="Database">
            <a:extLst>
              <a:ext uri="{FF2B5EF4-FFF2-40B4-BE49-F238E27FC236}">
                <a16:creationId xmlns:a16="http://schemas.microsoft.com/office/drawing/2014/main" id="{83FECED0-C49A-E0FD-53C1-7D0AD3B802AF}"/>
              </a:ext>
            </a:extLst>
          </p:cNvPr>
          <p:cNvGrpSpPr>
            <a:grpSpLocks noChangeAspect="1"/>
          </p:cNvGrpSpPr>
          <p:nvPr/>
        </p:nvGrpSpPr>
        <p:grpSpPr>
          <a:xfrm>
            <a:off x="9677978" y="3737547"/>
            <a:ext cx="250794" cy="210091"/>
            <a:chOff x="5923669" y="3054632"/>
            <a:chExt cx="463864" cy="298199"/>
          </a:xfrm>
          <a:solidFill>
            <a:srgbClr val="2B42B1"/>
          </a:solidFill>
        </p:grpSpPr>
        <p:sp>
          <p:nvSpPr>
            <p:cNvPr id="51" name="Freeform: Shape 126">
              <a:extLst>
                <a:ext uri="{FF2B5EF4-FFF2-40B4-BE49-F238E27FC236}">
                  <a16:creationId xmlns:a16="http://schemas.microsoft.com/office/drawing/2014/main" id="{401C918A-C3C4-E967-CEC6-A9CBC9FA8C09}"/>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52" name="Freeform: Shape 127">
              <a:extLst>
                <a:ext uri="{FF2B5EF4-FFF2-40B4-BE49-F238E27FC236}">
                  <a16:creationId xmlns:a16="http://schemas.microsoft.com/office/drawing/2014/main" id="{C8C325FA-33D3-58AE-069F-DB4305D623F5}"/>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grpSp>
        <p:nvGrpSpPr>
          <p:cNvPr id="53" name="Graphic 30" descr="Database">
            <a:extLst>
              <a:ext uri="{FF2B5EF4-FFF2-40B4-BE49-F238E27FC236}">
                <a16:creationId xmlns:a16="http://schemas.microsoft.com/office/drawing/2014/main" id="{7CAE8E36-6E27-6986-7094-656B6FA9E4F8}"/>
              </a:ext>
            </a:extLst>
          </p:cNvPr>
          <p:cNvGrpSpPr>
            <a:grpSpLocks noChangeAspect="1"/>
          </p:cNvGrpSpPr>
          <p:nvPr/>
        </p:nvGrpSpPr>
        <p:grpSpPr>
          <a:xfrm>
            <a:off x="9136940" y="3736893"/>
            <a:ext cx="250794" cy="210091"/>
            <a:chOff x="5923669" y="3054632"/>
            <a:chExt cx="463864" cy="298199"/>
          </a:xfrm>
          <a:solidFill>
            <a:srgbClr val="2B42B1"/>
          </a:solidFill>
        </p:grpSpPr>
        <p:sp>
          <p:nvSpPr>
            <p:cNvPr id="54" name="Freeform: Shape 129">
              <a:extLst>
                <a:ext uri="{FF2B5EF4-FFF2-40B4-BE49-F238E27FC236}">
                  <a16:creationId xmlns:a16="http://schemas.microsoft.com/office/drawing/2014/main" id="{D6558E12-A286-4C3F-EEC9-C50478E13CDD}"/>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55" name="Freeform: Shape 130">
              <a:extLst>
                <a:ext uri="{FF2B5EF4-FFF2-40B4-BE49-F238E27FC236}">
                  <a16:creationId xmlns:a16="http://schemas.microsoft.com/office/drawing/2014/main" id="{49EE280E-EEBD-FFFF-47C6-884FCF5E0BC0}"/>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C00000"/>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pic>
        <p:nvPicPr>
          <p:cNvPr id="56" name="Grafika 41">
            <a:extLst>
              <a:ext uri="{FF2B5EF4-FFF2-40B4-BE49-F238E27FC236}">
                <a16:creationId xmlns:a16="http://schemas.microsoft.com/office/drawing/2014/main" id="{79D17A1F-D113-E9AC-354E-5B3C9C460F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78399" y="2217224"/>
            <a:ext cx="456057" cy="481394"/>
          </a:xfrm>
          <a:prstGeom prst="rect">
            <a:avLst/>
          </a:prstGeom>
        </p:spPr>
      </p:pic>
      <p:sp>
        <p:nvSpPr>
          <p:cNvPr id="57" name="Rectangle 56">
            <a:extLst>
              <a:ext uri="{FF2B5EF4-FFF2-40B4-BE49-F238E27FC236}">
                <a16:creationId xmlns:a16="http://schemas.microsoft.com/office/drawing/2014/main" id="{0A65792D-08E5-6BA8-DC42-5CA0DE941359}"/>
              </a:ext>
            </a:extLst>
          </p:cNvPr>
          <p:cNvSpPr/>
          <p:nvPr/>
        </p:nvSpPr>
        <p:spPr>
          <a:xfrm>
            <a:off x="8896872" y="2217224"/>
            <a:ext cx="1002246" cy="982065"/>
          </a:xfrm>
          <a:prstGeom prst="rect">
            <a:avLst/>
          </a:prstGeom>
          <a:solidFill>
            <a:srgbClr val="E8EEF3"/>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200" normalizeH="0" baseline="0" noProof="0">
                <a:ln>
                  <a:noFill/>
                </a:ln>
                <a:solidFill>
                  <a:sysClr val="windowText" lastClr="000000"/>
                </a:solidFill>
                <a:effectLst/>
                <a:uLnTx/>
                <a:uFillTx/>
                <a:ea typeface="+mn-ea"/>
                <a:cs typeface="+mn-cs"/>
              </a:rPr>
              <a:t>HOST</a:t>
            </a:r>
          </a:p>
        </p:txBody>
      </p:sp>
      <p:sp>
        <p:nvSpPr>
          <p:cNvPr id="58" name="Rectangle 57">
            <a:extLst>
              <a:ext uri="{FF2B5EF4-FFF2-40B4-BE49-F238E27FC236}">
                <a16:creationId xmlns:a16="http://schemas.microsoft.com/office/drawing/2014/main" id="{2C61EC2C-6EB5-3659-1A9A-5DFD56381748}"/>
              </a:ext>
            </a:extLst>
          </p:cNvPr>
          <p:cNvSpPr/>
          <p:nvPr/>
        </p:nvSpPr>
        <p:spPr>
          <a:xfrm>
            <a:off x="9171300" y="2569387"/>
            <a:ext cx="453389" cy="464785"/>
          </a:xfrm>
          <a:prstGeom prst="rect">
            <a:avLst/>
          </a:prstGeom>
          <a:solidFill>
            <a:srgbClr val="C0000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ea typeface="+mn-ea"/>
                <a:cs typeface="+mn-cs"/>
              </a:rPr>
              <a:t>RAS</a:t>
            </a:r>
          </a:p>
        </p:txBody>
      </p:sp>
      <p:sp>
        <p:nvSpPr>
          <p:cNvPr id="59" name="Rectangle 58">
            <a:extLst>
              <a:ext uri="{FF2B5EF4-FFF2-40B4-BE49-F238E27FC236}">
                <a16:creationId xmlns:a16="http://schemas.microsoft.com/office/drawing/2014/main" id="{C0F7C4E9-E337-2C9E-EFCB-F5D559E68D9A}"/>
              </a:ext>
            </a:extLst>
          </p:cNvPr>
          <p:cNvSpPr/>
          <p:nvPr/>
        </p:nvSpPr>
        <p:spPr>
          <a:xfrm>
            <a:off x="9820310" y="2677749"/>
            <a:ext cx="1209993"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200" normalizeH="0" baseline="0" noProof="0">
                <a:ln>
                  <a:noFill/>
                </a:ln>
                <a:solidFill>
                  <a:srgbClr val="373C41"/>
                </a:solidFill>
                <a:effectLst/>
                <a:uLnTx/>
                <a:uFillTx/>
                <a:ea typeface="+mn-ea"/>
                <a:cs typeface="+mn-cs"/>
              </a:rPr>
              <a:t>HPE PROLIANT</a:t>
            </a:r>
          </a:p>
        </p:txBody>
      </p:sp>
      <p:sp>
        <p:nvSpPr>
          <p:cNvPr id="60" name="Rectangle 59">
            <a:extLst>
              <a:ext uri="{FF2B5EF4-FFF2-40B4-BE49-F238E27FC236}">
                <a16:creationId xmlns:a16="http://schemas.microsoft.com/office/drawing/2014/main" id="{EDC376FC-6405-CA9E-EA4C-A745D411E2D7}"/>
              </a:ext>
            </a:extLst>
          </p:cNvPr>
          <p:cNvSpPr/>
          <p:nvPr/>
        </p:nvSpPr>
        <p:spPr>
          <a:xfrm>
            <a:off x="4815808" y="1603208"/>
            <a:ext cx="1033272" cy="477607"/>
          </a:xfrm>
          <a:prstGeom prst="rect">
            <a:avLst/>
          </a:prstGeom>
          <a:solidFill>
            <a:srgbClr val="363F50"/>
          </a:solidFill>
          <a:ln w="12700">
            <a:solidFill>
              <a:srgbClr val="FFFFFF"/>
            </a:solid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1100" b="0" i="0" u="none" strike="noStrike" kern="0" cap="none" spc="0" normalizeH="0" baseline="0" noProof="0">
                <a:ln>
                  <a:noFill/>
                </a:ln>
                <a:solidFill>
                  <a:srgbClr val="FFFFFF"/>
                </a:solidFill>
                <a:effectLst/>
                <a:uLnTx/>
                <a:uFillTx/>
                <a:ea typeface="+mn-ea"/>
                <a:cs typeface="+mn-cs"/>
              </a:rPr>
              <a:t>v C E N T E R </a:t>
            </a:r>
          </a:p>
        </p:txBody>
      </p:sp>
      <p:sp>
        <p:nvSpPr>
          <p:cNvPr id="61" name="Rectangle 60">
            <a:extLst>
              <a:ext uri="{FF2B5EF4-FFF2-40B4-BE49-F238E27FC236}">
                <a16:creationId xmlns:a16="http://schemas.microsoft.com/office/drawing/2014/main" id="{B5E04D25-A9C5-B35C-252B-C51F623310D3}"/>
              </a:ext>
            </a:extLst>
          </p:cNvPr>
          <p:cNvSpPr/>
          <p:nvPr/>
        </p:nvSpPr>
        <p:spPr>
          <a:xfrm>
            <a:off x="6100590" y="1605564"/>
            <a:ext cx="484632" cy="475488"/>
          </a:xfrm>
          <a:prstGeom prst="rect">
            <a:avLst/>
          </a:prstGeom>
          <a:solidFill>
            <a:srgbClr val="C0000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ea typeface="+mn-ea"/>
                <a:cs typeface="+mn-cs"/>
              </a:rPr>
              <a:t>Z V M</a:t>
            </a:r>
          </a:p>
        </p:txBody>
      </p:sp>
      <p:pic>
        <p:nvPicPr>
          <p:cNvPr id="62" name="Grafika 41">
            <a:extLst>
              <a:ext uri="{FF2B5EF4-FFF2-40B4-BE49-F238E27FC236}">
                <a16:creationId xmlns:a16="http://schemas.microsoft.com/office/drawing/2014/main" id="{1285219C-E9E4-CF71-9277-0FA58B81A7D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255673" y="3843285"/>
            <a:ext cx="333220" cy="276329"/>
          </a:xfrm>
          <a:prstGeom prst="rect">
            <a:avLst/>
          </a:prstGeom>
        </p:spPr>
      </p:pic>
      <p:sp>
        <p:nvSpPr>
          <p:cNvPr id="63" name="Fade Over Prod">
            <a:extLst>
              <a:ext uri="{FF2B5EF4-FFF2-40B4-BE49-F238E27FC236}">
                <a16:creationId xmlns:a16="http://schemas.microsoft.com/office/drawing/2014/main" id="{80A0899E-5964-2819-753F-EC4E01098F70}"/>
              </a:ext>
            </a:extLst>
          </p:cNvPr>
          <p:cNvSpPr/>
          <p:nvPr/>
        </p:nvSpPr>
        <p:spPr>
          <a:xfrm>
            <a:off x="485777" y="1179541"/>
            <a:ext cx="4190762" cy="4409840"/>
          </a:xfrm>
          <a:prstGeom prst="rect">
            <a:avLst/>
          </a:prstGeom>
          <a:solidFill>
            <a:srgbClr val="FFFF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grpSp>
        <p:nvGrpSpPr>
          <p:cNvPr id="64" name="Prod Lock Icon">
            <a:extLst>
              <a:ext uri="{FF2B5EF4-FFF2-40B4-BE49-F238E27FC236}">
                <a16:creationId xmlns:a16="http://schemas.microsoft.com/office/drawing/2014/main" id="{23A2355D-8FB5-FCE8-7FBB-DF061AD79DD0}"/>
              </a:ext>
            </a:extLst>
          </p:cNvPr>
          <p:cNvGrpSpPr/>
          <p:nvPr/>
        </p:nvGrpSpPr>
        <p:grpSpPr>
          <a:xfrm>
            <a:off x="1334881" y="2764622"/>
            <a:ext cx="685800" cy="685800"/>
            <a:chOff x="5383579" y="271730"/>
            <a:chExt cx="914237" cy="914236"/>
          </a:xfrm>
        </p:grpSpPr>
        <p:sp>
          <p:nvSpPr>
            <p:cNvPr id="65" name="Oval 64">
              <a:extLst>
                <a:ext uri="{FF2B5EF4-FFF2-40B4-BE49-F238E27FC236}">
                  <a16:creationId xmlns:a16="http://schemas.microsoft.com/office/drawing/2014/main" id="{A37FCA19-67F6-3578-C570-B25C57EAAEEB}"/>
                </a:ext>
              </a:extLst>
            </p:cNvPr>
            <p:cNvSpPr/>
            <p:nvPr/>
          </p:nvSpPr>
          <p:spPr>
            <a:xfrm>
              <a:off x="5383579" y="271730"/>
              <a:ext cx="914237" cy="914236"/>
            </a:xfrm>
            <a:prstGeom prst="ellipse">
              <a:avLst/>
            </a:prstGeom>
            <a:solidFill>
              <a:srgbClr val="000000"/>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grpSp>
          <p:nvGrpSpPr>
            <p:cNvPr id="66" name="Group 65">
              <a:extLst>
                <a:ext uri="{FF2B5EF4-FFF2-40B4-BE49-F238E27FC236}">
                  <a16:creationId xmlns:a16="http://schemas.microsoft.com/office/drawing/2014/main" id="{834E490A-43FB-0861-3701-1BADEE7E0455}"/>
                </a:ext>
              </a:extLst>
            </p:cNvPr>
            <p:cNvGrpSpPr/>
            <p:nvPr/>
          </p:nvGrpSpPr>
          <p:grpSpPr>
            <a:xfrm>
              <a:off x="5526542" y="481992"/>
              <a:ext cx="637133" cy="438659"/>
              <a:chOff x="5517664" y="455358"/>
              <a:chExt cx="637133" cy="438659"/>
            </a:xfrm>
          </p:grpSpPr>
          <p:pic>
            <p:nvPicPr>
              <p:cNvPr id="67" name="Picture 66" descr="Icon&#10;&#10;Description automatically generated">
                <a:extLst>
                  <a:ext uri="{FF2B5EF4-FFF2-40B4-BE49-F238E27FC236}">
                    <a16:creationId xmlns:a16="http://schemas.microsoft.com/office/drawing/2014/main" id="{5B46631F-4944-3426-247E-71123665451D}"/>
                  </a:ext>
                </a:extLst>
              </p:cNvPr>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5517664" y="464237"/>
                <a:ext cx="396878" cy="396878"/>
              </a:xfrm>
              <a:prstGeom prst="rect">
                <a:avLst/>
              </a:prstGeom>
            </p:spPr>
          </p:pic>
          <p:pic>
            <p:nvPicPr>
              <p:cNvPr id="68" name="Graphic 67" descr="Warning with solid fill">
                <a:extLst>
                  <a:ext uri="{FF2B5EF4-FFF2-40B4-BE49-F238E27FC236}">
                    <a16:creationId xmlns:a16="http://schemas.microsoft.com/office/drawing/2014/main" id="{CE1301CC-9E6D-C16A-E853-7F9296FAEE6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716138" y="455358"/>
                <a:ext cx="438659" cy="438659"/>
              </a:xfrm>
              <a:prstGeom prst="rect">
                <a:avLst/>
              </a:prstGeom>
            </p:spPr>
          </p:pic>
        </p:grpSp>
      </p:grpSp>
      <p:sp>
        <p:nvSpPr>
          <p:cNvPr id="69" name="Fade Over DR Site">
            <a:extLst>
              <a:ext uri="{FF2B5EF4-FFF2-40B4-BE49-F238E27FC236}">
                <a16:creationId xmlns:a16="http://schemas.microsoft.com/office/drawing/2014/main" id="{3E92FCE4-7C3C-194E-E315-D5AC70F701A6}"/>
              </a:ext>
            </a:extLst>
          </p:cNvPr>
          <p:cNvSpPr/>
          <p:nvPr/>
        </p:nvSpPr>
        <p:spPr>
          <a:xfrm>
            <a:off x="4668208" y="1125506"/>
            <a:ext cx="4080347" cy="4463875"/>
          </a:xfrm>
          <a:prstGeom prst="rect">
            <a:avLst/>
          </a:prstGeom>
          <a:solidFill>
            <a:srgbClr val="FFFF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grpSp>
        <p:nvGrpSpPr>
          <p:cNvPr id="70" name="DR Site Lock Icon">
            <a:extLst>
              <a:ext uri="{FF2B5EF4-FFF2-40B4-BE49-F238E27FC236}">
                <a16:creationId xmlns:a16="http://schemas.microsoft.com/office/drawing/2014/main" id="{AEAA16D5-D93F-1F7D-AE8D-E4C1274EF7F2}"/>
              </a:ext>
            </a:extLst>
          </p:cNvPr>
          <p:cNvGrpSpPr/>
          <p:nvPr/>
        </p:nvGrpSpPr>
        <p:grpSpPr>
          <a:xfrm>
            <a:off x="5373628" y="2764622"/>
            <a:ext cx="685800" cy="685800"/>
            <a:chOff x="5383579" y="271730"/>
            <a:chExt cx="914237" cy="914236"/>
          </a:xfrm>
        </p:grpSpPr>
        <p:sp>
          <p:nvSpPr>
            <p:cNvPr id="71" name="Oval 70">
              <a:extLst>
                <a:ext uri="{FF2B5EF4-FFF2-40B4-BE49-F238E27FC236}">
                  <a16:creationId xmlns:a16="http://schemas.microsoft.com/office/drawing/2014/main" id="{92C4B797-0511-EE53-435B-D02B0F99F267}"/>
                </a:ext>
              </a:extLst>
            </p:cNvPr>
            <p:cNvSpPr/>
            <p:nvPr/>
          </p:nvSpPr>
          <p:spPr>
            <a:xfrm>
              <a:off x="5383579" y="271730"/>
              <a:ext cx="914237" cy="914236"/>
            </a:xfrm>
            <a:prstGeom prst="ellipse">
              <a:avLst/>
            </a:prstGeom>
            <a:solidFill>
              <a:srgbClr val="000000"/>
            </a:solid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grpSp>
          <p:nvGrpSpPr>
            <p:cNvPr id="72" name="Group 71">
              <a:extLst>
                <a:ext uri="{FF2B5EF4-FFF2-40B4-BE49-F238E27FC236}">
                  <a16:creationId xmlns:a16="http://schemas.microsoft.com/office/drawing/2014/main" id="{F4DA3CC6-5C05-5FD9-9E2D-C231960820AD}"/>
                </a:ext>
              </a:extLst>
            </p:cNvPr>
            <p:cNvGrpSpPr/>
            <p:nvPr/>
          </p:nvGrpSpPr>
          <p:grpSpPr>
            <a:xfrm>
              <a:off x="5526542" y="481992"/>
              <a:ext cx="637133" cy="438659"/>
              <a:chOff x="5517664" y="455358"/>
              <a:chExt cx="637133" cy="438659"/>
            </a:xfrm>
          </p:grpSpPr>
          <p:pic>
            <p:nvPicPr>
              <p:cNvPr id="73" name="Picture 72" descr="Icon&#10;&#10;Description automatically generated">
                <a:extLst>
                  <a:ext uri="{FF2B5EF4-FFF2-40B4-BE49-F238E27FC236}">
                    <a16:creationId xmlns:a16="http://schemas.microsoft.com/office/drawing/2014/main" id="{C82A950E-AEDD-C8ED-71F3-A2D0FE870BDE}"/>
                  </a:ext>
                </a:extLst>
              </p:cNvPr>
              <p:cNvPicPr>
                <a:picLocks noChangeAspect="1"/>
              </p:cNvPicPr>
              <p:nvPr/>
            </p:nvPicPr>
            <p:blipFill>
              <a:blip r:embed="rId12" cstate="print">
                <a:biLevel thresh="25000"/>
                <a:extLst>
                  <a:ext uri="{28A0092B-C50C-407E-A947-70E740481C1C}">
                    <a14:useLocalDpi xmlns:a14="http://schemas.microsoft.com/office/drawing/2010/main" val="0"/>
                  </a:ext>
                </a:extLst>
              </a:blip>
              <a:stretch>
                <a:fillRect/>
              </a:stretch>
            </p:blipFill>
            <p:spPr>
              <a:xfrm>
                <a:off x="5517664" y="464237"/>
                <a:ext cx="396878" cy="396878"/>
              </a:xfrm>
              <a:prstGeom prst="rect">
                <a:avLst/>
              </a:prstGeom>
            </p:spPr>
          </p:pic>
          <p:pic>
            <p:nvPicPr>
              <p:cNvPr id="74" name="Graphic 73" descr="Warning with solid fill">
                <a:extLst>
                  <a:ext uri="{FF2B5EF4-FFF2-40B4-BE49-F238E27FC236}">
                    <a16:creationId xmlns:a16="http://schemas.microsoft.com/office/drawing/2014/main" id="{1DE336FB-2814-5ABE-B395-A3E58FD7288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716138" y="455358"/>
                <a:ext cx="438659" cy="438659"/>
              </a:xfrm>
              <a:prstGeom prst="rect">
                <a:avLst/>
              </a:prstGeom>
            </p:spPr>
          </p:pic>
        </p:grpSp>
      </p:grpSp>
      <p:grpSp>
        <p:nvGrpSpPr>
          <p:cNvPr id="75" name="Group 74">
            <a:extLst>
              <a:ext uri="{FF2B5EF4-FFF2-40B4-BE49-F238E27FC236}">
                <a16:creationId xmlns:a16="http://schemas.microsoft.com/office/drawing/2014/main" id="{02F5C116-A21C-4F7E-BBD4-EC358231B280}"/>
              </a:ext>
            </a:extLst>
          </p:cNvPr>
          <p:cNvGrpSpPr/>
          <p:nvPr/>
        </p:nvGrpSpPr>
        <p:grpSpPr>
          <a:xfrm>
            <a:off x="8886630" y="1603208"/>
            <a:ext cx="1769414" cy="477844"/>
            <a:chOff x="4968208" y="1755608"/>
            <a:chExt cx="1769414" cy="477844"/>
          </a:xfrm>
        </p:grpSpPr>
        <p:sp>
          <p:nvSpPr>
            <p:cNvPr id="76" name="Rectangle 75">
              <a:extLst>
                <a:ext uri="{FF2B5EF4-FFF2-40B4-BE49-F238E27FC236}">
                  <a16:creationId xmlns:a16="http://schemas.microsoft.com/office/drawing/2014/main" id="{BC34ADB9-0069-A909-C9A7-65362FD90EEE}"/>
                </a:ext>
              </a:extLst>
            </p:cNvPr>
            <p:cNvSpPr/>
            <p:nvPr/>
          </p:nvSpPr>
          <p:spPr>
            <a:xfrm>
              <a:off x="4968208" y="1755608"/>
              <a:ext cx="1033272" cy="477607"/>
            </a:xfrm>
            <a:prstGeom prst="rect">
              <a:avLst/>
            </a:prstGeom>
            <a:solidFill>
              <a:srgbClr val="363F50"/>
            </a:solidFill>
            <a:ln w="12700">
              <a:solidFill>
                <a:srgbClr val="FFFFFF"/>
              </a:solid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1100" b="0" i="0" u="none" strike="noStrike" kern="0" cap="none" spc="0" normalizeH="0" baseline="0" noProof="0">
                  <a:ln>
                    <a:noFill/>
                  </a:ln>
                  <a:solidFill>
                    <a:srgbClr val="FFFFFF"/>
                  </a:solidFill>
                  <a:effectLst/>
                  <a:uLnTx/>
                  <a:uFillTx/>
                  <a:ea typeface="+mn-ea"/>
                  <a:cs typeface="+mn-cs"/>
                </a:rPr>
                <a:t>v C E N T E R </a:t>
              </a:r>
            </a:p>
          </p:txBody>
        </p:sp>
        <p:sp>
          <p:nvSpPr>
            <p:cNvPr id="77" name="Rectangle 76">
              <a:extLst>
                <a:ext uri="{FF2B5EF4-FFF2-40B4-BE49-F238E27FC236}">
                  <a16:creationId xmlns:a16="http://schemas.microsoft.com/office/drawing/2014/main" id="{5BF5780E-FFA3-3223-B6B5-5708F04ED343}"/>
                </a:ext>
              </a:extLst>
            </p:cNvPr>
            <p:cNvSpPr/>
            <p:nvPr/>
          </p:nvSpPr>
          <p:spPr>
            <a:xfrm>
              <a:off x="6252990" y="1757964"/>
              <a:ext cx="484632" cy="475488"/>
            </a:xfrm>
            <a:prstGeom prst="rect">
              <a:avLst/>
            </a:prstGeom>
            <a:solidFill>
              <a:srgbClr val="C0000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ea typeface="+mn-ea"/>
                  <a:cs typeface="+mn-cs"/>
                </a:rPr>
                <a:t>Z V M</a:t>
              </a:r>
            </a:p>
          </p:txBody>
        </p:sp>
      </p:grpSp>
      <p:grpSp>
        <p:nvGrpSpPr>
          <p:cNvPr id="78" name="Group 77">
            <a:extLst>
              <a:ext uri="{FF2B5EF4-FFF2-40B4-BE49-F238E27FC236}">
                <a16:creationId xmlns:a16="http://schemas.microsoft.com/office/drawing/2014/main" id="{DB8C2197-389E-EC35-2CC5-F00B4297681E}"/>
              </a:ext>
            </a:extLst>
          </p:cNvPr>
          <p:cNvGrpSpPr/>
          <p:nvPr/>
        </p:nvGrpSpPr>
        <p:grpSpPr>
          <a:xfrm>
            <a:off x="601794" y="5665444"/>
            <a:ext cx="3491964" cy="307777"/>
            <a:chOff x="601794" y="5665444"/>
            <a:chExt cx="3491964" cy="307777"/>
          </a:xfrm>
        </p:grpSpPr>
        <p:sp>
          <p:nvSpPr>
            <p:cNvPr id="79" name="Oval 78">
              <a:extLst>
                <a:ext uri="{FF2B5EF4-FFF2-40B4-BE49-F238E27FC236}">
                  <a16:creationId xmlns:a16="http://schemas.microsoft.com/office/drawing/2014/main" id="{7FB7AD56-9336-FFCC-C5E4-31F76EEDB54E}"/>
                </a:ext>
              </a:extLst>
            </p:cNvPr>
            <p:cNvSpPr/>
            <p:nvPr/>
          </p:nvSpPr>
          <p:spPr>
            <a:xfrm>
              <a:off x="601794" y="5682172"/>
              <a:ext cx="274320" cy="274320"/>
            </a:xfrm>
            <a:prstGeom prst="ellipse">
              <a:avLst/>
            </a:prstGeom>
            <a:solidFill>
              <a:srgbClr val="BA0C2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j-lt"/>
                  <a:ea typeface="Source Sans Pro" panose="020B0503030403020204" pitchFamily="34" charset="0"/>
                  <a:cs typeface="Calibri Light" panose="020F0302020204030204" pitchFamily="34" charset="0"/>
                </a:rPr>
                <a:t>1</a:t>
              </a:r>
            </a:p>
          </p:txBody>
        </p:sp>
        <p:sp>
          <p:nvSpPr>
            <p:cNvPr id="80" name="TextBox 79">
              <a:extLst>
                <a:ext uri="{FF2B5EF4-FFF2-40B4-BE49-F238E27FC236}">
                  <a16:creationId xmlns:a16="http://schemas.microsoft.com/office/drawing/2014/main" id="{B50D3ED4-25CF-4FB8-D731-1DA14D62F301}"/>
                </a:ext>
              </a:extLst>
            </p:cNvPr>
            <p:cNvSpPr txBox="1"/>
            <p:nvPr/>
          </p:nvSpPr>
          <p:spPr>
            <a:xfrm>
              <a:off x="893224" y="5665444"/>
              <a:ext cx="32005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F3C"/>
                  </a:solidFill>
                  <a:effectLst/>
                  <a:uLnTx/>
                  <a:uFillTx/>
                  <a:ea typeface="+mn-ea"/>
                  <a:cs typeface="+mn-cs"/>
                </a:rPr>
                <a:t>Mount VMFS from immutable snapshot</a:t>
              </a:r>
            </a:p>
          </p:txBody>
        </p:sp>
      </p:grpSp>
      <p:grpSp>
        <p:nvGrpSpPr>
          <p:cNvPr id="81" name="Group 80">
            <a:extLst>
              <a:ext uri="{FF2B5EF4-FFF2-40B4-BE49-F238E27FC236}">
                <a16:creationId xmlns:a16="http://schemas.microsoft.com/office/drawing/2014/main" id="{1D7BDB49-BCC7-FC2D-2189-08ACFB5EE3C1}"/>
              </a:ext>
            </a:extLst>
          </p:cNvPr>
          <p:cNvGrpSpPr/>
          <p:nvPr/>
        </p:nvGrpSpPr>
        <p:grpSpPr>
          <a:xfrm>
            <a:off x="4160225" y="5663643"/>
            <a:ext cx="3491964" cy="307777"/>
            <a:chOff x="4160225" y="5663643"/>
            <a:chExt cx="3491964" cy="307777"/>
          </a:xfrm>
        </p:grpSpPr>
        <p:sp>
          <p:nvSpPr>
            <p:cNvPr id="82" name="Oval 81">
              <a:extLst>
                <a:ext uri="{FF2B5EF4-FFF2-40B4-BE49-F238E27FC236}">
                  <a16:creationId xmlns:a16="http://schemas.microsoft.com/office/drawing/2014/main" id="{AE07DF70-6C8E-8E94-62C2-7F9D1ED5C76F}"/>
                </a:ext>
              </a:extLst>
            </p:cNvPr>
            <p:cNvSpPr/>
            <p:nvPr/>
          </p:nvSpPr>
          <p:spPr>
            <a:xfrm>
              <a:off x="4160225" y="5680371"/>
              <a:ext cx="274320" cy="274320"/>
            </a:xfrm>
            <a:prstGeom prst="ellipse">
              <a:avLst/>
            </a:prstGeom>
            <a:solidFill>
              <a:srgbClr val="BA0C2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j-lt"/>
                  <a:ea typeface="Source Sans Pro" panose="020B0503030403020204" pitchFamily="34" charset="0"/>
                  <a:cs typeface="Calibri Light" panose="020F0302020204030204" pitchFamily="34" charset="0"/>
                </a:rPr>
                <a:t>2</a:t>
              </a:r>
            </a:p>
          </p:txBody>
        </p:sp>
        <p:sp>
          <p:nvSpPr>
            <p:cNvPr id="83" name="TextBox 82">
              <a:extLst>
                <a:ext uri="{FF2B5EF4-FFF2-40B4-BE49-F238E27FC236}">
                  <a16:creationId xmlns:a16="http://schemas.microsoft.com/office/drawing/2014/main" id="{28EDD48A-5BDD-FC87-FC46-A18D5A4D5EB4}"/>
                </a:ext>
              </a:extLst>
            </p:cNvPr>
            <p:cNvSpPr txBox="1"/>
            <p:nvPr/>
          </p:nvSpPr>
          <p:spPr>
            <a:xfrm>
              <a:off x="4451655" y="5663643"/>
              <a:ext cx="320053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F3C"/>
                  </a:solidFill>
                  <a:effectLst/>
                  <a:uLnTx/>
                  <a:uFillTx/>
                  <a:ea typeface="+mn-ea"/>
                  <a:cs typeface="+mn-cs"/>
                </a:rPr>
                <a:t>Power on vCenter, </a:t>
              </a:r>
              <a:r>
                <a:rPr kumimoji="0" lang="en-US" sz="1400" b="0" i="0" u="none" strike="noStrike" kern="1200" cap="none" spc="0" normalizeH="0" baseline="0" noProof="0" err="1">
                  <a:ln>
                    <a:noFill/>
                  </a:ln>
                  <a:solidFill>
                    <a:srgbClr val="282F3C"/>
                  </a:solidFill>
                  <a:effectLst/>
                  <a:uLnTx/>
                  <a:uFillTx/>
                  <a:ea typeface="+mn-ea"/>
                  <a:cs typeface="+mn-cs"/>
                </a:rPr>
                <a:t>ESXi</a:t>
              </a:r>
              <a:r>
                <a:rPr kumimoji="0" lang="en-US" sz="1400" b="0" i="0" u="none" strike="noStrike" kern="1200" cap="none" spc="0" normalizeH="0" baseline="0" noProof="0">
                  <a:ln>
                    <a:noFill/>
                  </a:ln>
                  <a:solidFill>
                    <a:srgbClr val="282F3C"/>
                  </a:solidFill>
                  <a:effectLst/>
                  <a:uLnTx/>
                  <a:uFillTx/>
                  <a:ea typeface="+mn-ea"/>
                  <a:cs typeface="+mn-cs"/>
                </a:rPr>
                <a:t>, and Zerto VMs</a:t>
              </a:r>
            </a:p>
          </p:txBody>
        </p:sp>
      </p:grpSp>
      <p:grpSp>
        <p:nvGrpSpPr>
          <p:cNvPr id="84" name="Group 83">
            <a:extLst>
              <a:ext uri="{FF2B5EF4-FFF2-40B4-BE49-F238E27FC236}">
                <a16:creationId xmlns:a16="http://schemas.microsoft.com/office/drawing/2014/main" id="{6180255F-CA34-7F80-2CD9-FC7AC40311AE}"/>
              </a:ext>
            </a:extLst>
          </p:cNvPr>
          <p:cNvGrpSpPr/>
          <p:nvPr/>
        </p:nvGrpSpPr>
        <p:grpSpPr>
          <a:xfrm>
            <a:off x="7586021" y="5664431"/>
            <a:ext cx="4111694" cy="307777"/>
            <a:chOff x="7586021" y="5664431"/>
            <a:chExt cx="4111694" cy="307777"/>
          </a:xfrm>
        </p:grpSpPr>
        <p:sp>
          <p:nvSpPr>
            <p:cNvPr id="85" name="Oval 84">
              <a:extLst>
                <a:ext uri="{FF2B5EF4-FFF2-40B4-BE49-F238E27FC236}">
                  <a16:creationId xmlns:a16="http://schemas.microsoft.com/office/drawing/2014/main" id="{384FD063-0BFE-9041-D024-0570BDF39337}"/>
                </a:ext>
              </a:extLst>
            </p:cNvPr>
            <p:cNvSpPr/>
            <p:nvPr/>
          </p:nvSpPr>
          <p:spPr>
            <a:xfrm>
              <a:off x="7586021" y="5681159"/>
              <a:ext cx="274320" cy="274320"/>
            </a:xfrm>
            <a:prstGeom prst="ellipse">
              <a:avLst/>
            </a:prstGeom>
            <a:solidFill>
              <a:srgbClr val="BA0C2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ea typeface="Source Sans Pro" panose="020B0503030403020204" pitchFamily="34" charset="0"/>
                  <a:cs typeface="Calibri Light" panose="020F0302020204030204" pitchFamily="34" charset="0"/>
                </a:rPr>
                <a:t>3</a:t>
              </a:r>
            </a:p>
          </p:txBody>
        </p:sp>
        <p:sp>
          <p:nvSpPr>
            <p:cNvPr id="86" name="TextBox 85">
              <a:extLst>
                <a:ext uri="{FF2B5EF4-FFF2-40B4-BE49-F238E27FC236}">
                  <a16:creationId xmlns:a16="http://schemas.microsoft.com/office/drawing/2014/main" id="{9A9D9F7C-9AA1-ACE7-828E-6522E65178E6}"/>
                </a:ext>
              </a:extLst>
            </p:cNvPr>
            <p:cNvSpPr txBox="1"/>
            <p:nvPr/>
          </p:nvSpPr>
          <p:spPr>
            <a:xfrm>
              <a:off x="7877451" y="5664431"/>
              <a:ext cx="38202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F3C"/>
                  </a:solidFill>
                  <a:effectLst/>
                  <a:uLnTx/>
                  <a:uFillTx/>
                  <a:ea typeface="+mn-ea"/>
                  <a:cs typeface="+mn-cs"/>
                </a:rPr>
                <a:t>Recover from Zerto journal using clean checkpoint</a:t>
              </a:r>
            </a:p>
          </p:txBody>
        </p:sp>
      </p:grpSp>
      <p:grpSp>
        <p:nvGrpSpPr>
          <p:cNvPr id="87" name="1 Select apps">
            <a:extLst>
              <a:ext uri="{FF2B5EF4-FFF2-40B4-BE49-F238E27FC236}">
                <a16:creationId xmlns:a16="http://schemas.microsoft.com/office/drawing/2014/main" id="{2776DF8C-71AD-3A63-7161-B772B5D1025C}"/>
              </a:ext>
            </a:extLst>
          </p:cNvPr>
          <p:cNvGrpSpPr/>
          <p:nvPr/>
        </p:nvGrpSpPr>
        <p:grpSpPr>
          <a:xfrm>
            <a:off x="604901" y="5584851"/>
            <a:ext cx="3491964" cy="523220"/>
            <a:chOff x="601794" y="5591073"/>
            <a:chExt cx="3491964" cy="523220"/>
          </a:xfrm>
        </p:grpSpPr>
        <p:sp>
          <p:nvSpPr>
            <p:cNvPr id="88" name="Oval 87">
              <a:extLst>
                <a:ext uri="{FF2B5EF4-FFF2-40B4-BE49-F238E27FC236}">
                  <a16:creationId xmlns:a16="http://schemas.microsoft.com/office/drawing/2014/main" id="{1512D447-6AE2-FB58-3B4A-46FB947884D1}"/>
                </a:ext>
              </a:extLst>
            </p:cNvPr>
            <p:cNvSpPr/>
            <p:nvPr/>
          </p:nvSpPr>
          <p:spPr>
            <a:xfrm>
              <a:off x="601794" y="5682172"/>
              <a:ext cx="274320" cy="274320"/>
            </a:xfrm>
            <a:prstGeom prst="ellipse">
              <a:avLst/>
            </a:prstGeom>
            <a:solidFill>
              <a:srgbClr val="BA0C2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j-lt"/>
                  <a:ea typeface="Source Sans Pro" panose="020B0503030403020204" pitchFamily="34" charset="0"/>
                  <a:cs typeface="Calibri Light" panose="020F0302020204030204" pitchFamily="34" charset="0"/>
                </a:rPr>
                <a:t>1</a:t>
              </a:r>
            </a:p>
          </p:txBody>
        </p:sp>
        <p:sp>
          <p:nvSpPr>
            <p:cNvPr id="89" name="TextBox 88">
              <a:extLst>
                <a:ext uri="{FF2B5EF4-FFF2-40B4-BE49-F238E27FC236}">
                  <a16:creationId xmlns:a16="http://schemas.microsoft.com/office/drawing/2014/main" id="{7F30A200-2135-C1D4-BF2B-FA231626DF79}"/>
                </a:ext>
              </a:extLst>
            </p:cNvPr>
            <p:cNvSpPr txBox="1"/>
            <p:nvPr/>
          </p:nvSpPr>
          <p:spPr>
            <a:xfrm>
              <a:off x="893224" y="5591073"/>
              <a:ext cx="32005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F3C"/>
                  </a:solidFill>
                  <a:effectLst/>
                  <a:uLnTx/>
                  <a:uFillTx/>
                  <a:ea typeface="+mn-ea"/>
                  <a:cs typeface="+mn-cs"/>
                </a:rPr>
                <a:t>Select apps or</a:t>
              </a:r>
              <a:br>
                <a:rPr kumimoji="0" lang="en-US" sz="1400" b="0" i="0" u="none" strike="noStrike" kern="1200" cap="none" spc="0" normalizeH="0" baseline="0" noProof="0">
                  <a:ln>
                    <a:noFill/>
                  </a:ln>
                  <a:solidFill>
                    <a:srgbClr val="282F3C"/>
                  </a:solidFill>
                  <a:effectLst/>
                  <a:uLnTx/>
                  <a:uFillTx/>
                  <a:ea typeface="+mn-ea"/>
                  <a:cs typeface="+mn-cs"/>
                </a:rPr>
              </a:br>
              <a:r>
                <a:rPr kumimoji="0" lang="en-US" sz="1400" b="0" i="0" u="none" strike="noStrike" kern="1200" cap="none" spc="0" normalizeH="0" baseline="0" noProof="0">
                  <a:ln>
                    <a:noFill/>
                  </a:ln>
                  <a:solidFill>
                    <a:srgbClr val="282F3C"/>
                  </a:solidFill>
                  <a:effectLst/>
                  <a:uLnTx/>
                  <a:uFillTx/>
                  <a:ea typeface="+mn-ea"/>
                  <a:cs typeface="+mn-cs"/>
                </a:rPr>
                <a:t>VMs to recover</a:t>
              </a:r>
            </a:p>
          </p:txBody>
        </p:sp>
      </p:grpSp>
      <p:grpSp>
        <p:nvGrpSpPr>
          <p:cNvPr id="90" name="2 Select clean">
            <a:extLst>
              <a:ext uri="{FF2B5EF4-FFF2-40B4-BE49-F238E27FC236}">
                <a16:creationId xmlns:a16="http://schemas.microsoft.com/office/drawing/2014/main" id="{6212A561-81FB-F76D-231C-A43558749D0C}"/>
              </a:ext>
            </a:extLst>
          </p:cNvPr>
          <p:cNvGrpSpPr/>
          <p:nvPr/>
        </p:nvGrpSpPr>
        <p:grpSpPr>
          <a:xfrm>
            <a:off x="3078767" y="5584851"/>
            <a:ext cx="3491964" cy="523220"/>
            <a:chOff x="4160225" y="5601499"/>
            <a:chExt cx="3491964" cy="523220"/>
          </a:xfrm>
        </p:grpSpPr>
        <p:sp>
          <p:nvSpPr>
            <p:cNvPr id="91" name="Oval 90">
              <a:extLst>
                <a:ext uri="{FF2B5EF4-FFF2-40B4-BE49-F238E27FC236}">
                  <a16:creationId xmlns:a16="http://schemas.microsoft.com/office/drawing/2014/main" id="{7646B890-CB46-A1F7-C998-51A42356FEA4}"/>
                </a:ext>
              </a:extLst>
            </p:cNvPr>
            <p:cNvSpPr/>
            <p:nvPr/>
          </p:nvSpPr>
          <p:spPr>
            <a:xfrm>
              <a:off x="4160225" y="5680371"/>
              <a:ext cx="274320" cy="274320"/>
            </a:xfrm>
            <a:prstGeom prst="ellipse">
              <a:avLst/>
            </a:prstGeom>
            <a:solidFill>
              <a:srgbClr val="BA0C2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ea typeface="Source Sans Pro" panose="020B0503030403020204" pitchFamily="34" charset="0"/>
                  <a:cs typeface="Calibri Light" panose="020F0302020204030204" pitchFamily="34" charset="0"/>
                </a:rPr>
                <a:t>2</a:t>
              </a:r>
            </a:p>
          </p:txBody>
        </p:sp>
        <p:sp>
          <p:nvSpPr>
            <p:cNvPr id="92" name="TextBox 91">
              <a:extLst>
                <a:ext uri="{FF2B5EF4-FFF2-40B4-BE49-F238E27FC236}">
                  <a16:creationId xmlns:a16="http://schemas.microsoft.com/office/drawing/2014/main" id="{DF47E5A0-26B9-2790-68F3-3DEA80D42AAB}"/>
                </a:ext>
              </a:extLst>
            </p:cNvPr>
            <p:cNvSpPr txBox="1"/>
            <p:nvPr/>
          </p:nvSpPr>
          <p:spPr>
            <a:xfrm>
              <a:off x="4451655" y="5601499"/>
              <a:ext cx="32005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F3C"/>
                  </a:solidFill>
                  <a:effectLst/>
                  <a:uLnTx/>
                  <a:uFillTx/>
                  <a:ea typeface="+mn-ea"/>
                  <a:cs typeface="+mn-cs"/>
                </a:rPr>
                <a:t>Select clean checkpoint</a:t>
              </a:r>
              <a:br>
                <a:rPr kumimoji="0" lang="en-US" sz="1400" b="0" i="0" u="none" strike="noStrike" kern="1200" cap="none" spc="0" normalizeH="0" baseline="0" noProof="0">
                  <a:ln>
                    <a:noFill/>
                  </a:ln>
                  <a:solidFill>
                    <a:srgbClr val="282F3C"/>
                  </a:solidFill>
                  <a:effectLst/>
                  <a:uLnTx/>
                  <a:uFillTx/>
                  <a:ea typeface="+mn-ea"/>
                  <a:cs typeface="+mn-cs"/>
                </a:rPr>
              </a:br>
              <a:r>
                <a:rPr kumimoji="0" lang="en-US" sz="1400" b="0" i="0" u="none" strike="noStrike" kern="1200" cap="none" spc="0" normalizeH="0" baseline="0" noProof="0">
                  <a:ln>
                    <a:noFill/>
                  </a:ln>
                  <a:solidFill>
                    <a:srgbClr val="282F3C"/>
                  </a:solidFill>
                  <a:effectLst/>
                  <a:uLnTx/>
                  <a:uFillTx/>
                  <a:ea typeface="+mn-ea"/>
                  <a:cs typeface="+mn-cs"/>
                </a:rPr>
                <a:t>from journal</a:t>
              </a:r>
            </a:p>
          </p:txBody>
        </p:sp>
      </p:grpSp>
      <p:grpSp>
        <p:nvGrpSpPr>
          <p:cNvPr id="93" name="4 Recover workloads">
            <a:extLst>
              <a:ext uri="{FF2B5EF4-FFF2-40B4-BE49-F238E27FC236}">
                <a16:creationId xmlns:a16="http://schemas.microsoft.com/office/drawing/2014/main" id="{0BFD9346-DF21-0AA9-7D0B-11EF230691B8}"/>
              </a:ext>
            </a:extLst>
          </p:cNvPr>
          <p:cNvGrpSpPr/>
          <p:nvPr/>
        </p:nvGrpSpPr>
        <p:grpSpPr>
          <a:xfrm>
            <a:off x="9013560" y="5584851"/>
            <a:ext cx="3030956" cy="523220"/>
            <a:chOff x="7586021" y="5595963"/>
            <a:chExt cx="3030956" cy="523220"/>
          </a:xfrm>
        </p:grpSpPr>
        <p:sp>
          <p:nvSpPr>
            <p:cNvPr id="94" name="Oval 93">
              <a:extLst>
                <a:ext uri="{FF2B5EF4-FFF2-40B4-BE49-F238E27FC236}">
                  <a16:creationId xmlns:a16="http://schemas.microsoft.com/office/drawing/2014/main" id="{F09A0291-4AB3-CFDB-7786-C1AE2AA8A083}"/>
                </a:ext>
              </a:extLst>
            </p:cNvPr>
            <p:cNvSpPr/>
            <p:nvPr/>
          </p:nvSpPr>
          <p:spPr>
            <a:xfrm>
              <a:off x="7586021" y="5681159"/>
              <a:ext cx="274320" cy="274320"/>
            </a:xfrm>
            <a:prstGeom prst="ellipse">
              <a:avLst/>
            </a:prstGeom>
            <a:solidFill>
              <a:srgbClr val="BA0C2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cs typeface="Calibri Light" panose="020F0302020204030204" pitchFamily="34" charset="0"/>
                </a:rPr>
                <a:t>4</a:t>
              </a:r>
            </a:p>
          </p:txBody>
        </p:sp>
        <p:sp>
          <p:nvSpPr>
            <p:cNvPr id="95" name="TextBox 94">
              <a:extLst>
                <a:ext uri="{FF2B5EF4-FFF2-40B4-BE49-F238E27FC236}">
                  <a16:creationId xmlns:a16="http://schemas.microsoft.com/office/drawing/2014/main" id="{283F9B07-CA3F-C592-EA6B-5C4139125CF3}"/>
                </a:ext>
              </a:extLst>
            </p:cNvPr>
            <p:cNvSpPr txBox="1"/>
            <p:nvPr/>
          </p:nvSpPr>
          <p:spPr>
            <a:xfrm>
              <a:off x="7877451" y="5595963"/>
              <a:ext cx="273952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F3C"/>
                  </a:solidFill>
                  <a:effectLst/>
                  <a:uLnTx/>
                  <a:uFillTx/>
                  <a:ea typeface="+mn-ea"/>
                  <a:cs typeface="+mn-cs"/>
                </a:rPr>
                <a:t>Recover all infected</a:t>
              </a:r>
              <a:br>
                <a:rPr kumimoji="0" lang="en-US" sz="1400" b="0" i="0" u="none" strike="noStrike" kern="1200" cap="none" spc="0" normalizeH="0" baseline="0" noProof="0">
                  <a:ln>
                    <a:noFill/>
                  </a:ln>
                  <a:solidFill>
                    <a:srgbClr val="282F3C"/>
                  </a:solidFill>
                  <a:effectLst/>
                  <a:uLnTx/>
                  <a:uFillTx/>
                  <a:ea typeface="+mn-ea"/>
                  <a:cs typeface="+mn-cs"/>
                </a:rPr>
              </a:br>
              <a:r>
                <a:rPr kumimoji="0" lang="en-US" sz="1400" b="0" i="0" u="none" strike="noStrike" kern="1200" cap="none" spc="0" normalizeH="0" baseline="0" noProof="0">
                  <a:ln>
                    <a:noFill/>
                  </a:ln>
                  <a:solidFill>
                    <a:srgbClr val="282F3C"/>
                  </a:solidFill>
                  <a:effectLst/>
                  <a:uLnTx/>
                  <a:uFillTx/>
                  <a:ea typeface="+mn-ea"/>
                  <a:cs typeface="+mn-cs"/>
                </a:rPr>
                <a:t>workloads within minutes</a:t>
              </a:r>
            </a:p>
          </p:txBody>
        </p:sp>
      </p:grpSp>
      <p:pic>
        <p:nvPicPr>
          <p:cNvPr id="96" name="Journal 1" descr="Checklist outline">
            <a:extLst>
              <a:ext uri="{FF2B5EF4-FFF2-40B4-BE49-F238E27FC236}">
                <a16:creationId xmlns:a16="http://schemas.microsoft.com/office/drawing/2014/main" id="{05CDFFA7-4EC5-F3E9-2E80-E201ED3D8648}"/>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18688" y="4017784"/>
            <a:ext cx="329184" cy="329184"/>
          </a:xfrm>
          <a:prstGeom prst="rect">
            <a:avLst/>
          </a:prstGeom>
        </p:spPr>
      </p:pic>
      <p:pic>
        <p:nvPicPr>
          <p:cNvPr id="97" name="Journal 2" descr="Checklist outline">
            <a:extLst>
              <a:ext uri="{FF2B5EF4-FFF2-40B4-BE49-F238E27FC236}">
                <a16:creationId xmlns:a16="http://schemas.microsoft.com/office/drawing/2014/main" id="{553C0813-5297-A893-5CD8-7AB50965C06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556823" y="4017669"/>
            <a:ext cx="329184" cy="329184"/>
          </a:xfrm>
          <a:prstGeom prst="rect">
            <a:avLst/>
          </a:prstGeom>
        </p:spPr>
      </p:pic>
      <p:pic>
        <p:nvPicPr>
          <p:cNvPr id="98" name="Journal 3" descr="Checklist outline">
            <a:extLst>
              <a:ext uri="{FF2B5EF4-FFF2-40B4-BE49-F238E27FC236}">
                <a16:creationId xmlns:a16="http://schemas.microsoft.com/office/drawing/2014/main" id="{2CA54D1A-B49D-7195-85DB-3DC015F06385}"/>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107957" y="4017784"/>
            <a:ext cx="329184" cy="329184"/>
          </a:xfrm>
          <a:prstGeom prst="rect">
            <a:avLst/>
          </a:prstGeom>
        </p:spPr>
      </p:pic>
      <p:pic>
        <p:nvPicPr>
          <p:cNvPr id="99" name="Journal 4" descr="Checklist outline">
            <a:extLst>
              <a:ext uri="{FF2B5EF4-FFF2-40B4-BE49-F238E27FC236}">
                <a16:creationId xmlns:a16="http://schemas.microsoft.com/office/drawing/2014/main" id="{AF29AB35-4C86-07B6-CFD9-0412A15E011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646092" y="4017669"/>
            <a:ext cx="329184" cy="329184"/>
          </a:xfrm>
          <a:prstGeom prst="rect">
            <a:avLst/>
          </a:prstGeom>
        </p:spPr>
      </p:pic>
      <p:grpSp>
        <p:nvGrpSpPr>
          <p:cNvPr id="100" name="3 validate clean">
            <a:extLst>
              <a:ext uri="{FF2B5EF4-FFF2-40B4-BE49-F238E27FC236}">
                <a16:creationId xmlns:a16="http://schemas.microsoft.com/office/drawing/2014/main" id="{FA41549A-BE95-B383-6A61-5C1E009BA698}"/>
              </a:ext>
            </a:extLst>
          </p:cNvPr>
          <p:cNvGrpSpPr/>
          <p:nvPr/>
        </p:nvGrpSpPr>
        <p:grpSpPr>
          <a:xfrm>
            <a:off x="5969955" y="5584851"/>
            <a:ext cx="3491964" cy="523220"/>
            <a:chOff x="4160225" y="5601499"/>
            <a:chExt cx="3491964" cy="523220"/>
          </a:xfrm>
        </p:grpSpPr>
        <p:sp>
          <p:nvSpPr>
            <p:cNvPr id="101" name="Oval 100">
              <a:extLst>
                <a:ext uri="{FF2B5EF4-FFF2-40B4-BE49-F238E27FC236}">
                  <a16:creationId xmlns:a16="http://schemas.microsoft.com/office/drawing/2014/main" id="{86E3D1B2-5153-F8BA-C1C4-968E880B39B1}"/>
                </a:ext>
              </a:extLst>
            </p:cNvPr>
            <p:cNvSpPr/>
            <p:nvPr/>
          </p:nvSpPr>
          <p:spPr>
            <a:xfrm>
              <a:off x="4160225" y="5680371"/>
              <a:ext cx="274320" cy="274320"/>
            </a:xfrm>
            <a:prstGeom prst="ellipse">
              <a:avLst/>
            </a:prstGeom>
            <a:solidFill>
              <a:srgbClr val="BA0C2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mj-lt"/>
                  <a:ea typeface="Source Sans Pro" panose="020B0503030403020204" pitchFamily="34" charset="0"/>
                  <a:cs typeface="Calibri Light" panose="020F0302020204030204" pitchFamily="34" charset="0"/>
                </a:rPr>
                <a:t>3</a:t>
              </a:r>
            </a:p>
          </p:txBody>
        </p:sp>
        <p:sp>
          <p:nvSpPr>
            <p:cNvPr id="102" name="TextBox 101">
              <a:extLst>
                <a:ext uri="{FF2B5EF4-FFF2-40B4-BE49-F238E27FC236}">
                  <a16:creationId xmlns:a16="http://schemas.microsoft.com/office/drawing/2014/main" id="{14F5CD53-E38A-7C9E-A448-AE5870C047FD}"/>
                </a:ext>
              </a:extLst>
            </p:cNvPr>
            <p:cNvSpPr txBox="1"/>
            <p:nvPr/>
          </p:nvSpPr>
          <p:spPr>
            <a:xfrm>
              <a:off x="4451655" y="5601499"/>
              <a:ext cx="32005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F3C"/>
                  </a:solidFill>
                  <a:effectLst/>
                  <a:uLnTx/>
                  <a:uFillTx/>
                  <a:ea typeface="+mn-ea"/>
                  <a:cs typeface="+mn-cs"/>
                </a:rPr>
                <a:t>Non-disruptively test and</a:t>
              </a:r>
              <a:br>
                <a:rPr kumimoji="0" lang="en-US" sz="1400" b="0" i="0" u="none" strike="noStrike" kern="1200" cap="none" spc="0" normalizeH="0" baseline="0" noProof="0">
                  <a:ln>
                    <a:noFill/>
                  </a:ln>
                  <a:solidFill>
                    <a:srgbClr val="282F3C"/>
                  </a:solidFill>
                  <a:effectLst/>
                  <a:uLnTx/>
                  <a:uFillTx/>
                  <a:ea typeface="+mn-ea"/>
                  <a:cs typeface="+mn-cs"/>
                </a:rPr>
              </a:br>
              <a:r>
                <a:rPr kumimoji="0" lang="en-US" sz="1400" b="0" i="0" u="none" strike="noStrike" kern="1200" cap="none" spc="0" normalizeH="0" baseline="0" noProof="0">
                  <a:ln>
                    <a:noFill/>
                  </a:ln>
                  <a:solidFill>
                    <a:srgbClr val="282F3C"/>
                  </a:solidFill>
                  <a:effectLst/>
                  <a:uLnTx/>
                  <a:uFillTx/>
                  <a:ea typeface="+mn-ea"/>
                  <a:cs typeface="+mn-cs"/>
                </a:rPr>
                <a:t>validate clean restore point</a:t>
              </a:r>
            </a:p>
          </p:txBody>
        </p:sp>
      </p:grpSp>
    </p:spTree>
    <p:extLst>
      <p:ext uri="{BB962C8B-B14F-4D97-AF65-F5344CB8AC3E}">
        <p14:creationId xmlns:p14="http://schemas.microsoft.com/office/powerpoint/2010/main" val="23181207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6" presetClass="entr" presetSubtype="32" fill="hold" nodeType="withEffect">
                                  <p:stCondLst>
                                    <p:cond delay="350"/>
                                  </p:stCondLst>
                                  <p:childTnLst>
                                    <p:set>
                                      <p:cBhvr>
                                        <p:cTn id="9" dur="1" fill="hold">
                                          <p:stCondLst>
                                            <p:cond delay="0"/>
                                          </p:stCondLst>
                                        </p:cTn>
                                        <p:tgtEl>
                                          <p:spTgt spid="64"/>
                                        </p:tgtEl>
                                        <p:attrNameLst>
                                          <p:attrName>style.visibility</p:attrName>
                                        </p:attrNameLst>
                                      </p:cBhvr>
                                      <p:to>
                                        <p:strVal val="visible"/>
                                      </p:to>
                                    </p:set>
                                    <p:animEffect transition="in" filter="circle(out)">
                                      <p:cBhvr>
                                        <p:cTn id="10" dur="350"/>
                                        <p:tgtEl>
                                          <p:spTgt spid="6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7"/>
                                        </p:tgtEl>
                                        <p:attrNameLst>
                                          <p:attrName>style.visibility</p:attrName>
                                        </p:attrNameLst>
                                      </p:cBhvr>
                                      <p:to>
                                        <p:strVal val="visible"/>
                                      </p:to>
                                    </p:set>
                                    <p:animEffect transition="in" filter="wipe(left)">
                                      <p:cBhvr>
                                        <p:cTn id="15" dur="350"/>
                                        <p:tgtEl>
                                          <p:spTgt spid="8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0"/>
                                        </p:tgtEl>
                                        <p:attrNameLst>
                                          <p:attrName>style.visibility</p:attrName>
                                        </p:attrNameLst>
                                      </p:cBhvr>
                                      <p:to>
                                        <p:strVal val="visible"/>
                                      </p:to>
                                    </p:set>
                                    <p:animEffect transition="in" filter="wipe(left)">
                                      <p:cBhvr>
                                        <p:cTn id="20" dur="350"/>
                                        <p:tgtEl>
                                          <p:spTgt spid="9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wipe(left)">
                                      <p:cBhvr>
                                        <p:cTn id="25" dur="350"/>
                                        <p:tgtEl>
                                          <p:spTgt spid="10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93"/>
                                        </p:tgtEl>
                                        <p:attrNameLst>
                                          <p:attrName>style.visibility</p:attrName>
                                        </p:attrNameLst>
                                      </p:cBhvr>
                                      <p:to>
                                        <p:strVal val="visible"/>
                                      </p:to>
                                    </p:set>
                                    <p:animEffect transition="in" filter="wipe(left)">
                                      <p:cBhvr>
                                        <p:cTn id="30" dur="350"/>
                                        <p:tgtEl>
                                          <p:spTgt spid="9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9"/>
                                        </p:tgtEl>
                                        <p:attrNameLst>
                                          <p:attrName>style.visibility</p:attrName>
                                        </p:attrNameLst>
                                      </p:cBhvr>
                                      <p:to>
                                        <p:strVal val="visible"/>
                                      </p:to>
                                    </p:set>
                                    <p:animEffect transition="in" filter="fade">
                                      <p:cBhvr>
                                        <p:cTn id="35" dur="500"/>
                                        <p:tgtEl>
                                          <p:spTgt spid="69"/>
                                        </p:tgtEl>
                                      </p:cBhvr>
                                    </p:animEffect>
                                  </p:childTnLst>
                                </p:cTn>
                              </p:par>
                              <p:par>
                                <p:cTn id="36" presetID="10" presetClass="exit" presetSubtype="0" fill="hold" nodeType="withEffect">
                                  <p:stCondLst>
                                    <p:cond delay="0"/>
                                  </p:stCondLst>
                                  <p:childTnLst>
                                    <p:animEffect transition="out" filter="fade">
                                      <p:cBhvr>
                                        <p:cTn id="37" dur="250"/>
                                        <p:tgtEl>
                                          <p:spTgt spid="87"/>
                                        </p:tgtEl>
                                      </p:cBhvr>
                                    </p:animEffect>
                                    <p:set>
                                      <p:cBhvr>
                                        <p:cTn id="38" dur="1" fill="hold">
                                          <p:stCondLst>
                                            <p:cond delay="249"/>
                                          </p:stCondLst>
                                        </p:cTn>
                                        <p:tgtEl>
                                          <p:spTgt spid="87"/>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250"/>
                                        <p:tgtEl>
                                          <p:spTgt spid="90"/>
                                        </p:tgtEl>
                                      </p:cBhvr>
                                    </p:animEffect>
                                    <p:set>
                                      <p:cBhvr>
                                        <p:cTn id="41" dur="1" fill="hold">
                                          <p:stCondLst>
                                            <p:cond delay="249"/>
                                          </p:stCondLst>
                                        </p:cTn>
                                        <p:tgtEl>
                                          <p:spTgt spid="9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250"/>
                                        <p:tgtEl>
                                          <p:spTgt spid="100"/>
                                        </p:tgtEl>
                                      </p:cBhvr>
                                    </p:animEffect>
                                    <p:set>
                                      <p:cBhvr>
                                        <p:cTn id="44" dur="1" fill="hold">
                                          <p:stCondLst>
                                            <p:cond delay="249"/>
                                          </p:stCondLst>
                                        </p:cTn>
                                        <p:tgtEl>
                                          <p:spTgt spid="100"/>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250"/>
                                        <p:tgtEl>
                                          <p:spTgt spid="93"/>
                                        </p:tgtEl>
                                      </p:cBhvr>
                                    </p:animEffect>
                                    <p:set>
                                      <p:cBhvr>
                                        <p:cTn id="47" dur="1" fill="hold">
                                          <p:stCondLst>
                                            <p:cond delay="249"/>
                                          </p:stCondLst>
                                        </p:cTn>
                                        <p:tgtEl>
                                          <p:spTgt spid="93"/>
                                        </p:tgtEl>
                                        <p:attrNameLst>
                                          <p:attrName>style.visibility</p:attrName>
                                        </p:attrNameLst>
                                      </p:cBhvr>
                                      <p:to>
                                        <p:strVal val="hidden"/>
                                      </p:to>
                                    </p:set>
                                  </p:childTnLst>
                                </p:cTn>
                              </p:par>
                              <p:par>
                                <p:cTn id="48" presetID="6" presetClass="entr" presetSubtype="32" fill="hold" nodeType="withEffect">
                                  <p:stCondLst>
                                    <p:cond delay="350"/>
                                  </p:stCondLst>
                                  <p:childTnLst>
                                    <p:set>
                                      <p:cBhvr>
                                        <p:cTn id="49" dur="1" fill="hold">
                                          <p:stCondLst>
                                            <p:cond delay="0"/>
                                          </p:stCondLst>
                                        </p:cTn>
                                        <p:tgtEl>
                                          <p:spTgt spid="70"/>
                                        </p:tgtEl>
                                        <p:attrNameLst>
                                          <p:attrName>style.visibility</p:attrName>
                                        </p:attrNameLst>
                                      </p:cBhvr>
                                      <p:to>
                                        <p:strVal val="visible"/>
                                      </p:to>
                                    </p:set>
                                    <p:animEffect transition="in" filter="circle(out)">
                                      <p:cBhvr>
                                        <p:cTn id="50" dur="350"/>
                                        <p:tgtEl>
                                          <p:spTgt spid="7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78"/>
                                        </p:tgtEl>
                                        <p:attrNameLst>
                                          <p:attrName>style.visibility</p:attrName>
                                        </p:attrNameLst>
                                      </p:cBhvr>
                                      <p:to>
                                        <p:strVal val="visible"/>
                                      </p:to>
                                    </p:set>
                                    <p:animEffect transition="in" filter="wipe(left)">
                                      <p:cBhvr>
                                        <p:cTn id="55" dur="350"/>
                                        <p:tgtEl>
                                          <p:spTgt spid="78"/>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wipe(left)">
                                      <p:cBhvr>
                                        <p:cTn id="60" dur="350"/>
                                        <p:tgtEl>
                                          <p:spTgt spid="81"/>
                                        </p:tgtEl>
                                      </p:cBhvr>
                                    </p:animEffect>
                                  </p:childTnLst>
                                </p:cTn>
                              </p:par>
                              <p:par>
                                <p:cTn id="61" presetID="42" presetClass="entr" presetSubtype="0" fill="hold" nodeType="withEffect">
                                  <p:stCondLst>
                                    <p:cond delay="250"/>
                                  </p:stCondLst>
                                  <p:childTnLst>
                                    <p:set>
                                      <p:cBhvr>
                                        <p:cTn id="62" dur="1" fill="hold">
                                          <p:stCondLst>
                                            <p:cond delay="0"/>
                                          </p:stCondLst>
                                        </p:cTn>
                                        <p:tgtEl>
                                          <p:spTgt spid="75"/>
                                        </p:tgtEl>
                                        <p:attrNameLst>
                                          <p:attrName>style.visibility</p:attrName>
                                        </p:attrNameLst>
                                      </p:cBhvr>
                                      <p:to>
                                        <p:strVal val="visible"/>
                                      </p:to>
                                    </p:set>
                                    <p:animEffect transition="in" filter="fade">
                                      <p:cBhvr>
                                        <p:cTn id="63" dur="750"/>
                                        <p:tgtEl>
                                          <p:spTgt spid="75"/>
                                        </p:tgtEl>
                                      </p:cBhvr>
                                    </p:animEffect>
                                    <p:anim calcmode="lin" valueType="num">
                                      <p:cBhvr>
                                        <p:cTn id="64" dur="750" fill="hold"/>
                                        <p:tgtEl>
                                          <p:spTgt spid="75"/>
                                        </p:tgtEl>
                                        <p:attrNameLst>
                                          <p:attrName>ppt_x</p:attrName>
                                        </p:attrNameLst>
                                      </p:cBhvr>
                                      <p:tavLst>
                                        <p:tav tm="0">
                                          <p:val>
                                            <p:strVal val="#ppt_x"/>
                                          </p:val>
                                        </p:tav>
                                        <p:tav tm="100000">
                                          <p:val>
                                            <p:strVal val="#ppt_x"/>
                                          </p:val>
                                        </p:tav>
                                      </p:tavLst>
                                    </p:anim>
                                    <p:anim calcmode="lin" valueType="num">
                                      <p:cBhvr>
                                        <p:cTn id="65" dur="75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84"/>
                                        </p:tgtEl>
                                        <p:attrNameLst>
                                          <p:attrName>style.visibility</p:attrName>
                                        </p:attrNameLst>
                                      </p:cBhvr>
                                      <p:to>
                                        <p:strVal val="visible"/>
                                      </p:to>
                                    </p:set>
                                    <p:animEffect transition="in" filter="wipe(left)">
                                      <p:cBhvr>
                                        <p:cTn id="70" dur="35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B7705B4-B196-B2B2-4611-72A288D96DC6}"/>
              </a:ext>
            </a:extLst>
          </p:cNvPr>
          <p:cNvSpPr>
            <a:spLocks noGrp="1"/>
          </p:cNvSpPr>
          <p:nvPr>
            <p:ph type="body" sz="quarter" idx="13"/>
          </p:nvPr>
        </p:nvSpPr>
        <p:spPr/>
        <p:txBody>
          <a:bodyPr/>
          <a:lstStyle/>
          <a:p>
            <a:r>
              <a:rPr lang="en-US"/>
              <a:t>Rapid recovery = less ransomware impact</a:t>
            </a:r>
          </a:p>
        </p:txBody>
      </p:sp>
      <p:sp>
        <p:nvSpPr>
          <p:cNvPr id="3" name="Title 2">
            <a:extLst>
              <a:ext uri="{FF2B5EF4-FFF2-40B4-BE49-F238E27FC236}">
                <a16:creationId xmlns:a16="http://schemas.microsoft.com/office/drawing/2014/main" id="{34B0C1F8-7CB8-E869-0767-777A85098CBC}"/>
              </a:ext>
            </a:extLst>
          </p:cNvPr>
          <p:cNvSpPr>
            <a:spLocks noGrp="1"/>
          </p:cNvSpPr>
          <p:nvPr>
            <p:ph type="title"/>
          </p:nvPr>
        </p:nvSpPr>
        <p:spPr/>
        <p:txBody>
          <a:bodyPr/>
          <a:lstStyle/>
          <a:p>
            <a:r>
              <a:rPr lang="en-US"/>
              <a:t>Zerto Cyber Resilience Vault ROI</a:t>
            </a:r>
          </a:p>
        </p:txBody>
      </p:sp>
      <p:sp>
        <p:nvSpPr>
          <p:cNvPr id="5" name="Slide Number Placeholder 4">
            <a:extLst>
              <a:ext uri="{FF2B5EF4-FFF2-40B4-BE49-F238E27FC236}">
                <a16:creationId xmlns:a16="http://schemas.microsoft.com/office/drawing/2014/main" id="{70C15A9E-238C-D657-F444-14065515CD2F}"/>
              </a:ext>
            </a:extLst>
          </p:cNvPr>
          <p:cNvSpPr>
            <a:spLocks noGrp="1"/>
          </p:cNvSpPr>
          <p:nvPr>
            <p:ph type="sldNum" sz="quarter" idx="15"/>
          </p:nvPr>
        </p:nvSpPr>
        <p:spPr/>
        <p:txBody>
          <a:bodyPr/>
          <a:lstStyle/>
          <a:p>
            <a:pPr defTabSz="1088421"/>
            <a:fld id="{104FC826-72BB-4AF1-BA01-A94F7396A7DC}" type="slidenum">
              <a:rPr lang="en-US" smtClean="0"/>
              <a:pPr defTabSz="1088421"/>
              <a:t>36</a:t>
            </a:fld>
            <a:endParaRPr lang="en-US"/>
          </a:p>
        </p:txBody>
      </p:sp>
      <p:graphicFrame>
        <p:nvGraphicFramePr>
          <p:cNvPr id="6" name="Table 12">
            <a:extLst>
              <a:ext uri="{FF2B5EF4-FFF2-40B4-BE49-F238E27FC236}">
                <a16:creationId xmlns:a16="http://schemas.microsoft.com/office/drawing/2014/main" id="{4318EF56-84C7-5376-BA7E-FC67F6F75971}"/>
              </a:ext>
            </a:extLst>
          </p:cNvPr>
          <p:cNvGraphicFramePr>
            <a:graphicFrameLocks noGrp="1"/>
          </p:cNvGraphicFramePr>
          <p:nvPr>
            <p:extLst>
              <p:ext uri="{D42A27DB-BD31-4B8C-83A1-F6EECF244321}">
                <p14:modId xmlns:p14="http://schemas.microsoft.com/office/powerpoint/2010/main" val="2941949720"/>
              </p:ext>
            </p:extLst>
          </p:nvPr>
        </p:nvGraphicFramePr>
        <p:xfrm>
          <a:off x="1738926" y="1686583"/>
          <a:ext cx="7888210" cy="3818926"/>
        </p:xfrm>
        <a:graphic>
          <a:graphicData uri="http://schemas.openxmlformats.org/drawingml/2006/table">
            <a:tbl>
              <a:tblPr firstRow="1" bandRow="1">
                <a:tableStyleId>{5940675A-B579-460E-94D1-54222C63F5DA}</a:tableStyleId>
              </a:tblPr>
              <a:tblGrid>
                <a:gridCol w="2395154">
                  <a:extLst>
                    <a:ext uri="{9D8B030D-6E8A-4147-A177-3AD203B41FA5}">
                      <a16:colId xmlns:a16="http://schemas.microsoft.com/office/drawing/2014/main" val="2194956886"/>
                    </a:ext>
                  </a:extLst>
                </a:gridCol>
                <a:gridCol w="1925578">
                  <a:extLst>
                    <a:ext uri="{9D8B030D-6E8A-4147-A177-3AD203B41FA5}">
                      <a16:colId xmlns:a16="http://schemas.microsoft.com/office/drawing/2014/main" val="1902818779"/>
                    </a:ext>
                  </a:extLst>
                </a:gridCol>
                <a:gridCol w="1813661">
                  <a:extLst>
                    <a:ext uri="{9D8B030D-6E8A-4147-A177-3AD203B41FA5}">
                      <a16:colId xmlns:a16="http://schemas.microsoft.com/office/drawing/2014/main" val="1303332116"/>
                    </a:ext>
                  </a:extLst>
                </a:gridCol>
                <a:gridCol w="1753817">
                  <a:extLst>
                    <a:ext uri="{9D8B030D-6E8A-4147-A177-3AD203B41FA5}">
                      <a16:colId xmlns:a16="http://schemas.microsoft.com/office/drawing/2014/main" val="1294431869"/>
                    </a:ext>
                  </a:extLst>
                </a:gridCol>
              </a:tblGrid>
              <a:tr h="942115">
                <a:tc>
                  <a:txBody>
                    <a:bodyPr/>
                    <a:lstStyle/>
                    <a:p>
                      <a:endParaRPr lang="en-US" sz="1600">
                        <a:solidFill>
                          <a:schemeClr val="tx1"/>
                        </a:solidFill>
                        <a:latin typeface="Source Sans Pro" panose="020B0503030403020204" pitchFamily="34" charset="0"/>
                        <a:ea typeface="Source Sans Pro" panose="020B0503030403020204" pitchFamily="34" charset="0"/>
                      </a:endParaRPr>
                    </a:p>
                  </a:txBody>
                  <a:tcPr anchor="ctr">
                    <a:lnL w="9525" cap="flat" cmpd="sng" algn="ctr">
                      <a:no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mn-lt"/>
                          <a:ea typeface="Source Sans Pro" panose="020B0503030403020204" pitchFamily="34" charset="0"/>
                        </a:rPr>
                        <a:t>Leading Backup-Based Cyber Vault </a:t>
                      </a:r>
                      <a:r>
                        <a:rPr lang="en-US" sz="1800">
                          <a:solidFill>
                            <a:schemeClr val="bg1"/>
                          </a:solidFill>
                          <a:latin typeface="+mn-lt"/>
                          <a:ea typeface="Source Sans Pro" panose="020B0503030403020204" pitchFamily="34" charset="0"/>
                        </a:rPr>
                        <a:t>*</a:t>
                      </a:r>
                      <a:endParaRPr lang="en-US" sz="1600">
                        <a:solidFill>
                          <a:schemeClr val="bg1"/>
                        </a:solidFill>
                        <a:latin typeface="+mn-lt"/>
                        <a:ea typeface="Source Sans Pro" panose="020B0503030403020204" pitchFamily="34" charset="0"/>
                      </a:endParaRPr>
                    </a:p>
                  </a:txBody>
                  <a:tcPr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algn="ctr"/>
                      <a:r>
                        <a:rPr lang="en-US" sz="1600">
                          <a:solidFill>
                            <a:srgbClr val="BA0C25"/>
                          </a:solidFill>
                          <a:latin typeface="Source Sans Pro" panose="020B0503030403020204" pitchFamily="34" charset="0"/>
                          <a:ea typeface="Source Sans Pro" panose="020B0503030403020204" pitchFamily="34" charset="0"/>
                        </a:rPr>
                        <a:t>Zerto</a:t>
                      </a:r>
                    </a:p>
                  </a:txBody>
                  <a:tcPr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BA0C25"/>
                    </a:solidFill>
                  </a:tcPr>
                </a:tc>
                <a:tc>
                  <a:txBody>
                    <a:bodyPr/>
                    <a:lstStyle/>
                    <a:p>
                      <a:pPr algn="ctr"/>
                      <a:r>
                        <a:rPr lang="en-US" sz="2400" b="1">
                          <a:solidFill>
                            <a:schemeClr val="bg1"/>
                          </a:solidFill>
                          <a:latin typeface="+mj-lt"/>
                          <a:ea typeface="Source Sans Pro" panose="020B0503030403020204" pitchFamily="34" charset="0"/>
                        </a:rPr>
                        <a:t>Zerto</a:t>
                      </a:r>
                    </a:p>
                    <a:p>
                      <a:pPr algn="ctr"/>
                      <a:r>
                        <a:rPr lang="en-US" sz="1600" b="1">
                          <a:solidFill>
                            <a:schemeClr val="bg1"/>
                          </a:solidFill>
                          <a:latin typeface="+mj-lt"/>
                          <a:ea typeface="Source Sans Pro" panose="020B0503030403020204" pitchFamily="34" charset="0"/>
                        </a:rPr>
                        <a:t>Benefits</a:t>
                      </a:r>
                    </a:p>
                  </a:txBody>
                  <a:tcPr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2161549647"/>
                  </a:ext>
                </a:extLst>
              </a:tr>
              <a:tr h="699857">
                <a:tc>
                  <a:txBody>
                    <a:bodyPr/>
                    <a:lstStyle/>
                    <a:p>
                      <a:pPr algn="r"/>
                      <a:r>
                        <a:rPr lang="en-US" sz="1500" b="0" i="0">
                          <a:solidFill>
                            <a:schemeClr val="tx1"/>
                          </a:solidFill>
                          <a:latin typeface="+mn-lt"/>
                          <a:ea typeface="Source Sans Pro" panose="020B0503030403020204" pitchFamily="34" charset="0"/>
                        </a:rPr>
                        <a:t>Last Good Copy (RPO)</a:t>
                      </a:r>
                    </a:p>
                  </a:txBody>
                  <a:tcPr anchor="ctr">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0">
                          <a:solidFill>
                            <a:schemeClr val="tx1"/>
                          </a:solidFill>
                          <a:latin typeface="+mn-lt"/>
                          <a:ea typeface="Source Sans Pro" panose="020B0503030403020204" pitchFamily="34" charset="0"/>
                        </a:rPr>
                        <a:t>32 – 56 hours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b="0">
                          <a:solidFill>
                            <a:schemeClr val="tx1"/>
                          </a:solidFill>
                          <a:latin typeface="+mn-lt"/>
                          <a:ea typeface="Source Sans Pro" panose="020B0503030403020204" pitchFamily="34" charset="0"/>
                        </a:rPr>
                        <a:t>4 hours</a:t>
                      </a:r>
                    </a:p>
                  </a:txBody>
                  <a:tcPr anchor="ctr">
                    <a:lnL w="12700" cap="flat" cmpd="sng" algn="ctr">
                      <a:solidFill>
                        <a:schemeClr val="bg1">
                          <a:lumMod val="75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b="0" i="1">
                          <a:solidFill>
                            <a:schemeClr val="tx1">
                              <a:lumMod val="50000"/>
                            </a:schemeClr>
                          </a:solidFill>
                          <a:latin typeface="+mn-lt"/>
                          <a:ea typeface="Source Sans Pro" panose="020B0503030403020204" pitchFamily="34" charset="0"/>
                        </a:rPr>
                        <a:t>&gt;87% Reduction</a:t>
                      </a:r>
                    </a:p>
                  </a:txBody>
                  <a:tcPr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0629564"/>
                  </a:ext>
                </a:extLst>
              </a:tr>
              <a:tr h="699857">
                <a:tc>
                  <a:txBody>
                    <a:bodyPr/>
                    <a:lstStyle/>
                    <a:p>
                      <a:pPr algn="r"/>
                      <a:r>
                        <a:rPr lang="en-US" sz="1500" b="0" i="0">
                          <a:solidFill>
                            <a:schemeClr val="tx1"/>
                          </a:solidFill>
                          <a:latin typeface="+mn-lt"/>
                          <a:ea typeface="Source Sans Pro" panose="020B0503030403020204" pitchFamily="34" charset="0"/>
                        </a:rPr>
                        <a:t>Time to Restore (RTO)</a:t>
                      </a:r>
                    </a:p>
                  </a:txBody>
                  <a:tcPr anchor="ctr">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0">
                          <a:solidFill>
                            <a:schemeClr val="tx1"/>
                          </a:solidFill>
                          <a:latin typeface="+mn-lt"/>
                          <a:ea typeface="Source Sans Pro" panose="020B0503030403020204" pitchFamily="34" charset="0"/>
                        </a:rPr>
                        <a:t>16 – 18 days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b="0">
                          <a:solidFill>
                            <a:schemeClr val="tx1"/>
                          </a:solidFill>
                          <a:latin typeface="+mn-lt"/>
                          <a:ea typeface="Source Sans Pro" panose="020B0503030403020204" pitchFamily="34" charset="0"/>
                        </a:rPr>
                        <a:t>2 hours</a:t>
                      </a:r>
                    </a:p>
                  </a:txBody>
                  <a:tcPr anchor="ctr">
                    <a:lnL w="12700" cap="flat" cmpd="sng" algn="ctr">
                      <a:solidFill>
                        <a:schemeClr val="bg1">
                          <a:lumMod val="75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b="0" i="1">
                          <a:solidFill>
                            <a:schemeClr val="tx1">
                              <a:lumMod val="50000"/>
                            </a:schemeClr>
                          </a:solidFill>
                          <a:latin typeface="+mn-lt"/>
                          <a:ea typeface="Source Sans Pro" panose="020B0503030403020204" pitchFamily="34" charset="0"/>
                        </a:rPr>
                        <a:t>&gt;99% Reduction</a:t>
                      </a:r>
                    </a:p>
                  </a:txBody>
                  <a:tcPr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8827081"/>
                  </a:ext>
                </a:extLst>
              </a:tr>
              <a:tr h="699857">
                <a:tc>
                  <a:txBody>
                    <a:bodyPr/>
                    <a:lstStyle/>
                    <a:p>
                      <a:pPr algn="r"/>
                      <a:r>
                        <a:rPr lang="en-US" sz="1500" b="0" i="0">
                          <a:solidFill>
                            <a:schemeClr val="tx1"/>
                          </a:solidFill>
                          <a:latin typeface="+mn-lt"/>
                          <a:ea typeface="Source Sans Pro" panose="020B0503030403020204" pitchFamily="34" charset="0"/>
                        </a:rPr>
                        <a:t>Total Ransomware Impact</a:t>
                      </a:r>
                    </a:p>
                  </a:txBody>
                  <a:tcPr anchor="ctr">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0">
                          <a:solidFill>
                            <a:schemeClr val="tx1"/>
                          </a:solidFill>
                          <a:latin typeface="+mn-lt"/>
                          <a:ea typeface="Source Sans Pro" panose="020B0503030403020204" pitchFamily="34" charset="0"/>
                        </a:rPr>
                        <a:t>20+ days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b="0">
                          <a:solidFill>
                            <a:schemeClr val="tx1"/>
                          </a:solidFill>
                          <a:latin typeface="+mn-lt"/>
                          <a:ea typeface="Source Sans Pro" panose="020B0503030403020204" pitchFamily="34" charset="0"/>
                        </a:rPr>
                        <a:t>6 hours</a:t>
                      </a:r>
                    </a:p>
                  </a:txBody>
                  <a:tcPr anchor="ctr">
                    <a:lnL w="12700" cap="flat" cmpd="sng" algn="ctr">
                      <a:solidFill>
                        <a:schemeClr val="bg1">
                          <a:lumMod val="75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b="0" i="1">
                          <a:solidFill>
                            <a:schemeClr val="tx1">
                              <a:lumMod val="50000"/>
                            </a:schemeClr>
                          </a:solidFill>
                          <a:latin typeface="+mn-lt"/>
                          <a:ea typeface="Source Sans Pro" panose="020B0503030403020204" pitchFamily="34" charset="0"/>
                        </a:rPr>
                        <a:t>&gt;99% Reduction</a:t>
                      </a:r>
                    </a:p>
                  </a:txBody>
                  <a:tcPr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7613011"/>
                  </a:ext>
                </a:extLst>
              </a:tr>
              <a:tr h="699857">
                <a:tc>
                  <a:txBody>
                    <a:bodyPr/>
                    <a:lstStyle/>
                    <a:p>
                      <a:pPr marL="0" marR="0" lvl="0" indent="0" algn="r" defTabSz="609555" rtl="0" eaLnBrk="1" fontAlgn="auto" latinLnBrk="0" hangingPunct="1">
                        <a:lnSpc>
                          <a:spcPct val="100000"/>
                        </a:lnSpc>
                        <a:spcBef>
                          <a:spcPts val="0"/>
                        </a:spcBef>
                        <a:spcAft>
                          <a:spcPts val="0"/>
                        </a:spcAft>
                        <a:buClrTx/>
                        <a:buSzTx/>
                        <a:buFontTx/>
                        <a:buNone/>
                        <a:tabLst/>
                        <a:defRPr/>
                      </a:pPr>
                      <a:r>
                        <a:rPr lang="en-US" sz="1500" b="0" i="0">
                          <a:solidFill>
                            <a:schemeClr val="tx1"/>
                          </a:solidFill>
                          <a:latin typeface="+mn-lt"/>
                          <a:ea typeface="Source Sans Pro" panose="020B0503030403020204" pitchFamily="34" charset="0"/>
                        </a:rPr>
                        <a:t>Journal-Based Recovery</a:t>
                      </a:r>
                    </a:p>
                  </a:txBody>
                  <a:tcPr anchor="ctr">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0">
                          <a:solidFill>
                            <a:schemeClr val="tx1"/>
                          </a:solidFill>
                          <a:latin typeface="+mn-lt"/>
                          <a:ea typeface="Source Sans Pro" panose="020B0503030403020204" pitchFamily="34" charset="0"/>
                        </a:rPr>
                        <a:t>NO</a:t>
                      </a:r>
                    </a:p>
                  </a:txBody>
                  <a:tcPr anchor="ctr">
                    <a:lnL w="12700" cap="flat" cmpd="sng" algn="ctr">
                      <a:solidFill>
                        <a:schemeClr val="bg1">
                          <a:lumMod val="75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500" b="0" i="0" u="none" strike="noStrike">
                          <a:solidFill>
                            <a:srgbClr val="000000"/>
                          </a:solidFill>
                          <a:effectLst/>
                          <a:latin typeface="+mn-lt"/>
                          <a:ea typeface="Source Sans Pro" panose="020B0503030403020204" pitchFamily="34" charset="0"/>
                        </a:rPr>
                        <a:t>YES</a:t>
                      </a:r>
                      <a:endParaRPr lang="en-US" sz="1500" b="0">
                        <a:solidFill>
                          <a:schemeClr val="tx1"/>
                        </a:solidFill>
                        <a:latin typeface="+mn-lt"/>
                        <a:ea typeface="Source Sans Pro" panose="020B0503030403020204" pitchFamily="34" charset="0"/>
                      </a:endParaRPr>
                    </a:p>
                  </a:txBody>
                  <a:tcPr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b="0" i="1">
                          <a:solidFill>
                            <a:schemeClr val="tx1">
                              <a:lumMod val="50000"/>
                            </a:schemeClr>
                          </a:solidFill>
                          <a:latin typeface="+mn-lt"/>
                          <a:ea typeface="Source Sans Pro" panose="020B0503030403020204" pitchFamily="34" charset="0"/>
                        </a:rPr>
                        <a:t>Only journal-based solution for cyber recovery</a:t>
                      </a:r>
                    </a:p>
                  </a:txBody>
                  <a:tcPr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89233"/>
                  </a:ext>
                </a:extLst>
              </a:tr>
            </a:tbl>
          </a:graphicData>
        </a:graphic>
      </p:graphicFrame>
      <p:sp>
        <p:nvSpPr>
          <p:cNvPr id="7" name="TextBox 6">
            <a:extLst>
              <a:ext uri="{FF2B5EF4-FFF2-40B4-BE49-F238E27FC236}">
                <a16:creationId xmlns:a16="http://schemas.microsoft.com/office/drawing/2014/main" id="{5F2ADDF4-110E-659A-FDFE-312CBF5BE28A}"/>
              </a:ext>
            </a:extLst>
          </p:cNvPr>
          <p:cNvSpPr txBox="1"/>
          <p:nvPr/>
        </p:nvSpPr>
        <p:spPr>
          <a:xfrm>
            <a:off x="5140289" y="5695542"/>
            <a:ext cx="49610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82F3C"/>
                </a:solidFill>
                <a:effectLst/>
                <a:uLnTx/>
                <a:uFillTx/>
                <a:ea typeface="+mn-ea"/>
                <a:cs typeface="+mn-cs"/>
              </a:rPr>
              <a:t>*</a:t>
            </a:r>
            <a:r>
              <a:rPr kumimoji="0" lang="en-US" sz="1200" b="0" i="0" u="none" strike="noStrike" kern="1200" cap="none" spc="0" normalizeH="0" baseline="0" noProof="0">
                <a:ln>
                  <a:noFill/>
                </a:ln>
                <a:solidFill>
                  <a:srgbClr val="282F3C"/>
                </a:solidFill>
                <a:effectLst/>
                <a:uLnTx/>
                <a:uFillTx/>
                <a:ea typeface="+mn-ea"/>
                <a:cs typeface="+mn-cs"/>
              </a:rPr>
              <a:t> </a:t>
            </a:r>
            <a:r>
              <a:rPr lang="en-US" sz="1200">
                <a:solidFill>
                  <a:srgbClr val="282F3C"/>
                </a:solidFill>
              </a:rPr>
              <a:t>R</a:t>
            </a:r>
            <a:r>
              <a:rPr kumimoji="0" lang="en-US" sz="1200" b="0" i="0" u="none" strike="noStrike" kern="1200" cap="none" spc="0" normalizeH="0" baseline="0" noProof="0" err="1">
                <a:ln>
                  <a:noFill/>
                </a:ln>
                <a:solidFill>
                  <a:srgbClr val="282F3C"/>
                </a:solidFill>
                <a:effectLst/>
                <a:uLnTx/>
                <a:uFillTx/>
                <a:ea typeface="+mn-ea"/>
                <a:cs typeface="+mn-cs"/>
              </a:rPr>
              <a:t>eal</a:t>
            </a:r>
            <a:r>
              <a:rPr kumimoji="0" lang="en-US" sz="1200" b="0" i="0" u="none" strike="noStrike" kern="1200" cap="none" spc="0" normalizeH="0" baseline="0" noProof="0">
                <a:ln>
                  <a:noFill/>
                </a:ln>
                <a:solidFill>
                  <a:srgbClr val="282F3C"/>
                </a:solidFill>
                <a:effectLst/>
                <a:uLnTx/>
                <a:uFillTx/>
                <a:ea typeface="+mn-ea"/>
                <a:cs typeface="+mn-cs"/>
              </a:rPr>
              <a:t>-life example based on customer protecting 300 VMs and 300 TBs</a:t>
            </a:r>
          </a:p>
        </p:txBody>
      </p:sp>
      <p:pic>
        <p:nvPicPr>
          <p:cNvPr id="8" name="Graphic 7">
            <a:extLst>
              <a:ext uri="{FF2B5EF4-FFF2-40B4-BE49-F238E27FC236}">
                <a16:creationId xmlns:a16="http://schemas.microsoft.com/office/drawing/2014/main" id="{B0757162-978D-F47B-83C9-768BB1425D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27775" y="1875994"/>
            <a:ext cx="1469587" cy="600147"/>
          </a:xfrm>
          <a:prstGeom prst="rect">
            <a:avLst/>
          </a:prstGeom>
        </p:spPr>
      </p:pic>
    </p:spTree>
    <p:extLst>
      <p:ext uri="{BB962C8B-B14F-4D97-AF65-F5344CB8AC3E}">
        <p14:creationId xmlns:p14="http://schemas.microsoft.com/office/powerpoint/2010/main" val="629688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E4C792-A178-1FE6-9B2E-7C5508BD6377}"/>
              </a:ext>
            </a:extLst>
          </p:cNvPr>
          <p:cNvSpPr>
            <a:spLocks noGrp="1"/>
          </p:cNvSpPr>
          <p:nvPr>
            <p:ph type="body" sz="quarter" idx="13"/>
          </p:nvPr>
        </p:nvSpPr>
        <p:spPr/>
        <p:txBody>
          <a:bodyPr/>
          <a:lstStyle/>
          <a:p>
            <a:r>
              <a:rPr lang="en-US"/>
              <a:t>Unlocking rapid air-gapped recovery</a:t>
            </a:r>
          </a:p>
        </p:txBody>
      </p:sp>
      <p:sp>
        <p:nvSpPr>
          <p:cNvPr id="3" name="Title 2">
            <a:extLst>
              <a:ext uri="{FF2B5EF4-FFF2-40B4-BE49-F238E27FC236}">
                <a16:creationId xmlns:a16="http://schemas.microsoft.com/office/drawing/2014/main" id="{D822ED43-0133-CB35-01A1-AB384483D604}"/>
              </a:ext>
            </a:extLst>
          </p:cNvPr>
          <p:cNvSpPr>
            <a:spLocks noGrp="1"/>
          </p:cNvSpPr>
          <p:nvPr>
            <p:ph type="title"/>
          </p:nvPr>
        </p:nvSpPr>
        <p:spPr/>
        <p:txBody>
          <a:bodyPr/>
          <a:lstStyle/>
          <a:p>
            <a:r>
              <a:rPr lang="en-US"/>
              <a:t>Zerto Cyber Resilience Vault</a:t>
            </a:r>
          </a:p>
        </p:txBody>
      </p:sp>
      <p:sp>
        <p:nvSpPr>
          <p:cNvPr id="5" name="Slide Number Placeholder 4">
            <a:extLst>
              <a:ext uri="{FF2B5EF4-FFF2-40B4-BE49-F238E27FC236}">
                <a16:creationId xmlns:a16="http://schemas.microsoft.com/office/drawing/2014/main" id="{3C79775A-30B5-C890-B96E-97D29630E328}"/>
              </a:ext>
            </a:extLst>
          </p:cNvPr>
          <p:cNvSpPr>
            <a:spLocks noGrp="1"/>
          </p:cNvSpPr>
          <p:nvPr>
            <p:ph type="sldNum" sz="quarter" idx="15"/>
          </p:nvPr>
        </p:nvSpPr>
        <p:spPr/>
        <p:txBody>
          <a:bodyPr/>
          <a:lstStyle/>
          <a:p>
            <a:pPr defTabSz="1088421"/>
            <a:fld id="{104FC826-72BB-4AF1-BA01-A94F7396A7DC}" type="slidenum">
              <a:rPr lang="en-US" smtClean="0"/>
              <a:pPr defTabSz="1088421"/>
              <a:t>37</a:t>
            </a:fld>
            <a:endParaRPr lang="en-US"/>
          </a:p>
        </p:txBody>
      </p:sp>
      <p:sp>
        <p:nvSpPr>
          <p:cNvPr id="6" name="Content Placeholder 3">
            <a:extLst>
              <a:ext uri="{FF2B5EF4-FFF2-40B4-BE49-F238E27FC236}">
                <a16:creationId xmlns:a16="http://schemas.microsoft.com/office/drawing/2014/main" id="{A098A40E-3990-114C-B44B-258E766AD314}"/>
              </a:ext>
            </a:extLst>
          </p:cNvPr>
          <p:cNvSpPr txBox="1">
            <a:spLocks/>
          </p:cNvSpPr>
          <p:nvPr/>
        </p:nvSpPr>
        <p:spPr bwMode="auto">
          <a:xfrm>
            <a:off x="2623608" y="2061312"/>
            <a:ext cx="2598481" cy="105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88925" indent="-288925" algn="l" defTabSz="608013" rtl="0" eaLnBrk="1" fontAlgn="base" hangingPunct="1">
              <a:spcBef>
                <a:spcPct val="20000"/>
              </a:spcBef>
              <a:spcAft>
                <a:spcPct val="0"/>
              </a:spcAft>
              <a:buClr>
                <a:srgbClr val="A30015"/>
              </a:buClr>
              <a:buFont typeface="Arial" panose="020B0604020202020204" pitchFamily="34" charset="0"/>
              <a:buChar char="•"/>
              <a:defRPr lang="en-US" sz="2000" kern="1200" dirty="0">
                <a:solidFill>
                  <a:schemeClr val="tx1"/>
                </a:solidFill>
                <a:latin typeface="Source Sans Pro Light" panose="020B0403030403020204" pitchFamily="34" charset="0"/>
                <a:ea typeface="Source Sans Pro Light" panose="020B0403030403020204" pitchFamily="34" charset="0"/>
                <a:cs typeface="Calibri Light" panose="020F0302020204030204" pitchFamily="34" charset="0"/>
              </a:defRPr>
            </a:lvl1pPr>
            <a:lvl2pPr marL="858838" indent="-249238" algn="l" defTabSz="608013" rtl="0" eaLnBrk="1" fontAlgn="base" hangingPunct="1">
              <a:spcBef>
                <a:spcPct val="20000"/>
              </a:spcBef>
              <a:spcAft>
                <a:spcPct val="0"/>
              </a:spcAft>
              <a:buClr>
                <a:srgbClr val="A30015"/>
              </a:buClr>
              <a:buFont typeface="Arial" panose="020B0604020202020204" pitchFamily="34" charset="0"/>
              <a:buChar char="–"/>
              <a:defRPr kern="1200">
                <a:solidFill>
                  <a:schemeClr val="tx1"/>
                </a:solidFill>
                <a:latin typeface="Source Sans Pro Light" panose="020B0403030403020204" pitchFamily="34" charset="0"/>
                <a:ea typeface="+mn-ea"/>
                <a:cs typeface="Calibri Light" panose="020F0302020204030204" pitchFamily="34" charset="0"/>
              </a:defRPr>
            </a:lvl2pPr>
            <a:lvl3pPr marL="1433513" indent="-214313" algn="l" defTabSz="608013" rtl="0" eaLnBrk="1" fontAlgn="base" hangingPunct="1">
              <a:spcBef>
                <a:spcPct val="20000"/>
              </a:spcBef>
              <a:spcAft>
                <a:spcPct val="0"/>
              </a:spcAft>
              <a:buClr>
                <a:srgbClr val="A30015"/>
              </a:buClr>
              <a:buFont typeface="Arial" panose="020B0604020202020204" pitchFamily="34" charset="0"/>
              <a:buChar char="•"/>
              <a:defRPr sz="1600" b="1" kern="1200">
                <a:solidFill>
                  <a:schemeClr val="tx1"/>
                </a:solidFill>
                <a:latin typeface="Source Sans Pro SemiBold" panose="020B0503030403020204" pitchFamily="34" charset="0"/>
                <a:ea typeface="+mn-ea"/>
                <a:cs typeface="Calibri Light" panose="020F0302020204030204" pitchFamily="34" charset="0"/>
              </a:defRPr>
            </a:lvl3pPr>
            <a:lvl4pPr marL="2063750" indent="-234950" algn="l" defTabSz="608013" rtl="0" eaLnBrk="1" fontAlgn="base" hangingPunct="1">
              <a:spcBef>
                <a:spcPct val="20000"/>
              </a:spcBef>
              <a:spcAft>
                <a:spcPct val="0"/>
              </a:spcAft>
              <a:buClr>
                <a:srgbClr val="A30015"/>
              </a:buClr>
              <a:buFont typeface="Arial" panose="020B0604020202020204" pitchFamily="34" charset="0"/>
              <a:buChar char="–"/>
              <a:defRPr sz="1400" kern="1200">
                <a:solidFill>
                  <a:schemeClr val="tx1"/>
                </a:solidFill>
                <a:latin typeface="Source Sans Pro Semibold" panose="020B0503030403020204" pitchFamily="34" charset="0"/>
                <a:ea typeface="+mn-ea"/>
                <a:cs typeface="Calibri" panose="020F0502020204030204" pitchFamily="34" charset="0"/>
              </a:defRPr>
            </a:lvl4pPr>
            <a:lvl5pPr marL="2630488" indent="-192088" algn="l" defTabSz="608013" rtl="0" eaLnBrk="1" fontAlgn="base" hangingPunct="1">
              <a:spcBef>
                <a:spcPct val="20000"/>
              </a:spcBef>
              <a:spcAft>
                <a:spcPct val="0"/>
              </a:spcAft>
              <a:buClr>
                <a:srgbClr val="A30015"/>
              </a:buClr>
              <a:buFont typeface="Arial" panose="020B0604020202020204" pitchFamily="34" charset="0"/>
              <a:buChar char="»"/>
              <a:defRPr sz="1200" kern="1200">
                <a:solidFill>
                  <a:schemeClr val="tx1"/>
                </a:solidFill>
                <a:latin typeface="Source Sans Pro Light" panose="020B0403030403020204" pitchFamily="34" charset="0"/>
                <a:ea typeface="+mn-ea"/>
                <a:cs typeface="Calibri" panose="020F0502020204030204" pitchFamily="34" charset="0"/>
              </a:defRPr>
            </a:lvl5pPr>
            <a:lvl6pPr marL="3352548" indent="-304776" algn="l" defTabSz="609555" rtl="0" eaLnBrk="1" latinLnBrk="0" hangingPunct="1">
              <a:spcBef>
                <a:spcPct val="20000"/>
              </a:spcBef>
              <a:buFont typeface="Arial"/>
              <a:buChar char="•"/>
              <a:defRPr sz="2700"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700"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700"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700" kern="1200">
                <a:solidFill>
                  <a:schemeClr val="tx1"/>
                </a:solidFill>
                <a:latin typeface="+mn-lt"/>
                <a:ea typeface="+mn-ea"/>
                <a:cs typeface="+mn-cs"/>
              </a:defRPr>
            </a:lvl9pPr>
          </a:lstStyle>
          <a:p>
            <a:pPr marL="0" indent="0">
              <a:spcAft>
                <a:spcPts val="2400"/>
              </a:spcAft>
              <a:buNone/>
            </a:pPr>
            <a:r>
              <a:rPr kumimoji="0" lang="en-US" sz="1500" b="0" i="0" u="none" strike="noStrike" kern="1200" cap="none" spc="0" normalizeH="0" baseline="0" noProof="0">
                <a:ln>
                  <a:noFill/>
                </a:ln>
                <a:solidFill>
                  <a:srgbClr val="282F3C"/>
                </a:solidFill>
                <a:effectLst/>
                <a:uLnTx/>
                <a:uFillTx/>
                <a:latin typeface="+mn-lt"/>
                <a:ea typeface="Source Sans Pro Light" panose="020B0403030403020204" pitchFamily="34" charset="0"/>
                <a:cs typeface="Calibri Light" panose="020F0302020204030204" pitchFamily="34" charset="0"/>
              </a:rPr>
              <a:t>Combines isolated recovery environment with secure data vault using unique zero trust architecture.</a:t>
            </a:r>
            <a:endParaRPr kumimoji="0" lang="en-US" sz="1500" b="0" i="0" u="none" strike="noStrike" kern="1200" cap="none" spc="0" normalizeH="0" baseline="0" noProof="0">
              <a:ln>
                <a:noFill/>
              </a:ln>
              <a:solidFill>
                <a:srgbClr val="373C41"/>
              </a:solidFill>
              <a:effectLst/>
              <a:uLnTx/>
              <a:uFillTx/>
              <a:latin typeface="+mn-lt"/>
              <a:ea typeface="Source Sans Pro Light" panose="020B0403030403020204" pitchFamily="34" charset="0"/>
              <a:cs typeface="Calibri Light" panose="020F0302020204030204" pitchFamily="34" charset="0"/>
            </a:endParaRPr>
          </a:p>
          <a:p>
            <a:pPr marL="0" marR="0" lvl="0" indent="0" algn="l" defTabSz="608013" rtl="0" eaLnBrk="1" fontAlgn="base" latinLnBrk="0" hangingPunct="1">
              <a:lnSpc>
                <a:spcPct val="100000"/>
              </a:lnSpc>
              <a:spcBef>
                <a:spcPct val="20000"/>
              </a:spcBef>
              <a:spcAft>
                <a:spcPts val="2400"/>
              </a:spcAft>
              <a:buClr>
                <a:srgbClr val="A30015"/>
              </a:buClr>
              <a:buSzTx/>
              <a:buFont typeface="Arial" panose="020B0604020202020204" pitchFamily="34" charset="0"/>
              <a:buNone/>
              <a:tabLst/>
              <a:defRPr/>
            </a:pPr>
            <a:endParaRPr kumimoji="0" lang="en-US" sz="1500" b="0" i="0" u="none" strike="noStrike" kern="1200" cap="none" spc="0" normalizeH="0" baseline="0" noProof="0">
              <a:ln>
                <a:noFill/>
              </a:ln>
              <a:solidFill>
                <a:srgbClr val="373C41"/>
              </a:solidFill>
              <a:effectLst/>
              <a:uLnTx/>
              <a:uFillTx/>
              <a:latin typeface="Source Sans Pro" panose="020B0503030403020204" pitchFamily="34" charset="0"/>
              <a:ea typeface="Source Sans Pro Light" panose="020B0403030403020204" pitchFamily="34" charset="0"/>
              <a:cs typeface="Calibri Light" panose="020F0302020204030204" pitchFamily="34" charset="0"/>
            </a:endParaRPr>
          </a:p>
        </p:txBody>
      </p:sp>
      <p:sp>
        <p:nvSpPr>
          <p:cNvPr id="11" name="Oval 10">
            <a:extLst>
              <a:ext uri="{FF2B5EF4-FFF2-40B4-BE49-F238E27FC236}">
                <a16:creationId xmlns:a16="http://schemas.microsoft.com/office/drawing/2014/main" id="{983A1A6D-1C4B-EE4B-4450-778688644DD9}"/>
              </a:ext>
            </a:extLst>
          </p:cNvPr>
          <p:cNvSpPr/>
          <p:nvPr/>
        </p:nvSpPr>
        <p:spPr>
          <a:xfrm>
            <a:off x="874801" y="3762819"/>
            <a:ext cx="1541545" cy="1541545"/>
          </a:xfrm>
          <a:prstGeom prst="ellipse">
            <a:avLst/>
          </a:prstGeom>
          <a:solidFill>
            <a:schemeClr val="bg1">
              <a:lumMod val="95000"/>
              <a:alpha val="73000"/>
            </a:schemeClr>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7" name="Oval 16">
            <a:extLst>
              <a:ext uri="{FF2B5EF4-FFF2-40B4-BE49-F238E27FC236}">
                <a16:creationId xmlns:a16="http://schemas.microsoft.com/office/drawing/2014/main" id="{867EAF0C-E553-ED44-AF9C-A48401663FAC}"/>
              </a:ext>
            </a:extLst>
          </p:cNvPr>
          <p:cNvSpPr/>
          <p:nvPr/>
        </p:nvSpPr>
        <p:spPr>
          <a:xfrm>
            <a:off x="5927766" y="3762819"/>
            <a:ext cx="1541545" cy="1541545"/>
          </a:xfrm>
          <a:prstGeom prst="ellipse">
            <a:avLst/>
          </a:prstGeom>
          <a:solidFill>
            <a:schemeClr val="bg1">
              <a:lumMod val="95000"/>
              <a:alpha val="73000"/>
            </a:schemeClr>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23" name="Content Placeholder 3">
            <a:extLst>
              <a:ext uri="{FF2B5EF4-FFF2-40B4-BE49-F238E27FC236}">
                <a16:creationId xmlns:a16="http://schemas.microsoft.com/office/drawing/2014/main" id="{35367689-DD44-9FB5-4A78-39012CD71ED2}"/>
              </a:ext>
            </a:extLst>
          </p:cNvPr>
          <p:cNvSpPr txBox="1">
            <a:spLocks/>
          </p:cNvSpPr>
          <p:nvPr/>
        </p:nvSpPr>
        <p:spPr bwMode="auto">
          <a:xfrm>
            <a:off x="7678105" y="2182018"/>
            <a:ext cx="2986660" cy="81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88925" indent="-288925" algn="l" defTabSz="608013" rtl="0" eaLnBrk="1" fontAlgn="base" hangingPunct="1">
              <a:spcBef>
                <a:spcPct val="20000"/>
              </a:spcBef>
              <a:spcAft>
                <a:spcPct val="0"/>
              </a:spcAft>
              <a:buClr>
                <a:srgbClr val="A30015"/>
              </a:buClr>
              <a:buFont typeface="Arial" panose="020B0604020202020204" pitchFamily="34" charset="0"/>
              <a:buChar char="•"/>
              <a:defRPr lang="en-US" sz="2000" kern="1200" dirty="0">
                <a:solidFill>
                  <a:schemeClr val="tx1"/>
                </a:solidFill>
                <a:latin typeface="Source Sans Pro Light" panose="020B0403030403020204" pitchFamily="34" charset="0"/>
                <a:ea typeface="Source Sans Pro Light" panose="020B0403030403020204" pitchFamily="34" charset="0"/>
                <a:cs typeface="Calibri Light" panose="020F0302020204030204" pitchFamily="34" charset="0"/>
              </a:defRPr>
            </a:lvl1pPr>
            <a:lvl2pPr marL="858838" indent="-249238" algn="l" defTabSz="608013" rtl="0" eaLnBrk="1" fontAlgn="base" hangingPunct="1">
              <a:spcBef>
                <a:spcPct val="20000"/>
              </a:spcBef>
              <a:spcAft>
                <a:spcPct val="0"/>
              </a:spcAft>
              <a:buClr>
                <a:srgbClr val="A30015"/>
              </a:buClr>
              <a:buFont typeface="Arial" panose="020B0604020202020204" pitchFamily="34" charset="0"/>
              <a:buChar char="–"/>
              <a:defRPr kern="1200">
                <a:solidFill>
                  <a:schemeClr val="tx1"/>
                </a:solidFill>
                <a:latin typeface="Source Sans Pro Light" panose="020B0403030403020204" pitchFamily="34" charset="0"/>
                <a:ea typeface="+mn-ea"/>
                <a:cs typeface="Calibri Light" panose="020F0302020204030204" pitchFamily="34" charset="0"/>
              </a:defRPr>
            </a:lvl2pPr>
            <a:lvl3pPr marL="1433513" indent="-214313" algn="l" defTabSz="608013" rtl="0" eaLnBrk="1" fontAlgn="base" hangingPunct="1">
              <a:spcBef>
                <a:spcPct val="20000"/>
              </a:spcBef>
              <a:spcAft>
                <a:spcPct val="0"/>
              </a:spcAft>
              <a:buClr>
                <a:srgbClr val="A30015"/>
              </a:buClr>
              <a:buFont typeface="Arial" panose="020B0604020202020204" pitchFamily="34" charset="0"/>
              <a:buChar char="•"/>
              <a:defRPr sz="1600" b="1" kern="1200">
                <a:solidFill>
                  <a:schemeClr val="tx1"/>
                </a:solidFill>
                <a:latin typeface="Source Sans Pro SemiBold" panose="020B0503030403020204" pitchFamily="34" charset="0"/>
                <a:ea typeface="+mn-ea"/>
                <a:cs typeface="Calibri Light" panose="020F0302020204030204" pitchFamily="34" charset="0"/>
              </a:defRPr>
            </a:lvl3pPr>
            <a:lvl4pPr marL="2063750" indent="-234950" algn="l" defTabSz="608013" rtl="0" eaLnBrk="1" fontAlgn="base" hangingPunct="1">
              <a:spcBef>
                <a:spcPct val="20000"/>
              </a:spcBef>
              <a:spcAft>
                <a:spcPct val="0"/>
              </a:spcAft>
              <a:buClr>
                <a:srgbClr val="A30015"/>
              </a:buClr>
              <a:buFont typeface="Arial" panose="020B0604020202020204" pitchFamily="34" charset="0"/>
              <a:buChar char="–"/>
              <a:defRPr sz="1400" kern="1200">
                <a:solidFill>
                  <a:schemeClr val="tx1"/>
                </a:solidFill>
                <a:latin typeface="Source Sans Pro Semibold" panose="020B0503030403020204" pitchFamily="34" charset="0"/>
                <a:ea typeface="+mn-ea"/>
                <a:cs typeface="Calibri" panose="020F0502020204030204" pitchFamily="34" charset="0"/>
              </a:defRPr>
            </a:lvl4pPr>
            <a:lvl5pPr marL="2630488" indent="-192088" algn="l" defTabSz="608013" rtl="0" eaLnBrk="1" fontAlgn="base" hangingPunct="1">
              <a:spcBef>
                <a:spcPct val="20000"/>
              </a:spcBef>
              <a:spcAft>
                <a:spcPct val="0"/>
              </a:spcAft>
              <a:buClr>
                <a:srgbClr val="A30015"/>
              </a:buClr>
              <a:buFont typeface="Arial" panose="020B0604020202020204" pitchFamily="34" charset="0"/>
              <a:buChar char="»"/>
              <a:defRPr sz="1200" kern="1200">
                <a:solidFill>
                  <a:schemeClr val="tx1"/>
                </a:solidFill>
                <a:latin typeface="Source Sans Pro Light" panose="020B0403030403020204" pitchFamily="34" charset="0"/>
                <a:ea typeface="+mn-ea"/>
                <a:cs typeface="Calibri" panose="020F0502020204030204" pitchFamily="34" charset="0"/>
              </a:defRPr>
            </a:lvl5pPr>
            <a:lvl6pPr marL="3352548" indent="-304776" algn="l" defTabSz="609555" rtl="0" eaLnBrk="1" latinLnBrk="0" hangingPunct="1">
              <a:spcBef>
                <a:spcPct val="20000"/>
              </a:spcBef>
              <a:buFont typeface="Arial"/>
              <a:buChar char="•"/>
              <a:defRPr sz="2700"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700"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700"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700" kern="1200">
                <a:solidFill>
                  <a:schemeClr val="tx1"/>
                </a:solidFill>
                <a:latin typeface="+mn-lt"/>
                <a:ea typeface="+mn-ea"/>
                <a:cs typeface="+mn-cs"/>
              </a:defRPr>
            </a:lvl9pPr>
          </a:lstStyle>
          <a:p>
            <a:pPr marL="0" marR="0" lvl="0" indent="0" algn="l" defTabSz="608013" rtl="0" eaLnBrk="1" fontAlgn="base" latinLnBrk="0" hangingPunct="1">
              <a:lnSpc>
                <a:spcPct val="100000"/>
              </a:lnSpc>
              <a:spcBef>
                <a:spcPct val="20000"/>
              </a:spcBef>
              <a:spcAft>
                <a:spcPts val="2400"/>
              </a:spcAft>
              <a:buClr>
                <a:srgbClr val="A30015"/>
              </a:buClr>
              <a:buSzTx/>
              <a:buFont typeface="Arial" panose="020B0604020202020204" pitchFamily="34" charset="0"/>
              <a:buNone/>
              <a:tabLst/>
              <a:defRPr/>
            </a:pPr>
            <a:r>
              <a:rPr kumimoji="0" lang="en-US" sz="1500" b="0" i="0" u="none" strike="noStrike" kern="1200" cap="none" spc="0" normalizeH="0" baseline="0" noProof="0">
                <a:ln>
                  <a:noFill/>
                </a:ln>
                <a:solidFill>
                  <a:srgbClr val="282F3C"/>
                </a:solidFill>
                <a:effectLst/>
                <a:uLnTx/>
                <a:uFillTx/>
                <a:latin typeface="+mn-lt"/>
                <a:ea typeface="Source Sans Pro Light" panose="020B0403030403020204" pitchFamily="34" charset="0"/>
                <a:cs typeface="Calibri Light" panose="020F0302020204030204" pitchFamily="34" charset="0"/>
              </a:rPr>
              <a:t>No centralized control plane: the vault has </a:t>
            </a:r>
            <a:r>
              <a:rPr kumimoji="0" lang="en-US" sz="1500" b="0" i="1" u="none" strike="noStrike" kern="1200" cap="none" spc="0" normalizeH="0" baseline="0" noProof="0">
                <a:ln>
                  <a:noFill/>
                </a:ln>
                <a:solidFill>
                  <a:srgbClr val="282F3C"/>
                </a:solidFill>
                <a:effectLst/>
                <a:uLnTx/>
                <a:uFillTx/>
                <a:latin typeface="+mn-lt"/>
                <a:ea typeface="Source Sans Pro Light" panose="020B0403030403020204" pitchFamily="34" charset="0"/>
                <a:cs typeface="Calibri Light" panose="020F0302020204030204" pitchFamily="34" charset="0"/>
              </a:rPr>
              <a:t>no</a:t>
            </a:r>
            <a:r>
              <a:rPr kumimoji="0" lang="en-US" sz="1500" b="0" i="0" u="none" strike="noStrike" kern="1200" cap="none" spc="0" normalizeH="0" baseline="0" noProof="0">
                <a:ln>
                  <a:noFill/>
                </a:ln>
                <a:solidFill>
                  <a:srgbClr val="282F3C"/>
                </a:solidFill>
                <a:effectLst/>
                <a:uLnTx/>
                <a:uFillTx/>
                <a:latin typeface="+mn-lt"/>
                <a:ea typeface="Source Sans Pro Light" panose="020B0403030403020204" pitchFamily="34" charset="0"/>
                <a:cs typeface="Calibri Light" panose="020F0302020204030204" pitchFamily="34" charset="0"/>
              </a:rPr>
              <a:t> exposed management port and </a:t>
            </a:r>
            <a:r>
              <a:rPr kumimoji="0" lang="en-US" sz="1500" b="0" i="1" u="none" strike="noStrike" kern="1200" cap="none" spc="0" normalizeH="0" baseline="0" noProof="0">
                <a:ln>
                  <a:noFill/>
                </a:ln>
                <a:solidFill>
                  <a:srgbClr val="282F3C"/>
                </a:solidFill>
                <a:effectLst/>
                <a:uLnTx/>
                <a:uFillTx/>
                <a:latin typeface="+mn-lt"/>
                <a:ea typeface="Source Sans Pro Light" panose="020B0403030403020204" pitchFamily="34" charset="0"/>
                <a:cs typeface="Calibri Light" panose="020F0302020204030204" pitchFamily="34" charset="0"/>
              </a:rPr>
              <a:t>no</a:t>
            </a:r>
            <a:r>
              <a:rPr kumimoji="0" lang="en-US" sz="1500" b="0" i="0" u="none" strike="noStrike" kern="1200" cap="none" spc="0" normalizeH="0" baseline="0" noProof="0">
                <a:ln>
                  <a:noFill/>
                </a:ln>
                <a:solidFill>
                  <a:srgbClr val="282F3C"/>
                </a:solidFill>
                <a:effectLst/>
                <a:uLnTx/>
                <a:uFillTx/>
                <a:latin typeface="+mn-lt"/>
                <a:ea typeface="Source Sans Pro Light" panose="020B0403030403020204" pitchFamily="34" charset="0"/>
                <a:cs typeface="Calibri Light" panose="020F0302020204030204" pitchFamily="34" charset="0"/>
              </a:rPr>
              <a:t> single point of compromise. </a:t>
            </a:r>
          </a:p>
        </p:txBody>
      </p:sp>
      <p:sp>
        <p:nvSpPr>
          <p:cNvPr id="24" name="Content Placeholder 3">
            <a:extLst>
              <a:ext uri="{FF2B5EF4-FFF2-40B4-BE49-F238E27FC236}">
                <a16:creationId xmlns:a16="http://schemas.microsoft.com/office/drawing/2014/main" id="{33CA2EB7-4113-1309-E946-35B42FC71C05}"/>
              </a:ext>
            </a:extLst>
          </p:cNvPr>
          <p:cNvSpPr txBox="1">
            <a:spLocks/>
          </p:cNvSpPr>
          <p:nvPr/>
        </p:nvSpPr>
        <p:spPr bwMode="auto">
          <a:xfrm>
            <a:off x="7678105" y="4127828"/>
            <a:ext cx="3146608" cy="81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88925" indent="-288925" algn="l" defTabSz="608013" rtl="0" eaLnBrk="1" fontAlgn="base" hangingPunct="1">
              <a:spcBef>
                <a:spcPct val="20000"/>
              </a:spcBef>
              <a:spcAft>
                <a:spcPct val="0"/>
              </a:spcAft>
              <a:buClr>
                <a:srgbClr val="A30015"/>
              </a:buClr>
              <a:buFont typeface="Arial" panose="020B0604020202020204" pitchFamily="34" charset="0"/>
              <a:buChar char="•"/>
              <a:defRPr lang="en-US" sz="2000" kern="1200" dirty="0">
                <a:solidFill>
                  <a:schemeClr val="tx1"/>
                </a:solidFill>
                <a:latin typeface="Source Sans Pro Light" panose="020B0403030403020204" pitchFamily="34" charset="0"/>
                <a:ea typeface="Source Sans Pro Light" panose="020B0403030403020204" pitchFamily="34" charset="0"/>
                <a:cs typeface="Calibri Light" panose="020F0302020204030204" pitchFamily="34" charset="0"/>
              </a:defRPr>
            </a:lvl1pPr>
            <a:lvl2pPr marL="858838" indent="-249238" algn="l" defTabSz="608013" rtl="0" eaLnBrk="1" fontAlgn="base" hangingPunct="1">
              <a:spcBef>
                <a:spcPct val="20000"/>
              </a:spcBef>
              <a:spcAft>
                <a:spcPct val="0"/>
              </a:spcAft>
              <a:buClr>
                <a:srgbClr val="A30015"/>
              </a:buClr>
              <a:buFont typeface="Arial" panose="020B0604020202020204" pitchFamily="34" charset="0"/>
              <a:buChar char="–"/>
              <a:defRPr kern="1200">
                <a:solidFill>
                  <a:schemeClr val="tx1"/>
                </a:solidFill>
                <a:latin typeface="Source Sans Pro Light" panose="020B0403030403020204" pitchFamily="34" charset="0"/>
                <a:ea typeface="+mn-ea"/>
                <a:cs typeface="Calibri Light" panose="020F0302020204030204" pitchFamily="34" charset="0"/>
              </a:defRPr>
            </a:lvl2pPr>
            <a:lvl3pPr marL="1433513" indent="-214313" algn="l" defTabSz="608013" rtl="0" eaLnBrk="1" fontAlgn="base" hangingPunct="1">
              <a:spcBef>
                <a:spcPct val="20000"/>
              </a:spcBef>
              <a:spcAft>
                <a:spcPct val="0"/>
              </a:spcAft>
              <a:buClr>
                <a:srgbClr val="A30015"/>
              </a:buClr>
              <a:buFont typeface="Arial" panose="020B0604020202020204" pitchFamily="34" charset="0"/>
              <a:buChar char="•"/>
              <a:defRPr sz="1600" b="1" kern="1200">
                <a:solidFill>
                  <a:schemeClr val="tx1"/>
                </a:solidFill>
                <a:latin typeface="Source Sans Pro SemiBold" panose="020B0503030403020204" pitchFamily="34" charset="0"/>
                <a:ea typeface="+mn-ea"/>
                <a:cs typeface="Calibri Light" panose="020F0302020204030204" pitchFamily="34" charset="0"/>
              </a:defRPr>
            </a:lvl3pPr>
            <a:lvl4pPr marL="2063750" indent="-234950" algn="l" defTabSz="608013" rtl="0" eaLnBrk="1" fontAlgn="base" hangingPunct="1">
              <a:spcBef>
                <a:spcPct val="20000"/>
              </a:spcBef>
              <a:spcAft>
                <a:spcPct val="0"/>
              </a:spcAft>
              <a:buClr>
                <a:srgbClr val="A30015"/>
              </a:buClr>
              <a:buFont typeface="Arial" panose="020B0604020202020204" pitchFamily="34" charset="0"/>
              <a:buChar char="–"/>
              <a:defRPr sz="1400" kern="1200">
                <a:solidFill>
                  <a:schemeClr val="tx1"/>
                </a:solidFill>
                <a:latin typeface="Source Sans Pro Semibold" panose="020B0503030403020204" pitchFamily="34" charset="0"/>
                <a:ea typeface="+mn-ea"/>
                <a:cs typeface="Calibri" panose="020F0502020204030204" pitchFamily="34" charset="0"/>
              </a:defRPr>
            </a:lvl4pPr>
            <a:lvl5pPr marL="2630488" indent="-192088" algn="l" defTabSz="608013" rtl="0" eaLnBrk="1" fontAlgn="base" hangingPunct="1">
              <a:spcBef>
                <a:spcPct val="20000"/>
              </a:spcBef>
              <a:spcAft>
                <a:spcPct val="0"/>
              </a:spcAft>
              <a:buClr>
                <a:srgbClr val="A30015"/>
              </a:buClr>
              <a:buFont typeface="Arial" panose="020B0604020202020204" pitchFamily="34" charset="0"/>
              <a:buChar char="»"/>
              <a:defRPr sz="1200" kern="1200">
                <a:solidFill>
                  <a:schemeClr val="tx1"/>
                </a:solidFill>
                <a:latin typeface="Source Sans Pro Light" panose="020B0403030403020204" pitchFamily="34" charset="0"/>
                <a:ea typeface="+mn-ea"/>
                <a:cs typeface="Calibri" panose="020F0502020204030204" pitchFamily="34" charset="0"/>
              </a:defRPr>
            </a:lvl5pPr>
            <a:lvl6pPr marL="3352548" indent="-304776" algn="l" defTabSz="609555" rtl="0" eaLnBrk="1" latinLnBrk="0" hangingPunct="1">
              <a:spcBef>
                <a:spcPct val="20000"/>
              </a:spcBef>
              <a:buFont typeface="Arial"/>
              <a:buChar char="•"/>
              <a:defRPr sz="2700"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700"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700"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700" kern="1200">
                <a:solidFill>
                  <a:schemeClr val="tx1"/>
                </a:solidFill>
                <a:latin typeface="+mn-lt"/>
                <a:ea typeface="+mn-ea"/>
                <a:cs typeface="+mn-cs"/>
              </a:defRPr>
            </a:lvl9pPr>
          </a:lstStyle>
          <a:p>
            <a:pPr marL="0" marR="0" lvl="0" indent="0" algn="l" defTabSz="608013" rtl="0" eaLnBrk="1" fontAlgn="base" latinLnBrk="0" hangingPunct="1">
              <a:lnSpc>
                <a:spcPct val="100000"/>
              </a:lnSpc>
              <a:spcBef>
                <a:spcPct val="20000"/>
              </a:spcBef>
              <a:spcAft>
                <a:spcPts val="2400"/>
              </a:spcAft>
              <a:buClr>
                <a:srgbClr val="A30015"/>
              </a:buClr>
              <a:buSzTx/>
              <a:buFont typeface="Arial" panose="020B0604020202020204" pitchFamily="34" charset="0"/>
              <a:buNone/>
              <a:tabLst/>
              <a:defRPr/>
            </a:pPr>
            <a:r>
              <a:rPr kumimoji="0" lang="en-US" sz="1500" b="0" i="0" u="none" strike="noStrike" kern="1200" cap="none" spc="0" normalizeH="0" baseline="0" noProof="0">
                <a:ln>
                  <a:noFill/>
                </a:ln>
                <a:solidFill>
                  <a:srgbClr val="282F3C"/>
                </a:solidFill>
                <a:effectLst/>
                <a:uLnTx/>
                <a:uFillTx/>
                <a:latin typeface="+mn-lt"/>
                <a:ea typeface="Source Sans Pro Light" panose="020B0403030403020204" pitchFamily="34" charset="0"/>
                <a:cs typeface="Calibri Light" panose="020F0302020204030204" pitchFamily="34" charset="0"/>
              </a:rPr>
              <a:t>Meet compliance and regulatory requirements for security, data vaulting, and disaster/cyber recovery.</a:t>
            </a:r>
            <a:endParaRPr kumimoji="0" lang="en-US" sz="1500" b="0" i="0" u="none" strike="noStrike" kern="1200" cap="none" spc="0" normalizeH="0" baseline="0" noProof="0">
              <a:ln>
                <a:noFill/>
              </a:ln>
              <a:solidFill>
                <a:srgbClr val="373C41"/>
              </a:solidFill>
              <a:effectLst/>
              <a:uLnTx/>
              <a:uFillTx/>
              <a:latin typeface="+mn-lt"/>
              <a:ea typeface="Source Sans Pro Light" panose="020B0403030403020204" pitchFamily="34" charset="0"/>
              <a:cs typeface="Calibri Light" panose="020F0302020204030204" pitchFamily="34" charset="0"/>
            </a:endParaRPr>
          </a:p>
        </p:txBody>
      </p:sp>
      <p:sp>
        <p:nvSpPr>
          <p:cNvPr id="25" name="Content Placeholder 3">
            <a:extLst>
              <a:ext uri="{FF2B5EF4-FFF2-40B4-BE49-F238E27FC236}">
                <a16:creationId xmlns:a16="http://schemas.microsoft.com/office/drawing/2014/main" id="{2C557020-745A-04DE-01D1-4514878636CA}"/>
              </a:ext>
            </a:extLst>
          </p:cNvPr>
          <p:cNvSpPr txBox="1">
            <a:spLocks/>
          </p:cNvSpPr>
          <p:nvPr/>
        </p:nvSpPr>
        <p:spPr bwMode="auto">
          <a:xfrm>
            <a:off x="2623608" y="4155199"/>
            <a:ext cx="2409313" cy="756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88925" indent="-288925" algn="l" defTabSz="608013" rtl="0" eaLnBrk="1" fontAlgn="base" hangingPunct="1">
              <a:spcBef>
                <a:spcPct val="20000"/>
              </a:spcBef>
              <a:spcAft>
                <a:spcPct val="0"/>
              </a:spcAft>
              <a:buClr>
                <a:srgbClr val="A30015"/>
              </a:buClr>
              <a:buFont typeface="Arial" panose="020B0604020202020204" pitchFamily="34" charset="0"/>
              <a:buChar char="•"/>
              <a:defRPr lang="en-US" sz="2000" kern="1200" dirty="0">
                <a:solidFill>
                  <a:schemeClr val="tx1"/>
                </a:solidFill>
                <a:latin typeface="Source Sans Pro Light" panose="020B0403030403020204" pitchFamily="34" charset="0"/>
                <a:ea typeface="Source Sans Pro Light" panose="020B0403030403020204" pitchFamily="34" charset="0"/>
                <a:cs typeface="Calibri Light" panose="020F0302020204030204" pitchFamily="34" charset="0"/>
              </a:defRPr>
            </a:lvl1pPr>
            <a:lvl2pPr marL="858838" indent="-249238" algn="l" defTabSz="608013" rtl="0" eaLnBrk="1" fontAlgn="base" hangingPunct="1">
              <a:spcBef>
                <a:spcPct val="20000"/>
              </a:spcBef>
              <a:spcAft>
                <a:spcPct val="0"/>
              </a:spcAft>
              <a:buClr>
                <a:srgbClr val="A30015"/>
              </a:buClr>
              <a:buFont typeface="Arial" panose="020B0604020202020204" pitchFamily="34" charset="0"/>
              <a:buChar char="–"/>
              <a:defRPr kern="1200">
                <a:solidFill>
                  <a:schemeClr val="tx1"/>
                </a:solidFill>
                <a:latin typeface="Source Sans Pro Light" panose="020B0403030403020204" pitchFamily="34" charset="0"/>
                <a:ea typeface="+mn-ea"/>
                <a:cs typeface="Calibri Light" panose="020F0302020204030204" pitchFamily="34" charset="0"/>
              </a:defRPr>
            </a:lvl2pPr>
            <a:lvl3pPr marL="1433513" indent="-214313" algn="l" defTabSz="608013" rtl="0" eaLnBrk="1" fontAlgn="base" hangingPunct="1">
              <a:spcBef>
                <a:spcPct val="20000"/>
              </a:spcBef>
              <a:spcAft>
                <a:spcPct val="0"/>
              </a:spcAft>
              <a:buClr>
                <a:srgbClr val="A30015"/>
              </a:buClr>
              <a:buFont typeface="Arial" panose="020B0604020202020204" pitchFamily="34" charset="0"/>
              <a:buChar char="•"/>
              <a:defRPr sz="1600" b="1" kern="1200">
                <a:solidFill>
                  <a:schemeClr val="tx1"/>
                </a:solidFill>
                <a:latin typeface="Source Sans Pro SemiBold" panose="020B0503030403020204" pitchFamily="34" charset="0"/>
                <a:ea typeface="+mn-ea"/>
                <a:cs typeface="Calibri Light" panose="020F0302020204030204" pitchFamily="34" charset="0"/>
              </a:defRPr>
            </a:lvl3pPr>
            <a:lvl4pPr marL="2063750" indent="-234950" algn="l" defTabSz="608013" rtl="0" eaLnBrk="1" fontAlgn="base" hangingPunct="1">
              <a:spcBef>
                <a:spcPct val="20000"/>
              </a:spcBef>
              <a:spcAft>
                <a:spcPct val="0"/>
              </a:spcAft>
              <a:buClr>
                <a:srgbClr val="A30015"/>
              </a:buClr>
              <a:buFont typeface="Arial" panose="020B0604020202020204" pitchFamily="34" charset="0"/>
              <a:buChar char="–"/>
              <a:defRPr sz="1400" kern="1200">
                <a:solidFill>
                  <a:schemeClr val="tx1"/>
                </a:solidFill>
                <a:latin typeface="Source Sans Pro Semibold" panose="020B0503030403020204" pitchFamily="34" charset="0"/>
                <a:ea typeface="+mn-ea"/>
                <a:cs typeface="Calibri" panose="020F0502020204030204" pitchFamily="34" charset="0"/>
              </a:defRPr>
            </a:lvl4pPr>
            <a:lvl5pPr marL="2630488" indent="-192088" algn="l" defTabSz="608013" rtl="0" eaLnBrk="1" fontAlgn="base" hangingPunct="1">
              <a:spcBef>
                <a:spcPct val="20000"/>
              </a:spcBef>
              <a:spcAft>
                <a:spcPct val="0"/>
              </a:spcAft>
              <a:buClr>
                <a:srgbClr val="A30015"/>
              </a:buClr>
              <a:buFont typeface="Arial" panose="020B0604020202020204" pitchFamily="34" charset="0"/>
              <a:buChar char="»"/>
              <a:defRPr sz="1200" kern="1200">
                <a:solidFill>
                  <a:schemeClr val="tx1"/>
                </a:solidFill>
                <a:latin typeface="Source Sans Pro Light" panose="020B0403030403020204" pitchFamily="34" charset="0"/>
                <a:ea typeface="+mn-ea"/>
                <a:cs typeface="Calibri" panose="020F0502020204030204" pitchFamily="34" charset="0"/>
              </a:defRPr>
            </a:lvl5pPr>
            <a:lvl6pPr marL="3352548" indent="-304776" algn="l" defTabSz="609555" rtl="0" eaLnBrk="1" latinLnBrk="0" hangingPunct="1">
              <a:spcBef>
                <a:spcPct val="20000"/>
              </a:spcBef>
              <a:buFont typeface="Arial"/>
              <a:buChar char="•"/>
              <a:defRPr sz="2700"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700"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700"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700" kern="1200">
                <a:solidFill>
                  <a:schemeClr val="tx1"/>
                </a:solidFill>
                <a:latin typeface="+mn-lt"/>
                <a:ea typeface="+mn-ea"/>
                <a:cs typeface="+mn-cs"/>
              </a:defRPr>
            </a:lvl9pPr>
          </a:lstStyle>
          <a:p>
            <a:pPr marL="0" marR="0" lvl="0" indent="0" algn="l" defTabSz="608013" rtl="0" eaLnBrk="1" fontAlgn="base" latinLnBrk="0" hangingPunct="1">
              <a:lnSpc>
                <a:spcPct val="100000"/>
              </a:lnSpc>
              <a:spcBef>
                <a:spcPct val="20000"/>
              </a:spcBef>
              <a:spcAft>
                <a:spcPts val="2400"/>
              </a:spcAft>
              <a:buClr>
                <a:srgbClr val="A30015"/>
              </a:buClr>
              <a:buSzTx/>
              <a:buFont typeface="Arial" panose="020B0604020202020204" pitchFamily="34" charset="0"/>
              <a:buNone/>
              <a:tabLst/>
              <a:defRPr/>
            </a:pPr>
            <a:r>
              <a:rPr kumimoji="0" lang="en-US" sz="1500" b="0" i="0" u="none" strike="noStrike" kern="1200" cap="none" spc="0" normalizeH="0" baseline="0" noProof="0">
                <a:ln>
                  <a:noFill/>
                </a:ln>
                <a:solidFill>
                  <a:srgbClr val="282F3C"/>
                </a:solidFill>
                <a:effectLst/>
                <a:uLnTx/>
                <a:uFillTx/>
                <a:latin typeface="+mn-lt"/>
                <a:ea typeface="Source Sans Pro Light" panose="020B0403030403020204" pitchFamily="34" charset="0"/>
                <a:cs typeface="Calibri Light" panose="020F0302020204030204" pitchFamily="34" charset="0"/>
              </a:rPr>
              <a:t>Air-gapped and immutable data copies on secure, high-performance hardware. </a:t>
            </a:r>
            <a:endParaRPr kumimoji="0" lang="en-US" sz="1500" b="0" i="0" u="none" strike="noStrike" kern="1200" cap="none" spc="0" normalizeH="0" baseline="0" noProof="0">
              <a:ln>
                <a:noFill/>
              </a:ln>
              <a:solidFill>
                <a:srgbClr val="373C41"/>
              </a:solidFill>
              <a:effectLst/>
              <a:uLnTx/>
              <a:uFillTx/>
              <a:latin typeface="+mn-lt"/>
              <a:ea typeface="Source Sans Pro Light" panose="020B0403030403020204" pitchFamily="34" charset="0"/>
              <a:cs typeface="Calibri Light" panose="020F0302020204030204" pitchFamily="34" charset="0"/>
            </a:endParaRPr>
          </a:p>
        </p:txBody>
      </p:sp>
      <p:grpSp>
        <p:nvGrpSpPr>
          <p:cNvPr id="31" name="Group 30">
            <a:extLst>
              <a:ext uri="{FF2B5EF4-FFF2-40B4-BE49-F238E27FC236}">
                <a16:creationId xmlns:a16="http://schemas.microsoft.com/office/drawing/2014/main" id="{ACDEC521-FC43-0789-DDA1-4E15F53F5B42}"/>
              </a:ext>
            </a:extLst>
          </p:cNvPr>
          <p:cNvGrpSpPr/>
          <p:nvPr/>
        </p:nvGrpSpPr>
        <p:grpSpPr>
          <a:xfrm>
            <a:off x="5927766" y="1817009"/>
            <a:ext cx="1541545" cy="1541545"/>
            <a:chOff x="5927766" y="1817009"/>
            <a:chExt cx="1541545" cy="1541545"/>
          </a:xfrm>
        </p:grpSpPr>
        <p:sp>
          <p:nvSpPr>
            <p:cNvPr id="14" name="Oval 13">
              <a:extLst>
                <a:ext uri="{FF2B5EF4-FFF2-40B4-BE49-F238E27FC236}">
                  <a16:creationId xmlns:a16="http://schemas.microsoft.com/office/drawing/2014/main" id="{48482B99-8368-609A-D863-B2332A54266C}"/>
                </a:ext>
              </a:extLst>
            </p:cNvPr>
            <p:cNvSpPr/>
            <p:nvPr/>
          </p:nvSpPr>
          <p:spPr>
            <a:xfrm>
              <a:off x="5927766" y="1817009"/>
              <a:ext cx="1541545" cy="1541545"/>
            </a:xfrm>
            <a:prstGeom prst="ellipse">
              <a:avLst/>
            </a:prstGeom>
            <a:solidFill>
              <a:schemeClr val="bg1">
                <a:lumMod val="95000"/>
                <a:alpha val="73000"/>
              </a:schemeClr>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pic>
          <p:nvPicPr>
            <p:cNvPr id="26" name="Picture 25">
              <a:extLst>
                <a:ext uri="{FF2B5EF4-FFF2-40B4-BE49-F238E27FC236}">
                  <a16:creationId xmlns:a16="http://schemas.microsoft.com/office/drawing/2014/main" id="{8E54DC1C-163D-79DB-EEB0-8DA3861A11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8788" y="2127411"/>
              <a:ext cx="819499" cy="914400"/>
            </a:xfrm>
            <a:prstGeom prst="rect">
              <a:avLst/>
            </a:prstGeom>
          </p:spPr>
        </p:pic>
      </p:grpSp>
      <p:pic>
        <p:nvPicPr>
          <p:cNvPr id="27" name="Picture 26">
            <a:extLst>
              <a:ext uri="{FF2B5EF4-FFF2-40B4-BE49-F238E27FC236}">
                <a16:creationId xmlns:a16="http://schemas.microsoft.com/office/drawing/2014/main" id="{6E199A07-2261-6F43-16EE-4A3CAC793D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9419" y="4200248"/>
            <a:ext cx="792307" cy="666686"/>
          </a:xfrm>
          <a:prstGeom prst="rect">
            <a:avLst/>
          </a:prstGeom>
        </p:spPr>
      </p:pic>
      <p:pic>
        <p:nvPicPr>
          <p:cNvPr id="28" name="Picture 27">
            <a:extLst>
              <a:ext uri="{FF2B5EF4-FFF2-40B4-BE49-F238E27FC236}">
                <a16:creationId xmlns:a16="http://schemas.microsoft.com/office/drawing/2014/main" id="{DF1847B9-B52C-EBF9-92AC-3A81DACBA3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91454" y="4076391"/>
            <a:ext cx="614166" cy="914400"/>
          </a:xfrm>
          <a:prstGeom prst="rect">
            <a:avLst/>
          </a:prstGeom>
        </p:spPr>
      </p:pic>
      <p:grpSp>
        <p:nvGrpSpPr>
          <p:cNvPr id="30" name="Group 29">
            <a:extLst>
              <a:ext uri="{FF2B5EF4-FFF2-40B4-BE49-F238E27FC236}">
                <a16:creationId xmlns:a16="http://schemas.microsoft.com/office/drawing/2014/main" id="{48FAB1C9-9EDB-C88C-14B2-6A2BEEE691EE}"/>
              </a:ext>
            </a:extLst>
          </p:cNvPr>
          <p:cNvGrpSpPr/>
          <p:nvPr/>
        </p:nvGrpSpPr>
        <p:grpSpPr>
          <a:xfrm>
            <a:off x="873269" y="1817009"/>
            <a:ext cx="1541545" cy="1541545"/>
            <a:chOff x="876313" y="1836059"/>
            <a:chExt cx="1541545" cy="1541545"/>
          </a:xfrm>
        </p:grpSpPr>
        <p:sp>
          <p:nvSpPr>
            <p:cNvPr id="8" name="Oval 7">
              <a:extLst>
                <a:ext uri="{FF2B5EF4-FFF2-40B4-BE49-F238E27FC236}">
                  <a16:creationId xmlns:a16="http://schemas.microsoft.com/office/drawing/2014/main" id="{73C89EF4-1965-D0AF-720F-CF3D9D73CD6F}"/>
                </a:ext>
              </a:extLst>
            </p:cNvPr>
            <p:cNvSpPr/>
            <p:nvPr/>
          </p:nvSpPr>
          <p:spPr>
            <a:xfrm>
              <a:off x="876313" y="1836059"/>
              <a:ext cx="1541545" cy="1541545"/>
            </a:xfrm>
            <a:prstGeom prst="ellipse">
              <a:avLst/>
            </a:prstGeom>
            <a:solidFill>
              <a:schemeClr val="bg1">
                <a:lumMod val="95000"/>
                <a:alpha val="73000"/>
              </a:schemeClr>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pic>
          <p:nvPicPr>
            <p:cNvPr id="29" name="Picture 28">
              <a:extLst>
                <a:ext uri="{FF2B5EF4-FFF2-40B4-BE49-F238E27FC236}">
                  <a16:creationId xmlns:a16="http://schemas.microsoft.com/office/drawing/2014/main" id="{CC465759-4360-DAF1-3E69-CDD44342D4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15754" y="2116582"/>
              <a:ext cx="662662" cy="980499"/>
            </a:xfrm>
            <a:prstGeom prst="rect">
              <a:avLst/>
            </a:prstGeom>
          </p:spPr>
        </p:pic>
      </p:grpSp>
    </p:spTree>
    <p:extLst>
      <p:ext uri="{BB962C8B-B14F-4D97-AF65-F5344CB8AC3E}">
        <p14:creationId xmlns:p14="http://schemas.microsoft.com/office/powerpoint/2010/main" val="13397980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3F44A74A-F75F-AE31-DC4C-181801E64FB4}"/>
              </a:ext>
            </a:extLst>
          </p:cNvPr>
          <p:cNvSpPr txBox="1">
            <a:spLocks/>
          </p:cNvSpPr>
          <p:nvPr/>
        </p:nvSpPr>
        <p:spPr>
          <a:xfrm>
            <a:off x="380999" y="2147299"/>
            <a:ext cx="2361073" cy="4021726"/>
          </a:xfrm>
          <a:prstGeom prst="rect">
            <a:avLst/>
          </a:prstGeom>
        </p:spPr>
        <p:txBody>
          <a:bodyPr lIns="0"/>
          <a:lst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a:lstStyle>
          <a:p>
            <a:r>
              <a:rPr lang="en-US"/>
              <a:t>Solving for</a:t>
            </a:r>
          </a:p>
          <a:p>
            <a:r>
              <a:rPr lang="en-US"/>
              <a:t>any disruption together</a:t>
            </a:r>
          </a:p>
        </p:txBody>
      </p:sp>
      <p:grpSp>
        <p:nvGrpSpPr>
          <p:cNvPr id="5" name="Group 4">
            <a:extLst>
              <a:ext uri="{FF2B5EF4-FFF2-40B4-BE49-F238E27FC236}">
                <a16:creationId xmlns:a16="http://schemas.microsoft.com/office/drawing/2014/main" id="{571F3EFF-4655-5FF5-5454-42DC119482E2}"/>
              </a:ext>
            </a:extLst>
          </p:cNvPr>
          <p:cNvGrpSpPr/>
          <p:nvPr/>
        </p:nvGrpSpPr>
        <p:grpSpPr>
          <a:xfrm>
            <a:off x="3610179" y="343565"/>
            <a:ext cx="8262732" cy="6170870"/>
            <a:chOff x="3610179" y="343565"/>
            <a:chExt cx="7716123" cy="6170870"/>
          </a:xfrm>
          <a:solidFill>
            <a:srgbClr val="F6F8FA"/>
          </a:solidFill>
        </p:grpSpPr>
        <p:grpSp>
          <p:nvGrpSpPr>
            <p:cNvPr id="38" name="Group 37">
              <a:extLst>
                <a:ext uri="{FF2B5EF4-FFF2-40B4-BE49-F238E27FC236}">
                  <a16:creationId xmlns:a16="http://schemas.microsoft.com/office/drawing/2014/main" id="{84A71A7F-E05B-6F75-6335-C3D03606B1C9}"/>
                </a:ext>
              </a:extLst>
            </p:cNvPr>
            <p:cNvGrpSpPr/>
            <p:nvPr/>
          </p:nvGrpSpPr>
          <p:grpSpPr>
            <a:xfrm>
              <a:off x="3610179" y="343565"/>
              <a:ext cx="1828800" cy="6170870"/>
              <a:chOff x="3522173" y="335695"/>
              <a:chExt cx="1828800" cy="6170870"/>
            </a:xfrm>
            <a:grpFill/>
          </p:grpSpPr>
          <p:sp>
            <p:nvSpPr>
              <p:cNvPr id="69" name="Rectangle 68">
                <a:extLst>
                  <a:ext uri="{FF2B5EF4-FFF2-40B4-BE49-F238E27FC236}">
                    <a16:creationId xmlns:a16="http://schemas.microsoft.com/office/drawing/2014/main" id="{1BC6E751-61BC-8080-3677-D3B64E943766}"/>
                  </a:ext>
                </a:extLst>
              </p:cNvPr>
              <p:cNvSpPr>
                <a:spLocks/>
              </p:cNvSpPr>
              <p:nvPr/>
            </p:nvSpPr>
            <p:spPr>
              <a:xfrm>
                <a:off x="3522173" y="33569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70" name="Rectangle 69">
                <a:extLst>
                  <a:ext uri="{FF2B5EF4-FFF2-40B4-BE49-F238E27FC236}">
                    <a16:creationId xmlns:a16="http://schemas.microsoft.com/office/drawing/2014/main" id="{149FBF66-4062-05AB-7BE3-8BE23F4A070A}"/>
                  </a:ext>
                </a:extLst>
              </p:cNvPr>
              <p:cNvSpPr>
                <a:spLocks/>
              </p:cNvSpPr>
              <p:nvPr/>
            </p:nvSpPr>
            <p:spPr>
              <a:xfrm>
                <a:off x="3522173" y="103521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71" name="Rectangle 70">
                <a:extLst>
                  <a:ext uri="{FF2B5EF4-FFF2-40B4-BE49-F238E27FC236}">
                    <a16:creationId xmlns:a16="http://schemas.microsoft.com/office/drawing/2014/main" id="{1A6D3DDC-F516-11D7-09A5-9453FDBBBA82}"/>
                  </a:ext>
                </a:extLst>
              </p:cNvPr>
              <p:cNvSpPr>
                <a:spLocks/>
              </p:cNvSpPr>
              <p:nvPr/>
            </p:nvSpPr>
            <p:spPr>
              <a:xfrm>
                <a:off x="3522173" y="1734727"/>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72" name="Rectangle 71">
                <a:extLst>
                  <a:ext uri="{FF2B5EF4-FFF2-40B4-BE49-F238E27FC236}">
                    <a16:creationId xmlns:a16="http://schemas.microsoft.com/office/drawing/2014/main" id="{A1A8E706-FC5D-CE0C-6825-A588E37F468F}"/>
                  </a:ext>
                </a:extLst>
              </p:cNvPr>
              <p:cNvSpPr>
                <a:spLocks/>
              </p:cNvSpPr>
              <p:nvPr/>
            </p:nvSpPr>
            <p:spPr>
              <a:xfrm>
                <a:off x="3522173" y="2434243"/>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73" name="Rectangle 72">
                <a:extLst>
                  <a:ext uri="{FF2B5EF4-FFF2-40B4-BE49-F238E27FC236}">
                    <a16:creationId xmlns:a16="http://schemas.microsoft.com/office/drawing/2014/main" id="{BC8CF3E0-3D0B-634F-CFD8-BC318644C2DF}"/>
                  </a:ext>
                </a:extLst>
              </p:cNvPr>
              <p:cNvSpPr>
                <a:spLocks/>
              </p:cNvSpPr>
              <p:nvPr/>
            </p:nvSpPr>
            <p:spPr>
              <a:xfrm>
                <a:off x="3522173" y="3133759"/>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74" name="Rectangle 73">
                <a:extLst>
                  <a:ext uri="{FF2B5EF4-FFF2-40B4-BE49-F238E27FC236}">
                    <a16:creationId xmlns:a16="http://schemas.microsoft.com/office/drawing/2014/main" id="{F550DB84-C7CB-1A37-63DE-54928F0593EE}"/>
                  </a:ext>
                </a:extLst>
              </p:cNvPr>
              <p:cNvSpPr>
                <a:spLocks/>
              </p:cNvSpPr>
              <p:nvPr/>
            </p:nvSpPr>
            <p:spPr>
              <a:xfrm>
                <a:off x="3522173" y="383327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75" name="Rectangle 74">
                <a:extLst>
                  <a:ext uri="{FF2B5EF4-FFF2-40B4-BE49-F238E27FC236}">
                    <a16:creationId xmlns:a16="http://schemas.microsoft.com/office/drawing/2014/main" id="{78256484-0A66-813C-412E-15816A9FEFD3}"/>
                  </a:ext>
                </a:extLst>
              </p:cNvPr>
              <p:cNvSpPr>
                <a:spLocks/>
              </p:cNvSpPr>
              <p:nvPr/>
            </p:nvSpPr>
            <p:spPr>
              <a:xfrm>
                <a:off x="3522173" y="453279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76" name="Rectangle 75">
                <a:extLst>
                  <a:ext uri="{FF2B5EF4-FFF2-40B4-BE49-F238E27FC236}">
                    <a16:creationId xmlns:a16="http://schemas.microsoft.com/office/drawing/2014/main" id="{8D890D61-8EF6-0832-5A98-724AF6B474B8}"/>
                  </a:ext>
                </a:extLst>
              </p:cNvPr>
              <p:cNvSpPr>
                <a:spLocks/>
              </p:cNvSpPr>
              <p:nvPr/>
            </p:nvSpPr>
            <p:spPr>
              <a:xfrm>
                <a:off x="3522173" y="5232307"/>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77" name="Rectangle 76">
                <a:extLst>
                  <a:ext uri="{FF2B5EF4-FFF2-40B4-BE49-F238E27FC236}">
                    <a16:creationId xmlns:a16="http://schemas.microsoft.com/office/drawing/2014/main" id="{5894ACD6-8B1F-76EB-37E0-FB53B37280D3}"/>
                  </a:ext>
                </a:extLst>
              </p:cNvPr>
              <p:cNvSpPr>
                <a:spLocks/>
              </p:cNvSpPr>
              <p:nvPr/>
            </p:nvSpPr>
            <p:spPr>
              <a:xfrm>
                <a:off x="3522173" y="5931823"/>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grpSp>
          <p:nvGrpSpPr>
            <p:cNvPr id="39" name="Group 38">
              <a:extLst>
                <a:ext uri="{FF2B5EF4-FFF2-40B4-BE49-F238E27FC236}">
                  <a16:creationId xmlns:a16="http://schemas.microsoft.com/office/drawing/2014/main" id="{F4D791A6-EA46-E87D-EF8D-C4B2001AEB2D}"/>
                </a:ext>
              </a:extLst>
            </p:cNvPr>
            <p:cNvGrpSpPr/>
            <p:nvPr/>
          </p:nvGrpSpPr>
          <p:grpSpPr>
            <a:xfrm>
              <a:off x="5572620" y="343565"/>
              <a:ext cx="1828800" cy="6170870"/>
              <a:chOff x="3522173" y="335695"/>
              <a:chExt cx="1828800" cy="6170870"/>
            </a:xfrm>
            <a:grpFill/>
          </p:grpSpPr>
          <p:sp>
            <p:nvSpPr>
              <p:cNvPr id="60" name="Rectangle 59">
                <a:extLst>
                  <a:ext uri="{FF2B5EF4-FFF2-40B4-BE49-F238E27FC236}">
                    <a16:creationId xmlns:a16="http://schemas.microsoft.com/office/drawing/2014/main" id="{6EF1F5FD-3627-4289-E2DE-8A558183C6E8}"/>
                  </a:ext>
                </a:extLst>
              </p:cNvPr>
              <p:cNvSpPr>
                <a:spLocks/>
              </p:cNvSpPr>
              <p:nvPr/>
            </p:nvSpPr>
            <p:spPr>
              <a:xfrm>
                <a:off x="3522173" y="33569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1" name="Rectangle 60">
                <a:extLst>
                  <a:ext uri="{FF2B5EF4-FFF2-40B4-BE49-F238E27FC236}">
                    <a16:creationId xmlns:a16="http://schemas.microsoft.com/office/drawing/2014/main" id="{36D181E3-9626-FBD5-2123-A91ECADBCE08}"/>
                  </a:ext>
                </a:extLst>
              </p:cNvPr>
              <p:cNvSpPr>
                <a:spLocks/>
              </p:cNvSpPr>
              <p:nvPr/>
            </p:nvSpPr>
            <p:spPr>
              <a:xfrm>
                <a:off x="3522173" y="103521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2" name="Rectangle 61">
                <a:extLst>
                  <a:ext uri="{FF2B5EF4-FFF2-40B4-BE49-F238E27FC236}">
                    <a16:creationId xmlns:a16="http://schemas.microsoft.com/office/drawing/2014/main" id="{822913E2-BD97-5C77-B63E-E369ABFDB49A}"/>
                  </a:ext>
                </a:extLst>
              </p:cNvPr>
              <p:cNvSpPr>
                <a:spLocks/>
              </p:cNvSpPr>
              <p:nvPr/>
            </p:nvSpPr>
            <p:spPr>
              <a:xfrm>
                <a:off x="3522173" y="1734727"/>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3" name="Rectangle 62">
                <a:extLst>
                  <a:ext uri="{FF2B5EF4-FFF2-40B4-BE49-F238E27FC236}">
                    <a16:creationId xmlns:a16="http://schemas.microsoft.com/office/drawing/2014/main" id="{44A15428-2974-34F2-F47E-4CB9958E72CA}"/>
                  </a:ext>
                </a:extLst>
              </p:cNvPr>
              <p:cNvSpPr>
                <a:spLocks/>
              </p:cNvSpPr>
              <p:nvPr/>
            </p:nvSpPr>
            <p:spPr>
              <a:xfrm>
                <a:off x="3522173" y="2434243"/>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4" name="Rectangle 63">
                <a:extLst>
                  <a:ext uri="{FF2B5EF4-FFF2-40B4-BE49-F238E27FC236}">
                    <a16:creationId xmlns:a16="http://schemas.microsoft.com/office/drawing/2014/main" id="{9C88DF64-8889-8E96-E33A-51836437920C}"/>
                  </a:ext>
                </a:extLst>
              </p:cNvPr>
              <p:cNvSpPr>
                <a:spLocks/>
              </p:cNvSpPr>
              <p:nvPr/>
            </p:nvSpPr>
            <p:spPr>
              <a:xfrm>
                <a:off x="3522173" y="3133759"/>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5" name="Rectangle 64">
                <a:extLst>
                  <a:ext uri="{FF2B5EF4-FFF2-40B4-BE49-F238E27FC236}">
                    <a16:creationId xmlns:a16="http://schemas.microsoft.com/office/drawing/2014/main" id="{0BC439DD-F00B-F921-74D0-33BAD9DA39EF}"/>
                  </a:ext>
                </a:extLst>
              </p:cNvPr>
              <p:cNvSpPr>
                <a:spLocks/>
              </p:cNvSpPr>
              <p:nvPr/>
            </p:nvSpPr>
            <p:spPr>
              <a:xfrm>
                <a:off x="3522173" y="383327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6" name="Rectangle 65">
                <a:extLst>
                  <a:ext uri="{FF2B5EF4-FFF2-40B4-BE49-F238E27FC236}">
                    <a16:creationId xmlns:a16="http://schemas.microsoft.com/office/drawing/2014/main" id="{737617F1-49A3-733E-7CED-45EEDF4D57F1}"/>
                  </a:ext>
                </a:extLst>
              </p:cNvPr>
              <p:cNvSpPr>
                <a:spLocks/>
              </p:cNvSpPr>
              <p:nvPr/>
            </p:nvSpPr>
            <p:spPr>
              <a:xfrm>
                <a:off x="3522173" y="453279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7" name="Rectangle 66">
                <a:extLst>
                  <a:ext uri="{FF2B5EF4-FFF2-40B4-BE49-F238E27FC236}">
                    <a16:creationId xmlns:a16="http://schemas.microsoft.com/office/drawing/2014/main" id="{A7EFDE32-DC7B-4CFD-1C2F-E620E0CCEFFF}"/>
                  </a:ext>
                </a:extLst>
              </p:cNvPr>
              <p:cNvSpPr>
                <a:spLocks/>
              </p:cNvSpPr>
              <p:nvPr/>
            </p:nvSpPr>
            <p:spPr>
              <a:xfrm>
                <a:off x="3522173" y="5232307"/>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8" name="Rectangle 67">
                <a:extLst>
                  <a:ext uri="{FF2B5EF4-FFF2-40B4-BE49-F238E27FC236}">
                    <a16:creationId xmlns:a16="http://schemas.microsoft.com/office/drawing/2014/main" id="{2864624B-7010-FDF3-6ED1-FBC7E5B4211C}"/>
                  </a:ext>
                </a:extLst>
              </p:cNvPr>
              <p:cNvSpPr>
                <a:spLocks/>
              </p:cNvSpPr>
              <p:nvPr/>
            </p:nvSpPr>
            <p:spPr>
              <a:xfrm>
                <a:off x="3522173" y="5931823"/>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grpSp>
          <p:nvGrpSpPr>
            <p:cNvPr id="40" name="Group 39">
              <a:extLst>
                <a:ext uri="{FF2B5EF4-FFF2-40B4-BE49-F238E27FC236}">
                  <a16:creationId xmlns:a16="http://schemas.microsoft.com/office/drawing/2014/main" id="{93E5E0BD-89F4-0F42-FA9D-962198E7B330}"/>
                </a:ext>
              </a:extLst>
            </p:cNvPr>
            <p:cNvGrpSpPr/>
            <p:nvPr/>
          </p:nvGrpSpPr>
          <p:grpSpPr>
            <a:xfrm>
              <a:off x="7535061" y="343565"/>
              <a:ext cx="1828800" cy="6170870"/>
              <a:chOff x="3522173" y="335695"/>
              <a:chExt cx="1828800" cy="6170870"/>
            </a:xfrm>
            <a:grpFill/>
          </p:grpSpPr>
          <p:sp>
            <p:nvSpPr>
              <p:cNvPr id="51" name="Rectangle 50">
                <a:extLst>
                  <a:ext uri="{FF2B5EF4-FFF2-40B4-BE49-F238E27FC236}">
                    <a16:creationId xmlns:a16="http://schemas.microsoft.com/office/drawing/2014/main" id="{527879DD-7D8F-4F3C-283E-4C195981F181}"/>
                  </a:ext>
                </a:extLst>
              </p:cNvPr>
              <p:cNvSpPr>
                <a:spLocks/>
              </p:cNvSpPr>
              <p:nvPr/>
            </p:nvSpPr>
            <p:spPr>
              <a:xfrm>
                <a:off x="3522173" y="33569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2" name="Rectangle 51">
                <a:extLst>
                  <a:ext uri="{FF2B5EF4-FFF2-40B4-BE49-F238E27FC236}">
                    <a16:creationId xmlns:a16="http://schemas.microsoft.com/office/drawing/2014/main" id="{D956F056-452A-B49A-70D5-2FA8C2D70673}"/>
                  </a:ext>
                </a:extLst>
              </p:cNvPr>
              <p:cNvSpPr>
                <a:spLocks/>
              </p:cNvSpPr>
              <p:nvPr/>
            </p:nvSpPr>
            <p:spPr>
              <a:xfrm>
                <a:off x="3522173" y="103521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3" name="Rectangle 52">
                <a:extLst>
                  <a:ext uri="{FF2B5EF4-FFF2-40B4-BE49-F238E27FC236}">
                    <a16:creationId xmlns:a16="http://schemas.microsoft.com/office/drawing/2014/main" id="{F6456BAE-8E59-2557-663A-2753FF152C1C}"/>
                  </a:ext>
                </a:extLst>
              </p:cNvPr>
              <p:cNvSpPr>
                <a:spLocks/>
              </p:cNvSpPr>
              <p:nvPr/>
            </p:nvSpPr>
            <p:spPr>
              <a:xfrm>
                <a:off x="3522173" y="1734727"/>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4" name="Rectangle 53">
                <a:extLst>
                  <a:ext uri="{FF2B5EF4-FFF2-40B4-BE49-F238E27FC236}">
                    <a16:creationId xmlns:a16="http://schemas.microsoft.com/office/drawing/2014/main" id="{580FB162-1A11-3EA9-ACDA-B5A1541ED8D6}"/>
                  </a:ext>
                </a:extLst>
              </p:cNvPr>
              <p:cNvSpPr>
                <a:spLocks/>
              </p:cNvSpPr>
              <p:nvPr/>
            </p:nvSpPr>
            <p:spPr>
              <a:xfrm>
                <a:off x="3522173" y="2434243"/>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5" name="Rectangle 54">
                <a:extLst>
                  <a:ext uri="{FF2B5EF4-FFF2-40B4-BE49-F238E27FC236}">
                    <a16:creationId xmlns:a16="http://schemas.microsoft.com/office/drawing/2014/main" id="{4A0F9E5E-1F3E-C0EA-750C-1044D3C3627D}"/>
                  </a:ext>
                </a:extLst>
              </p:cNvPr>
              <p:cNvSpPr>
                <a:spLocks/>
              </p:cNvSpPr>
              <p:nvPr/>
            </p:nvSpPr>
            <p:spPr>
              <a:xfrm>
                <a:off x="3522173" y="3133759"/>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6" name="Rectangle 55">
                <a:extLst>
                  <a:ext uri="{FF2B5EF4-FFF2-40B4-BE49-F238E27FC236}">
                    <a16:creationId xmlns:a16="http://schemas.microsoft.com/office/drawing/2014/main" id="{D336A3AA-1AE6-2A19-2533-523084BE783D}"/>
                  </a:ext>
                </a:extLst>
              </p:cNvPr>
              <p:cNvSpPr>
                <a:spLocks/>
              </p:cNvSpPr>
              <p:nvPr/>
            </p:nvSpPr>
            <p:spPr>
              <a:xfrm>
                <a:off x="3522173" y="383327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7" name="Rectangle 56">
                <a:extLst>
                  <a:ext uri="{FF2B5EF4-FFF2-40B4-BE49-F238E27FC236}">
                    <a16:creationId xmlns:a16="http://schemas.microsoft.com/office/drawing/2014/main" id="{031994CA-8065-0435-BECA-A6BE5DBDA466}"/>
                  </a:ext>
                </a:extLst>
              </p:cNvPr>
              <p:cNvSpPr>
                <a:spLocks/>
              </p:cNvSpPr>
              <p:nvPr/>
            </p:nvSpPr>
            <p:spPr>
              <a:xfrm>
                <a:off x="3522173" y="453279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8" name="Rectangle 57">
                <a:extLst>
                  <a:ext uri="{FF2B5EF4-FFF2-40B4-BE49-F238E27FC236}">
                    <a16:creationId xmlns:a16="http://schemas.microsoft.com/office/drawing/2014/main" id="{DDD33E1C-2BB6-A87E-FD9D-06FA05966E41}"/>
                  </a:ext>
                </a:extLst>
              </p:cNvPr>
              <p:cNvSpPr>
                <a:spLocks/>
              </p:cNvSpPr>
              <p:nvPr/>
            </p:nvSpPr>
            <p:spPr>
              <a:xfrm>
                <a:off x="3522173" y="5232307"/>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9" name="Rectangle 58">
                <a:extLst>
                  <a:ext uri="{FF2B5EF4-FFF2-40B4-BE49-F238E27FC236}">
                    <a16:creationId xmlns:a16="http://schemas.microsoft.com/office/drawing/2014/main" id="{069B64D0-F196-E22F-2777-73F0C1D22362}"/>
                  </a:ext>
                </a:extLst>
              </p:cNvPr>
              <p:cNvSpPr>
                <a:spLocks/>
              </p:cNvSpPr>
              <p:nvPr/>
            </p:nvSpPr>
            <p:spPr>
              <a:xfrm>
                <a:off x="3522173" y="5931823"/>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grpSp>
          <p:nvGrpSpPr>
            <p:cNvPr id="41" name="Group 40">
              <a:extLst>
                <a:ext uri="{FF2B5EF4-FFF2-40B4-BE49-F238E27FC236}">
                  <a16:creationId xmlns:a16="http://schemas.microsoft.com/office/drawing/2014/main" id="{8ADFA974-475A-09BD-C80A-3F2154CF8613}"/>
                </a:ext>
              </a:extLst>
            </p:cNvPr>
            <p:cNvGrpSpPr/>
            <p:nvPr/>
          </p:nvGrpSpPr>
          <p:grpSpPr>
            <a:xfrm>
              <a:off x="9497502" y="343565"/>
              <a:ext cx="1828800" cy="6170870"/>
              <a:chOff x="3522173" y="335695"/>
              <a:chExt cx="1828800" cy="6170870"/>
            </a:xfrm>
            <a:grpFill/>
          </p:grpSpPr>
          <p:sp>
            <p:nvSpPr>
              <p:cNvPr id="42" name="Rectangle 41">
                <a:extLst>
                  <a:ext uri="{FF2B5EF4-FFF2-40B4-BE49-F238E27FC236}">
                    <a16:creationId xmlns:a16="http://schemas.microsoft.com/office/drawing/2014/main" id="{90C850F6-F496-7AA0-7B62-6905B13C32BC}"/>
                  </a:ext>
                </a:extLst>
              </p:cNvPr>
              <p:cNvSpPr>
                <a:spLocks/>
              </p:cNvSpPr>
              <p:nvPr/>
            </p:nvSpPr>
            <p:spPr>
              <a:xfrm>
                <a:off x="3522173" y="33569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3" name="Rectangle 42">
                <a:extLst>
                  <a:ext uri="{FF2B5EF4-FFF2-40B4-BE49-F238E27FC236}">
                    <a16:creationId xmlns:a16="http://schemas.microsoft.com/office/drawing/2014/main" id="{C07EE0CF-B034-430F-DE45-E20AA2E714AA}"/>
                  </a:ext>
                </a:extLst>
              </p:cNvPr>
              <p:cNvSpPr>
                <a:spLocks/>
              </p:cNvSpPr>
              <p:nvPr/>
            </p:nvSpPr>
            <p:spPr>
              <a:xfrm>
                <a:off x="3522173" y="103521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4" name="Rectangle 43">
                <a:extLst>
                  <a:ext uri="{FF2B5EF4-FFF2-40B4-BE49-F238E27FC236}">
                    <a16:creationId xmlns:a16="http://schemas.microsoft.com/office/drawing/2014/main" id="{9273B991-F76C-CE8B-D746-C3AFFCD3261A}"/>
                  </a:ext>
                </a:extLst>
              </p:cNvPr>
              <p:cNvSpPr>
                <a:spLocks/>
              </p:cNvSpPr>
              <p:nvPr/>
            </p:nvSpPr>
            <p:spPr>
              <a:xfrm>
                <a:off x="3522173" y="1734727"/>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5" name="Rectangle 44">
                <a:extLst>
                  <a:ext uri="{FF2B5EF4-FFF2-40B4-BE49-F238E27FC236}">
                    <a16:creationId xmlns:a16="http://schemas.microsoft.com/office/drawing/2014/main" id="{7873189D-7306-0866-92B6-3CE222DEA102}"/>
                  </a:ext>
                </a:extLst>
              </p:cNvPr>
              <p:cNvSpPr>
                <a:spLocks/>
              </p:cNvSpPr>
              <p:nvPr/>
            </p:nvSpPr>
            <p:spPr>
              <a:xfrm>
                <a:off x="3522173" y="2434243"/>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6" name="Rectangle 45">
                <a:extLst>
                  <a:ext uri="{FF2B5EF4-FFF2-40B4-BE49-F238E27FC236}">
                    <a16:creationId xmlns:a16="http://schemas.microsoft.com/office/drawing/2014/main" id="{6EF9F55F-8729-6E88-D44A-8CD51F6480F8}"/>
                  </a:ext>
                </a:extLst>
              </p:cNvPr>
              <p:cNvSpPr>
                <a:spLocks/>
              </p:cNvSpPr>
              <p:nvPr/>
            </p:nvSpPr>
            <p:spPr>
              <a:xfrm>
                <a:off x="3522173" y="3133759"/>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7" name="Rectangle 46">
                <a:extLst>
                  <a:ext uri="{FF2B5EF4-FFF2-40B4-BE49-F238E27FC236}">
                    <a16:creationId xmlns:a16="http://schemas.microsoft.com/office/drawing/2014/main" id="{A613789E-8D22-284D-BF6D-F332D1FBF3D9}"/>
                  </a:ext>
                </a:extLst>
              </p:cNvPr>
              <p:cNvSpPr>
                <a:spLocks/>
              </p:cNvSpPr>
              <p:nvPr/>
            </p:nvSpPr>
            <p:spPr>
              <a:xfrm>
                <a:off x="3522173" y="383327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8" name="Rectangle 47">
                <a:extLst>
                  <a:ext uri="{FF2B5EF4-FFF2-40B4-BE49-F238E27FC236}">
                    <a16:creationId xmlns:a16="http://schemas.microsoft.com/office/drawing/2014/main" id="{F67576D3-A701-94A1-C54F-7F7A95DFADC4}"/>
                  </a:ext>
                </a:extLst>
              </p:cNvPr>
              <p:cNvSpPr>
                <a:spLocks/>
              </p:cNvSpPr>
              <p:nvPr/>
            </p:nvSpPr>
            <p:spPr>
              <a:xfrm>
                <a:off x="3522173" y="453279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9" name="Rectangle 48">
                <a:extLst>
                  <a:ext uri="{FF2B5EF4-FFF2-40B4-BE49-F238E27FC236}">
                    <a16:creationId xmlns:a16="http://schemas.microsoft.com/office/drawing/2014/main" id="{C3E7DB26-7C1D-8F82-A255-B45FCC4279EC}"/>
                  </a:ext>
                </a:extLst>
              </p:cNvPr>
              <p:cNvSpPr>
                <a:spLocks/>
              </p:cNvSpPr>
              <p:nvPr/>
            </p:nvSpPr>
            <p:spPr>
              <a:xfrm>
                <a:off x="3522173" y="5232307"/>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0" name="Rectangle 49">
                <a:extLst>
                  <a:ext uri="{FF2B5EF4-FFF2-40B4-BE49-F238E27FC236}">
                    <a16:creationId xmlns:a16="http://schemas.microsoft.com/office/drawing/2014/main" id="{4A050D03-70D9-4D2E-6EBD-9657C02918A2}"/>
                  </a:ext>
                </a:extLst>
              </p:cNvPr>
              <p:cNvSpPr>
                <a:spLocks/>
              </p:cNvSpPr>
              <p:nvPr/>
            </p:nvSpPr>
            <p:spPr>
              <a:xfrm>
                <a:off x="3522173" y="5931823"/>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grpSp>
      <p:pic>
        <p:nvPicPr>
          <p:cNvPr id="78" name="Picture 77">
            <a:extLst>
              <a:ext uri="{FF2B5EF4-FFF2-40B4-BE49-F238E27FC236}">
                <a16:creationId xmlns:a16="http://schemas.microsoft.com/office/drawing/2014/main" id="{31571015-75DA-0355-0059-AABFF6DBE337}"/>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35113" y="534286"/>
            <a:ext cx="1511405" cy="204038"/>
          </a:xfrm>
          <a:prstGeom prst="rect">
            <a:avLst/>
          </a:prstGeom>
        </p:spPr>
      </p:pic>
      <p:pic>
        <p:nvPicPr>
          <p:cNvPr id="79" name="Picture 78">
            <a:extLst>
              <a:ext uri="{FF2B5EF4-FFF2-40B4-BE49-F238E27FC236}">
                <a16:creationId xmlns:a16="http://schemas.microsoft.com/office/drawing/2014/main" id="{D3C082EA-A0F7-C54D-AF7F-4694DAB42D2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26520" y="1852276"/>
            <a:ext cx="1123886" cy="354024"/>
          </a:xfrm>
          <a:prstGeom prst="rect">
            <a:avLst/>
          </a:prstGeom>
        </p:spPr>
      </p:pic>
      <p:pic>
        <p:nvPicPr>
          <p:cNvPr id="81" name="Picture 80">
            <a:extLst>
              <a:ext uri="{FF2B5EF4-FFF2-40B4-BE49-F238E27FC236}">
                <a16:creationId xmlns:a16="http://schemas.microsoft.com/office/drawing/2014/main" id="{323C20B8-6EF5-23A3-6B50-6578F705A346}"/>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141033" y="1085189"/>
            <a:ext cx="1302485" cy="505397"/>
          </a:xfrm>
          <a:prstGeom prst="rect">
            <a:avLst/>
          </a:prstGeom>
        </p:spPr>
      </p:pic>
      <p:pic>
        <p:nvPicPr>
          <p:cNvPr id="82" name="Picture 81">
            <a:extLst>
              <a:ext uri="{FF2B5EF4-FFF2-40B4-BE49-F238E27FC236}">
                <a16:creationId xmlns:a16="http://schemas.microsoft.com/office/drawing/2014/main" id="{EFCC72A5-F286-2426-1700-EAB372BF749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374132" y="1831354"/>
            <a:ext cx="985719" cy="449050"/>
          </a:xfrm>
          <a:prstGeom prst="rect">
            <a:avLst/>
          </a:prstGeom>
        </p:spPr>
      </p:pic>
      <p:pic>
        <p:nvPicPr>
          <p:cNvPr id="83" name="Picture 82">
            <a:extLst>
              <a:ext uri="{FF2B5EF4-FFF2-40B4-BE49-F238E27FC236}">
                <a16:creationId xmlns:a16="http://schemas.microsoft.com/office/drawing/2014/main" id="{AF816334-3D5F-3622-9BA8-1BF731C9DCC7}"/>
              </a:ext>
            </a:extLst>
          </p:cNvPr>
          <p:cNvPicPr>
            <a:picLocks noChangeAspect="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191188" y="3235800"/>
            <a:ext cx="1397279" cy="422016"/>
          </a:xfrm>
          <a:prstGeom prst="rect">
            <a:avLst/>
          </a:prstGeom>
        </p:spPr>
      </p:pic>
      <p:pic>
        <p:nvPicPr>
          <p:cNvPr id="84" name="Picture 9">
            <a:extLst>
              <a:ext uri="{FF2B5EF4-FFF2-40B4-BE49-F238E27FC236}">
                <a16:creationId xmlns:a16="http://schemas.microsoft.com/office/drawing/2014/main" id="{499D193F-F124-EEB0-50D9-41E1DA7961DC}"/>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070326" y="3831418"/>
            <a:ext cx="1143022" cy="574658"/>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a:extLst>
              <a:ext uri="{FF2B5EF4-FFF2-40B4-BE49-F238E27FC236}">
                <a16:creationId xmlns:a16="http://schemas.microsoft.com/office/drawing/2014/main" id="{CFEEAFBC-B5C1-F938-B509-D60F5E241E6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103002" y="1932863"/>
            <a:ext cx="1457656" cy="201056"/>
          </a:xfrm>
          <a:prstGeom prst="rect">
            <a:avLst/>
          </a:prstGeom>
        </p:spPr>
      </p:pic>
      <p:pic>
        <p:nvPicPr>
          <p:cNvPr id="86" name="Picture 4">
            <a:extLst>
              <a:ext uri="{FF2B5EF4-FFF2-40B4-BE49-F238E27FC236}">
                <a16:creationId xmlns:a16="http://schemas.microsoft.com/office/drawing/2014/main" id="{B89D86D4-2877-9E6D-5BBF-EB0C75505BFF}"/>
              </a:ext>
            </a:extLst>
          </p:cNvPr>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4024238" y="2434518"/>
            <a:ext cx="1103510" cy="607431"/>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a:extLst>
              <a:ext uri="{FF2B5EF4-FFF2-40B4-BE49-F238E27FC236}">
                <a16:creationId xmlns:a16="http://schemas.microsoft.com/office/drawing/2014/main" id="{F853C5C5-6770-F20E-86E7-51B64C59C78D}"/>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p:blipFill>
        <p:spPr bwMode="auto">
          <a:xfrm>
            <a:off x="4115565" y="3955673"/>
            <a:ext cx="963723" cy="390307"/>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87">
            <a:extLst>
              <a:ext uri="{FF2B5EF4-FFF2-40B4-BE49-F238E27FC236}">
                <a16:creationId xmlns:a16="http://schemas.microsoft.com/office/drawing/2014/main" id="{DA07F1D7-4AB4-F8E3-941F-0DE480500A5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787736" y="3321650"/>
            <a:ext cx="1570941" cy="208641"/>
          </a:xfrm>
          <a:prstGeom prst="rect">
            <a:avLst/>
          </a:prstGeom>
        </p:spPr>
      </p:pic>
      <p:pic>
        <p:nvPicPr>
          <p:cNvPr id="89" name="Picture 5">
            <a:extLst>
              <a:ext uri="{FF2B5EF4-FFF2-40B4-BE49-F238E27FC236}">
                <a16:creationId xmlns:a16="http://schemas.microsoft.com/office/drawing/2014/main" id="{CA047A3C-F5DD-8C42-6097-CAF96DAA3703}"/>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p:blipFill>
        <p:spPr bwMode="auto">
          <a:xfrm>
            <a:off x="3803074" y="1910688"/>
            <a:ext cx="1540266" cy="237201"/>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descr="Logo, company name&#10;&#10;Description automatically generated">
            <a:extLst>
              <a:ext uri="{FF2B5EF4-FFF2-40B4-BE49-F238E27FC236}">
                <a16:creationId xmlns:a16="http://schemas.microsoft.com/office/drawing/2014/main" id="{66E70A37-549D-D338-165E-E041599A44D2}"/>
              </a:ext>
            </a:extLst>
          </p:cNvPr>
          <p:cNvPicPr>
            <a:picLocks noChangeAspect="1"/>
          </p:cNvPicPr>
          <p:nvPr/>
        </p:nvPicPr>
        <p:blipFill>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989165" y="2355567"/>
            <a:ext cx="1415365" cy="786314"/>
          </a:xfrm>
          <a:prstGeom prst="rect">
            <a:avLst/>
          </a:prstGeom>
        </p:spPr>
      </p:pic>
      <p:pic>
        <p:nvPicPr>
          <p:cNvPr id="91" name="Picture 90">
            <a:extLst>
              <a:ext uri="{FF2B5EF4-FFF2-40B4-BE49-F238E27FC236}">
                <a16:creationId xmlns:a16="http://schemas.microsoft.com/office/drawing/2014/main" id="{03A34B1F-309F-71B7-45B4-5F9CB50C117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5921122" y="5457276"/>
            <a:ext cx="1524312" cy="167091"/>
          </a:xfrm>
          <a:prstGeom prst="rect">
            <a:avLst/>
          </a:prstGeom>
        </p:spPr>
      </p:pic>
      <p:pic>
        <p:nvPicPr>
          <p:cNvPr id="92" name="Picture 91" descr="Logo, company name&#10;&#10;Description automatically generated">
            <a:extLst>
              <a:ext uri="{FF2B5EF4-FFF2-40B4-BE49-F238E27FC236}">
                <a16:creationId xmlns:a16="http://schemas.microsoft.com/office/drawing/2014/main" id="{D9E30583-8349-2EB6-40A0-C9F57F2E4809}"/>
              </a:ext>
            </a:extLst>
          </p:cNvPr>
          <p:cNvPicPr>
            <a:picLocks noChangeAspect="1"/>
          </p:cNvPicPr>
          <p:nvPr/>
        </p:nvPicPr>
        <p:blipFill>
          <a:blip r:embed="rId1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267670" y="4677232"/>
            <a:ext cx="1046791" cy="347136"/>
          </a:xfrm>
          <a:prstGeom prst="rect">
            <a:avLst/>
          </a:prstGeom>
        </p:spPr>
      </p:pic>
      <p:pic>
        <p:nvPicPr>
          <p:cNvPr id="93" name="Picture 92" descr="A picture containing night sky&#10;&#10;Description automatically generated">
            <a:extLst>
              <a:ext uri="{FF2B5EF4-FFF2-40B4-BE49-F238E27FC236}">
                <a16:creationId xmlns:a16="http://schemas.microsoft.com/office/drawing/2014/main" id="{88431C8A-1AB1-BCC9-45BF-DA1DB085C51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8099406" y="544290"/>
            <a:ext cx="1385739" cy="209155"/>
          </a:xfrm>
          <a:prstGeom prst="rect">
            <a:avLst/>
          </a:prstGeom>
        </p:spPr>
      </p:pic>
      <p:pic>
        <p:nvPicPr>
          <p:cNvPr id="94" name="Picture 93" descr="Logo&#10;&#10;Description automatically generated">
            <a:extLst>
              <a:ext uri="{FF2B5EF4-FFF2-40B4-BE49-F238E27FC236}">
                <a16:creationId xmlns:a16="http://schemas.microsoft.com/office/drawing/2014/main" id="{C1DA8CF0-5BD6-09C8-2CC8-EBB731E46894}"/>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113619" y="2409396"/>
            <a:ext cx="1357312" cy="678656"/>
          </a:xfrm>
          <a:prstGeom prst="rect">
            <a:avLst/>
          </a:prstGeom>
        </p:spPr>
      </p:pic>
      <p:pic>
        <p:nvPicPr>
          <p:cNvPr id="95" name="Picture 94" descr="Shape&#10;&#10;Description automatically generated with medium confidence">
            <a:extLst>
              <a:ext uri="{FF2B5EF4-FFF2-40B4-BE49-F238E27FC236}">
                <a16:creationId xmlns:a16="http://schemas.microsoft.com/office/drawing/2014/main" id="{E174C499-755A-DB36-699A-9D415D5926F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199405" y="4460516"/>
            <a:ext cx="967746" cy="774197"/>
          </a:xfrm>
          <a:prstGeom prst="rect">
            <a:avLst/>
          </a:prstGeom>
        </p:spPr>
      </p:pic>
      <p:pic>
        <p:nvPicPr>
          <p:cNvPr id="96" name="Picture 95" descr="Logo&#10;&#10;Description automatically generated">
            <a:extLst>
              <a:ext uri="{FF2B5EF4-FFF2-40B4-BE49-F238E27FC236}">
                <a16:creationId xmlns:a16="http://schemas.microsoft.com/office/drawing/2014/main" id="{A1D8D49B-7078-A747-30E3-B305F77C7CE6}"/>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5963293" y="1179402"/>
            <a:ext cx="1455045" cy="254395"/>
          </a:xfrm>
          <a:prstGeom prst="rect">
            <a:avLst/>
          </a:prstGeom>
        </p:spPr>
      </p:pic>
      <p:pic>
        <p:nvPicPr>
          <p:cNvPr id="97" name="Picture 96" descr="Text, logo&#10;&#10;Description automatically generated">
            <a:extLst>
              <a:ext uri="{FF2B5EF4-FFF2-40B4-BE49-F238E27FC236}">
                <a16:creationId xmlns:a16="http://schemas.microsoft.com/office/drawing/2014/main" id="{420B013F-6D03-7FE0-1887-0B5689560117}"/>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856291" y="3193154"/>
            <a:ext cx="1681112" cy="476427"/>
          </a:xfrm>
          <a:prstGeom prst="rect">
            <a:avLst/>
          </a:prstGeom>
        </p:spPr>
      </p:pic>
      <p:pic>
        <p:nvPicPr>
          <p:cNvPr id="98" name="Picture 97" descr="Shape&#10;&#10;Description automatically generated with low confidence">
            <a:extLst>
              <a:ext uri="{FF2B5EF4-FFF2-40B4-BE49-F238E27FC236}">
                <a16:creationId xmlns:a16="http://schemas.microsoft.com/office/drawing/2014/main" id="{59B4A941-A97A-8C70-D9F6-B595333B6694}"/>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8135761" y="3186422"/>
            <a:ext cx="1283865" cy="435669"/>
          </a:xfrm>
          <a:prstGeom prst="rect">
            <a:avLst/>
          </a:prstGeom>
        </p:spPr>
      </p:pic>
      <p:pic>
        <p:nvPicPr>
          <p:cNvPr id="99" name="Picture 98" descr="A picture containing text, monitor, screen, sign&#10;&#10;Description automatically generated">
            <a:extLst>
              <a:ext uri="{FF2B5EF4-FFF2-40B4-BE49-F238E27FC236}">
                <a16:creationId xmlns:a16="http://schemas.microsoft.com/office/drawing/2014/main" id="{E895C3E0-F904-FDBA-F93E-487AC31B4001}"/>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0128598" y="493035"/>
            <a:ext cx="1577772" cy="275802"/>
          </a:xfrm>
          <a:prstGeom prst="rect">
            <a:avLst/>
          </a:prstGeom>
        </p:spPr>
      </p:pic>
      <p:pic>
        <p:nvPicPr>
          <p:cNvPr id="100" name="Picture 99" descr="Logo&#10;&#10;Description automatically generated">
            <a:extLst>
              <a:ext uri="{FF2B5EF4-FFF2-40B4-BE49-F238E27FC236}">
                <a16:creationId xmlns:a16="http://schemas.microsoft.com/office/drawing/2014/main" id="{6E320DCA-9B8E-9F56-141D-41873218E0F4}"/>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3898347" y="1098130"/>
            <a:ext cx="1401005" cy="444631"/>
          </a:xfrm>
          <a:prstGeom prst="rect">
            <a:avLst/>
          </a:prstGeom>
        </p:spPr>
      </p:pic>
      <p:pic>
        <p:nvPicPr>
          <p:cNvPr id="101" name="Picture 100" descr="Logo&#10;&#10;Description automatically generated">
            <a:extLst>
              <a:ext uri="{FF2B5EF4-FFF2-40B4-BE49-F238E27FC236}">
                <a16:creationId xmlns:a16="http://schemas.microsoft.com/office/drawing/2014/main" id="{27CC86D5-680E-75B9-231A-A64D403047D6}"/>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10267241" y="4686675"/>
            <a:ext cx="1245171" cy="321877"/>
          </a:xfrm>
          <a:prstGeom prst="rect">
            <a:avLst/>
          </a:prstGeom>
        </p:spPr>
      </p:pic>
      <p:pic>
        <p:nvPicPr>
          <p:cNvPr id="102" name="Shell" descr="Logo&#10;&#10;Description automatically generated">
            <a:extLst>
              <a:ext uri="{FF2B5EF4-FFF2-40B4-BE49-F238E27FC236}">
                <a16:creationId xmlns:a16="http://schemas.microsoft.com/office/drawing/2014/main" id="{82A0B175-51F0-30A1-ABB6-FA3E5519CC67}"/>
              </a:ext>
            </a:extLst>
          </p:cNvPr>
          <p:cNvPicPr>
            <a:picLocks noChangeAspect="1"/>
          </p:cNvPicPr>
          <p:nvPr/>
        </p:nvPicPr>
        <p:blipFill>
          <a:blip r:embed="rId26" cstate="screen">
            <a:clrChange>
              <a:clrFrom>
                <a:srgbClr val="F6F6F6"/>
              </a:clrFrom>
              <a:clrTo>
                <a:srgbClr val="F6F6F6">
                  <a:alpha val="0"/>
                </a:srgbClr>
              </a:clrTo>
            </a:clrChange>
            <a:extLst>
              <a:ext uri="{28A0092B-C50C-407E-A947-70E740481C1C}">
                <a14:useLocalDpi xmlns:a14="http://schemas.microsoft.com/office/drawing/2010/main"/>
              </a:ext>
            </a:extLst>
          </a:blip>
          <a:stretch>
            <a:fillRect/>
          </a:stretch>
        </p:blipFill>
        <p:spPr>
          <a:xfrm>
            <a:off x="10318387" y="3912414"/>
            <a:ext cx="1142881" cy="349833"/>
          </a:xfrm>
          <a:prstGeom prst="rect">
            <a:avLst/>
          </a:prstGeom>
        </p:spPr>
      </p:pic>
      <p:pic>
        <p:nvPicPr>
          <p:cNvPr id="103" name="Picture 102">
            <a:extLst>
              <a:ext uri="{FF2B5EF4-FFF2-40B4-BE49-F238E27FC236}">
                <a16:creationId xmlns:a16="http://schemas.microsoft.com/office/drawing/2014/main" id="{E8668BA1-8BAE-E06F-EE37-8F085CA88E65}"/>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4008981" y="391831"/>
            <a:ext cx="1231291" cy="459682"/>
          </a:xfrm>
          <a:prstGeom prst="rect">
            <a:avLst/>
          </a:prstGeom>
        </p:spPr>
      </p:pic>
      <p:pic>
        <p:nvPicPr>
          <p:cNvPr id="104" name="Picture 103">
            <a:extLst>
              <a:ext uri="{FF2B5EF4-FFF2-40B4-BE49-F238E27FC236}">
                <a16:creationId xmlns:a16="http://schemas.microsoft.com/office/drawing/2014/main" id="{B2DE5CE8-9B56-EB83-879F-035A55EDE29F}"/>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3827573" y="4633225"/>
            <a:ext cx="1516934" cy="530927"/>
          </a:xfrm>
          <a:prstGeom prst="rect">
            <a:avLst/>
          </a:prstGeom>
        </p:spPr>
      </p:pic>
      <p:pic>
        <p:nvPicPr>
          <p:cNvPr id="105" name="Picture 104">
            <a:extLst>
              <a:ext uri="{FF2B5EF4-FFF2-40B4-BE49-F238E27FC236}">
                <a16:creationId xmlns:a16="http://schemas.microsoft.com/office/drawing/2014/main" id="{2EBBEF1D-957B-18F4-63A3-048B37BC8EDD}"/>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3813776" y="5328307"/>
            <a:ext cx="1567299" cy="425030"/>
          </a:xfrm>
          <a:prstGeom prst="rect">
            <a:avLst/>
          </a:prstGeom>
        </p:spPr>
      </p:pic>
      <p:pic>
        <p:nvPicPr>
          <p:cNvPr id="106" name="Picture 105">
            <a:extLst>
              <a:ext uri="{FF2B5EF4-FFF2-40B4-BE49-F238E27FC236}">
                <a16:creationId xmlns:a16="http://schemas.microsoft.com/office/drawing/2014/main" id="{680723D0-EC0B-E494-AF38-AA00D863F186}"/>
              </a:ext>
            </a:extLst>
          </p:cNvPr>
          <p:cNvPicPr>
            <a:picLocks noChangeAspect="1"/>
          </p:cNvPicPr>
          <p:nvPr/>
        </p:nvPicPr>
        <p:blipFill rotWithShape="1">
          <a:blip r:embed="rId30" cstate="screen">
            <a:extLst>
              <a:ext uri="{28A0092B-C50C-407E-A947-70E740481C1C}">
                <a14:useLocalDpi xmlns:a14="http://schemas.microsoft.com/office/drawing/2010/main"/>
              </a:ext>
            </a:extLst>
          </a:blip>
          <a:srcRect l="6620" t="33094" r="8161" b="38667"/>
          <a:stretch/>
        </p:blipFill>
        <p:spPr>
          <a:xfrm>
            <a:off x="3868120" y="5977078"/>
            <a:ext cx="1431218" cy="474257"/>
          </a:xfrm>
          <a:prstGeom prst="rect">
            <a:avLst/>
          </a:prstGeom>
        </p:spPr>
      </p:pic>
      <p:pic>
        <p:nvPicPr>
          <p:cNvPr id="107" name="Picture 106">
            <a:extLst>
              <a:ext uri="{FF2B5EF4-FFF2-40B4-BE49-F238E27FC236}">
                <a16:creationId xmlns:a16="http://schemas.microsoft.com/office/drawing/2014/main" id="{81828611-2615-623F-D842-3C632B5337C8}"/>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6239893" y="6011237"/>
            <a:ext cx="901843" cy="493517"/>
          </a:xfrm>
          <a:prstGeom prst="rect">
            <a:avLst/>
          </a:prstGeom>
        </p:spPr>
      </p:pic>
      <p:pic>
        <p:nvPicPr>
          <p:cNvPr id="108" name="Picture 107">
            <a:extLst>
              <a:ext uri="{FF2B5EF4-FFF2-40B4-BE49-F238E27FC236}">
                <a16:creationId xmlns:a16="http://schemas.microsoft.com/office/drawing/2014/main" id="{C28F8E95-3853-001D-78A8-0EB42D0C026C}"/>
              </a:ext>
            </a:extLst>
          </p:cNvPr>
          <p:cNvPicPr>
            <a:picLocks noChangeAspect="1"/>
          </p:cNvPicPr>
          <p:nvPr/>
        </p:nvPicPr>
        <p:blipFill rotWithShape="1">
          <a:blip r:embed="rId32" cstate="screen">
            <a:extLst>
              <a:ext uri="{28A0092B-C50C-407E-A947-70E740481C1C}">
                <a14:useLocalDpi xmlns:a14="http://schemas.microsoft.com/office/drawing/2010/main"/>
              </a:ext>
            </a:extLst>
          </a:blip>
          <a:srcRect/>
          <a:stretch/>
        </p:blipFill>
        <p:spPr>
          <a:xfrm>
            <a:off x="8167624" y="6054874"/>
            <a:ext cx="1272694" cy="344379"/>
          </a:xfrm>
          <a:prstGeom prst="rect">
            <a:avLst/>
          </a:prstGeom>
        </p:spPr>
      </p:pic>
      <p:pic>
        <p:nvPicPr>
          <p:cNvPr id="109" name="Picture 108" descr="Shape&#10;&#10;Description automatically generated with medium confidence">
            <a:extLst>
              <a:ext uri="{FF2B5EF4-FFF2-40B4-BE49-F238E27FC236}">
                <a16:creationId xmlns:a16="http://schemas.microsoft.com/office/drawing/2014/main" id="{8CE71E49-8E38-E4A6-2BBA-A4B003A079F5}"/>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10156059" y="6093824"/>
            <a:ext cx="1463806" cy="277895"/>
          </a:xfrm>
          <a:prstGeom prst="rect">
            <a:avLst/>
          </a:prstGeom>
        </p:spPr>
      </p:pic>
      <p:pic>
        <p:nvPicPr>
          <p:cNvPr id="110" name="Picture 109" descr="Logo, company name&#10;&#10;Description automatically generated">
            <a:extLst>
              <a:ext uri="{FF2B5EF4-FFF2-40B4-BE49-F238E27FC236}">
                <a16:creationId xmlns:a16="http://schemas.microsoft.com/office/drawing/2014/main" id="{5D62CCA9-BD5E-513C-BFC8-D340F39D2141}"/>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a:stretch/>
        </p:blipFill>
        <p:spPr>
          <a:xfrm>
            <a:off x="10235357" y="2490771"/>
            <a:ext cx="1305209" cy="515905"/>
          </a:xfrm>
          <a:prstGeom prst="rect">
            <a:avLst/>
          </a:prstGeom>
        </p:spPr>
      </p:pic>
      <p:pic>
        <p:nvPicPr>
          <p:cNvPr id="111" name="Graphic 110">
            <a:extLst>
              <a:ext uri="{FF2B5EF4-FFF2-40B4-BE49-F238E27FC236}">
                <a16:creationId xmlns:a16="http://schemas.microsoft.com/office/drawing/2014/main" id="{FD60A419-A81D-898B-2557-3111E12F2518}"/>
              </a:ext>
            </a:extLst>
          </p:cNvPr>
          <p:cNvPicPr>
            <a:picLocks noChangeAspect="1"/>
          </p:cNvPicPr>
          <p:nvPr/>
        </p:nvPicPr>
        <p:blipFill>
          <a:blip r:embed="rId35" cstate="print">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8581548" y="3909230"/>
            <a:ext cx="419033" cy="419033"/>
          </a:xfrm>
          <a:prstGeom prst="rect">
            <a:avLst/>
          </a:prstGeom>
        </p:spPr>
      </p:pic>
      <p:pic>
        <p:nvPicPr>
          <p:cNvPr id="112" name="Picture 111" descr="Logo, company name&#10;&#10;Description automatically generated">
            <a:extLst>
              <a:ext uri="{FF2B5EF4-FFF2-40B4-BE49-F238E27FC236}">
                <a16:creationId xmlns:a16="http://schemas.microsoft.com/office/drawing/2014/main" id="{44EC290C-3BDB-8E17-504F-47512A01F945}"/>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a:stretch/>
        </p:blipFill>
        <p:spPr>
          <a:xfrm>
            <a:off x="8251470" y="5397202"/>
            <a:ext cx="1079187" cy="287237"/>
          </a:xfrm>
          <a:prstGeom prst="rect">
            <a:avLst/>
          </a:prstGeom>
        </p:spPr>
      </p:pic>
      <p:pic>
        <p:nvPicPr>
          <p:cNvPr id="113" name="Picture 112" descr="A picture containing text, sign&#10;&#10;Description automatically generated">
            <a:extLst>
              <a:ext uri="{FF2B5EF4-FFF2-40B4-BE49-F238E27FC236}">
                <a16:creationId xmlns:a16="http://schemas.microsoft.com/office/drawing/2014/main" id="{F34E729A-175C-65CA-E77F-F5C404184091}"/>
              </a:ext>
            </a:extLst>
          </p:cNvPr>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10281369" y="5236756"/>
            <a:ext cx="1272230" cy="667857"/>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FF943B0E-4AFD-9189-1E1F-60D796B67E17}"/>
              </a:ext>
            </a:extLst>
          </p:cNvPr>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10181543" y="1163389"/>
            <a:ext cx="1463040" cy="348996"/>
          </a:xfrm>
          <a:prstGeom prst="rect">
            <a:avLst/>
          </a:prstGeom>
        </p:spPr>
      </p:pic>
    </p:spTree>
    <p:extLst>
      <p:ext uri="{BB962C8B-B14F-4D97-AF65-F5344CB8AC3E}">
        <p14:creationId xmlns:p14="http://schemas.microsoft.com/office/powerpoint/2010/main" val="181576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E2C3852-51D6-9D08-F711-E09AA0B4E757}"/>
              </a:ext>
            </a:extLst>
          </p:cNvPr>
          <p:cNvGrpSpPr/>
          <p:nvPr/>
        </p:nvGrpSpPr>
        <p:grpSpPr>
          <a:xfrm>
            <a:off x="4318632" y="343565"/>
            <a:ext cx="1958352" cy="6170870"/>
            <a:chOff x="3522173" y="335695"/>
            <a:chExt cx="1828800" cy="6170870"/>
          </a:xfrm>
          <a:solidFill>
            <a:srgbClr val="F6F8FA"/>
          </a:solidFill>
        </p:grpSpPr>
        <p:sp>
          <p:nvSpPr>
            <p:cNvPr id="3" name="Rectangle 2">
              <a:extLst>
                <a:ext uri="{FF2B5EF4-FFF2-40B4-BE49-F238E27FC236}">
                  <a16:creationId xmlns:a16="http://schemas.microsoft.com/office/drawing/2014/main" id="{2F1ED6B3-2FE5-D991-A418-0C33011490BE}"/>
                </a:ext>
              </a:extLst>
            </p:cNvPr>
            <p:cNvSpPr>
              <a:spLocks/>
            </p:cNvSpPr>
            <p:nvPr/>
          </p:nvSpPr>
          <p:spPr>
            <a:xfrm>
              <a:off x="3522173" y="33569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 name="Rectangle 5">
              <a:extLst>
                <a:ext uri="{FF2B5EF4-FFF2-40B4-BE49-F238E27FC236}">
                  <a16:creationId xmlns:a16="http://schemas.microsoft.com/office/drawing/2014/main" id="{69F92192-807C-BC87-070E-5209FE97D82D}"/>
                </a:ext>
              </a:extLst>
            </p:cNvPr>
            <p:cNvSpPr>
              <a:spLocks/>
            </p:cNvSpPr>
            <p:nvPr/>
          </p:nvSpPr>
          <p:spPr>
            <a:xfrm>
              <a:off x="3522173" y="103521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7" name="Rectangle 6">
              <a:extLst>
                <a:ext uri="{FF2B5EF4-FFF2-40B4-BE49-F238E27FC236}">
                  <a16:creationId xmlns:a16="http://schemas.microsoft.com/office/drawing/2014/main" id="{85F8C3F2-15A1-0BA4-6969-0346481DFBF6}"/>
                </a:ext>
              </a:extLst>
            </p:cNvPr>
            <p:cNvSpPr>
              <a:spLocks/>
            </p:cNvSpPr>
            <p:nvPr/>
          </p:nvSpPr>
          <p:spPr>
            <a:xfrm>
              <a:off x="3522173" y="1734727"/>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8" name="Rectangle 7">
              <a:extLst>
                <a:ext uri="{FF2B5EF4-FFF2-40B4-BE49-F238E27FC236}">
                  <a16:creationId xmlns:a16="http://schemas.microsoft.com/office/drawing/2014/main" id="{1A6AD4E9-BF41-1BBB-651F-792B397D0638}"/>
                </a:ext>
              </a:extLst>
            </p:cNvPr>
            <p:cNvSpPr>
              <a:spLocks/>
            </p:cNvSpPr>
            <p:nvPr/>
          </p:nvSpPr>
          <p:spPr>
            <a:xfrm>
              <a:off x="3522173" y="2434243"/>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9" name="Rectangle 8">
              <a:extLst>
                <a:ext uri="{FF2B5EF4-FFF2-40B4-BE49-F238E27FC236}">
                  <a16:creationId xmlns:a16="http://schemas.microsoft.com/office/drawing/2014/main" id="{3F71CB4E-564E-F457-15A2-11BE9F7DBB00}"/>
                </a:ext>
              </a:extLst>
            </p:cNvPr>
            <p:cNvSpPr>
              <a:spLocks/>
            </p:cNvSpPr>
            <p:nvPr/>
          </p:nvSpPr>
          <p:spPr>
            <a:xfrm>
              <a:off x="3522173" y="3133759"/>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0" name="Rectangle 9">
              <a:extLst>
                <a:ext uri="{FF2B5EF4-FFF2-40B4-BE49-F238E27FC236}">
                  <a16:creationId xmlns:a16="http://schemas.microsoft.com/office/drawing/2014/main" id="{DA48A49C-089C-D006-754B-88F3FB189254}"/>
                </a:ext>
              </a:extLst>
            </p:cNvPr>
            <p:cNvSpPr>
              <a:spLocks/>
            </p:cNvSpPr>
            <p:nvPr/>
          </p:nvSpPr>
          <p:spPr>
            <a:xfrm>
              <a:off x="3522173" y="383327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1" name="Rectangle 10">
              <a:extLst>
                <a:ext uri="{FF2B5EF4-FFF2-40B4-BE49-F238E27FC236}">
                  <a16:creationId xmlns:a16="http://schemas.microsoft.com/office/drawing/2014/main" id="{5B597E95-E8E9-8E77-04FF-70876D164D2E}"/>
                </a:ext>
              </a:extLst>
            </p:cNvPr>
            <p:cNvSpPr>
              <a:spLocks/>
            </p:cNvSpPr>
            <p:nvPr/>
          </p:nvSpPr>
          <p:spPr>
            <a:xfrm>
              <a:off x="3522173" y="453279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2" name="Rectangle 11">
              <a:extLst>
                <a:ext uri="{FF2B5EF4-FFF2-40B4-BE49-F238E27FC236}">
                  <a16:creationId xmlns:a16="http://schemas.microsoft.com/office/drawing/2014/main" id="{D1D90A41-2D77-DAC8-4FB6-00A186FDC42C}"/>
                </a:ext>
              </a:extLst>
            </p:cNvPr>
            <p:cNvSpPr>
              <a:spLocks/>
            </p:cNvSpPr>
            <p:nvPr/>
          </p:nvSpPr>
          <p:spPr>
            <a:xfrm>
              <a:off x="3522173" y="5232307"/>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3" name="Rectangle 12">
              <a:extLst>
                <a:ext uri="{FF2B5EF4-FFF2-40B4-BE49-F238E27FC236}">
                  <a16:creationId xmlns:a16="http://schemas.microsoft.com/office/drawing/2014/main" id="{2FEA4C3D-A137-E984-4F73-9BE1D83FC5CD}"/>
                </a:ext>
              </a:extLst>
            </p:cNvPr>
            <p:cNvSpPr>
              <a:spLocks/>
            </p:cNvSpPr>
            <p:nvPr/>
          </p:nvSpPr>
          <p:spPr>
            <a:xfrm>
              <a:off x="3522173" y="5931823"/>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grpSp>
        <p:nvGrpSpPr>
          <p:cNvPr id="14" name="Group 13">
            <a:extLst>
              <a:ext uri="{FF2B5EF4-FFF2-40B4-BE49-F238E27FC236}">
                <a16:creationId xmlns:a16="http://schemas.microsoft.com/office/drawing/2014/main" id="{71940FC0-ABAE-80DD-78F7-6B71B31D700B}"/>
              </a:ext>
            </a:extLst>
          </p:cNvPr>
          <p:cNvGrpSpPr/>
          <p:nvPr/>
        </p:nvGrpSpPr>
        <p:grpSpPr>
          <a:xfrm>
            <a:off x="6842607" y="343565"/>
            <a:ext cx="1958352" cy="6170870"/>
            <a:chOff x="3522173" y="335695"/>
            <a:chExt cx="1828800" cy="6170870"/>
          </a:xfrm>
          <a:solidFill>
            <a:srgbClr val="F6F8FA"/>
          </a:solidFill>
        </p:grpSpPr>
        <p:sp>
          <p:nvSpPr>
            <p:cNvPr id="15" name="Rectangle 14">
              <a:extLst>
                <a:ext uri="{FF2B5EF4-FFF2-40B4-BE49-F238E27FC236}">
                  <a16:creationId xmlns:a16="http://schemas.microsoft.com/office/drawing/2014/main" id="{9305ECF5-1F87-7E50-128D-9CA65B7CE525}"/>
                </a:ext>
              </a:extLst>
            </p:cNvPr>
            <p:cNvSpPr>
              <a:spLocks/>
            </p:cNvSpPr>
            <p:nvPr/>
          </p:nvSpPr>
          <p:spPr>
            <a:xfrm>
              <a:off x="3522173" y="33569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6" name="Rectangle 15">
              <a:extLst>
                <a:ext uri="{FF2B5EF4-FFF2-40B4-BE49-F238E27FC236}">
                  <a16:creationId xmlns:a16="http://schemas.microsoft.com/office/drawing/2014/main" id="{502A93F4-85B3-7E89-BF64-159EA62B5198}"/>
                </a:ext>
              </a:extLst>
            </p:cNvPr>
            <p:cNvSpPr>
              <a:spLocks/>
            </p:cNvSpPr>
            <p:nvPr/>
          </p:nvSpPr>
          <p:spPr>
            <a:xfrm>
              <a:off x="3522173" y="103521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7" name="Rectangle 16">
              <a:extLst>
                <a:ext uri="{FF2B5EF4-FFF2-40B4-BE49-F238E27FC236}">
                  <a16:creationId xmlns:a16="http://schemas.microsoft.com/office/drawing/2014/main" id="{5EB034BC-8E4B-F0BB-A1C6-401221158A2D}"/>
                </a:ext>
              </a:extLst>
            </p:cNvPr>
            <p:cNvSpPr>
              <a:spLocks/>
            </p:cNvSpPr>
            <p:nvPr/>
          </p:nvSpPr>
          <p:spPr>
            <a:xfrm>
              <a:off x="3522173" y="1734727"/>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8" name="Rectangle 17">
              <a:extLst>
                <a:ext uri="{FF2B5EF4-FFF2-40B4-BE49-F238E27FC236}">
                  <a16:creationId xmlns:a16="http://schemas.microsoft.com/office/drawing/2014/main" id="{3EDA3D41-443C-96AB-FD0C-0B45A81C5BBE}"/>
                </a:ext>
              </a:extLst>
            </p:cNvPr>
            <p:cNvSpPr>
              <a:spLocks/>
            </p:cNvSpPr>
            <p:nvPr/>
          </p:nvSpPr>
          <p:spPr>
            <a:xfrm>
              <a:off x="3522173" y="2434243"/>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DF56756D-2CA4-119F-4619-300A810B6237}"/>
                </a:ext>
              </a:extLst>
            </p:cNvPr>
            <p:cNvSpPr>
              <a:spLocks/>
            </p:cNvSpPr>
            <p:nvPr/>
          </p:nvSpPr>
          <p:spPr>
            <a:xfrm>
              <a:off x="3522173" y="3133759"/>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0" name="Rectangle 19">
              <a:extLst>
                <a:ext uri="{FF2B5EF4-FFF2-40B4-BE49-F238E27FC236}">
                  <a16:creationId xmlns:a16="http://schemas.microsoft.com/office/drawing/2014/main" id="{DB43FA02-A2CE-96B6-31DD-D7CA7E4FD376}"/>
                </a:ext>
              </a:extLst>
            </p:cNvPr>
            <p:cNvSpPr>
              <a:spLocks/>
            </p:cNvSpPr>
            <p:nvPr/>
          </p:nvSpPr>
          <p:spPr>
            <a:xfrm>
              <a:off x="3522173" y="383327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A9FB8AA-FE40-60E9-94DA-8381971CBF0E}"/>
                </a:ext>
              </a:extLst>
            </p:cNvPr>
            <p:cNvSpPr>
              <a:spLocks/>
            </p:cNvSpPr>
            <p:nvPr/>
          </p:nvSpPr>
          <p:spPr>
            <a:xfrm>
              <a:off x="3522173" y="453279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2" name="Rectangle 21">
              <a:extLst>
                <a:ext uri="{FF2B5EF4-FFF2-40B4-BE49-F238E27FC236}">
                  <a16:creationId xmlns:a16="http://schemas.microsoft.com/office/drawing/2014/main" id="{C6678BFE-607F-41AF-3072-0ACF3A4C90CF}"/>
                </a:ext>
              </a:extLst>
            </p:cNvPr>
            <p:cNvSpPr>
              <a:spLocks/>
            </p:cNvSpPr>
            <p:nvPr/>
          </p:nvSpPr>
          <p:spPr>
            <a:xfrm>
              <a:off x="3522173" y="5232307"/>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3" name="Rectangle 22">
              <a:extLst>
                <a:ext uri="{FF2B5EF4-FFF2-40B4-BE49-F238E27FC236}">
                  <a16:creationId xmlns:a16="http://schemas.microsoft.com/office/drawing/2014/main" id="{44A511DF-C74F-D8E1-707B-554DD64C9609}"/>
                </a:ext>
              </a:extLst>
            </p:cNvPr>
            <p:cNvSpPr>
              <a:spLocks/>
            </p:cNvSpPr>
            <p:nvPr/>
          </p:nvSpPr>
          <p:spPr>
            <a:xfrm>
              <a:off x="3522173" y="5931823"/>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grpSp>
        <p:nvGrpSpPr>
          <p:cNvPr id="24" name="Group 23">
            <a:extLst>
              <a:ext uri="{FF2B5EF4-FFF2-40B4-BE49-F238E27FC236}">
                <a16:creationId xmlns:a16="http://schemas.microsoft.com/office/drawing/2014/main" id="{7F237AC0-C98B-05FE-A9A8-DF72ADD04451}"/>
              </a:ext>
            </a:extLst>
          </p:cNvPr>
          <p:cNvGrpSpPr/>
          <p:nvPr/>
        </p:nvGrpSpPr>
        <p:grpSpPr>
          <a:xfrm>
            <a:off x="9389236" y="343565"/>
            <a:ext cx="1958352" cy="6170870"/>
            <a:chOff x="3522173" y="335695"/>
            <a:chExt cx="1828800" cy="6170870"/>
          </a:xfrm>
          <a:solidFill>
            <a:srgbClr val="F6F8FA"/>
          </a:solidFill>
        </p:grpSpPr>
        <p:sp>
          <p:nvSpPr>
            <p:cNvPr id="25" name="Rectangle 24">
              <a:extLst>
                <a:ext uri="{FF2B5EF4-FFF2-40B4-BE49-F238E27FC236}">
                  <a16:creationId xmlns:a16="http://schemas.microsoft.com/office/drawing/2014/main" id="{4201A277-AA78-368E-C987-3B0CF7A95A59}"/>
                </a:ext>
              </a:extLst>
            </p:cNvPr>
            <p:cNvSpPr>
              <a:spLocks/>
            </p:cNvSpPr>
            <p:nvPr/>
          </p:nvSpPr>
          <p:spPr>
            <a:xfrm>
              <a:off x="3522173" y="33569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6" name="Rectangle 25">
              <a:extLst>
                <a:ext uri="{FF2B5EF4-FFF2-40B4-BE49-F238E27FC236}">
                  <a16:creationId xmlns:a16="http://schemas.microsoft.com/office/drawing/2014/main" id="{32463C66-5BB3-F26F-B01B-80E87481489C}"/>
                </a:ext>
              </a:extLst>
            </p:cNvPr>
            <p:cNvSpPr>
              <a:spLocks/>
            </p:cNvSpPr>
            <p:nvPr/>
          </p:nvSpPr>
          <p:spPr>
            <a:xfrm>
              <a:off x="3522173" y="103521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DBA949AE-1C1A-2629-06BE-2901BD5BCF09}"/>
                </a:ext>
              </a:extLst>
            </p:cNvPr>
            <p:cNvSpPr>
              <a:spLocks/>
            </p:cNvSpPr>
            <p:nvPr/>
          </p:nvSpPr>
          <p:spPr>
            <a:xfrm>
              <a:off x="3522173" y="1734727"/>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8" name="Rectangle 27">
              <a:extLst>
                <a:ext uri="{FF2B5EF4-FFF2-40B4-BE49-F238E27FC236}">
                  <a16:creationId xmlns:a16="http://schemas.microsoft.com/office/drawing/2014/main" id="{652CBF5F-6141-63B1-BC3D-8464506FF35C}"/>
                </a:ext>
              </a:extLst>
            </p:cNvPr>
            <p:cNvSpPr>
              <a:spLocks/>
            </p:cNvSpPr>
            <p:nvPr/>
          </p:nvSpPr>
          <p:spPr>
            <a:xfrm>
              <a:off x="3522173" y="2434243"/>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9" name="Rectangle 28">
              <a:extLst>
                <a:ext uri="{FF2B5EF4-FFF2-40B4-BE49-F238E27FC236}">
                  <a16:creationId xmlns:a16="http://schemas.microsoft.com/office/drawing/2014/main" id="{18B6CEF8-78A7-AFEB-C3D9-84451A0F18EF}"/>
                </a:ext>
              </a:extLst>
            </p:cNvPr>
            <p:cNvSpPr>
              <a:spLocks/>
            </p:cNvSpPr>
            <p:nvPr/>
          </p:nvSpPr>
          <p:spPr>
            <a:xfrm>
              <a:off x="3522173" y="3133759"/>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30" name="Rectangle 29">
              <a:extLst>
                <a:ext uri="{FF2B5EF4-FFF2-40B4-BE49-F238E27FC236}">
                  <a16:creationId xmlns:a16="http://schemas.microsoft.com/office/drawing/2014/main" id="{10FB7793-4885-9040-2745-B89BC0AF5888}"/>
                </a:ext>
              </a:extLst>
            </p:cNvPr>
            <p:cNvSpPr>
              <a:spLocks/>
            </p:cNvSpPr>
            <p:nvPr/>
          </p:nvSpPr>
          <p:spPr>
            <a:xfrm>
              <a:off x="3522173" y="383327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31" name="Rectangle 30">
              <a:extLst>
                <a:ext uri="{FF2B5EF4-FFF2-40B4-BE49-F238E27FC236}">
                  <a16:creationId xmlns:a16="http://schemas.microsoft.com/office/drawing/2014/main" id="{6DA0396A-FD41-E47E-4040-3FD7AD2A49CD}"/>
                </a:ext>
              </a:extLst>
            </p:cNvPr>
            <p:cNvSpPr>
              <a:spLocks/>
            </p:cNvSpPr>
            <p:nvPr/>
          </p:nvSpPr>
          <p:spPr>
            <a:xfrm>
              <a:off x="3522173" y="453279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32" name="Rectangle 31">
              <a:extLst>
                <a:ext uri="{FF2B5EF4-FFF2-40B4-BE49-F238E27FC236}">
                  <a16:creationId xmlns:a16="http://schemas.microsoft.com/office/drawing/2014/main" id="{76A9B268-F497-DDD0-DC2C-2FCBD5348120}"/>
                </a:ext>
              </a:extLst>
            </p:cNvPr>
            <p:cNvSpPr>
              <a:spLocks/>
            </p:cNvSpPr>
            <p:nvPr/>
          </p:nvSpPr>
          <p:spPr>
            <a:xfrm>
              <a:off x="3522173" y="5232307"/>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33" name="Rectangle 32">
              <a:extLst>
                <a:ext uri="{FF2B5EF4-FFF2-40B4-BE49-F238E27FC236}">
                  <a16:creationId xmlns:a16="http://schemas.microsoft.com/office/drawing/2014/main" id="{ACDE7F58-F930-9DFF-0F64-3BDBCADF3FBC}"/>
                </a:ext>
              </a:extLst>
            </p:cNvPr>
            <p:cNvSpPr>
              <a:spLocks/>
            </p:cNvSpPr>
            <p:nvPr/>
          </p:nvSpPr>
          <p:spPr>
            <a:xfrm>
              <a:off x="3522173" y="5931823"/>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pic>
        <p:nvPicPr>
          <p:cNvPr id="34" name="Picture 33" descr="A blue text on a black background&#10;&#10;Description automatically generated">
            <a:extLst>
              <a:ext uri="{FF2B5EF4-FFF2-40B4-BE49-F238E27FC236}">
                <a16:creationId xmlns:a16="http://schemas.microsoft.com/office/drawing/2014/main" id="{6E42276E-2397-2670-FCCE-77E6CF1C681D}"/>
              </a:ext>
            </a:extLst>
          </p:cNvPr>
          <p:cNvPicPr>
            <a:picLocks noChangeAspect="1"/>
          </p:cNvPicPr>
          <p:nvPr/>
        </p:nvPicPr>
        <p:blipFill>
          <a:blip r:embed="rId3"/>
          <a:stretch>
            <a:fillRect/>
          </a:stretch>
        </p:blipFill>
        <p:spPr>
          <a:xfrm>
            <a:off x="7109573" y="5328792"/>
            <a:ext cx="1424420" cy="397512"/>
          </a:xfrm>
          <a:prstGeom prst="rect">
            <a:avLst/>
          </a:prstGeom>
        </p:spPr>
      </p:pic>
      <p:pic>
        <p:nvPicPr>
          <p:cNvPr id="35" name="Picture 34" descr="A picture containing graphics, font, logo, graphic design&#10;&#10;Description automatically generated">
            <a:extLst>
              <a:ext uri="{FF2B5EF4-FFF2-40B4-BE49-F238E27FC236}">
                <a16:creationId xmlns:a16="http://schemas.microsoft.com/office/drawing/2014/main" id="{1554A151-766D-7917-A4EC-54082B7A1005}"/>
              </a:ext>
            </a:extLst>
          </p:cNvPr>
          <p:cNvPicPr>
            <a:picLocks noChangeAspect="1"/>
          </p:cNvPicPr>
          <p:nvPr/>
        </p:nvPicPr>
        <p:blipFill>
          <a:blip r:embed="rId4"/>
          <a:stretch>
            <a:fillRect/>
          </a:stretch>
        </p:blipFill>
        <p:spPr>
          <a:xfrm>
            <a:off x="4835567" y="360126"/>
            <a:ext cx="924482" cy="477168"/>
          </a:xfrm>
          <a:prstGeom prst="rect">
            <a:avLst/>
          </a:prstGeom>
        </p:spPr>
      </p:pic>
      <p:pic>
        <p:nvPicPr>
          <p:cNvPr id="36" name="Picture 35" descr="A picture containing text, font, graphics, logo&#10;&#10;Description automatically generated">
            <a:extLst>
              <a:ext uri="{FF2B5EF4-FFF2-40B4-BE49-F238E27FC236}">
                <a16:creationId xmlns:a16="http://schemas.microsoft.com/office/drawing/2014/main" id="{5E8470A9-C910-A426-AEF3-7150F2109D94}"/>
              </a:ext>
            </a:extLst>
          </p:cNvPr>
          <p:cNvPicPr>
            <a:picLocks noChangeAspect="1"/>
          </p:cNvPicPr>
          <p:nvPr/>
        </p:nvPicPr>
        <p:blipFill>
          <a:blip r:embed="rId5"/>
          <a:stretch>
            <a:fillRect/>
          </a:stretch>
        </p:blipFill>
        <p:spPr>
          <a:xfrm>
            <a:off x="6984593" y="479711"/>
            <a:ext cx="1674381" cy="361038"/>
          </a:xfrm>
          <a:prstGeom prst="rect">
            <a:avLst/>
          </a:prstGeom>
        </p:spPr>
      </p:pic>
      <p:pic>
        <p:nvPicPr>
          <p:cNvPr id="37" name="Graphic 36">
            <a:extLst>
              <a:ext uri="{FF2B5EF4-FFF2-40B4-BE49-F238E27FC236}">
                <a16:creationId xmlns:a16="http://schemas.microsoft.com/office/drawing/2014/main" id="{8803A406-C706-14BF-4A76-D661715CE2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85485" y="1201316"/>
            <a:ext cx="1672597" cy="334520"/>
          </a:xfrm>
          <a:prstGeom prst="rect">
            <a:avLst/>
          </a:prstGeom>
        </p:spPr>
      </p:pic>
      <p:pic>
        <p:nvPicPr>
          <p:cNvPr id="114" name="Picture 113" descr="A blue and black logo&#10;&#10;Description automatically generated with low confidence">
            <a:extLst>
              <a:ext uri="{FF2B5EF4-FFF2-40B4-BE49-F238E27FC236}">
                <a16:creationId xmlns:a16="http://schemas.microsoft.com/office/drawing/2014/main" id="{3B97C07E-8DA8-D365-9E43-62BE61C4DE7D}"/>
              </a:ext>
            </a:extLst>
          </p:cNvPr>
          <p:cNvPicPr>
            <a:picLocks noChangeAspect="1"/>
          </p:cNvPicPr>
          <p:nvPr/>
        </p:nvPicPr>
        <p:blipFill>
          <a:blip r:embed="rId8"/>
          <a:stretch>
            <a:fillRect/>
          </a:stretch>
        </p:blipFill>
        <p:spPr>
          <a:xfrm>
            <a:off x="4516779" y="2600285"/>
            <a:ext cx="1562058" cy="255788"/>
          </a:xfrm>
          <a:prstGeom prst="rect">
            <a:avLst/>
          </a:prstGeom>
        </p:spPr>
      </p:pic>
      <p:pic>
        <p:nvPicPr>
          <p:cNvPr id="115" name="Graphic 114">
            <a:extLst>
              <a:ext uri="{FF2B5EF4-FFF2-40B4-BE49-F238E27FC236}">
                <a16:creationId xmlns:a16="http://schemas.microsoft.com/office/drawing/2014/main" id="{5E8D8C68-C6E1-BA88-8D60-1E5FB0640A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12136" y="1832593"/>
            <a:ext cx="1219295" cy="415208"/>
          </a:xfrm>
          <a:prstGeom prst="rect">
            <a:avLst/>
          </a:prstGeom>
        </p:spPr>
      </p:pic>
      <p:pic>
        <p:nvPicPr>
          <p:cNvPr id="116" name="Picture 115" descr="A picture containing graphics, graphic design, font, screenshot&#10;&#10;Description automatically generated">
            <a:extLst>
              <a:ext uri="{FF2B5EF4-FFF2-40B4-BE49-F238E27FC236}">
                <a16:creationId xmlns:a16="http://schemas.microsoft.com/office/drawing/2014/main" id="{4846B4BD-E14E-4FEA-8C4F-E5A2C8A7995D}"/>
              </a:ext>
            </a:extLst>
          </p:cNvPr>
          <p:cNvPicPr>
            <a:picLocks noChangeAspect="1"/>
          </p:cNvPicPr>
          <p:nvPr/>
        </p:nvPicPr>
        <p:blipFill>
          <a:blip r:embed="rId11"/>
          <a:stretch>
            <a:fillRect/>
          </a:stretch>
        </p:blipFill>
        <p:spPr>
          <a:xfrm>
            <a:off x="9727294" y="465552"/>
            <a:ext cx="1282237" cy="361080"/>
          </a:xfrm>
          <a:prstGeom prst="rect">
            <a:avLst/>
          </a:prstGeom>
        </p:spPr>
      </p:pic>
      <p:pic>
        <p:nvPicPr>
          <p:cNvPr id="117" name="Picture 116" descr="A picture containing mammal, clipart, silhouette&#10;&#10;Description automatically generated">
            <a:extLst>
              <a:ext uri="{FF2B5EF4-FFF2-40B4-BE49-F238E27FC236}">
                <a16:creationId xmlns:a16="http://schemas.microsoft.com/office/drawing/2014/main" id="{17D14A0A-17E1-951C-B820-0FB9152FE4B6}"/>
              </a:ext>
            </a:extLst>
          </p:cNvPr>
          <p:cNvPicPr>
            <a:picLocks noChangeAspect="1"/>
          </p:cNvPicPr>
          <p:nvPr/>
        </p:nvPicPr>
        <p:blipFill>
          <a:blip r:embed="rId12"/>
          <a:stretch>
            <a:fillRect/>
          </a:stretch>
        </p:blipFill>
        <p:spPr>
          <a:xfrm>
            <a:off x="4690580" y="1787259"/>
            <a:ext cx="1214456" cy="429808"/>
          </a:xfrm>
          <a:prstGeom prst="rect">
            <a:avLst/>
          </a:prstGeom>
        </p:spPr>
      </p:pic>
      <p:pic>
        <p:nvPicPr>
          <p:cNvPr id="118" name="Picture 117" descr="A red text on a black background&#10;&#10;Description automatically generated with medium confidence">
            <a:extLst>
              <a:ext uri="{FF2B5EF4-FFF2-40B4-BE49-F238E27FC236}">
                <a16:creationId xmlns:a16="http://schemas.microsoft.com/office/drawing/2014/main" id="{9A9DB607-AD11-D008-C24F-61B04B0F086F}"/>
              </a:ext>
            </a:extLst>
          </p:cNvPr>
          <p:cNvPicPr>
            <a:picLocks noChangeAspect="1"/>
          </p:cNvPicPr>
          <p:nvPr/>
        </p:nvPicPr>
        <p:blipFill>
          <a:blip r:embed="rId13"/>
          <a:stretch>
            <a:fillRect/>
          </a:stretch>
        </p:blipFill>
        <p:spPr>
          <a:xfrm>
            <a:off x="6997581" y="2509250"/>
            <a:ext cx="1648404" cy="437858"/>
          </a:xfrm>
          <a:prstGeom prst="rect">
            <a:avLst/>
          </a:prstGeom>
        </p:spPr>
      </p:pic>
      <p:pic>
        <p:nvPicPr>
          <p:cNvPr id="119" name="Picture 118" descr="A logo with a dome and a building&#10;&#10;Description automatically generated">
            <a:extLst>
              <a:ext uri="{FF2B5EF4-FFF2-40B4-BE49-F238E27FC236}">
                <a16:creationId xmlns:a16="http://schemas.microsoft.com/office/drawing/2014/main" id="{BD341CA8-CC4F-47E8-F8A5-28655C4F4D0E}"/>
              </a:ext>
            </a:extLst>
          </p:cNvPr>
          <p:cNvPicPr>
            <a:picLocks noChangeAspect="1"/>
          </p:cNvPicPr>
          <p:nvPr/>
        </p:nvPicPr>
        <p:blipFill>
          <a:blip r:embed="rId14"/>
          <a:stretch>
            <a:fillRect/>
          </a:stretch>
        </p:blipFill>
        <p:spPr>
          <a:xfrm>
            <a:off x="9643319" y="1107393"/>
            <a:ext cx="1450187" cy="463373"/>
          </a:xfrm>
          <a:prstGeom prst="rect">
            <a:avLst/>
          </a:prstGeom>
        </p:spPr>
      </p:pic>
      <p:pic>
        <p:nvPicPr>
          <p:cNvPr id="120" name="Picture 119" descr="A picture containing graphics, font, graphic design, logo&#10;&#10;Description automatically generated">
            <a:extLst>
              <a:ext uri="{FF2B5EF4-FFF2-40B4-BE49-F238E27FC236}">
                <a16:creationId xmlns:a16="http://schemas.microsoft.com/office/drawing/2014/main" id="{D4669736-3B6E-9A38-3814-0F827947D59C}"/>
              </a:ext>
            </a:extLst>
          </p:cNvPr>
          <p:cNvPicPr>
            <a:picLocks noChangeAspect="1"/>
          </p:cNvPicPr>
          <p:nvPr/>
        </p:nvPicPr>
        <p:blipFill rotWithShape="1">
          <a:blip r:embed="rId15"/>
          <a:srcRect t="49246" r="31206"/>
          <a:stretch/>
        </p:blipFill>
        <p:spPr>
          <a:xfrm>
            <a:off x="4515433" y="5339429"/>
            <a:ext cx="1564750" cy="361966"/>
          </a:xfrm>
          <a:prstGeom prst="rect">
            <a:avLst/>
          </a:prstGeom>
        </p:spPr>
      </p:pic>
      <p:pic>
        <p:nvPicPr>
          <p:cNvPr id="121" name="Picture 120" descr="A picture containing graphics, graphic design, font, colorfulness&#10;&#10;Description automatically generated">
            <a:extLst>
              <a:ext uri="{FF2B5EF4-FFF2-40B4-BE49-F238E27FC236}">
                <a16:creationId xmlns:a16="http://schemas.microsoft.com/office/drawing/2014/main" id="{7A2198A4-D960-299F-AA2F-4A44659F27D3}"/>
              </a:ext>
            </a:extLst>
          </p:cNvPr>
          <p:cNvPicPr>
            <a:picLocks noChangeAspect="1"/>
          </p:cNvPicPr>
          <p:nvPr/>
        </p:nvPicPr>
        <p:blipFill>
          <a:blip r:embed="rId16"/>
          <a:stretch>
            <a:fillRect/>
          </a:stretch>
        </p:blipFill>
        <p:spPr>
          <a:xfrm>
            <a:off x="10025351" y="1750061"/>
            <a:ext cx="686123" cy="524777"/>
          </a:xfrm>
          <a:prstGeom prst="rect">
            <a:avLst/>
          </a:prstGeom>
        </p:spPr>
      </p:pic>
      <p:pic>
        <p:nvPicPr>
          <p:cNvPr id="122" name="Picture 121" descr="A picture containing font, graphics, logo, text&#10;&#10;Description automatically generated">
            <a:extLst>
              <a:ext uri="{FF2B5EF4-FFF2-40B4-BE49-F238E27FC236}">
                <a16:creationId xmlns:a16="http://schemas.microsoft.com/office/drawing/2014/main" id="{6D2304F3-008C-6A44-793F-209F900624C9}"/>
              </a:ext>
            </a:extLst>
          </p:cNvPr>
          <p:cNvPicPr>
            <a:picLocks noChangeAspect="1"/>
          </p:cNvPicPr>
          <p:nvPr/>
        </p:nvPicPr>
        <p:blipFill>
          <a:blip r:embed="rId17"/>
          <a:stretch>
            <a:fillRect/>
          </a:stretch>
        </p:blipFill>
        <p:spPr>
          <a:xfrm>
            <a:off x="9751524" y="2514317"/>
            <a:ext cx="1233777" cy="432791"/>
          </a:xfrm>
          <a:prstGeom prst="rect">
            <a:avLst/>
          </a:prstGeom>
        </p:spPr>
      </p:pic>
      <p:pic>
        <p:nvPicPr>
          <p:cNvPr id="123" name="Picture 122" descr="A blue letter with a white circle and orange circle&#10;&#10;Description automatically generated">
            <a:extLst>
              <a:ext uri="{FF2B5EF4-FFF2-40B4-BE49-F238E27FC236}">
                <a16:creationId xmlns:a16="http://schemas.microsoft.com/office/drawing/2014/main" id="{77FE6C15-57B5-8DF9-4F9F-28D2AE5804E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27086" y="1153133"/>
            <a:ext cx="1341445" cy="340252"/>
          </a:xfrm>
          <a:prstGeom prst="rect">
            <a:avLst/>
          </a:prstGeom>
        </p:spPr>
      </p:pic>
      <p:pic>
        <p:nvPicPr>
          <p:cNvPr id="124" name="Picture 123" descr="A black and white text&#10;&#10;Description automatically generated with medium confidence">
            <a:extLst>
              <a:ext uri="{FF2B5EF4-FFF2-40B4-BE49-F238E27FC236}">
                <a16:creationId xmlns:a16="http://schemas.microsoft.com/office/drawing/2014/main" id="{B6BAA35C-979F-8E43-2E4C-8A5BDE12DCA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05489" y="3250880"/>
            <a:ext cx="1632589" cy="318015"/>
          </a:xfrm>
          <a:prstGeom prst="rect">
            <a:avLst/>
          </a:prstGeom>
        </p:spPr>
      </p:pic>
      <p:pic>
        <p:nvPicPr>
          <p:cNvPr id="125" name="Picture 124" descr="A grey text on a black background&#10;&#10;Description automatically generated">
            <a:extLst>
              <a:ext uri="{FF2B5EF4-FFF2-40B4-BE49-F238E27FC236}">
                <a16:creationId xmlns:a16="http://schemas.microsoft.com/office/drawing/2014/main" id="{0E70426D-891B-7E25-116D-B20E35618B3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526584" y="4633055"/>
            <a:ext cx="1683657" cy="427929"/>
          </a:xfrm>
          <a:prstGeom prst="rect">
            <a:avLst/>
          </a:prstGeom>
        </p:spPr>
      </p:pic>
      <p:pic>
        <p:nvPicPr>
          <p:cNvPr id="126" name="Picture 125" descr="A black and blue logo&#10;&#10;Description automatically generated">
            <a:extLst>
              <a:ext uri="{FF2B5EF4-FFF2-40B4-BE49-F238E27FC236}">
                <a16:creationId xmlns:a16="http://schemas.microsoft.com/office/drawing/2014/main" id="{76DE4C6C-7220-CEB1-6979-2F10C454CA0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911281" y="4639913"/>
            <a:ext cx="1821004" cy="397396"/>
          </a:xfrm>
          <a:prstGeom prst="rect">
            <a:avLst/>
          </a:prstGeom>
        </p:spPr>
      </p:pic>
      <p:pic>
        <p:nvPicPr>
          <p:cNvPr id="127" name="Picture 126" descr="A red and blue text on a black background&#10;&#10;Description automatically generated">
            <a:extLst>
              <a:ext uri="{FF2B5EF4-FFF2-40B4-BE49-F238E27FC236}">
                <a16:creationId xmlns:a16="http://schemas.microsoft.com/office/drawing/2014/main" id="{E7E26BEF-850C-EDA2-DA09-7B2D97E04F81}"/>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612874" y="3236005"/>
            <a:ext cx="1369869" cy="385989"/>
          </a:xfrm>
          <a:prstGeom prst="rect">
            <a:avLst/>
          </a:prstGeom>
        </p:spPr>
      </p:pic>
      <p:pic>
        <p:nvPicPr>
          <p:cNvPr id="128" name="Picture 127" descr="A purple and black logo&#10;&#10;Description automatically generated">
            <a:extLst>
              <a:ext uri="{FF2B5EF4-FFF2-40B4-BE49-F238E27FC236}">
                <a16:creationId xmlns:a16="http://schemas.microsoft.com/office/drawing/2014/main" id="{E6BCC22F-B2F9-E0B7-3B1C-ADFC72B4E0C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030755" y="3951746"/>
            <a:ext cx="1582057" cy="351019"/>
          </a:xfrm>
          <a:prstGeom prst="rect">
            <a:avLst/>
          </a:prstGeom>
        </p:spPr>
      </p:pic>
      <p:pic>
        <p:nvPicPr>
          <p:cNvPr id="129" name="Picture 128" descr="A red sign with white text&#10;&#10;Description automatically generated">
            <a:extLst>
              <a:ext uri="{FF2B5EF4-FFF2-40B4-BE49-F238E27FC236}">
                <a16:creationId xmlns:a16="http://schemas.microsoft.com/office/drawing/2014/main" id="{47657C02-CA59-FECF-2893-C53523284D0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020642" y="3164695"/>
            <a:ext cx="695540" cy="528610"/>
          </a:xfrm>
          <a:prstGeom prst="rect">
            <a:avLst/>
          </a:prstGeom>
        </p:spPr>
      </p:pic>
      <p:pic>
        <p:nvPicPr>
          <p:cNvPr id="130" name="Picture 129" descr="A blue and black logo&#10;&#10;Description automatically generated">
            <a:extLst>
              <a:ext uri="{FF2B5EF4-FFF2-40B4-BE49-F238E27FC236}">
                <a16:creationId xmlns:a16="http://schemas.microsoft.com/office/drawing/2014/main" id="{7AFB4BFA-1404-0901-720F-F883A1E83210}"/>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9656202" y="5390670"/>
            <a:ext cx="1424420" cy="273756"/>
          </a:xfrm>
          <a:prstGeom prst="rect">
            <a:avLst/>
          </a:prstGeom>
        </p:spPr>
      </p:pic>
      <p:pic>
        <p:nvPicPr>
          <p:cNvPr id="131" name="Picture 130" descr="A blue logo with black background&#10;&#10;Description automatically generated">
            <a:extLst>
              <a:ext uri="{FF2B5EF4-FFF2-40B4-BE49-F238E27FC236}">
                <a16:creationId xmlns:a16="http://schemas.microsoft.com/office/drawing/2014/main" id="{8D66EC03-E176-D3C4-6960-4B2273BDC1D8}"/>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088013" y="3899201"/>
            <a:ext cx="560799" cy="468355"/>
          </a:xfrm>
          <a:prstGeom prst="rect">
            <a:avLst/>
          </a:prstGeom>
        </p:spPr>
      </p:pic>
      <p:pic>
        <p:nvPicPr>
          <p:cNvPr id="132" name="Picture 131" descr="A blue and black text&#10;&#10;Description automatically generated">
            <a:extLst>
              <a:ext uri="{FF2B5EF4-FFF2-40B4-BE49-F238E27FC236}">
                <a16:creationId xmlns:a16="http://schemas.microsoft.com/office/drawing/2014/main" id="{45ADB2D6-317D-2E77-45E3-067A752AEEDD}"/>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345308" y="4370770"/>
            <a:ext cx="1905000" cy="952500"/>
          </a:xfrm>
          <a:prstGeom prst="rect">
            <a:avLst/>
          </a:prstGeom>
        </p:spPr>
      </p:pic>
      <p:pic>
        <p:nvPicPr>
          <p:cNvPr id="133" name="Picture 132" descr="A blue and white logo&#10;&#10;Description automatically generated">
            <a:extLst>
              <a:ext uri="{FF2B5EF4-FFF2-40B4-BE49-F238E27FC236}">
                <a16:creationId xmlns:a16="http://schemas.microsoft.com/office/drawing/2014/main" id="{783EF596-A7F9-434E-5E75-92235E798061}"/>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777090" y="3910212"/>
            <a:ext cx="1041437" cy="420914"/>
          </a:xfrm>
          <a:prstGeom prst="rect">
            <a:avLst/>
          </a:prstGeom>
        </p:spPr>
      </p:pic>
      <p:pic>
        <p:nvPicPr>
          <p:cNvPr id="134" name="Graphic 133">
            <a:extLst>
              <a:ext uri="{FF2B5EF4-FFF2-40B4-BE49-F238E27FC236}">
                <a16:creationId xmlns:a16="http://schemas.microsoft.com/office/drawing/2014/main" id="{56C14C7B-1E61-10D9-72E8-5E1F2C06CB21}"/>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505831" y="5968721"/>
            <a:ext cx="1583955" cy="478066"/>
          </a:xfrm>
          <a:prstGeom prst="rect">
            <a:avLst/>
          </a:prstGeom>
        </p:spPr>
      </p:pic>
      <p:pic>
        <p:nvPicPr>
          <p:cNvPr id="135" name="Graphic 134">
            <a:extLst>
              <a:ext uri="{FF2B5EF4-FFF2-40B4-BE49-F238E27FC236}">
                <a16:creationId xmlns:a16="http://schemas.microsoft.com/office/drawing/2014/main" id="{BE278D9B-300B-0352-F523-BEF84E211AE9}"/>
              </a:ext>
            </a:extLst>
          </p:cNvPr>
          <p:cNvPicPr>
            <a:picLocks noChangeAspect="1"/>
          </p:cNvPicPr>
          <p:nvPr/>
        </p:nvPicPr>
        <p:blipFill rotWithShape="1">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rcRect b="27659"/>
          <a:stretch/>
        </p:blipFill>
        <p:spPr>
          <a:xfrm>
            <a:off x="7378996" y="5982379"/>
            <a:ext cx="885575" cy="489370"/>
          </a:xfrm>
          <a:prstGeom prst="rect">
            <a:avLst/>
          </a:prstGeom>
        </p:spPr>
      </p:pic>
      <p:pic>
        <p:nvPicPr>
          <p:cNvPr id="136" name="Graphic 135">
            <a:extLst>
              <a:ext uri="{FF2B5EF4-FFF2-40B4-BE49-F238E27FC236}">
                <a16:creationId xmlns:a16="http://schemas.microsoft.com/office/drawing/2014/main" id="{9F9A9AD0-E9DF-11CA-1337-B5367518B4F8}"/>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9952670" y="6030329"/>
            <a:ext cx="831484" cy="393470"/>
          </a:xfrm>
          <a:prstGeom prst="rect">
            <a:avLst/>
          </a:prstGeom>
        </p:spPr>
      </p:pic>
      <p:sp>
        <p:nvSpPr>
          <p:cNvPr id="5" name="Title 18">
            <a:extLst>
              <a:ext uri="{FF2B5EF4-FFF2-40B4-BE49-F238E27FC236}">
                <a16:creationId xmlns:a16="http://schemas.microsoft.com/office/drawing/2014/main" id="{F1AF64F8-08C1-25C9-2603-726D5FD506F6}"/>
              </a:ext>
            </a:extLst>
          </p:cNvPr>
          <p:cNvSpPr txBox="1">
            <a:spLocks/>
          </p:cNvSpPr>
          <p:nvPr/>
        </p:nvSpPr>
        <p:spPr>
          <a:xfrm>
            <a:off x="380999" y="2147299"/>
            <a:ext cx="2361073" cy="4021726"/>
          </a:xfrm>
          <a:prstGeom prst="rect">
            <a:avLst/>
          </a:prstGeom>
        </p:spPr>
        <p:txBody>
          <a:bodyPr lIns="0"/>
          <a:lst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a:lstStyle>
          <a:p>
            <a:r>
              <a:rPr lang="en-US"/>
              <a:t>Solving for</a:t>
            </a:r>
          </a:p>
          <a:p>
            <a:r>
              <a:rPr lang="en-US"/>
              <a:t>any disruption together</a:t>
            </a:r>
          </a:p>
        </p:txBody>
      </p:sp>
    </p:spTree>
    <p:extLst>
      <p:ext uri="{BB962C8B-B14F-4D97-AF65-F5344CB8AC3E}">
        <p14:creationId xmlns:p14="http://schemas.microsoft.com/office/powerpoint/2010/main" val="181740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Content Placeholder 27">
            <a:extLst>
              <a:ext uri="{FF2B5EF4-FFF2-40B4-BE49-F238E27FC236}">
                <a16:creationId xmlns:a16="http://schemas.microsoft.com/office/drawing/2014/main" id="{430AA538-21E3-10A9-5FD6-8F4267348BF2}"/>
              </a:ext>
            </a:extLst>
          </p:cNvPr>
          <p:cNvSpPr>
            <a:spLocks noGrp="1"/>
          </p:cNvSpPr>
          <p:nvPr>
            <p:ph sz="quarter" idx="18"/>
          </p:nvPr>
        </p:nvSpPr>
        <p:spPr>
          <a:xfrm>
            <a:off x="381000" y="1344281"/>
            <a:ext cx="11403014" cy="643570"/>
          </a:xfrm>
        </p:spPr>
        <p:txBody>
          <a:bodyPr>
            <a:normAutofit/>
          </a:bodyPr>
          <a:lstStyle/>
          <a:p>
            <a:pPr marL="0" indent="0" algn="ctr">
              <a:buNone/>
            </a:pPr>
            <a:r>
              <a:rPr lang="en-US" b="1"/>
              <a:t>Modern Data Protection Portfolio:</a:t>
            </a:r>
          </a:p>
        </p:txBody>
      </p:sp>
      <p:sp>
        <p:nvSpPr>
          <p:cNvPr id="27" name="Text Placeholder 26">
            <a:extLst>
              <a:ext uri="{FF2B5EF4-FFF2-40B4-BE49-F238E27FC236}">
                <a16:creationId xmlns:a16="http://schemas.microsoft.com/office/drawing/2014/main" id="{60D5BA1E-DA61-1D7F-262E-5C5107F2C8CA}"/>
              </a:ext>
            </a:extLst>
          </p:cNvPr>
          <p:cNvSpPr>
            <a:spLocks noGrp="1"/>
          </p:cNvSpPr>
          <p:nvPr>
            <p:ph type="body" sz="quarter" idx="13"/>
          </p:nvPr>
        </p:nvSpPr>
        <p:spPr/>
        <p:txBody>
          <a:bodyPr/>
          <a:lstStyle/>
          <a:p>
            <a:r>
              <a:rPr lang="en-US"/>
              <a:t>Protection for the modern landscape</a:t>
            </a:r>
          </a:p>
        </p:txBody>
      </p:sp>
      <p:sp>
        <p:nvSpPr>
          <p:cNvPr id="26" name="Title 25">
            <a:extLst>
              <a:ext uri="{FF2B5EF4-FFF2-40B4-BE49-F238E27FC236}">
                <a16:creationId xmlns:a16="http://schemas.microsoft.com/office/drawing/2014/main" id="{E0B17CA1-A71F-C63F-D3A3-D3EA6B821527}"/>
              </a:ext>
            </a:extLst>
          </p:cNvPr>
          <p:cNvSpPr>
            <a:spLocks noGrp="1"/>
          </p:cNvSpPr>
          <p:nvPr>
            <p:ph type="title"/>
          </p:nvPr>
        </p:nvSpPr>
        <p:spPr/>
        <p:txBody>
          <a:bodyPr/>
          <a:lstStyle/>
          <a:p>
            <a:r>
              <a:rPr lang="en-US"/>
              <a:t>New threats require new solutions</a:t>
            </a:r>
          </a:p>
        </p:txBody>
      </p:sp>
      <p:sp>
        <p:nvSpPr>
          <p:cNvPr id="23" name="Slide Number Placeholder 22">
            <a:extLst>
              <a:ext uri="{FF2B5EF4-FFF2-40B4-BE49-F238E27FC236}">
                <a16:creationId xmlns:a16="http://schemas.microsoft.com/office/drawing/2014/main" id="{14BDFB80-76C4-4709-BEEA-BD3B9CF1165E}"/>
              </a:ext>
            </a:extLst>
          </p:cNvPr>
          <p:cNvSpPr>
            <a:spLocks noGrp="1"/>
          </p:cNvSpPr>
          <p:nvPr>
            <p:ph type="sldNum" sz="quarter" idx="20"/>
          </p:nvPr>
        </p:nvSpPr>
        <p:spPr/>
        <p:txBody>
          <a:bodyPr/>
          <a:lstStyle/>
          <a:p>
            <a:pPr defTabSz="1088421">
              <a:buFontTx/>
              <a:buBlip>
                <a:blip r:embed="rId2"/>
              </a:buBlip>
            </a:pPr>
            <a:fld id="{104FC826-72BB-4AF1-BA01-A94F7396A7DC}" type="slidenum">
              <a:rPr lang="en-US" smtClean="0"/>
              <a:pPr defTabSz="1088421">
                <a:buFontTx/>
                <a:buBlip>
                  <a:blip r:embed="rId2"/>
                </a:buBlip>
              </a:pPr>
              <a:t>4</a:t>
            </a:fld>
            <a:endParaRPr lang="en-US"/>
          </a:p>
        </p:txBody>
      </p:sp>
      <p:cxnSp>
        <p:nvCxnSpPr>
          <p:cNvPr id="11" name="Straight Connector 10">
            <a:extLst>
              <a:ext uri="{FF2B5EF4-FFF2-40B4-BE49-F238E27FC236}">
                <a16:creationId xmlns:a16="http://schemas.microsoft.com/office/drawing/2014/main" id="{2FCFEC07-BF1F-39A9-73C1-8FA64E8FBB93}"/>
              </a:ext>
            </a:extLst>
          </p:cNvPr>
          <p:cNvCxnSpPr/>
          <p:nvPr/>
        </p:nvCxnSpPr>
        <p:spPr>
          <a:xfrm>
            <a:off x="1486695" y="4376980"/>
            <a:ext cx="2743200" cy="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AD057C3-BE1F-3818-4237-1F6583EBD309}"/>
              </a:ext>
            </a:extLst>
          </p:cNvPr>
          <p:cNvCxnSpPr/>
          <p:nvPr/>
        </p:nvCxnSpPr>
        <p:spPr>
          <a:xfrm flipH="1" flipV="1">
            <a:off x="2857897" y="3768580"/>
            <a:ext cx="795" cy="608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D85685C-3757-B99E-F333-103FC920CA57}"/>
              </a:ext>
            </a:extLst>
          </p:cNvPr>
          <p:cNvCxnSpPr/>
          <p:nvPr/>
        </p:nvCxnSpPr>
        <p:spPr>
          <a:xfrm>
            <a:off x="4726215" y="4376980"/>
            <a:ext cx="2743200" cy="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C0D743E-094F-6839-FED2-7C30619288FA}"/>
              </a:ext>
            </a:extLst>
          </p:cNvPr>
          <p:cNvCxnSpPr/>
          <p:nvPr/>
        </p:nvCxnSpPr>
        <p:spPr>
          <a:xfrm flipV="1">
            <a:off x="6096909" y="3768580"/>
            <a:ext cx="1815" cy="608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08CD399-053A-264F-2CA9-BA9820B3CD41}"/>
              </a:ext>
            </a:extLst>
          </p:cNvPr>
          <p:cNvCxnSpPr/>
          <p:nvPr/>
        </p:nvCxnSpPr>
        <p:spPr>
          <a:xfrm>
            <a:off x="7962107" y="4376980"/>
            <a:ext cx="2743200" cy="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CAAAF3F-989C-CF2F-4F48-ECB54CF34630}"/>
              </a:ext>
            </a:extLst>
          </p:cNvPr>
          <p:cNvCxnSpPr/>
          <p:nvPr/>
        </p:nvCxnSpPr>
        <p:spPr>
          <a:xfrm flipV="1">
            <a:off x="9330479" y="3768580"/>
            <a:ext cx="6463" cy="608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C05696B3-FF10-2E7F-E58E-33CDCF9A852E}"/>
              </a:ext>
            </a:extLst>
          </p:cNvPr>
          <p:cNvSpPr/>
          <p:nvPr/>
        </p:nvSpPr>
        <p:spPr>
          <a:xfrm>
            <a:off x="1842295" y="1990580"/>
            <a:ext cx="2032000" cy="2032000"/>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nchorCtr="0"/>
          <a:lstStyle/>
          <a:p>
            <a:pPr algn="ctr"/>
            <a:endParaRPr lang="en-US" sz="2200" b="1">
              <a:solidFill>
                <a:schemeClr val="tx1"/>
              </a:solidFill>
            </a:endParaRPr>
          </a:p>
          <a:p>
            <a:pPr algn="ctr"/>
            <a:endParaRPr lang="en-US" sz="2200" b="1">
              <a:solidFill>
                <a:schemeClr val="tx1"/>
              </a:solidFill>
            </a:endParaRPr>
          </a:p>
          <a:p>
            <a:pPr algn="ctr"/>
            <a:r>
              <a:rPr lang="en-US" sz="2200" b="1">
                <a:solidFill>
                  <a:schemeClr val="tx1"/>
                </a:solidFill>
              </a:rPr>
              <a:t>All Workloads</a:t>
            </a:r>
          </a:p>
        </p:txBody>
      </p:sp>
      <p:sp>
        <p:nvSpPr>
          <p:cNvPr id="18" name="Oval 17">
            <a:extLst>
              <a:ext uri="{FF2B5EF4-FFF2-40B4-BE49-F238E27FC236}">
                <a16:creationId xmlns:a16="http://schemas.microsoft.com/office/drawing/2014/main" id="{A8B1F595-9372-C784-7008-4FFA2EAFA729}"/>
              </a:ext>
            </a:extLst>
          </p:cNvPr>
          <p:cNvSpPr/>
          <p:nvPr/>
        </p:nvSpPr>
        <p:spPr>
          <a:xfrm>
            <a:off x="5081815" y="1990580"/>
            <a:ext cx="2032000" cy="2032000"/>
          </a:xfrm>
          <a:prstGeom prst="ellipse">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nchorCtr="0"/>
          <a:lstStyle/>
          <a:p>
            <a:pPr algn="ctr"/>
            <a:endParaRPr lang="en-US" sz="2200" b="1">
              <a:solidFill>
                <a:schemeClr val="tx1"/>
              </a:solidFill>
            </a:endParaRPr>
          </a:p>
          <a:p>
            <a:pPr algn="ctr"/>
            <a:endParaRPr lang="en-US" sz="2200" b="1">
              <a:solidFill>
                <a:schemeClr val="tx1"/>
              </a:solidFill>
            </a:endParaRPr>
          </a:p>
          <a:p>
            <a:pPr algn="ctr"/>
            <a:r>
              <a:rPr lang="en-US" sz="2200" b="1">
                <a:solidFill>
                  <a:schemeClr val="tx1"/>
                </a:solidFill>
              </a:rPr>
              <a:t>All Tiers</a:t>
            </a:r>
          </a:p>
        </p:txBody>
      </p:sp>
      <p:sp>
        <p:nvSpPr>
          <p:cNvPr id="19" name="Oval 18">
            <a:extLst>
              <a:ext uri="{FF2B5EF4-FFF2-40B4-BE49-F238E27FC236}">
                <a16:creationId xmlns:a16="http://schemas.microsoft.com/office/drawing/2014/main" id="{FD061FD6-8F70-B181-7C10-86130B5216AB}"/>
              </a:ext>
            </a:extLst>
          </p:cNvPr>
          <p:cNvSpPr/>
          <p:nvPr/>
        </p:nvSpPr>
        <p:spPr>
          <a:xfrm>
            <a:off x="8317707" y="1990580"/>
            <a:ext cx="2032000" cy="2032000"/>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nchorCtr="0"/>
          <a:lstStyle/>
          <a:p>
            <a:pPr algn="ctr"/>
            <a:endParaRPr lang="en-US" sz="2200" b="1">
              <a:solidFill>
                <a:schemeClr val="tx1"/>
              </a:solidFill>
            </a:endParaRPr>
          </a:p>
          <a:p>
            <a:pPr algn="ctr"/>
            <a:endParaRPr lang="en-US" sz="2200" b="1">
              <a:solidFill>
                <a:schemeClr val="tx1"/>
              </a:solidFill>
            </a:endParaRPr>
          </a:p>
          <a:p>
            <a:pPr algn="ctr"/>
            <a:r>
              <a:rPr lang="en-US" sz="2200" b="1">
                <a:solidFill>
                  <a:schemeClr val="tx1"/>
                </a:solidFill>
              </a:rPr>
              <a:t>All SLAs</a:t>
            </a:r>
          </a:p>
        </p:txBody>
      </p:sp>
      <p:sp>
        <p:nvSpPr>
          <p:cNvPr id="20" name="Rectangle 19">
            <a:extLst>
              <a:ext uri="{FF2B5EF4-FFF2-40B4-BE49-F238E27FC236}">
                <a16:creationId xmlns:a16="http://schemas.microsoft.com/office/drawing/2014/main" id="{3D9BF814-0844-E701-D63E-EDF9888E92DE}"/>
              </a:ext>
            </a:extLst>
          </p:cNvPr>
          <p:cNvSpPr/>
          <p:nvPr/>
        </p:nvSpPr>
        <p:spPr>
          <a:xfrm>
            <a:off x="1486694" y="4530580"/>
            <a:ext cx="2782095" cy="96746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fontAlgn="base">
              <a:lnSpc>
                <a:spcPct val="90000"/>
              </a:lnSpc>
              <a:spcBef>
                <a:spcPts val="1200"/>
              </a:spcBef>
              <a:spcAft>
                <a:spcPct val="0"/>
              </a:spcAft>
              <a:buSzPct val="100000"/>
            </a:pPr>
            <a:r>
              <a:rPr lang="en-US" sz="1600">
                <a:solidFill>
                  <a:schemeClr val="tx1"/>
                </a:solidFill>
              </a:rPr>
              <a:t>Physical, virtualized, and containerized; databases, cloud instances, DBaaS, apps</a:t>
            </a:r>
          </a:p>
        </p:txBody>
      </p:sp>
      <p:sp>
        <p:nvSpPr>
          <p:cNvPr id="24" name="Rectangle 23">
            <a:extLst>
              <a:ext uri="{FF2B5EF4-FFF2-40B4-BE49-F238E27FC236}">
                <a16:creationId xmlns:a16="http://schemas.microsoft.com/office/drawing/2014/main" id="{0C212830-FD41-1731-E254-F78275099E7F}"/>
              </a:ext>
            </a:extLst>
          </p:cNvPr>
          <p:cNvSpPr/>
          <p:nvPr/>
        </p:nvSpPr>
        <p:spPr>
          <a:xfrm>
            <a:off x="4726214" y="4530579"/>
            <a:ext cx="2782095" cy="96745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fontAlgn="base">
              <a:lnSpc>
                <a:spcPct val="90000"/>
              </a:lnSpc>
              <a:spcBef>
                <a:spcPts val="1200"/>
              </a:spcBef>
              <a:spcAft>
                <a:spcPct val="0"/>
              </a:spcAft>
              <a:buSzPct val="100000"/>
            </a:pPr>
            <a:r>
              <a:rPr lang="en-US" sz="1600">
                <a:solidFill>
                  <a:schemeClr val="tx1"/>
                </a:solidFill>
              </a:rPr>
              <a:t>Mission-critical, business-critical, back office, and test/dev</a:t>
            </a:r>
          </a:p>
        </p:txBody>
      </p:sp>
      <p:sp>
        <p:nvSpPr>
          <p:cNvPr id="25" name="Rectangle 24">
            <a:extLst>
              <a:ext uri="{FF2B5EF4-FFF2-40B4-BE49-F238E27FC236}">
                <a16:creationId xmlns:a16="http://schemas.microsoft.com/office/drawing/2014/main" id="{96B04299-47A4-9611-4210-D4C312EAD1E8}"/>
              </a:ext>
            </a:extLst>
          </p:cNvPr>
          <p:cNvSpPr/>
          <p:nvPr/>
        </p:nvSpPr>
        <p:spPr>
          <a:xfrm>
            <a:off x="7962106" y="4530580"/>
            <a:ext cx="2782095" cy="96745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fontAlgn="base">
              <a:lnSpc>
                <a:spcPct val="90000"/>
              </a:lnSpc>
              <a:spcBef>
                <a:spcPts val="1200"/>
              </a:spcBef>
              <a:spcAft>
                <a:spcPct val="0"/>
              </a:spcAft>
              <a:buSzPct val="100000"/>
            </a:pPr>
            <a:r>
              <a:rPr lang="en-US" sz="1600">
                <a:solidFill>
                  <a:schemeClr val="tx1"/>
                </a:solidFill>
              </a:rPr>
              <a:t>Customizable RPOs and RTOs of seconds, minutes, hours; tailor protection to each workload and application</a:t>
            </a:r>
          </a:p>
        </p:txBody>
      </p:sp>
      <p:sp>
        <p:nvSpPr>
          <p:cNvPr id="29" name="Content Placeholder 27">
            <a:extLst>
              <a:ext uri="{FF2B5EF4-FFF2-40B4-BE49-F238E27FC236}">
                <a16:creationId xmlns:a16="http://schemas.microsoft.com/office/drawing/2014/main" id="{A198410E-BA22-F8A8-B7BA-7979D09A140B}"/>
              </a:ext>
            </a:extLst>
          </p:cNvPr>
          <p:cNvSpPr txBox="1">
            <a:spLocks/>
          </p:cNvSpPr>
          <p:nvPr/>
        </p:nvSpPr>
        <p:spPr>
          <a:xfrm>
            <a:off x="381000" y="5628606"/>
            <a:ext cx="11403014" cy="643570"/>
          </a:xfrm>
          <a:prstGeom prst="rect">
            <a:avLst/>
          </a:prstGeom>
          <a:ln w="57150">
            <a:noFill/>
            <a:miter lim="800000"/>
          </a:ln>
        </p:spPr>
        <p:txBody>
          <a:bodyPr vert="horz" lIns="0" tIns="91440" rIns="0" bIns="91440" rtlCol="0">
            <a:no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lgn="ctr">
              <a:spcBef>
                <a:spcPts val="600"/>
              </a:spcBef>
              <a:buFont typeface="" panose="020B0303030202060203" pitchFamily="34" charset="0"/>
              <a:buNone/>
            </a:pPr>
            <a:r>
              <a:rPr lang="en-US" b="1"/>
              <a:t>Need 24x7 Availability • No Data Loss or Downtime</a:t>
            </a:r>
          </a:p>
        </p:txBody>
      </p:sp>
      <p:pic>
        <p:nvPicPr>
          <p:cNvPr id="30" name="Graphic 29" descr="Internet outline">
            <a:extLst>
              <a:ext uri="{FF2B5EF4-FFF2-40B4-BE49-F238E27FC236}">
                <a16:creationId xmlns:a16="http://schemas.microsoft.com/office/drawing/2014/main" id="{6062D336-D0EF-BD42-8993-277FD920343D}"/>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72251" y="2380359"/>
            <a:ext cx="820511" cy="822960"/>
          </a:xfrm>
          <a:prstGeom prst="rect">
            <a:avLst/>
          </a:prstGeom>
        </p:spPr>
      </p:pic>
      <p:pic>
        <p:nvPicPr>
          <p:cNvPr id="31" name="Graphic 30" descr="Stopwatch outline">
            <a:extLst>
              <a:ext uri="{FF2B5EF4-FFF2-40B4-BE49-F238E27FC236}">
                <a16:creationId xmlns:a16="http://schemas.microsoft.com/office/drawing/2014/main" id="{8DAB9707-E1CD-77A9-64D7-1EDA6F06F46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41673" y="2306560"/>
            <a:ext cx="822960" cy="822960"/>
          </a:xfrm>
          <a:prstGeom prst="rect">
            <a:avLst/>
          </a:prstGeom>
        </p:spPr>
      </p:pic>
      <p:pic>
        <p:nvPicPr>
          <p:cNvPr id="32" name="Graphic 31" descr="Database outline">
            <a:extLst>
              <a:ext uri="{FF2B5EF4-FFF2-40B4-BE49-F238E27FC236}">
                <a16:creationId xmlns:a16="http://schemas.microsoft.com/office/drawing/2014/main" id="{038776A5-8B23-C0FC-58F9-E68833AA35B9}"/>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445713" y="2256570"/>
            <a:ext cx="822960" cy="822960"/>
          </a:xfrm>
          <a:prstGeom prst="rect">
            <a:avLst/>
          </a:prstGeom>
        </p:spPr>
      </p:pic>
    </p:spTree>
    <p:extLst>
      <p:ext uri="{BB962C8B-B14F-4D97-AF65-F5344CB8AC3E}">
        <p14:creationId xmlns:p14="http://schemas.microsoft.com/office/powerpoint/2010/main" val="294489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FD724D-9DF0-386F-D7B4-75ABCDE4E721}"/>
              </a:ext>
            </a:extLst>
          </p:cNvPr>
          <p:cNvGrpSpPr/>
          <p:nvPr/>
        </p:nvGrpSpPr>
        <p:grpSpPr>
          <a:xfrm>
            <a:off x="4295979" y="343565"/>
            <a:ext cx="1958352" cy="6170870"/>
            <a:chOff x="3522173" y="335695"/>
            <a:chExt cx="1828800" cy="6170870"/>
          </a:xfrm>
          <a:solidFill>
            <a:srgbClr val="F6F8FA"/>
          </a:solidFill>
        </p:grpSpPr>
        <p:sp>
          <p:nvSpPr>
            <p:cNvPr id="38" name="Rectangle 37">
              <a:extLst>
                <a:ext uri="{FF2B5EF4-FFF2-40B4-BE49-F238E27FC236}">
                  <a16:creationId xmlns:a16="http://schemas.microsoft.com/office/drawing/2014/main" id="{7D78604F-9E94-60D0-1068-8B28AC8EA486}"/>
                </a:ext>
              </a:extLst>
            </p:cNvPr>
            <p:cNvSpPr>
              <a:spLocks/>
            </p:cNvSpPr>
            <p:nvPr/>
          </p:nvSpPr>
          <p:spPr>
            <a:xfrm>
              <a:off x="3522173" y="33569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39" name="Rectangle 38">
              <a:extLst>
                <a:ext uri="{FF2B5EF4-FFF2-40B4-BE49-F238E27FC236}">
                  <a16:creationId xmlns:a16="http://schemas.microsoft.com/office/drawing/2014/main" id="{C5A299BE-EE1D-B1BC-8642-A3D9CBF26EE4}"/>
                </a:ext>
              </a:extLst>
            </p:cNvPr>
            <p:cNvSpPr>
              <a:spLocks/>
            </p:cNvSpPr>
            <p:nvPr/>
          </p:nvSpPr>
          <p:spPr>
            <a:xfrm>
              <a:off x="3522173" y="103521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0" name="Rectangle 39">
              <a:extLst>
                <a:ext uri="{FF2B5EF4-FFF2-40B4-BE49-F238E27FC236}">
                  <a16:creationId xmlns:a16="http://schemas.microsoft.com/office/drawing/2014/main" id="{69C8958E-D93A-2EBE-6D6A-CFEFA663D845}"/>
                </a:ext>
              </a:extLst>
            </p:cNvPr>
            <p:cNvSpPr>
              <a:spLocks/>
            </p:cNvSpPr>
            <p:nvPr/>
          </p:nvSpPr>
          <p:spPr>
            <a:xfrm>
              <a:off x="3522173" y="1734727"/>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1" name="Rectangle 40">
              <a:extLst>
                <a:ext uri="{FF2B5EF4-FFF2-40B4-BE49-F238E27FC236}">
                  <a16:creationId xmlns:a16="http://schemas.microsoft.com/office/drawing/2014/main" id="{5DC0959E-DABC-51CF-6045-201242A87359}"/>
                </a:ext>
              </a:extLst>
            </p:cNvPr>
            <p:cNvSpPr>
              <a:spLocks/>
            </p:cNvSpPr>
            <p:nvPr/>
          </p:nvSpPr>
          <p:spPr>
            <a:xfrm>
              <a:off x="3522173" y="2434243"/>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2" name="Rectangle 41">
              <a:extLst>
                <a:ext uri="{FF2B5EF4-FFF2-40B4-BE49-F238E27FC236}">
                  <a16:creationId xmlns:a16="http://schemas.microsoft.com/office/drawing/2014/main" id="{D7A6C0F5-0D13-9CC7-18BD-A128929C71E9}"/>
                </a:ext>
              </a:extLst>
            </p:cNvPr>
            <p:cNvSpPr>
              <a:spLocks/>
            </p:cNvSpPr>
            <p:nvPr/>
          </p:nvSpPr>
          <p:spPr>
            <a:xfrm>
              <a:off x="3522173" y="3133759"/>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3" name="Rectangle 42">
              <a:extLst>
                <a:ext uri="{FF2B5EF4-FFF2-40B4-BE49-F238E27FC236}">
                  <a16:creationId xmlns:a16="http://schemas.microsoft.com/office/drawing/2014/main" id="{9BE7E2A2-1728-CFE7-7081-87D776C279BB}"/>
                </a:ext>
              </a:extLst>
            </p:cNvPr>
            <p:cNvSpPr>
              <a:spLocks/>
            </p:cNvSpPr>
            <p:nvPr/>
          </p:nvSpPr>
          <p:spPr>
            <a:xfrm>
              <a:off x="3522173" y="383327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4" name="Rectangle 43">
              <a:extLst>
                <a:ext uri="{FF2B5EF4-FFF2-40B4-BE49-F238E27FC236}">
                  <a16:creationId xmlns:a16="http://schemas.microsoft.com/office/drawing/2014/main" id="{67CBF48E-7FB1-8433-DA15-82CBD912E63C}"/>
                </a:ext>
              </a:extLst>
            </p:cNvPr>
            <p:cNvSpPr>
              <a:spLocks/>
            </p:cNvSpPr>
            <p:nvPr/>
          </p:nvSpPr>
          <p:spPr>
            <a:xfrm>
              <a:off x="3522173" y="453279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5" name="Rectangle 44">
              <a:extLst>
                <a:ext uri="{FF2B5EF4-FFF2-40B4-BE49-F238E27FC236}">
                  <a16:creationId xmlns:a16="http://schemas.microsoft.com/office/drawing/2014/main" id="{E5BD5CC7-6E00-5479-CF69-D219C5E75CF2}"/>
                </a:ext>
              </a:extLst>
            </p:cNvPr>
            <p:cNvSpPr>
              <a:spLocks/>
            </p:cNvSpPr>
            <p:nvPr/>
          </p:nvSpPr>
          <p:spPr>
            <a:xfrm>
              <a:off x="3522173" y="5232307"/>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6" name="Rectangle 45">
              <a:extLst>
                <a:ext uri="{FF2B5EF4-FFF2-40B4-BE49-F238E27FC236}">
                  <a16:creationId xmlns:a16="http://schemas.microsoft.com/office/drawing/2014/main" id="{CDCCE91D-7109-B905-2F38-9A5DE924171E}"/>
                </a:ext>
              </a:extLst>
            </p:cNvPr>
            <p:cNvSpPr>
              <a:spLocks/>
            </p:cNvSpPr>
            <p:nvPr/>
          </p:nvSpPr>
          <p:spPr>
            <a:xfrm>
              <a:off x="3522173" y="5931823"/>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grpSp>
        <p:nvGrpSpPr>
          <p:cNvPr id="47" name="Group 46">
            <a:extLst>
              <a:ext uri="{FF2B5EF4-FFF2-40B4-BE49-F238E27FC236}">
                <a16:creationId xmlns:a16="http://schemas.microsoft.com/office/drawing/2014/main" id="{0D0DD21F-D2C3-489B-F1D9-CCA9C40233A1}"/>
              </a:ext>
            </a:extLst>
          </p:cNvPr>
          <p:cNvGrpSpPr/>
          <p:nvPr/>
        </p:nvGrpSpPr>
        <p:grpSpPr>
          <a:xfrm>
            <a:off x="6842607" y="343565"/>
            <a:ext cx="1958352" cy="6170870"/>
            <a:chOff x="3522173" y="335695"/>
            <a:chExt cx="1828800" cy="6170870"/>
          </a:xfrm>
          <a:solidFill>
            <a:srgbClr val="F6F8FA"/>
          </a:solidFill>
        </p:grpSpPr>
        <p:sp>
          <p:nvSpPr>
            <p:cNvPr id="48" name="Rectangle 47">
              <a:extLst>
                <a:ext uri="{FF2B5EF4-FFF2-40B4-BE49-F238E27FC236}">
                  <a16:creationId xmlns:a16="http://schemas.microsoft.com/office/drawing/2014/main" id="{84222B2D-83DC-C9D8-724E-3B68F85C146D}"/>
                </a:ext>
              </a:extLst>
            </p:cNvPr>
            <p:cNvSpPr>
              <a:spLocks/>
            </p:cNvSpPr>
            <p:nvPr/>
          </p:nvSpPr>
          <p:spPr>
            <a:xfrm>
              <a:off x="3522173" y="33569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9" name="Rectangle 48">
              <a:extLst>
                <a:ext uri="{FF2B5EF4-FFF2-40B4-BE49-F238E27FC236}">
                  <a16:creationId xmlns:a16="http://schemas.microsoft.com/office/drawing/2014/main" id="{072C013D-8699-9384-F47A-174BD0D6323D}"/>
                </a:ext>
              </a:extLst>
            </p:cNvPr>
            <p:cNvSpPr>
              <a:spLocks/>
            </p:cNvSpPr>
            <p:nvPr/>
          </p:nvSpPr>
          <p:spPr>
            <a:xfrm>
              <a:off x="3522173" y="103521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0" name="Rectangle 49">
              <a:extLst>
                <a:ext uri="{FF2B5EF4-FFF2-40B4-BE49-F238E27FC236}">
                  <a16:creationId xmlns:a16="http://schemas.microsoft.com/office/drawing/2014/main" id="{52BE92F7-FEBD-CEE1-014C-889C1F5876E5}"/>
                </a:ext>
              </a:extLst>
            </p:cNvPr>
            <p:cNvSpPr>
              <a:spLocks/>
            </p:cNvSpPr>
            <p:nvPr/>
          </p:nvSpPr>
          <p:spPr>
            <a:xfrm>
              <a:off x="3522173" y="1734727"/>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1" name="Rectangle 50">
              <a:extLst>
                <a:ext uri="{FF2B5EF4-FFF2-40B4-BE49-F238E27FC236}">
                  <a16:creationId xmlns:a16="http://schemas.microsoft.com/office/drawing/2014/main" id="{9B4050C4-FCA7-DB24-76B2-658AC37D6107}"/>
                </a:ext>
              </a:extLst>
            </p:cNvPr>
            <p:cNvSpPr>
              <a:spLocks/>
            </p:cNvSpPr>
            <p:nvPr/>
          </p:nvSpPr>
          <p:spPr>
            <a:xfrm>
              <a:off x="3522173" y="2434243"/>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2" name="Rectangle 51">
              <a:extLst>
                <a:ext uri="{FF2B5EF4-FFF2-40B4-BE49-F238E27FC236}">
                  <a16:creationId xmlns:a16="http://schemas.microsoft.com/office/drawing/2014/main" id="{A7C9BBC7-9FB6-0346-C07F-AE0187C9440D}"/>
                </a:ext>
              </a:extLst>
            </p:cNvPr>
            <p:cNvSpPr>
              <a:spLocks/>
            </p:cNvSpPr>
            <p:nvPr/>
          </p:nvSpPr>
          <p:spPr>
            <a:xfrm>
              <a:off x="3522173" y="3133759"/>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3" name="Rectangle 52">
              <a:extLst>
                <a:ext uri="{FF2B5EF4-FFF2-40B4-BE49-F238E27FC236}">
                  <a16:creationId xmlns:a16="http://schemas.microsoft.com/office/drawing/2014/main" id="{0EDF1115-707B-3ACE-D82C-C4765065433B}"/>
                </a:ext>
              </a:extLst>
            </p:cNvPr>
            <p:cNvSpPr>
              <a:spLocks/>
            </p:cNvSpPr>
            <p:nvPr/>
          </p:nvSpPr>
          <p:spPr>
            <a:xfrm>
              <a:off x="3522173" y="383327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4" name="Rectangle 53">
              <a:extLst>
                <a:ext uri="{FF2B5EF4-FFF2-40B4-BE49-F238E27FC236}">
                  <a16:creationId xmlns:a16="http://schemas.microsoft.com/office/drawing/2014/main" id="{F47CB5BA-6D36-7781-BF8F-5F6964A8176B}"/>
                </a:ext>
              </a:extLst>
            </p:cNvPr>
            <p:cNvSpPr>
              <a:spLocks/>
            </p:cNvSpPr>
            <p:nvPr/>
          </p:nvSpPr>
          <p:spPr>
            <a:xfrm>
              <a:off x="3522173" y="453279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5" name="Rectangle 54">
              <a:extLst>
                <a:ext uri="{FF2B5EF4-FFF2-40B4-BE49-F238E27FC236}">
                  <a16:creationId xmlns:a16="http://schemas.microsoft.com/office/drawing/2014/main" id="{A26FB517-324E-6286-FA71-965F61DDC72B}"/>
                </a:ext>
              </a:extLst>
            </p:cNvPr>
            <p:cNvSpPr>
              <a:spLocks/>
            </p:cNvSpPr>
            <p:nvPr/>
          </p:nvSpPr>
          <p:spPr>
            <a:xfrm>
              <a:off x="3522173" y="5232307"/>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6" name="Rectangle 55">
              <a:extLst>
                <a:ext uri="{FF2B5EF4-FFF2-40B4-BE49-F238E27FC236}">
                  <a16:creationId xmlns:a16="http://schemas.microsoft.com/office/drawing/2014/main" id="{99410DCE-5E12-CD09-4F11-59F22743D5E7}"/>
                </a:ext>
              </a:extLst>
            </p:cNvPr>
            <p:cNvSpPr>
              <a:spLocks/>
            </p:cNvSpPr>
            <p:nvPr/>
          </p:nvSpPr>
          <p:spPr>
            <a:xfrm>
              <a:off x="3522173" y="5931823"/>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grpSp>
        <p:nvGrpSpPr>
          <p:cNvPr id="57" name="Group 56">
            <a:extLst>
              <a:ext uri="{FF2B5EF4-FFF2-40B4-BE49-F238E27FC236}">
                <a16:creationId xmlns:a16="http://schemas.microsoft.com/office/drawing/2014/main" id="{3D81775F-C790-741D-DF5A-A80C0CBE1AF4}"/>
              </a:ext>
            </a:extLst>
          </p:cNvPr>
          <p:cNvGrpSpPr/>
          <p:nvPr/>
        </p:nvGrpSpPr>
        <p:grpSpPr>
          <a:xfrm>
            <a:off x="9389236" y="343565"/>
            <a:ext cx="1958352" cy="6170870"/>
            <a:chOff x="3522173" y="335695"/>
            <a:chExt cx="1828800" cy="6170870"/>
          </a:xfrm>
          <a:solidFill>
            <a:srgbClr val="F6F8FA"/>
          </a:solidFill>
        </p:grpSpPr>
        <p:sp>
          <p:nvSpPr>
            <p:cNvPr id="58" name="Rectangle 57">
              <a:extLst>
                <a:ext uri="{FF2B5EF4-FFF2-40B4-BE49-F238E27FC236}">
                  <a16:creationId xmlns:a16="http://schemas.microsoft.com/office/drawing/2014/main" id="{91B9A13E-F483-7C6C-A1B4-731287E86D20}"/>
                </a:ext>
              </a:extLst>
            </p:cNvPr>
            <p:cNvSpPr>
              <a:spLocks/>
            </p:cNvSpPr>
            <p:nvPr/>
          </p:nvSpPr>
          <p:spPr>
            <a:xfrm>
              <a:off x="3522173" y="33569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9" name="Rectangle 58">
              <a:extLst>
                <a:ext uri="{FF2B5EF4-FFF2-40B4-BE49-F238E27FC236}">
                  <a16:creationId xmlns:a16="http://schemas.microsoft.com/office/drawing/2014/main" id="{DE4D932F-BC73-F25F-4DEC-019CA79B0120}"/>
                </a:ext>
              </a:extLst>
            </p:cNvPr>
            <p:cNvSpPr>
              <a:spLocks/>
            </p:cNvSpPr>
            <p:nvPr/>
          </p:nvSpPr>
          <p:spPr>
            <a:xfrm>
              <a:off x="3522173" y="103521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0" name="Rectangle 59">
              <a:extLst>
                <a:ext uri="{FF2B5EF4-FFF2-40B4-BE49-F238E27FC236}">
                  <a16:creationId xmlns:a16="http://schemas.microsoft.com/office/drawing/2014/main" id="{65CB5B95-E577-8626-1515-00C1F1A27916}"/>
                </a:ext>
              </a:extLst>
            </p:cNvPr>
            <p:cNvSpPr>
              <a:spLocks/>
            </p:cNvSpPr>
            <p:nvPr/>
          </p:nvSpPr>
          <p:spPr>
            <a:xfrm>
              <a:off x="3522173" y="1734727"/>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1" name="Rectangle 60">
              <a:extLst>
                <a:ext uri="{FF2B5EF4-FFF2-40B4-BE49-F238E27FC236}">
                  <a16:creationId xmlns:a16="http://schemas.microsoft.com/office/drawing/2014/main" id="{FFD73022-79D0-95E1-E6AC-2FB9056BDB38}"/>
                </a:ext>
              </a:extLst>
            </p:cNvPr>
            <p:cNvSpPr>
              <a:spLocks/>
            </p:cNvSpPr>
            <p:nvPr/>
          </p:nvSpPr>
          <p:spPr>
            <a:xfrm>
              <a:off x="3522173" y="2434243"/>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2" name="Rectangle 61">
              <a:extLst>
                <a:ext uri="{FF2B5EF4-FFF2-40B4-BE49-F238E27FC236}">
                  <a16:creationId xmlns:a16="http://schemas.microsoft.com/office/drawing/2014/main" id="{6B113CCA-27B9-3575-3115-BE7CC12D514C}"/>
                </a:ext>
              </a:extLst>
            </p:cNvPr>
            <p:cNvSpPr>
              <a:spLocks/>
            </p:cNvSpPr>
            <p:nvPr/>
          </p:nvSpPr>
          <p:spPr>
            <a:xfrm>
              <a:off x="3522173" y="3133759"/>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3" name="Rectangle 62">
              <a:extLst>
                <a:ext uri="{FF2B5EF4-FFF2-40B4-BE49-F238E27FC236}">
                  <a16:creationId xmlns:a16="http://schemas.microsoft.com/office/drawing/2014/main" id="{9610C23F-DF5D-5F33-D54A-B1D5E40875B4}"/>
                </a:ext>
              </a:extLst>
            </p:cNvPr>
            <p:cNvSpPr>
              <a:spLocks/>
            </p:cNvSpPr>
            <p:nvPr/>
          </p:nvSpPr>
          <p:spPr>
            <a:xfrm>
              <a:off x="3522173" y="383327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4" name="Rectangle 63">
              <a:extLst>
                <a:ext uri="{FF2B5EF4-FFF2-40B4-BE49-F238E27FC236}">
                  <a16:creationId xmlns:a16="http://schemas.microsoft.com/office/drawing/2014/main" id="{4993B248-EB65-2F60-8187-A4679B6437DC}"/>
                </a:ext>
              </a:extLst>
            </p:cNvPr>
            <p:cNvSpPr>
              <a:spLocks/>
            </p:cNvSpPr>
            <p:nvPr/>
          </p:nvSpPr>
          <p:spPr>
            <a:xfrm>
              <a:off x="3522173" y="453279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5" name="Rectangle 64">
              <a:extLst>
                <a:ext uri="{FF2B5EF4-FFF2-40B4-BE49-F238E27FC236}">
                  <a16:creationId xmlns:a16="http://schemas.microsoft.com/office/drawing/2014/main" id="{0E59869F-C8BF-EAA1-9646-6166EB372407}"/>
                </a:ext>
              </a:extLst>
            </p:cNvPr>
            <p:cNvSpPr>
              <a:spLocks/>
            </p:cNvSpPr>
            <p:nvPr/>
          </p:nvSpPr>
          <p:spPr>
            <a:xfrm>
              <a:off x="3522173" y="5232307"/>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6" name="Rectangle 65">
              <a:extLst>
                <a:ext uri="{FF2B5EF4-FFF2-40B4-BE49-F238E27FC236}">
                  <a16:creationId xmlns:a16="http://schemas.microsoft.com/office/drawing/2014/main" id="{6CF838FE-B113-242F-5268-C9A1C923F03D}"/>
                </a:ext>
              </a:extLst>
            </p:cNvPr>
            <p:cNvSpPr>
              <a:spLocks/>
            </p:cNvSpPr>
            <p:nvPr/>
          </p:nvSpPr>
          <p:spPr>
            <a:xfrm>
              <a:off x="3522173" y="5931823"/>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pic>
        <p:nvPicPr>
          <p:cNvPr id="67" name="Picture 66" descr="Blue letters on a black background&#10;&#10;Description automatically generated">
            <a:extLst>
              <a:ext uri="{FF2B5EF4-FFF2-40B4-BE49-F238E27FC236}">
                <a16:creationId xmlns:a16="http://schemas.microsoft.com/office/drawing/2014/main" id="{4D045E05-17AD-575D-203F-201ADA5C6E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3203" y="391413"/>
            <a:ext cx="1443904" cy="479045"/>
          </a:xfrm>
          <a:prstGeom prst="rect">
            <a:avLst/>
          </a:prstGeom>
        </p:spPr>
      </p:pic>
      <p:pic>
        <p:nvPicPr>
          <p:cNvPr id="68" name="Picture 67" descr="A yellow sign with black letters&#10;&#10;Description automatically generated">
            <a:extLst>
              <a:ext uri="{FF2B5EF4-FFF2-40B4-BE49-F238E27FC236}">
                <a16:creationId xmlns:a16="http://schemas.microsoft.com/office/drawing/2014/main" id="{AD9EF2AB-7906-5262-F482-CAD992F5D1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47431" y="447412"/>
            <a:ext cx="1748704" cy="367045"/>
          </a:xfrm>
          <a:prstGeom prst="rect">
            <a:avLst/>
          </a:prstGeom>
        </p:spPr>
      </p:pic>
      <p:pic>
        <p:nvPicPr>
          <p:cNvPr id="69" name="Picture 68" descr="A blue sign with white letters&#10;&#10;Description automatically generated">
            <a:extLst>
              <a:ext uri="{FF2B5EF4-FFF2-40B4-BE49-F238E27FC236}">
                <a16:creationId xmlns:a16="http://schemas.microsoft.com/office/drawing/2014/main" id="{9BBFD414-42D7-F3B3-41EB-5B9F8D3249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5783" y="469380"/>
            <a:ext cx="1785257" cy="308701"/>
          </a:xfrm>
          <a:prstGeom prst="rect">
            <a:avLst/>
          </a:prstGeom>
        </p:spPr>
      </p:pic>
      <p:pic>
        <p:nvPicPr>
          <p:cNvPr id="70" name="Picture 69" descr="A black background with a black square&#10;&#10;Description automatically generated with medium confidence">
            <a:extLst>
              <a:ext uri="{FF2B5EF4-FFF2-40B4-BE49-F238E27FC236}">
                <a16:creationId xmlns:a16="http://schemas.microsoft.com/office/drawing/2014/main" id="{50308A6E-C4F6-CC6C-E110-D42C941ED1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80171" y="1199197"/>
            <a:ext cx="1589968" cy="262510"/>
          </a:xfrm>
          <a:prstGeom prst="rect">
            <a:avLst/>
          </a:prstGeom>
        </p:spPr>
      </p:pic>
      <p:pic>
        <p:nvPicPr>
          <p:cNvPr id="71" name="Picture 70" descr="A black and white logo&#10;&#10;Description automatically generated">
            <a:extLst>
              <a:ext uri="{FF2B5EF4-FFF2-40B4-BE49-F238E27FC236}">
                <a16:creationId xmlns:a16="http://schemas.microsoft.com/office/drawing/2014/main" id="{7E53A10D-3850-B20E-621B-D57AD8AD85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10189" y="1111417"/>
            <a:ext cx="1823188" cy="452159"/>
          </a:xfrm>
          <a:prstGeom prst="rect">
            <a:avLst/>
          </a:prstGeom>
        </p:spPr>
      </p:pic>
      <p:pic>
        <p:nvPicPr>
          <p:cNvPr id="72" name="Picture 71" descr="A blue text on a black background&#10;&#10;Description automatically generated">
            <a:extLst>
              <a:ext uri="{FF2B5EF4-FFF2-40B4-BE49-F238E27FC236}">
                <a16:creationId xmlns:a16="http://schemas.microsoft.com/office/drawing/2014/main" id="{E35E81E1-7352-16A5-D3D8-051AD6B313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96505" y="1800653"/>
            <a:ext cx="1357299" cy="467985"/>
          </a:xfrm>
          <a:prstGeom prst="rect">
            <a:avLst/>
          </a:prstGeom>
        </p:spPr>
      </p:pic>
      <p:pic>
        <p:nvPicPr>
          <p:cNvPr id="73" name="Picture 72" descr="A blue and white logo&#10;&#10;Description automatically generated">
            <a:extLst>
              <a:ext uri="{FF2B5EF4-FFF2-40B4-BE49-F238E27FC236}">
                <a16:creationId xmlns:a16="http://schemas.microsoft.com/office/drawing/2014/main" id="{B9C36AAF-0AC0-D937-C1AD-F7CE62BDF7D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51173" y="1789194"/>
            <a:ext cx="1541219" cy="467985"/>
          </a:xfrm>
          <a:prstGeom prst="rect">
            <a:avLst/>
          </a:prstGeom>
        </p:spPr>
      </p:pic>
      <p:pic>
        <p:nvPicPr>
          <p:cNvPr id="74" name="Picture 73" descr="A black background with a black square&#10;&#10;Description automatically generated with medium confidence">
            <a:extLst>
              <a:ext uri="{FF2B5EF4-FFF2-40B4-BE49-F238E27FC236}">
                <a16:creationId xmlns:a16="http://schemas.microsoft.com/office/drawing/2014/main" id="{BBB6E2FE-CE69-4521-152D-149D5FA1452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39101" y="1166522"/>
            <a:ext cx="1258619" cy="327860"/>
          </a:xfrm>
          <a:prstGeom prst="rect">
            <a:avLst/>
          </a:prstGeom>
        </p:spPr>
      </p:pic>
      <p:pic>
        <p:nvPicPr>
          <p:cNvPr id="75" name="Picture 74" descr="Blue letters on a black background&#10;&#10;Description automatically generated">
            <a:extLst>
              <a:ext uri="{FF2B5EF4-FFF2-40B4-BE49-F238E27FC236}">
                <a16:creationId xmlns:a16="http://schemas.microsoft.com/office/drawing/2014/main" id="{7D423826-3133-07AE-1F9C-B29423A87F9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432507" y="1891532"/>
            <a:ext cx="1871805" cy="276872"/>
          </a:xfrm>
          <a:prstGeom prst="rect">
            <a:avLst/>
          </a:prstGeom>
        </p:spPr>
      </p:pic>
      <p:pic>
        <p:nvPicPr>
          <p:cNvPr id="76" name="Picture 75" descr="A colorful triangle shaped sign&#10;&#10;Description automatically generated with medium confidence">
            <a:extLst>
              <a:ext uri="{FF2B5EF4-FFF2-40B4-BE49-F238E27FC236}">
                <a16:creationId xmlns:a16="http://schemas.microsoft.com/office/drawing/2014/main" id="{E5B5E550-F85E-1D0C-A648-197477BC884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08221" y="3141629"/>
            <a:ext cx="733866" cy="528613"/>
          </a:xfrm>
          <a:prstGeom prst="rect">
            <a:avLst/>
          </a:prstGeom>
        </p:spPr>
      </p:pic>
      <p:pic>
        <p:nvPicPr>
          <p:cNvPr id="77" name="Picture 76" descr="A blue letter t on a black background&#10;&#10;Description automatically generated">
            <a:extLst>
              <a:ext uri="{FF2B5EF4-FFF2-40B4-BE49-F238E27FC236}">
                <a16:creationId xmlns:a16="http://schemas.microsoft.com/office/drawing/2014/main" id="{164CEB35-518A-D5DA-3079-BB936C069FF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99488" y="2577501"/>
            <a:ext cx="844587" cy="303963"/>
          </a:xfrm>
          <a:prstGeom prst="rect">
            <a:avLst/>
          </a:prstGeom>
        </p:spPr>
      </p:pic>
      <p:pic>
        <p:nvPicPr>
          <p:cNvPr id="78" name="Picture 77" descr="A black and white logo&#10;&#10;Description automatically generated">
            <a:extLst>
              <a:ext uri="{FF2B5EF4-FFF2-40B4-BE49-F238E27FC236}">
                <a16:creationId xmlns:a16="http://schemas.microsoft.com/office/drawing/2014/main" id="{FD4CBFE1-3347-5AE9-991C-5D225CF44BF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74379" y="2508229"/>
            <a:ext cx="1588059" cy="442506"/>
          </a:xfrm>
          <a:prstGeom prst="rect">
            <a:avLst/>
          </a:prstGeom>
        </p:spPr>
      </p:pic>
      <p:pic>
        <p:nvPicPr>
          <p:cNvPr id="79" name="Picture 78" descr="A black and white logo&#10;&#10;Description automatically generated">
            <a:extLst>
              <a:ext uri="{FF2B5EF4-FFF2-40B4-BE49-F238E27FC236}">
                <a16:creationId xmlns:a16="http://schemas.microsoft.com/office/drawing/2014/main" id="{065EFC55-43C8-DA50-4FFA-93556123ADA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73990" y="3274013"/>
            <a:ext cx="1695581" cy="309973"/>
          </a:xfrm>
          <a:prstGeom prst="rect">
            <a:avLst/>
          </a:prstGeom>
        </p:spPr>
      </p:pic>
      <p:pic>
        <p:nvPicPr>
          <p:cNvPr id="80" name="Picture 79" descr="A black background with a black square&#10;&#10;Description automatically generated with medium confidence">
            <a:extLst>
              <a:ext uri="{FF2B5EF4-FFF2-40B4-BE49-F238E27FC236}">
                <a16:creationId xmlns:a16="http://schemas.microsoft.com/office/drawing/2014/main" id="{28FAAF0B-19DD-CE9B-1391-1F51D25B215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381478" y="2583572"/>
            <a:ext cx="1787352" cy="297892"/>
          </a:xfrm>
          <a:prstGeom prst="rect">
            <a:avLst/>
          </a:prstGeom>
        </p:spPr>
      </p:pic>
      <p:pic>
        <p:nvPicPr>
          <p:cNvPr id="81" name="Picture 80" descr="A red logo with black background&#10;&#10;Description automatically generated">
            <a:extLst>
              <a:ext uri="{FF2B5EF4-FFF2-40B4-BE49-F238E27FC236}">
                <a16:creationId xmlns:a16="http://schemas.microsoft.com/office/drawing/2014/main" id="{5FB8E5F3-5F1D-F942-D606-B4A9F1C985C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120758" y="3170995"/>
            <a:ext cx="495300" cy="462998"/>
          </a:xfrm>
          <a:prstGeom prst="rect">
            <a:avLst/>
          </a:prstGeom>
        </p:spPr>
      </p:pic>
      <p:pic>
        <p:nvPicPr>
          <p:cNvPr id="82" name="Picture 81" descr="A black and red sign with white symbols&#10;&#10;Description automatically generated with medium confidence">
            <a:extLst>
              <a:ext uri="{FF2B5EF4-FFF2-40B4-BE49-F238E27FC236}">
                <a16:creationId xmlns:a16="http://schemas.microsoft.com/office/drawing/2014/main" id="{87A4F80F-3307-BEB8-548D-98FE330C280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58518"/>
          <a:stretch/>
        </p:blipFill>
        <p:spPr>
          <a:xfrm>
            <a:off x="4621158" y="3911693"/>
            <a:ext cx="1349153" cy="433645"/>
          </a:xfrm>
          <a:prstGeom prst="rect">
            <a:avLst/>
          </a:prstGeom>
        </p:spPr>
      </p:pic>
      <p:pic>
        <p:nvPicPr>
          <p:cNvPr id="83" name="Picture 82">
            <a:extLst>
              <a:ext uri="{FF2B5EF4-FFF2-40B4-BE49-F238E27FC236}">
                <a16:creationId xmlns:a16="http://schemas.microsoft.com/office/drawing/2014/main" id="{CBB062DA-D2B3-6F7B-B801-B44004791C9C}"/>
              </a:ext>
            </a:extLst>
          </p:cNvPr>
          <p:cNvPicPr>
            <a:picLocks noChangeAspect="1"/>
          </p:cNvPicPr>
          <p:nvPr/>
        </p:nvPicPr>
        <p:blipFill rotWithShape="1">
          <a:blip r:embed="rId1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123140" y="3923322"/>
            <a:ext cx="1397279" cy="422016"/>
          </a:xfrm>
          <a:prstGeom prst="rect">
            <a:avLst/>
          </a:prstGeom>
        </p:spPr>
      </p:pic>
      <p:pic>
        <p:nvPicPr>
          <p:cNvPr id="84" name="Picture 83" descr="Yellow text on a black background&#10;&#10;Description automatically generated">
            <a:extLst>
              <a:ext uri="{FF2B5EF4-FFF2-40B4-BE49-F238E27FC236}">
                <a16:creationId xmlns:a16="http://schemas.microsoft.com/office/drawing/2014/main" id="{9DDCDE62-F070-5AE3-4703-16BBCEE0B35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596505" y="4599060"/>
            <a:ext cx="1477067" cy="457944"/>
          </a:xfrm>
          <a:prstGeom prst="rect">
            <a:avLst/>
          </a:prstGeom>
        </p:spPr>
      </p:pic>
      <p:pic>
        <p:nvPicPr>
          <p:cNvPr id="85" name="Picture 84" descr="A black background with a black square&#10;&#10;Description automatically generated with medium confidence">
            <a:extLst>
              <a:ext uri="{FF2B5EF4-FFF2-40B4-BE49-F238E27FC236}">
                <a16:creationId xmlns:a16="http://schemas.microsoft.com/office/drawing/2014/main" id="{E7068578-9CAE-4DA7-35D9-01ABB684C9B5}"/>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122963" y="4664631"/>
            <a:ext cx="1397456" cy="326801"/>
          </a:xfrm>
          <a:prstGeom prst="rect">
            <a:avLst/>
          </a:prstGeom>
        </p:spPr>
      </p:pic>
      <p:pic>
        <p:nvPicPr>
          <p:cNvPr id="86" name="Picture 85" descr="A blue and black sign with a symbol&#10;&#10;Description automatically generated">
            <a:extLst>
              <a:ext uri="{FF2B5EF4-FFF2-40B4-BE49-F238E27FC236}">
                <a16:creationId xmlns:a16="http://schemas.microsoft.com/office/drawing/2014/main" id="{8E63CD11-4985-AF11-6588-E32071456C52}"/>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690866" y="3959819"/>
            <a:ext cx="1306854" cy="401585"/>
          </a:xfrm>
          <a:prstGeom prst="rect">
            <a:avLst/>
          </a:prstGeom>
        </p:spPr>
      </p:pic>
      <p:pic>
        <p:nvPicPr>
          <p:cNvPr id="87" name="Picture 86" descr="A black and white logo&#10;&#10;Description automatically generated">
            <a:extLst>
              <a:ext uri="{FF2B5EF4-FFF2-40B4-BE49-F238E27FC236}">
                <a16:creationId xmlns:a16="http://schemas.microsoft.com/office/drawing/2014/main" id="{F1E89C59-43EB-C7EB-391A-51698363203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451740" y="5422928"/>
            <a:ext cx="1687987" cy="209240"/>
          </a:xfrm>
          <a:prstGeom prst="rect">
            <a:avLst/>
          </a:prstGeom>
        </p:spPr>
      </p:pic>
      <p:pic>
        <p:nvPicPr>
          <p:cNvPr id="88" name="Graphic 87">
            <a:extLst>
              <a:ext uri="{FF2B5EF4-FFF2-40B4-BE49-F238E27FC236}">
                <a16:creationId xmlns:a16="http://schemas.microsoft.com/office/drawing/2014/main" id="{6E6C3B0C-6CD1-EE3D-026A-EEA511EE5649}"/>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4439708" y="6033766"/>
            <a:ext cx="1697265" cy="332074"/>
          </a:xfrm>
          <a:prstGeom prst="rect">
            <a:avLst/>
          </a:prstGeom>
        </p:spPr>
      </p:pic>
      <p:pic>
        <p:nvPicPr>
          <p:cNvPr id="89" name="Picture 88" descr="A red logo with a golf club&#10;&#10;Description automatically generated">
            <a:extLst>
              <a:ext uri="{FF2B5EF4-FFF2-40B4-BE49-F238E27FC236}">
                <a16:creationId xmlns:a16="http://schemas.microsoft.com/office/drawing/2014/main" id="{FC310F79-EBFA-BA4B-6867-D0AB6328C3F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474896" y="5326050"/>
            <a:ext cx="693590" cy="402995"/>
          </a:xfrm>
          <a:prstGeom prst="rect">
            <a:avLst/>
          </a:prstGeom>
        </p:spPr>
      </p:pic>
      <p:pic>
        <p:nvPicPr>
          <p:cNvPr id="90" name="Picture 89" descr="A orange and black logo&#10;&#10;Description automatically generated">
            <a:extLst>
              <a:ext uri="{FF2B5EF4-FFF2-40B4-BE49-F238E27FC236}">
                <a16:creationId xmlns:a16="http://schemas.microsoft.com/office/drawing/2014/main" id="{B5B21A58-A8BD-9391-D59C-E8A1DF1600C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910189" y="6084554"/>
            <a:ext cx="1785946" cy="281286"/>
          </a:xfrm>
          <a:prstGeom prst="rect">
            <a:avLst/>
          </a:prstGeom>
        </p:spPr>
      </p:pic>
      <p:pic>
        <p:nvPicPr>
          <p:cNvPr id="91" name="Picture 90" descr="A black and orange text&#10;&#10;Description automatically generated">
            <a:extLst>
              <a:ext uri="{FF2B5EF4-FFF2-40B4-BE49-F238E27FC236}">
                <a16:creationId xmlns:a16="http://schemas.microsoft.com/office/drawing/2014/main" id="{A8F7DC85-E77D-ECBB-DDBA-BB27631A0FF0}"/>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r="46988"/>
          <a:stretch/>
        </p:blipFill>
        <p:spPr>
          <a:xfrm>
            <a:off x="9904515" y="4563394"/>
            <a:ext cx="927785" cy="529274"/>
          </a:xfrm>
          <a:prstGeom prst="rect">
            <a:avLst/>
          </a:prstGeom>
        </p:spPr>
      </p:pic>
      <p:pic>
        <p:nvPicPr>
          <p:cNvPr id="92" name="Graphic 91">
            <a:extLst>
              <a:ext uri="{FF2B5EF4-FFF2-40B4-BE49-F238E27FC236}">
                <a16:creationId xmlns:a16="http://schemas.microsoft.com/office/drawing/2014/main" id="{4E871931-58FB-5551-BACE-C59EDAF51067}"/>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9690866" y="5374718"/>
            <a:ext cx="1424621" cy="306117"/>
          </a:xfrm>
          <a:prstGeom prst="rect">
            <a:avLst/>
          </a:prstGeom>
        </p:spPr>
      </p:pic>
      <p:pic>
        <p:nvPicPr>
          <p:cNvPr id="93" name="Picture 92" descr="A blue and black logo&#10;&#10;Description automatically generated">
            <a:extLst>
              <a:ext uri="{FF2B5EF4-FFF2-40B4-BE49-F238E27FC236}">
                <a16:creationId xmlns:a16="http://schemas.microsoft.com/office/drawing/2014/main" id="{1B3FF598-4AE5-8935-5484-8959F42B7977}"/>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9684531" y="6061721"/>
            <a:ext cx="1313189" cy="375080"/>
          </a:xfrm>
          <a:prstGeom prst="rect">
            <a:avLst/>
          </a:prstGeom>
        </p:spPr>
      </p:pic>
      <p:sp>
        <p:nvSpPr>
          <p:cNvPr id="2" name="Title 18">
            <a:extLst>
              <a:ext uri="{FF2B5EF4-FFF2-40B4-BE49-F238E27FC236}">
                <a16:creationId xmlns:a16="http://schemas.microsoft.com/office/drawing/2014/main" id="{B82BDF2E-E8D6-43DA-CC69-C45CB4531C7B}"/>
              </a:ext>
            </a:extLst>
          </p:cNvPr>
          <p:cNvSpPr txBox="1">
            <a:spLocks/>
          </p:cNvSpPr>
          <p:nvPr/>
        </p:nvSpPr>
        <p:spPr>
          <a:xfrm>
            <a:off x="380999" y="2147299"/>
            <a:ext cx="2361073" cy="4021726"/>
          </a:xfrm>
          <a:prstGeom prst="rect">
            <a:avLst/>
          </a:prstGeom>
        </p:spPr>
        <p:txBody>
          <a:bodyPr lIns="0"/>
          <a:lst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a:lstStyle>
          <a:p>
            <a:r>
              <a:rPr lang="en-US"/>
              <a:t>Solving for</a:t>
            </a:r>
          </a:p>
          <a:p>
            <a:r>
              <a:rPr lang="en-US"/>
              <a:t>any disruption together</a:t>
            </a:r>
          </a:p>
        </p:txBody>
      </p:sp>
    </p:spTree>
    <p:extLst>
      <p:ext uri="{BB962C8B-B14F-4D97-AF65-F5344CB8AC3E}">
        <p14:creationId xmlns:p14="http://schemas.microsoft.com/office/powerpoint/2010/main" val="383036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8FD724D-9DF0-386F-D7B4-75ABCDE4E721}"/>
              </a:ext>
            </a:extLst>
          </p:cNvPr>
          <p:cNvGrpSpPr/>
          <p:nvPr/>
        </p:nvGrpSpPr>
        <p:grpSpPr>
          <a:xfrm>
            <a:off x="4295978" y="934115"/>
            <a:ext cx="1958352" cy="4771838"/>
            <a:chOff x="3522173" y="335695"/>
            <a:chExt cx="1828800" cy="4771838"/>
          </a:xfrm>
          <a:solidFill>
            <a:srgbClr val="F6F8FA"/>
          </a:solidFill>
        </p:grpSpPr>
        <p:sp>
          <p:nvSpPr>
            <p:cNvPr id="38" name="Rectangle 37">
              <a:extLst>
                <a:ext uri="{FF2B5EF4-FFF2-40B4-BE49-F238E27FC236}">
                  <a16:creationId xmlns:a16="http://schemas.microsoft.com/office/drawing/2014/main" id="{7D78604F-9E94-60D0-1068-8B28AC8EA486}"/>
                </a:ext>
              </a:extLst>
            </p:cNvPr>
            <p:cNvSpPr>
              <a:spLocks/>
            </p:cNvSpPr>
            <p:nvPr/>
          </p:nvSpPr>
          <p:spPr>
            <a:xfrm>
              <a:off x="3522173" y="33569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39" name="Rectangle 38">
              <a:extLst>
                <a:ext uri="{FF2B5EF4-FFF2-40B4-BE49-F238E27FC236}">
                  <a16:creationId xmlns:a16="http://schemas.microsoft.com/office/drawing/2014/main" id="{C5A299BE-EE1D-B1BC-8642-A3D9CBF26EE4}"/>
                </a:ext>
              </a:extLst>
            </p:cNvPr>
            <p:cNvSpPr>
              <a:spLocks/>
            </p:cNvSpPr>
            <p:nvPr/>
          </p:nvSpPr>
          <p:spPr>
            <a:xfrm>
              <a:off x="3522173" y="103521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0" name="Rectangle 39">
              <a:extLst>
                <a:ext uri="{FF2B5EF4-FFF2-40B4-BE49-F238E27FC236}">
                  <a16:creationId xmlns:a16="http://schemas.microsoft.com/office/drawing/2014/main" id="{69C8958E-D93A-2EBE-6D6A-CFEFA663D845}"/>
                </a:ext>
              </a:extLst>
            </p:cNvPr>
            <p:cNvSpPr>
              <a:spLocks/>
            </p:cNvSpPr>
            <p:nvPr/>
          </p:nvSpPr>
          <p:spPr>
            <a:xfrm>
              <a:off x="3522173" y="1734727"/>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1" name="Rectangle 40">
              <a:extLst>
                <a:ext uri="{FF2B5EF4-FFF2-40B4-BE49-F238E27FC236}">
                  <a16:creationId xmlns:a16="http://schemas.microsoft.com/office/drawing/2014/main" id="{5DC0959E-DABC-51CF-6045-201242A87359}"/>
                </a:ext>
              </a:extLst>
            </p:cNvPr>
            <p:cNvSpPr>
              <a:spLocks/>
            </p:cNvSpPr>
            <p:nvPr/>
          </p:nvSpPr>
          <p:spPr>
            <a:xfrm>
              <a:off x="3522173" y="2434243"/>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2" name="Rectangle 41">
              <a:extLst>
                <a:ext uri="{FF2B5EF4-FFF2-40B4-BE49-F238E27FC236}">
                  <a16:creationId xmlns:a16="http://schemas.microsoft.com/office/drawing/2014/main" id="{D7A6C0F5-0D13-9CC7-18BD-A128929C71E9}"/>
                </a:ext>
              </a:extLst>
            </p:cNvPr>
            <p:cNvSpPr>
              <a:spLocks/>
            </p:cNvSpPr>
            <p:nvPr/>
          </p:nvSpPr>
          <p:spPr>
            <a:xfrm>
              <a:off x="3522173" y="3133759"/>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3" name="Rectangle 42">
              <a:extLst>
                <a:ext uri="{FF2B5EF4-FFF2-40B4-BE49-F238E27FC236}">
                  <a16:creationId xmlns:a16="http://schemas.microsoft.com/office/drawing/2014/main" id="{9BE7E2A2-1728-CFE7-7081-87D776C279BB}"/>
                </a:ext>
              </a:extLst>
            </p:cNvPr>
            <p:cNvSpPr>
              <a:spLocks/>
            </p:cNvSpPr>
            <p:nvPr/>
          </p:nvSpPr>
          <p:spPr>
            <a:xfrm>
              <a:off x="3522173" y="383327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4" name="Rectangle 43">
              <a:extLst>
                <a:ext uri="{FF2B5EF4-FFF2-40B4-BE49-F238E27FC236}">
                  <a16:creationId xmlns:a16="http://schemas.microsoft.com/office/drawing/2014/main" id="{67CBF48E-7FB1-8433-DA15-82CBD912E63C}"/>
                </a:ext>
              </a:extLst>
            </p:cNvPr>
            <p:cNvSpPr>
              <a:spLocks/>
            </p:cNvSpPr>
            <p:nvPr/>
          </p:nvSpPr>
          <p:spPr>
            <a:xfrm>
              <a:off x="3522173" y="453279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grpSp>
        <p:nvGrpSpPr>
          <p:cNvPr id="47" name="Group 46">
            <a:extLst>
              <a:ext uri="{FF2B5EF4-FFF2-40B4-BE49-F238E27FC236}">
                <a16:creationId xmlns:a16="http://schemas.microsoft.com/office/drawing/2014/main" id="{0D0DD21F-D2C3-489B-F1D9-CCA9C40233A1}"/>
              </a:ext>
            </a:extLst>
          </p:cNvPr>
          <p:cNvGrpSpPr/>
          <p:nvPr/>
        </p:nvGrpSpPr>
        <p:grpSpPr>
          <a:xfrm>
            <a:off x="6842607" y="934115"/>
            <a:ext cx="1958352" cy="4771838"/>
            <a:chOff x="3522173" y="335695"/>
            <a:chExt cx="1828800" cy="4771838"/>
          </a:xfrm>
          <a:solidFill>
            <a:srgbClr val="F6F8FA"/>
          </a:solidFill>
        </p:grpSpPr>
        <p:sp>
          <p:nvSpPr>
            <p:cNvPr id="48" name="Rectangle 47">
              <a:extLst>
                <a:ext uri="{FF2B5EF4-FFF2-40B4-BE49-F238E27FC236}">
                  <a16:creationId xmlns:a16="http://schemas.microsoft.com/office/drawing/2014/main" id="{84222B2D-83DC-C9D8-724E-3B68F85C146D}"/>
                </a:ext>
              </a:extLst>
            </p:cNvPr>
            <p:cNvSpPr>
              <a:spLocks/>
            </p:cNvSpPr>
            <p:nvPr/>
          </p:nvSpPr>
          <p:spPr>
            <a:xfrm>
              <a:off x="3522173" y="33569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9" name="Rectangle 48">
              <a:extLst>
                <a:ext uri="{FF2B5EF4-FFF2-40B4-BE49-F238E27FC236}">
                  <a16:creationId xmlns:a16="http://schemas.microsoft.com/office/drawing/2014/main" id="{072C013D-8699-9384-F47A-174BD0D6323D}"/>
                </a:ext>
              </a:extLst>
            </p:cNvPr>
            <p:cNvSpPr>
              <a:spLocks/>
            </p:cNvSpPr>
            <p:nvPr/>
          </p:nvSpPr>
          <p:spPr>
            <a:xfrm>
              <a:off x="3522173" y="103521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0" name="Rectangle 49">
              <a:extLst>
                <a:ext uri="{FF2B5EF4-FFF2-40B4-BE49-F238E27FC236}">
                  <a16:creationId xmlns:a16="http://schemas.microsoft.com/office/drawing/2014/main" id="{52BE92F7-FEBD-CEE1-014C-889C1F5876E5}"/>
                </a:ext>
              </a:extLst>
            </p:cNvPr>
            <p:cNvSpPr>
              <a:spLocks/>
            </p:cNvSpPr>
            <p:nvPr/>
          </p:nvSpPr>
          <p:spPr>
            <a:xfrm>
              <a:off x="3522173" y="1734727"/>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1" name="Rectangle 50">
              <a:extLst>
                <a:ext uri="{FF2B5EF4-FFF2-40B4-BE49-F238E27FC236}">
                  <a16:creationId xmlns:a16="http://schemas.microsoft.com/office/drawing/2014/main" id="{9B4050C4-FCA7-DB24-76B2-658AC37D6107}"/>
                </a:ext>
              </a:extLst>
            </p:cNvPr>
            <p:cNvSpPr>
              <a:spLocks/>
            </p:cNvSpPr>
            <p:nvPr/>
          </p:nvSpPr>
          <p:spPr>
            <a:xfrm>
              <a:off x="3522173" y="2434243"/>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2" name="Rectangle 51">
              <a:extLst>
                <a:ext uri="{FF2B5EF4-FFF2-40B4-BE49-F238E27FC236}">
                  <a16:creationId xmlns:a16="http://schemas.microsoft.com/office/drawing/2014/main" id="{A7C9BBC7-9FB6-0346-C07F-AE0187C9440D}"/>
                </a:ext>
              </a:extLst>
            </p:cNvPr>
            <p:cNvSpPr>
              <a:spLocks/>
            </p:cNvSpPr>
            <p:nvPr/>
          </p:nvSpPr>
          <p:spPr>
            <a:xfrm>
              <a:off x="3522173" y="3133759"/>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3" name="Rectangle 52">
              <a:extLst>
                <a:ext uri="{FF2B5EF4-FFF2-40B4-BE49-F238E27FC236}">
                  <a16:creationId xmlns:a16="http://schemas.microsoft.com/office/drawing/2014/main" id="{0EDF1115-707B-3ACE-D82C-C4765065433B}"/>
                </a:ext>
              </a:extLst>
            </p:cNvPr>
            <p:cNvSpPr>
              <a:spLocks/>
            </p:cNvSpPr>
            <p:nvPr/>
          </p:nvSpPr>
          <p:spPr>
            <a:xfrm>
              <a:off x="3522173" y="383327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4" name="Rectangle 53">
              <a:extLst>
                <a:ext uri="{FF2B5EF4-FFF2-40B4-BE49-F238E27FC236}">
                  <a16:creationId xmlns:a16="http://schemas.microsoft.com/office/drawing/2014/main" id="{F47CB5BA-6D36-7781-BF8F-5F6964A8176B}"/>
                </a:ext>
              </a:extLst>
            </p:cNvPr>
            <p:cNvSpPr>
              <a:spLocks/>
            </p:cNvSpPr>
            <p:nvPr/>
          </p:nvSpPr>
          <p:spPr>
            <a:xfrm>
              <a:off x="3522173" y="453279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grpSp>
        <p:nvGrpSpPr>
          <p:cNvPr id="57" name="Group 56">
            <a:extLst>
              <a:ext uri="{FF2B5EF4-FFF2-40B4-BE49-F238E27FC236}">
                <a16:creationId xmlns:a16="http://schemas.microsoft.com/office/drawing/2014/main" id="{3D81775F-C790-741D-DF5A-A80C0CBE1AF4}"/>
              </a:ext>
            </a:extLst>
          </p:cNvPr>
          <p:cNvGrpSpPr/>
          <p:nvPr/>
        </p:nvGrpSpPr>
        <p:grpSpPr>
          <a:xfrm>
            <a:off x="9389236" y="934115"/>
            <a:ext cx="1958352" cy="4771838"/>
            <a:chOff x="3522173" y="335695"/>
            <a:chExt cx="1828800" cy="4771838"/>
          </a:xfrm>
          <a:solidFill>
            <a:srgbClr val="F6F8FA"/>
          </a:solidFill>
        </p:grpSpPr>
        <p:sp>
          <p:nvSpPr>
            <p:cNvPr id="58" name="Rectangle 57">
              <a:extLst>
                <a:ext uri="{FF2B5EF4-FFF2-40B4-BE49-F238E27FC236}">
                  <a16:creationId xmlns:a16="http://schemas.microsoft.com/office/drawing/2014/main" id="{91B9A13E-F483-7C6C-A1B4-731287E86D20}"/>
                </a:ext>
              </a:extLst>
            </p:cNvPr>
            <p:cNvSpPr>
              <a:spLocks/>
            </p:cNvSpPr>
            <p:nvPr/>
          </p:nvSpPr>
          <p:spPr>
            <a:xfrm>
              <a:off x="3522173" y="33569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59" name="Rectangle 58">
              <a:extLst>
                <a:ext uri="{FF2B5EF4-FFF2-40B4-BE49-F238E27FC236}">
                  <a16:creationId xmlns:a16="http://schemas.microsoft.com/office/drawing/2014/main" id="{DE4D932F-BC73-F25F-4DEC-019CA79B0120}"/>
                </a:ext>
              </a:extLst>
            </p:cNvPr>
            <p:cNvSpPr>
              <a:spLocks/>
            </p:cNvSpPr>
            <p:nvPr/>
          </p:nvSpPr>
          <p:spPr>
            <a:xfrm>
              <a:off x="3522173" y="103521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0" name="Rectangle 59">
              <a:extLst>
                <a:ext uri="{FF2B5EF4-FFF2-40B4-BE49-F238E27FC236}">
                  <a16:creationId xmlns:a16="http://schemas.microsoft.com/office/drawing/2014/main" id="{65CB5B95-E577-8626-1515-00C1F1A27916}"/>
                </a:ext>
              </a:extLst>
            </p:cNvPr>
            <p:cNvSpPr>
              <a:spLocks/>
            </p:cNvSpPr>
            <p:nvPr/>
          </p:nvSpPr>
          <p:spPr>
            <a:xfrm>
              <a:off x="3522173" y="1734727"/>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1" name="Rectangle 60">
              <a:extLst>
                <a:ext uri="{FF2B5EF4-FFF2-40B4-BE49-F238E27FC236}">
                  <a16:creationId xmlns:a16="http://schemas.microsoft.com/office/drawing/2014/main" id="{FFD73022-79D0-95E1-E6AC-2FB9056BDB38}"/>
                </a:ext>
              </a:extLst>
            </p:cNvPr>
            <p:cNvSpPr>
              <a:spLocks/>
            </p:cNvSpPr>
            <p:nvPr/>
          </p:nvSpPr>
          <p:spPr>
            <a:xfrm>
              <a:off x="3522173" y="2434243"/>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2" name="Rectangle 61">
              <a:extLst>
                <a:ext uri="{FF2B5EF4-FFF2-40B4-BE49-F238E27FC236}">
                  <a16:creationId xmlns:a16="http://schemas.microsoft.com/office/drawing/2014/main" id="{6B113CCA-27B9-3575-3115-BE7CC12D514C}"/>
                </a:ext>
              </a:extLst>
            </p:cNvPr>
            <p:cNvSpPr>
              <a:spLocks/>
            </p:cNvSpPr>
            <p:nvPr/>
          </p:nvSpPr>
          <p:spPr>
            <a:xfrm>
              <a:off x="3522173" y="3133759"/>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3" name="Rectangle 62">
              <a:extLst>
                <a:ext uri="{FF2B5EF4-FFF2-40B4-BE49-F238E27FC236}">
                  <a16:creationId xmlns:a16="http://schemas.microsoft.com/office/drawing/2014/main" id="{9610C23F-DF5D-5F33-D54A-B1D5E40875B4}"/>
                </a:ext>
              </a:extLst>
            </p:cNvPr>
            <p:cNvSpPr>
              <a:spLocks/>
            </p:cNvSpPr>
            <p:nvPr/>
          </p:nvSpPr>
          <p:spPr>
            <a:xfrm>
              <a:off x="3522173" y="3833275"/>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64" name="Rectangle 63">
              <a:extLst>
                <a:ext uri="{FF2B5EF4-FFF2-40B4-BE49-F238E27FC236}">
                  <a16:creationId xmlns:a16="http://schemas.microsoft.com/office/drawing/2014/main" id="{4993B248-EB65-2F60-8187-A4679B6437DC}"/>
                </a:ext>
              </a:extLst>
            </p:cNvPr>
            <p:cNvSpPr>
              <a:spLocks/>
            </p:cNvSpPr>
            <p:nvPr/>
          </p:nvSpPr>
          <p:spPr>
            <a:xfrm>
              <a:off x="3522173" y="4532791"/>
              <a:ext cx="1828800" cy="57474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pic>
        <p:nvPicPr>
          <p:cNvPr id="6" name="Picture 5" descr="A black and red logo&#10;&#10;Description automatically generated">
            <a:extLst>
              <a:ext uri="{FF2B5EF4-FFF2-40B4-BE49-F238E27FC236}">
                <a16:creationId xmlns:a16="http://schemas.microsoft.com/office/drawing/2014/main" id="{49AD6909-9CE6-C9DB-1BB2-0D072A0D3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2031" y="996674"/>
            <a:ext cx="1226248" cy="449624"/>
          </a:xfrm>
          <a:prstGeom prst="rect">
            <a:avLst/>
          </a:prstGeom>
        </p:spPr>
      </p:pic>
      <p:pic>
        <p:nvPicPr>
          <p:cNvPr id="8" name="Graphic 7">
            <a:extLst>
              <a:ext uri="{FF2B5EF4-FFF2-40B4-BE49-F238E27FC236}">
                <a16:creationId xmlns:a16="http://schemas.microsoft.com/office/drawing/2014/main" id="{82272C6B-F39C-43D6-C060-04886C312B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07383" y="1092431"/>
            <a:ext cx="1828800" cy="258110"/>
          </a:xfrm>
          <a:prstGeom prst="rect">
            <a:avLst/>
          </a:prstGeom>
        </p:spPr>
      </p:pic>
      <p:pic>
        <p:nvPicPr>
          <p:cNvPr id="10" name="Picture 9" descr="A yellow oval with blue letters&#10;&#10;Description automatically generated">
            <a:extLst>
              <a:ext uri="{FF2B5EF4-FFF2-40B4-BE49-F238E27FC236}">
                <a16:creationId xmlns:a16="http://schemas.microsoft.com/office/drawing/2014/main" id="{BDEF4E76-4DD2-6265-37C6-2E61A54A21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5078" y="1713543"/>
            <a:ext cx="1386668" cy="414917"/>
          </a:xfrm>
          <a:prstGeom prst="rect">
            <a:avLst/>
          </a:prstGeom>
        </p:spPr>
      </p:pic>
      <p:pic>
        <p:nvPicPr>
          <p:cNvPr id="12" name="Picture 11" descr="A green text on a black background&#10;&#10;Description automatically generated">
            <a:extLst>
              <a:ext uri="{FF2B5EF4-FFF2-40B4-BE49-F238E27FC236}">
                <a16:creationId xmlns:a16="http://schemas.microsoft.com/office/drawing/2014/main" id="{8C79CB72-3B3B-7B70-BF23-01B27044D9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2289" y="1722010"/>
            <a:ext cx="1478987" cy="397982"/>
          </a:xfrm>
          <a:prstGeom prst="rect">
            <a:avLst/>
          </a:prstGeom>
        </p:spPr>
      </p:pic>
      <p:pic>
        <p:nvPicPr>
          <p:cNvPr id="14" name="Picture 13">
            <a:extLst>
              <a:ext uri="{FF2B5EF4-FFF2-40B4-BE49-F238E27FC236}">
                <a16:creationId xmlns:a16="http://schemas.microsoft.com/office/drawing/2014/main" id="{8DE42791-B44F-4C82-1B62-8A45BEB9B1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92137" y="1026223"/>
            <a:ext cx="1352550" cy="390525"/>
          </a:xfrm>
          <a:prstGeom prst="rect">
            <a:avLst/>
          </a:prstGeom>
        </p:spPr>
      </p:pic>
      <p:pic>
        <p:nvPicPr>
          <p:cNvPr id="16" name="Picture 15" descr="A red text on a black background&#10;&#10;Description automatically generated">
            <a:extLst>
              <a:ext uri="{FF2B5EF4-FFF2-40B4-BE49-F238E27FC236}">
                <a16:creationId xmlns:a16="http://schemas.microsoft.com/office/drawing/2014/main" id="{E67D440C-1FD1-29C3-3FDF-7F8E1C05657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61361" y="1777315"/>
            <a:ext cx="1627588" cy="287371"/>
          </a:xfrm>
          <a:prstGeom prst="rect">
            <a:avLst/>
          </a:prstGeom>
        </p:spPr>
      </p:pic>
      <p:pic>
        <p:nvPicPr>
          <p:cNvPr id="18" name="Picture 17" descr="A logo of a flower&#10;&#10;Description automatically generated">
            <a:extLst>
              <a:ext uri="{FF2B5EF4-FFF2-40B4-BE49-F238E27FC236}">
                <a16:creationId xmlns:a16="http://schemas.microsoft.com/office/drawing/2014/main" id="{B02F572B-F0F2-F135-9BEE-CE9E9C34D93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89417" y="2387155"/>
            <a:ext cx="371475" cy="466725"/>
          </a:xfrm>
          <a:prstGeom prst="rect">
            <a:avLst/>
          </a:prstGeom>
        </p:spPr>
      </p:pic>
      <p:pic>
        <p:nvPicPr>
          <p:cNvPr id="22" name="Picture 21" descr="A red and black logo&#10;&#10;Description automatically generated">
            <a:extLst>
              <a:ext uri="{FF2B5EF4-FFF2-40B4-BE49-F238E27FC236}">
                <a16:creationId xmlns:a16="http://schemas.microsoft.com/office/drawing/2014/main" id="{80CCBD60-E027-C2B3-DCEF-418EC3489B2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54153" y="2468016"/>
            <a:ext cx="1335257" cy="269833"/>
          </a:xfrm>
          <a:prstGeom prst="rect">
            <a:avLst/>
          </a:prstGeom>
        </p:spPr>
      </p:pic>
      <p:pic>
        <p:nvPicPr>
          <p:cNvPr id="24" name="Picture 23">
            <a:extLst>
              <a:ext uri="{FF2B5EF4-FFF2-40B4-BE49-F238E27FC236}">
                <a16:creationId xmlns:a16="http://schemas.microsoft.com/office/drawing/2014/main" id="{E93A65A4-AAA7-1CC2-53E9-64BBE9E996F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25700" y="2429117"/>
            <a:ext cx="1285424" cy="347630"/>
          </a:xfrm>
          <a:prstGeom prst="rect">
            <a:avLst/>
          </a:prstGeom>
        </p:spPr>
      </p:pic>
      <p:pic>
        <p:nvPicPr>
          <p:cNvPr id="26" name="Picture 25" descr="A blue and white logo with orange and white star&#10;&#10;Description automatically generated">
            <a:extLst>
              <a:ext uri="{FF2B5EF4-FFF2-40B4-BE49-F238E27FC236}">
                <a16:creationId xmlns:a16="http://schemas.microsoft.com/office/drawing/2014/main" id="{FCE2D8B7-9E88-FFEB-F049-DB5C88F2FED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788982" y="2897399"/>
            <a:ext cx="1120824" cy="834780"/>
          </a:xfrm>
          <a:prstGeom prst="rect">
            <a:avLst/>
          </a:prstGeom>
        </p:spPr>
      </p:pic>
      <p:pic>
        <p:nvPicPr>
          <p:cNvPr id="30" name="Picture 29" descr="A yellow sign with black text&#10;&#10;Description automatically generated">
            <a:extLst>
              <a:ext uri="{FF2B5EF4-FFF2-40B4-BE49-F238E27FC236}">
                <a16:creationId xmlns:a16="http://schemas.microsoft.com/office/drawing/2014/main" id="{A7C84DFE-9A16-23AE-C0D4-3D4BDC8F55B4}"/>
              </a:ext>
            </a:extLst>
          </p:cNvPr>
          <p:cNvPicPr>
            <a:picLocks noChangeAspect="1"/>
          </p:cNvPicPr>
          <p:nvPr/>
        </p:nvPicPr>
        <p:blipFill rotWithShape="1">
          <a:blip r:embed="rId14">
            <a:extLst>
              <a:ext uri="{28A0092B-C50C-407E-A947-70E740481C1C}">
                <a14:useLocalDpi xmlns:a14="http://schemas.microsoft.com/office/drawing/2010/main" val="0"/>
              </a:ext>
            </a:extLst>
          </a:blip>
          <a:srcRect t="33482" b="31191"/>
          <a:stretch/>
        </p:blipFill>
        <p:spPr>
          <a:xfrm>
            <a:off x="7185122" y="3089879"/>
            <a:ext cx="1273317" cy="449819"/>
          </a:xfrm>
          <a:prstGeom prst="rect">
            <a:avLst/>
          </a:prstGeom>
        </p:spPr>
      </p:pic>
      <p:pic>
        <p:nvPicPr>
          <p:cNvPr id="32" name="Picture 31" descr="A black and red text on a black background&#10;&#10;Description automatically generated">
            <a:extLst>
              <a:ext uri="{FF2B5EF4-FFF2-40B4-BE49-F238E27FC236}">
                <a16:creationId xmlns:a16="http://schemas.microsoft.com/office/drawing/2014/main" id="{668C5251-2FA9-28A2-AE5D-2DD9CCC9072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584001" y="3770279"/>
            <a:ext cx="1382306" cy="491366"/>
          </a:xfrm>
          <a:prstGeom prst="rect">
            <a:avLst/>
          </a:prstGeom>
        </p:spPr>
      </p:pic>
      <p:pic>
        <p:nvPicPr>
          <p:cNvPr id="34" name="Picture 33" descr="A white circle with red and black text&#10;&#10;Description automatically generated">
            <a:extLst>
              <a:ext uri="{FF2B5EF4-FFF2-40B4-BE49-F238E27FC236}">
                <a16:creationId xmlns:a16="http://schemas.microsoft.com/office/drawing/2014/main" id="{72F6458A-FE95-7434-1438-1F0D17A96ECE}"/>
              </a:ext>
            </a:extLst>
          </p:cNvPr>
          <p:cNvPicPr>
            <a:picLocks noChangeAspect="1"/>
          </p:cNvPicPr>
          <p:nvPr/>
        </p:nvPicPr>
        <p:blipFill rotWithShape="1">
          <a:blip r:embed="rId16">
            <a:extLst>
              <a:ext uri="{28A0092B-C50C-407E-A947-70E740481C1C}">
                <a14:useLocalDpi xmlns:a14="http://schemas.microsoft.com/office/drawing/2010/main" val="0"/>
              </a:ext>
            </a:extLst>
          </a:blip>
          <a:srcRect l="6866" t="39274" r="7735" b="32267"/>
          <a:stretch/>
        </p:blipFill>
        <p:spPr>
          <a:xfrm>
            <a:off x="9692137" y="3089879"/>
            <a:ext cx="1371600" cy="455221"/>
          </a:xfrm>
          <a:prstGeom prst="rect">
            <a:avLst/>
          </a:prstGeom>
        </p:spPr>
      </p:pic>
      <p:pic>
        <p:nvPicPr>
          <p:cNvPr id="36" name="Graphic 35">
            <a:extLst>
              <a:ext uri="{FF2B5EF4-FFF2-40B4-BE49-F238E27FC236}">
                <a16:creationId xmlns:a16="http://schemas.microsoft.com/office/drawing/2014/main" id="{7474692A-184E-9FAC-CE10-05BC686D7F8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035967" y="3801649"/>
            <a:ext cx="1571625" cy="428625"/>
          </a:xfrm>
          <a:prstGeom prst="rect">
            <a:avLst/>
          </a:prstGeom>
        </p:spPr>
      </p:pic>
      <p:pic>
        <p:nvPicPr>
          <p:cNvPr id="94" name="Picture 93" descr="A logo with a blue circle and grey text&#10;&#10;Description automatically generated">
            <a:extLst>
              <a:ext uri="{FF2B5EF4-FFF2-40B4-BE49-F238E27FC236}">
                <a16:creationId xmlns:a16="http://schemas.microsoft.com/office/drawing/2014/main" id="{D1AC5ACA-E6A7-ED7A-1899-3BF88B0685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079798" y="3780740"/>
            <a:ext cx="577228" cy="470441"/>
          </a:xfrm>
          <a:prstGeom prst="rect">
            <a:avLst/>
          </a:prstGeom>
        </p:spPr>
      </p:pic>
      <p:pic>
        <p:nvPicPr>
          <p:cNvPr id="96" name="Graphic 95">
            <a:extLst>
              <a:ext uri="{FF2B5EF4-FFF2-40B4-BE49-F238E27FC236}">
                <a16:creationId xmlns:a16="http://schemas.microsoft.com/office/drawing/2014/main" id="{080CBAF7-0C0C-0B9A-8660-D9FBEBE3C72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4540262" y="4534959"/>
            <a:ext cx="1469784" cy="368213"/>
          </a:xfrm>
          <a:prstGeom prst="rect">
            <a:avLst/>
          </a:prstGeom>
        </p:spPr>
      </p:pic>
      <p:pic>
        <p:nvPicPr>
          <p:cNvPr id="98" name="Picture 97">
            <a:extLst>
              <a:ext uri="{FF2B5EF4-FFF2-40B4-BE49-F238E27FC236}">
                <a16:creationId xmlns:a16="http://schemas.microsoft.com/office/drawing/2014/main" id="{DDA502A4-1743-B88E-967C-05C7729D0D1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035967" y="4544484"/>
            <a:ext cx="1604056" cy="320812"/>
          </a:xfrm>
          <a:prstGeom prst="rect">
            <a:avLst/>
          </a:prstGeom>
        </p:spPr>
      </p:pic>
      <p:pic>
        <p:nvPicPr>
          <p:cNvPr id="102" name="Picture 101" descr="A logo with a yellow and grey design&#10;&#10;Description automatically generated with medium confidence">
            <a:extLst>
              <a:ext uri="{FF2B5EF4-FFF2-40B4-BE49-F238E27FC236}">
                <a16:creationId xmlns:a16="http://schemas.microsoft.com/office/drawing/2014/main" id="{5A8E4027-F264-DCE4-D737-6100A7789928}"/>
              </a:ext>
            </a:extLst>
          </p:cNvPr>
          <p:cNvPicPr>
            <a:picLocks noChangeAspect="1"/>
          </p:cNvPicPr>
          <p:nvPr/>
        </p:nvPicPr>
        <p:blipFill rotWithShape="1">
          <a:blip r:embed="rId23">
            <a:extLst>
              <a:ext uri="{28A0092B-C50C-407E-A947-70E740481C1C}">
                <a14:useLocalDpi xmlns:a14="http://schemas.microsoft.com/office/drawing/2010/main" val="0"/>
              </a:ext>
            </a:extLst>
          </a:blip>
          <a:srcRect r="29070" b="27364"/>
          <a:stretch/>
        </p:blipFill>
        <p:spPr>
          <a:xfrm>
            <a:off x="9724075" y="4490704"/>
            <a:ext cx="1354194" cy="456721"/>
          </a:xfrm>
          <a:prstGeom prst="rect">
            <a:avLst/>
          </a:prstGeom>
        </p:spPr>
      </p:pic>
      <p:pic>
        <p:nvPicPr>
          <p:cNvPr id="104" name="Picture 103" descr="A red and blue logo&#10;&#10;Description automatically generated">
            <a:extLst>
              <a:ext uri="{FF2B5EF4-FFF2-40B4-BE49-F238E27FC236}">
                <a16:creationId xmlns:a16="http://schemas.microsoft.com/office/drawing/2014/main" id="{557BA139-14A0-7985-7424-5CB03151EEC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662031" y="5197357"/>
            <a:ext cx="1136638" cy="442450"/>
          </a:xfrm>
          <a:prstGeom prst="rect">
            <a:avLst/>
          </a:prstGeom>
        </p:spPr>
      </p:pic>
      <p:pic>
        <p:nvPicPr>
          <p:cNvPr id="106" name="Picture 105" descr="A black background with white text&#10;&#10;Description automatically generated">
            <a:extLst>
              <a:ext uri="{FF2B5EF4-FFF2-40B4-BE49-F238E27FC236}">
                <a16:creationId xmlns:a16="http://schemas.microsoft.com/office/drawing/2014/main" id="{DE2BEF64-C986-C5DE-FE64-AA4234A6BA1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935117" y="5233010"/>
            <a:ext cx="1715410" cy="406797"/>
          </a:xfrm>
          <a:prstGeom prst="rect">
            <a:avLst/>
          </a:prstGeom>
        </p:spPr>
      </p:pic>
      <p:pic>
        <p:nvPicPr>
          <p:cNvPr id="108" name="Picture 107">
            <a:extLst>
              <a:ext uri="{FF2B5EF4-FFF2-40B4-BE49-F238E27FC236}">
                <a16:creationId xmlns:a16="http://schemas.microsoft.com/office/drawing/2014/main" id="{084C94FE-18AC-3D71-2FF0-3A26C2B4BFB5}"/>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489834" y="5318735"/>
            <a:ext cx="1740141" cy="224534"/>
          </a:xfrm>
          <a:prstGeom prst="rect">
            <a:avLst/>
          </a:prstGeom>
        </p:spPr>
      </p:pic>
      <p:sp>
        <p:nvSpPr>
          <p:cNvPr id="109" name="Title 18">
            <a:extLst>
              <a:ext uri="{FF2B5EF4-FFF2-40B4-BE49-F238E27FC236}">
                <a16:creationId xmlns:a16="http://schemas.microsoft.com/office/drawing/2014/main" id="{478DF4A4-4F67-CDAB-27CE-74D12551A9AE}"/>
              </a:ext>
            </a:extLst>
          </p:cNvPr>
          <p:cNvSpPr txBox="1">
            <a:spLocks/>
          </p:cNvSpPr>
          <p:nvPr/>
        </p:nvSpPr>
        <p:spPr>
          <a:xfrm>
            <a:off x="380999" y="2147299"/>
            <a:ext cx="2361073" cy="4021726"/>
          </a:xfrm>
          <a:prstGeom prst="rect">
            <a:avLst/>
          </a:prstGeom>
        </p:spPr>
        <p:txBody>
          <a:bodyPr lIns="0"/>
          <a:lst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a:lstStyle>
          <a:p>
            <a:r>
              <a:rPr lang="en-US"/>
              <a:t>Solving for</a:t>
            </a:r>
          </a:p>
          <a:p>
            <a:r>
              <a:rPr lang="en-US"/>
              <a:t>any disruption together</a:t>
            </a:r>
          </a:p>
        </p:txBody>
      </p:sp>
    </p:spTree>
    <p:extLst>
      <p:ext uri="{BB962C8B-B14F-4D97-AF65-F5344CB8AC3E}">
        <p14:creationId xmlns:p14="http://schemas.microsoft.com/office/powerpoint/2010/main" val="208912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DB22E-C4A6-662B-7ACC-FF3B1F146AF6}"/>
              </a:ext>
            </a:extLst>
          </p:cNvPr>
          <p:cNvSpPr>
            <a:spLocks noGrp="1"/>
          </p:cNvSpPr>
          <p:nvPr>
            <p:ph type="title"/>
          </p:nvPr>
        </p:nvSpPr>
        <p:spPr/>
        <p:txBody>
          <a:bodyPr/>
          <a:lstStyle/>
          <a:p>
            <a:r>
              <a:rPr lang="en-US"/>
              <a:t>Experience HPE and Zerto firsthand</a:t>
            </a:r>
          </a:p>
        </p:txBody>
      </p:sp>
      <p:sp>
        <p:nvSpPr>
          <p:cNvPr id="3" name="Slide Number Placeholder 2">
            <a:extLst>
              <a:ext uri="{FF2B5EF4-FFF2-40B4-BE49-F238E27FC236}">
                <a16:creationId xmlns:a16="http://schemas.microsoft.com/office/drawing/2014/main" id="{4ED863A7-F8A5-F9F3-DDA8-A0DDBAD59466}"/>
              </a:ext>
            </a:extLst>
          </p:cNvPr>
          <p:cNvSpPr>
            <a:spLocks noGrp="1"/>
          </p:cNvSpPr>
          <p:nvPr>
            <p:ph type="sldNum" sz="quarter" idx="11"/>
          </p:nvPr>
        </p:nvSpPr>
        <p:spPr/>
        <p:txBody>
          <a:bodyPr/>
          <a:lstStyle/>
          <a:p>
            <a:pPr defTabSz="1088421"/>
            <a:fld id="{104FC826-72BB-4AF1-BA01-A94F7396A7DC}" type="slidenum">
              <a:rPr lang="en-US" smtClean="0"/>
              <a:pPr defTabSz="1088421"/>
              <a:t>42</a:t>
            </a:fld>
            <a:endParaRPr lang="en-US"/>
          </a:p>
        </p:txBody>
      </p:sp>
      <p:pic>
        <p:nvPicPr>
          <p:cNvPr id="5" name="Picture 4" descr="Qr code&#10;&#10;Description automatically generated">
            <a:extLst>
              <a:ext uri="{FF2B5EF4-FFF2-40B4-BE49-F238E27FC236}">
                <a16:creationId xmlns:a16="http://schemas.microsoft.com/office/drawing/2014/main" id="{D91D07FA-9897-4CFE-EE0F-C771A0E509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3637" y="325426"/>
            <a:ext cx="928504" cy="928504"/>
          </a:xfrm>
          <a:prstGeom prst="rect">
            <a:avLst/>
          </a:prstGeom>
        </p:spPr>
      </p:pic>
      <p:pic>
        <p:nvPicPr>
          <p:cNvPr id="6" name="Picture 5" descr="Two people looking at a computer screen&#10;&#10;Description automatically generated with medium confidence">
            <a:extLst>
              <a:ext uri="{FF2B5EF4-FFF2-40B4-BE49-F238E27FC236}">
                <a16:creationId xmlns:a16="http://schemas.microsoft.com/office/drawing/2014/main" id="{25A51AF7-3EC8-0638-AA30-1B10B4CCDA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9864" y="1682940"/>
            <a:ext cx="3383264" cy="2255509"/>
          </a:xfrm>
          <a:prstGeom prst="rect">
            <a:avLst/>
          </a:prstGeom>
        </p:spPr>
      </p:pic>
      <p:pic>
        <p:nvPicPr>
          <p:cNvPr id="7" name="IMG-Labs">
            <a:extLst>
              <a:ext uri="{FF2B5EF4-FFF2-40B4-BE49-F238E27FC236}">
                <a16:creationId xmlns:a16="http://schemas.microsoft.com/office/drawing/2014/main" id="{5227F030-6151-1805-D2D1-F3562AF6F1F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96" y="1676389"/>
            <a:ext cx="3059276" cy="2277961"/>
          </a:xfrm>
          <a:prstGeom prst="rect">
            <a:avLst/>
          </a:prstGeom>
        </p:spPr>
      </p:pic>
      <p:pic>
        <p:nvPicPr>
          <p:cNvPr id="8" name="IMG - Demo">
            <a:extLst>
              <a:ext uri="{FF2B5EF4-FFF2-40B4-BE49-F238E27FC236}">
                <a16:creationId xmlns:a16="http://schemas.microsoft.com/office/drawing/2014/main" id="{A334F008-A5FD-98AC-74A2-1DD7895C790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flipH="1">
            <a:off x="3048053" y="1696017"/>
            <a:ext cx="3059276" cy="2261420"/>
          </a:xfrm>
          <a:prstGeom prst="rect">
            <a:avLst/>
          </a:prstGeom>
        </p:spPr>
      </p:pic>
      <p:pic>
        <p:nvPicPr>
          <p:cNvPr id="9" name="IMG -peers">
            <a:extLst>
              <a:ext uri="{FF2B5EF4-FFF2-40B4-BE49-F238E27FC236}">
                <a16:creationId xmlns:a16="http://schemas.microsoft.com/office/drawing/2014/main" id="{C1DF4A3A-F9C3-F6BE-47A7-84ACAD55EF6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11090" y="1661014"/>
            <a:ext cx="3127399" cy="2307097"/>
          </a:xfrm>
          <a:prstGeom prst="rect">
            <a:avLst/>
          </a:prstGeom>
        </p:spPr>
      </p:pic>
      <p:sp>
        <p:nvSpPr>
          <p:cNvPr id="10" name="gradient">
            <a:extLst>
              <a:ext uri="{FF2B5EF4-FFF2-40B4-BE49-F238E27FC236}">
                <a16:creationId xmlns:a16="http://schemas.microsoft.com/office/drawing/2014/main" id="{862B9C29-762B-29F6-84EB-06667BC5774E}"/>
              </a:ext>
            </a:extLst>
          </p:cNvPr>
          <p:cNvSpPr/>
          <p:nvPr/>
        </p:nvSpPr>
        <p:spPr>
          <a:xfrm>
            <a:off x="-6804" y="1800152"/>
            <a:ext cx="12199367" cy="2137786"/>
          </a:xfrm>
          <a:prstGeom prst="rect">
            <a:avLst/>
          </a:prstGeom>
          <a:gradFill>
            <a:gsLst>
              <a:gs pos="74000">
                <a:srgbClr val="1D2136">
                  <a:alpha val="38000"/>
                </a:srgbClr>
              </a:gs>
              <a:gs pos="46000">
                <a:srgbClr val="1D2136">
                  <a:alpha val="0"/>
                </a:srgbClr>
              </a:gs>
              <a:gs pos="100000">
                <a:srgbClr val="1D213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11" name="Red rectangle">
            <a:extLst>
              <a:ext uri="{FF2B5EF4-FFF2-40B4-BE49-F238E27FC236}">
                <a16:creationId xmlns:a16="http://schemas.microsoft.com/office/drawing/2014/main" id="{A7BEB13C-99E8-29E2-F170-C10B1E207C86}"/>
              </a:ext>
            </a:extLst>
          </p:cNvPr>
          <p:cNvSpPr/>
          <p:nvPr/>
        </p:nvSpPr>
        <p:spPr>
          <a:xfrm>
            <a:off x="25" y="3938450"/>
            <a:ext cx="12200802" cy="91440"/>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50000"/>
                </a:schemeClr>
              </a:solidFill>
              <a:latin typeface="Source Sans Pro" panose="020B0503030403020204" pitchFamily="34" charset="0"/>
            </a:endParaRPr>
          </a:p>
        </p:txBody>
      </p:sp>
      <p:sp>
        <p:nvSpPr>
          <p:cNvPr id="12" name="Title 5">
            <a:extLst>
              <a:ext uri="{FF2B5EF4-FFF2-40B4-BE49-F238E27FC236}">
                <a16:creationId xmlns:a16="http://schemas.microsoft.com/office/drawing/2014/main" id="{733EBFE3-0F30-616A-E021-F1555925E17C}"/>
              </a:ext>
            </a:extLst>
          </p:cNvPr>
          <p:cNvSpPr txBox="1">
            <a:spLocks/>
          </p:cNvSpPr>
          <p:nvPr/>
        </p:nvSpPr>
        <p:spPr>
          <a:xfrm>
            <a:off x="4482" y="3949415"/>
            <a:ext cx="3335416" cy="1723549"/>
          </a:xfrm>
          <a:prstGeom prst="rect">
            <a:avLst/>
          </a:prstGeom>
          <a:noFill/>
        </p:spPr>
        <p:txBody>
          <a:bodyPr wrap="square" lIns="274320" tIns="228600" rIns="274320" rtlCol="0">
            <a:spAutoFit/>
          </a:bodyPr>
          <a:lstStyle>
            <a:defPPr>
              <a:defRPr lang="en-US"/>
            </a:defPPr>
            <a:lvl1pPr>
              <a:spcAft>
                <a:spcPts val="1800"/>
              </a:spcAft>
              <a:defRPr sz="2000">
                <a:solidFill>
                  <a:schemeClr val="tx1">
                    <a:lumMod val="60000"/>
                    <a:lumOff val="40000"/>
                  </a:schemeClr>
                </a:solidFill>
                <a:latin typeface="Source Sans Pro Light" panose="020B0403030403020204" pitchFamily="34" charset="0"/>
                <a:ea typeface="Lato" charset="0"/>
                <a:cs typeface="Lato" charset="0"/>
              </a:defRPr>
            </a:lvl1pPr>
          </a:lstStyle>
          <a:p>
            <a:r>
              <a:rPr lang="en-US" sz="1600">
                <a:solidFill>
                  <a:schemeClr val="tx1"/>
                </a:solidFill>
                <a:latin typeface="+mn-lt"/>
              </a:rPr>
              <a:t>See HPE and Zerto in action with an expert. Email for details:</a:t>
            </a:r>
          </a:p>
          <a:p>
            <a:r>
              <a:rPr lang="en-US" sz="1600">
                <a:solidFill>
                  <a:schemeClr val="tx1"/>
                </a:solidFill>
                <a:latin typeface="+mn-lt"/>
                <a:hlinkClick r:id="rId8"/>
              </a:rPr>
              <a:t>info@zerto.com</a:t>
            </a:r>
            <a:endParaRPr lang="en-US" sz="1600">
              <a:solidFill>
                <a:schemeClr val="tx1"/>
              </a:solidFill>
              <a:latin typeface="+mn-lt"/>
            </a:endParaRPr>
          </a:p>
          <a:p>
            <a:endParaRPr lang="en-US" sz="1600">
              <a:solidFill>
                <a:schemeClr val="tx1"/>
              </a:solidFill>
              <a:latin typeface="+mn-lt"/>
            </a:endParaRPr>
          </a:p>
        </p:txBody>
      </p:sp>
      <p:sp>
        <p:nvSpPr>
          <p:cNvPr id="13" name="Title 5">
            <a:extLst>
              <a:ext uri="{FF2B5EF4-FFF2-40B4-BE49-F238E27FC236}">
                <a16:creationId xmlns:a16="http://schemas.microsoft.com/office/drawing/2014/main" id="{5366F873-36CB-FC0E-B0AC-78536B7A4FD6}"/>
              </a:ext>
            </a:extLst>
          </p:cNvPr>
          <p:cNvSpPr txBox="1">
            <a:spLocks/>
          </p:cNvSpPr>
          <p:nvPr/>
        </p:nvSpPr>
        <p:spPr>
          <a:xfrm>
            <a:off x="3066138" y="3949415"/>
            <a:ext cx="3066904" cy="1723549"/>
          </a:xfrm>
          <a:prstGeom prst="rect">
            <a:avLst/>
          </a:prstGeom>
          <a:noFill/>
        </p:spPr>
        <p:txBody>
          <a:bodyPr wrap="square" lIns="274320" tIns="228600" rIns="274320" rtlCol="0">
            <a:spAutoFit/>
          </a:bodyPr>
          <a:lstStyle>
            <a:defPPr>
              <a:defRPr lang="en-US"/>
            </a:defPPr>
            <a:lvl1pPr>
              <a:spcAft>
                <a:spcPts val="1800"/>
              </a:spcAft>
              <a:defRPr sz="1600">
                <a:latin typeface="Source Sans Pro Light" panose="020B0403030403020204" pitchFamily="34" charset="0"/>
                <a:ea typeface="Lato" charset="0"/>
                <a:cs typeface="Lato" charset="0"/>
              </a:defRPr>
            </a:lvl1pPr>
          </a:lstStyle>
          <a:p>
            <a:r>
              <a:rPr lang="en-US">
                <a:latin typeface="+mn-lt"/>
              </a:rPr>
              <a:t>Test drive Zerto for free in</a:t>
            </a:r>
            <a:br>
              <a:rPr lang="en-US">
                <a:latin typeface="+mn-lt"/>
              </a:rPr>
            </a:br>
            <a:r>
              <a:rPr lang="en-US">
                <a:latin typeface="+mn-lt"/>
              </a:rPr>
              <a:t>self-paced, on-demand labs:</a:t>
            </a:r>
          </a:p>
          <a:p>
            <a:r>
              <a:rPr lang="en-US">
                <a:latin typeface="+mn-lt"/>
                <a:hlinkClick r:id="rId9"/>
              </a:rPr>
              <a:t>zerto.com/labs</a:t>
            </a:r>
            <a:endParaRPr lang="en-US">
              <a:latin typeface="+mn-lt"/>
            </a:endParaRPr>
          </a:p>
          <a:p>
            <a:endParaRPr lang="en-US">
              <a:latin typeface="+mn-lt"/>
            </a:endParaRPr>
          </a:p>
        </p:txBody>
      </p:sp>
      <p:sp>
        <p:nvSpPr>
          <p:cNvPr id="14" name="Title 5">
            <a:extLst>
              <a:ext uri="{FF2B5EF4-FFF2-40B4-BE49-F238E27FC236}">
                <a16:creationId xmlns:a16="http://schemas.microsoft.com/office/drawing/2014/main" id="{A671D4F6-D3E5-2954-74C5-63A969DF73A4}"/>
              </a:ext>
            </a:extLst>
          </p:cNvPr>
          <p:cNvSpPr txBox="1">
            <a:spLocks/>
          </p:cNvSpPr>
          <p:nvPr/>
        </p:nvSpPr>
        <p:spPr>
          <a:xfrm>
            <a:off x="9127340" y="3949415"/>
            <a:ext cx="3068473" cy="769441"/>
          </a:xfrm>
          <a:prstGeom prst="rect">
            <a:avLst/>
          </a:prstGeom>
          <a:noFill/>
        </p:spPr>
        <p:txBody>
          <a:bodyPr wrap="square" lIns="274320" tIns="228600" rIns="274320" rtlCol="0">
            <a:spAutoFit/>
          </a:bodyPr>
          <a:lstStyle>
            <a:defPPr>
              <a:defRPr lang="en-US"/>
            </a:defPPr>
            <a:lvl1pPr>
              <a:spcAft>
                <a:spcPts val="1800"/>
              </a:spcAft>
              <a:defRPr sz="1600">
                <a:latin typeface="Source Sans Pro Light" panose="020B0403030403020204" pitchFamily="34" charset="0"/>
                <a:ea typeface="Lato" charset="0"/>
                <a:cs typeface="Lato" charset="0"/>
              </a:defRPr>
            </a:lvl1pPr>
          </a:lstStyle>
          <a:p>
            <a:r>
              <a:rPr lang="en-US">
                <a:latin typeface="+mn-lt"/>
              </a:rPr>
              <a:t>Read honest reviews from real customers: </a:t>
            </a:r>
          </a:p>
        </p:txBody>
      </p:sp>
      <p:sp>
        <p:nvSpPr>
          <p:cNvPr id="15" name="Title 5">
            <a:extLst>
              <a:ext uri="{FF2B5EF4-FFF2-40B4-BE49-F238E27FC236}">
                <a16:creationId xmlns:a16="http://schemas.microsoft.com/office/drawing/2014/main" id="{2660DDCE-F3C0-9DAE-2C7E-BB2D2BD92069}"/>
              </a:ext>
            </a:extLst>
          </p:cNvPr>
          <p:cNvSpPr txBox="1">
            <a:spLocks/>
          </p:cNvSpPr>
          <p:nvPr/>
        </p:nvSpPr>
        <p:spPr>
          <a:xfrm>
            <a:off x="3047" y="3539417"/>
            <a:ext cx="3056229" cy="571759"/>
          </a:xfrm>
          <a:prstGeom prst="rect">
            <a:avLst/>
          </a:prstGeom>
          <a:ln>
            <a:noFill/>
          </a:ln>
        </p:spPr>
        <p:txBody>
          <a:bodyPr vert="horz" lIns="0" tIns="0" rIns="0" bIns="91440" rtlCol="0" anchor="t">
            <a:noAutofit/>
          </a:bodyPr>
          <a:lstStyle>
            <a:lvl1pPr algn="l" defTabSz="914400" rtl="0" eaLnBrk="1" latinLnBrk="0" hangingPunct="1">
              <a:lnSpc>
                <a:spcPct val="90000"/>
              </a:lnSpc>
              <a:spcBef>
                <a:spcPct val="0"/>
              </a:spcBef>
              <a:buNone/>
              <a:defRPr lang="en-US" sz="4400" b="0" i="0" kern="1200">
                <a:solidFill>
                  <a:schemeClr val="bg2">
                    <a:lumMod val="50000"/>
                  </a:schemeClr>
                </a:solidFill>
                <a:latin typeface="Calibri Light" charset="0"/>
                <a:ea typeface="Calibri Light" charset="0"/>
                <a:cs typeface="Calibri Light" charset="0"/>
              </a:defRPr>
            </a:lvl1pPr>
          </a:lstStyle>
          <a:p>
            <a:pPr algn="ctr" defTabSz="914309" eaLnBrk="0" hangingPunct="0">
              <a:defRPr/>
            </a:pPr>
            <a:r>
              <a:rPr lang="en-US" sz="1600">
                <a:solidFill>
                  <a:schemeClr val="bg1"/>
                </a:solidFill>
                <a:latin typeface="Source Sans Pro" panose="020B0503030403020204" pitchFamily="34" charset="0"/>
              </a:rPr>
              <a:t>LIVE TAILORED DEMO</a:t>
            </a:r>
          </a:p>
        </p:txBody>
      </p:sp>
      <p:sp>
        <p:nvSpPr>
          <p:cNvPr id="16" name="Title 5">
            <a:extLst>
              <a:ext uri="{FF2B5EF4-FFF2-40B4-BE49-F238E27FC236}">
                <a16:creationId xmlns:a16="http://schemas.microsoft.com/office/drawing/2014/main" id="{4E1590F9-E481-1F67-3470-3F98B11B1215}"/>
              </a:ext>
            </a:extLst>
          </p:cNvPr>
          <p:cNvSpPr txBox="1">
            <a:spLocks/>
          </p:cNvSpPr>
          <p:nvPr/>
        </p:nvSpPr>
        <p:spPr>
          <a:xfrm>
            <a:off x="9168290" y="3586677"/>
            <a:ext cx="3023709" cy="578639"/>
          </a:xfrm>
          <a:prstGeom prst="rect">
            <a:avLst/>
          </a:prstGeom>
        </p:spPr>
        <p:txBody>
          <a:bodyPr vert="horz" lIns="0" tIns="0" rIns="0" bIns="91440" rtlCol="0" anchor="t">
            <a:normAutofit/>
          </a:bodyPr>
          <a:lstStyle>
            <a:lvl1pPr algn="l" defTabSz="914400" rtl="0" eaLnBrk="1" latinLnBrk="0" hangingPunct="1">
              <a:lnSpc>
                <a:spcPct val="90000"/>
              </a:lnSpc>
              <a:spcBef>
                <a:spcPct val="0"/>
              </a:spcBef>
              <a:buNone/>
              <a:defRPr lang="en-US" sz="4400" b="0" i="0" kern="1200">
                <a:solidFill>
                  <a:schemeClr val="bg2">
                    <a:lumMod val="50000"/>
                  </a:schemeClr>
                </a:solidFill>
                <a:latin typeface="Calibri Light" charset="0"/>
                <a:ea typeface="Calibri Light" charset="0"/>
                <a:cs typeface="Calibri Light" charset="0"/>
              </a:defRPr>
            </a:lvl1pPr>
          </a:lstStyle>
          <a:p>
            <a:pPr algn="ctr" defTabSz="914309" eaLnBrk="0" hangingPunct="0">
              <a:defRPr/>
            </a:pPr>
            <a:r>
              <a:rPr lang="en-US" sz="1600">
                <a:solidFill>
                  <a:schemeClr val="bg1"/>
                </a:solidFill>
                <a:latin typeface="Source Sans Pro" panose="020B0503030403020204" pitchFamily="34" charset="0"/>
              </a:rPr>
              <a:t>HEAR FROM YOUR PEERS</a:t>
            </a:r>
          </a:p>
        </p:txBody>
      </p:sp>
      <p:sp>
        <p:nvSpPr>
          <p:cNvPr id="17" name="Title 5">
            <a:extLst>
              <a:ext uri="{FF2B5EF4-FFF2-40B4-BE49-F238E27FC236}">
                <a16:creationId xmlns:a16="http://schemas.microsoft.com/office/drawing/2014/main" id="{27A52498-B2E3-BE3A-7E90-DE96E69339AD}"/>
              </a:ext>
            </a:extLst>
          </p:cNvPr>
          <p:cNvSpPr txBox="1">
            <a:spLocks/>
          </p:cNvSpPr>
          <p:nvPr/>
        </p:nvSpPr>
        <p:spPr>
          <a:xfrm>
            <a:off x="6119316" y="3582648"/>
            <a:ext cx="3014887" cy="606472"/>
          </a:xfrm>
          <a:prstGeom prst="rect">
            <a:avLst/>
          </a:prstGeom>
        </p:spPr>
        <p:txBody>
          <a:bodyPr vert="horz" lIns="0" tIns="0" rIns="0" bIns="91440" rtlCol="0" anchor="t">
            <a:normAutofit/>
          </a:bodyPr>
          <a:lstStyle>
            <a:lvl1pPr algn="l" defTabSz="914400" rtl="0" eaLnBrk="1" latinLnBrk="0" hangingPunct="1">
              <a:lnSpc>
                <a:spcPct val="90000"/>
              </a:lnSpc>
              <a:spcBef>
                <a:spcPct val="0"/>
              </a:spcBef>
              <a:buNone/>
              <a:defRPr lang="en-US" sz="4400" b="0" i="0" kern="1200">
                <a:solidFill>
                  <a:schemeClr val="bg2">
                    <a:lumMod val="50000"/>
                  </a:schemeClr>
                </a:solidFill>
                <a:latin typeface="Calibri Light" charset="0"/>
                <a:ea typeface="Calibri Light" charset="0"/>
                <a:cs typeface="Calibri Light" charset="0"/>
              </a:defRPr>
            </a:lvl1pPr>
          </a:lstStyle>
          <a:p>
            <a:pPr algn="ctr" defTabSz="914309" eaLnBrk="0" hangingPunct="0">
              <a:defRPr/>
            </a:pPr>
            <a:r>
              <a:rPr lang="en-US" sz="1600">
                <a:solidFill>
                  <a:schemeClr val="bg1"/>
                </a:solidFill>
                <a:latin typeface="Source Sans Pro" panose="020B0503030403020204" pitchFamily="34" charset="0"/>
              </a:rPr>
              <a:t>HPE GREENLAKE FREE TRIAL</a:t>
            </a:r>
          </a:p>
        </p:txBody>
      </p:sp>
      <p:sp>
        <p:nvSpPr>
          <p:cNvPr id="18" name="Title 5">
            <a:extLst>
              <a:ext uri="{FF2B5EF4-FFF2-40B4-BE49-F238E27FC236}">
                <a16:creationId xmlns:a16="http://schemas.microsoft.com/office/drawing/2014/main" id="{4C93701B-B241-2575-AA2D-E7ADCA0043A6}"/>
              </a:ext>
            </a:extLst>
          </p:cNvPr>
          <p:cNvSpPr txBox="1">
            <a:spLocks/>
          </p:cNvSpPr>
          <p:nvPr/>
        </p:nvSpPr>
        <p:spPr>
          <a:xfrm>
            <a:off x="3059275" y="3539417"/>
            <a:ext cx="3060041" cy="578640"/>
          </a:xfrm>
          <a:prstGeom prst="rect">
            <a:avLst/>
          </a:prstGeom>
          <a:ln>
            <a:noFill/>
          </a:ln>
        </p:spPr>
        <p:txBody>
          <a:bodyPr vert="horz" lIns="0" tIns="0" rIns="0" bIns="91440" rtlCol="0" anchor="t">
            <a:normAutofit/>
          </a:bodyPr>
          <a:lstStyle>
            <a:lvl1pPr algn="l" defTabSz="914400" rtl="0" eaLnBrk="1" latinLnBrk="0" hangingPunct="1">
              <a:lnSpc>
                <a:spcPct val="90000"/>
              </a:lnSpc>
              <a:spcBef>
                <a:spcPct val="0"/>
              </a:spcBef>
              <a:buNone/>
              <a:defRPr lang="en-US" sz="4400" b="0" i="0" kern="1200">
                <a:solidFill>
                  <a:schemeClr val="bg2">
                    <a:lumMod val="50000"/>
                  </a:schemeClr>
                </a:solidFill>
                <a:latin typeface="Calibri Light" charset="0"/>
                <a:ea typeface="Calibri Light" charset="0"/>
                <a:cs typeface="Calibri Light" charset="0"/>
              </a:defRPr>
            </a:lvl1pPr>
          </a:lstStyle>
          <a:p>
            <a:pPr algn="ctr" defTabSz="914309" eaLnBrk="0" hangingPunct="0">
              <a:defRPr/>
            </a:pPr>
            <a:r>
              <a:rPr lang="en-US" sz="1600">
                <a:solidFill>
                  <a:schemeClr val="bg1"/>
                </a:solidFill>
                <a:latin typeface="Source Sans Pro" panose="020B0503030403020204" pitchFamily="34" charset="0"/>
              </a:rPr>
              <a:t>HANDS-ON LABS</a:t>
            </a:r>
          </a:p>
        </p:txBody>
      </p:sp>
      <p:pic>
        <p:nvPicPr>
          <p:cNvPr id="19" name="Logo-G2">
            <a:hlinkClick r:id="rId10"/>
            <a:extLst>
              <a:ext uri="{FF2B5EF4-FFF2-40B4-BE49-F238E27FC236}">
                <a16:creationId xmlns:a16="http://schemas.microsoft.com/office/drawing/2014/main" id="{476289BF-1920-5ACD-DF2E-ECC6E619F22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383588" y="4819658"/>
            <a:ext cx="416468" cy="416468"/>
          </a:xfrm>
          <a:prstGeom prst="rect">
            <a:avLst/>
          </a:prstGeom>
        </p:spPr>
      </p:pic>
      <p:pic>
        <p:nvPicPr>
          <p:cNvPr id="20" name="Logo-TrustRadius">
            <a:hlinkClick r:id="rId12"/>
            <a:extLst>
              <a:ext uri="{FF2B5EF4-FFF2-40B4-BE49-F238E27FC236}">
                <a16:creationId xmlns:a16="http://schemas.microsoft.com/office/drawing/2014/main" id="{0833658D-B8E9-0579-02C1-10B350285D4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401420" y="4819658"/>
            <a:ext cx="416469" cy="416469"/>
          </a:xfrm>
          <a:prstGeom prst="rect">
            <a:avLst/>
          </a:prstGeom>
        </p:spPr>
      </p:pic>
      <p:pic>
        <p:nvPicPr>
          <p:cNvPr id="21" name="Picture 2" descr="gartner-peer-insights-logo - Forward Networks">
            <a:hlinkClick r:id="rId14"/>
            <a:extLst>
              <a:ext uri="{FF2B5EF4-FFF2-40B4-BE49-F238E27FC236}">
                <a16:creationId xmlns:a16="http://schemas.microsoft.com/office/drawing/2014/main" id="{842D8C1F-5A76-7508-ED44-A266B8874E94}"/>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0887919" y="4920699"/>
            <a:ext cx="1080002" cy="2412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Logo&#10;&#10;Description automatically generated">
            <a:hlinkClick r:id="rId16"/>
            <a:extLst>
              <a:ext uri="{FF2B5EF4-FFF2-40B4-BE49-F238E27FC236}">
                <a16:creationId xmlns:a16="http://schemas.microsoft.com/office/drawing/2014/main" id="{CC19AEDD-5CB6-C0FE-BD4E-D8E78E5777B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883039" y="4833065"/>
            <a:ext cx="416468" cy="416468"/>
          </a:xfrm>
          <a:prstGeom prst="rect">
            <a:avLst/>
          </a:prstGeom>
        </p:spPr>
      </p:pic>
      <p:sp>
        <p:nvSpPr>
          <p:cNvPr id="23" name="Rectangle 22">
            <a:extLst>
              <a:ext uri="{FF2B5EF4-FFF2-40B4-BE49-F238E27FC236}">
                <a16:creationId xmlns:a16="http://schemas.microsoft.com/office/drawing/2014/main" id="{90D40303-5A8B-806E-5660-ECE53ABF8C18}"/>
              </a:ext>
            </a:extLst>
          </p:cNvPr>
          <p:cNvSpPr/>
          <p:nvPr/>
        </p:nvSpPr>
        <p:spPr bwMode="ltGray">
          <a:xfrm>
            <a:off x="-6804" y="1489753"/>
            <a:ext cx="12207631" cy="237946"/>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solidFill>
                <a:schemeClr val="tx1"/>
              </a:solidFill>
            </a:endParaRPr>
          </a:p>
        </p:txBody>
      </p:sp>
      <p:sp>
        <p:nvSpPr>
          <p:cNvPr id="24" name="Title 5">
            <a:extLst>
              <a:ext uri="{FF2B5EF4-FFF2-40B4-BE49-F238E27FC236}">
                <a16:creationId xmlns:a16="http://schemas.microsoft.com/office/drawing/2014/main" id="{33B6F451-8786-9CFD-9552-C2FB5211E332}"/>
              </a:ext>
            </a:extLst>
          </p:cNvPr>
          <p:cNvSpPr txBox="1">
            <a:spLocks/>
          </p:cNvSpPr>
          <p:nvPr/>
        </p:nvSpPr>
        <p:spPr>
          <a:xfrm>
            <a:off x="6076038" y="3949415"/>
            <a:ext cx="3066904" cy="1246495"/>
          </a:xfrm>
          <a:prstGeom prst="rect">
            <a:avLst/>
          </a:prstGeom>
          <a:noFill/>
        </p:spPr>
        <p:txBody>
          <a:bodyPr wrap="square" lIns="274320" tIns="228600" rIns="274320" rtlCol="0">
            <a:spAutoFit/>
          </a:bodyPr>
          <a:lstStyle>
            <a:defPPr>
              <a:defRPr lang="en-US"/>
            </a:defPPr>
            <a:lvl1pPr>
              <a:spcAft>
                <a:spcPts val="1800"/>
              </a:spcAft>
              <a:defRPr sz="1600">
                <a:latin typeface="Source Sans Pro Light" panose="020B0403030403020204" pitchFamily="34" charset="0"/>
                <a:ea typeface="Lato" charset="0"/>
                <a:cs typeface="Lato" charset="0"/>
              </a:defRPr>
            </a:lvl1pPr>
          </a:lstStyle>
          <a:p>
            <a:r>
              <a:rPr lang="en-US">
                <a:latin typeface="+mn-lt"/>
              </a:rPr>
              <a:t>Try HPE GreenLake free for</a:t>
            </a:r>
            <a:br>
              <a:rPr lang="en-US">
                <a:latin typeface="+mn-lt"/>
              </a:rPr>
            </a:br>
            <a:r>
              <a:rPr lang="en-US">
                <a:latin typeface="+mn-lt"/>
              </a:rPr>
              <a:t>90 days:</a:t>
            </a:r>
          </a:p>
          <a:p>
            <a:r>
              <a:rPr lang="en-US" err="1">
                <a:latin typeface="+mn-lt"/>
                <a:hlinkClick r:id="rId18"/>
              </a:rPr>
              <a:t>testdrive.greenlake.hpe.com</a:t>
            </a:r>
            <a:endParaRPr lang="en-US">
              <a:latin typeface="+mn-lt"/>
            </a:endParaRPr>
          </a:p>
        </p:txBody>
      </p:sp>
    </p:spTree>
    <p:extLst>
      <p:ext uri="{BB962C8B-B14F-4D97-AF65-F5344CB8AC3E}">
        <p14:creationId xmlns:p14="http://schemas.microsoft.com/office/powerpoint/2010/main" val="89448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3817C569-99BE-4C61-8DBB-67B2DD76189C}"/>
              </a:ext>
            </a:extLst>
          </p:cNvPr>
          <p:cNvSpPr>
            <a:spLocks noGrp="1"/>
          </p:cNvSpPr>
          <p:nvPr>
            <p:ph type="title"/>
          </p:nvPr>
        </p:nvSpPr>
        <p:spPr>
          <a:xfrm>
            <a:off x="284749" y="521016"/>
            <a:ext cx="6195700" cy="2828660"/>
          </a:xfrm>
        </p:spPr>
        <p:txBody>
          <a:bodyPr/>
          <a:lstStyle/>
          <a:p>
            <a:r>
              <a:rPr lang="en-US" dirty="0"/>
              <a:t>Thank You</a:t>
            </a:r>
          </a:p>
        </p:txBody>
      </p:sp>
      <p:sp>
        <p:nvSpPr>
          <p:cNvPr id="4" name="TextBox 3">
            <a:extLst>
              <a:ext uri="{FF2B5EF4-FFF2-40B4-BE49-F238E27FC236}">
                <a16:creationId xmlns:a16="http://schemas.microsoft.com/office/drawing/2014/main" id="{C7476490-AC9D-8921-7A9C-EBBDD67B8D89}"/>
              </a:ext>
            </a:extLst>
          </p:cNvPr>
          <p:cNvSpPr txBox="1"/>
          <p:nvPr/>
        </p:nvSpPr>
        <p:spPr>
          <a:xfrm>
            <a:off x="10683711" y="6099143"/>
            <a:ext cx="1174423" cy="277484"/>
          </a:xfrm>
          <a:prstGeom prst="rect">
            <a:avLst/>
          </a:prstGeom>
          <a:noFill/>
          <a:ln w="57150">
            <a:noFill/>
            <a:miter lim="800000"/>
          </a:ln>
        </p:spPr>
        <p:txBody>
          <a:bodyPr wrap="square">
            <a:spAutoFit/>
          </a:bodyPr>
          <a:lstStyle/>
          <a:p>
            <a:r>
              <a:rPr lang="en-GB" sz="1200" dirty="0"/>
              <a:t>a00134979enw</a:t>
            </a:r>
          </a:p>
        </p:txBody>
      </p:sp>
    </p:spTree>
    <p:extLst>
      <p:ext uri="{BB962C8B-B14F-4D97-AF65-F5344CB8AC3E}">
        <p14:creationId xmlns:p14="http://schemas.microsoft.com/office/powerpoint/2010/main" val="144778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61233490-415B-08A4-0A0C-C7A6D71A10EE}"/>
              </a:ext>
            </a:extLst>
          </p:cNvPr>
          <p:cNvSpPr>
            <a:spLocks noGrp="1"/>
          </p:cNvSpPr>
          <p:nvPr>
            <p:ph sz="quarter" idx="19"/>
          </p:nvPr>
        </p:nvSpPr>
        <p:spPr>
          <a:xfrm>
            <a:off x="8152474" y="1407560"/>
            <a:ext cx="3628711" cy="760287"/>
          </a:xfrm>
        </p:spPr>
        <p:txBody>
          <a:bodyPr/>
          <a:lstStyle/>
          <a:p>
            <a:pPr marL="0" indent="0">
              <a:buNone/>
            </a:pPr>
            <a:r>
              <a:rPr lang="en-US" b="1"/>
              <a:t>BACKUP</a:t>
            </a:r>
          </a:p>
        </p:txBody>
      </p:sp>
      <p:sp>
        <p:nvSpPr>
          <p:cNvPr id="16" name="Content Placeholder 15">
            <a:extLst>
              <a:ext uri="{FF2B5EF4-FFF2-40B4-BE49-F238E27FC236}">
                <a16:creationId xmlns:a16="http://schemas.microsoft.com/office/drawing/2014/main" id="{EE1BC74E-774B-1C1A-BD47-83585F31EDF3}"/>
              </a:ext>
            </a:extLst>
          </p:cNvPr>
          <p:cNvSpPr>
            <a:spLocks noGrp="1"/>
          </p:cNvSpPr>
          <p:nvPr>
            <p:ph sz="quarter" idx="17"/>
          </p:nvPr>
        </p:nvSpPr>
        <p:spPr>
          <a:xfrm>
            <a:off x="470055" y="1407560"/>
            <a:ext cx="3543756" cy="760287"/>
          </a:xfrm>
        </p:spPr>
        <p:txBody>
          <a:bodyPr/>
          <a:lstStyle/>
          <a:p>
            <a:pPr marL="0" indent="0">
              <a:buNone/>
            </a:pPr>
            <a:r>
              <a:rPr lang="en-US" b="1"/>
              <a:t>DISASTER RECOVERY</a:t>
            </a:r>
          </a:p>
        </p:txBody>
      </p:sp>
      <p:sp>
        <p:nvSpPr>
          <p:cNvPr id="2" name="Title 1">
            <a:extLst>
              <a:ext uri="{FF2B5EF4-FFF2-40B4-BE49-F238E27FC236}">
                <a16:creationId xmlns:a16="http://schemas.microsoft.com/office/drawing/2014/main" id="{64EB0B22-194F-5D0E-51A5-C3C0F9BD5EAF}"/>
              </a:ext>
            </a:extLst>
          </p:cNvPr>
          <p:cNvSpPr>
            <a:spLocks noGrp="1"/>
          </p:cNvSpPr>
          <p:nvPr>
            <p:ph type="title"/>
          </p:nvPr>
        </p:nvSpPr>
        <p:spPr/>
        <p:txBody>
          <a:bodyPr/>
          <a:lstStyle/>
          <a:p>
            <a:r>
              <a:rPr lang="en-US"/>
              <a:t>End-to-end data protection</a:t>
            </a:r>
          </a:p>
        </p:txBody>
      </p:sp>
      <p:sp>
        <p:nvSpPr>
          <p:cNvPr id="3" name="Slide Number Placeholder 2">
            <a:extLst>
              <a:ext uri="{FF2B5EF4-FFF2-40B4-BE49-F238E27FC236}">
                <a16:creationId xmlns:a16="http://schemas.microsoft.com/office/drawing/2014/main" id="{5626151E-CE88-6414-0589-ED6DF94DC65D}"/>
              </a:ext>
            </a:extLst>
          </p:cNvPr>
          <p:cNvSpPr>
            <a:spLocks noGrp="1"/>
          </p:cNvSpPr>
          <p:nvPr>
            <p:ph type="sldNum" sz="quarter" idx="21"/>
          </p:nvPr>
        </p:nvSpPr>
        <p:spPr/>
        <p:txBody>
          <a:bodyPr/>
          <a:lstStyle/>
          <a:p>
            <a:pPr defTabSz="1088421"/>
            <a:fld id="{104FC826-72BB-4AF1-BA01-A94F7396A7DC}" type="slidenum">
              <a:rPr lang="en-US" smtClean="0"/>
              <a:pPr defTabSz="1088421"/>
              <a:t>5</a:t>
            </a:fld>
            <a:endParaRPr lang="en-US"/>
          </a:p>
        </p:txBody>
      </p:sp>
      <p:grpSp>
        <p:nvGrpSpPr>
          <p:cNvPr id="5" name="Group 4">
            <a:extLst>
              <a:ext uri="{FF2B5EF4-FFF2-40B4-BE49-F238E27FC236}">
                <a16:creationId xmlns:a16="http://schemas.microsoft.com/office/drawing/2014/main" id="{92F52E86-B597-649F-7F46-A846DD8D0435}"/>
              </a:ext>
            </a:extLst>
          </p:cNvPr>
          <p:cNvGrpSpPr/>
          <p:nvPr/>
        </p:nvGrpSpPr>
        <p:grpSpPr>
          <a:xfrm>
            <a:off x="385101" y="1857891"/>
            <a:ext cx="3291840" cy="4322919"/>
            <a:chOff x="385101" y="1857891"/>
            <a:chExt cx="3291840" cy="4322919"/>
          </a:xfrm>
        </p:grpSpPr>
        <p:pic>
          <p:nvPicPr>
            <p:cNvPr id="19" name="Picture 8">
              <a:extLst>
                <a:ext uri="{FF2B5EF4-FFF2-40B4-BE49-F238E27FC236}">
                  <a16:creationId xmlns:a16="http://schemas.microsoft.com/office/drawing/2014/main" id="{1290B2F5-0CD9-05DA-89B6-3C725895A8CB}"/>
                </a:ext>
              </a:extLst>
            </p:cNvPr>
            <p:cNvPicPr>
              <a:picLocks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470055" y="1857891"/>
              <a:ext cx="3121929" cy="2043113"/>
            </a:xfrm>
            <a:prstGeom prst="rect">
              <a:avLst/>
            </a:prstGeom>
            <a:noFill/>
            <a:extLst>
              <a:ext uri="{909E8E84-426E-40DD-AFC4-6F175D3DCCD1}">
                <a14:hiddenFill xmlns:a14="http://schemas.microsoft.com/office/drawing/2010/main">
                  <a:solidFill>
                    <a:srgbClr val="FFFFFF"/>
                  </a:solidFill>
                </a14:hiddenFill>
              </a:ext>
            </a:extLst>
          </p:spPr>
        </p:pic>
        <p:sp>
          <p:nvSpPr>
            <p:cNvPr id="22" name="Content Placeholder 15">
              <a:extLst>
                <a:ext uri="{FF2B5EF4-FFF2-40B4-BE49-F238E27FC236}">
                  <a16:creationId xmlns:a16="http://schemas.microsoft.com/office/drawing/2014/main" id="{16C1F255-DEDA-CF70-AC29-4683D784CAE6}"/>
                </a:ext>
              </a:extLst>
            </p:cNvPr>
            <p:cNvSpPr txBox="1">
              <a:spLocks/>
            </p:cNvSpPr>
            <p:nvPr/>
          </p:nvSpPr>
          <p:spPr>
            <a:xfrm>
              <a:off x="385101" y="4112280"/>
              <a:ext cx="3291840" cy="2068530"/>
            </a:xfrm>
            <a:prstGeom prst="rect">
              <a:avLst/>
            </a:prstGeom>
            <a:solidFill>
              <a:schemeClr val="bg1"/>
            </a:solidFill>
            <a:ln w="57150">
              <a:noFill/>
              <a:miter lim="800000"/>
            </a:ln>
          </p:spPr>
          <p:txBody>
            <a:bodyPr vert="horz" lIns="182880" tIns="91440" rIns="0" bIns="91440" rtlCol="0">
              <a:no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a:lnSpc>
                  <a:spcPct val="100000"/>
                </a:lnSpc>
                <a:spcBef>
                  <a:spcPts val="0"/>
                </a:spcBef>
                <a:defRPr/>
              </a:pPr>
              <a:r>
                <a:rPr kumimoji="0" lang="en-US" sz="1800" b="0" i="0" u="none" strike="noStrike" kern="1200" cap="none" spc="0" normalizeH="0" baseline="0" noProof="0">
                  <a:ln>
                    <a:noFill/>
                  </a:ln>
                  <a:solidFill>
                    <a:srgbClr val="373C41"/>
                  </a:solidFill>
                  <a:effectLst/>
                  <a:uLnTx/>
                  <a:uFillTx/>
                  <a:latin typeface="Source Sans Pro" panose="020B0503030403020204" pitchFamily="34" charset="0"/>
                  <a:ea typeface="Source Sans Pro" panose="020B0503030403020204" pitchFamily="34" charset="0"/>
                  <a:cs typeface="+mn-cs"/>
                </a:rPr>
                <a:t>Tier 1-2 Applications</a:t>
              </a:r>
            </a:p>
            <a:p>
              <a:pPr>
                <a:lnSpc>
                  <a:spcPct val="100000"/>
                </a:lnSpc>
                <a:spcBef>
                  <a:spcPts val="0"/>
                </a:spcBef>
                <a:defRPr/>
              </a:pPr>
              <a:r>
                <a:rPr kumimoji="0" lang="en-US" sz="1800" b="0" i="0" u="none" strike="noStrike" kern="1200" cap="none" spc="0" normalizeH="0" baseline="0" noProof="0">
                  <a:ln>
                    <a:noFill/>
                  </a:ln>
                  <a:solidFill>
                    <a:srgbClr val="373C41"/>
                  </a:solidFill>
                  <a:effectLst/>
                  <a:uLnTx/>
                  <a:uFillTx/>
                  <a:latin typeface="Source Sans Pro" panose="020B0503030403020204" pitchFamily="34" charset="0"/>
                  <a:ea typeface="Source Sans Pro" panose="020B0503030403020204" pitchFamily="34" charset="0"/>
                  <a:cs typeface="+mn-cs"/>
                </a:rPr>
                <a:t>Very Low RPO</a:t>
              </a:r>
            </a:p>
            <a:p>
              <a:pPr>
                <a:lnSpc>
                  <a:spcPct val="100000"/>
                </a:lnSpc>
                <a:spcBef>
                  <a:spcPts val="0"/>
                </a:spcBef>
                <a:defRPr/>
              </a:pPr>
              <a:r>
                <a:rPr kumimoji="0" lang="en-US" sz="1800" b="0" i="0" u="none" strike="noStrike" kern="1200" cap="none" spc="0" normalizeH="0" baseline="0" noProof="0">
                  <a:ln>
                    <a:noFill/>
                  </a:ln>
                  <a:solidFill>
                    <a:srgbClr val="373C41"/>
                  </a:solidFill>
                  <a:effectLst/>
                  <a:uLnTx/>
                  <a:uFillTx/>
                  <a:latin typeface="Source Sans Pro" panose="020B0503030403020204" pitchFamily="34" charset="0"/>
                  <a:ea typeface="Source Sans Pro" panose="020B0503030403020204" pitchFamily="34" charset="0"/>
                  <a:cs typeface="+mn-cs"/>
                </a:rPr>
                <a:t>First and Fastest Recovery</a:t>
              </a:r>
            </a:p>
            <a:p>
              <a:pPr>
                <a:lnSpc>
                  <a:spcPct val="100000"/>
                </a:lnSpc>
                <a:spcBef>
                  <a:spcPts val="0"/>
                </a:spcBef>
                <a:defRPr/>
              </a:pPr>
              <a:r>
                <a:rPr kumimoji="0" lang="en-US" sz="1800" b="0" i="0" u="none" strike="noStrike" kern="1200" cap="none" spc="0" normalizeH="0" baseline="0" noProof="0">
                  <a:ln>
                    <a:noFill/>
                  </a:ln>
                  <a:solidFill>
                    <a:srgbClr val="373C41"/>
                  </a:solidFill>
                  <a:effectLst/>
                  <a:uLnTx/>
                  <a:uFillTx/>
                  <a:latin typeface="Source Sans Pro" panose="020B0503030403020204" pitchFamily="34" charset="0"/>
                  <a:ea typeface="Source Sans Pro" panose="020B0503030403020204" pitchFamily="34" charset="0"/>
                  <a:cs typeface="+mn-cs"/>
                </a:rPr>
                <a:t>Performance Optimized</a:t>
              </a:r>
            </a:p>
            <a:p>
              <a:pPr>
                <a:lnSpc>
                  <a:spcPct val="100000"/>
                </a:lnSpc>
                <a:spcBef>
                  <a:spcPts val="0"/>
                </a:spcBef>
                <a:defRPr/>
              </a:pPr>
              <a:r>
                <a:rPr kumimoji="0" lang="en-US" sz="1800" b="0" i="0" u="none" strike="noStrike" kern="1200" cap="none" spc="0" normalizeH="0" baseline="0" noProof="0">
                  <a:ln>
                    <a:noFill/>
                  </a:ln>
                  <a:solidFill>
                    <a:srgbClr val="373C41"/>
                  </a:solidFill>
                  <a:effectLst/>
                  <a:uLnTx/>
                  <a:uFillTx/>
                  <a:latin typeface="Source Sans Pro" panose="020B0503030403020204" pitchFamily="34" charset="0"/>
                  <a:ea typeface="Source Sans Pro" panose="020B0503030403020204" pitchFamily="34" charset="0"/>
                  <a:cs typeface="+mn-cs"/>
                </a:rPr>
                <a:t>Ideal for Resilience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3C41"/>
                </a:solidFill>
                <a:effectLst/>
                <a:uLnTx/>
                <a:uFillTx/>
                <a:latin typeface="Source Sans Pro" panose="020B0503030403020204" pitchFamily="34" charset="0"/>
                <a:ea typeface="Source Sans Pro" panose="020B0503030403020204" pitchFamily="34" charset="0"/>
                <a:cs typeface="+mn-cs"/>
              </a:endParaRPr>
            </a:p>
          </p:txBody>
        </p:sp>
        <p:sp>
          <p:nvSpPr>
            <p:cNvPr id="26" name="Rectangle 25">
              <a:extLst>
                <a:ext uri="{FF2B5EF4-FFF2-40B4-BE49-F238E27FC236}">
                  <a16:creationId xmlns:a16="http://schemas.microsoft.com/office/drawing/2014/main" id="{0A1CB025-7027-1FEF-559F-D3DB12395966}"/>
                </a:ext>
              </a:extLst>
            </p:cNvPr>
            <p:cNvSpPr/>
            <p:nvPr/>
          </p:nvSpPr>
          <p:spPr bwMode="ltGray">
            <a:xfrm>
              <a:off x="470055" y="3986374"/>
              <a:ext cx="3118104" cy="100584"/>
            </a:xfrm>
            <a:prstGeom prst="rect">
              <a:avLst/>
            </a:pr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solidFill>
                  <a:schemeClr val="tx1"/>
                </a:solidFill>
              </a:endParaRPr>
            </a:p>
          </p:txBody>
        </p:sp>
      </p:grpSp>
      <p:grpSp>
        <p:nvGrpSpPr>
          <p:cNvPr id="6" name="Group 5">
            <a:extLst>
              <a:ext uri="{FF2B5EF4-FFF2-40B4-BE49-F238E27FC236}">
                <a16:creationId xmlns:a16="http://schemas.microsoft.com/office/drawing/2014/main" id="{0747993A-D6A8-F954-FE4C-82896FFBF659}"/>
              </a:ext>
            </a:extLst>
          </p:cNvPr>
          <p:cNvGrpSpPr/>
          <p:nvPr/>
        </p:nvGrpSpPr>
        <p:grpSpPr>
          <a:xfrm>
            <a:off x="8152363" y="1857891"/>
            <a:ext cx="3291952" cy="4322919"/>
            <a:chOff x="8152363" y="1857891"/>
            <a:chExt cx="3291952" cy="4322919"/>
          </a:xfrm>
        </p:grpSpPr>
        <p:pic>
          <p:nvPicPr>
            <p:cNvPr id="20" name="Picture 6">
              <a:extLst>
                <a:ext uri="{FF2B5EF4-FFF2-40B4-BE49-F238E27FC236}">
                  <a16:creationId xmlns:a16="http://schemas.microsoft.com/office/drawing/2014/main" id="{A0A9F803-DF2C-C436-E74E-C39E8A1C89E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146" t="4346" r="6227" b="12574"/>
            <a:stretch/>
          </p:blipFill>
          <p:spPr bwMode="auto">
            <a:xfrm>
              <a:off x="8152474" y="1857891"/>
              <a:ext cx="3291840" cy="2043106"/>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7">
              <a:extLst>
                <a:ext uri="{FF2B5EF4-FFF2-40B4-BE49-F238E27FC236}">
                  <a16:creationId xmlns:a16="http://schemas.microsoft.com/office/drawing/2014/main" id="{A8721060-E065-F476-AE53-7CE4DBB162A2}"/>
                </a:ext>
              </a:extLst>
            </p:cNvPr>
            <p:cNvSpPr txBox="1">
              <a:spLocks/>
            </p:cNvSpPr>
            <p:nvPr/>
          </p:nvSpPr>
          <p:spPr>
            <a:xfrm>
              <a:off x="8152475" y="4112280"/>
              <a:ext cx="3291840" cy="2068530"/>
            </a:xfrm>
            <a:prstGeom prst="rect">
              <a:avLst/>
            </a:prstGeom>
            <a:solidFill>
              <a:schemeClr val="bg1"/>
            </a:solidFill>
            <a:ln w="57150">
              <a:noFill/>
              <a:miter lim="800000"/>
            </a:ln>
          </p:spPr>
          <p:txBody>
            <a:bodyPr vert="horz" lIns="182880" tIns="91440" rIns="0" bIns="91440" rtlCol="0">
              <a:no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a:lnSpc>
                  <a:spcPct val="100000"/>
                </a:lnSpc>
                <a:spcBef>
                  <a:spcPts val="0"/>
                </a:spcBef>
                <a:defRPr/>
              </a:pPr>
              <a:r>
                <a:rPr kumimoji="0" lang="en-US" sz="1800" b="0" i="0" u="none" strike="noStrike" kern="1200" cap="none" spc="0" normalizeH="0" baseline="0" noProof="0">
                  <a:ln>
                    <a:noFill/>
                  </a:ln>
                  <a:solidFill>
                    <a:srgbClr val="373C41"/>
                  </a:solidFill>
                  <a:effectLst/>
                  <a:uLnTx/>
                  <a:uFillTx/>
                  <a:latin typeface="Source Sans Pro" panose="020B0503030403020204" pitchFamily="34" charset="0"/>
                  <a:ea typeface="Source Sans Pro" panose="020B0503030403020204" pitchFamily="34" charset="0"/>
                  <a:cs typeface="+mn-cs"/>
                </a:rPr>
                <a:t>All Applications</a:t>
              </a:r>
            </a:p>
            <a:p>
              <a:pPr>
                <a:lnSpc>
                  <a:spcPct val="100000"/>
                </a:lnSpc>
                <a:spcBef>
                  <a:spcPts val="0"/>
                </a:spcBef>
                <a:defRPr/>
              </a:pPr>
              <a:r>
                <a:rPr kumimoji="0" lang="en-US" sz="1800" b="0" i="0" u="none" strike="noStrike" kern="1200" cap="none" spc="0" normalizeH="0" baseline="0" noProof="0">
                  <a:ln>
                    <a:noFill/>
                  </a:ln>
                  <a:solidFill>
                    <a:srgbClr val="373C41"/>
                  </a:solidFill>
                  <a:effectLst/>
                  <a:uLnTx/>
                  <a:uFillTx/>
                  <a:latin typeface="Source Sans Pro" panose="020B0503030403020204" pitchFamily="34" charset="0"/>
                  <a:ea typeface="Source Sans Pro" panose="020B0503030403020204" pitchFamily="34" charset="0"/>
                  <a:cs typeface="+mn-cs"/>
                </a:rPr>
                <a:t>Average RPO</a:t>
              </a:r>
            </a:p>
            <a:p>
              <a:pPr>
                <a:lnSpc>
                  <a:spcPct val="100000"/>
                </a:lnSpc>
                <a:spcBef>
                  <a:spcPts val="0"/>
                </a:spcBef>
                <a:defRPr/>
              </a:pPr>
              <a:r>
                <a:rPr kumimoji="0" lang="en-US" sz="1800" b="0" i="0" u="none" strike="noStrike" kern="1200" cap="none" spc="0" normalizeH="0" baseline="0" noProof="0">
                  <a:ln>
                    <a:noFill/>
                  </a:ln>
                  <a:solidFill>
                    <a:srgbClr val="373C41"/>
                  </a:solidFill>
                  <a:effectLst/>
                  <a:uLnTx/>
                  <a:uFillTx/>
                  <a:latin typeface="Source Sans Pro" panose="020B0503030403020204" pitchFamily="34" charset="0"/>
                  <a:ea typeface="Source Sans Pro" panose="020B0503030403020204" pitchFamily="34" charset="0"/>
                  <a:cs typeface="+mn-cs"/>
                </a:rPr>
                <a:t>Last Resort Recovery</a:t>
              </a:r>
            </a:p>
            <a:p>
              <a:pPr>
                <a:lnSpc>
                  <a:spcPct val="100000"/>
                </a:lnSpc>
                <a:spcBef>
                  <a:spcPts val="0"/>
                </a:spcBef>
                <a:defRPr/>
              </a:pPr>
              <a:r>
                <a:rPr kumimoji="0" lang="en-US" sz="1800" b="0" i="0" u="none" strike="noStrike" kern="1200" cap="none" spc="0" normalizeH="0" baseline="0" noProof="0">
                  <a:ln>
                    <a:noFill/>
                  </a:ln>
                  <a:solidFill>
                    <a:srgbClr val="373C41"/>
                  </a:solidFill>
                  <a:effectLst/>
                  <a:uLnTx/>
                  <a:uFillTx/>
                  <a:latin typeface="Source Sans Pro" panose="020B0503030403020204" pitchFamily="34" charset="0"/>
                  <a:ea typeface="Source Sans Pro" panose="020B0503030403020204" pitchFamily="34" charset="0"/>
                  <a:cs typeface="+mn-cs"/>
                </a:rPr>
                <a:t>Cost Optimized</a:t>
              </a:r>
            </a:p>
            <a:p>
              <a:pPr>
                <a:lnSpc>
                  <a:spcPct val="100000"/>
                </a:lnSpc>
                <a:spcBef>
                  <a:spcPts val="0"/>
                </a:spcBef>
                <a:defRPr/>
              </a:pPr>
              <a:r>
                <a:rPr kumimoji="0" lang="en-US" sz="1800" b="0" i="0" u="none" strike="noStrike" kern="1200" cap="none" spc="0" normalizeH="0" baseline="0" noProof="0">
                  <a:ln>
                    <a:noFill/>
                  </a:ln>
                  <a:solidFill>
                    <a:srgbClr val="373C41"/>
                  </a:solidFill>
                  <a:effectLst/>
                  <a:uLnTx/>
                  <a:uFillTx/>
                  <a:latin typeface="Source Sans Pro" panose="020B0503030403020204" pitchFamily="34" charset="0"/>
                  <a:ea typeface="Source Sans Pro" panose="020B0503030403020204" pitchFamily="34" charset="0"/>
                  <a:cs typeface="+mn-cs"/>
                </a:rPr>
                <a:t>Ideal for Compliance</a:t>
              </a:r>
            </a:p>
          </p:txBody>
        </p:sp>
        <p:sp>
          <p:nvSpPr>
            <p:cNvPr id="27" name="Rectangle 26">
              <a:extLst>
                <a:ext uri="{FF2B5EF4-FFF2-40B4-BE49-F238E27FC236}">
                  <a16:creationId xmlns:a16="http://schemas.microsoft.com/office/drawing/2014/main" id="{D584C51C-5535-D1A4-C9C7-256416C44070}"/>
                </a:ext>
              </a:extLst>
            </p:cNvPr>
            <p:cNvSpPr/>
            <p:nvPr/>
          </p:nvSpPr>
          <p:spPr bwMode="ltGray">
            <a:xfrm>
              <a:off x="8152363" y="3986374"/>
              <a:ext cx="3291840" cy="100584"/>
            </a:xfrm>
            <a:prstGeom prst="rect">
              <a:avLst/>
            </a:prstGeom>
            <a:solidFill>
              <a:schemeClr val="accent5"/>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solidFill>
                  <a:schemeClr val="tx1"/>
                </a:solidFill>
              </a:endParaRPr>
            </a:p>
          </p:txBody>
        </p:sp>
      </p:grpSp>
      <p:grpSp>
        <p:nvGrpSpPr>
          <p:cNvPr id="8" name="Group 7">
            <a:extLst>
              <a:ext uri="{FF2B5EF4-FFF2-40B4-BE49-F238E27FC236}">
                <a16:creationId xmlns:a16="http://schemas.microsoft.com/office/drawing/2014/main" id="{9E3BF65B-C526-1D86-424E-448F47F593C5}"/>
              </a:ext>
            </a:extLst>
          </p:cNvPr>
          <p:cNvGrpSpPr/>
          <p:nvPr/>
        </p:nvGrpSpPr>
        <p:grpSpPr>
          <a:xfrm>
            <a:off x="4300283" y="2346472"/>
            <a:ext cx="3143892" cy="1065944"/>
            <a:chOff x="4462932" y="2432403"/>
            <a:chExt cx="3143892" cy="1065944"/>
          </a:xfrm>
        </p:grpSpPr>
        <p:sp>
          <p:nvSpPr>
            <p:cNvPr id="25" name="Left-Right Arrow 24">
              <a:extLst>
                <a:ext uri="{FF2B5EF4-FFF2-40B4-BE49-F238E27FC236}">
                  <a16:creationId xmlns:a16="http://schemas.microsoft.com/office/drawing/2014/main" id="{D97B4ACD-9F49-FB73-5A51-31B8EC936350}"/>
                </a:ext>
              </a:extLst>
            </p:cNvPr>
            <p:cNvSpPr/>
            <p:nvPr/>
          </p:nvSpPr>
          <p:spPr bwMode="ltGray">
            <a:xfrm>
              <a:off x="4462932" y="2432403"/>
              <a:ext cx="3143892" cy="1065944"/>
            </a:xfrm>
            <a:prstGeom prst="leftRightArrow">
              <a:avLst>
                <a:gd name="adj1" fmla="val 66058"/>
                <a:gd name="adj2" fmla="val 50000"/>
              </a:avLst>
            </a:pr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err="1">
                <a:solidFill>
                  <a:schemeClr val="tx1"/>
                </a:solidFill>
              </a:endParaRPr>
            </a:p>
          </p:txBody>
        </p:sp>
        <p:sp>
          <p:nvSpPr>
            <p:cNvPr id="7" name="TextBox 6">
              <a:extLst>
                <a:ext uri="{FF2B5EF4-FFF2-40B4-BE49-F238E27FC236}">
                  <a16:creationId xmlns:a16="http://schemas.microsoft.com/office/drawing/2014/main" id="{9C10E776-E3B8-764F-0756-7365E3468D16}"/>
                </a:ext>
              </a:extLst>
            </p:cNvPr>
            <p:cNvSpPr txBox="1"/>
            <p:nvPr/>
          </p:nvSpPr>
          <p:spPr>
            <a:xfrm>
              <a:off x="5170457" y="2660575"/>
              <a:ext cx="1825371" cy="609600"/>
            </a:xfrm>
            <a:prstGeom prst="rect">
              <a:avLst/>
            </a:prstGeom>
            <a:noFill/>
            <a:ln w="57150">
              <a:noFill/>
              <a:miter lim="800000"/>
            </a:ln>
          </p:spPr>
          <p:txBody>
            <a:bodyPr wrap="square" lIns="90000" tIns="90000" rIns="90000" bIns="90000" rtlCol="0" anchor="ctr" anchorCtr="0">
              <a:noAutofit/>
            </a:bodyPr>
            <a:lstStyle/>
            <a:p>
              <a:pPr marL="0" indent="0" algn="ctr">
                <a:lnSpc>
                  <a:spcPct val="90000"/>
                </a:lnSpc>
                <a:spcBef>
                  <a:spcPts val="400"/>
                </a:spcBef>
                <a:buFont typeface="MetricHPE" panose="020B0503030202060203" pitchFamily="34" charset="0"/>
                <a:buNone/>
              </a:pPr>
              <a:r>
                <a:rPr lang="en-US" b="1"/>
                <a:t>Two Distinct</a:t>
              </a:r>
            </a:p>
            <a:p>
              <a:pPr marL="0" indent="0" algn="ctr">
                <a:lnSpc>
                  <a:spcPct val="90000"/>
                </a:lnSpc>
                <a:spcBef>
                  <a:spcPts val="400"/>
                </a:spcBef>
                <a:buFont typeface="MetricHPE" panose="020B0503030202060203" pitchFamily="34" charset="0"/>
                <a:buNone/>
              </a:pPr>
              <a:r>
                <a:rPr lang="en-US" b="1"/>
                <a:t>Design Centers</a:t>
              </a:r>
            </a:p>
          </p:txBody>
        </p:sp>
      </p:grpSp>
      <p:grpSp>
        <p:nvGrpSpPr>
          <p:cNvPr id="4" name="Group 3">
            <a:extLst>
              <a:ext uri="{FF2B5EF4-FFF2-40B4-BE49-F238E27FC236}">
                <a16:creationId xmlns:a16="http://schemas.microsoft.com/office/drawing/2014/main" id="{AE6CF9D9-0860-7406-5678-38B368C8700F}"/>
              </a:ext>
            </a:extLst>
          </p:cNvPr>
          <p:cNvGrpSpPr/>
          <p:nvPr/>
        </p:nvGrpSpPr>
        <p:grpSpPr>
          <a:xfrm>
            <a:off x="510280" y="5744347"/>
            <a:ext cx="11171440" cy="647739"/>
            <a:chOff x="1669874" y="5528797"/>
            <a:chExt cx="9194070" cy="647739"/>
          </a:xfrm>
        </p:grpSpPr>
        <p:sp>
          <p:nvSpPr>
            <p:cNvPr id="9" name="Right Brace 8">
              <a:extLst>
                <a:ext uri="{FF2B5EF4-FFF2-40B4-BE49-F238E27FC236}">
                  <a16:creationId xmlns:a16="http://schemas.microsoft.com/office/drawing/2014/main" id="{9778B9FD-15E5-F3EC-AB98-A40CC6EB26D9}"/>
                </a:ext>
              </a:extLst>
            </p:cNvPr>
            <p:cNvSpPr/>
            <p:nvPr/>
          </p:nvSpPr>
          <p:spPr>
            <a:xfrm rot="5400000">
              <a:off x="6127970" y="1070701"/>
              <a:ext cx="277877" cy="9194070"/>
            </a:xfrm>
            <a:prstGeom prst="rightBrace">
              <a:avLst>
                <a:gd name="adj1" fmla="val 56399"/>
                <a:gd name="adj2" fmla="val 50000"/>
              </a:avLst>
            </a:prstGeom>
            <a:noFill/>
            <a:ln w="19050" cap="flat" cmpd="sng" algn="ctr">
              <a:solidFill>
                <a:schemeClr val="bg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73C41"/>
                </a:solidFill>
                <a:effectLst/>
                <a:uLnTx/>
                <a:uFillTx/>
                <a:ea typeface="+mn-ea"/>
                <a:cs typeface="+mn-cs"/>
              </a:endParaRPr>
            </a:p>
          </p:txBody>
        </p:sp>
        <p:sp>
          <p:nvSpPr>
            <p:cNvPr id="10" name="TextBox 9">
              <a:extLst>
                <a:ext uri="{FF2B5EF4-FFF2-40B4-BE49-F238E27FC236}">
                  <a16:creationId xmlns:a16="http://schemas.microsoft.com/office/drawing/2014/main" id="{B6D6226D-6CBC-9787-B6D1-E2D1733C36A9}"/>
                </a:ext>
              </a:extLst>
            </p:cNvPr>
            <p:cNvSpPr txBox="1"/>
            <p:nvPr/>
          </p:nvSpPr>
          <p:spPr>
            <a:xfrm>
              <a:off x="2989967" y="5837982"/>
              <a:ext cx="6212067" cy="338554"/>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82F3C"/>
                  </a:solidFill>
                  <a:effectLst/>
                  <a:uLnTx/>
                  <a:uFillTx/>
                </a:rPr>
                <a:t>Converging to a single platform</a:t>
              </a:r>
              <a:endParaRPr kumimoji="0" lang="en-GB" sz="1600" b="1" i="0" u="none" strike="noStrike" kern="0" cap="none" spc="0" normalizeH="0" baseline="0" noProof="0">
                <a:ln>
                  <a:noFill/>
                </a:ln>
                <a:solidFill>
                  <a:srgbClr val="282F3C"/>
                </a:solidFill>
                <a:effectLst/>
                <a:uLnTx/>
                <a:uFillTx/>
              </a:endParaRPr>
            </a:p>
          </p:txBody>
        </p:sp>
      </p:grpSp>
    </p:spTree>
    <p:extLst>
      <p:ext uri="{BB962C8B-B14F-4D97-AF65-F5344CB8AC3E}">
        <p14:creationId xmlns:p14="http://schemas.microsoft.com/office/powerpoint/2010/main" val="360651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out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06E5F4E-DDBB-AB25-CB24-1E1B0D78EC44}"/>
              </a:ext>
            </a:extLst>
          </p:cNvPr>
          <p:cNvSpPr>
            <a:spLocks noGrp="1"/>
          </p:cNvSpPr>
          <p:nvPr>
            <p:ph type="body" sz="quarter" idx="13"/>
          </p:nvPr>
        </p:nvSpPr>
        <p:spPr/>
        <p:txBody>
          <a:bodyPr/>
          <a:lstStyle/>
          <a:p>
            <a:r>
              <a:rPr lang="en-US"/>
              <a:t>Implementing both backup and DR together ensures depth and breadth</a:t>
            </a:r>
          </a:p>
        </p:txBody>
      </p:sp>
      <p:sp>
        <p:nvSpPr>
          <p:cNvPr id="6" name="Title 5">
            <a:extLst>
              <a:ext uri="{FF2B5EF4-FFF2-40B4-BE49-F238E27FC236}">
                <a16:creationId xmlns:a16="http://schemas.microsoft.com/office/drawing/2014/main" id="{8CCCD14C-D33C-36B7-D7E6-80A528360927}"/>
              </a:ext>
            </a:extLst>
          </p:cNvPr>
          <p:cNvSpPr>
            <a:spLocks noGrp="1"/>
          </p:cNvSpPr>
          <p:nvPr>
            <p:ph type="title"/>
          </p:nvPr>
        </p:nvSpPr>
        <p:spPr/>
        <p:txBody>
          <a:bodyPr/>
          <a:lstStyle/>
          <a:p>
            <a:r>
              <a:rPr lang="en-US"/>
              <a:t>Complementary IT practices</a:t>
            </a:r>
          </a:p>
        </p:txBody>
      </p:sp>
      <p:sp>
        <p:nvSpPr>
          <p:cNvPr id="3" name="Slide Number Placeholder 2">
            <a:extLst>
              <a:ext uri="{FF2B5EF4-FFF2-40B4-BE49-F238E27FC236}">
                <a16:creationId xmlns:a16="http://schemas.microsoft.com/office/drawing/2014/main" id="{5CA070E5-381A-EEEE-03EC-2F7FEFAFC5C0}"/>
              </a:ext>
            </a:extLst>
          </p:cNvPr>
          <p:cNvSpPr>
            <a:spLocks noGrp="1"/>
          </p:cNvSpPr>
          <p:nvPr>
            <p:ph type="sldNum" sz="quarter" idx="15"/>
          </p:nvPr>
        </p:nvSpPr>
        <p:spPr/>
        <p:txBody>
          <a:bodyPr/>
          <a:lstStyle/>
          <a:p>
            <a:pPr defTabSz="1088421">
              <a:buFontTx/>
              <a:buBlip>
                <a:blip r:embed="rId2"/>
              </a:buBlip>
            </a:pPr>
            <a:fld id="{104FC826-72BB-4AF1-BA01-A94F7396A7DC}" type="slidenum">
              <a:rPr lang="en-US" smtClean="0"/>
              <a:pPr defTabSz="1088421">
                <a:buFontTx/>
                <a:buBlip>
                  <a:blip r:embed="rId2"/>
                </a:buBlip>
              </a:pPr>
              <a:t>6</a:t>
            </a:fld>
            <a:endParaRPr lang="en-US"/>
          </a:p>
        </p:txBody>
      </p:sp>
      <p:grpSp>
        <p:nvGrpSpPr>
          <p:cNvPr id="8" name="Group 7">
            <a:extLst>
              <a:ext uri="{FF2B5EF4-FFF2-40B4-BE49-F238E27FC236}">
                <a16:creationId xmlns:a16="http://schemas.microsoft.com/office/drawing/2014/main" id="{73D6483B-D41F-C9A1-FB95-0B26DF87C90C}"/>
              </a:ext>
            </a:extLst>
          </p:cNvPr>
          <p:cNvGrpSpPr/>
          <p:nvPr/>
        </p:nvGrpSpPr>
        <p:grpSpPr>
          <a:xfrm>
            <a:off x="3059391" y="2426498"/>
            <a:ext cx="3941976" cy="2476461"/>
            <a:chOff x="3059391" y="2426498"/>
            <a:chExt cx="3941976" cy="2476461"/>
          </a:xfrm>
        </p:grpSpPr>
        <p:sp>
          <p:nvSpPr>
            <p:cNvPr id="11" name="Parallelogram 10">
              <a:extLst>
                <a:ext uri="{FF2B5EF4-FFF2-40B4-BE49-F238E27FC236}">
                  <a16:creationId xmlns:a16="http://schemas.microsoft.com/office/drawing/2014/main" id="{0437754A-BEE5-3479-DBDB-C47E269C0018}"/>
                </a:ext>
              </a:extLst>
            </p:cNvPr>
            <p:cNvSpPr/>
            <p:nvPr/>
          </p:nvSpPr>
          <p:spPr>
            <a:xfrm flipH="1">
              <a:off x="3064105" y="3422388"/>
              <a:ext cx="3937262" cy="1480571"/>
            </a:xfrm>
            <a:prstGeom prst="parallelogram">
              <a:avLst>
                <a:gd name="adj" fmla="val 194541"/>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2" name="Parallelogram 11">
              <a:extLst>
                <a:ext uri="{FF2B5EF4-FFF2-40B4-BE49-F238E27FC236}">
                  <a16:creationId xmlns:a16="http://schemas.microsoft.com/office/drawing/2014/main" id="{FB10A736-50FF-B141-E1C1-B83CB677468B}"/>
                </a:ext>
              </a:extLst>
            </p:cNvPr>
            <p:cNvSpPr/>
            <p:nvPr/>
          </p:nvSpPr>
          <p:spPr>
            <a:xfrm>
              <a:off x="3059391" y="2426498"/>
              <a:ext cx="1069848" cy="999460"/>
            </a:xfrm>
            <a:prstGeom prst="parallelogram">
              <a:avLst>
                <a:gd name="adj" fmla="val 0"/>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t>Disaster</a:t>
              </a:r>
              <a:br>
                <a:rPr kumimoji="0" lang="en-US" sz="1600" b="1"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br>
              <a:r>
                <a:rPr kumimoji="0" lang="en-US" sz="1600" b="1"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t>Recovery</a:t>
              </a:r>
              <a:endParaRPr kumimoji="0" lang="en-GB" sz="1600" b="1" i="0" u="none" strike="noStrike" kern="1200" cap="none" spc="0" normalizeH="0" baseline="0" noProof="0">
                <a:ln>
                  <a:noFill/>
                </a:ln>
                <a:solidFill>
                  <a:srgbClr val="373C41"/>
                </a:solidFill>
                <a:effectLst/>
                <a:uLnTx/>
                <a:uFillTx/>
                <a:latin typeface="+mj-lt"/>
                <a:ea typeface="+mn-ea"/>
                <a:cs typeface="Calibri Light" panose="020F0302020204030204" pitchFamily="34" charset="0"/>
              </a:endParaRPr>
            </a:p>
          </p:txBody>
        </p:sp>
      </p:grpSp>
      <p:grpSp>
        <p:nvGrpSpPr>
          <p:cNvPr id="23" name="Group 22">
            <a:extLst>
              <a:ext uri="{FF2B5EF4-FFF2-40B4-BE49-F238E27FC236}">
                <a16:creationId xmlns:a16="http://schemas.microsoft.com/office/drawing/2014/main" id="{CF2F1EC9-C4AF-AA2C-71FC-FF4B92A3A8C3}"/>
              </a:ext>
            </a:extLst>
          </p:cNvPr>
          <p:cNvGrpSpPr/>
          <p:nvPr/>
        </p:nvGrpSpPr>
        <p:grpSpPr>
          <a:xfrm>
            <a:off x="4178037" y="2425895"/>
            <a:ext cx="3946689" cy="2477064"/>
            <a:chOff x="4178037" y="2425895"/>
            <a:chExt cx="3946689" cy="2477064"/>
          </a:xfrm>
        </p:grpSpPr>
        <p:sp>
          <p:nvSpPr>
            <p:cNvPr id="13" name="Parallelogram 12">
              <a:extLst>
                <a:ext uri="{FF2B5EF4-FFF2-40B4-BE49-F238E27FC236}">
                  <a16:creationId xmlns:a16="http://schemas.microsoft.com/office/drawing/2014/main" id="{88E340E5-92E6-1F0A-DC74-8BE2A1BE261F}"/>
                </a:ext>
              </a:extLst>
            </p:cNvPr>
            <p:cNvSpPr/>
            <p:nvPr/>
          </p:nvSpPr>
          <p:spPr>
            <a:xfrm flipH="1">
              <a:off x="4187465" y="3422388"/>
              <a:ext cx="3937261" cy="1480571"/>
            </a:xfrm>
            <a:prstGeom prst="parallelogram">
              <a:avLst>
                <a:gd name="adj" fmla="val 194541"/>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4" name="Parallelogram 13">
              <a:extLst>
                <a:ext uri="{FF2B5EF4-FFF2-40B4-BE49-F238E27FC236}">
                  <a16:creationId xmlns:a16="http://schemas.microsoft.com/office/drawing/2014/main" id="{0E37450A-5C3B-BAA1-67B5-396DDCA3B227}"/>
                </a:ext>
              </a:extLst>
            </p:cNvPr>
            <p:cNvSpPr/>
            <p:nvPr/>
          </p:nvSpPr>
          <p:spPr>
            <a:xfrm>
              <a:off x="4178037" y="2425895"/>
              <a:ext cx="1069848" cy="999460"/>
            </a:xfrm>
            <a:prstGeom prst="parallelogram">
              <a:avLst>
                <a:gd name="adj" fmla="val 0"/>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t>Backup</a:t>
              </a:r>
              <a:endParaRPr kumimoji="0" lang="en-GB" sz="1600" b="1" i="0" u="none" strike="noStrike" kern="1200" cap="none" spc="0" normalizeH="0" baseline="0" noProof="0">
                <a:ln>
                  <a:noFill/>
                </a:ln>
                <a:solidFill>
                  <a:srgbClr val="373C41"/>
                </a:solidFill>
                <a:effectLst/>
                <a:uLnTx/>
                <a:uFillTx/>
                <a:latin typeface="+mj-lt"/>
                <a:ea typeface="+mn-ea"/>
                <a:cs typeface="Calibri Light" panose="020F0302020204030204" pitchFamily="34" charset="0"/>
              </a:endParaRPr>
            </a:p>
          </p:txBody>
        </p:sp>
      </p:grpSp>
      <p:grpSp>
        <p:nvGrpSpPr>
          <p:cNvPr id="24" name="Group 23">
            <a:extLst>
              <a:ext uri="{FF2B5EF4-FFF2-40B4-BE49-F238E27FC236}">
                <a16:creationId xmlns:a16="http://schemas.microsoft.com/office/drawing/2014/main" id="{1A21375F-8EEF-ABD2-6475-3FEF13E7E810}"/>
              </a:ext>
            </a:extLst>
          </p:cNvPr>
          <p:cNvGrpSpPr/>
          <p:nvPr/>
        </p:nvGrpSpPr>
        <p:grpSpPr>
          <a:xfrm>
            <a:off x="5312442" y="2425895"/>
            <a:ext cx="5010202" cy="2477064"/>
            <a:chOff x="5312442" y="2425895"/>
            <a:chExt cx="5010202" cy="2477064"/>
          </a:xfrm>
        </p:grpSpPr>
        <p:sp>
          <p:nvSpPr>
            <p:cNvPr id="17" name="Parallelogram 16">
              <a:extLst>
                <a:ext uri="{FF2B5EF4-FFF2-40B4-BE49-F238E27FC236}">
                  <a16:creationId xmlns:a16="http://schemas.microsoft.com/office/drawing/2014/main" id="{09C06330-2F33-18AD-F659-BA99ED8CD807}"/>
                </a:ext>
              </a:extLst>
            </p:cNvPr>
            <p:cNvSpPr/>
            <p:nvPr/>
          </p:nvSpPr>
          <p:spPr>
            <a:xfrm flipH="1">
              <a:off x="5321869" y="3422388"/>
              <a:ext cx="5000775" cy="1480571"/>
            </a:xfrm>
            <a:prstGeom prst="parallelogram">
              <a:avLst>
                <a:gd name="adj" fmla="val 194541"/>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8" name="Parallelogram 17">
              <a:extLst>
                <a:ext uri="{FF2B5EF4-FFF2-40B4-BE49-F238E27FC236}">
                  <a16:creationId xmlns:a16="http://schemas.microsoft.com/office/drawing/2014/main" id="{48BA0B2E-612B-3508-FDCD-440068D04E74}"/>
                </a:ext>
              </a:extLst>
            </p:cNvPr>
            <p:cNvSpPr/>
            <p:nvPr/>
          </p:nvSpPr>
          <p:spPr>
            <a:xfrm>
              <a:off x="5312442" y="2425895"/>
              <a:ext cx="2143178" cy="999460"/>
            </a:xfrm>
            <a:prstGeom prst="parallelogram">
              <a:avLst>
                <a:gd name="adj" fmla="val 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73C41"/>
                  </a:solidFill>
                  <a:effectLst/>
                  <a:uLnTx/>
                  <a:uFillTx/>
                  <a:latin typeface="+mj-lt"/>
                  <a:ea typeface="+mn-ea"/>
                  <a:cs typeface="Calibri Light" panose="020F0302020204030204" pitchFamily="34" charset="0"/>
                </a:rPr>
                <a:t>Archive</a:t>
              </a:r>
              <a:endParaRPr kumimoji="0" lang="en-GB" sz="1600" b="1" i="0" u="none" strike="noStrike" kern="1200" cap="none" spc="0" normalizeH="0" baseline="0" noProof="0">
                <a:ln>
                  <a:noFill/>
                </a:ln>
                <a:solidFill>
                  <a:srgbClr val="373C41"/>
                </a:solidFill>
                <a:effectLst/>
                <a:uLnTx/>
                <a:uFillTx/>
                <a:latin typeface="+mj-lt"/>
                <a:ea typeface="+mn-ea"/>
                <a:cs typeface="Calibri Light" panose="020F0302020204030204" pitchFamily="34" charset="0"/>
              </a:endParaRPr>
            </a:p>
          </p:txBody>
        </p:sp>
      </p:grpSp>
      <p:grpSp>
        <p:nvGrpSpPr>
          <p:cNvPr id="4" name="Group 3">
            <a:extLst>
              <a:ext uri="{FF2B5EF4-FFF2-40B4-BE49-F238E27FC236}">
                <a16:creationId xmlns:a16="http://schemas.microsoft.com/office/drawing/2014/main" id="{24BAA22A-7321-59DC-E540-D9B6BDFF5381}"/>
              </a:ext>
            </a:extLst>
          </p:cNvPr>
          <p:cNvGrpSpPr/>
          <p:nvPr/>
        </p:nvGrpSpPr>
        <p:grpSpPr>
          <a:xfrm>
            <a:off x="1776561" y="3083851"/>
            <a:ext cx="8638879" cy="999460"/>
            <a:chOff x="1776561" y="3083851"/>
            <a:chExt cx="8638879" cy="999460"/>
          </a:xfrm>
        </p:grpSpPr>
        <p:cxnSp>
          <p:nvCxnSpPr>
            <p:cNvPr id="9" name="Straight Connector 8">
              <a:extLst>
                <a:ext uri="{FF2B5EF4-FFF2-40B4-BE49-F238E27FC236}">
                  <a16:creationId xmlns:a16="http://schemas.microsoft.com/office/drawing/2014/main" id="{8CE0E9D3-4D3F-5275-23AA-28A89C2A260F}"/>
                </a:ext>
              </a:extLst>
            </p:cNvPr>
            <p:cNvCxnSpPr>
              <a:cxnSpLocks/>
            </p:cNvCxnSpPr>
            <p:nvPr/>
          </p:nvCxnSpPr>
          <p:spPr>
            <a:xfrm>
              <a:off x="3040540" y="3785712"/>
              <a:ext cx="6728263"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Parallelogram 14">
              <a:extLst>
                <a:ext uri="{FF2B5EF4-FFF2-40B4-BE49-F238E27FC236}">
                  <a16:creationId xmlns:a16="http://schemas.microsoft.com/office/drawing/2014/main" id="{F6051F71-3484-0589-FB5B-B0A3E47C87AB}"/>
                </a:ext>
              </a:extLst>
            </p:cNvPr>
            <p:cNvSpPr/>
            <p:nvPr/>
          </p:nvSpPr>
          <p:spPr>
            <a:xfrm>
              <a:off x="1776561" y="3083851"/>
              <a:ext cx="1498075" cy="999460"/>
            </a:xfrm>
            <a:prstGeom prst="parallelogram">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73C41"/>
                  </a:solidFill>
                  <a:effectLst/>
                  <a:uLnTx/>
                  <a:uFillTx/>
                  <a:ea typeface="+mn-ea"/>
                  <a:cs typeface="Calibri Light" panose="020F0302020204030204" pitchFamily="34" charset="0"/>
                </a:rPr>
                <a:t>RECOVERY:</a:t>
              </a:r>
              <a:endParaRPr kumimoji="0" lang="en-GB" sz="1600" b="0" i="0" u="none" strike="noStrike" kern="1200" cap="none" spc="0" normalizeH="0" baseline="0" noProof="0">
                <a:ln>
                  <a:noFill/>
                </a:ln>
                <a:solidFill>
                  <a:srgbClr val="373C41"/>
                </a:solidFill>
                <a:effectLst/>
                <a:uLnTx/>
                <a:uFillTx/>
                <a:ea typeface="+mn-ea"/>
                <a:cs typeface="Calibri Light" panose="020F0302020204030204" pitchFamily="34" charset="0"/>
              </a:endParaRPr>
            </a:p>
          </p:txBody>
        </p:sp>
        <p:sp>
          <p:nvSpPr>
            <p:cNvPr id="19" name="TextBox 18">
              <a:extLst>
                <a:ext uri="{FF2B5EF4-FFF2-40B4-BE49-F238E27FC236}">
                  <a16:creationId xmlns:a16="http://schemas.microsoft.com/office/drawing/2014/main" id="{3D01A03B-72F7-17B5-8D68-C7DDDF50042C}"/>
                </a:ext>
              </a:extLst>
            </p:cNvPr>
            <p:cNvSpPr txBox="1"/>
            <p:nvPr/>
          </p:nvSpPr>
          <p:spPr>
            <a:xfrm>
              <a:off x="3040540" y="3454509"/>
              <a:ext cx="7374900" cy="276999"/>
            </a:xfrm>
            <a:prstGeom prst="rect">
              <a:avLst/>
            </a:prstGeom>
            <a:noFill/>
          </p:spPr>
          <p:txBody>
            <a:bodyPr wrap="square" rtlCol="0">
              <a:spAutoFit/>
            </a:bodyPr>
            <a:lstStyle/>
            <a:p>
              <a:pPr marL="0" marR="0" lvl="0" indent="0" algn="ctr" defTabSz="114141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2F3C"/>
                  </a:solidFill>
                  <a:effectLst/>
                  <a:uLnTx/>
                  <a:uFillTx/>
                  <a:ea typeface="+mn-ea"/>
                  <a:cs typeface="+mn-cs"/>
                </a:rPr>
                <a:t>Minutes	Hours	Days	Weeks	Months	Years</a:t>
              </a:r>
              <a:endParaRPr kumimoji="0" lang="en-GB" sz="1200" b="0" i="0" u="none" strike="noStrike" kern="1200" cap="none" spc="0" normalizeH="0" baseline="0" noProof="0">
                <a:ln>
                  <a:noFill/>
                </a:ln>
                <a:solidFill>
                  <a:srgbClr val="282F3C"/>
                </a:solidFill>
                <a:effectLst/>
                <a:uLnTx/>
                <a:uFillTx/>
                <a:ea typeface="+mn-ea"/>
                <a:cs typeface="+mn-cs"/>
              </a:endParaRPr>
            </a:p>
          </p:txBody>
        </p:sp>
      </p:grpSp>
      <p:grpSp>
        <p:nvGrpSpPr>
          <p:cNvPr id="5" name="Group 4">
            <a:extLst>
              <a:ext uri="{FF2B5EF4-FFF2-40B4-BE49-F238E27FC236}">
                <a16:creationId xmlns:a16="http://schemas.microsoft.com/office/drawing/2014/main" id="{72402AD1-F0D0-490A-9463-581CC182F995}"/>
              </a:ext>
            </a:extLst>
          </p:cNvPr>
          <p:cNvGrpSpPr/>
          <p:nvPr/>
        </p:nvGrpSpPr>
        <p:grpSpPr>
          <a:xfrm>
            <a:off x="1776561" y="4208764"/>
            <a:ext cx="8638876" cy="999460"/>
            <a:chOff x="1776561" y="4208764"/>
            <a:chExt cx="8638876" cy="999460"/>
          </a:xfrm>
        </p:grpSpPr>
        <p:cxnSp>
          <p:nvCxnSpPr>
            <p:cNvPr id="10" name="Straight Connector 9">
              <a:extLst>
                <a:ext uri="{FF2B5EF4-FFF2-40B4-BE49-F238E27FC236}">
                  <a16:creationId xmlns:a16="http://schemas.microsoft.com/office/drawing/2014/main" id="{19E55F14-9C4F-CC9E-0D6E-C3DDD99CAE84}"/>
                </a:ext>
              </a:extLst>
            </p:cNvPr>
            <p:cNvCxnSpPr>
              <a:cxnSpLocks/>
            </p:cNvCxnSpPr>
            <p:nvPr/>
          </p:nvCxnSpPr>
          <p:spPr>
            <a:xfrm>
              <a:off x="3040540" y="4542865"/>
              <a:ext cx="6728263"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Parallelogram 15">
              <a:extLst>
                <a:ext uri="{FF2B5EF4-FFF2-40B4-BE49-F238E27FC236}">
                  <a16:creationId xmlns:a16="http://schemas.microsoft.com/office/drawing/2014/main" id="{5A833759-C0BC-2A46-2F7E-028FF7EDE46C}"/>
                </a:ext>
              </a:extLst>
            </p:cNvPr>
            <p:cNvSpPr/>
            <p:nvPr/>
          </p:nvSpPr>
          <p:spPr>
            <a:xfrm>
              <a:off x="1776561" y="4208764"/>
              <a:ext cx="1498075" cy="999460"/>
            </a:xfrm>
            <a:prstGeom prst="parallelogram">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73C41"/>
                  </a:solidFill>
                  <a:effectLst/>
                  <a:uLnTx/>
                  <a:uFillTx/>
                  <a:ea typeface="+mn-ea"/>
                  <a:cs typeface="Calibri Light" panose="020F0302020204030204" pitchFamily="34" charset="0"/>
                </a:rPr>
                <a:t>RETENTION:</a:t>
              </a:r>
              <a:endParaRPr kumimoji="0" lang="en-GB" sz="1600" b="0" i="0" u="none" strike="noStrike" kern="1200" cap="none" spc="0" normalizeH="0" baseline="0" noProof="0">
                <a:ln>
                  <a:noFill/>
                </a:ln>
                <a:solidFill>
                  <a:srgbClr val="373C41"/>
                </a:solidFill>
                <a:effectLst/>
                <a:uLnTx/>
                <a:uFillTx/>
                <a:ea typeface="+mn-ea"/>
                <a:cs typeface="Calibri Light" panose="020F0302020204030204" pitchFamily="34" charset="0"/>
              </a:endParaRPr>
            </a:p>
          </p:txBody>
        </p:sp>
        <p:sp>
          <p:nvSpPr>
            <p:cNvPr id="20" name="TextBox 19">
              <a:extLst>
                <a:ext uri="{FF2B5EF4-FFF2-40B4-BE49-F238E27FC236}">
                  <a16:creationId xmlns:a16="http://schemas.microsoft.com/office/drawing/2014/main" id="{4F81ACD9-DAA8-B840-904A-B8B073E17990}"/>
                </a:ext>
              </a:extLst>
            </p:cNvPr>
            <p:cNvSpPr txBox="1"/>
            <p:nvPr/>
          </p:nvSpPr>
          <p:spPr>
            <a:xfrm>
              <a:off x="3040538" y="4593840"/>
              <a:ext cx="7374899" cy="276999"/>
            </a:xfrm>
            <a:prstGeom prst="rect">
              <a:avLst/>
            </a:prstGeom>
            <a:noFill/>
          </p:spPr>
          <p:txBody>
            <a:bodyPr wrap="square" rtlCol="0">
              <a:spAutoFit/>
            </a:bodyPr>
            <a:lstStyle/>
            <a:p>
              <a:pPr marL="0" marR="0" lvl="0" indent="0" algn="ctr" defTabSz="114141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2F3C"/>
                  </a:solidFill>
                  <a:effectLst/>
                  <a:uLnTx/>
                  <a:uFillTx/>
                  <a:ea typeface="+mn-ea"/>
                  <a:cs typeface="+mn-cs"/>
                </a:rPr>
                <a:t>Minutes	Hours	Days	Weeks	Months	Years</a:t>
              </a:r>
              <a:endParaRPr kumimoji="0" lang="en-GB" sz="1200" b="0" i="0" u="none" strike="noStrike" kern="1200" cap="none" spc="0" normalizeH="0" baseline="0" noProof="0">
                <a:ln>
                  <a:noFill/>
                </a:ln>
                <a:solidFill>
                  <a:srgbClr val="282F3C"/>
                </a:solidFill>
                <a:effectLst/>
                <a:uLnTx/>
                <a:uFillTx/>
                <a:ea typeface="+mn-ea"/>
                <a:cs typeface="+mn-cs"/>
              </a:endParaRPr>
            </a:p>
          </p:txBody>
        </p:sp>
      </p:grpSp>
      <p:grpSp>
        <p:nvGrpSpPr>
          <p:cNvPr id="26" name="Group 25">
            <a:extLst>
              <a:ext uri="{FF2B5EF4-FFF2-40B4-BE49-F238E27FC236}">
                <a16:creationId xmlns:a16="http://schemas.microsoft.com/office/drawing/2014/main" id="{9436789D-2800-6424-3202-D000811787C4}"/>
              </a:ext>
            </a:extLst>
          </p:cNvPr>
          <p:cNvGrpSpPr/>
          <p:nvPr/>
        </p:nvGrpSpPr>
        <p:grpSpPr>
          <a:xfrm>
            <a:off x="3059392" y="1744797"/>
            <a:ext cx="2188495" cy="649578"/>
            <a:chOff x="3059392" y="1744797"/>
            <a:chExt cx="2188495" cy="649578"/>
          </a:xfrm>
        </p:grpSpPr>
        <p:sp>
          <p:nvSpPr>
            <p:cNvPr id="21" name="Right Brace 20">
              <a:extLst>
                <a:ext uri="{FF2B5EF4-FFF2-40B4-BE49-F238E27FC236}">
                  <a16:creationId xmlns:a16="http://schemas.microsoft.com/office/drawing/2014/main" id="{9EF4BF2A-33DD-D11D-5B1E-5C4758C58E1C}"/>
                </a:ext>
              </a:extLst>
            </p:cNvPr>
            <p:cNvSpPr/>
            <p:nvPr/>
          </p:nvSpPr>
          <p:spPr>
            <a:xfrm rot="16200000">
              <a:off x="3984364" y="1130851"/>
              <a:ext cx="338552" cy="2188495"/>
            </a:xfrm>
            <a:prstGeom prst="rightBrace">
              <a:avLst>
                <a:gd name="adj1" fmla="val 47785"/>
                <a:gd name="adj2" fmla="val 50000"/>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4C1705A5-4680-8E19-FE6A-8253B54B17C6}"/>
                </a:ext>
              </a:extLst>
            </p:cNvPr>
            <p:cNvSpPr txBox="1"/>
            <p:nvPr/>
          </p:nvSpPr>
          <p:spPr>
            <a:xfrm>
              <a:off x="3326772" y="1744797"/>
              <a:ext cx="1654620" cy="369332"/>
            </a:xfrm>
            <a:prstGeom prst="rect">
              <a:avLst/>
            </a:prstGeom>
            <a:noFill/>
          </p:spPr>
          <p:txBody>
            <a:bodyPr wrap="none" rtlCol="0">
              <a:spAutoFit/>
            </a:bodyPr>
            <a:lstStyle/>
            <a:p>
              <a:pPr algn="ctr"/>
              <a:r>
                <a:rPr lang="en-US" b="1">
                  <a:solidFill>
                    <a:srgbClr val="282F3C"/>
                  </a:solidFill>
                  <a:latin typeface="+mj-lt"/>
                </a:rPr>
                <a:t>Cyber Recovery</a:t>
              </a:r>
            </a:p>
          </p:txBody>
        </p:sp>
      </p:grpSp>
    </p:spTree>
    <p:extLst>
      <p:ext uri="{BB962C8B-B14F-4D97-AF65-F5344CB8AC3E}">
        <p14:creationId xmlns:p14="http://schemas.microsoft.com/office/powerpoint/2010/main" val="134242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15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A04D81-DA0E-3B6F-98CC-9BF417999C14}"/>
              </a:ext>
            </a:extLst>
          </p:cNvPr>
          <p:cNvSpPr>
            <a:spLocks noGrp="1"/>
          </p:cNvSpPr>
          <p:nvPr>
            <p:ph type="body" sz="quarter" idx="13"/>
          </p:nvPr>
        </p:nvSpPr>
        <p:spPr/>
        <p:txBody>
          <a:bodyPr/>
          <a:lstStyle/>
          <a:p>
            <a:r>
              <a:rPr lang="en-US"/>
              <a:t>The right </a:t>
            </a:r>
            <a:r>
              <a:rPr lang="en-US" dirty="0"/>
              <a:t>protection for the right workload with the right SLAs</a:t>
            </a:r>
          </a:p>
        </p:txBody>
      </p:sp>
      <p:sp>
        <p:nvSpPr>
          <p:cNvPr id="3" name="Title 2">
            <a:extLst>
              <a:ext uri="{FF2B5EF4-FFF2-40B4-BE49-F238E27FC236}">
                <a16:creationId xmlns:a16="http://schemas.microsoft.com/office/drawing/2014/main" id="{EF396493-DB12-B983-62E4-C7FF5A54010E}"/>
              </a:ext>
            </a:extLst>
          </p:cNvPr>
          <p:cNvSpPr>
            <a:spLocks noGrp="1"/>
          </p:cNvSpPr>
          <p:nvPr>
            <p:ph type="title"/>
          </p:nvPr>
        </p:nvSpPr>
        <p:spPr/>
        <p:txBody>
          <a:bodyPr/>
          <a:lstStyle/>
          <a:p>
            <a:r>
              <a:rPr lang="en-US"/>
              <a:t>Data protection with HPE and Zerto</a:t>
            </a:r>
          </a:p>
        </p:txBody>
      </p:sp>
      <p:sp>
        <p:nvSpPr>
          <p:cNvPr id="5" name="Slide Number Placeholder 4">
            <a:extLst>
              <a:ext uri="{FF2B5EF4-FFF2-40B4-BE49-F238E27FC236}">
                <a16:creationId xmlns:a16="http://schemas.microsoft.com/office/drawing/2014/main" id="{AA49A2D7-EC89-C56F-208B-C2D92C28BEA6}"/>
              </a:ext>
            </a:extLst>
          </p:cNvPr>
          <p:cNvSpPr>
            <a:spLocks noGrp="1"/>
          </p:cNvSpPr>
          <p:nvPr>
            <p:ph type="sldNum" sz="quarter" idx="15"/>
          </p:nvPr>
        </p:nvSpPr>
        <p:spPr/>
        <p:txBody>
          <a:bodyPr/>
          <a:lstStyle/>
          <a:p>
            <a:pPr defTabSz="1088421"/>
            <a:fld id="{104FC826-72BB-4AF1-BA01-A94F7396A7DC}" type="slidenum">
              <a:rPr lang="en-US" smtClean="0"/>
              <a:pPr defTabSz="1088421"/>
              <a:t>7</a:t>
            </a:fld>
            <a:endParaRPr lang="en-US"/>
          </a:p>
        </p:txBody>
      </p:sp>
      <p:sp>
        <p:nvSpPr>
          <p:cNvPr id="8" name="Rounded Rectangle 2">
            <a:extLst>
              <a:ext uri="{FF2B5EF4-FFF2-40B4-BE49-F238E27FC236}">
                <a16:creationId xmlns:a16="http://schemas.microsoft.com/office/drawing/2014/main" id="{5225C974-A1B0-D78E-78A0-F6B3381664AC}"/>
              </a:ext>
            </a:extLst>
          </p:cNvPr>
          <p:cNvSpPr/>
          <p:nvPr/>
        </p:nvSpPr>
        <p:spPr bwMode="ltGray">
          <a:xfrm>
            <a:off x="510285" y="1496251"/>
            <a:ext cx="11171434" cy="322266"/>
          </a:xfrm>
          <a:prstGeom prst="rect">
            <a:avLst/>
          </a:prstGeom>
          <a:solidFill>
            <a:schemeClr val="accent2">
              <a:lumMod val="50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1" i="0" u="none" strike="noStrike" kern="0" cap="none" spc="0" normalizeH="0" baseline="0" noProof="0">
              <a:ln>
                <a:noFill/>
              </a:ln>
              <a:solidFill>
                <a:prstClr val="white"/>
              </a:solidFill>
              <a:effectLst/>
              <a:uLnTx/>
              <a:uFillTx/>
              <a:latin typeface="Source Sans Pro SemiBold" panose="020B0503030403020204" pitchFamily="34" charset="0"/>
              <a:ea typeface="Source Sans Pro SemiBold" panose="020B0503030403020204" pitchFamily="34" charset="0"/>
            </a:endParaRPr>
          </a:p>
        </p:txBody>
      </p:sp>
      <p:sp>
        <p:nvSpPr>
          <p:cNvPr id="9" name="TextBox 8">
            <a:extLst>
              <a:ext uri="{FF2B5EF4-FFF2-40B4-BE49-F238E27FC236}">
                <a16:creationId xmlns:a16="http://schemas.microsoft.com/office/drawing/2014/main" id="{EBD64B84-E8D7-3BB7-3D8F-7EC6CA6605D9}"/>
              </a:ext>
            </a:extLst>
          </p:cNvPr>
          <p:cNvSpPr txBox="1"/>
          <p:nvPr/>
        </p:nvSpPr>
        <p:spPr>
          <a:xfrm>
            <a:off x="727500" y="1503890"/>
            <a:ext cx="3873076" cy="307777"/>
          </a:xfrm>
          <a:prstGeom prst="rect">
            <a:avLst/>
          </a:prstGeom>
          <a:noFill/>
        </p:spPr>
        <p:txBody>
          <a:bodyPr wrap="square">
            <a:spAutoFit/>
          </a:bodyPr>
          <a:lstStyle/>
          <a:p>
            <a:pPr algn="ctr">
              <a:defRPr/>
            </a:pPr>
            <a:r>
              <a:rPr lang="en-US" sz="1400" kern="0">
                <a:solidFill>
                  <a:prstClr val="white"/>
                </a:solidFill>
                <a:ea typeface="Source Sans Pro SemiBold" panose="020B0503030403020204" pitchFamily="34" charset="0"/>
              </a:rPr>
              <a:t>Tier 1-2 Applications / Mission-Critical</a:t>
            </a:r>
          </a:p>
        </p:txBody>
      </p:sp>
      <p:sp>
        <p:nvSpPr>
          <p:cNvPr id="10" name="TextBox 9">
            <a:extLst>
              <a:ext uri="{FF2B5EF4-FFF2-40B4-BE49-F238E27FC236}">
                <a16:creationId xmlns:a16="http://schemas.microsoft.com/office/drawing/2014/main" id="{7FF36AAD-732C-FD26-6DC6-CFD690745407}"/>
              </a:ext>
            </a:extLst>
          </p:cNvPr>
          <p:cNvSpPr txBox="1"/>
          <p:nvPr/>
        </p:nvSpPr>
        <p:spPr>
          <a:xfrm>
            <a:off x="7276587" y="1503890"/>
            <a:ext cx="3122237" cy="307777"/>
          </a:xfrm>
          <a:prstGeom prst="rect">
            <a:avLst/>
          </a:prstGeom>
          <a:noFill/>
        </p:spPr>
        <p:txBody>
          <a:bodyPr wrap="square">
            <a:spAutoFit/>
          </a:bodyPr>
          <a:lstStyle/>
          <a:p>
            <a:pPr algn="ctr">
              <a:defRPr/>
            </a:pPr>
            <a:r>
              <a:rPr lang="en-US" sz="1400" kern="0">
                <a:solidFill>
                  <a:prstClr val="white"/>
                </a:solidFill>
                <a:ea typeface="Source Sans Pro SemiBold" panose="020B0503030403020204" pitchFamily="34" charset="0"/>
              </a:rPr>
              <a:t>Tier 3-4 Applications / Business-Critical </a:t>
            </a:r>
          </a:p>
        </p:txBody>
      </p:sp>
      <p:grpSp>
        <p:nvGrpSpPr>
          <p:cNvPr id="19" name="Group 18">
            <a:extLst>
              <a:ext uri="{FF2B5EF4-FFF2-40B4-BE49-F238E27FC236}">
                <a16:creationId xmlns:a16="http://schemas.microsoft.com/office/drawing/2014/main" id="{306F96CD-4B71-B703-8FC3-B752151F2DD5}"/>
              </a:ext>
            </a:extLst>
          </p:cNvPr>
          <p:cNvGrpSpPr/>
          <p:nvPr/>
        </p:nvGrpSpPr>
        <p:grpSpPr>
          <a:xfrm>
            <a:off x="510279" y="1846887"/>
            <a:ext cx="6574709" cy="1486114"/>
            <a:chOff x="510279" y="1846887"/>
            <a:chExt cx="6574709" cy="1486114"/>
          </a:xfrm>
        </p:grpSpPr>
        <p:sp>
          <p:nvSpPr>
            <p:cNvPr id="14" name="Triangle 10">
              <a:extLst>
                <a:ext uri="{FF2B5EF4-FFF2-40B4-BE49-F238E27FC236}">
                  <a16:creationId xmlns:a16="http://schemas.microsoft.com/office/drawing/2014/main" id="{9889039D-2418-5781-D3C3-E87D8532F9DF}"/>
                </a:ext>
              </a:extLst>
            </p:cNvPr>
            <p:cNvSpPr/>
            <p:nvPr/>
          </p:nvSpPr>
          <p:spPr bwMode="ltGray">
            <a:xfrm rot="10800000">
              <a:off x="510279" y="1846887"/>
              <a:ext cx="6574709" cy="1482800"/>
            </a:xfrm>
            <a:prstGeom prst="triangle">
              <a:avLst>
                <a:gd name="adj" fmla="val 36899"/>
              </a:avLst>
            </a:prstGeom>
            <a:solidFill>
              <a:schemeClr val="accent1">
                <a:lumMod val="60000"/>
                <a:lumOff val="40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rgbClr val="FFFFFF"/>
                </a:solidFill>
                <a:effectLst/>
                <a:uLnTx/>
                <a:uFillTx/>
                <a:latin typeface="Source Sans Pro SemiBold" panose="020B0503030403020204" pitchFamily="34" charset="0"/>
                <a:ea typeface="Source Sans Pro SemiBold" panose="020B0503030403020204" pitchFamily="34" charset="0"/>
              </a:endParaRPr>
            </a:p>
          </p:txBody>
        </p:sp>
        <p:sp>
          <p:nvSpPr>
            <p:cNvPr id="15" name="TextBox 14">
              <a:extLst>
                <a:ext uri="{FF2B5EF4-FFF2-40B4-BE49-F238E27FC236}">
                  <a16:creationId xmlns:a16="http://schemas.microsoft.com/office/drawing/2014/main" id="{89B9134D-CB30-B4C2-F794-BF2580357014}"/>
                </a:ext>
              </a:extLst>
            </p:cNvPr>
            <p:cNvSpPr txBox="1"/>
            <p:nvPr/>
          </p:nvSpPr>
          <p:spPr>
            <a:xfrm>
              <a:off x="3756523" y="2458146"/>
              <a:ext cx="1623121" cy="874855"/>
            </a:xfrm>
            <a:prstGeom prst="rect">
              <a:avLst/>
            </a:prstGeom>
            <a:noFill/>
            <a:ln w="57150">
              <a:noFill/>
              <a:miter lim="800000"/>
            </a:ln>
          </p:spPr>
          <p:txBody>
            <a:bodyPr wrap="square" lIns="182880" tIns="182880" rIns="182880" bIns="182880" rtlCol="0">
              <a:spAutoFit/>
            </a:bodyPr>
            <a:lstStyle/>
            <a:p>
              <a:pPr marL="0" marR="0" lvl="0" indent="0" algn="ctr" defTabSz="914400" eaLnBrk="1" fontAlgn="auto" latinLnBrk="0" hangingPunct="1">
                <a:lnSpc>
                  <a:spcPct val="90000"/>
                </a:lnSpc>
                <a:spcBef>
                  <a:spcPts val="400"/>
                </a:spcBef>
                <a:spcAft>
                  <a:spcPts val="0"/>
                </a:spcAft>
                <a:buClrTx/>
                <a:buSzTx/>
                <a:buFontTx/>
                <a:buNone/>
                <a:tabLst/>
                <a:defRPr/>
              </a:pPr>
              <a:r>
                <a:rPr kumimoji="0" lang="en-US" sz="1800" b="1" i="0" u="none" strike="noStrike" kern="0" cap="none" spc="0" normalizeH="0" baseline="0" noProof="0">
                  <a:ln>
                    <a:noFill/>
                  </a:ln>
                  <a:solidFill>
                    <a:srgbClr val="FFFFFF"/>
                  </a:solidFill>
                  <a:effectLst/>
                  <a:uLnTx/>
                  <a:uFillTx/>
                  <a:ea typeface="Source Sans Pro Light" panose="020B0403030403020204" pitchFamily="34" charset="0"/>
                </a:rPr>
                <a:t>Mins – Hours RPO</a:t>
              </a:r>
            </a:p>
          </p:txBody>
        </p:sp>
      </p:grpSp>
      <p:grpSp>
        <p:nvGrpSpPr>
          <p:cNvPr id="28" name="Group 27">
            <a:extLst>
              <a:ext uri="{FF2B5EF4-FFF2-40B4-BE49-F238E27FC236}">
                <a16:creationId xmlns:a16="http://schemas.microsoft.com/office/drawing/2014/main" id="{B2A94A47-8312-A075-1EB2-AC9BD96EDAFB}"/>
              </a:ext>
            </a:extLst>
          </p:cNvPr>
          <p:cNvGrpSpPr/>
          <p:nvPr/>
        </p:nvGrpSpPr>
        <p:grpSpPr>
          <a:xfrm>
            <a:off x="510278" y="1846888"/>
            <a:ext cx="11171441" cy="1482801"/>
            <a:chOff x="510278" y="1846888"/>
            <a:chExt cx="11171441" cy="1482801"/>
          </a:xfrm>
        </p:grpSpPr>
        <p:sp>
          <p:nvSpPr>
            <p:cNvPr id="17" name="Triangle 16">
              <a:extLst>
                <a:ext uri="{FF2B5EF4-FFF2-40B4-BE49-F238E27FC236}">
                  <a16:creationId xmlns:a16="http://schemas.microsoft.com/office/drawing/2014/main" id="{7C3F558C-28FB-2679-F36D-4773A0BF5982}"/>
                </a:ext>
              </a:extLst>
            </p:cNvPr>
            <p:cNvSpPr/>
            <p:nvPr/>
          </p:nvSpPr>
          <p:spPr bwMode="ltGray">
            <a:xfrm rot="10800000">
              <a:off x="510278" y="1846888"/>
              <a:ext cx="11171441" cy="1482801"/>
            </a:xfrm>
            <a:prstGeom prst="triangle">
              <a:avLst>
                <a:gd name="adj" fmla="val 23516"/>
              </a:avLst>
            </a:prstGeom>
            <a:solidFill>
              <a:schemeClr val="accent1">
                <a:alpha val="91000"/>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Source Sans Pro SemiBold" panose="020B0503030403020204" pitchFamily="34" charset="0"/>
                <a:ea typeface="Source Sans Pro SemiBold" panose="020B0503030403020204" pitchFamily="34" charset="0"/>
              </a:endParaRPr>
            </a:p>
          </p:txBody>
        </p:sp>
        <p:sp>
          <p:nvSpPr>
            <p:cNvPr id="18" name="TextBox 17">
              <a:extLst>
                <a:ext uri="{FF2B5EF4-FFF2-40B4-BE49-F238E27FC236}">
                  <a16:creationId xmlns:a16="http://schemas.microsoft.com/office/drawing/2014/main" id="{D7F9F964-73B4-B95D-1091-D966DF41230E}"/>
                </a:ext>
              </a:extLst>
            </p:cNvPr>
            <p:cNvSpPr txBox="1"/>
            <p:nvPr/>
          </p:nvSpPr>
          <p:spPr>
            <a:xfrm>
              <a:off x="7861879" y="2566248"/>
              <a:ext cx="1982637" cy="625556"/>
            </a:xfrm>
            <a:prstGeom prst="rect">
              <a:avLst/>
            </a:prstGeom>
            <a:noFill/>
            <a:ln w="57150">
              <a:noFill/>
              <a:miter lim="800000"/>
            </a:ln>
          </p:spPr>
          <p:txBody>
            <a:bodyPr wrap="square" lIns="182880" tIns="182880" rIns="182880" bIns="182880" rtlCol="0">
              <a:spAutoFit/>
            </a:bodyPr>
            <a:lstStyle/>
            <a:p>
              <a:pPr marL="0" marR="0" lvl="0" indent="0" algn="ctr" defTabSz="914400" eaLnBrk="1" fontAlgn="auto" latinLnBrk="0" hangingPunct="1">
                <a:lnSpc>
                  <a:spcPct val="90000"/>
                </a:lnSpc>
                <a:spcBef>
                  <a:spcPts val="400"/>
                </a:spcBef>
                <a:spcAft>
                  <a:spcPts val="0"/>
                </a:spcAft>
                <a:buClrTx/>
                <a:buSzTx/>
                <a:buFontTx/>
                <a:buNone/>
                <a:tabLst/>
                <a:defRPr/>
              </a:pPr>
              <a:r>
                <a:rPr kumimoji="0" lang="en-US" sz="1800" b="1" i="0" u="none" strike="noStrike" kern="0" cap="none" spc="0" normalizeH="0" baseline="0" noProof="0">
                  <a:ln>
                    <a:noFill/>
                  </a:ln>
                  <a:solidFill>
                    <a:schemeClr val="bg1"/>
                  </a:solidFill>
                  <a:effectLst/>
                  <a:uLnTx/>
                  <a:uFillTx/>
                  <a:ea typeface="Source Sans Pro Light" panose="020B0403030403020204" pitchFamily="34" charset="0"/>
                </a:rPr>
                <a:t>Daily</a:t>
              </a:r>
              <a:r>
                <a:rPr kumimoji="0" lang="en-US" sz="1800" b="1" i="0" u="none" strike="noStrike" kern="0" cap="none" spc="0" normalizeH="0" baseline="0" noProof="0">
                  <a:ln>
                    <a:noFill/>
                  </a:ln>
                  <a:solidFill>
                    <a:schemeClr val="bg1"/>
                  </a:solidFill>
                  <a:effectLst/>
                  <a:uLnTx/>
                  <a:uFillTx/>
                  <a:ea typeface="Source Sans Pro Light" panose="020B0403030403020204" pitchFamily="34" charset="0"/>
                  <a:sym typeface="Wingdings" pitchFamily="2" charset="2"/>
                </a:rPr>
                <a:t> </a:t>
              </a:r>
              <a:r>
                <a:rPr kumimoji="0" lang="en-US" sz="1200" b="1" i="0" u="none" strike="noStrike" kern="0" cap="none" spc="0" normalizeH="0" baseline="0" noProof="0">
                  <a:ln>
                    <a:noFill/>
                  </a:ln>
                  <a:solidFill>
                    <a:schemeClr val="bg1"/>
                  </a:solidFill>
                  <a:effectLst/>
                  <a:uLnTx/>
                  <a:uFillTx/>
                  <a:ea typeface="Source Sans Pro Light" panose="020B0403030403020204" pitchFamily="34" charset="0"/>
                  <a:sym typeface="Wingdings" pitchFamily="2" charset="2"/>
                </a:rPr>
                <a:t></a:t>
              </a:r>
              <a:r>
                <a:rPr kumimoji="0" lang="en-US" sz="1800" b="1" i="0" u="none" strike="noStrike" kern="0" cap="none" spc="0" normalizeH="0" baseline="0" noProof="0">
                  <a:ln>
                    <a:noFill/>
                  </a:ln>
                  <a:solidFill>
                    <a:schemeClr val="bg1"/>
                  </a:solidFill>
                  <a:effectLst/>
                  <a:uLnTx/>
                  <a:uFillTx/>
                  <a:ea typeface="Source Sans Pro Light" panose="020B0403030403020204" pitchFamily="34" charset="0"/>
                  <a:sym typeface="Wingdings" pitchFamily="2" charset="2"/>
                </a:rPr>
                <a:t> 7+ years</a:t>
              </a:r>
              <a:endParaRPr kumimoji="0" lang="en-US" sz="1800" b="1" i="0" u="none" strike="noStrike" kern="0" cap="none" spc="0" normalizeH="0" baseline="0" noProof="0">
                <a:ln>
                  <a:noFill/>
                </a:ln>
                <a:solidFill>
                  <a:schemeClr val="bg1"/>
                </a:solidFill>
                <a:effectLst/>
                <a:uLnTx/>
                <a:uFillTx/>
                <a:ea typeface="Source Sans Pro Light" panose="020B0403030403020204" pitchFamily="34" charset="0"/>
              </a:endParaRPr>
            </a:p>
          </p:txBody>
        </p:sp>
      </p:grpSp>
      <p:grpSp>
        <p:nvGrpSpPr>
          <p:cNvPr id="16" name="Group 15">
            <a:extLst>
              <a:ext uri="{FF2B5EF4-FFF2-40B4-BE49-F238E27FC236}">
                <a16:creationId xmlns:a16="http://schemas.microsoft.com/office/drawing/2014/main" id="{068A5E7E-CEAB-C1C8-7A72-5DFAA07E274F}"/>
              </a:ext>
            </a:extLst>
          </p:cNvPr>
          <p:cNvGrpSpPr/>
          <p:nvPr/>
        </p:nvGrpSpPr>
        <p:grpSpPr>
          <a:xfrm>
            <a:off x="510278" y="1846884"/>
            <a:ext cx="3870799" cy="1522897"/>
            <a:chOff x="510278" y="1846884"/>
            <a:chExt cx="3870799" cy="1522897"/>
          </a:xfrm>
        </p:grpSpPr>
        <p:sp>
          <p:nvSpPr>
            <p:cNvPr id="20" name="Triangle 10">
              <a:extLst>
                <a:ext uri="{FF2B5EF4-FFF2-40B4-BE49-F238E27FC236}">
                  <a16:creationId xmlns:a16="http://schemas.microsoft.com/office/drawing/2014/main" id="{A4050E5F-1A75-0D18-5B47-7A9EBFECBED9}"/>
                </a:ext>
              </a:extLst>
            </p:cNvPr>
            <p:cNvSpPr/>
            <p:nvPr/>
          </p:nvSpPr>
          <p:spPr bwMode="ltGray">
            <a:xfrm rot="10800000">
              <a:off x="510278" y="1846884"/>
              <a:ext cx="3870799" cy="1522897"/>
            </a:xfrm>
            <a:prstGeom prst="triangle">
              <a:avLst>
                <a:gd name="adj" fmla="val 58691"/>
              </a:avLst>
            </a:prstGeom>
            <a:solidFill>
              <a:schemeClr val="accent1">
                <a:lumMod val="20000"/>
                <a:lumOff val="80000"/>
                <a:alpha val="74979"/>
              </a:schemeClr>
            </a:solidFill>
            <a:ln w="190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Source Sans Pro SemiBold" panose="020B0503030403020204" pitchFamily="34" charset="0"/>
                <a:ea typeface="Source Sans Pro SemiBold" panose="020B0503030403020204" pitchFamily="34" charset="0"/>
              </a:endParaRPr>
            </a:p>
          </p:txBody>
        </p:sp>
        <p:sp>
          <p:nvSpPr>
            <p:cNvPr id="21" name="TextBox 20">
              <a:extLst>
                <a:ext uri="{FF2B5EF4-FFF2-40B4-BE49-F238E27FC236}">
                  <a16:creationId xmlns:a16="http://schemas.microsoft.com/office/drawing/2014/main" id="{7089FA58-160D-FE9D-D120-98CFA60C6B9E}"/>
                </a:ext>
              </a:extLst>
            </p:cNvPr>
            <p:cNvSpPr txBox="1"/>
            <p:nvPr/>
          </p:nvSpPr>
          <p:spPr>
            <a:xfrm>
              <a:off x="1564334" y="2458146"/>
              <a:ext cx="1173607" cy="874855"/>
            </a:xfrm>
            <a:prstGeom prst="rect">
              <a:avLst/>
            </a:prstGeom>
            <a:noFill/>
            <a:ln w="57150">
              <a:noFill/>
              <a:miter lim="800000"/>
            </a:ln>
          </p:spPr>
          <p:txBody>
            <a:bodyPr wrap="square" lIns="182880" tIns="182880" rIns="182880" bIns="182880" rtlCol="0">
              <a:spAutoFit/>
            </a:bodyPr>
            <a:lstStyle/>
            <a:p>
              <a:pPr marL="0" marR="0" lvl="0" indent="0" algn="ctr" defTabSz="914400" eaLnBrk="1" fontAlgn="auto" latinLnBrk="0" hangingPunct="1">
                <a:lnSpc>
                  <a:spcPct val="90000"/>
                </a:lnSpc>
                <a:spcBef>
                  <a:spcPts val="400"/>
                </a:spcBef>
                <a:spcAft>
                  <a:spcPts val="0"/>
                </a:spcAft>
                <a:buClrTx/>
                <a:buSzTx/>
                <a:buFontTx/>
                <a:buNone/>
                <a:tabLst/>
                <a:defRPr/>
              </a:pPr>
              <a:r>
                <a:rPr kumimoji="0" lang="en-US" sz="1800" b="1" i="0" u="none" strike="noStrike" kern="0" cap="none" spc="0" normalizeH="0" baseline="0" noProof="0">
                  <a:ln>
                    <a:noFill/>
                  </a:ln>
                  <a:solidFill>
                    <a:prstClr val="black"/>
                  </a:solidFill>
                  <a:effectLst/>
                  <a:uLnTx/>
                  <a:uFillTx/>
                  <a:ea typeface="Source Sans Pro Light" panose="020B0403030403020204" pitchFamily="34" charset="0"/>
                </a:rPr>
                <a:t>5-15 sec RPO</a:t>
              </a:r>
            </a:p>
          </p:txBody>
        </p:sp>
      </p:grpSp>
      <p:grpSp>
        <p:nvGrpSpPr>
          <p:cNvPr id="29" name="Group 28">
            <a:extLst>
              <a:ext uri="{FF2B5EF4-FFF2-40B4-BE49-F238E27FC236}">
                <a16:creationId xmlns:a16="http://schemas.microsoft.com/office/drawing/2014/main" id="{ABF9FC60-589F-94CB-5C03-D1A6FF089814}"/>
              </a:ext>
            </a:extLst>
          </p:cNvPr>
          <p:cNvGrpSpPr/>
          <p:nvPr/>
        </p:nvGrpSpPr>
        <p:grpSpPr>
          <a:xfrm>
            <a:off x="857761" y="3207457"/>
            <a:ext cx="2551281" cy="1968149"/>
            <a:chOff x="857761" y="3207457"/>
            <a:chExt cx="2551281" cy="1968149"/>
          </a:xfrm>
        </p:grpSpPr>
        <p:sp>
          <p:nvSpPr>
            <p:cNvPr id="12" name="TextBox 11">
              <a:extLst>
                <a:ext uri="{FF2B5EF4-FFF2-40B4-BE49-F238E27FC236}">
                  <a16:creationId xmlns:a16="http://schemas.microsoft.com/office/drawing/2014/main" id="{FED6293F-728F-8412-54A0-33A8E5940F6E}"/>
                </a:ext>
              </a:extLst>
            </p:cNvPr>
            <p:cNvSpPr txBox="1"/>
            <p:nvPr/>
          </p:nvSpPr>
          <p:spPr>
            <a:xfrm>
              <a:off x="857761" y="3207457"/>
              <a:ext cx="2551281" cy="830997"/>
            </a:xfrm>
            <a:prstGeom prst="rect">
              <a:avLst/>
            </a:prstGeom>
            <a:noFill/>
            <a:ln>
              <a:noFill/>
            </a:ln>
          </p:spPr>
          <p:txBody>
            <a:bodyPr wrap="square">
              <a:spAutoFit/>
            </a:bodyPr>
            <a:lstStyle/>
            <a:p>
              <a:pPr algn="ctr">
                <a:defRPr/>
              </a:pPr>
              <a:endParaRPr lang="en-US" sz="1600" b="1" dirty="0">
                <a:solidFill>
                  <a:srgbClr val="105468"/>
                </a:solidFill>
                <a:ea typeface="Source Sans Pro SemiBold" panose="020B0503030403020204" pitchFamily="34" charset="0"/>
              </a:endParaRPr>
            </a:p>
            <a:p>
              <a:pPr algn="ctr">
                <a:defRPr/>
              </a:pPr>
              <a:r>
                <a:rPr lang="en-US" sz="1600" b="1" dirty="0">
                  <a:solidFill>
                    <a:srgbClr val="105468"/>
                  </a:solidFill>
                  <a:ea typeface="Source Sans Pro SemiBold" panose="020B0503030403020204" pitchFamily="34" charset="0"/>
                </a:rPr>
                <a:t>DISASTER</a:t>
              </a:r>
              <a:br>
                <a:rPr lang="en-US" sz="1600" b="1" dirty="0">
                  <a:solidFill>
                    <a:srgbClr val="105468"/>
                  </a:solidFill>
                  <a:ea typeface="Source Sans Pro SemiBold" panose="020B0503030403020204" pitchFamily="34" charset="0"/>
                </a:rPr>
              </a:br>
              <a:r>
                <a:rPr lang="en-US" sz="1600" b="1" dirty="0">
                  <a:solidFill>
                    <a:srgbClr val="105468"/>
                  </a:solidFill>
                  <a:ea typeface="Source Sans Pro SemiBold" panose="020B0503030403020204" pitchFamily="34" charset="0"/>
                </a:rPr>
                <a:t>RECOVERY</a:t>
              </a:r>
            </a:p>
          </p:txBody>
        </p:sp>
        <p:sp>
          <p:nvSpPr>
            <p:cNvPr id="22" name="TextBox 21">
              <a:extLst>
                <a:ext uri="{FF2B5EF4-FFF2-40B4-BE49-F238E27FC236}">
                  <a16:creationId xmlns:a16="http://schemas.microsoft.com/office/drawing/2014/main" id="{8DA01447-8356-72B3-F88C-42F7CE8D277F}"/>
                </a:ext>
              </a:extLst>
            </p:cNvPr>
            <p:cNvSpPr txBox="1"/>
            <p:nvPr/>
          </p:nvSpPr>
          <p:spPr>
            <a:xfrm>
              <a:off x="864530" y="4067610"/>
              <a:ext cx="2536753" cy="1107996"/>
            </a:xfrm>
            <a:prstGeom prst="rect">
              <a:avLst/>
            </a:prstGeom>
            <a:noFill/>
          </p:spPr>
          <p:txBody>
            <a:bodyPr wrap="square" lIns="0" rIns="0" rtlCol="0">
              <a:spAutoFit/>
            </a:bodyPr>
            <a:lstStyle/>
            <a:p>
              <a:pPr algn="ctr">
                <a:spcAft>
                  <a:spcPts val="600"/>
                </a:spcAft>
                <a:defRPr/>
              </a:pPr>
              <a:r>
                <a:rPr lang="en-US" sz="1400">
                  <a:solidFill>
                    <a:srgbClr val="282F3C"/>
                  </a:solidFill>
                </a:rPr>
                <a:t>Zerto for VMs and Cloud</a:t>
              </a:r>
            </a:p>
            <a:p>
              <a:pPr algn="ctr">
                <a:spcAft>
                  <a:spcPts val="600"/>
                </a:spcAft>
                <a:defRPr/>
              </a:pPr>
              <a:r>
                <a:rPr lang="en-US" sz="1400">
                  <a:solidFill>
                    <a:srgbClr val="282F3C"/>
                  </a:solidFill>
                </a:rPr>
                <a:t>Zerto </a:t>
              </a:r>
              <a:r>
                <a:rPr lang="en-US" sz="1400" err="1">
                  <a:solidFill>
                    <a:srgbClr val="282F3C"/>
                  </a:solidFill>
                </a:rPr>
                <a:t>DRaaS</a:t>
              </a:r>
              <a:r>
                <a:rPr lang="en-US" sz="1400">
                  <a:solidFill>
                    <a:srgbClr val="282F3C"/>
                  </a:solidFill>
                </a:rPr>
                <a:t> with MSP</a:t>
              </a:r>
            </a:p>
            <a:p>
              <a:pPr algn="ctr">
                <a:spcAft>
                  <a:spcPts val="600"/>
                </a:spcAft>
                <a:defRPr/>
              </a:pPr>
              <a:r>
                <a:rPr lang="en-US" sz="1400">
                  <a:solidFill>
                    <a:srgbClr val="282F3C"/>
                  </a:solidFill>
                </a:rPr>
                <a:t>HPE GreenLake for</a:t>
              </a:r>
              <a:br>
                <a:rPr lang="en-US" sz="1400">
                  <a:solidFill>
                    <a:srgbClr val="282F3C"/>
                  </a:solidFill>
                </a:rPr>
              </a:br>
              <a:r>
                <a:rPr lang="en-US" sz="1400">
                  <a:solidFill>
                    <a:srgbClr val="282F3C"/>
                  </a:solidFill>
                </a:rPr>
                <a:t>Disaster Recovery</a:t>
              </a:r>
              <a:endParaRPr lang="en-GB" sz="1400">
                <a:solidFill>
                  <a:srgbClr val="282F3C"/>
                </a:solidFill>
              </a:endParaRPr>
            </a:p>
          </p:txBody>
        </p:sp>
      </p:grpSp>
      <p:grpSp>
        <p:nvGrpSpPr>
          <p:cNvPr id="30" name="Group 29">
            <a:extLst>
              <a:ext uri="{FF2B5EF4-FFF2-40B4-BE49-F238E27FC236}">
                <a16:creationId xmlns:a16="http://schemas.microsoft.com/office/drawing/2014/main" id="{8BAC4BB1-6C10-5227-749F-95FA293984C2}"/>
              </a:ext>
            </a:extLst>
          </p:cNvPr>
          <p:cNvGrpSpPr/>
          <p:nvPr/>
        </p:nvGrpSpPr>
        <p:grpSpPr>
          <a:xfrm>
            <a:off x="6975691" y="3207457"/>
            <a:ext cx="3755013" cy="2260536"/>
            <a:chOff x="6975691" y="3207457"/>
            <a:chExt cx="3755013" cy="2260536"/>
          </a:xfrm>
        </p:grpSpPr>
        <p:sp>
          <p:nvSpPr>
            <p:cNvPr id="11" name="TextBox 10">
              <a:extLst>
                <a:ext uri="{FF2B5EF4-FFF2-40B4-BE49-F238E27FC236}">
                  <a16:creationId xmlns:a16="http://schemas.microsoft.com/office/drawing/2014/main" id="{C5DCA9C3-B87A-8474-C58D-A4E5AA6D0677}"/>
                </a:ext>
              </a:extLst>
            </p:cNvPr>
            <p:cNvSpPr txBox="1"/>
            <p:nvPr/>
          </p:nvSpPr>
          <p:spPr>
            <a:xfrm>
              <a:off x="7061446" y="3207457"/>
              <a:ext cx="3583502" cy="1077218"/>
            </a:xfrm>
            <a:prstGeom prst="rect">
              <a:avLst/>
            </a:prstGeom>
            <a:noFill/>
            <a:ln>
              <a:noFill/>
            </a:ln>
          </p:spPr>
          <p:txBody>
            <a:bodyPr wrap="square">
              <a:spAutoFit/>
            </a:bodyPr>
            <a:lstStyle/>
            <a:p>
              <a:pPr algn="ctr">
                <a:defRPr/>
              </a:pPr>
              <a:endParaRPr lang="en-US" sz="1600" b="1" dirty="0">
                <a:solidFill>
                  <a:srgbClr val="105468"/>
                </a:solidFill>
                <a:ea typeface="Source Sans Pro SemiBold" panose="020B0503030403020204" pitchFamily="34" charset="0"/>
              </a:endParaRPr>
            </a:p>
            <a:p>
              <a:pPr algn="ctr">
                <a:defRPr/>
              </a:pPr>
              <a:r>
                <a:rPr lang="en-US" sz="1600" b="1" dirty="0">
                  <a:solidFill>
                    <a:srgbClr val="105468"/>
                  </a:solidFill>
                  <a:ea typeface="Source Sans Pro SemiBold" panose="020B0503030403020204" pitchFamily="34" charset="0"/>
                </a:rPr>
                <a:t>BACKUP &amp;</a:t>
              </a:r>
              <a:br>
                <a:rPr lang="en-US" sz="1600" b="1" dirty="0">
                  <a:solidFill>
                    <a:srgbClr val="105468"/>
                  </a:solidFill>
                  <a:ea typeface="Source Sans Pro SemiBold" panose="020B0503030403020204" pitchFamily="34" charset="0"/>
                </a:rPr>
              </a:br>
              <a:r>
                <a:rPr lang="en-US" sz="1600" b="1" dirty="0">
                  <a:solidFill>
                    <a:srgbClr val="105468"/>
                  </a:solidFill>
                  <a:ea typeface="Source Sans Pro SemiBold" panose="020B0503030403020204" pitchFamily="34" charset="0"/>
                </a:rPr>
                <a:t>LONG-TERM RETENTION </a:t>
              </a:r>
              <a:br>
                <a:rPr lang="en-US" sz="1600" b="1" dirty="0">
                  <a:solidFill>
                    <a:srgbClr val="105468"/>
                  </a:solidFill>
                  <a:ea typeface="Source Sans Pro SemiBold" panose="020B0503030403020204" pitchFamily="34" charset="0"/>
                </a:rPr>
              </a:br>
              <a:endParaRPr lang="en-US" sz="1600" b="1" dirty="0">
                <a:solidFill>
                  <a:srgbClr val="105468"/>
                </a:solidFill>
                <a:ea typeface="Source Sans Pro SemiBold" panose="020B0503030403020204" pitchFamily="34" charset="0"/>
              </a:endParaRPr>
            </a:p>
          </p:txBody>
        </p:sp>
        <p:sp>
          <p:nvSpPr>
            <p:cNvPr id="23" name="TextBox 22">
              <a:extLst>
                <a:ext uri="{FF2B5EF4-FFF2-40B4-BE49-F238E27FC236}">
                  <a16:creationId xmlns:a16="http://schemas.microsoft.com/office/drawing/2014/main" id="{D39E5444-F179-959C-773C-EB4614579A06}"/>
                </a:ext>
              </a:extLst>
            </p:cNvPr>
            <p:cNvSpPr txBox="1"/>
            <p:nvPr/>
          </p:nvSpPr>
          <p:spPr>
            <a:xfrm>
              <a:off x="6975691" y="4067610"/>
              <a:ext cx="3755013" cy="1400383"/>
            </a:xfrm>
            <a:prstGeom prst="rect">
              <a:avLst/>
            </a:prstGeom>
            <a:noFill/>
          </p:spPr>
          <p:txBody>
            <a:bodyPr wrap="square" rtlCol="0">
              <a:spAutoFit/>
            </a:bodyPr>
            <a:lstStyle/>
            <a:p>
              <a:pPr algn="ctr">
                <a:spcAft>
                  <a:spcPts val="600"/>
                </a:spcAft>
                <a:defRPr/>
              </a:pPr>
              <a:r>
                <a:rPr lang="en-US" sz="1400">
                  <a:solidFill>
                    <a:srgbClr val="282F3C"/>
                  </a:solidFill>
                </a:rPr>
                <a:t>Zerto Backup for SaaS</a:t>
              </a:r>
            </a:p>
            <a:p>
              <a:pPr algn="ctr">
                <a:spcAft>
                  <a:spcPts val="600"/>
                </a:spcAft>
                <a:defRPr/>
              </a:pPr>
              <a:r>
                <a:rPr lang="en-US" sz="1400">
                  <a:solidFill>
                    <a:srgbClr val="282F3C"/>
                  </a:solidFill>
                </a:rPr>
                <a:t>HPE GreenLake for</a:t>
              </a:r>
              <a:br>
                <a:rPr lang="en-US" sz="1400">
                  <a:solidFill>
                    <a:srgbClr val="282F3C"/>
                  </a:solidFill>
                </a:rPr>
              </a:br>
              <a:r>
                <a:rPr lang="en-US" sz="1400">
                  <a:solidFill>
                    <a:srgbClr val="282F3C"/>
                  </a:solidFill>
                </a:rPr>
                <a:t>Backup and Recovery</a:t>
              </a:r>
            </a:p>
            <a:p>
              <a:pPr algn="ctr">
                <a:spcAft>
                  <a:spcPts val="600"/>
                </a:spcAft>
                <a:defRPr/>
              </a:pPr>
              <a:endParaRPr lang="en-US" sz="1400">
                <a:solidFill>
                  <a:srgbClr val="282F3C"/>
                </a:solidFill>
              </a:endParaRPr>
            </a:p>
            <a:p>
              <a:pPr algn="ctr">
                <a:spcAft>
                  <a:spcPts val="600"/>
                </a:spcAft>
                <a:defRPr/>
              </a:pPr>
              <a:endParaRPr lang="en-GB" sz="1400">
                <a:solidFill>
                  <a:srgbClr val="282F3C"/>
                </a:solidFill>
              </a:endParaRPr>
            </a:p>
          </p:txBody>
        </p:sp>
      </p:grpSp>
      <p:grpSp>
        <p:nvGrpSpPr>
          <p:cNvPr id="24" name="Group 23">
            <a:extLst>
              <a:ext uri="{FF2B5EF4-FFF2-40B4-BE49-F238E27FC236}">
                <a16:creationId xmlns:a16="http://schemas.microsoft.com/office/drawing/2014/main" id="{C724604A-68C7-0435-4274-ABAC097E2CCD}"/>
              </a:ext>
            </a:extLst>
          </p:cNvPr>
          <p:cNvGrpSpPr/>
          <p:nvPr/>
        </p:nvGrpSpPr>
        <p:grpSpPr>
          <a:xfrm>
            <a:off x="510279" y="5250457"/>
            <a:ext cx="11171440" cy="647739"/>
            <a:chOff x="1669874" y="5528797"/>
            <a:chExt cx="9194070" cy="647739"/>
          </a:xfrm>
        </p:grpSpPr>
        <p:sp>
          <p:nvSpPr>
            <p:cNvPr id="25" name="Right Brace 24">
              <a:extLst>
                <a:ext uri="{FF2B5EF4-FFF2-40B4-BE49-F238E27FC236}">
                  <a16:creationId xmlns:a16="http://schemas.microsoft.com/office/drawing/2014/main" id="{A9F93568-4FAE-CEE4-1500-45BD989BC205}"/>
                </a:ext>
              </a:extLst>
            </p:cNvPr>
            <p:cNvSpPr/>
            <p:nvPr/>
          </p:nvSpPr>
          <p:spPr>
            <a:xfrm rot="5400000">
              <a:off x="6127970" y="1070701"/>
              <a:ext cx="277877" cy="9194070"/>
            </a:xfrm>
            <a:prstGeom prst="rightBrace">
              <a:avLst>
                <a:gd name="adj1" fmla="val 56399"/>
                <a:gd name="adj2" fmla="val 50000"/>
              </a:avLst>
            </a:prstGeom>
            <a:noFill/>
            <a:ln w="19050" cap="flat" cmpd="sng" algn="ctr">
              <a:solidFill>
                <a:schemeClr val="bg2"/>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373C41"/>
                </a:solidFill>
                <a:effectLst/>
                <a:uLnTx/>
                <a:uFillTx/>
                <a:ea typeface="+mn-ea"/>
                <a:cs typeface="+mn-cs"/>
              </a:endParaRPr>
            </a:p>
          </p:txBody>
        </p:sp>
        <p:sp>
          <p:nvSpPr>
            <p:cNvPr id="26" name="TextBox 25">
              <a:extLst>
                <a:ext uri="{FF2B5EF4-FFF2-40B4-BE49-F238E27FC236}">
                  <a16:creationId xmlns:a16="http://schemas.microsoft.com/office/drawing/2014/main" id="{1977D70B-7F18-D9E2-5A12-84AA0BBD9ADF}"/>
                </a:ext>
              </a:extLst>
            </p:cNvPr>
            <p:cNvSpPr txBox="1"/>
            <p:nvPr/>
          </p:nvSpPr>
          <p:spPr>
            <a:xfrm>
              <a:off x="2989967" y="5837982"/>
              <a:ext cx="6212067" cy="338554"/>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282F3C"/>
                  </a:solidFill>
                  <a:effectLst/>
                  <a:uLnTx/>
                  <a:uFillTx/>
                </a:rPr>
                <a:t>Unified portfolio running on best-in-class HPE storage, compute, networking</a:t>
              </a:r>
              <a:endParaRPr kumimoji="0" lang="en-GB" sz="1600" b="1" i="0" u="none" strike="noStrike" kern="0" cap="none" spc="0" normalizeH="0" baseline="0" noProof="0">
                <a:ln>
                  <a:noFill/>
                </a:ln>
                <a:solidFill>
                  <a:srgbClr val="282F3C"/>
                </a:solidFill>
                <a:effectLst/>
                <a:uLnTx/>
                <a:uFillTx/>
              </a:endParaRPr>
            </a:p>
          </p:txBody>
        </p:sp>
      </p:grpSp>
      <p:grpSp>
        <p:nvGrpSpPr>
          <p:cNvPr id="31" name="Group 30">
            <a:extLst>
              <a:ext uri="{FF2B5EF4-FFF2-40B4-BE49-F238E27FC236}">
                <a16:creationId xmlns:a16="http://schemas.microsoft.com/office/drawing/2014/main" id="{FC508D48-271F-4581-C70C-07CAD609D4E6}"/>
              </a:ext>
            </a:extLst>
          </p:cNvPr>
          <p:cNvGrpSpPr/>
          <p:nvPr/>
        </p:nvGrpSpPr>
        <p:grpSpPr>
          <a:xfrm>
            <a:off x="3022532" y="3207457"/>
            <a:ext cx="3447227" cy="1160340"/>
            <a:chOff x="3022532" y="3207457"/>
            <a:chExt cx="3447227" cy="1160340"/>
          </a:xfrm>
        </p:grpSpPr>
        <p:sp>
          <p:nvSpPr>
            <p:cNvPr id="6" name="TextBox 5">
              <a:extLst>
                <a:ext uri="{FF2B5EF4-FFF2-40B4-BE49-F238E27FC236}">
                  <a16:creationId xmlns:a16="http://schemas.microsoft.com/office/drawing/2014/main" id="{176FF3BF-E8AB-671A-D0C3-0F7E1B95FC57}"/>
                </a:ext>
              </a:extLst>
            </p:cNvPr>
            <p:cNvSpPr txBox="1"/>
            <p:nvPr/>
          </p:nvSpPr>
          <p:spPr>
            <a:xfrm>
              <a:off x="3405183" y="3207457"/>
              <a:ext cx="2348125" cy="1077218"/>
            </a:xfrm>
            <a:prstGeom prst="rect">
              <a:avLst/>
            </a:prstGeom>
            <a:noFill/>
            <a:ln>
              <a:noFill/>
            </a:ln>
          </p:spPr>
          <p:txBody>
            <a:bodyPr wrap="square">
              <a:spAutoFit/>
            </a:bodyPr>
            <a:lstStyle/>
            <a:p>
              <a:pPr algn="ctr">
                <a:defRPr/>
              </a:pPr>
              <a:endParaRPr lang="en-US" sz="1600" b="1" dirty="0">
                <a:solidFill>
                  <a:srgbClr val="105468"/>
                </a:solidFill>
                <a:ea typeface="Source Sans Pro SemiBold" panose="020B0503030403020204" pitchFamily="34" charset="0"/>
              </a:endParaRPr>
            </a:p>
            <a:p>
              <a:pPr algn="ctr">
                <a:defRPr/>
              </a:pPr>
              <a:r>
                <a:rPr lang="en-US" sz="1600" b="1" dirty="0">
                  <a:solidFill>
                    <a:srgbClr val="105468"/>
                  </a:solidFill>
                  <a:ea typeface="Source Sans Pro SemiBold" panose="020B0503030403020204" pitchFamily="34" charset="0"/>
                </a:rPr>
                <a:t>CYBER</a:t>
              </a:r>
            </a:p>
            <a:p>
              <a:pPr algn="ctr">
                <a:defRPr/>
              </a:pPr>
              <a:r>
                <a:rPr lang="en-US" sz="1600" b="1" dirty="0">
                  <a:solidFill>
                    <a:srgbClr val="105468"/>
                  </a:solidFill>
                  <a:ea typeface="Source Sans Pro SemiBold" panose="020B0503030403020204" pitchFamily="34" charset="0"/>
                </a:rPr>
                <a:t> RECOVERY</a:t>
              </a:r>
              <a:br>
                <a:rPr lang="en-US" sz="1600" b="1" dirty="0">
                  <a:solidFill>
                    <a:srgbClr val="105468"/>
                  </a:solidFill>
                  <a:ea typeface="Source Sans Pro SemiBold" panose="020B0503030403020204" pitchFamily="34" charset="0"/>
                </a:rPr>
              </a:br>
              <a:endParaRPr lang="en-US" sz="1600" b="1" dirty="0">
                <a:solidFill>
                  <a:srgbClr val="105468"/>
                </a:solidFill>
                <a:ea typeface="Source Sans Pro SemiBold" panose="020B0503030403020204" pitchFamily="34" charset="0"/>
              </a:endParaRPr>
            </a:p>
          </p:txBody>
        </p:sp>
        <p:sp>
          <p:nvSpPr>
            <p:cNvPr id="27" name="TextBox 26">
              <a:extLst>
                <a:ext uri="{FF2B5EF4-FFF2-40B4-BE49-F238E27FC236}">
                  <a16:creationId xmlns:a16="http://schemas.microsoft.com/office/drawing/2014/main" id="{85207A23-01C6-8585-6303-842CB9E7C796}"/>
                </a:ext>
              </a:extLst>
            </p:cNvPr>
            <p:cNvSpPr txBox="1"/>
            <p:nvPr/>
          </p:nvSpPr>
          <p:spPr>
            <a:xfrm>
              <a:off x="3022532" y="4060020"/>
              <a:ext cx="3447227" cy="307777"/>
            </a:xfrm>
            <a:prstGeom prst="rect">
              <a:avLst/>
            </a:prstGeom>
            <a:noFill/>
          </p:spPr>
          <p:txBody>
            <a:bodyPr wrap="square" lIns="0" rIns="0" rtlCol="0">
              <a:spAutoFit/>
            </a:bodyPr>
            <a:lstStyle/>
            <a:p>
              <a:pPr algn="ctr">
                <a:spcAft>
                  <a:spcPts val="600"/>
                </a:spcAft>
                <a:defRPr/>
              </a:pPr>
              <a:r>
                <a:rPr lang="en-US" sz="1400">
                  <a:solidFill>
                    <a:srgbClr val="282F3C"/>
                  </a:solidFill>
                </a:rPr>
                <a:t>Zerto Cyber Resilience Vault</a:t>
              </a:r>
            </a:p>
          </p:txBody>
        </p:sp>
      </p:grpSp>
    </p:spTree>
    <p:extLst>
      <p:ext uri="{BB962C8B-B14F-4D97-AF65-F5344CB8AC3E}">
        <p14:creationId xmlns:p14="http://schemas.microsoft.com/office/powerpoint/2010/main" val="25387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up)">
                                      <p:cBhvr>
                                        <p:cTn id="21" dur="500"/>
                                        <p:tgtEl>
                                          <p:spTgt spid="28"/>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outVertical)">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8">
            <a:extLst>
              <a:ext uri="{FF2B5EF4-FFF2-40B4-BE49-F238E27FC236}">
                <a16:creationId xmlns:a16="http://schemas.microsoft.com/office/drawing/2014/main" id="{1B527FB2-AB51-870E-2569-AFFF7EC29CE7}"/>
              </a:ext>
            </a:extLst>
          </p:cNvPr>
          <p:cNvPicPr>
            <a:picLocks noChangeAspect="1"/>
          </p:cNvPicPr>
          <p:nvPr/>
        </p:nvPicPr>
        <p:blipFill>
          <a:blip r:embed="rId2">
            <a:extLst>
              <a:ext uri="{28A0092B-C50C-407E-A947-70E740481C1C}">
                <a14:useLocalDpi xmlns:a14="http://schemas.microsoft.com/office/drawing/2010/main" val="0"/>
              </a:ext>
            </a:extLst>
          </a:blip>
          <a:srcRect l="58" r="58"/>
          <a:stretch/>
        </p:blipFill>
        <p:spPr>
          <a:xfrm>
            <a:off x="0" y="1504950"/>
            <a:ext cx="12192000" cy="3295650"/>
          </a:xfrm>
          <a:prstGeom prst="rect">
            <a:avLst/>
          </a:prstGeom>
        </p:spPr>
      </p:pic>
      <p:sp>
        <p:nvSpPr>
          <p:cNvPr id="4" name="Text Placeholder 1">
            <a:extLst>
              <a:ext uri="{FF2B5EF4-FFF2-40B4-BE49-F238E27FC236}">
                <a16:creationId xmlns:a16="http://schemas.microsoft.com/office/drawing/2014/main" id="{9DA943FC-8EB1-AB37-D84B-F0C73D990818}"/>
              </a:ext>
            </a:extLst>
          </p:cNvPr>
          <p:cNvSpPr txBox="1">
            <a:spLocks/>
          </p:cNvSpPr>
          <p:nvPr/>
        </p:nvSpPr>
        <p:spPr>
          <a:xfrm>
            <a:off x="292100" y="3258636"/>
            <a:ext cx="8228011" cy="933220"/>
          </a:xfrm>
          <a:prstGeom prst="rect">
            <a:avLst/>
          </a:prstGeom>
        </p:spPr>
        <p:txBody>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buNone/>
            </a:pPr>
            <a:r>
              <a:rPr lang="en-US">
                <a:solidFill>
                  <a:schemeClr val="bg1"/>
                </a:solidFill>
              </a:rPr>
              <a:t>Zerto for VMs and Cloud</a:t>
            </a:r>
          </a:p>
          <a:p>
            <a:pPr marL="0" indent="0">
              <a:buNone/>
            </a:pPr>
            <a:r>
              <a:rPr lang="en-US">
                <a:solidFill>
                  <a:schemeClr val="bg1"/>
                </a:solidFill>
              </a:rPr>
              <a:t>HPE GreenLake for Disaster Recovery</a:t>
            </a:r>
          </a:p>
        </p:txBody>
      </p:sp>
      <p:sp>
        <p:nvSpPr>
          <p:cNvPr id="5" name="Title 5">
            <a:extLst>
              <a:ext uri="{FF2B5EF4-FFF2-40B4-BE49-F238E27FC236}">
                <a16:creationId xmlns:a16="http://schemas.microsoft.com/office/drawing/2014/main" id="{7E5956FD-589A-1B0A-15EE-9BA768B4181A}"/>
              </a:ext>
            </a:extLst>
          </p:cNvPr>
          <p:cNvSpPr txBox="1">
            <a:spLocks/>
          </p:cNvSpPr>
          <p:nvPr/>
        </p:nvSpPr>
        <p:spPr>
          <a:xfrm>
            <a:off x="292101" y="2686713"/>
            <a:ext cx="8522208" cy="499365"/>
          </a:xfrm>
          <a:prstGeom prst="rect">
            <a:avLst/>
          </a:prstGeom>
        </p:spPr>
        <p:txBody>
          <a:bodyPr/>
          <a:lst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a:lstStyle>
          <a:p>
            <a:r>
              <a:rPr lang="en-US">
                <a:solidFill>
                  <a:schemeClr val="bg1"/>
                </a:solidFill>
              </a:rPr>
              <a:t>Disaster Recovery</a:t>
            </a:r>
          </a:p>
        </p:txBody>
      </p:sp>
    </p:spTree>
    <p:extLst>
      <p:ext uri="{BB962C8B-B14F-4D97-AF65-F5344CB8AC3E}">
        <p14:creationId xmlns:p14="http://schemas.microsoft.com/office/powerpoint/2010/main" val="2210165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A791CE3-53CA-9BB7-E76B-FFBD05415F96}"/>
              </a:ext>
            </a:extLst>
          </p:cNvPr>
          <p:cNvSpPr>
            <a:spLocks noGrp="1"/>
          </p:cNvSpPr>
          <p:nvPr>
            <p:ph type="body" sz="quarter" idx="13"/>
          </p:nvPr>
        </p:nvSpPr>
        <p:spPr/>
        <p:txBody>
          <a:bodyPr/>
          <a:lstStyle/>
          <a:p>
            <a:r>
              <a:rPr lang="en-US"/>
              <a:t>Replicate on-premises, to/from/within the cloud, or any combination simultaneously</a:t>
            </a:r>
          </a:p>
        </p:txBody>
      </p:sp>
      <p:sp>
        <p:nvSpPr>
          <p:cNvPr id="3" name="Title 2">
            <a:extLst>
              <a:ext uri="{FF2B5EF4-FFF2-40B4-BE49-F238E27FC236}">
                <a16:creationId xmlns:a16="http://schemas.microsoft.com/office/drawing/2014/main" id="{D6EF2242-0DAF-6373-7EB7-6135324CD9C0}"/>
              </a:ext>
            </a:extLst>
          </p:cNvPr>
          <p:cNvSpPr>
            <a:spLocks noGrp="1"/>
          </p:cNvSpPr>
          <p:nvPr>
            <p:ph type="title"/>
          </p:nvPr>
        </p:nvSpPr>
        <p:spPr/>
        <p:txBody>
          <a:bodyPr/>
          <a:lstStyle/>
          <a:p>
            <a:r>
              <a:rPr lang="en-US"/>
              <a:t>Disaster recovery across on-premises, hybrid, and multi-cloud</a:t>
            </a:r>
          </a:p>
        </p:txBody>
      </p:sp>
      <p:sp>
        <p:nvSpPr>
          <p:cNvPr id="4" name="Footer Placeholder 3">
            <a:extLst>
              <a:ext uri="{FF2B5EF4-FFF2-40B4-BE49-F238E27FC236}">
                <a16:creationId xmlns:a16="http://schemas.microsoft.com/office/drawing/2014/main" id="{4F8872F6-5B86-12B0-CFA4-D9CBF9417A8D}"/>
              </a:ext>
            </a:extLst>
          </p:cNvPr>
          <p:cNvSpPr>
            <a:spLocks noGrp="1"/>
          </p:cNvSpPr>
          <p:nvPr>
            <p:ph type="ftr" sz="quarter" idx="14"/>
          </p:nvPr>
        </p:nvSpPr>
        <p:spPr>
          <a:xfrm>
            <a:off x="3721696" y="6364562"/>
            <a:ext cx="7481160" cy="411581"/>
          </a:xfrm>
        </p:spPr>
        <p:txBody>
          <a:bodyPr/>
          <a:lstStyle/>
          <a:p>
            <a:r>
              <a:rPr lang="en-US"/>
              <a:t>Confidential | Authorized </a:t>
            </a:r>
          </a:p>
        </p:txBody>
      </p:sp>
      <p:sp>
        <p:nvSpPr>
          <p:cNvPr id="5" name="Slide Number Placeholder 4">
            <a:extLst>
              <a:ext uri="{FF2B5EF4-FFF2-40B4-BE49-F238E27FC236}">
                <a16:creationId xmlns:a16="http://schemas.microsoft.com/office/drawing/2014/main" id="{7BF8FB30-DC36-F980-CA7C-163CB576E67B}"/>
              </a:ext>
            </a:extLst>
          </p:cNvPr>
          <p:cNvSpPr>
            <a:spLocks noGrp="1"/>
          </p:cNvSpPr>
          <p:nvPr>
            <p:ph type="sldNum" sz="quarter" idx="15"/>
          </p:nvPr>
        </p:nvSpPr>
        <p:spPr>
          <a:xfrm>
            <a:off x="11202856" y="6537036"/>
            <a:ext cx="684344" cy="365125"/>
          </a:xfrm>
        </p:spPr>
        <p:txBody>
          <a:bodyPr/>
          <a:lstStyle/>
          <a:p>
            <a:pPr defTabSz="1088421"/>
            <a:fld id="{104FC826-72BB-4AF1-BA01-A94F7396A7DC}" type="slidenum">
              <a:rPr lang="en-US" smtClean="0"/>
              <a:pPr defTabSz="1088421"/>
              <a:t>9</a:t>
            </a:fld>
            <a:endParaRPr lang="en-US"/>
          </a:p>
        </p:txBody>
      </p:sp>
      <p:sp>
        <p:nvSpPr>
          <p:cNvPr id="6" name="Rectangle 5">
            <a:extLst>
              <a:ext uri="{FF2B5EF4-FFF2-40B4-BE49-F238E27FC236}">
                <a16:creationId xmlns:a16="http://schemas.microsoft.com/office/drawing/2014/main" id="{155DBDE3-B1D5-66F6-99E9-A0B7ED3A14D6}"/>
              </a:ext>
            </a:extLst>
          </p:cNvPr>
          <p:cNvSpPr/>
          <p:nvPr/>
        </p:nvSpPr>
        <p:spPr>
          <a:xfrm>
            <a:off x="0" y="5858928"/>
            <a:ext cx="12192000" cy="10058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schemeClr val="bg1"/>
              </a:solidFill>
              <a:latin typeface="Calibri Light" panose="020F0302020204030204" pitchFamily="34" charset="0"/>
              <a:cs typeface="Calibri Light" panose="020F0302020204030204" pitchFamily="34" charset="0"/>
            </a:endParaRPr>
          </a:p>
        </p:txBody>
      </p:sp>
      <p:pic>
        <p:nvPicPr>
          <p:cNvPr id="7" name="Picture 6">
            <a:extLst>
              <a:ext uri="{FF2B5EF4-FFF2-40B4-BE49-F238E27FC236}">
                <a16:creationId xmlns:a16="http://schemas.microsoft.com/office/drawing/2014/main" id="{8FCA4132-6AAC-9288-62BD-720D32D619D6}"/>
              </a:ext>
            </a:extLst>
          </p:cNvPr>
          <p:cNvPicPr>
            <a:picLocks noChangeAspect="1"/>
          </p:cNvPicPr>
          <p:nvPr/>
        </p:nvPicPr>
        <p:blipFill>
          <a:blip r:embed="rId3"/>
          <a:stretch>
            <a:fillRect/>
          </a:stretch>
        </p:blipFill>
        <p:spPr>
          <a:xfrm>
            <a:off x="1933203" y="6276813"/>
            <a:ext cx="1240459" cy="212129"/>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F66A3007-CE6B-C2C7-849C-6D8B1AB7E7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3662" y="6096638"/>
            <a:ext cx="1831115" cy="603817"/>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A17C458F-4E55-00B7-B4FD-3A000ACB02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3220" y="6045847"/>
            <a:ext cx="1670163" cy="646809"/>
          </a:xfrm>
          <a:prstGeom prst="rect">
            <a:avLst/>
          </a:prstGeom>
        </p:spPr>
      </p:pic>
      <p:pic>
        <p:nvPicPr>
          <p:cNvPr id="10" name="Graphic 9">
            <a:extLst>
              <a:ext uri="{FF2B5EF4-FFF2-40B4-BE49-F238E27FC236}">
                <a16:creationId xmlns:a16="http://schemas.microsoft.com/office/drawing/2014/main" id="{88B02DDA-9F34-6952-3F9E-6CAED11E43B8}"/>
              </a:ext>
            </a:extLst>
          </p:cNvPr>
          <p:cNvPicPr>
            <a:picLocks noChangeAspect="1"/>
          </p:cNvPicPr>
          <p:nvPr/>
        </p:nvPicPr>
        <p:blipFill>
          <a:blip r:embed="rId6">
            <a:lum bright="100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069619" y="6054365"/>
            <a:ext cx="625915" cy="625915"/>
          </a:xfrm>
          <a:prstGeom prst="rect">
            <a:avLst/>
          </a:prstGeom>
        </p:spPr>
      </p:pic>
      <p:pic>
        <p:nvPicPr>
          <p:cNvPr id="11" name="Graphic 10">
            <a:extLst>
              <a:ext uri="{FF2B5EF4-FFF2-40B4-BE49-F238E27FC236}">
                <a16:creationId xmlns:a16="http://schemas.microsoft.com/office/drawing/2014/main" id="{D4272302-DA1C-1265-8A77-1E402A0F460C}"/>
              </a:ext>
            </a:extLst>
          </p:cNvPr>
          <p:cNvPicPr>
            <a:picLocks noChangeAspect="1"/>
          </p:cNvPicPr>
          <p:nvPr/>
        </p:nvPicPr>
        <p:blipFill rotWithShape="1">
          <a:blip r:embed="rId8" cstate="print">
            <a:lum bright="10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t="25580" b="25768"/>
          <a:stretch/>
        </p:blipFill>
        <p:spPr>
          <a:xfrm>
            <a:off x="9377236" y="6179864"/>
            <a:ext cx="1028544" cy="500416"/>
          </a:xfrm>
          <a:prstGeom prst="rect">
            <a:avLst/>
          </a:prstGeom>
        </p:spPr>
      </p:pic>
      <p:grpSp>
        <p:nvGrpSpPr>
          <p:cNvPr id="12" name="Group 11">
            <a:extLst>
              <a:ext uri="{FF2B5EF4-FFF2-40B4-BE49-F238E27FC236}">
                <a16:creationId xmlns:a16="http://schemas.microsoft.com/office/drawing/2014/main" id="{4735ABC9-9D06-CD09-6A78-85617A9FE174}"/>
              </a:ext>
            </a:extLst>
          </p:cNvPr>
          <p:cNvGrpSpPr/>
          <p:nvPr/>
        </p:nvGrpSpPr>
        <p:grpSpPr>
          <a:xfrm>
            <a:off x="10438072" y="5811790"/>
            <a:ext cx="1248536" cy="1072516"/>
            <a:chOff x="8817091" y="5284908"/>
            <a:chExt cx="890352" cy="764829"/>
          </a:xfrm>
        </p:grpSpPr>
        <p:pic>
          <p:nvPicPr>
            <p:cNvPr id="13" name="Graphic 12">
              <a:extLst>
                <a:ext uri="{FF2B5EF4-FFF2-40B4-BE49-F238E27FC236}">
                  <a16:creationId xmlns:a16="http://schemas.microsoft.com/office/drawing/2014/main" id="{CABC1749-A54A-FD62-9F0A-18CDDFEA59E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17091" y="5284908"/>
              <a:ext cx="859103" cy="764829"/>
            </a:xfrm>
            <a:prstGeom prst="rect">
              <a:avLst/>
            </a:prstGeom>
          </p:spPr>
        </p:pic>
        <p:sp>
          <p:nvSpPr>
            <p:cNvPr id="14" name="TextBox 13">
              <a:extLst>
                <a:ext uri="{FF2B5EF4-FFF2-40B4-BE49-F238E27FC236}">
                  <a16:creationId xmlns:a16="http://schemas.microsoft.com/office/drawing/2014/main" id="{75181C8D-6F59-7DBF-5A3F-AD3805B66B5D}"/>
                </a:ext>
              </a:extLst>
            </p:cNvPr>
            <p:cNvSpPr txBox="1"/>
            <p:nvPr/>
          </p:nvSpPr>
          <p:spPr>
            <a:xfrm>
              <a:off x="8848341" y="5596977"/>
              <a:ext cx="859102" cy="241428"/>
            </a:xfrm>
            <a:prstGeom prst="rect">
              <a:avLst/>
            </a:prstGeom>
            <a:noFill/>
          </p:spPr>
          <p:txBody>
            <a:bodyPr wrap="square" rtlCol="0">
              <a:spAutoFit/>
            </a:bodyPr>
            <a:lstStyle/>
            <a:p>
              <a:pPr algn="ctr"/>
              <a:r>
                <a:rPr lang="en-US" sz="1600">
                  <a:solidFill>
                    <a:schemeClr val="accent1"/>
                  </a:solidFill>
                </a:rPr>
                <a:t>MSP</a:t>
              </a:r>
            </a:p>
          </p:txBody>
        </p:sp>
      </p:grpSp>
      <p:pic>
        <p:nvPicPr>
          <p:cNvPr id="15" name="Picture 14" descr="A picture containing drawing&#10;&#10;Description automatically generated">
            <a:extLst>
              <a:ext uri="{FF2B5EF4-FFF2-40B4-BE49-F238E27FC236}">
                <a16:creationId xmlns:a16="http://schemas.microsoft.com/office/drawing/2014/main" id="{2F3D51F4-E60A-4290-A053-E7D05439B0C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00171" y="6115040"/>
            <a:ext cx="1977065" cy="504563"/>
          </a:xfrm>
          <a:prstGeom prst="rect">
            <a:avLst/>
          </a:prstGeom>
        </p:spPr>
      </p:pic>
      <p:sp>
        <p:nvSpPr>
          <p:cNvPr id="16" name="base">
            <a:extLst>
              <a:ext uri="{FF2B5EF4-FFF2-40B4-BE49-F238E27FC236}">
                <a16:creationId xmlns:a16="http://schemas.microsoft.com/office/drawing/2014/main" id="{06FA0C69-9DB7-FC37-4955-37BAE8ED8B9D}"/>
              </a:ext>
            </a:extLst>
          </p:cNvPr>
          <p:cNvSpPr/>
          <p:nvPr/>
        </p:nvSpPr>
        <p:spPr>
          <a:xfrm rot="19800000">
            <a:off x="2825393" y="3235504"/>
            <a:ext cx="1365037" cy="1490472"/>
          </a:xfrm>
          <a:prstGeom prst="rect">
            <a:avLst/>
          </a:prstGeom>
          <a:solidFill>
            <a:schemeClr val="bg1">
              <a:lumMod val="85000"/>
            </a:schemeClr>
          </a:solidFill>
          <a:ln>
            <a:noFill/>
          </a:ln>
          <a:effectLst/>
          <a:scene3d>
            <a:camera prst="orthographicFront">
              <a:rot lat="2100000" lon="2700000" rev="180000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pic>
        <p:nvPicPr>
          <p:cNvPr id="17" name="On-Premises">
            <a:extLst>
              <a:ext uri="{FF2B5EF4-FFF2-40B4-BE49-F238E27FC236}">
                <a16:creationId xmlns:a16="http://schemas.microsoft.com/office/drawing/2014/main" id="{4B498C1E-0D1E-5389-1910-3075F1019116}"/>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790226" y="3028964"/>
            <a:ext cx="1422400" cy="1422400"/>
          </a:xfrm>
          <a:prstGeom prst="rect">
            <a:avLst/>
          </a:prstGeom>
        </p:spPr>
      </p:pic>
      <p:cxnSp>
        <p:nvCxnSpPr>
          <p:cNvPr id="18" name="Straight Connector 17">
            <a:extLst>
              <a:ext uri="{FF2B5EF4-FFF2-40B4-BE49-F238E27FC236}">
                <a16:creationId xmlns:a16="http://schemas.microsoft.com/office/drawing/2014/main" id="{F05AA1C9-3C12-A5C9-4B54-3828DECE24E7}"/>
              </a:ext>
            </a:extLst>
          </p:cNvPr>
          <p:cNvCxnSpPr>
            <a:cxnSpLocks/>
          </p:cNvCxnSpPr>
          <p:nvPr/>
        </p:nvCxnSpPr>
        <p:spPr>
          <a:xfrm rot="1800000">
            <a:off x="5819505" y="3951685"/>
            <a:ext cx="1188720" cy="0"/>
          </a:xfrm>
          <a:prstGeom prst="line">
            <a:avLst/>
          </a:prstGeom>
          <a:ln w="25400" cap="rnd">
            <a:solidFill>
              <a:schemeClr val="tx1">
                <a:lumMod val="75000"/>
              </a:schemeClr>
            </a:solidFill>
            <a:prstDash val="solid"/>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6D3B3415-1786-177F-32F0-83DFD86B92B2}"/>
              </a:ext>
            </a:extLst>
          </p:cNvPr>
          <p:cNvCxnSpPr>
            <a:cxnSpLocks/>
          </p:cNvCxnSpPr>
          <p:nvPr/>
        </p:nvCxnSpPr>
        <p:spPr>
          <a:xfrm rot="1800000">
            <a:off x="4647864" y="3250162"/>
            <a:ext cx="1188720" cy="0"/>
          </a:xfrm>
          <a:prstGeom prst="line">
            <a:avLst/>
          </a:prstGeom>
          <a:ln w="25400" cap="rnd">
            <a:solidFill>
              <a:schemeClr val="tx1">
                <a:lumMod val="75000"/>
              </a:schemeClr>
            </a:solidFill>
            <a:prstDash val="solid"/>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grpSp>
        <p:nvGrpSpPr>
          <p:cNvPr id="20" name="icon_cloud">
            <a:extLst>
              <a:ext uri="{FF2B5EF4-FFF2-40B4-BE49-F238E27FC236}">
                <a16:creationId xmlns:a16="http://schemas.microsoft.com/office/drawing/2014/main" id="{5086A377-C968-D058-A0F6-27801E9C4EC1}"/>
              </a:ext>
            </a:extLst>
          </p:cNvPr>
          <p:cNvGrpSpPr/>
          <p:nvPr/>
        </p:nvGrpSpPr>
        <p:grpSpPr>
          <a:xfrm>
            <a:off x="7514973" y="2308880"/>
            <a:ext cx="1721104" cy="1721104"/>
            <a:chOff x="7459007" y="2762696"/>
            <a:chExt cx="1721104" cy="1721104"/>
          </a:xfrm>
        </p:grpSpPr>
        <p:sp>
          <p:nvSpPr>
            <p:cNvPr id="21" name="Oval 20">
              <a:extLst>
                <a:ext uri="{FF2B5EF4-FFF2-40B4-BE49-F238E27FC236}">
                  <a16:creationId xmlns:a16="http://schemas.microsoft.com/office/drawing/2014/main" id="{12B88E4B-DFC4-4A0F-1ED0-8A22F84923CC}"/>
                </a:ext>
              </a:extLst>
            </p:cNvPr>
            <p:cNvSpPr/>
            <p:nvPr/>
          </p:nvSpPr>
          <p:spPr>
            <a:xfrm>
              <a:off x="7785278" y="3986206"/>
              <a:ext cx="760614" cy="183640"/>
            </a:xfrm>
            <a:prstGeom prst="ellipse">
              <a:avLst/>
            </a:prstGeom>
            <a:solidFill>
              <a:srgbClr val="929CA6"/>
            </a:solidFill>
            <a:ln>
              <a:noFill/>
            </a:ln>
            <a:effectLst/>
            <a:scene3d>
              <a:camera prst="orthographicFront">
                <a:rot lat="3600000" lon="180000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pic>
          <p:nvPicPr>
            <p:cNvPr id="22" name="icon_cloud">
              <a:extLst>
                <a:ext uri="{FF2B5EF4-FFF2-40B4-BE49-F238E27FC236}">
                  <a16:creationId xmlns:a16="http://schemas.microsoft.com/office/drawing/2014/main" id="{C967FFDC-C31C-13F2-C4F1-B00982FA7E9D}"/>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459007" y="2762696"/>
              <a:ext cx="1721104" cy="1721104"/>
            </a:xfrm>
            <a:prstGeom prst="rect">
              <a:avLst/>
            </a:prstGeom>
          </p:spPr>
        </p:pic>
      </p:grpSp>
      <p:grpSp>
        <p:nvGrpSpPr>
          <p:cNvPr id="23" name="icon_cloud">
            <a:extLst>
              <a:ext uri="{FF2B5EF4-FFF2-40B4-BE49-F238E27FC236}">
                <a16:creationId xmlns:a16="http://schemas.microsoft.com/office/drawing/2014/main" id="{A5A932D9-D8CC-ACE2-1FB8-902B9D6EB321}"/>
              </a:ext>
            </a:extLst>
          </p:cNvPr>
          <p:cNvGrpSpPr/>
          <p:nvPr/>
        </p:nvGrpSpPr>
        <p:grpSpPr>
          <a:xfrm>
            <a:off x="5261509" y="1002522"/>
            <a:ext cx="1721104" cy="1721104"/>
            <a:chOff x="7459007" y="2743646"/>
            <a:chExt cx="1721104" cy="1721104"/>
          </a:xfrm>
        </p:grpSpPr>
        <p:sp>
          <p:nvSpPr>
            <p:cNvPr id="24" name="Oval 23">
              <a:extLst>
                <a:ext uri="{FF2B5EF4-FFF2-40B4-BE49-F238E27FC236}">
                  <a16:creationId xmlns:a16="http://schemas.microsoft.com/office/drawing/2014/main" id="{B1521FA3-DCF8-C481-3C66-A6C151BD6167}"/>
                </a:ext>
              </a:extLst>
            </p:cNvPr>
            <p:cNvSpPr/>
            <p:nvPr/>
          </p:nvSpPr>
          <p:spPr>
            <a:xfrm>
              <a:off x="7785278" y="3986206"/>
              <a:ext cx="760614" cy="183640"/>
            </a:xfrm>
            <a:prstGeom prst="ellipse">
              <a:avLst/>
            </a:prstGeom>
            <a:solidFill>
              <a:srgbClr val="929CA6"/>
            </a:solidFill>
            <a:ln>
              <a:noFill/>
            </a:ln>
            <a:effectLst/>
            <a:scene3d>
              <a:camera prst="orthographicFront">
                <a:rot lat="3600000" lon="180000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pic>
          <p:nvPicPr>
            <p:cNvPr id="25" name="icon_cloud">
              <a:extLst>
                <a:ext uri="{FF2B5EF4-FFF2-40B4-BE49-F238E27FC236}">
                  <a16:creationId xmlns:a16="http://schemas.microsoft.com/office/drawing/2014/main" id="{4D3EA297-D21C-35A4-8C37-6EEAD4AD8C60}"/>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459007" y="2743646"/>
              <a:ext cx="1721104" cy="1721104"/>
            </a:xfrm>
            <a:prstGeom prst="rect">
              <a:avLst/>
            </a:prstGeom>
          </p:spPr>
        </p:pic>
      </p:grpSp>
      <p:sp>
        <p:nvSpPr>
          <p:cNvPr id="26" name="TextBox 25">
            <a:extLst>
              <a:ext uri="{FF2B5EF4-FFF2-40B4-BE49-F238E27FC236}">
                <a16:creationId xmlns:a16="http://schemas.microsoft.com/office/drawing/2014/main" id="{4DC6643B-4407-1D57-E2FF-433745C648EF}"/>
              </a:ext>
            </a:extLst>
          </p:cNvPr>
          <p:cNvSpPr txBox="1"/>
          <p:nvPr/>
        </p:nvSpPr>
        <p:spPr>
          <a:xfrm>
            <a:off x="7208991" y="1594759"/>
            <a:ext cx="3415864" cy="707886"/>
          </a:xfrm>
          <a:prstGeom prst="rect">
            <a:avLst/>
          </a:prstGeom>
          <a:noFill/>
        </p:spPr>
        <p:txBody>
          <a:bodyPr wrap="square" rtlCol="0">
            <a:spAutoFit/>
          </a:bodyPr>
          <a:lstStyle/>
          <a:p>
            <a:pPr>
              <a:spcAft>
                <a:spcPts val="600"/>
              </a:spcAft>
              <a:tabLst>
                <a:tab pos="1828800" algn="l"/>
              </a:tabLst>
            </a:pPr>
            <a:r>
              <a:rPr lang="en-US" sz="1600" b="1">
                <a:solidFill>
                  <a:schemeClr val="tx2">
                    <a:lumMod val="50000"/>
                  </a:schemeClr>
                </a:solidFill>
              </a:rPr>
              <a:t>Disaster Recovery Within the Cloud</a:t>
            </a:r>
            <a:br>
              <a:rPr lang="en-US" sz="1400">
                <a:solidFill>
                  <a:schemeClr val="accent3"/>
                </a:solidFill>
              </a:rPr>
            </a:br>
            <a:r>
              <a:rPr lang="en-US" sz="1200"/>
              <a:t>Orchestrated, agentless protection at scale for migrated or native cloud instances</a:t>
            </a:r>
          </a:p>
        </p:txBody>
      </p:sp>
      <p:sp>
        <p:nvSpPr>
          <p:cNvPr id="27" name="TextBox 26">
            <a:extLst>
              <a:ext uri="{FF2B5EF4-FFF2-40B4-BE49-F238E27FC236}">
                <a16:creationId xmlns:a16="http://schemas.microsoft.com/office/drawing/2014/main" id="{B8E7D5D3-568E-2DE2-025D-31A44F2755F5}"/>
              </a:ext>
            </a:extLst>
          </p:cNvPr>
          <p:cNvSpPr txBox="1"/>
          <p:nvPr/>
        </p:nvSpPr>
        <p:spPr>
          <a:xfrm>
            <a:off x="1914526" y="1594759"/>
            <a:ext cx="3120606" cy="707886"/>
          </a:xfrm>
          <a:prstGeom prst="rect">
            <a:avLst/>
          </a:prstGeom>
          <a:noFill/>
        </p:spPr>
        <p:txBody>
          <a:bodyPr wrap="square" rtlCol="0">
            <a:spAutoFit/>
          </a:bodyPr>
          <a:lstStyle/>
          <a:p>
            <a:pPr>
              <a:spcAft>
                <a:spcPts val="600"/>
              </a:spcAft>
              <a:tabLst>
                <a:tab pos="1828800" algn="l"/>
              </a:tabLst>
            </a:pPr>
            <a:r>
              <a:rPr lang="en-US" sz="1600" b="1" dirty="0">
                <a:solidFill>
                  <a:schemeClr val="tx2">
                    <a:lumMod val="50000"/>
                  </a:schemeClr>
                </a:solidFill>
              </a:rPr>
              <a:t>Disaster Recovery to the Cloud</a:t>
            </a:r>
            <a:br>
              <a:rPr lang="en-US" sz="1400" dirty="0">
                <a:solidFill>
                  <a:schemeClr val="accent3"/>
                </a:solidFill>
              </a:rPr>
            </a:br>
            <a:r>
              <a:rPr lang="en-US" sz="1200" dirty="0"/>
              <a:t>Protect applications to a cloud target, with additional offsite copies on immutable storage</a:t>
            </a:r>
          </a:p>
        </p:txBody>
      </p:sp>
      <p:cxnSp>
        <p:nvCxnSpPr>
          <p:cNvPr id="28" name="Straight Connector 27">
            <a:extLst>
              <a:ext uri="{FF2B5EF4-FFF2-40B4-BE49-F238E27FC236}">
                <a16:creationId xmlns:a16="http://schemas.microsoft.com/office/drawing/2014/main" id="{8F518AEC-62BA-1B1F-9BB4-A36F00AC390D}"/>
              </a:ext>
            </a:extLst>
          </p:cNvPr>
          <p:cNvCxnSpPr>
            <a:cxnSpLocks/>
          </p:cNvCxnSpPr>
          <p:nvPr/>
        </p:nvCxnSpPr>
        <p:spPr>
          <a:xfrm rot="19800000">
            <a:off x="6855092" y="3979273"/>
            <a:ext cx="1097280" cy="0"/>
          </a:xfrm>
          <a:prstGeom prst="line">
            <a:avLst/>
          </a:prstGeom>
          <a:ln w="25400" cap="rnd">
            <a:solidFill>
              <a:schemeClr val="tx1">
                <a:lumMod val="75000"/>
              </a:schemeClr>
            </a:solidFill>
            <a:prstDash val="solid"/>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1407C64C-B66A-6C14-D335-64793B96A293}"/>
              </a:ext>
            </a:extLst>
          </p:cNvPr>
          <p:cNvCxnSpPr>
            <a:cxnSpLocks/>
          </p:cNvCxnSpPr>
          <p:nvPr/>
        </p:nvCxnSpPr>
        <p:spPr>
          <a:xfrm rot="19800000">
            <a:off x="4640603" y="2676789"/>
            <a:ext cx="1097280" cy="0"/>
          </a:xfrm>
          <a:prstGeom prst="line">
            <a:avLst/>
          </a:prstGeom>
          <a:ln w="25400" cap="rnd">
            <a:solidFill>
              <a:schemeClr val="tx1">
                <a:lumMod val="75000"/>
              </a:schemeClr>
            </a:solidFill>
            <a:prstDash val="solid"/>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30" name="base">
            <a:extLst>
              <a:ext uri="{FF2B5EF4-FFF2-40B4-BE49-F238E27FC236}">
                <a16:creationId xmlns:a16="http://schemas.microsoft.com/office/drawing/2014/main" id="{AF78DDAD-ED7B-6239-45D1-EE7FC9AAA376}"/>
              </a:ext>
            </a:extLst>
          </p:cNvPr>
          <p:cNvSpPr/>
          <p:nvPr/>
        </p:nvSpPr>
        <p:spPr>
          <a:xfrm rot="19800000">
            <a:off x="4426590" y="4268764"/>
            <a:ext cx="1365037" cy="1490472"/>
          </a:xfrm>
          <a:prstGeom prst="rect">
            <a:avLst/>
          </a:prstGeom>
          <a:solidFill>
            <a:schemeClr val="bg1">
              <a:lumMod val="85000"/>
            </a:schemeClr>
          </a:solidFill>
          <a:ln>
            <a:noFill/>
          </a:ln>
          <a:effectLst/>
          <a:scene3d>
            <a:camera prst="orthographicFront">
              <a:rot lat="2100000" lon="2700000" rev="180000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pic>
        <p:nvPicPr>
          <p:cNvPr id="31" name="On-Premises">
            <a:extLst>
              <a:ext uri="{FF2B5EF4-FFF2-40B4-BE49-F238E27FC236}">
                <a16:creationId xmlns:a16="http://schemas.microsoft.com/office/drawing/2014/main" id="{0AE92101-6760-C56D-EB00-D8D52337AF68}"/>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566742" y="4039112"/>
            <a:ext cx="1422400" cy="1422400"/>
          </a:xfrm>
          <a:prstGeom prst="rect">
            <a:avLst/>
          </a:prstGeom>
        </p:spPr>
      </p:pic>
      <p:cxnSp>
        <p:nvCxnSpPr>
          <p:cNvPr id="32" name="Straight Connector 31">
            <a:extLst>
              <a:ext uri="{FF2B5EF4-FFF2-40B4-BE49-F238E27FC236}">
                <a16:creationId xmlns:a16="http://schemas.microsoft.com/office/drawing/2014/main" id="{51FAE04E-220E-63B8-489E-4B92F3C9797F}"/>
              </a:ext>
            </a:extLst>
          </p:cNvPr>
          <p:cNvCxnSpPr>
            <a:cxnSpLocks/>
          </p:cNvCxnSpPr>
          <p:nvPr/>
        </p:nvCxnSpPr>
        <p:spPr>
          <a:xfrm rot="1800000">
            <a:off x="6333303" y="2943482"/>
            <a:ext cx="1371600" cy="0"/>
          </a:xfrm>
          <a:prstGeom prst="line">
            <a:avLst/>
          </a:prstGeom>
          <a:ln w="25400" cap="rnd">
            <a:solidFill>
              <a:schemeClr val="tx1">
                <a:lumMod val="75000"/>
              </a:schemeClr>
            </a:solidFill>
            <a:prstDash val="solid"/>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1B15230E-E917-D2EA-39A0-3A8CD4553CB8}"/>
              </a:ext>
            </a:extLst>
          </p:cNvPr>
          <p:cNvCxnSpPr>
            <a:cxnSpLocks/>
          </p:cNvCxnSpPr>
          <p:nvPr/>
        </p:nvCxnSpPr>
        <p:spPr>
          <a:xfrm rot="1800000">
            <a:off x="3668073" y="4493540"/>
            <a:ext cx="1371600" cy="0"/>
          </a:xfrm>
          <a:prstGeom prst="line">
            <a:avLst/>
          </a:prstGeom>
          <a:ln w="25400" cap="rnd">
            <a:solidFill>
              <a:schemeClr val="tx1">
                <a:lumMod val="75000"/>
              </a:schemeClr>
            </a:solidFill>
            <a:prstDash val="solid"/>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367B004D-5DD4-89A7-1573-D894C0DD872C}"/>
              </a:ext>
            </a:extLst>
          </p:cNvPr>
          <p:cNvCxnSpPr>
            <a:cxnSpLocks/>
          </p:cNvCxnSpPr>
          <p:nvPr/>
        </p:nvCxnSpPr>
        <p:spPr>
          <a:xfrm rot="19800000">
            <a:off x="4143524" y="3991454"/>
            <a:ext cx="1737360" cy="0"/>
          </a:xfrm>
          <a:prstGeom prst="line">
            <a:avLst/>
          </a:prstGeom>
          <a:ln w="25400" cap="rnd">
            <a:solidFill>
              <a:schemeClr val="tx1">
                <a:lumMod val="75000"/>
              </a:schemeClr>
            </a:solidFill>
            <a:prstDash val="solid"/>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589D2C3-E4C2-990A-40D8-5DE14C68CBDB}"/>
              </a:ext>
            </a:extLst>
          </p:cNvPr>
          <p:cNvCxnSpPr>
            <a:cxnSpLocks/>
          </p:cNvCxnSpPr>
          <p:nvPr/>
        </p:nvCxnSpPr>
        <p:spPr>
          <a:xfrm rot="19800000">
            <a:off x="4282838" y="4086572"/>
            <a:ext cx="1737360" cy="0"/>
          </a:xfrm>
          <a:prstGeom prst="line">
            <a:avLst/>
          </a:prstGeom>
          <a:ln w="25400" cap="rnd">
            <a:solidFill>
              <a:schemeClr val="tx1">
                <a:lumMod val="75000"/>
              </a:schemeClr>
            </a:solidFill>
            <a:prstDash val="solid"/>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sp>
        <p:nvSpPr>
          <p:cNvPr id="36" name="AutoShape 4" descr="AWS EC2 Logo PNG Transparent – Brands Logos">
            <a:extLst>
              <a:ext uri="{FF2B5EF4-FFF2-40B4-BE49-F238E27FC236}">
                <a16:creationId xmlns:a16="http://schemas.microsoft.com/office/drawing/2014/main" id="{B569B0B2-7EFE-C68B-F18F-CBA48FB0B943}"/>
              </a:ext>
            </a:extLst>
          </p:cNvPr>
          <p:cNvSpPr>
            <a:spLocks noChangeAspect="1" noChangeArrowheads="1"/>
          </p:cNvSpPr>
          <p:nvPr/>
        </p:nvSpPr>
        <p:spPr bwMode="auto">
          <a:xfrm>
            <a:off x="4511965" y="283596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7" name="TextBox 36">
            <a:extLst>
              <a:ext uri="{FF2B5EF4-FFF2-40B4-BE49-F238E27FC236}">
                <a16:creationId xmlns:a16="http://schemas.microsoft.com/office/drawing/2014/main" id="{2F92D358-1B42-CDB1-03E7-054F941CAB91}"/>
              </a:ext>
            </a:extLst>
          </p:cNvPr>
          <p:cNvSpPr txBox="1"/>
          <p:nvPr/>
        </p:nvSpPr>
        <p:spPr>
          <a:xfrm>
            <a:off x="7208991" y="4451978"/>
            <a:ext cx="3811187" cy="707886"/>
          </a:xfrm>
          <a:prstGeom prst="rect">
            <a:avLst/>
          </a:prstGeom>
          <a:noFill/>
        </p:spPr>
        <p:txBody>
          <a:bodyPr wrap="square" rtlCol="0">
            <a:spAutoFit/>
          </a:bodyPr>
          <a:lstStyle/>
          <a:p>
            <a:pPr>
              <a:spcAft>
                <a:spcPts val="600"/>
              </a:spcAft>
              <a:tabLst>
                <a:tab pos="1828800" algn="l"/>
              </a:tabLst>
            </a:pPr>
            <a:r>
              <a:rPr lang="en-US" sz="1600" b="1" dirty="0">
                <a:solidFill>
                  <a:schemeClr val="tx2">
                    <a:lumMod val="50000"/>
                  </a:schemeClr>
                </a:solidFill>
              </a:rPr>
              <a:t>Disaster Recovery as a Service</a:t>
            </a:r>
            <a:br>
              <a:rPr lang="en-US" sz="1400" dirty="0"/>
            </a:br>
            <a:r>
              <a:rPr lang="en-US" sz="1200" dirty="0"/>
              <a:t>Expert protection with one of 350+ MSP partners who offer full or partially managed </a:t>
            </a:r>
            <a:r>
              <a:rPr lang="en-US" sz="1200" dirty="0" err="1"/>
              <a:t>DRaaS</a:t>
            </a:r>
            <a:endParaRPr lang="en-US" sz="1200" dirty="0"/>
          </a:p>
        </p:txBody>
      </p:sp>
      <p:sp>
        <p:nvSpPr>
          <p:cNvPr id="38" name="TextBox 37">
            <a:extLst>
              <a:ext uri="{FF2B5EF4-FFF2-40B4-BE49-F238E27FC236}">
                <a16:creationId xmlns:a16="http://schemas.microsoft.com/office/drawing/2014/main" id="{08533117-A199-ACC6-6B40-1C3E9D2B337E}"/>
              </a:ext>
            </a:extLst>
          </p:cNvPr>
          <p:cNvSpPr txBox="1"/>
          <p:nvPr/>
        </p:nvSpPr>
        <p:spPr>
          <a:xfrm>
            <a:off x="505066" y="4451978"/>
            <a:ext cx="3023051" cy="707886"/>
          </a:xfrm>
          <a:prstGeom prst="rect">
            <a:avLst/>
          </a:prstGeom>
          <a:noFill/>
        </p:spPr>
        <p:txBody>
          <a:bodyPr wrap="square" rtlCol="0">
            <a:spAutoFit/>
          </a:bodyPr>
          <a:lstStyle/>
          <a:p>
            <a:pPr>
              <a:spcAft>
                <a:spcPts val="600"/>
              </a:spcAft>
              <a:tabLst>
                <a:tab pos="1828800" algn="l"/>
              </a:tabLst>
            </a:pPr>
            <a:r>
              <a:rPr lang="en-US" sz="1600" b="1">
                <a:solidFill>
                  <a:schemeClr val="tx2">
                    <a:lumMod val="50000"/>
                  </a:schemeClr>
                </a:solidFill>
              </a:rPr>
              <a:t>Disaster Recovery On-premises</a:t>
            </a:r>
            <a:br>
              <a:rPr lang="en-US" sz="1400">
                <a:solidFill>
                  <a:schemeClr val="accent3"/>
                </a:solidFill>
              </a:rPr>
            </a:br>
            <a:r>
              <a:rPr lang="en-US" sz="1200"/>
              <a:t>Real-time hypervisor-level replication regardless of underlying hardware</a:t>
            </a:r>
          </a:p>
        </p:txBody>
      </p:sp>
      <p:pic>
        <p:nvPicPr>
          <p:cNvPr id="39" name="Picture 38">
            <a:extLst>
              <a:ext uri="{FF2B5EF4-FFF2-40B4-BE49-F238E27FC236}">
                <a16:creationId xmlns:a16="http://schemas.microsoft.com/office/drawing/2014/main" id="{5018E0FA-E68C-3181-B1A0-89E31294A409}"/>
              </a:ext>
            </a:extLst>
          </p:cNvPr>
          <p:cNvPicPr>
            <a:picLocks noChangeAspect="1"/>
          </p:cNvPicPr>
          <p:nvPr/>
        </p:nvPicPr>
        <p:blipFill>
          <a:blip r:embed="rId17" cstate="print">
            <a:biLevel thresh="25000"/>
            <a:extLst>
              <a:ext uri="{28A0092B-C50C-407E-A947-70E740481C1C}">
                <a14:useLocalDpi xmlns:a14="http://schemas.microsoft.com/office/drawing/2010/main" val="0"/>
              </a:ext>
            </a:extLst>
          </a:blip>
          <a:stretch>
            <a:fillRect/>
          </a:stretch>
        </p:blipFill>
        <p:spPr>
          <a:xfrm>
            <a:off x="666907" y="6189498"/>
            <a:ext cx="1028544" cy="355645"/>
          </a:xfrm>
          <a:prstGeom prst="rect">
            <a:avLst/>
          </a:prstGeom>
        </p:spPr>
      </p:pic>
      <p:sp>
        <p:nvSpPr>
          <p:cNvPr id="40" name="TextBox 39">
            <a:extLst>
              <a:ext uri="{FF2B5EF4-FFF2-40B4-BE49-F238E27FC236}">
                <a16:creationId xmlns:a16="http://schemas.microsoft.com/office/drawing/2014/main" id="{A90A2849-77D5-42A3-853E-C68C488D843D}"/>
              </a:ext>
            </a:extLst>
          </p:cNvPr>
          <p:cNvSpPr txBox="1"/>
          <p:nvPr/>
        </p:nvSpPr>
        <p:spPr>
          <a:xfrm rot="1860000">
            <a:off x="5506048" y="3396914"/>
            <a:ext cx="1029462" cy="276999"/>
          </a:xfrm>
          <a:prstGeom prst="rect">
            <a:avLst/>
          </a:prstGeom>
          <a:noFill/>
        </p:spPr>
        <p:txBody>
          <a:bodyPr wrap="square" rtlCol="0">
            <a:spAutoFit/>
          </a:bodyPr>
          <a:lstStyle/>
          <a:p>
            <a:pPr algn="l"/>
            <a:r>
              <a:rPr lang="en-US" sz="1200">
                <a:solidFill>
                  <a:srgbClr val="282F3C"/>
                </a:solidFill>
              </a:rPr>
              <a:t>One-to-Many</a:t>
            </a:r>
          </a:p>
        </p:txBody>
      </p:sp>
    </p:spTree>
    <p:extLst>
      <p:ext uri="{BB962C8B-B14F-4D97-AF65-F5344CB8AC3E}">
        <p14:creationId xmlns:p14="http://schemas.microsoft.com/office/powerpoint/2010/main" val="373094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HPE Standard 16x9 White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HPE Standard 16x9 White Template" id="{95AD0B46-8996-43D6-A757-ECCCFC03F9B8}" vid="{83FBB3FB-0FD9-4489-83E5-958E13ED0952}"/>
    </a:ext>
  </a:extLst>
</a:theme>
</file>

<file path=ppt/theme/theme2.xml><?xml version="1.0" encoding="utf-8"?>
<a:theme xmlns:a="http://schemas.openxmlformats.org/drawingml/2006/main" name="1_Intel2020-Blue">
  <a:themeElements>
    <a:clrScheme name="Custom 10">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One">
      <a:majorFont>
        <a:latin typeface="IntelOne Display Light"/>
        <a:ea typeface="Arial"/>
        <a:cs typeface="Arial"/>
      </a:majorFont>
      <a:minorFont>
        <a:latin typeface="IntelOne Display Regular"/>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a:spAutoFit/>
      </a:bodyPr>
      <a:lstStyle>
        <a:defPPr algn="ctr">
          <a:defRPr kumimoji="0" sz="2000" b="0" i="0" u="none" strike="noStrike" kern="1200" cap="none" normalizeH="0" baseline="0" dirty="0">
            <a:ln>
              <a:noFill/>
            </a:ln>
            <a:effectLst/>
            <a:latin typeface="IntelOne Display Medium" panose="020B0703020203020204" pitchFamily="34" charset="0"/>
            <a:ea typeface="Intel Clear Light" panose="020B0404020203020204" pitchFamily="34" charset="0"/>
            <a:cs typeface="Intel Clear Light" panose="020B0404020203020204" pitchFamily="34" charset="0"/>
          </a:defRPr>
        </a:defPPr>
      </a:lstStyle>
    </a:tx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Intel2020-Blue" id="{D9323E3A-118C-43A6-89C0-C96596E37B42}" vid="{AEA43C02-EC13-455A-B9B9-65B3CDA9AEAE}"/>
    </a:ext>
  </a:extLst>
</a:theme>
</file>

<file path=ppt/theme/theme3.xml><?xml version="1.0" encoding="utf-8"?>
<a:theme xmlns:a="http://schemas.openxmlformats.org/drawingml/2006/main" name="Office Theme">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be53fbb-6e69-433f-9756-7ffc5c00c9c8">
      <UserInfo>
        <DisplayName>Seymour, Caroline</DisplayName>
        <AccountId>52</AccountId>
        <AccountType/>
      </UserInfo>
    </SharedWithUsers>
    <_ip_UnifiedCompliancePolicyProperties xmlns="3be53fbb-6e69-433f-9756-7ffc5c00c9c8" xsi:nil="true"/>
    <Hetal xmlns="2f383b90-b2bc-48d4-a20b-eb5deded6a0c" xsi:nil="true"/>
    <_ip_UnifiedCompliancePolicyUIAction xmlns="3be53fbb-6e69-433f-9756-7ffc5c00c9c8" xsi:nil="true"/>
    <lcf76f155ced4ddcb4097134ff3c332f xmlns="2f383b90-b2bc-48d4-a20b-eb5deded6a0c">
      <Terms xmlns="http://schemas.microsoft.com/office/infopath/2007/PartnerControls"/>
    </lcf76f155ced4ddcb4097134ff3c332f>
    <TaxCatchAll xmlns="528dc42b-a8a9-4871-b1aa-61453096122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9CB3D25544B4C46B8F38286FCD22F01" ma:contentTypeVersion="29" ma:contentTypeDescription="Create a new document." ma:contentTypeScope="" ma:versionID="3e503670159a4bdd9055aecf09400cd3">
  <xsd:schema xmlns:xsd="http://www.w3.org/2001/XMLSchema" xmlns:xs="http://www.w3.org/2001/XMLSchema" xmlns:p="http://schemas.microsoft.com/office/2006/metadata/properties" xmlns:ns2="3be53fbb-6e69-433f-9756-7ffc5c00c9c8" xmlns:ns3="2f383b90-b2bc-48d4-a20b-eb5deded6a0c" xmlns:ns4="528dc42b-a8a9-4871-b1aa-61453096122c" targetNamespace="http://schemas.microsoft.com/office/2006/metadata/properties" ma:root="true" ma:fieldsID="3489d3f6c881b76b6ae2282aed81ec8a" ns2:_="" ns3:_="" ns4:_="">
    <xsd:import namespace="3be53fbb-6e69-433f-9756-7ffc5c00c9c8"/>
    <xsd:import namespace="2f383b90-b2bc-48d4-a20b-eb5deded6a0c"/>
    <xsd:import namespace="528dc42b-a8a9-4871-b1aa-61453096122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2:_ip_UnifiedCompliancePolicyProperties" minOccurs="0"/>
                <xsd:element ref="ns2:_ip_UnifiedCompliancePolicyUIAction" minOccurs="0"/>
                <xsd:element ref="ns3:MediaServiceAutoKeyPoints" minOccurs="0"/>
                <xsd:element ref="ns3:MediaServiceKeyPoints" minOccurs="0"/>
                <xsd:element ref="ns3:Hetal" minOccurs="0"/>
                <xsd:element ref="ns3:MediaLengthInSeconds" minOccurs="0"/>
                <xsd:element ref="ns3:lcf76f155ced4ddcb4097134ff3c332f" minOccurs="0"/>
                <xsd:element ref="ns4: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e53fbb-6e69-433f-9756-7ffc5c00c9c8" elementFormDefault="qualified">
    <xsd:import namespace="http://schemas.microsoft.com/office/2006/documentManagement/types"/>
    <xsd:import namespace="http://schemas.microsoft.com/office/infopath/2007/PartnerControls"/>
    <xsd:element name="SharedWithUsers" ma:index="4"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5" nillable="true" ma:displayName="Shared With Details" ma:internalName="SharedWithDetails" ma:readOnly="true">
      <xsd:simpleType>
        <xsd:restriction base="dms:Note">
          <xsd:maxLength value="255"/>
        </xsd:restriction>
      </xsd:simpleType>
    </xsd:element>
    <xsd:element name="_ip_UnifiedCompliancePolicyProperties" ma:index="14" nillable="true" ma:displayName="Unified Compliance Policy Properties" ma:internalName="_ip_UnifiedCompliancePolicyProperties" ma:readOnly="false">
      <xsd:simpleType>
        <xsd:restriction base="dms:Note"/>
      </xsd:simpleType>
    </xsd:element>
    <xsd:element name="_ip_UnifiedCompliancePolicyUIAction" ma:index="15"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383b90-b2bc-48d4-a20b-eb5deded6a0c" elementFormDefault="qualified">
    <xsd:import namespace="http://schemas.microsoft.com/office/2006/documentManagement/types"/>
    <xsd:import namespace="http://schemas.microsoft.com/office/infopath/2007/PartnerControls"/>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Tags" ma:internalName="MediaServiceAutoTags" ma:readOnly="true">
      <xsd:simpleType>
        <xsd:restriction base="dms:Text"/>
      </xsd:simpleType>
    </xsd:element>
    <xsd:element name="MediaServiceOCR" ma:index="9" nillable="true" ma:displayName="Extracted Text"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Hetal" ma:index="18" nillable="true" ma:displayName="Notes" ma:format="Dropdown" ma:internalName="Hetal">
      <xsd:simpleType>
        <xsd:restriction base="dms:Note">
          <xsd:maxLength value="255"/>
        </xsd:restriction>
      </xsd:simpleType>
    </xsd:element>
    <xsd:element name="MediaLengthInSeconds" ma:index="19" nillable="true" ma:displayName="MediaLengthInSeconds" ma:description=""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5aa102e-2e4d-4f82-9951-c6a7f8de6b7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8dc42b-a8a9-4871-b1aa-61453096122c"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e0c94911-747a-47b3-8e89-0d6f9a3ccd1f" ma:internalName="TaxCatchAll" ma:showField="CatchAllData" ma:web="3be53fbb-6e69-433f-9756-7ffc5c00c9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11C545-B24C-41D7-9644-C26255851A13}">
  <ds:schemaRefs>
    <ds:schemaRef ds:uri="2f383b90-b2bc-48d4-a20b-eb5deded6a0c"/>
    <ds:schemaRef ds:uri="3be53fbb-6e69-433f-9756-7ffc5c00c9c8"/>
    <ds:schemaRef ds:uri="528dc42b-a8a9-4871-b1aa-61453096122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BF39BF8-EA2B-441C-8ED3-337ED87978C5}">
  <ds:schemaRefs>
    <ds:schemaRef ds:uri="2f383b90-b2bc-48d4-a20b-eb5deded6a0c"/>
    <ds:schemaRef ds:uri="3be53fbb-6e69-433f-9756-7ffc5c00c9c8"/>
    <ds:schemaRef ds:uri="528dc42b-a8a9-4871-b1aa-61453096122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7F5D54A-6FB2-4C30-BC54-E5873C7C8D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HPE Standard 16x9 White Template</Template>
  <TotalTime>476</TotalTime>
  <Words>3366</Words>
  <Application>Microsoft Office PowerPoint</Application>
  <PresentationFormat>Widescreen</PresentationFormat>
  <Paragraphs>670</Paragraphs>
  <Slides>43</Slides>
  <Notes>22</Notes>
  <HiddenSlides>14</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43</vt:i4>
      </vt:variant>
    </vt:vector>
  </HeadingPairs>
  <TitlesOfParts>
    <vt:vector size="59" baseType="lpstr">
      <vt:lpstr>IntelOne Display Medium</vt:lpstr>
      <vt:lpstr>IntelOne Display Light</vt:lpstr>
      <vt:lpstr>Wingdings</vt:lpstr>
      <vt:lpstr>Calibri</vt:lpstr>
      <vt:lpstr>Source Sans Pro Black</vt:lpstr>
      <vt:lpstr>IntelOne Display Regular</vt:lpstr>
      <vt:lpstr>Source Sans Pro</vt:lpstr>
      <vt:lpstr>Calibri Light</vt:lpstr>
      <vt:lpstr>System Font Regular</vt:lpstr>
      <vt:lpstr>Source Sans Pro Semibold</vt:lpstr>
      <vt:lpstr>MetricHPE</vt:lpstr>
      <vt:lpstr>Source Sans Pro Light</vt:lpstr>
      <vt:lpstr>IntelOne Text</vt:lpstr>
      <vt:lpstr>Arial</vt:lpstr>
      <vt:lpstr>HPE Standard 16x9 White Template</vt:lpstr>
      <vt:lpstr>1_Intel2020-Blue</vt:lpstr>
      <vt:lpstr>Building resilience through data protection With HPE and Zerto software-defined solutions</vt:lpstr>
      <vt:lpstr>Top challenges</vt:lpstr>
      <vt:lpstr>Solving for any disruption with HPE and Zerto</vt:lpstr>
      <vt:lpstr>New threats require new solutions</vt:lpstr>
      <vt:lpstr>End-to-end data protection</vt:lpstr>
      <vt:lpstr>Complementary IT practices</vt:lpstr>
      <vt:lpstr>Data protection with HPE and Zerto</vt:lpstr>
      <vt:lpstr>PowerPoint Presentation</vt:lpstr>
      <vt:lpstr>Disaster recovery across on-premises, hybrid, and multi-cloud</vt:lpstr>
      <vt:lpstr>PowerPoint Presentation</vt:lpstr>
      <vt:lpstr>Unique journaling</vt:lpstr>
      <vt:lpstr>Flexible architectures with Zerto</vt:lpstr>
      <vt:lpstr>Deeply integrated DR for AWS, Azure, VMware, and HPE GreenLake</vt:lpstr>
      <vt:lpstr>Disaster recovery on HPE GreenLake</vt:lpstr>
      <vt:lpstr>HPE GreenLake for Disaster Recovery</vt:lpstr>
      <vt:lpstr>PowerPoint Presentation</vt:lpstr>
      <vt:lpstr>PowerPoint Presentation</vt:lpstr>
      <vt:lpstr>Simple, cost-effective backup</vt:lpstr>
      <vt:lpstr>Zerto Backup for SaaS, powered by Keepit</vt:lpstr>
      <vt:lpstr>HPE GreenLake for Backup and Recovery</vt:lpstr>
      <vt:lpstr>Efficient</vt:lpstr>
      <vt:lpstr>Secure</vt:lpstr>
      <vt:lpstr>Effortless</vt:lpstr>
      <vt:lpstr>How it works</vt:lpstr>
      <vt:lpstr>Unified data protection with HPE GreenLake</vt:lpstr>
      <vt:lpstr>CPU + Accelerators: Differentiated Performance On Real Workloads</vt:lpstr>
      <vt:lpstr>PowerPoint Presentation</vt:lpstr>
      <vt:lpstr>Challenges with cyber recovery</vt:lpstr>
      <vt:lpstr>Cyber recovery with HPE and Zerto</vt:lpstr>
      <vt:lpstr>Built-in technical advantages for cyber recovery</vt:lpstr>
      <vt:lpstr>Zerto Cyber Resilience Vault</vt:lpstr>
      <vt:lpstr>Why a Cyber Vault</vt:lpstr>
      <vt:lpstr>Zerto Cyber Resilience Vault</vt:lpstr>
      <vt:lpstr>Zerto Cyber Resilience Vault – with backup</vt:lpstr>
      <vt:lpstr>Zerto Cyber Resilience Vault – recovery</vt:lpstr>
      <vt:lpstr>Zerto Cyber Resilience Vault ROI</vt:lpstr>
      <vt:lpstr>Zerto Cyber Resilience Vault</vt:lpstr>
      <vt:lpstr>PowerPoint Presentation</vt:lpstr>
      <vt:lpstr>PowerPoint Presentation</vt:lpstr>
      <vt:lpstr>PowerPoint Presentation</vt:lpstr>
      <vt:lpstr>PowerPoint Presentation</vt:lpstr>
      <vt:lpstr>Experience HPE and Zerto firsthand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sample title slide</dc:title>
  <dc:creator>Mike Brennan</dc:creator>
  <cp:lastModifiedBy>Vilcu, Alexandru Dan</cp:lastModifiedBy>
  <cp:revision>5</cp:revision>
  <cp:lastPrinted>2023-09-27T15:48:27Z</cp:lastPrinted>
  <dcterms:created xsi:type="dcterms:W3CDTF">2023-09-26T05:54:28Z</dcterms:created>
  <dcterms:modified xsi:type="dcterms:W3CDTF">2023-10-24T20:34:38Z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0x010100B9CB3D25544B4C46B8F38286FCD22F01</vt:lpwstr>
  </property>
  <property fmtid="{D5CDD505-2E9C-101B-9397-08002B2CF9AE}" pid="3" name="MediaServiceImageTags">
    <vt:lpwstr/>
  </property>
</Properties>
</file>