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147470866" r:id="rId2"/>
    <p:sldId id="2076138219" r:id="rId3"/>
    <p:sldId id="2147469510" r:id="rId4"/>
    <p:sldId id="2134803574" r:id="rId5"/>
    <p:sldId id="2147470173" r:id="rId6"/>
    <p:sldId id="2076138177" r:id="rId7"/>
    <p:sldId id="2147469591" r:id="rId8"/>
    <p:sldId id="2147469613" r:id="rId9"/>
    <p:sldId id="2147469521" r:id="rId10"/>
    <p:sldId id="2134803550" r:id="rId11"/>
    <p:sldId id="3568" r:id="rId12"/>
    <p:sldId id="3565" r:id="rId13"/>
    <p:sldId id="2134803540" r:id="rId14"/>
    <p:sldId id="2076136845" r:id="rId15"/>
    <p:sldId id="3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E73"/>
    <a:srgbClr val="2CCCD2"/>
    <a:srgbClr val="3F3F3F"/>
    <a:srgbClr val="F0F0F0"/>
    <a:srgbClr val="898989"/>
    <a:srgbClr val="595959"/>
    <a:srgbClr val="B3B3B3"/>
    <a:srgbClr val="000000"/>
    <a:srgbClr val="E6E6E6"/>
    <a:srgbClr val="A2B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74629" autoAdjust="0"/>
  </p:normalViewPr>
  <p:slideViewPr>
    <p:cSldViewPr snapToGrid="0" showGuides="1">
      <p:cViewPr varScale="1">
        <p:scale>
          <a:sx n="83" d="100"/>
          <a:sy n="83" d="100"/>
        </p:scale>
        <p:origin x="1326" y="9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12A7C-3FA5-B84D-AAFB-54CF467C3BA2}" type="doc">
      <dgm:prSet loTypeId="urn:microsoft.com/office/officeart/2009/3/layout/StepUpProcess" loCatId="" qsTypeId="urn:microsoft.com/office/officeart/2005/8/quickstyle/simple1" qsCatId="simple" csTypeId="urn:microsoft.com/office/officeart/2005/8/colors/colorful5" csCatId="colorful" phldr="1"/>
      <dgm:spPr/>
      <dgm:t>
        <a:bodyPr/>
        <a:lstStyle/>
        <a:p>
          <a:endParaRPr lang="en-GB"/>
        </a:p>
      </dgm:t>
    </dgm:pt>
    <dgm:pt modelId="{67EB23C1-9ACC-894F-ACC7-BE31B7D5DEDE}">
      <dgm:prSet phldrT="[Text]" custT="1"/>
      <dgm:spPr/>
      <dgm:t>
        <a:bodyPr/>
        <a:lstStyle/>
        <a:p>
          <a:r>
            <a:rPr lang="en-GB" sz="1200">
              <a:solidFill>
                <a:srgbClr val="3CB878"/>
              </a:solidFill>
            </a:rPr>
            <a:t>Level 1 - </a:t>
          </a:r>
          <a:r>
            <a:rPr lang="en-GB" sz="1200" b="1">
              <a:solidFill>
                <a:srgbClr val="3CB878"/>
              </a:solidFill>
            </a:rPr>
            <a:t>Secure</a:t>
          </a:r>
        </a:p>
        <a:p>
          <a:r>
            <a:rPr lang="en-GB" sz="900">
              <a:solidFill>
                <a:schemeClr val="tx1"/>
              </a:solidFill>
            </a:rPr>
            <a:t>Initial</a:t>
          </a:r>
        </a:p>
      </dgm:t>
    </dgm:pt>
    <dgm:pt modelId="{E26156AC-8E5E-374E-87C5-A2A3A5EBA88A}" type="parTrans" cxnId="{0EDE9220-85D1-6C4A-8F19-71184D77D5FF}">
      <dgm:prSet/>
      <dgm:spPr/>
      <dgm:t>
        <a:bodyPr/>
        <a:lstStyle/>
        <a:p>
          <a:endParaRPr lang="en-GB" sz="1200"/>
        </a:p>
      </dgm:t>
    </dgm:pt>
    <dgm:pt modelId="{C45750C0-D3B6-394D-9E6D-A253F1074746}" type="sibTrans" cxnId="{0EDE9220-85D1-6C4A-8F19-71184D77D5FF}">
      <dgm:prSet/>
      <dgm:spPr/>
      <dgm:t>
        <a:bodyPr/>
        <a:lstStyle/>
        <a:p>
          <a:endParaRPr lang="en-GB" sz="1200"/>
        </a:p>
      </dgm:t>
    </dgm:pt>
    <dgm:pt modelId="{EDD501E0-A39E-C64C-B294-D0736109E0FF}">
      <dgm:prSet phldrT="[Text]" custT="1"/>
      <dgm:spPr/>
      <dgm:t>
        <a:bodyPr/>
        <a:lstStyle/>
        <a:p>
          <a:r>
            <a:rPr lang="en-GB" sz="1200">
              <a:solidFill>
                <a:srgbClr val="0071CE"/>
              </a:solidFill>
            </a:rPr>
            <a:t>Level 2 - </a:t>
          </a:r>
          <a:r>
            <a:rPr lang="en-GB" sz="1200" b="1">
              <a:solidFill>
                <a:srgbClr val="0071CE"/>
              </a:solidFill>
            </a:rPr>
            <a:t>Defend</a:t>
          </a:r>
        </a:p>
        <a:p>
          <a:r>
            <a:rPr lang="en-GB" sz="900">
              <a:solidFill>
                <a:schemeClr val="tx1"/>
              </a:solidFill>
            </a:rPr>
            <a:t>Managed</a:t>
          </a:r>
        </a:p>
      </dgm:t>
    </dgm:pt>
    <dgm:pt modelId="{B803204E-7DF3-6341-952F-3ED67EFD9753}" type="parTrans" cxnId="{16C2F6EF-F78C-6B40-9FC9-F6D999263C6A}">
      <dgm:prSet/>
      <dgm:spPr/>
      <dgm:t>
        <a:bodyPr/>
        <a:lstStyle/>
        <a:p>
          <a:endParaRPr lang="en-GB" sz="1200"/>
        </a:p>
      </dgm:t>
    </dgm:pt>
    <dgm:pt modelId="{FD5E59CD-D795-634F-A375-47B5CF00676F}" type="sibTrans" cxnId="{16C2F6EF-F78C-6B40-9FC9-F6D999263C6A}">
      <dgm:prSet/>
      <dgm:spPr/>
      <dgm:t>
        <a:bodyPr/>
        <a:lstStyle/>
        <a:p>
          <a:endParaRPr lang="en-GB" sz="1200"/>
        </a:p>
      </dgm:t>
    </dgm:pt>
    <dgm:pt modelId="{3AB7EAE7-B1AB-614B-A697-AFFB62468110}">
      <dgm:prSet custT="1"/>
      <dgm:spPr/>
      <dgm:t>
        <a:bodyPr/>
        <a:lstStyle/>
        <a:p>
          <a:r>
            <a:rPr lang="en-GB" sz="1200">
              <a:solidFill>
                <a:srgbClr val="9164CC"/>
              </a:solidFill>
            </a:rPr>
            <a:t>Level 3 - </a:t>
          </a:r>
          <a:r>
            <a:rPr lang="en-GB" sz="1200" b="1">
              <a:solidFill>
                <a:srgbClr val="9164CC"/>
              </a:solidFill>
            </a:rPr>
            <a:t>Contain</a:t>
          </a:r>
        </a:p>
        <a:p>
          <a:r>
            <a:rPr lang="en-GB" sz="900">
              <a:solidFill>
                <a:schemeClr val="tx1"/>
              </a:solidFill>
            </a:rPr>
            <a:t>Defined</a:t>
          </a:r>
        </a:p>
      </dgm:t>
    </dgm:pt>
    <dgm:pt modelId="{0B2DD113-4815-C24B-B963-D95C20869AEE}" type="parTrans" cxnId="{2F43D69F-ADC2-CF47-8002-B353341873BC}">
      <dgm:prSet/>
      <dgm:spPr/>
      <dgm:t>
        <a:bodyPr/>
        <a:lstStyle/>
        <a:p>
          <a:endParaRPr lang="en-GB" sz="1200"/>
        </a:p>
      </dgm:t>
    </dgm:pt>
    <dgm:pt modelId="{FFFF97FD-B39A-3548-99BC-B7CB5A8B4A07}" type="sibTrans" cxnId="{2F43D69F-ADC2-CF47-8002-B353341873BC}">
      <dgm:prSet/>
      <dgm:spPr/>
      <dgm:t>
        <a:bodyPr/>
        <a:lstStyle/>
        <a:p>
          <a:endParaRPr lang="en-GB" sz="1200"/>
        </a:p>
      </dgm:t>
    </dgm:pt>
    <dgm:pt modelId="{0ED144A9-C84C-6747-BDB6-0C0BEA419C10}">
      <dgm:prSet custT="1"/>
      <dgm:spPr/>
      <dgm:t>
        <a:bodyPr/>
        <a:lstStyle/>
        <a:p>
          <a:r>
            <a:rPr lang="en-GB" sz="1200">
              <a:solidFill>
                <a:srgbClr val="D92D27"/>
              </a:solidFill>
            </a:rPr>
            <a:t>Level 4 - </a:t>
          </a:r>
          <a:r>
            <a:rPr lang="en-GB" sz="1200" b="1">
              <a:solidFill>
                <a:srgbClr val="D92D27"/>
              </a:solidFill>
            </a:rPr>
            <a:t>Monitor</a:t>
          </a:r>
        </a:p>
        <a:p>
          <a:r>
            <a:rPr lang="en-GB" sz="900">
              <a:solidFill>
                <a:schemeClr val="tx1"/>
              </a:solidFill>
            </a:rPr>
            <a:t>Quantitatively</a:t>
          </a:r>
          <a:r>
            <a:rPr lang="en-GB" sz="900">
              <a:solidFill>
                <a:schemeClr val="bg1"/>
              </a:solidFill>
            </a:rPr>
            <a:t> </a:t>
          </a:r>
          <a:r>
            <a:rPr lang="en-GB" sz="900">
              <a:solidFill>
                <a:schemeClr val="tx1"/>
              </a:solidFill>
            </a:rPr>
            <a:t>Managed</a:t>
          </a:r>
        </a:p>
      </dgm:t>
    </dgm:pt>
    <dgm:pt modelId="{4AF48143-7347-884D-8CFE-CAE2B5FEFD41}" type="parTrans" cxnId="{ED203861-A7BA-A44E-914D-677DE3BDB3D6}">
      <dgm:prSet/>
      <dgm:spPr/>
      <dgm:t>
        <a:bodyPr/>
        <a:lstStyle/>
        <a:p>
          <a:endParaRPr lang="en-GB" sz="1200"/>
        </a:p>
      </dgm:t>
    </dgm:pt>
    <dgm:pt modelId="{2EC43F98-45C9-D244-AF5D-9D9049B3F6C7}" type="sibTrans" cxnId="{ED203861-A7BA-A44E-914D-677DE3BDB3D6}">
      <dgm:prSet/>
      <dgm:spPr/>
      <dgm:t>
        <a:bodyPr/>
        <a:lstStyle/>
        <a:p>
          <a:endParaRPr lang="en-GB" sz="1200"/>
        </a:p>
      </dgm:t>
    </dgm:pt>
    <dgm:pt modelId="{27A1C58D-D2DC-804A-A10B-D4E874BC7952}">
      <dgm:prSet custT="1"/>
      <dgm:spPr/>
      <dgm:t>
        <a:bodyPr/>
        <a:lstStyle/>
        <a:p>
          <a:r>
            <a:rPr lang="en-GB" sz="1200">
              <a:solidFill>
                <a:srgbClr val="6AD1E3"/>
              </a:solidFill>
            </a:rPr>
            <a:t>Level 5 - </a:t>
          </a:r>
          <a:r>
            <a:rPr lang="en-GB" sz="1200" b="1">
              <a:solidFill>
                <a:srgbClr val="6AD1E3"/>
              </a:solidFill>
            </a:rPr>
            <a:t>Manage</a:t>
          </a:r>
        </a:p>
        <a:p>
          <a:r>
            <a:rPr lang="en-GB" sz="900">
              <a:solidFill>
                <a:schemeClr val="tx1"/>
              </a:solidFill>
            </a:rPr>
            <a:t>Optimizing</a:t>
          </a:r>
        </a:p>
      </dgm:t>
    </dgm:pt>
    <dgm:pt modelId="{1FB79864-7E94-9145-88D8-3EC554D6C718}" type="parTrans" cxnId="{F843B755-CFF3-3043-98CB-5C11AA805022}">
      <dgm:prSet/>
      <dgm:spPr/>
      <dgm:t>
        <a:bodyPr/>
        <a:lstStyle/>
        <a:p>
          <a:endParaRPr lang="en-GB" sz="1200"/>
        </a:p>
      </dgm:t>
    </dgm:pt>
    <dgm:pt modelId="{C440E18F-E524-5D42-BB52-201868ED4CEC}" type="sibTrans" cxnId="{F843B755-CFF3-3043-98CB-5C11AA805022}">
      <dgm:prSet/>
      <dgm:spPr/>
      <dgm:t>
        <a:bodyPr/>
        <a:lstStyle/>
        <a:p>
          <a:endParaRPr lang="en-GB" sz="1200"/>
        </a:p>
      </dgm:t>
    </dgm:pt>
    <dgm:pt modelId="{9D62B40A-8F94-8F41-96E7-5673E63A1355}" type="pres">
      <dgm:prSet presAssocID="{F6B12A7C-3FA5-B84D-AAFB-54CF467C3BA2}" presName="rootnode" presStyleCnt="0">
        <dgm:presLayoutVars>
          <dgm:chMax/>
          <dgm:chPref/>
          <dgm:dir/>
          <dgm:animLvl val="lvl"/>
        </dgm:presLayoutVars>
      </dgm:prSet>
      <dgm:spPr/>
    </dgm:pt>
    <dgm:pt modelId="{237D9654-B0D3-B942-AB20-E9DCD4BC49FC}" type="pres">
      <dgm:prSet presAssocID="{67EB23C1-9ACC-894F-ACC7-BE31B7D5DEDE}" presName="composite" presStyleCnt="0"/>
      <dgm:spPr/>
    </dgm:pt>
    <dgm:pt modelId="{31329DE9-6EEA-6A46-B7A2-FC8CF7C56EAB}" type="pres">
      <dgm:prSet presAssocID="{67EB23C1-9ACC-894F-ACC7-BE31B7D5DEDE}" presName="LShape" presStyleLbl="alignNode1" presStyleIdx="0" presStyleCnt="9" custLinFactNeighborY="14624"/>
      <dgm:spPr>
        <a:solidFill>
          <a:srgbClr val="3CB878"/>
        </a:solidFill>
        <a:ln>
          <a:noFill/>
        </a:ln>
      </dgm:spPr>
    </dgm:pt>
    <dgm:pt modelId="{C872D677-1124-CF4C-A551-CBA86F3817FA}" type="pres">
      <dgm:prSet presAssocID="{67EB23C1-9ACC-894F-ACC7-BE31B7D5DEDE}" presName="ParentText" presStyleLbl="revTx" presStyleIdx="0" presStyleCnt="5" custLinFactNeighborY="11104">
        <dgm:presLayoutVars>
          <dgm:chMax val="0"/>
          <dgm:chPref val="0"/>
          <dgm:bulletEnabled val="1"/>
        </dgm:presLayoutVars>
      </dgm:prSet>
      <dgm:spPr/>
    </dgm:pt>
    <dgm:pt modelId="{E2D61861-CCC7-534A-A674-E4B837D19815}" type="pres">
      <dgm:prSet presAssocID="{67EB23C1-9ACC-894F-ACC7-BE31B7D5DEDE}" presName="Triangle" presStyleLbl="alignNode1" presStyleIdx="1" presStyleCnt="9" custLinFactNeighborY="74198"/>
      <dgm:spPr>
        <a:solidFill>
          <a:srgbClr val="0071CE"/>
        </a:solidFill>
        <a:ln>
          <a:solidFill>
            <a:srgbClr val="0071CE"/>
          </a:solidFill>
        </a:ln>
      </dgm:spPr>
    </dgm:pt>
    <dgm:pt modelId="{0C917A95-964E-C147-A10E-293B85BFE87D}" type="pres">
      <dgm:prSet presAssocID="{C45750C0-D3B6-394D-9E6D-A253F1074746}" presName="sibTrans" presStyleCnt="0"/>
      <dgm:spPr/>
    </dgm:pt>
    <dgm:pt modelId="{AEF97804-91C0-0749-919F-9D13ECCCC8A3}" type="pres">
      <dgm:prSet presAssocID="{C45750C0-D3B6-394D-9E6D-A253F1074746}" presName="space" presStyleCnt="0"/>
      <dgm:spPr/>
    </dgm:pt>
    <dgm:pt modelId="{06F2370E-1A92-654F-BB87-2BEA75D573A1}" type="pres">
      <dgm:prSet presAssocID="{EDD501E0-A39E-C64C-B294-D0736109E0FF}" presName="composite" presStyleCnt="0"/>
      <dgm:spPr/>
    </dgm:pt>
    <dgm:pt modelId="{73C5F136-64E6-8143-9DEA-F1A3853F349B}" type="pres">
      <dgm:prSet presAssocID="{EDD501E0-A39E-C64C-B294-D0736109E0FF}" presName="LShape" presStyleLbl="alignNode1" presStyleIdx="2" presStyleCnt="9" custLinFactNeighborY="14624"/>
      <dgm:spPr>
        <a:solidFill>
          <a:srgbClr val="0071CE"/>
        </a:solidFill>
        <a:ln>
          <a:noFill/>
        </a:ln>
      </dgm:spPr>
    </dgm:pt>
    <dgm:pt modelId="{9D24AB94-4A58-2147-9361-29DA5945D680}" type="pres">
      <dgm:prSet presAssocID="{EDD501E0-A39E-C64C-B294-D0736109E0FF}" presName="ParentText" presStyleLbl="revTx" presStyleIdx="1" presStyleCnt="5" custLinFactNeighborY="11104">
        <dgm:presLayoutVars>
          <dgm:chMax val="0"/>
          <dgm:chPref val="0"/>
          <dgm:bulletEnabled val="1"/>
        </dgm:presLayoutVars>
      </dgm:prSet>
      <dgm:spPr/>
    </dgm:pt>
    <dgm:pt modelId="{AFF5CC35-7C8F-F14E-8055-C67898B3A10B}" type="pres">
      <dgm:prSet presAssocID="{EDD501E0-A39E-C64C-B294-D0736109E0FF}" presName="Triangle" presStyleLbl="alignNode1" presStyleIdx="3" presStyleCnt="9" custLinFactNeighborY="74198"/>
      <dgm:spPr>
        <a:solidFill>
          <a:srgbClr val="9164CC"/>
        </a:solidFill>
        <a:ln>
          <a:solidFill>
            <a:srgbClr val="9164CC"/>
          </a:solidFill>
        </a:ln>
      </dgm:spPr>
    </dgm:pt>
    <dgm:pt modelId="{8745904F-CEAB-6B45-8F4D-D4DF1E20E467}" type="pres">
      <dgm:prSet presAssocID="{FD5E59CD-D795-634F-A375-47B5CF00676F}" presName="sibTrans" presStyleCnt="0"/>
      <dgm:spPr/>
    </dgm:pt>
    <dgm:pt modelId="{DDAA0819-AA43-3845-AA5B-997A3376FA80}" type="pres">
      <dgm:prSet presAssocID="{FD5E59CD-D795-634F-A375-47B5CF00676F}" presName="space" presStyleCnt="0"/>
      <dgm:spPr/>
    </dgm:pt>
    <dgm:pt modelId="{6F9156FD-BEE1-134C-9BCE-B33BCBE7B574}" type="pres">
      <dgm:prSet presAssocID="{3AB7EAE7-B1AB-614B-A697-AFFB62468110}" presName="composite" presStyleCnt="0"/>
      <dgm:spPr/>
    </dgm:pt>
    <dgm:pt modelId="{A3878FB2-415B-6F49-AABB-B503CF9475BE}" type="pres">
      <dgm:prSet presAssocID="{3AB7EAE7-B1AB-614B-A697-AFFB62468110}" presName="LShape" presStyleLbl="alignNode1" presStyleIdx="4" presStyleCnt="9" custLinFactNeighborY="14624"/>
      <dgm:spPr>
        <a:solidFill>
          <a:srgbClr val="9164CC"/>
        </a:solidFill>
        <a:ln>
          <a:solidFill>
            <a:srgbClr val="9164CC"/>
          </a:solidFill>
        </a:ln>
      </dgm:spPr>
    </dgm:pt>
    <dgm:pt modelId="{7309E746-B4AD-C840-B100-FCC9459DF444}" type="pres">
      <dgm:prSet presAssocID="{3AB7EAE7-B1AB-614B-A697-AFFB62468110}" presName="ParentText" presStyleLbl="revTx" presStyleIdx="2" presStyleCnt="5" custLinFactNeighborY="11104">
        <dgm:presLayoutVars>
          <dgm:chMax val="0"/>
          <dgm:chPref val="0"/>
          <dgm:bulletEnabled val="1"/>
        </dgm:presLayoutVars>
      </dgm:prSet>
      <dgm:spPr/>
    </dgm:pt>
    <dgm:pt modelId="{55714A9E-F293-A14A-AD90-67D98F42534C}" type="pres">
      <dgm:prSet presAssocID="{3AB7EAE7-B1AB-614B-A697-AFFB62468110}" presName="Triangle" presStyleLbl="alignNode1" presStyleIdx="5" presStyleCnt="9" custLinFactNeighborY="74198"/>
      <dgm:spPr>
        <a:solidFill>
          <a:srgbClr val="D92D27"/>
        </a:solidFill>
        <a:ln>
          <a:solidFill>
            <a:srgbClr val="D92D27"/>
          </a:solidFill>
        </a:ln>
      </dgm:spPr>
    </dgm:pt>
    <dgm:pt modelId="{BF0ED9E6-024A-EA42-8C19-E684E630B319}" type="pres">
      <dgm:prSet presAssocID="{FFFF97FD-B39A-3548-99BC-B7CB5A8B4A07}" presName="sibTrans" presStyleCnt="0"/>
      <dgm:spPr/>
    </dgm:pt>
    <dgm:pt modelId="{6EC3B998-4E6B-1D45-8477-0287E45EF5D1}" type="pres">
      <dgm:prSet presAssocID="{FFFF97FD-B39A-3548-99BC-B7CB5A8B4A07}" presName="space" presStyleCnt="0"/>
      <dgm:spPr/>
    </dgm:pt>
    <dgm:pt modelId="{DD2F8144-B95D-9345-8A44-DFDC7764E0D7}" type="pres">
      <dgm:prSet presAssocID="{0ED144A9-C84C-6747-BDB6-0C0BEA419C10}" presName="composite" presStyleCnt="0"/>
      <dgm:spPr/>
    </dgm:pt>
    <dgm:pt modelId="{68BF03EA-9E4F-984E-A393-8D1881DF8DC2}" type="pres">
      <dgm:prSet presAssocID="{0ED144A9-C84C-6747-BDB6-0C0BEA419C10}" presName="LShape" presStyleLbl="alignNode1" presStyleIdx="6" presStyleCnt="9" custLinFactNeighborY="14624"/>
      <dgm:spPr>
        <a:solidFill>
          <a:srgbClr val="D92D27"/>
        </a:solidFill>
        <a:ln>
          <a:solidFill>
            <a:srgbClr val="D92D27"/>
          </a:solidFill>
        </a:ln>
      </dgm:spPr>
    </dgm:pt>
    <dgm:pt modelId="{FBF87157-B5A1-334C-8190-26DBEDFBBD66}" type="pres">
      <dgm:prSet presAssocID="{0ED144A9-C84C-6747-BDB6-0C0BEA419C10}" presName="ParentText" presStyleLbl="revTx" presStyleIdx="3" presStyleCnt="5" custLinFactNeighborY="11104">
        <dgm:presLayoutVars>
          <dgm:chMax val="0"/>
          <dgm:chPref val="0"/>
          <dgm:bulletEnabled val="1"/>
        </dgm:presLayoutVars>
      </dgm:prSet>
      <dgm:spPr/>
    </dgm:pt>
    <dgm:pt modelId="{7CD37AA2-8B1A-4D46-BD6A-25533C32746A}" type="pres">
      <dgm:prSet presAssocID="{0ED144A9-C84C-6747-BDB6-0C0BEA419C10}" presName="Triangle" presStyleLbl="alignNode1" presStyleIdx="7" presStyleCnt="9" custLinFactNeighborY="74198"/>
      <dgm:spPr>
        <a:solidFill>
          <a:srgbClr val="6AD1E3"/>
        </a:solidFill>
        <a:ln>
          <a:solidFill>
            <a:srgbClr val="6AD1E3"/>
          </a:solidFill>
        </a:ln>
      </dgm:spPr>
    </dgm:pt>
    <dgm:pt modelId="{0B316F1B-8923-674F-B336-500CC4E29D30}" type="pres">
      <dgm:prSet presAssocID="{2EC43F98-45C9-D244-AF5D-9D9049B3F6C7}" presName="sibTrans" presStyleCnt="0"/>
      <dgm:spPr/>
    </dgm:pt>
    <dgm:pt modelId="{CFF36BCF-8065-F54F-8E92-DCA2DAD4E915}" type="pres">
      <dgm:prSet presAssocID="{2EC43F98-45C9-D244-AF5D-9D9049B3F6C7}" presName="space" presStyleCnt="0"/>
      <dgm:spPr/>
    </dgm:pt>
    <dgm:pt modelId="{D9C8DB22-E709-B441-88B5-A9ACAB280183}" type="pres">
      <dgm:prSet presAssocID="{27A1C58D-D2DC-804A-A10B-D4E874BC7952}" presName="composite" presStyleCnt="0"/>
      <dgm:spPr/>
    </dgm:pt>
    <dgm:pt modelId="{4F743F4F-35D6-9140-8762-9955777C513E}" type="pres">
      <dgm:prSet presAssocID="{27A1C58D-D2DC-804A-A10B-D4E874BC7952}" presName="LShape" presStyleLbl="alignNode1" presStyleIdx="8" presStyleCnt="9" custLinFactNeighborY="14624"/>
      <dgm:spPr>
        <a:solidFill>
          <a:srgbClr val="6AD1E3"/>
        </a:solidFill>
        <a:ln>
          <a:solidFill>
            <a:srgbClr val="6AD1E3"/>
          </a:solidFill>
        </a:ln>
      </dgm:spPr>
    </dgm:pt>
    <dgm:pt modelId="{D24F60DD-134F-7B4E-BA4C-B0AA35F169D0}" type="pres">
      <dgm:prSet presAssocID="{27A1C58D-D2DC-804A-A10B-D4E874BC7952}" presName="ParentText" presStyleLbl="revTx" presStyleIdx="4" presStyleCnt="5" custLinFactNeighborY="11104">
        <dgm:presLayoutVars>
          <dgm:chMax val="0"/>
          <dgm:chPref val="0"/>
          <dgm:bulletEnabled val="1"/>
        </dgm:presLayoutVars>
      </dgm:prSet>
      <dgm:spPr/>
    </dgm:pt>
  </dgm:ptLst>
  <dgm:cxnLst>
    <dgm:cxn modelId="{0EDE9220-85D1-6C4A-8F19-71184D77D5FF}" srcId="{F6B12A7C-3FA5-B84D-AAFB-54CF467C3BA2}" destId="{67EB23C1-9ACC-894F-ACC7-BE31B7D5DEDE}" srcOrd="0" destOrd="0" parTransId="{E26156AC-8E5E-374E-87C5-A2A3A5EBA88A}" sibTransId="{C45750C0-D3B6-394D-9E6D-A253F1074746}"/>
    <dgm:cxn modelId="{40BAEC32-1DA8-7F45-BC87-76EDEA3ED085}" type="presOf" srcId="{0ED144A9-C84C-6747-BDB6-0C0BEA419C10}" destId="{FBF87157-B5A1-334C-8190-26DBEDFBBD66}" srcOrd="0" destOrd="0" presId="urn:microsoft.com/office/officeart/2009/3/layout/StepUpProcess"/>
    <dgm:cxn modelId="{ED203861-A7BA-A44E-914D-677DE3BDB3D6}" srcId="{F6B12A7C-3FA5-B84D-AAFB-54CF467C3BA2}" destId="{0ED144A9-C84C-6747-BDB6-0C0BEA419C10}" srcOrd="3" destOrd="0" parTransId="{4AF48143-7347-884D-8CFE-CAE2B5FEFD41}" sibTransId="{2EC43F98-45C9-D244-AF5D-9D9049B3F6C7}"/>
    <dgm:cxn modelId="{F4490B42-0A7B-754F-81BB-41632B7A91AB}" type="presOf" srcId="{67EB23C1-9ACC-894F-ACC7-BE31B7D5DEDE}" destId="{C872D677-1124-CF4C-A551-CBA86F3817FA}" srcOrd="0" destOrd="0" presId="urn:microsoft.com/office/officeart/2009/3/layout/StepUpProcess"/>
    <dgm:cxn modelId="{505E2546-6E5B-E746-8A1C-D9853BCF984D}" type="presOf" srcId="{27A1C58D-D2DC-804A-A10B-D4E874BC7952}" destId="{D24F60DD-134F-7B4E-BA4C-B0AA35F169D0}" srcOrd="0" destOrd="0" presId="urn:microsoft.com/office/officeart/2009/3/layout/StepUpProcess"/>
    <dgm:cxn modelId="{0FBA8D52-88BB-2B4B-BDB3-B339A4551D23}" type="presOf" srcId="{F6B12A7C-3FA5-B84D-AAFB-54CF467C3BA2}" destId="{9D62B40A-8F94-8F41-96E7-5673E63A1355}" srcOrd="0" destOrd="0" presId="urn:microsoft.com/office/officeart/2009/3/layout/StepUpProcess"/>
    <dgm:cxn modelId="{F843B755-CFF3-3043-98CB-5C11AA805022}" srcId="{F6B12A7C-3FA5-B84D-AAFB-54CF467C3BA2}" destId="{27A1C58D-D2DC-804A-A10B-D4E874BC7952}" srcOrd="4" destOrd="0" parTransId="{1FB79864-7E94-9145-88D8-3EC554D6C718}" sibTransId="{C440E18F-E524-5D42-BB52-201868ED4CEC}"/>
    <dgm:cxn modelId="{4CFBEC59-4284-AB41-8E5A-1F50CF7DFB2E}" type="presOf" srcId="{EDD501E0-A39E-C64C-B294-D0736109E0FF}" destId="{9D24AB94-4A58-2147-9361-29DA5945D680}" srcOrd="0" destOrd="0" presId="urn:microsoft.com/office/officeart/2009/3/layout/StepUpProcess"/>
    <dgm:cxn modelId="{2F43D69F-ADC2-CF47-8002-B353341873BC}" srcId="{F6B12A7C-3FA5-B84D-AAFB-54CF467C3BA2}" destId="{3AB7EAE7-B1AB-614B-A697-AFFB62468110}" srcOrd="2" destOrd="0" parTransId="{0B2DD113-4815-C24B-B963-D95C20869AEE}" sibTransId="{FFFF97FD-B39A-3548-99BC-B7CB5A8B4A07}"/>
    <dgm:cxn modelId="{16C2F6EF-F78C-6B40-9FC9-F6D999263C6A}" srcId="{F6B12A7C-3FA5-B84D-AAFB-54CF467C3BA2}" destId="{EDD501E0-A39E-C64C-B294-D0736109E0FF}" srcOrd="1" destOrd="0" parTransId="{B803204E-7DF3-6341-952F-3ED67EFD9753}" sibTransId="{FD5E59CD-D795-634F-A375-47B5CF00676F}"/>
    <dgm:cxn modelId="{6CD04FF7-CC9A-0647-987E-F2BF60EE8F6E}" type="presOf" srcId="{3AB7EAE7-B1AB-614B-A697-AFFB62468110}" destId="{7309E746-B4AD-C840-B100-FCC9459DF444}" srcOrd="0" destOrd="0" presId="urn:microsoft.com/office/officeart/2009/3/layout/StepUpProcess"/>
    <dgm:cxn modelId="{E6026D20-87D1-774C-911D-0201E09CAA2C}" type="presParOf" srcId="{9D62B40A-8F94-8F41-96E7-5673E63A1355}" destId="{237D9654-B0D3-B942-AB20-E9DCD4BC49FC}" srcOrd="0" destOrd="0" presId="urn:microsoft.com/office/officeart/2009/3/layout/StepUpProcess"/>
    <dgm:cxn modelId="{88CCA529-C5F3-9546-8D2A-98A0951105F1}" type="presParOf" srcId="{237D9654-B0D3-B942-AB20-E9DCD4BC49FC}" destId="{31329DE9-6EEA-6A46-B7A2-FC8CF7C56EAB}" srcOrd="0" destOrd="0" presId="urn:microsoft.com/office/officeart/2009/3/layout/StepUpProcess"/>
    <dgm:cxn modelId="{6BC70F57-5E65-4242-A36E-C9940E0DAFF6}" type="presParOf" srcId="{237D9654-B0D3-B942-AB20-E9DCD4BC49FC}" destId="{C872D677-1124-CF4C-A551-CBA86F3817FA}" srcOrd="1" destOrd="0" presId="urn:microsoft.com/office/officeart/2009/3/layout/StepUpProcess"/>
    <dgm:cxn modelId="{F49C9083-6BE8-2B4D-9458-8B70EA61F506}" type="presParOf" srcId="{237D9654-B0D3-B942-AB20-E9DCD4BC49FC}" destId="{E2D61861-CCC7-534A-A674-E4B837D19815}" srcOrd="2" destOrd="0" presId="urn:microsoft.com/office/officeart/2009/3/layout/StepUpProcess"/>
    <dgm:cxn modelId="{C3403645-E5EE-D144-8476-EA6723E73AA9}" type="presParOf" srcId="{9D62B40A-8F94-8F41-96E7-5673E63A1355}" destId="{0C917A95-964E-C147-A10E-293B85BFE87D}" srcOrd="1" destOrd="0" presId="urn:microsoft.com/office/officeart/2009/3/layout/StepUpProcess"/>
    <dgm:cxn modelId="{76FBB0FC-35ED-6646-92C4-F9D91E9568CC}" type="presParOf" srcId="{0C917A95-964E-C147-A10E-293B85BFE87D}" destId="{AEF97804-91C0-0749-919F-9D13ECCCC8A3}" srcOrd="0" destOrd="0" presId="urn:microsoft.com/office/officeart/2009/3/layout/StepUpProcess"/>
    <dgm:cxn modelId="{4E6DE33E-4A17-A246-9FB3-48439944B1BE}" type="presParOf" srcId="{9D62B40A-8F94-8F41-96E7-5673E63A1355}" destId="{06F2370E-1A92-654F-BB87-2BEA75D573A1}" srcOrd="2" destOrd="0" presId="urn:microsoft.com/office/officeart/2009/3/layout/StepUpProcess"/>
    <dgm:cxn modelId="{1890D6B4-4FC3-594B-99D1-5161F20CFC8E}" type="presParOf" srcId="{06F2370E-1A92-654F-BB87-2BEA75D573A1}" destId="{73C5F136-64E6-8143-9DEA-F1A3853F349B}" srcOrd="0" destOrd="0" presId="urn:microsoft.com/office/officeart/2009/3/layout/StepUpProcess"/>
    <dgm:cxn modelId="{D0E5A1E8-26EE-E24A-AD79-26D56AC3903F}" type="presParOf" srcId="{06F2370E-1A92-654F-BB87-2BEA75D573A1}" destId="{9D24AB94-4A58-2147-9361-29DA5945D680}" srcOrd="1" destOrd="0" presId="urn:microsoft.com/office/officeart/2009/3/layout/StepUpProcess"/>
    <dgm:cxn modelId="{0C315482-A96E-9B40-B4DD-20D2BC2CCA25}" type="presParOf" srcId="{06F2370E-1A92-654F-BB87-2BEA75D573A1}" destId="{AFF5CC35-7C8F-F14E-8055-C67898B3A10B}" srcOrd="2" destOrd="0" presId="urn:microsoft.com/office/officeart/2009/3/layout/StepUpProcess"/>
    <dgm:cxn modelId="{9A9E4009-8BE2-AA44-BBF2-00F706943EDA}" type="presParOf" srcId="{9D62B40A-8F94-8F41-96E7-5673E63A1355}" destId="{8745904F-CEAB-6B45-8F4D-D4DF1E20E467}" srcOrd="3" destOrd="0" presId="urn:microsoft.com/office/officeart/2009/3/layout/StepUpProcess"/>
    <dgm:cxn modelId="{D15EE3E9-5227-0746-987B-FB0663032DE3}" type="presParOf" srcId="{8745904F-CEAB-6B45-8F4D-D4DF1E20E467}" destId="{DDAA0819-AA43-3845-AA5B-997A3376FA80}" srcOrd="0" destOrd="0" presId="urn:microsoft.com/office/officeart/2009/3/layout/StepUpProcess"/>
    <dgm:cxn modelId="{046C7E53-4650-6E4C-B94B-DB421AFCA406}" type="presParOf" srcId="{9D62B40A-8F94-8F41-96E7-5673E63A1355}" destId="{6F9156FD-BEE1-134C-9BCE-B33BCBE7B574}" srcOrd="4" destOrd="0" presId="urn:microsoft.com/office/officeart/2009/3/layout/StepUpProcess"/>
    <dgm:cxn modelId="{A50F6B75-EE2F-6344-991D-C6FC25076937}" type="presParOf" srcId="{6F9156FD-BEE1-134C-9BCE-B33BCBE7B574}" destId="{A3878FB2-415B-6F49-AABB-B503CF9475BE}" srcOrd="0" destOrd="0" presId="urn:microsoft.com/office/officeart/2009/3/layout/StepUpProcess"/>
    <dgm:cxn modelId="{978AB168-5355-4D47-86C1-FD6B5E75F945}" type="presParOf" srcId="{6F9156FD-BEE1-134C-9BCE-B33BCBE7B574}" destId="{7309E746-B4AD-C840-B100-FCC9459DF444}" srcOrd="1" destOrd="0" presId="urn:microsoft.com/office/officeart/2009/3/layout/StepUpProcess"/>
    <dgm:cxn modelId="{114BF77F-9CAB-144F-AAEB-08A518691F97}" type="presParOf" srcId="{6F9156FD-BEE1-134C-9BCE-B33BCBE7B574}" destId="{55714A9E-F293-A14A-AD90-67D98F42534C}" srcOrd="2" destOrd="0" presId="urn:microsoft.com/office/officeart/2009/3/layout/StepUpProcess"/>
    <dgm:cxn modelId="{5D808195-1136-E744-AAAE-B6523052D5D9}" type="presParOf" srcId="{9D62B40A-8F94-8F41-96E7-5673E63A1355}" destId="{BF0ED9E6-024A-EA42-8C19-E684E630B319}" srcOrd="5" destOrd="0" presId="urn:microsoft.com/office/officeart/2009/3/layout/StepUpProcess"/>
    <dgm:cxn modelId="{FBA7377C-755D-BE4B-9D3A-EA1B88886603}" type="presParOf" srcId="{BF0ED9E6-024A-EA42-8C19-E684E630B319}" destId="{6EC3B998-4E6B-1D45-8477-0287E45EF5D1}" srcOrd="0" destOrd="0" presId="urn:microsoft.com/office/officeart/2009/3/layout/StepUpProcess"/>
    <dgm:cxn modelId="{728190BA-15B4-5A43-BF12-728943B8F4A1}" type="presParOf" srcId="{9D62B40A-8F94-8F41-96E7-5673E63A1355}" destId="{DD2F8144-B95D-9345-8A44-DFDC7764E0D7}" srcOrd="6" destOrd="0" presId="urn:microsoft.com/office/officeart/2009/3/layout/StepUpProcess"/>
    <dgm:cxn modelId="{10288EF4-B472-E54C-AFE1-AC7D0F48AE92}" type="presParOf" srcId="{DD2F8144-B95D-9345-8A44-DFDC7764E0D7}" destId="{68BF03EA-9E4F-984E-A393-8D1881DF8DC2}" srcOrd="0" destOrd="0" presId="urn:microsoft.com/office/officeart/2009/3/layout/StepUpProcess"/>
    <dgm:cxn modelId="{741EA7CC-FAA2-BD40-99AC-B2DF99EB9AB5}" type="presParOf" srcId="{DD2F8144-B95D-9345-8A44-DFDC7764E0D7}" destId="{FBF87157-B5A1-334C-8190-26DBEDFBBD66}" srcOrd="1" destOrd="0" presId="urn:microsoft.com/office/officeart/2009/3/layout/StepUpProcess"/>
    <dgm:cxn modelId="{87F5C375-9737-5A46-9076-8517D6487271}" type="presParOf" srcId="{DD2F8144-B95D-9345-8A44-DFDC7764E0D7}" destId="{7CD37AA2-8B1A-4D46-BD6A-25533C32746A}" srcOrd="2" destOrd="0" presId="urn:microsoft.com/office/officeart/2009/3/layout/StepUpProcess"/>
    <dgm:cxn modelId="{F9DAA98B-1B01-4342-9CA6-DE5E798EB661}" type="presParOf" srcId="{9D62B40A-8F94-8F41-96E7-5673E63A1355}" destId="{0B316F1B-8923-674F-B336-500CC4E29D30}" srcOrd="7" destOrd="0" presId="urn:microsoft.com/office/officeart/2009/3/layout/StepUpProcess"/>
    <dgm:cxn modelId="{0C3D5BCF-4CCA-A244-BA17-9AA0B3AD5FA0}" type="presParOf" srcId="{0B316F1B-8923-674F-B336-500CC4E29D30}" destId="{CFF36BCF-8065-F54F-8E92-DCA2DAD4E915}" srcOrd="0" destOrd="0" presId="urn:microsoft.com/office/officeart/2009/3/layout/StepUpProcess"/>
    <dgm:cxn modelId="{D78D09D6-D2C5-6D4F-9194-DA35E7C6EB51}" type="presParOf" srcId="{9D62B40A-8F94-8F41-96E7-5673E63A1355}" destId="{D9C8DB22-E709-B441-88B5-A9ACAB280183}" srcOrd="8" destOrd="0" presId="urn:microsoft.com/office/officeart/2009/3/layout/StepUpProcess"/>
    <dgm:cxn modelId="{4C42BE12-35C5-1242-AFBD-06AAFBCB7CF2}" type="presParOf" srcId="{D9C8DB22-E709-B441-88B5-A9ACAB280183}" destId="{4F743F4F-35D6-9140-8762-9955777C513E}" srcOrd="0" destOrd="0" presId="urn:microsoft.com/office/officeart/2009/3/layout/StepUpProcess"/>
    <dgm:cxn modelId="{439C1DA6-99DF-1545-A3A0-7932F409D6B3}" type="presParOf" srcId="{D9C8DB22-E709-B441-88B5-A9ACAB280183}" destId="{D24F60DD-134F-7B4E-BA4C-B0AA35F169D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29DE9-6EEA-6A46-B7A2-FC8CF7C56EAB}">
      <dsp:nvSpPr>
        <dsp:cNvPr id="0" name=""/>
        <dsp:cNvSpPr/>
      </dsp:nvSpPr>
      <dsp:spPr>
        <a:xfrm rot="5400000">
          <a:off x="325288" y="2448777"/>
          <a:ext cx="970811" cy="1615408"/>
        </a:xfrm>
        <a:prstGeom prst="corner">
          <a:avLst>
            <a:gd name="adj1" fmla="val 16120"/>
            <a:gd name="adj2" fmla="val 16110"/>
          </a:avLst>
        </a:prstGeom>
        <a:solidFill>
          <a:srgbClr val="3CB8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72D677-1124-CF4C-A551-CBA86F3817FA}">
      <dsp:nvSpPr>
        <dsp:cNvPr id="0" name=""/>
        <dsp:cNvSpPr/>
      </dsp:nvSpPr>
      <dsp:spPr>
        <a:xfrm>
          <a:off x="163235" y="2931415"/>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3CB878"/>
              </a:solidFill>
            </a:rPr>
            <a:t>Level 1 - </a:t>
          </a:r>
          <a:r>
            <a:rPr lang="en-GB" sz="1200" b="1" kern="1200">
              <a:solidFill>
                <a:srgbClr val="3CB878"/>
              </a:solidFill>
            </a:rPr>
            <a:t>Secure</a:t>
          </a:r>
        </a:p>
        <a:p>
          <a:pPr marL="0" lvl="0" indent="0" algn="l" defTabSz="533400">
            <a:lnSpc>
              <a:spcPct val="90000"/>
            </a:lnSpc>
            <a:spcBef>
              <a:spcPct val="0"/>
            </a:spcBef>
            <a:spcAft>
              <a:spcPct val="35000"/>
            </a:spcAft>
            <a:buNone/>
          </a:pPr>
          <a:r>
            <a:rPr lang="en-GB" sz="900" kern="1200">
              <a:solidFill>
                <a:schemeClr val="tx1"/>
              </a:solidFill>
            </a:rPr>
            <a:t>Initial</a:t>
          </a:r>
        </a:p>
      </dsp:txBody>
      <dsp:txXfrm>
        <a:off x="163235" y="2931415"/>
        <a:ext cx="1458399" cy="1278372"/>
      </dsp:txXfrm>
    </dsp:sp>
    <dsp:sp modelId="{E2D61861-CCC7-534A-A674-E4B837D19815}">
      <dsp:nvSpPr>
        <dsp:cNvPr id="0" name=""/>
        <dsp:cNvSpPr/>
      </dsp:nvSpPr>
      <dsp:spPr>
        <a:xfrm>
          <a:off x="1346465" y="2392048"/>
          <a:ext cx="275169" cy="275169"/>
        </a:xfrm>
        <a:prstGeom prst="triangle">
          <a:avLst>
            <a:gd name="adj" fmla="val 100000"/>
          </a:avLst>
        </a:prstGeom>
        <a:solidFill>
          <a:srgbClr val="0071CE"/>
        </a:solidFill>
        <a:ln w="12700" cap="flat" cmpd="sng" algn="ctr">
          <a:solidFill>
            <a:srgbClr val="0071C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5F136-64E6-8143-9DEA-F1A3853F349B}">
      <dsp:nvSpPr>
        <dsp:cNvPr id="0" name=""/>
        <dsp:cNvSpPr/>
      </dsp:nvSpPr>
      <dsp:spPr>
        <a:xfrm rot="5400000">
          <a:off x="2110654" y="2006986"/>
          <a:ext cx="970811" cy="1615408"/>
        </a:xfrm>
        <a:prstGeom prst="corner">
          <a:avLst>
            <a:gd name="adj1" fmla="val 16120"/>
            <a:gd name="adj2" fmla="val 16110"/>
          </a:avLst>
        </a:prstGeom>
        <a:solidFill>
          <a:srgbClr val="0071C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4AB94-4A58-2147-9361-29DA5945D680}">
      <dsp:nvSpPr>
        <dsp:cNvPr id="0" name=""/>
        <dsp:cNvSpPr/>
      </dsp:nvSpPr>
      <dsp:spPr>
        <a:xfrm>
          <a:off x="1948602" y="2489625"/>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71CE"/>
              </a:solidFill>
            </a:rPr>
            <a:t>Level 2 - </a:t>
          </a:r>
          <a:r>
            <a:rPr lang="en-GB" sz="1200" b="1" kern="1200">
              <a:solidFill>
                <a:srgbClr val="0071CE"/>
              </a:solidFill>
            </a:rPr>
            <a:t>Defend</a:t>
          </a:r>
        </a:p>
        <a:p>
          <a:pPr marL="0" lvl="0" indent="0" algn="l" defTabSz="533400">
            <a:lnSpc>
              <a:spcPct val="90000"/>
            </a:lnSpc>
            <a:spcBef>
              <a:spcPct val="0"/>
            </a:spcBef>
            <a:spcAft>
              <a:spcPct val="35000"/>
            </a:spcAft>
            <a:buNone/>
          </a:pPr>
          <a:r>
            <a:rPr lang="en-GB" sz="900" kern="1200">
              <a:solidFill>
                <a:schemeClr val="tx1"/>
              </a:solidFill>
            </a:rPr>
            <a:t>Managed</a:t>
          </a:r>
        </a:p>
      </dsp:txBody>
      <dsp:txXfrm>
        <a:off x="1948602" y="2489625"/>
        <a:ext cx="1458399" cy="1278372"/>
      </dsp:txXfrm>
    </dsp:sp>
    <dsp:sp modelId="{AFF5CC35-7C8F-F14E-8055-C67898B3A10B}">
      <dsp:nvSpPr>
        <dsp:cNvPr id="0" name=""/>
        <dsp:cNvSpPr/>
      </dsp:nvSpPr>
      <dsp:spPr>
        <a:xfrm>
          <a:off x="3131831" y="1950257"/>
          <a:ext cx="275169" cy="275169"/>
        </a:xfrm>
        <a:prstGeom prst="triangle">
          <a:avLst>
            <a:gd name="adj" fmla="val 100000"/>
          </a:avLst>
        </a:prstGeom>
        <a:solidFill>
          <a:srgbClr val="9164CC"/>
        </a:solidFill>
        <a:ln w="12700" cap="flat" cmpd="sng" algn="ctr">
          <a:solidFill>
            <a:srgbClr val="9164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78FB2-415B-6F49-AABB-B503CF9475BE}">
      <dsp:nvSpPr>
        <dsp:cNvPr id="0" name=""/>
        <dsp:cNvSpPr/>
      </dsp:nvSpPr>
      <dsp:spPr>
        <a:xfrm rot="5400000">
          <a:off x="3896020" y="1565196"/>
          <a:ext cx="970811" cy="1615408"/>
        </a:xfrm>
        <a:prstGeom prst="corner">
          <a:avLst>
            <a:gd name="adj1" fmla="val 16120"/>
            <a:gd name="adj2" fmla="val 16110"/>
          </a:avLst>
        </a:prstGeom>
        <a:solidFill>
          <a:srgbClr val="9164CC"/>
        </a:solidFill>
        <a:ln w="12700" cap="flat" cmpd="sng" algn="ctr">
          <a:solidFill>
            <a:srgbClr val="9164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9E746-B4AD-C840-B100-FCC9459DF444}">
      <dsp:nvSpPr>
        <dsp:cNvPr id="0" name=""/>
        <dsp:cNvSpPr/>
      </dsp:nvSpPr>
      <dsp:spPr>
        <a:xfrm>
          <a:off x="3733968" y="2047834"/>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9164CC"/>
              </a:solidFill>
            </a:rPr>
            <a:t>Level 3 - </a:t>
          </a:r>
          <a:r>
            <a:rPr lang="en-GB" sz="1200" b="1" kern="1200">
              <a:solidFill>
                <a:srgbClr val="9164CC"/>
              </a:solidFill>
            </a:rPr>
            <a:t>Contain</a:t>
          </a:r>
        </a:p>
        <a:p>
          <a:pPr marL="0" lvl="0" indent="0" algn="l" defTabSz="533400">
            <a:lnSpc>
              <a:spcPct val="90000"/>
            </a:lnSpc>
            <a:spcBef>
              <a:spcPct val="0"/>
            </a:spcBef>
            <a:spcAft>
              <a:spcPct val="35000"/>
            </a:spcAft>
            <a:buNone/>
          </a:pPr>
          <a:r>
            <a:rPr lang="en-GB" sz="900" kern="1200">
              <a:solidFill>
                <a:schemeClr val="tx1"/>
              </a:solidFill>
            </a:rPr>
            <a:t>Defined</a:t>
          </a:r>
        </a:p>
      </dsp:txBody>
      <dsp:txXfrm>
        <a:off x="3733968" y="2047834"/>
        <a:ext cx="1458399" cy="1278372"/>
      </dsp:txXfrm>
    </dsp:sp>
    <dsp:sp modelId="{55714A9E-F293-A14A-AD90-67D98F42534C}">
      <dsp:nvSpPr>
        <dsp:cNvPr id="0" name=""/>
        <dsp:cNvSpPr/>
      </dsp:nvSpPr>
      <dsp:spPr>
        <a:xfrm>
          <a:off x="4917198" y="1508467"/>
          <a:ext cx="275169" cy="275169"/>
        </a:xfrm>
        <a:prstGeom prst="triangle">
          <a:avLst>
            <a:gd name="adj" fmla="val 100000"/>
          </a:avLst>
        </a:prstGeom>
        <a:solidFill>
          <a:srgbClr val="D92D27"/>
        </a:solidFill>
        <a:ln w="12700" cap="flat" cmpd="sng" algn="ctr">
          <a:solidFill>
            <a:srgbClr val="D92D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F03EA-9E4F-984E-A393-8D1881DF8DC2}">
      <dsp:nvSpPr>
        <dsp:cNvPr id="0" name=""/>
        <dsp:cNvSpPr/>
      </dsp:nvSpPr>
      <dsp:spPr>
        <a:xfrm rot="5400000">
          <a:off x="5681386" y="1123405"/>
          <a:ext cx="970811" cy="1615408"/>
        </a:xfrm>
        <a:prstGeom prst="corner">
          <a:avLst>
            <a:gd name="adj1" fmla="val 16120"/>
            <a:gd name="adj2" fmla="val 16110"/>
          </a:avLst>
        </a:prstGeom>
        <a:solidFill>
          <a:srgbClr val="D92D27"/>
        </a:solidFill>
        <a:ln w="12700" cap="flat" cmpd="sng" algn="ctr">
          <a:solidFill>
            <a:srgbClr val="D92D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87157-B5A1-334C-8190-26DBEDFBBD66}">
      <dsp:nvSpPr>
        <dsp:cNvPr id="0" name=""/>
        <dsp:cNvSpPr/>
      </dsp:nvSpPr>
      <dsp:spPr>
        <a:xfrm>
          <a:off x="5519334" y="1606043"/>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D92D27"/>
              </a:solidFill>
            </a:rPr>
            <a:t>Level 4 - </a:t>
          </a:r>
          <a:r>
            <a:rPr lang="en-GB" sz="1200" b="1" kern="1200">
              <a:solidFill>
                <a:srgbClr val="D92D27"/>
              </a:solidFill>
            </a:rPr>
            <a:t>Monitor</a:t>
          </a:r>
        </a:p>
        <a:p>
          <a:pPr marL="0" lvl="0" indent="0" algn="l" defTabSz="533400">
            <a:lnSpc>
              <a:spcPct val="90000"/>
            </a:lnSpc>
            <a:spcBef>
              <a:spcPct val="0"/>
            </a:spcBef>
            <a:spcAft>
              <a:spcPct val="35000"/>
            </a:spcAft>
            <a:buNone/>
          </a:pPr>
          <a:r>
            <a:rPr lang="en-GB" sz="900" kern="1200">
              <a:solidFill>
                <a:schemeClr val="tx1"/>
              </a:solidFill>
            </a:rPr>
            <a:t>Quantitatively</a:t>
          </a:r>
          <a:r>
            <a:rPr lang="en-GB" sz="900" kern="1200">
              <a:solidFill>
                <a:schemeClr val="bg1"/>
              </a:solidFill>
            </a:rPr>
            <a:t> </a:t>
          </a:r>
          <a:r>
            <a:rPr lang="en-GB" sz="900" kern="1200">
              <a:solidFill>
                <a:schemeClr val="tx1"/>
              </a:solidFill>
            </a:rPr>
            <a:t>Managed</a:t>
          </a:r>
        </a:p>
      </dsp:txBody>
      <dsp:txXfrm>
        <a:off x="5519334" y="1606043"/>
        <a:ext cx="1458399" cy="1278372"/>
      </dsp:txXfrm>
    </dsp:sp>
    <dsp:sp modelId="{7CD37AA2-8B1A-4D46-BD6A-25533C32746A}">
      <dsp:nvSpPr>
        <dsp:cNvPr id="0" name=""/>
        <dsp:cNvSpPr/>
      </dsp:nvSpPr>
      <dsp:spPr>
        <a:xfrm>
          <a:off x="6702564" y="1066676"/>
          <a:ext cx="275169" cy="275169"/>
        </a:xfrm>
        <a:prstGeom prst="triangle">
          <a:avLst>
            <a:gd name="adj" fmla="val 100000"/>
          </a:avLst>
        </a:prstGeom>
        <a:solidFill>
          <a:srgbClr val="6AD1E3"/>
        </a:solidFill>
        <a:ln w="12700" cap="flat" cmpd="sng" algn="ctr">
          <a:solidFill>
            <a:srgbClr val="6AD1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43F4F-35D6-9140-8762-9955777C513E}">
      <dsp:nvSpPr>
        <dsp:cNvPr id="0" name=""/>
        <dsp:cNvSpPr/>
      </dsp:nvSpPr>
      <dsp:spPr>
        <a:xfrm rot="5400000">
          <a:off x="7466752" y="681615"/>
          <a:ext cx="970811" cy="1615408"/>
        </a:xfrm>
        <a:prstGeom prst="corner">
          <a:avLst>
            <a:gd name="adj1" fmla="val 16120"/>
            <a:gd name="adj2" fmla="val 16110"/>
          </a:avLst>
        </a:prstGeom>
        <a:solidFill>
          <a:srgbClr val="6AD1E3"/>
        </a:solidFill>
        <a:ln w="12700" cap="flat" cmpd="sng" algn="ctr">
          <a:solidFill>
            <a:srgbClr val="6AD1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F60DD-134F-7B4E-BA4C-B0AA35F169D0}">
      <dsp:nvSpPr>
        <dsp:cNvPr id="0" name=""/>
        <dsp:cNvSpPr/>
      </dsp:nvSpPr>
      <dsp:spPr>
        <a:xfrm>
          <a:off x="7304700" y="1164253"/>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6AD1E3"/>
              </a:solidFill>
            </a:rPr>
            <a:t>Level 5 - </a:t>
          </a:r>
          <a:r>
            <a:rPr lang="en-GB" sz="1200" b="1" kern="1200">
              <a:solidFill>
                <a:srgbClr val="6AD1E3"/>
              </a:solidFill>
            </a:rPr>
            <a:t>Manage</a:t>
          </a:r>
        </a:p>
        <a:p>
          <a:pPr marL="0" lvl="0" indent="0" algn="l" defTabSz="533400">
            <a:lnSpc>
              <a:spcPct val="90000"/>
            </a:lnSpc>
            <a:spcBef>
              <a:spcPct val="0"/>
            </a:spcBef>
            <a:spcAft>
              <a:spcPct val="35000"/>
            </a:spcAft>
            <a:buNone/>
          </a:pPr>
          <a:r>
            <a:rPr lang="en-GB" sz="900" kern="1200">
              <a:solidFill>
                <a:schemeClr val="tx1"/>
              </a:solidFill>
            </a:rPr>
            <a:t>Optimizing</a:t>
          </a:r>
        </a:p>
      </dsp:txBody>
      <dsp:txXfrm>
        <a:off x="7304700" y="1164253"/>
        <a:ext cx="1458399" cy="127837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12B67-A16C-4DC1-A008-C3D499B0FCFF}"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15F04-FA96-4F4F-8589-00A5965DC729}" type="slidenum">
              <a:rPr lang="en-US" smtClean="0"/>
              <a:t>‹#›</a:t>
            </a:fld>
            <a:endParaRPr lang="en-US"/>
          </a:p>
        </p:txBody>
      </p:sp>
    </p:spTree>
    <p:extLst>
      <p:ext uri="{BB962C8B-B14F-4D97-AF65-F5344CB8AC3E}">
        <p14:creationId xmlns:p14="http://schemas.microsoft.com/office/powerpoint/2010/main" val="288431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pplewebdata://91E8E789-FE20-4C9A-B00D-7089309BCBB3/#_ftn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applewebdata://91E8E789-FE20-4C9A-B00D-7089309BCBB3/#_ftnref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SecOps </a:t>
            </a:r>
            <a:r>
              <a:rPr lang="en-US" b="0" dirty="0" err="1"/>
              <a:t>este</a:t>
            </a:r>
            <a:r>
              <a:rPr lang="en-US" b="0" dirty="0"/>
              <a:t> un termen </a:t>
            </a:r>
            <a:r>
              <a:rPr lang="en-US" b="0" dirty="0" err="1"/>
              <a:t>utilizat</a:t>
            </a:r>
            <a:r>
              <a:rPr lang="en-US" b="0" dirty="0"/>
              <a:t> </a:t>
            </a:r>
            <a:r>
              <a:rPr lang="en-US" b="0" dirty="0" err="1"/>
              <a:t>atunci</a:t>
            </a:r>
            <a:r>
              <a:rPr lang="en-US" b="0" dirty="0"/>
              <a:t> cand se </a:t>
            </a:r>
            <a:r>
              <a:rPr lang="en-US" b="0" dirty="0" err="1"/>
              <a:t>combina</a:t>
            </a:r>
            <a:r>
              <a:rPr lang="en-US" b="0" dirty="0"/>
              <a:t>/</a:t>
            </a:r>
            <a:r>
              <a:rPr lang="en-US" b="0" dirty="0" err="1"/>
              <a:t>unifica</a:t>
            </a:r>
            <a:r>
              <a:rPr lang="en-US" b="0" dirty="0"/>
              <a:t> </a:t>
            </a:r>
            <a:r>
              <a:rPr lang="en-US" b="0" dirty="0" err="1"/>
              <a:t>partea</a:t>
            </a:r>
            <a:r>
              <a:rPr lang="en-US" b="0" dirty="0"/>
              <a:t> de Securitate cu </a:t>
            </a:r>
            <a:r>
              <a:rPr lang="en-US" b="0" dirty="0" err="1"/>
              <a:t>partea</a:t>
            </a:r>
            <a:r>
              <a:rPr lang="en-US" b="0" dirty="0"/>
              <a:t> </a:t>
            </a:r>
            <a:r>
              <a:rPr lang="en-US" b="0" dirty="0" err="1"/>
              <a:t>Operationala</a:t>
            </a:r>
            <a:r>
              <a:rPr lang="en-US" b="0" dirty="0"/>
              <a:t>, </a:t>
            </a:r>
            <a:r>
              <a:rPr lang="en-US" b="0" dirty="0" err="1"/>
              <a:t>caz</a:t>
            </a:r>
            <a:r>
              <a:rPr lang="en-US" b="0" dirty="0"/>
              <a:t> in care </a:t>
            </a:r>
            <a:r>
              <a:rPr lang="en-US" b="0" dirty="0" err="1"/>
              <a:t>discutam</a:t>
            </a:r>
            <a:r>
              <a:rPr lang="en-US" b="0" dirty="0"/>
              <a:t> </a:t>
            </a:r>
            <a:r>
              <a:rPr lang="en-US" b="0" dirty="0" err="1"/>
              <a:t>despre</a:t>
            </a:r>
            <a:r>
              <a:rPr lang="en-US" b="0" dirty="0"/>
              <a:t> </a:t>
            </a:r>
            <a:r>
              <a:rPr lang="en-US" b="0" dirty="0" err="1"/>
              <a:t>Functionalitati</a:t>
            </a:r>
            <a:r>
              <a:rPr lang="en-US" b="0" dirty="0"/>
              <a:t> SecOps, </a:t>
            </a:r>
            <a:r>
              <a:rPr lang="en-US" b="0" dirty="0" err="1"/>
              <a:t>tehnologii</a:t>
            </a:r>
            <a:r>
              <a:rPr lang="en-US" b="0" dirty="0"/>
              <a:t> SecOps, </a:t>
            </a:r>
            <a:r>
              <a:rPr lang="en-US" b="0" dirty="0" err="1"/>
              <a:t>echipe</a:t>
            </a:r>
            <a:r>
              <a:rPr lang="en-US" b="0" dirty="0"/>
              <a:t> SecOps</a:t>
            </a:r>
          </a:p>
        </p:txBody>
      </p:sp>
      <p:sp>
        <p:nvSpPr>
          <p:cNvPr id="4" name="Slide Number Placeholder 3"/>
          <p:cNvSpPr>
            <a:spLocks noGrp="1"/>
          </p:cNvSpPr>
          <p:nvPr>
            <p:ph type="sldNum" sz="quarter" idx="5"/>
          </p:nvPr>
        </p:nvSpPr>
        <p:spPr/>
        <p:txBody>
          <a:bodyPr/>
          <a:lstStyle/>
          <a:p>
            <a:fld id="{6BA5BCC9-2D58-BC45-8057-F0927490CD17}" type="slidenum">
              <a:rPr lang="en-US" smtClean="0"/>
              <a:pPr/>
              <a:t>2</a:t>
            </a:fld>
            <a:endParaRPr lang="en-US"/>
          </a:p>
        </p:txBody>
      </p:sp>
    </p:spTree>
    <p:extLst>
      <p:ext uri="{BB962C8B-B14F-4D97-AF65-F5344CB8AC3E}">
        <p14:creationId xmlns:p14="http://schemas.microsoft.com/office/powerpoint/2010/main" val="232598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5BCC9-2D58-BC45-8057-F0927490CD1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968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dirty="0" err="1"/>
              <a:t>ce</a:t>
            </a:r>
            <a:r>
              <a:rPr lang="en-GB" dirty="0"/>
              <a:t> </a:t>
            </a:r>
            <a:r>
              <a:rPr lang="en-GB" dirty="0" err="1"/>
              <a:t>masura</a:t>
            </a:r>
            <a:r>
              <a:rPr lang="en-GB" dirty="0"/>
              <a:t> sunt </a:t>
            </a:r>
            <a:r>
              <a:rPr lang="en-GB" dirty="0" err="1"/>
              <a:t>nceseare</a:t>
            </a:r>
            <a:r>
              <a:rPr lang="en-GB" dirty="0"/>
              <a:t> </a:t>
            </a:r>
            <a:r>
              <a:rPr lang="en-GB" dirty="0" err="1"/>
              <a:t>si</a:t>
            </a:r>
            <a:r>
              <a:rPr lang="en-GB" dirty="0"/>
              <a:t> </a:t>
            </a:r>
            <a:r>
              <a:rPr lang="en-GB" dirty="0" err="1"/>
              <a:t>adoptate</a:t>
            </a:r>
            <a:r>
              <a:rPr lang="en-GB" dirty="0"/>
              <a:t> </a:t>
            </a:r>
            <a:r>
              <a:rPr lang="en-GB" dirty="0" err="1"/>
              <a:t>tehnologiile</a:t>
            </a:r>
            <a:r>
              <a:rPr lang="en-GB" dirty="0"/>
              <a:t>, </a:t>
            </a:r>
            <a:r>
              <a:rPr lang="en-GB" dirty="0" err="1"/>
              <a:t>functionalitatile</a:t>
            </a:r>
            <a:r>
              <a:rPr lang="en-GB" dirty="0"/>
              <a:t> </a:t>
            </a:r>
            <a:r>
              <a:rPr lang="en-GB" dirty="0" err="1"/>
              <a:t>sau</a:t>
            </a:r>
            <a:r>
              <a:rPr lang="en-GB" dirty="0"/>
              <a:t> </a:t>
            </a:r>
            <a:r>
              <a:rPr lang="en-GB" dirty="0" err="1"/>
              <a:t>procedurile</a:t>
            </a:r>
            <a:r>
              <a:rPr lang="en-GB" dirty="0"/>
              <a:t> SecOps ?</a:t>
            </a:r>
          </a:p>
          <a:p>
            <a:endParaRPr lang="en-GB"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3</a:t>
            </a:fld>
            <a:endParaRPr lang="en-US"/>
          </a:p>
        </p:txBody>
      </p:sp>
    </p:spTree>
    <p:extLst>
      <p:ext uri="{BB962C8B-B14F-4D97-AF65-F5344CB8AC3E}">
        <p14:creationId xmlns:p14="http://schemas.microsoft.com/office/powerpoint/2010/main" val="222054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According to the 2022 annual Cyberthreat Defense report, "3.5 million cybersecurity jobs will remain unfulfilled through 2025." Today many small and mid-size organizations need the cybersecurity skills and staff to build, maintain, and operate a 24*7 security operations center (SOC). Although IT teams configure and deploy defensive layers to protect the business, the threat landscape can change within hours because Cybercriminals never take a break. They're always on and continue to advance tactics speeding attacks by weaponizing Artificial Intelligence (AI). Without a modern around-the-clock SOC to continuously protect, detect and rapidly adapt, ensuring existing investments keep pace, an organization faces higher risk on multiple fronts. </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In terms of some of the newer, troubling trends, is an uptick in what we would call more Aggressive Tactics -- for instance, covering tracks and obfuscating movement by just wiping systems as they go without as much concern for stealthiest. The As-A-Service model has become popular, greatly reducing start-up costs and time-to-market for new ransomware strains and family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AI is being weaponized, enabling a significant reduction in the time it takes to establish a foothold, find their targets, and execute. Anyone stuck in the SOC trenches with manual investigation and response tactics is going to have an increasingly hard time, and we've already seen that the average breach cost to an organization without fully deployed security automation is multiples greater than those that are leveraging security automation </a:t>
            </a:r>
            <a:r>
              <a:rPr lang="en-US" sz="1200" kern="1200" dirty="0">
                <a:solidFill>
                  <a:schemeClr val="tx1"/>
                </a:solidFill>
                <a:effectLst/>
                <a:latin typeface="Arial" panose="020B0604020202020204" pitchFamily="34" charset="0"/>
                <a:ea typeface="+mn-ea"/>
                <a:cs typeface="+mn-cs"/>
              </a:rPr>
              <a:t>Too much noise is hitting an increasingly stretched SOC team, limited by resources on both fronts, skilled staff, and technology hindering them from building, maintaining, and operationalizing 24*7*365 Security Operation Center (SOC). This presents a higher risk to the organization. As a result, they are looking for ways to automate and outsource to reduce risk and increase scale.  </a:t>
            </a:r>
          </a:p>
          <a:p>
            <a:endParaRPr lang="en-US" dirty="0"/>
          </a:p>
          <a:p>
            <a:endParaRPr lang="en-US"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5</a:t>
            </a:fld>
            <a:endParaRPr lang="en-US"/>
          </a:p>
        </p:txBody>
      </p:sp>
    </p:spTree>
    <p:extLst>
      <p:ext uri="{BB962C8B-B14F-4D97-AF65-F5344CB8AC3E}">
        <p14:creationId xmlns:p14="http://schemas.microsoft.com/office/powerpoint/2010/main" val="64152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https://</a:t>
            </a:r>
            <a:r>
              <a:rPr lang="en-US" dirty="0" err="1">
                <a:cs typeface="Arial"/>
              </a:rPr>
              <a:t>blogs.idc.com</a:t>
            </a:r>
            <a:r>
              <a:rPr lang="en-US" dirty="0">
                <a:cs typeface="Arial"/>
              </a:rPr>
              <a:t>/2021/02/17/understand-the-difference-between-managed-security-services-managed-detection-and-response-and-soc-as-a-service/ </a:t>
            </a:r>
          </a:p>
          <a:p>
            <a:pPr fontAlgn="base"/>
            <a:r>
              <a:rPr lang="en-US" sz="1200" b="0" i="0" kern="1200" dirty="0">
                <a:solidFill>
                  <a:schemeClr val="tx1"/>
                </a:solidFill>
                <a:effectLst/>
                <a:latin typeface="Arial" panose="020B0604020202020204" pitchFamily="34" charset="0"/>
                <a:ea typeface="+mn-ea"/>
                <a:cs typeface="+mn-cs"/>
              </a:rPr>
              <a:t>With organizations needing more help in advanced security functionality, especially around SIEM, organizations were forced to have either a security team in-house to do their own SIEM tuning, configurations, and updates or turn to a service provider that provided a managed SOC. A managed SOC is a central center that combines a team of security experts and 24X7X365 support of round the clock monitoring and management of security services. Organizations can outsource a set of security functionality to a SOC team, including those such as SIEM, vulnerability management, endpoint security, and other detection and response tools. Managed SOC models can be deployed in a co-managed or fully managed/outsourcing of security.</a:t>
            </a:r>
          </a:p>
          <a:p>
            <a:pPr fontAlgn="base"/>
            <a:r>
              <a:rPr lang="en-US" sz="1200" b="0" i="0" kern="1200" dirty="0">
                <a:solidFill>
                  <a:schemeClr val="tx1"/>
                </a:solidFill>
                <a:effectLst/>
                <a:latin typeface="Arial" panose="020B0604020202020204" pitchFamily="34" charset="0"/>
                <a:ea typeface="+mn-ea"/>
                <a:cs typeface="+mn-cs"/>
              </a:rPr>
              <a:t>A managed SOC or SoC as a service, the “as a service” piece sometimes alludes to the fact that first of all, it’s a service, and second, it is a cloud-based platform and/or cloud-hosted or multitenant. That is not to say that the provider would not manage and monitor a customer’s premise equipment (CPE – Based) but the monitoring and response pieces can be done by a managed SOC or </a:t>
            </a:r>
            <a:r>
              <a:rPr lang="en-US" sz="1200" b="0" i="0" kern="1200" dirty="0" err="1">
                <a:solidFill>
                  <a:schemeClr val="tx1"/>
                </a:solidFill>
                <a:effectLst/>
                <a:latin typeface="Arial" panose="020B0604020202020204" pitchFamily="34" charset="0"/>
                <a:ea typeface="+mn-ea"/>
                <a:cs typeface="+mn-cs"/>
              </a:rPr>
              <a:t>SoCaaS</a:t>
            </a:r>
            <a:endParaRPr lang="en-US" sz="1200" b="0" i="0" kern="1200" dirty="0">
              <a:solidFill>
                <a:schemeClr val="tx1"/>
              </a:solidFill>
              <a:effectLst/>
              <a:latin typeface="Arial" panose="020B0604020202020204" pitchFamily="34" charset="0"/>
              <a:ea typeface="+mn-ea"/>
              <a:cs typeface="+mn-cs"/>
            </a:endParaRP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5BCC9-2D58-BC45-8057-F0927490C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32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b="0" i="0" dirty="0">
                <a:solidFill>
                  <a:srgbClr val="D1D5DB"/>
                </a:solidFill>
                <a:effectLst/>
                <a:latin typeface="Söhne"/>
              </a:rPr>
              <a:t>SANS stands for "</a:t>
            </a:r>
            <a:r>
              <a:rPr lang="en-US" b="0" i="0" dirty="0" err="1">
                <a:solidFill>
                  <a:srgbClr val="D1D5DB"/>
                </a:solidFill>
                <a:effectLst/>
                <a:latin typeface="Söhne"/>
              </a:rPr>
              <a:t>SysAdmin</a:t>
            </a:r>
            <a:r>
              <a:rPr lang="en-US" b="0" i="0" dirty="0">
                <a:solidFill>
                  <a:srgbClr val="D1D5DB"/>
                </a:solidFill>
                <a:effectLst/>
                <a:latin typeface="Söhne"/>
              </a:rPr>
              <a:t>, Audit, Network, Security". The SANS Institute is a private organization that provides cybersecurity training and certification programs, as well as research and information security resources to help organizations improve their cybersecurity defenses. The organization was founded in 1989 and has since become a leading authority in the field of cybersecurity, with a focus on practical, hands-on training and education.</a:t>
            </a:r>
            <a:endParaRPr lang="en-US" dirty="0"/>
          </a:p>
          <a:p>
            <a:endParaRPr lang="en-US" dirty="0"/>
          </a:p>
          <a:p>
            <a:r>
              <a:rPr lang="en-US" dirty="0"/>
              <a:t>SOCs everywhere are challenged with key issues that are common among them.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Gartner, “Many [SOCs] have yet to achieve their desired maturity level and target operating model. For those who have achieved their ideal maturity level, they still must react to changes like more evolving threat landscapes; digital business initiatives; and mergers and acquisitions.”</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hlinkClick r:id="rId3"/>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During our own SOC product conversations,  Fortinet prospects and customers have shared many of the typical SOC challenges as echoed in the public discourse. Collectively, the market is acknowledging that SOCs need and want assistance to improve their operations.  Having a good place to start, a framework by which to measure progress, and other resources may be needed and this is where our SOC Assessment service can be valuable to customers and their SOC functions/teams.</a:t>
            </a:r>
          </a:p>
          <a:p>
            <a:pPr marL="0" marR="0">
              <a:spcBef>
                <a:spcPts val="0"/>
              </a:spcBef>
              <a:spcAft>
                <a:spcPts val="0"/>
              </a:spcAft>
            </a:pP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hlinkClick r:id="rId4"/>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Tips for Selecting the Right Tools for your Security Operations Center, Gartner,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7</a:t>
            </a:fld>
            <a:endParaRPr lang="en-US" dirty="0"/>
          </a:p>
        </p:txBody>
      </p:sp>
    </p:spTree>
    <p:extLst>
      <p:ext uri="{BB962C8B-B14F-4D97-AF65-F5344CB8AC3E}">
        <p14:creationId xmlns:p14="http://schemas.microsoft.com/office/powerpoint/2010/main" val="158732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8</a:t>
            </a:fld>
            <a:endParaRPr lang="en-US"/>
          </a:p>
        </p:txBody>
      </p:sp>
    </p:spTree>
    <p:extLst>
      <p:ext uri="{BB962C8B-B14F-4D97-AF65-F5344CB8AC3E}">
        <p14:creationId xmlns:p14="http://schemas.microsoft.com/office/powerpoint/2010/main" val="235205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&lt;dd&gt; option 1</a:t>
            </a:r>
          </a:p>
        </p:txBody>
      </p:sp>
      <p:sp>
        <p:nvSpPr>
          <p:cNvPr id="4" name="Slide Number Placeholder 3"/>
          <p:cNvSpPr>
            <a:spLocks noGrp="1"/>
          </p:cNvSpPr>
          <p:nvPr>
            <p:ph type="sldNum" sz="quarter" idx="5"/>
          </p:nvPr>
        </p:nvSpPr>
        <p:spPr/>
        <p:txBody>
          <a:bodyPr/>
          <a:lstStyle/>
          <a:p>
            <a:fld id="{6BA5BCC9-2D58-BC45-8057-F0927490CD17}" type="slidenum">
              <a:rPr lang="en-US" smtClean="0"/>
              <a:pPr/>
              <a:t>9</a:t>
            </a:fld>
            <a:endParaRPr lang="en-US"/>
          </a:p>
        </p:txBody>
      </p:sp>
    </p:spTree>
    <p:extLst>
      <p:ext uri="{BB962C8B-B14F-4D97-AF65-F5344CB8AC3E}">
        <p14:creationId xmlns:p14="http://schemas.microsoft.com/office/powerpoint/2010/main" val="373396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National Institute of Standards and Technology (NIST)</a:t>
            </a:r>
          </a:p>
          <a:p>
            <a:endParaRPr lang="en-GB"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10</a:t>
            </a:fld>
            <a:endParaRPr lang="en-US"/>
          </a:p>
        </p:txBody>
      </p:sp>
    </p:spTree>
    <p:extLst>
      <p:ext uri="{BB962C8B-B14F-4D97-AF65-F5344CB8AC3E}">
        <p14:creationId xmlns:p14="http://schemas.microsoft.com/office/powerpoint/2010/main" val="233482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A5BCC9-2D58-BC45-8057-F0927490CD17}" type="slidenum">
              <a:rPr lang="en-US" smtClean="0"/>
              <a:pPr/>
              <a:t>13</a:t>
            </a:fld>
            <a:endParaRPr lang="en-US"/>
          </a:p>
        </p:txBody>
      </p:sp>
    </p:spTree>
    <p:extLst>
      <p:ext uri="{BB962C8B-B14F-4D97-AF65-F5344CB8AC3E}">
        <p14:creationId xmlns:p14="http://schemas.microsoft.com/office/powerpoint/2010/main" val="79876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440446" y="2963794"/>
            <a:ext cx="1963574" cy="2561007"/>
          </a:xfrm>
          <a:prstGeom prst="rect">
            <a:avLst/>
          </a:prstGeom>
        </p:spPr>
      </p:pic>
      <p:sp>
        <p:nvSpPr>
          <p:cNvPr id="23" name="Title 1">
            <a:extLst>
              <a:ext uri="{FF2B5EF4-FFF2-40B4-BE49-F238E27FC236}">
                <a16:creationId xmlns:a16="http://schemas.microsoft.com/office/drawing/2014/main" id="{74D19C2B-175C-DA49-9CDC-BF213E990412}"/>
              </a:ext>
            </a:extLst>
          </p:cNvPr>
          <p:cNvSpPr>
            <a:spLocks noGrp="1"/>
          </p:cNvSpPr>
          <p:nvPr>
            <p:ph type="ctrTitle" hasCustomPrompt="1"/>
          </p:nvPr>
        </p:nvSpPr>
        <p:spPr>
          <a:xfrm>
            <a:off x="1776695" y="3201867"/>
            <a:ext cx="8337506" cy="1534889"/>
          </a:xfrm>
          <a:prstGeom prst="rect">
            <a:avLst/>
          </a:prstGeom>
        </p:spPr>
        <p:txBody>
          <a:bodyPr anchor="b" anchorCtr="0">
            <a:noAutofit/>
          </a:bodyPr>
          <a:lstStyle>
            <a:lvl1pPr algn="l">
              <a:defRPr sz="5000" b="1" spc="0" baseline="0">
                <a:ln>
                  <a:solidFill>
                    <a:schemeClr val="tx1"/>
                  </a:solidFill>
                </a:ln>
                <a:solidFill>
                  <a:schemeClr val="tx1"/>
                </a:solidFill>
                <a:effectLst/>
                <a:latin typeface="+mj-lt"/>
                <a:ea typeface="Inter" panose="020B0502030000000004" pitchFamily="34" charset="0"/>
              </a:defRPr>
            </a:lvl1pPr>
          </a:lstStyle>
          <a:p>
            <a:r>
              <a:rPr lang="en-US" dirty="0"/>
              <a:t>Presentation</a:t>
            </a:r>
            <a:br>
              <a:rPr lang="en-US" dirty="0"/>
            </a:br>
            <a:r>
              <a:rPr lang="en-US" dirty="0"/>
              <a:t>Title</a:t>
            </a:r>
          </a:p>
        </p:txBody>
      </p:sp>
      <p:sp>
        <p:nvSpPr>
          <p:cNvPr id="24" name="Subtitle 2">
            <a:extLst>
              <a:ext uri="{FF2B5EF4-FFF2-40B4-BE49-F238E27FC236}">
                <a16:creationId xmlns:a16="http://schemas.microsoft.com/office/drawing/2014/main" id="{9A343B9A-2A38-D446-A223-2EFBCF50DB5B}"/>
              </a:ext>
            </a:extLst>
          </p:cNvPr>
          <p:cNvSpPr>
            <a:spLocks noGrp="1"/>
          </p:cNvSpPr>
          <p:nvPr>
            <p:ph type="subTitle" idx="1" hasCustomPrompt="1"/>
          </p:nvPr>
        </p:nvSpPr>
        <p:spPr>
          <a:xfrm>
            <a:off x="1776695" y="4736756"/>
            <a:ext cx="7596188" cy="723301"/>
          </a:xfrm>
          <a:prstGeom prst="rect">
            <a:avLst/>
          </a:prstGeom>
        </p:spPr>
        <p:txBody>
          <a:bodyPr wrap="square">
            <a:noAutofit/>
          </a:bodyPr>
          <a:lstStyle>
            <a:lvl1pPr marL="0" indent="0" algn="l">
              <a:lnSpc>
                <a:spcPct val="100000"/>
              </a:lnSpc>
              <a:buNone/>
              <a:defRPr sz="2000" spc="0" baseline="0">
                <a:solidFill>
                  <a:schemeClr val="tx1">
                    <a:lumMod val="65000"/>
                    <a:lumOff val="35000"/>
                  </a:schemeClr>
                </a:solidFill>
                <a:latin typeface="+mj-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 Title / Presenter's Name and Title</a:t>
            </a:r>
          </a:p>
        </p:txBody>
      </p:sp>
      <p:pic>
        <p:nvPicPr>
          <p:cNvPr id="25" name="Picture 24">
            <a:extLst>
              <a:ext uri="{FF2B5EF4-FFF2-40B4-BE49-F238E27FC236}">
                <a16:creationId xmlns:a16="http://schemas.microsoft.com/office/drawing/2014/main" id="{69E96404-4251-4445-A096-1A9F4131ED6A}"/>
              </a:ext>
            </a:extLst>
          </p:cNvPr>
          <p:cNvPicPr>
            <a:picLocks noChangeAspect="1"/>
          </p:cNvPicPr>
          <p:nvPr userDrawn="1"/>
        </p:nvPicPr>
        <p:blipFill>
          <a:blip r:embed="rId3"/>
          <a:stretch>
            <a:fillRect/>
          </a:stretch>
        </p:blipFill>
        <p:spPr>
          <a:xfrm>
            <a:off x="1935190" y="2556948"/>
            <a:ext cx="2632010" cy="304928"/>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4"/>
          <a:stretch>
            <a:fillRect/>
          </a:stretch>
        </p:blipFill>
        <p:spPr>
          <a:xfrm flipH="1" flipV="1">
            <a:off x="1884805" y="6151271"/>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4"/>
          <a:stretch>
            <a:fillRect/>
          </a:stretch>
        </p:blipFill>
        <p:spPr>
          <a:xfrm flipH="1" flipV="1">
            <a:off x="441597" y="1203"/>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8432830" y="-1"/>
            <a:ext cx="1041956" cy="1513159"/>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64873" y="4963438"/>
            <a:ext cx="1949331" cy="1657699"/>
          </a:xfrm>
          <a:prstGeom prst="rect">
            <a:avLst/>
          </a:prstGeom>
        </p:spPr>
      </p:pic>
      <p:pic>
        <p:nvPicPr>
          <p:cNvPr id="31" name="Picture 30">
            <a:extLst>
              <a:ext uri="{FF2B5EF4-FFF2-40B4-BE49-F238E27FC236}">
                <a16:creationId xmlns:a16="http://schemas.microsoft.com/office/drawing/2014/main" id="{78A59604-4A9B-3F45-AA04-10D03014FEB8}"/>
              </a:ext>
            </a:extLst>
          </p:cNvPr>
          <p:cNvPicPr>
            <a:picLocks noChangeAspect="1"/>
          </p:cNvPicPr>
          <p:nvPr userDrawn="1"/>
        </p:nvPicPr>
        <p:blipFill>
          <a:blip r:embed="rId6"/>
          <a:stretch>
            <a:fillRect/>
          </a:stretch>
        </p:blipFill>
        <p:spPr>
          <a:xfrm>
            <a:off x="7459794" y="5396400"/>
            <a:ext cx="2530149" cy="1119001"/>
          </a:xfrm>
          <a:prstGeom prst="rect">
            <a:avLst/>
          </a:prstGeom>
        </p:spPr>
      </p:pic>
      <p:pic>
        <p:nvPicPr>
          <p:cNvPr id="32" name="Picture 31">
            <a:extLst>
              <a:ext uri="{FF2B5EF4-FFF2-40B4-BE49-F238E27FC236}">
                <a16:creationId xmlns:a16="http://schemas.microsoft.com/office/drawing/2014/main" id="{7184FCB3-18BA-9446-B768-2D8AB49A24C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89740" y="-5956"/>
            <a:ext cx="1602259" cy="1602259"/>
          </a:xfrm>
          <a:prstGeom prst="rect">
            <a:avLst/>
          </a:prstGeom>
        </p:spPr>
      </p:pic>
      <p:sp>
        <p:nvSpPr>
          <p:cNvPr id="33" name="Rectangle 32">
            <a:extLst>
              <a:ext uri="{FF2B5EF4-FFF2-40B4-BE49-F238E27FC236}">
                <a16:creationId xmlns:a16="http://schemas.microsoft.com/office/drawing/2014/main" id="{EAACA9F9-D6AD-AB43-B7D6-C98336BC978C}"/>
              </a:ext>
            </a:extLst>
          </p:cNvPr>
          <p:cNvSpPr/>
          <p:nvPr userDrawn="1"/>
        </p:nvSpPr>
        <p:spPr>
          <a:xfrm>
            <a:off x="9764873" y="6190735"/>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441597" y="5146906"/>
            <a:ext cx="1962423" cy="1004365"/>
          </a:xfrm>
          <a:prstGeom prst="rect">
            <a:avLst/>
          </a:prstGeom>
          <a:solidFill>
            <a:schemeClr val="tx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474786" y="382685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4"/>
          <a:stretch>
            <a:fillRect/>
          </a:stretch>
        </p:blipFill>
        <p:spPr>
          <a:xfrm flipH="1" flipV="1">
            <a:off x="9018075" y="1272410"/>
            <a:ext cx="1493593" cy="240748"/>
          </a:xfrm>
          <a:prstGeom prst="rect">
            <a:avLst/>
          </a:prstGeom>
          <a:solidFill>
            <a:schemeClr val="accent6"/>
          </a:solidFill>
        </p:spPr>
      </p:pic>
      <p:pic>
        <p:nvPicPr>
          <p:cNvPr id="17" name="Picture 16">
            <a:extLst>
              <a:ext uri="{FF2B5EF4-FFF2-40B4-BE49-F238E27FC236}">
                <a16:creationId xmlns:a16="http://schemas.microsoft.com/office/drawing/2014/main" id="{511F8799-3422-0A47-AFCB-52E6CBA17E72}"/>
              </a:ext>
            </a:extLst>
          </p:cNvPr>
          <p:cNvPicPr>
            <a:picLocks noChangeAspect="1"/>
          </p:cNvPicPr>
          <p:nvPr userDrawn="1"/>
        </p:nvPicPr>
        <p:blipFill>
          <a:blip r:embed="rId6"/>
          <a:stretch>
            <a:fillRect/>
          </a:stretch>
        </p:blipFill>
        <p:spPr>
          <a:xfrm>
            <a:off x="1930543" y="398394"/>
            <a:ext cx="2530149" cy="1119001"/>
          </a:xfrm>
          <a:prstGeom prst="rect">
            <a:avLst/>
          </a:prstGeom>
        </p:spPr>
      </p:pic>
    </p:spTree>
    <p:extLst>
      <p:ext uri="{BB962C8B-B14F-4D97-AF65-F5344CB8AC3E}">
        <p14:creationId xmlns:p14="http://schemas.microsoft.com/office/powerpoint/2010/main" val="267676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e Pictures with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3721182" cy="3470114"/>
          </a:xfrm>
          <a:prstGeom prst="rect">
            <a:avLst/>
          </a:prstGeom>
          <a:solidFill>
            <a:schemeClr val="bg1"/>
          </a:solidFill>
        </p:spPr>
        <p:txBody>
          <a:bodyPr/>
          <a:lstStyle>
            <a:lvl1pPr marL="0" indent="0" algn="ctr">
              <a:buNone/>
              <a:defRPr/>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4235409" y="1565696"/>
            <a:ext cx="3721182" cy="3470114"/>
          </a:xfrm>
          <a:prstGeom prst="rect">
            <a:avLst/>
          </a:prstGeom>
          <a:solidFill>
            <a:schemeClr val="bg1"/>
          </a:solidFill>
        </p:spPr>
        <p:txBody>
          <a:bodyPr/>
          <a:lstStyle>
            <a:lvl1pPr marL="0" indent="0" algn="ctr">
              <a:buNone/>
              <a:defRPr/>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8127918" y="5043219"/>
            <a:ext cx="3721182"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8127918" y="1565696"/>
            <a:ext cx="3721182" cy="3470114"/>
          </a:xfrm>
          <a:prstGeom prst="rect">
            <a:avLst/>
          </a:prstGeom>
          <a:solidFill>
            <a:schemeClr val="bg1"/>
          </a:solidFill>
        </p:spPr>
        <p:txBody>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5043219"/>
            <a:ext cx="3721182"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4235409" y="5043219"/>
            <a:ext cx="3721182"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1" name="Title 8">
            <a:extLst>
              <a:ext uri="{FF2B5EF4-FFF2-40B4-BE49-F238E27FC236}">
                <a16:creationId xmlns:a16="http://schemas.microsoft.com/office/drawing/2014/main" id="{44662FC7-B7B8-7847-874B-8E62FF72C20F}"/>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944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ictures with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325755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08685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908685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25755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617220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17220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354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2" y="1499920"/>
            <a:ext cx="5480934" cy="46291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1499920"/>
            <a:ext cx="5490713" cy="46291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99C4C6F1-D6A6-E043-BDB7-91B80C3B05EF}"/>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
        <p:nvSpPr>
          <p:cNvPr id="10" name="Content Placeholder 5">
            <a:extLst>
              <a:ext uri="{FF2B5EF4-FFF2-40B4-BE49-F238E27FC236}">
                <a16:creationId xmlns:a16="http://schemas.microsoft.com/office/drawing/2014/main" id="{1C568CD2-2B63-DD4C-9D31-F0701ED4186B}"/>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817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28290"/>
            <a:ext cx="5455101" cy="414391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2028290"/>
            <a:ext cx="5464834" cy="414391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3011" y="1422132"/>
            <a:ext cx="5464834" cy="492125"/>
          </a:xfrm>
          <a:prstGeom prst="rect">
            <a:avLst/>
          </a:prstGeom>
        </p:spPr>
        <p:txBody>
          <a:bodyPr anchor="b" anchorCtr="0"/>
          <a:lstStyle>
            <a:lvl1pPr marL="0" indent="0">
              <a:buNone/>
              <a:defRPr sz="24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6172200" y="1422132"/>
            <a:ext cx="5464834" cy="492125"/>
          </a:xfrm>
          <a:prstGeom prst="rect">
            <a:avLst/>
          </a:prstGeom>
        </p:spPr>
        <p:txBody>
          <a:bodyPr anchor="b" anchorCtr="0"/>
          <a:lstStyle>
            <a:lvl1pPr marL="0" indent="0">
              <a:buNone/>
              <a:defRPr sz="2400" b="1"/>
            </a:lvl1pPr>
          </a:lstStyle>
          <a:p>
            <a:pPr lvl="0"/>
            <a:r>
              <a:rPr lang="en-US"/>
              <a:t>Click to edit Master text styles</a:t>
            </a:r>
          </a:p>
        </p:txBody>
      </p:sp>
      <p:sp>
        <p:nvSpPr>
          <p:cNvPr id="11" name="Title 8">
            <a:extLst>
              <a:ext uri="{FF2B5EF4-FFF2-40B4-BE49-F238E27FC236}">
                <a16:creationId xmlns:a16="http://schemas.microsoft.com/office/drawing/2014/main" id="{440A9D76-FD6B-164C-A524-E7A9AA0EF619}"/>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
        <p:nvSpPr>
          <p:cNvPr id="12" name="Content Placeholder 5">
            <a:extLst>
              <a:ext uri="{FF2B5EF4-FFF2-40B4-BE49-F238E27FC236}">
                <a16:creationId xmlns:a16="http://schemas.microsoft.com/office/drawing/2014/main" id="{22D6A9CA-11B8-3D48-A373-AAA5E9C13318}"/>
              </a:ext>
            </a:extLst>
          </p:cNvPr>
          <p:cNvSpPr>
            <a:spLocks noGrp="1"/>
          </p:cNvSpPr>
          <p:nvPr>
            <p:ph sz="quarter" idx="15"/>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896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02412"/>
            <a:ext cx="3730752" cy="4169788"/>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229100" y="2002412"/>
            <a:ext cx="3733800" cy="4169788"/>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7" y="1386890"/>
            <a:ext cx="3730752"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1" y="1386890"/>
            <a:ext cx="3733800"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2927" y="760677"/>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Content Placeholder 3">
            <a:extLst>
              <a:ext uri="{FF2B5EF4-FFF2-40B4-BE49-F238E27FC236}">
                <a16:creationId xmlns:a16="http://schemas.microsoft.com/office/drawing/2014/main" id="{7FFF4896-FE8E-4B69-A264-9B940A08F14A}"/>
              </a:ext>
            </a:extLst>
          </p:cNvPr>
          <p:cNvSpPr>
            <a:spLocks noGrp="1"/>
          </p:cNvSpPr>
          <p:nvPr>
            <p:ph sz="half" idx="14"/>
          </p:nvPr>
        </p:nvSpPr>
        <p:spPr>
          <a:xfrm>
            <a:off x="8115301" y="2002412"/>
            <a:ext cx="3733800" cy="4169788"/>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1" y="1386890"/>
            <a:ext cx="3733800"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13" name="Title 8">
            <a:extLst>
              <a:ext uri="{FF2B5EF4-FFF2-40B4-BE49-F238E27FC236}">
                <a16:creationId xmlns:a16="http://schemas.microsoft.com/office/drawing/2014/main" id="{C94EA463-E60E-2641-889F-336DB62640D0}"/>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7581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2" y="1509445"/>
            <a:ext cx="3723688"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229100" y="1509445"/>
            <a:ext cx="3733800"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7FFF4896-FE8E-4B69-A264-9B940A08F14A}"/>
              </a:ext>
            </a:extLst>
          </p:cNvPr>
          <p:cNvSpPr>
            <a:spLocks noGrp="1"/>
          </p:cNvSpPr>
          <p:nvPr>
            <p:ph sz="half" idx="14"/>
          </p:nvPr>
        </p:nvSpPr>
        <p:spPr>
          <a:xfrm>
            <a:off x="8115300" y="1509445"/>
            <a:ext cx="3733800"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FAF5A679-35EC-A74C-9CED-60AED5B41B0A}"/>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
        <p:nvSpPr>
          <p:cNvPr id="12" name="Content Placeholder 5">
            <a:extLst>
              <a:ext uri="{FF2B5EF4-FFF2-40B4-BE49-F238E27FC236}">
                <a16:creationId xmlns:a16="http://schemas.microsoft.com/office/drawing/2014/main" id="{601F1F1D-896D-104A-817E-36CD0D88E0D5}"/>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860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Content Layout">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D2B9D67-E891-4A7D-B427-9E1CE8F8D7FA}"/>
              </a:ext>
            </a:extLst>
          </p:cNvPr>
          <p:cNvSpPr>
            <a:spLocks noGrp="1"/>
          </p:cNvSpPr>
          <p:nvPr>
            <p:ph sz="quarter" idx="11"/>
          </p:nvPr>
        </p:nvSpPr>
        <p:spPr>
          <a:xfrm>
            <a:off x="353059" y="760220"/>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hart Placeholder 9">
            <a:extLst>
              <a:ext uri="{FF2B5EF4-FFF2-40B4-BE49-F238E27FC236}">
                <a16:creationId xmlns:a16="http://schemas.microsoft.com/office/drawing/2014/main" id="{24C8732E-ED17-4BE0-8B2C-BAB74A25E81F}"/>
              </a:ext>
            </a:extLst>
          </p:cNvPr>
          <p:cNvSpPr>
            <a:spLocks noGrp="1"/>
          </p:cNvSpPr>
          <p:nvPr>
            <p:ph type="chart" sz="quarter" idx="12"/>
          </p:nvPr>
        </p:nvSpPr>
        <p:spPr>
          <a:xfrm>
            <a:off x="353011" y="1509445"/>
            <a:ext cx="7620000" cy="4662755"/>
          </a:xfrm>
          <a:prstGeom prst="rect">
            <a:avLst/>
          </a:prstGeom>
        </p:spPr>
        <p:txBody>
          <a:bodyPr/>
          <a:lstStyle>
            <a:lvl1pPr marL="0" indent="0" algn="ctr">
              <a:buNone/>
              <a:defRPr/>
            </a:lvl1pPr>
          </a:lstStyle>
          <a:p>
            <a:r>
              <a:rPr lang="en-US"/>
              <a:t>Click icon to add chart</a:t>
            </a:r>
          </a:p>
        </p:txBody>
      </p:sp>
      <p:sp>
        <p:nvSpPr>
          <p:cNvPr id="7" name="Content Placeholder 3">
            <a:extLst>
              <a:ext uri="{FF2B5EF4-FFF2-40B4-BE49-F238E27FC236}">
                <a16:creationId xmlns:a16="http://schemas.microsoft.com/office/drawing/2014/main" id="{F5A8147F-1D62-4A82-AEBB-01BCA8FC32C6}"/>
              </a:ext>
            </a:extLst>
          </p:cNvPr>
          <p:cNvSpPr>
            <a:spLocks noGrp="1"/>
          </p:cNvSpPr>
          <p:nvPr>
            <p:ph sz="half" idx="14"/>
          </p:nvPr>
        </p:nvSpPr>
        <p:spPr>
          <a:xfrm>
            <a:off x="8115300" y="1509445"/>
            <a:ext cx="3733800"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B0A65F7F-67BD-014C-B60D-D860B0C76707}"/>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542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8115300" y="1551811"/>
            <a:ext cx="3733800" cy="4655028"/>
          </a:xfrm>
          <a:prstGeom prst="rect">
            <a:avLst/>
          </a:prstGeom>
        </p:spPr>
        <p:txBody>
          <a:bodyPr/>
          <a:lstStyle>
            <a:lvl1pPr marL="0" indent="0">
              <a:buNone/>
              <a:defRPr sz="2000"/>
            </a:lvl1pPr>
            <a:lvl2pPr>
              <a:defRPr sz="1600"/>
            </a:lvl2pPr>
            <a:lvl3pPr>
              <a:defRPr sz="1400"/>
            </a:lvl3pPr>
          </a:lstStyle>
          <a:p>
            <a:pPr lvl="0"/>
            <a:r>
              <a:rPr lang="en-US" dirty="0"/>
              <a:t>Click to edit Master text styles</a:t>
            </a:r>
          </a:p>
        </p:txBody>
      </p:sp>
      <p:sp>
        <p:nvSpPr>
          <p:cNvPr id="8" name="Content Placeholder 5">
            <a:extLst>
              <a:ext uri="{FF2B5EF4-FFF2-40B4-BE49-F238E27FC236}">
                <a16:creationId xmlns:a16="http://schemas.microsoft.com/office/drawing/2014/main" id="{2D2B9D67-E891-4A7D-B427-9E1CE8F8D7FA}"/>
              </a:ext>
            </a:extLst>
          </p:cNvPr>
          <p:cNvSpPr>
            <a:spLocks noGrp="1"/>
          </p:cNvSpPr>
          <p:nvPr>
            <p:ph sz="quarter" idx="11"/>
          </p:nvPr>
        </p:nvSpPr>
        <p:spPr>
          <a:xfrm>
            <a:off x="353059" y="759406"/>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Chart Placeholder 9">
            <a:extLst>
              <a:ext uri="{FF2B5EF4-FFF2-40B4-BE49-F238E27FC236}">
                <a16:creationId xmlns:a16="http://schemas.microsoft.com/office/drawing/2014/main" id="{24C8732E-ED17-4BE0-8B2C-BAB74A25E81F}"/>
              </a:ext>
            </a:extLst>
          </p:cNvPr>
          <p:cNvSpPr>
            <a:spLocks noGrp="1"/>
          </p:cNvSpPr>
          <p:nvPr>
            <p:ph type="chart" sz="quarter" idx="12"/>
          </p:nvPr>
        </p:nvSpPr>
        <p:spPr>
          <a:xfrm>
            <a:off x="353011" y="1557070"/>
            <a:ext cx="7620000" cy="4615130"/>
          </a:xfrm>
          <a:prstGeom prst="rect">
            <a:avLst/>
          </a:prstGeom>
        </p:spPr>
        <p:txBody>
          <a:bodyPr/>
          <a:lstStyle>
            <a:lvl1pPr marL="0" indent="0" algn="ctr">
              <a:buNone/>
              <a:defRPr/>
            </a:lvl1pPr>
          </a:lstStyle>
          <a:p>
            <a:r>
              <a:rPr lang="en-US"/>
              <a:t>Click icon to add chart</a:t>
            </a:r>
          </a:p>
        </p:txBody>
      </p:sp>
      <p:sp>
        <p:nvSpPr>
          <p:cNvPr id="9" name="Title 8">
            <a:extLst>
              <a:ext uri="{FF2B5EF4-FFF2-40B4-BE49-F238E27FC236}">
                <a16:creationId xmlns:a16="http://schemas.microsoft.com/office/drawing/2014/main" id="{0F031E4E-FEF2-9044-985C-049711E24D2E}"/>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32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s with Headers">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7D553573-BD36-4B83-A939-3AD41C6CBAD2}"/>
              </a:ext>
            </a:extLst>
          </p:cNvPr>
          <p:cNvSpPr>
            <a:spLocks noGrp="1"/>
          </p:cNvSpPr>
          <p:nvPr>
            <p:ph type="chart" sz="quarter" idx="16"/>
          </p:nvPr>
        </p:nvSpPr>
        <p:spPr>
          <a:xfrm>
            <a:off x="342900" y="2000300"/>
            <a:ext cx="3733800" cy="4100780"/>
          </a:xfrm>
          <a:prstGeom prst="rect">
            <a:avLst/>
          </a:prstGeom>
        </p:spPr>
        <p:txBody>
          <a:bodyPr/>
          <a:lstStyle>
            <a:lvl1pPr marL="0" indent="0" algn="ctr">
              <a:buNone/>
              <a:defRPr/>
            </a:lvl1pPr>
          </a:lstStyle>
          <a:p>
            <a:r>
              <a:rPr lang="en-US"/>
              <a:t>Click icon to add chart</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5" y="1375196"/>
            <a:ext cx="3730752" cy="492125"/>
          </a:xfrm>
          <a:prstGeom prst="rect">
            <a:avLst/>
          </a:prstGeom>
        </p:spPr>
        <p:txBody>
          <a:bodyPr anchor="b" anchorCtr="0"/>
          <a:lstStyle>
            <a:lvl1pPr marL="0" indent="0">
              <a:buNone/>
              <a:defRPr sz="20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0" y="1375196"/>
            <a:ext cx="3733800" cy="492125"/>
          </a:xfrm>
          <a:prstGeom prst="rect">
            <a:avLst/>
          </a:prstGeom>
        </p:spPr>
        <p:txBody>
          <a:bodyPr anchor="b" anchorCtr="0"/>
          <a:lstStyle>
            <a:lvl1pPr marL="0" indent="0">
              <a:buNone/>
              <a:defRPr sz="2000" b="1"/>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3059" y="759621"/>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0" y="1375196"/>
            <a:ext cx="3730752" cy="492125"/>
          </a:xfrm>
          <a:prstGeom prst="rect">
            <a:avLst/>
          </a:prstGeom>
        </p:spPr>
        <p:txBody>
          <a:bodyPr anchor="b" anchorCtr="0"/>
          <a:lstStyle>
            <a:lvl1pPr marL="0" indent="0">
              <a:buNone/>
              <a:defRPr sz="2000" b="1"/>
            </a:lvl1pPr>
          </a:lstStyle>
          <a:p>
            <a:pPr lvl="0"/>
            <a:r>
              <a:rPr lang="en-US"/>
              <a:t>Click to edit Master text styles</a:t>
            </a:r>
          </a:p>
        </p:txBody>
      </p:sp>
      <p:sp>
        <p:nvSpPr>
          <p:cNvPr id="13" name="Chart Placeholder 7">
            <a:extLst>
              <a:ext uri="{FF2B5EF4-FFF2-40B4-BE49-F238E27FC236}">
                <a16:creationId xmlns:a16="http://schemas.microsoft.com/office/drawing/2014/main" id="{2E285876-A655-41E8-8841-88866793FE01}"/>
              </a:ext>
            </a:extLst>
          </p:cNvPr>
          <p:cNvSpPr>
            <a:spLocks noGrp="1"/>
          </p:cNvSpPr>
          <p:nvPr>
            <p:ph type="chart" sz="quarter" idx="17"/>
          </p:nvPr>
        </p:nvSpPr>
        <p:spPr>
          <a:xfrm>
            <a:off x="4229100" y="2000300"/>
            <a:ext cx="3733800" cy="4100780"/>
          </a:xfrm>
          <a:prstGeom prst="rect">
            <a:avLst/>
          </a:prstGeom>
        </p:spPr>
        <p:txBody>
          <a:bodyPr/>
          <a:lstStyle>
            <a:lvl1pPr marL="0" indent="0" algn="ctr">
              <a:buNone/>
              <a:defRPr/>
            </a:lvl1pPr>
          </a:lstStyle>
          <a:p>
            <a:r>
              <a:rPr lang="en-US"/>
              <a:t>Click icon to add chart</a:t>
            </a:r>
          </a:p>
        </p:txBody>
      </p:sp>
      <p:sp>
        <p:nvSpPr>
          <p:cNvPr id="14" name="Chart Placeholder 7">
            <a:extLst>
              <a:ext uri="{FF2B5EF4-FFF2-40B4-BE49-F238E27FC236}">
                <a16:creationId xmlns:a16="http://schemas.microsoft.com/office/drawing/2014/main" id="{FFE2177E-7283-40BD-BA34-D67966CBEB0E}"/>
              </a:ext>
            </a:extLst>
          </p:cNvPr>
          <p:cNvSpPr>
            <a:spLocks noGrp="1"/>
          </p:cNvSpPr>
          <p:nvPr>
            <p:ph type="chart" sz="quarter" idx="18"/>
          </p:nvPr>
        </p:nvSpPr>
        <p:spPr>
          <a:xfrm>
            <a:off x="8115300" y="2000300"/>
            <a:ext cx="3733800" cy="4100780"/>
          </a:xfrm>
          <a:prstGeom prst="rect">
            <a:avLst/>
          </a:prstGeom>
        </p:spPr>
        <p:txBody>
          <a:bodyPr/>
          <a:lstStyle>
            <a:lvl1pPr marL="0" indent="0" algn="ctr">
              <a:buNone/>
              <a:defRPr/>
            </a:lvl1pPr>
          </a:lstStyle>
          <a:p>
            <a:r>
              <a:rPr lang="en-US"/>
              <a:t>Click icon to add chart</a:t>
            </a:r>
          </a:p>
        </p:txBody>
      </p:sp>
      <p:sp>
        <p:nvSpPr>
          <p:cNvPr id="15" name="Title 8">
            <a:extLst>
              <a:ext uri="{FF2B5EF4-FFF2-40B4-BE49-F238E27FC236}">
                <a16:creationId xmlns:a16="http://schemas.microsoft.com/office/drawing/2014/main" id="{984AA65B-D0C9-7248-8F11-BA7186A4704A}"/>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287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48F4DC02-08B6-3C49-8CA5-41A23543498D}"/>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6015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Ref idx="1002">
        <a:schemeClr val="bg1"/>
      </p:bgRef>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132CA7-9B85-7A40-BB7F-9B6F8FC0BF85}"/>
              </a:ext>
            </a:extLst>
          </p:cNvPr>
          <p:cNvSpPr/>
          <p:nvPr userDrawn="1"/>
        </p:nvSpPr>
        <p:spPr>
          <a:xfrm>
            <a:off x="7773716" y="464126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123403" y="1282993"/>
            <a:ext cx="1963574" cy="2561007"/>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3"/>
          <a:stretch>
            <a:fillRect/>
          </a:stretch>
        </p:blipFill>
        <p:spPr>
          <a:xfrm flipH="1" flipV="1">
            <a:off x="1642656" y="5735616"/>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3"/>
          <a:stretch>
            <a:fillRect/>
          </a:stretch>
        </p:blipFill>
        <p:spPr>
          <a:xfrm flipH="1" flipV="1">
            <a:off x="0" y="501387"/>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9803550" y="-8878"/>
            <a:ext cx="1041956" cy="19030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13612" y="4428420"/>
            <a:ext cx="1952082" cy="1657699"/>
          </a:xfrm>
          <a:prstGeom prst="rect">
            <a:avLst/>
          </a:prstGeom>
        </p:spPr>
      </p:pic>
      <p:sp>
        <p:nvSpPr>
          <p:cNvPr id="33" name="Rectangle 32">
            <a:extLst>
              <a:ext uri="{FF2B5EF4-FFF2-40B4-BE49-F238E27FC236}">
                <a16:creationId xmlns:a16="http://schemas.microsoft.com/office/drawing/2014/main" id="{EAACA9F9-D6AD-AB43-B7D6-C98336BC978C}"/>
              </a:ext>
            </a:extLst>
          </p:cNvPr>
          <p:cNvSpPr/>
          <p:nvPr userDrawn="1"/>
        </p:nvSpPr>
        <p:spPr>
          <a:xfrm>
            <a:off x="9791506" y="6199778"/>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124554" y="3466105"/>
            <a:ext cx="1962423" cy="1004365"/>
          </a:xfrm>
          <a:prstGeom prst="rect">
            <a:avLst/>
          </a:prstGeom>
          <a:solidFill>
            <a:schemeClr val="tx2">
              <a:lumMod val="75000"/>
              <a:alpha val="243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223377" y="1523741"/>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3"/>
          <a:stretch>
            <a:fillRect/>
          </a:stretch>
        </p:blipFill>
        <p:spPr>
          <a:xfrm flipH="1" flipV="1">
            <a:off x="10523735" y="1282993"/>
            <a:ext cx="1493593" cy="240748"/>
          </a:xfrm>
          <a:prstGeom prst="rect">
            <a:avLst/>
          </a:prstGeom>
          <a:solidFill>
            <a:schemeClr val="accent6"/>
          </a:solidFill>
        </p:spPr>
      </p:pic>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740229" y="1993900"/>
            <a:ext cx="8687017" cy="1390308"/>
          </a:xfrm>
          <a:prstGeom prst="rect">
            <a:avLst/>
          </a:prstGeom>
        </p:spPr>
        <p:txBody>
          <a:bodyPr lIns="91440" anchor="b"/>
          <a:lstStyle>
            <a:lvl1pPr>
              <a:defRPr sz="4400">
                <a:solidFill>
                  <a:schemeClr val="tx1"/>
                </a:solidFill>
              </a:defRPr>
            </a:lvl1pPr>
          </a:lstStyle>
          <a:p>
            <a:r>
              <a:rPr lang="en-US" dirty="0"/>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740229" y="3525497"/>
            <a:ext cx="7584953" cy="807646"/>
          </a:xfrm>
          <a:prstGeom prst="rect">
            <a:avLst/>
          </a:prstGeom>
        </p:spPr>
        <p:txBody>
          <a:bodyPr lIns="9144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Rectangle 1">
            <a:extLst>
              <a:ext uri="{FF2B5EF4-FFF2-40B4-BE49-F238E27FC236}">
                <a16:creationId xmlns:a16="http://schemas.microsoft.com/office/drawing/2014/main" id="{DB4D8BAD-1F1A-D749-8717-8B9DA81D79B8}"/>
              </a:ext>
            </a:extLst>
          </p:cNvPr>
          <p:cNvSpPr/>
          <p:nvPr userDrawn="1"/>
        </p:nvSpPr>
        <p:spPr>
          <a:xfrm>
            <a:off x="8616074" y="6085774"/>
            <a:ext cx="1949331" cy="2445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D4287F-D035-324C-9FD6-B4ED8A22523C}"/>
              </a:ext>
            </a:extLst>
          </p:cNvPr>
          <p:cNvSpPr/>
          <p:nvPr userDrawn="1"/>
        </p:nvSpPr>
        <p:spPr>
          <a:xfrm>
            <a:off x="8613611" y="6470545"/>
            <a:ext cx="1949331" cy="3874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A3EA0C-3B67-1C49-AF39-EB3001D4115E}"/>
              </a:ext>
            </a:extLst>
          </p:cNvPr>
          <p:cNvSpPr/>
          <p:nvPr userDrawn="1"/>
        </p:nvSpPr>
        <p:spPr>
          <a:xfrm>
            <a:off x="8353889" y="5980332"/>
            <a:ext cx="259722" cy="877668"/>
          </a:xfrm>
          <a:prstGeom prst="rect">
            <a:avLst/>
          </a:prstGeom>
          <a:solidFill>
            <a:schemeClr val="tx1">
              <a:lumMod val="85000"/>
              <a:lumOff val="15000"/>
              <a:alpha val="719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pic>
        <p:nvPicPr>
          <p:cNvPr id="41" name="Picture 40">
            <a:extLst>
              <a:ext uri="{FF2B5EF4-FFF2-40B4-BE49-F238E27FC236}">
                <a16:creationId xmlns:a16="http://schemas.microsoft.com/office/drawing/2014/main" id="{FC364B2E-A9B4-DD45-8543-C7745B3551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4339" y="6445842"/>
            <a:ext cx="278208" cy="199423"/>
          </a:xfrm>
          <a:prstGeom prst="rect">
            <a:avLst/>
          </a:prstGeom>
        </p:spPr>
      </p:pic>
      <p:pic>
        <p:nvPicPr>
          <p:cNvPr id="19" name="Picture 18">
            <a:extLst>
              <a:ext uri="{FF2B5EF4-FFF2-40B4-BE49-F238E27FC236}">
                <a16:creationId xmlns:a16="http://schemas.microsoft.com/office/drawing/2014/main" id="{F7AD6489-15B4-6949-ACA5-EF784A22583F}"/>
              </a:ext>
            </a:extLst>
          </p:cNvPr>
          <p:cNvPicPr>
            <a:picLocks noChangeAspect="1"/>
          </p:cNvPicPr>
          <p:nvPr userDrawn="1"/>
        </p:nvPicPr>
        <p:blipFill>
          <a:blip r:embed="rId6">
            <a:lum bright="70000" contrast="-70000"/>
          </a:blip>
          <a:stretch>
            <a:fillRect/>
          </a:stretch>
        </p:blipFill>
        <p:spPr>
          <a:xfrm>
            <a:off x="2109349" y="4428419"/>
            <a:ext cx="2530149" cy="1119001"/>
          </a:xfrm>
          <a:prstGeom prst="rect">
            <a:avLst/>
          </a:prstGeom>
          <a:ln>
            <a:noFill/>
          </a:ln>
        </p:spPr>
      </p:pic>
    </p:spTree>
    <p:extLst>
      <p:ext uri="{BB962C8B-B14F-4D97-AF65-F5344CB8AC3E}">
        <p14:creationId xmlns:p14="http://schemas.microsoft.com/office/powerpoint/2010/main" val="679639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59" y="755160"/>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18F9882A-1885-2C47-9807-30CE86AEA54B}"/>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65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09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94D60-72FB-41A9-BFF6-815EFFB77C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39008" y="3193623"/>
            <a:ext cx="4113984" cy="470755"/>
          </a:xfrm>
          <a:prstGeom prst="rect">
            <a:avLst/>
          </a:prstGeom>
        </p:spPr>
      </p:pic>
      <p:pic>
        <p:nvPicPr>
          <p:cNvPr id="5" name="Picture 4">
            <a:extLst>
              <a:ext uri="{FF2B5EF4-FFF2-40B4-BE49-F238E27FC236}">
                <a16:creationId xmlns:a16="http://schemas.microsoft.com/office/drawing/2014/main" id="{8B9CEC1E-33C1-4534-9A4D-F76CD281FDB2}"/>
              </a:ext>
            </a:extLst>
          </p:cNvPr>
          <p:cNvPicPr>
            <a:picLocks noChangeAspect="1"/>
          </p:cNvPicPr>
          <p:nvPr userDrawn="1"/>
        </p:nvPicPr>
        <p:blipFill>
          <a:blip r:embed="rId3"/>
          <a:stretch>
            <a:fillRect/>
          </a:stretch>
        </p:blipFill>
        <p:spPr>
          <a:xfrm flipH="1" flipV="1">
            <a:off x="11216640" y="-8626"/>
            <a:ext cx="975360" cy="225084"/>
          </a:xfrm>
          <a:prstGeom prst="rect">
            <a:avLst/>
          </a:prstGeom>
        </p:spPr>
      </p:pic>
    </p:spTree>
    <p:extLst>
      <p:ext uri="{BB962C8B-B14F-4D97-AF65-F5344CB8AC3E}">
        <p14:creationId xmlns:p14="http://schemas.microsoft.com/office/powerpoint/2010/main" val="42174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CDCB6D-6A9E-EC43-7B54-50CBEF2729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pic>
        <p:nvPicPr>
          <p:cNvPr id="2" name="Picture 1">
            <a:extLst>
              <a:ext uri="{FF2B5EF4-FFF2-40B4-BE49-F238E27FC236}">
                <a16:creationId xmlns:a16="http://schemas.microsoft.com/office/drawing/2014/main" id="{F0C41A73-9A3A-EAB8-8C98-93CC6625CB22}"/>
              </a:ext>
            </a:extLst>
          </p:cNvPr>
          <p:cNvPicPr>
            <a:picLocks noChangeAspect="1"/>
          </p:cNvPicPr>
          <p:nvPr userDrawn="1"/>
        </p:nvPicPr>
        <p:blipFill>
          <a:blip r:embed="rId2"/>
          <a:srcRect/>
          <a:stretch/>
        </p:blipFill>
        <p:spPr>
          <a:xfrm>
            <a:off x="6291380" y="0"/>
            <a:ext cx="5905499" cy="6858000"/>
          </a:xfrm>
          <a:prstGeom prst="rect">
            <a:avLst/>
          </a:prstGeom>
        </p:spPr>
      </p:pic>
    </p:spTree>
    <p:extLst>
      <p:ext uri="{BB962C8B-B14F-4D97-AF65-F5344CB8AC3E}">
        <p14:creationId xmlns:p14="http://schemas.microsoft.com/office/powerpoint/2010/main" val="14611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hasCustomPrompt="1"/>
          </p:nvPr>
        </p:nvSpPr>
        <p:spPr>
          <a:xfrm>
            <a:off x="342900" y="1368277"/>
            <a:ext cx="5181600" cy="4351338"/>
          </a:xfrm>
          <a:prstGeom prst="rect">
            <a:avLst/>
          </a:prstGeom>
        </p:spPr>
        <p:txBody>
          <a:bodyPr>
            <a:noAutofit/>
          </a:bodyPr>
          <a:lstStyle>
            <a:lvl1pPr>
              <a:lnSpc>
                <a:spcPct val="90000"/>
              </a:lnSpc>
              <a:spcBef>
                <a:spcPts val="1400"/>
              </a:spcBef>
              <a:defRPr sz="2000">
                <a:solidFill>
                  <a:srgbClr val="000000"/>
                </a:solidFill>
                <a:latin typeface="+mn-lt"/>
                <a:ea typeface="Inter" panose="020B0502030000000004" pitchFamily="34" charset="0"/>
              </a:defRPr>
            </a:lvl1pPr>
            <a:lvl2pPr>
              <a:lnSpc>
                <a:spcPct val="90000"/>
              </a:lnSpc>
              <a:spcBef>
                <a:spcPts val="900"/>
              </a:spcBef>
              <a:defRPr sz="20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4" name="Content Placeholder 3">
            <a:extLst>
              <a:ext uri="{FF2B5EF4-FFF2-40B4-BE49-F238E27FC236}">
                <a16:creationId xmlns:a16="http://schemas.microsoft.com/office/drawing/2014/main" id="{8C8922C6-1D6C-AB44-BECA-39EC9E894D6D}"/>
              </a:ext>
            </a:extLst>
          </p:cNvPr>
          <p:cNvSpPr>
            <a:spLocks noGrp="1"/>
          </p:cNvSpPr>
          <p:nvPr>
            <p:ph sz="half" idx="2" hasCustomPrompt="1"/>
          </p:nvPr>
        </p:nvSpPr>
        <p:spPr>
          <a:xfrm>
            <a:off x="6182751" y="1368277"/>
            <a:ext cx="5181600" cy="4351338"/>
          </a:xfrm>
          <a:prstGeom prst="rect">
            <a:avLst/>
          </a:prstGeom>
        </p:spPr>
        <p:txBody>
          <a:bodyPr>
            <a:noAutofit/>
          </a:bodyPr>
          <a:lstStyle>
            <a:lvl1pPr>
              <a:lnSpc>
                <a:spcPct val="90000"/>
              </a:lnSpc>
              <a:spcBef>
                <a:spcPts val="1400"/>
              </a:spcBef>
              <a:defRPr sz="2000">
                <a:solidFill>
                  <a:srgbClr val="000000"/>
                </a:solidFill>
                <a:latin typeface="+mn-lt"/>
                <a:ea typeface="Inter" panose="020B0502030000000004" pitchFamily="34" charset="0"/>
              </a:defRPr>
            </a:lvl1pPr>
            <a:lvl2pPr>
              <a:lnSpc>
                <a:spcPct val="90000"/>
              </a:lnSpc>
              <a:spcBef>
                <a:spcPts val="900"/>
              </a:spcBef>
              <a:defRPr sz="20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5" name="Title 1">
            <a:extLst>
              <a:ext uri="{FF2B5EF4-FFF2-40B4-BE49-F238E27FC236}">
                <a16:creationId xmlns:a16="http://schemas.microsoft.com/office/drawing/2014/main" id="{3EFCEDA0-3239-49D0-9BC9-6B5201A0C0E1}"/>
              </a:ext>
            </a:extLst>
          </p:cNvPr>
          <p:cNvSpPr>
            <a:spLocks noGrp="1"/>
          </p:cNvSpPr>
          <p:nvPr>
            <p:ph type="title" hasCustomPrompt="1"/>
          </p:nvPr>
        </p:nvSpPr>
        <p:spPr>
          <a:xfrm>
            <a:off x="269986" y="176071"/>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14718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_subtit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FB58AD4-B5F7-C348-B8E3-10DC77F1F991}"/>
              </a:ext>
            </a:extLst>
          </p:cNvPr>
          <p:cNvSpPr>
            <a:spLocks noGrp="1"/>
          </p:cNvSpPr>
          <p:nvPr>
            <p:ph type="body" sz="quarter" idx="15"/>
          </p:nvPr>
        </p:nvSpPr>
        <p:spPr>
          <a:xfrm>
            <a:off x="269986" y="914400"/>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dirty="0"/>
              <a:t>Edit Master text styles</a:t>
            </a:r>
          </a:p>
        </p:txBody>
      </p:sp>
      <p:sp>
        <p:nvSpPr>
          <p:cNvPr id="4" name="Title 1">
            <a:extLst>
              <a:ext uri="{FF2B5EF4-FFF2-40B4-BE49-F238E27FC236}">
                <a16:creationId xmlns:a16="http://schemas.microsoft.com/office/drawing/2014/main" id="{AE67C004-B424-AE42-A574-D6412A04A60B}"/>
              </a:ext>
            </a:extLst>
          </p:cNvPr>
          <p:cNvSpPr>
            <a:spLocks noGrp="1"/>
          </p:cNvSpPr>
          <p:nvPr>
            <p:ph type="title" hasCustomPrompt="1"/>
          </p:nvPr>
        </p:nvSpPr>
        <p:spPr>
          <a:xfrm>
            <a:off x="324000" y="324000"/>
            <a:ext cx="10837164" cy="360099"/>
          </a:xfrm>
          <a:prstGeom prst="rect">
            <a:avLst/>
          </a:prstGeom>
        </p:spPr>
        <p:txBody>
          <a:bodyPr lIns="0" tIns="0" rIns="0" bIns="0" anchor="ctr" anchorCtr="0">
            <a:spAutoFit/>
          </a:bodyPr>
          <a:lstStyle>
            <a:lvl1pPr>
              <a:defRPr sz="26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4204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_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hasCustomPrompt="1"/>
          </p:nvPr>
        </p:nvSpPr>
        <p:spPr>
          <a:xfrm>
            <a:off x="253744" y="1602429"/>
            <a:ext cx="10841372" cy="4351338"/>
          </a:xfrm>
          <a:prstGeom prst="rect">
            <a:avLst/>
          </a:prstGeom>
        </p:spPr>
        <p:txBody>
          <a:bodyPr>
            <a:noAutofit/>
          </a:bodyPr>
          <a:lstStyle>
            <a:lvl1pPr>
              <a:lnSpc>
                <a:spcPct val="90000"/>
              </a:lnSpc>
              <a:spcBef>
                <a:spcPts val="1400"/>
              </a:spcBef>
              <a:defRPr sz="2200">
                <a:solidFill>
                  <a:srgbClr val="000000"/>
                </a:solidFill>
                <a:latin typeface="+mn-lt"/>
                <a:ea typeface="Inter" panose="020B0502030000000004" pitchFamily="34" charset="0"/>
              </a:defRPr>
            </a:lvl1pPr>
            <a:lvl2pPr>
              <a:lnSpc>
                <a:spcPct val="90000"/>
              </a:lnSpc>
              <a:spcBef>
                <a:spcPts val="900"/>
              </a:spcBef>
              <a:defRPr sz="18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9" name="Text Placeholder 3">
            <a:extLst>
              <a:ext uri="{FF2B5EF4-FFF2-40B4-BE49-F238E27FC236}">
                <a16:creationId xmlns:a16="http://schemas.microsoft.com/office/drawing/2014/main" id="{E3162B4C-8AAC-054A-8207-7F3B050AE651}"/>
              </a:ext>
            </a:extLst>
          </p:cNvPr>
          <p:cNvSpPr>
            <a:spLocks noGrp="1"/>
          </p:cNvSpPr>
          <p:nvPr>
            <p:ph type="body" sz="quarter" idx="15"/>
          </p:nvPr>
        </p:nvSpPr>
        <p:spPr>
          <a:xfrm>
            <a:off x="254078" y="902276"/>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dirty="0"/>
              <a:t>Edit Master text styles</a:t>
            </a:r>
          </a:p>
        </p:txBody>
      </p:sp>
      <p:sp>
        <p:nvSpPr>
          <p:cNvPr id="5" name="Title 1">
            <a:extLst>
              <a:ext uri="{FF2B5EF4-FFF2-40B4-BE49-F238E27FC236}">
                <a16:creationId xmlns:a16="http://schemas.microsoft.com/office/drawing/2014/main" id="{05DD4CF1-882B-EA45-BAB0-DC78082DF97D}"/>
              </a:ext>
            </a:extLst>
          </p:cNvPr>
          <p:cNvSpPr>
            <a:spLocks noGrp="1"/>
          </p:cNvSpPr>
          <p:nvPr>
            <p:ph type="title" hasCustomPrompt="1"/>
          </p:nvPr>
        </p:nvSpPr>
        <p:spPr>
          <a:xfrm>
            <a:off x="257952" y="178123"/>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77712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Content No Bullet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694A426B-0D0E-49BD-B9AF-389607EB3C96}"/>
              </a:ext>
            </a:extLst>
          </p:cNvPr>
          <p:cNvSpPr>
            <a:spLocks noGrp="1"/>
          </p:cNvSpPr>
          <p:nvPr>
            <p:ph type="body" sz="quarter" idx="14" hasCustomPrompt="1"/>
          </p:nvPr>
        </p:nvSpPr>
        <p:spPr>
          <a:xfrm>
            <a:off x="269986" y="1292482"/>
            <a:ext cx="10831293" cy="4383087"/>
          </a:xfrm>
          <a:prstGeom prst="rect">
            <a:avLst/>
          </a:prstGeom>
        </p:spPr>
        <p:txBody>
          <a:bodyPr/>
          <a:lstStyle>
            <a:lvl1pPr marL="0" indent="0">
              <a:spcBef>
                <a:spcPts val="1200"/>
              </a:spcBef>
              <a:spcAft>
                <a:spcPts val="1000"/>
              </a:spcAft>
              <a:buNone/>
              <a:defRPr sz="2100">
                <a:solidFill>
                  <a:srgbClr val="000000"/>
                </a:solidFill>
                <a:latin typeface="+mn-lt"/>
                <a:ea typeface="Inter" panose="020B0502030000000004" pitchFamily="34" charset="0"/>
              </a:defRPr>
            </a:lvl1pPr>
            <a:lvl2pPr marL="457200" indent="0">
              <a:spcBef>
                <a:spcPts val="1200"/>
              </a:spcBef>
              <a:spcAft>
                <a:spcPts val="1000"/>
              </a:spcAft>
              <a:buNone/>
              <a:defRPr sz="2100"/>
            </a:lvl2pPr>
            <a:lvl3pPr marL="914400" indent="0">
              <a:spcBef>
                <a:spcPts val="1200"/>
              </a:spcBef>
              <a:spcAft>
                <a:spcPts val="1000"/>
              </a:spcAft>
              <a:buNone/>
              <a:defRPr sz="2100"/>
            </a:lvl3pPr>
            <a:lvl4pPr marL="1371600" indent="0">
              <a:spcBef>
                <a:spcPts val="1200"/>
              </a:spcBef>
              <a:spcAft>
                <a:spcPts val="1000"/>
              </a:spcAft>
              <a:buNone/>
              <a:defRPr sz="2100"/>
            </a:lvl4pPr>
            <a:lvl5pPr marL="1828800" indent="0">
              <a:spcBef>
                <a:spcPts val="1200"/>
              </a:spcBef>
              <a:spcAft>
                <a:spcPts val="1000"/>
              </a:spcAft>
              <a:buNone/>
              <a:defRPr sz="2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p:txBody>
      </p:sp>
      <p:sp>
        <p:nvSpPr>
          <p:cNvPr id="5" name="Title 1">
            <a:extLst>
              <a:ext uri="{FF2B5EF4-FFF2-40B4-BE49-F238E27FC236}">
                <a16:creationId xmlns:a16="http://schemas.microsoft.com/office/drawing/2014/main" id="{79D802AB-3C2E-3944-BC7A-D225AD299128}"/>
              </a:ext>
            </a:extLst>
          </p:cNvPr>
          <p:cNvSpPr>
            <a:spLocks noGrp="1"/>
          </p:cNvSpPr>
          <p:nvPr>
            <p:ph type="title" hasCustomPrompt="1"/>
          </p:nvPr>
        </p:nvSpPr>
        <p:spPr>
          <a:xfrm>
            <a:off x="269986"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27088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Ref idx="1001">
        <a:schemeClr val="bg2"/>
      </p:bgRef>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132CA7-9B85-7A40-BB7F-9B6F8FC0BF85}"/>
              </a:ext>
            </a:extLst>
          </p:cNvPr>
          <p:cNvSpPr/>
          <p:nvPr userDrawn="1"/>
        </p:nvSpPr>
        <p:spPr>
          <a:xfrm>
            <a:off x="7773716" y="464126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440446" y="2963794"/>
            <a:ext cx="1963574" cy="2561007"/>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3"/>
          <a:stretch>
            <a:fillRect/>
          </a:stretch>
        </p:blipFill>
        <p:spPr>
          <a:xfrm flipH="1" flipV="1">
            <a:off x="1884805" y="6151271"/>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3"/>
          <a:stretch>
            <a:fillRect/>
          </a:stretch>
        </p:blipFill>
        <p:spPr>
          <a:xfrm flipH="1" flipV="1">
            <a:off x="0" y="501387"/>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9803550" y="-8878"/>
            <a:ext cx="1041956" cy="19030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12049" y="4428420"/>
            <a:ext cx="1963574" cy="1657699"/>
          </a:xfrm>
          <a:prstGeom prst="rect">
            <a:avLst/>
          </a:prstGeom>
          <a:ln>
            <a:noFill/>
          </a:ln>
        </p:spPr>
      </p:pic>
      <p:sp>
        <p:nvSpPr>
          <p:cNvPr id="33" name="Rectangle 32">
            <a:extLst>
              <a:ext uri="{FF2B5EF4-FFF2-40B4-BE49-F238E27FC236}">
                <a16:creationId xmlns:a16="http://schemas.microsoft.com/office/drawing/2014/main" id="{EAACA9F9-D6AD-AB43-B7D6-C98336BC978C}"/>
              </a:ext>
            </a:extLst>
          </p:cNvPr>
          <p:cNvSpPr/>
          <p:nvPr userDrawn="1"/>
        </p:nvSpPr>
        <p:spPr>
          <a:xfrm>
            <a:off x="9791506" y="6199778"/>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441597" y="5146906"/>
            <a:ext cx="1962423" cy="1004365"/>
          </a:xfrm>
          <a:prstGeom prst="rect">
            <a:avLst/>
          </a:prstGeom>
          <a:solidFill>
            <a:schemeClr val="tx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223377" y="1523741"/>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3"/>
          <a:stretch>
            <a:fillRect/>
          </a:stretch>
        </p:blipFill>
        <p:spPr>
          <a:xfrm flipH="1" flipV="1">
            <a:off x="10523735" y="1282993"/>
            <a:ext cx="1493593" cy="240748"/>
          </a:xfrm>
          <a:prstGeom prst="rect">
            <a:avLst/>
          </a:prstGeom>
          <a:solidFill>
            <a:schemeClr val="accent6"/>
          </a:solidFill>
        </p:spPr>
      </p:pic>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1104489" y="1993900"/>
            <a:ext cx="8687017" cy="1390308"/>
          </a:xfrm>
          <a:prstGeom prst="rect">
            <a:avLst/>
          </a:prstGeom>
        </p:spPr>
        <p:txBody>
          <a:bodyPr lIns="91440" anchor="b"/>
          <a:lstStyle>
            <a:lvl1pPr>
              <a:defRPr sz="4400">
                <a:solidFill>
                  <a:schemeClr val="tx1"/>
                </a:solidFill>
              </a:defRPr>
            </a:lvl1pPr>
          </a:lstStyle>
          <a:p>
            <a:r>
              <a:rPr lang="en-US" dirty="0"/>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1104489" y="3525497"/>
            <a:ext cx="7584953" cy="807646"/>
          </a:xfrm>
          <a:prstGeom prst="rect">
            <a:avLst/>
          </a:prstGeom>
        </p:spPr>
        <p:txBody>
          <a:bodyPr lIns="9144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Rectangle 1">
            <a:extLst>
              <a:ext uri="{FF2B5EF4-FFF2-40B4-BE49-F238E27FC236}">
                <a16:creationId xmlns:a16="http://schemas.microsoft.com/office/drawing/2014/main" id="{DB4D8BAD-1F1A-D749-8717-8B9DA81D79B8}"/>
              </a:ext>
            </a:extLst>
          </p:cNvPr>
          <p:cNvSpPr/>
          <p:nvPr userDrawn="1"/>
        </p:nvSpPr>
        <p:spPr>
          <a:xfrm>
            <a:off x="8615123" y="6086725"/>
            <a:ext cx="1960500" cy="2445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D4287F-D035-324C-9FD6-B4ED8A22523C}"/>
              </a:ext>
            </a:extLst>
          </p:cNvPr>
          <p:cNvSpPr/>
          <p:nvPr userDrawn="1"/>
        </p:nvSpPr>
        <p:spPr>
          <a:xfrm>
            <a:off x="8615123" y="6470414"/>
            <a:ext cx="1949331" cy="3874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A3EA0C-3B67-1C49-AF39-EB3001D4115E}"/>
              </a:ext>
            </a:extLst>
          </p:cNvPr>
          <p:cNvSpPr/>
          <p:nvPr userDrawn="1"/>
        </p:nvSpPr>
        <p:spPr>
          <a:xfrm>
            <a:off x="8353889" y="5983694"/>
            <a:ext cx="259722" cy="877668"/>
          </a:xfrm>
          <a:prstGeom prst="rect">
            <a:avLst/>
          </a:prstGeom>
          <a:solidFill>
            <a:schemeClr val="tx1">
              <a:lumMod val="85000"/>
              <a:lumOff val="15000"/>
              <a:alpha val="719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pic>
        <p:nvPicPr>
          <p:cNvPr id="19" name="Picture 18">
            <a:extLst>
              <a:ext uri="{FF2B5EF4-FFF2-40B4-BE49-F238E27FC236}">
                <a16:creationId xmlns:a16="http://schemas.microsoft.com/office/drawing/2014/main" id="{FD2D2E09-8842-EE42-B8B2-97136051075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4339" y="6445842"/>
            <a:ext cx="278208" cy="199423"/>
          </a:xfrm>
          <a:prstGeom prst="rect">
            <a:avLst/>
          </a:prstGeom>
        </p:spPr>
      </p:pic>
      <p:pic>
        <p:nvPicPr>
          <p:cNvPr id="20" name="Picture 19">
            <a:extLst>
              <a:ext uri="{FF2B5EF4-FFF2-40B4-BE49-F238E27FC236}">
                <a16:creationId xmlns:a16="http://schemas.microsoft.com/office/drawing/2014/main" id="{BADDFE03-4577-CA40-A4B6-E37A8584B318}"/>
              </a:ext>
            </a:extLst>
          </p:cNvPr>
          <p:cNvPicPr>
            <a:picLocks noChangeAspect="1"/>
          </p:cNvPicPr>
          <p:nvPr userDrawn="1"/>
        </p:nvPicPr>
        <p:blipFill>
          <a:blip r:embed="rId6"/>
          <a:stretch>
            <a:fillRect/>
          </a:stretch>
        </p:blipFill>
        <p:spPr>
          <a:xfrm>
            <a:off x="3727078" y="1214838"/>
            <a:ext cx="2530149" cy="1119001"/>
          </a:xfrm>
          <a:prstGeom prst="rect">
            <a:avLst/>
          </a:prstGeom>
        </p:spPr>
      </p:pic>
    </p:spTree>
    <p:extLst>
      <p:ext uri="{BB962C8B-B14F-4D97-AF65-F5344CB8AC3E}">
        <p14:creationId xmlns:p14="http://schemas.microsoft.com/office/powerpoint/2010/main" val="2514639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046480"/>
            <a:ext cx="11315114" cy="484959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B210891-6461-9F4C-A611-71DFB4BEB54E}"/>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070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056640"/>
            <a:ext cx="11315114" cy="4839431"/>
          </a:xfrm>
          <a:prstGeom prst="rect">
            <a:avLst/>
          </a:prstGeom>
        </p:spPr>
        <p:txBody>
          <a:bodyPr/>
          <a:lstStyle>
            <a:lvl1pPr marL="0" indent="0">
              <a:buNone/>
              <a:defRPr/>
            </a:lvl1pPr>
          </a:lstStyle>
          <a:p>
            <a:pPr lvl="0"/>
            <a:r>
              <a:rPr lang="en-US"/>
              <a:t>Click to edit Master text styles</a:t>
            </a:r>
          </a:p>
        </p:txBody>
      </p:sp>
      <p:sp>
        <p:nvSpPr>
          <p:cNvPr id="6" name="Title 8">
            <a:extLst>
              <a:ext uri="{FF2B5EF4-FFF2-40B4-BE49-F238E27FC236}">
                <a16:creationId xmlns:a16="http://schemas.microsoft.com/office/drawing/2014/main" id="{CFD56D86-CD83-A844-A9C4-3D3732C76087}"/>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48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492370"/>
            <a:ext cx="11315114" cy="44037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83970214-C5A2-EA4E-9B5C-E84D60CCB824}"/>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54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ub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492370"/>
            <a:ext cx="11315114" cy="4403701"/>
          </a:xfrm>
          <a:prstGeom prst="rect">
            <a:avLst/>
          </a:prstGeom>
        </p:spPr>
        <p:txBody>
          <a:bodyPr/>
          <a:lstStyle>
            <a:lvl1pPr marL="0" indent="0">
              <a:buNone/>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4AFD5DC0-6F2D-FB48-9133-1C1AB03772AF}"/>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777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8096563" y="1260092"/>
            <a:ext cx="3742426" cy="4610099"/>
          </a:xfrm>
          <a:prstGeom prst="rect">
            <a:avLst/>
          </a:prstGeom>
        </p:spPr>
        <p:txBody>
          <a:bodyPr/>
          <a:lstStyle>
            <a:lvl1pPr marL="0" indent="0">
              <a:buNone/>
              <a:defRPr sz="1800"/>
            </a:lvl1pPr>
          </a:lstStyle>
          <a:p>
            <a:pPr lvl="0"/>
            <a:r>
              <a:rPr lang="en-US"/>
              <a:t>Click to edit Master text styles</a:t>
            </a: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53011" y="1260093"/>
            <a:ext cx="7620000" cy="4610100"/>
          </a:xfrm>
          <a:prstGeom prst="rect">
            <a:avLst/>
          </a:prstGeom>
          <a:solidFill>
            <a:schemeClr val="bg1"/>
          </a:solidFill>
        </p:spPr>
        <p:txBody>
          <a:bodyPr/>
          <a:lstStyle>
            <a:lvl1pPr marL="0" indent="0" algn="ctr">
              <a:buNone/>
              <a:defRPr/>
            </a:lvl1pPr>
          </a:lstStyle>
          <a:p>
            <a:r>
              <a:rPr lang="en-US"/>
              <a:t>Click icon to add picture</a:t>
            </a:r>
          </a:p>
        </p:txBody>
      </p:sp>
      <p:sp>
        <p:nvSpPr>
          <p:cNvPr id="7" name="Title 8">
            <a:extLst>
              <a:ext uri="{FF2B5EF4-FFF2-40B4-BE49-F238E27FC236}">
                <a16:creationId xmlns:a16="http://schemas.microsoft.com/office/drawing/2014/main" id="{A093EC3D-2AAA-0347-858C-6DC3740B8796}"/>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2226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5147095"/>
            <a:ext cx="5676900"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5676900" cy="3581400"/>
          </a:xfrm>
          <a:prstGeom prst="rect">
            <a:avLst/>
          </a:prstGeom>
          <a:solidFill>
            <a:schemeClr val="bg1"/>
          </a:solidFill>
        </p:spPr>
        <p:txBody>
          <a:bodyPr/>
          <a:lstStyle>
            <a:lvl1pPr marL="0" indent="0" algn="ctr">
              <a:buNone/>
              <a:defRPr/>
            </a:lvl1pPr>
          </a:lstStyle>
          <a:p>
            <a:r>
              <a:rPr lang="en-US"/>
              <a:t>Click icon to add picture</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6172200" y="5147095"/>
            <a:ext cx="5676900"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6172200" y="1565696"/>
            <a:ext cx="5676900" cy="3581400"/>
          </a:xfrm>
          <a:prstGeom prst="rect">
            <a:avLst/>
          </a:prstGeom>
          <a:solidFill>
            <a:schemeClr val="bg1"/>
          </a:solidFill>
        </p:spPr>
        <p:txBody>
          <a:bodyPr/>
          <a:lstStyle>
            <a:lvl1pPr marL="0" indent="0" algn="ctr">
              <a:buNone/>
              <a:defRPr/>
            </a:lvl1pPr>
          </a:lstStyle>
          <a:p>
            <a:r>
              <a:rPr lang="en-US"/>
              <a:t>Click icon to add picture</a:t>
            </a:r>
          </a:p>
        </p:txBody>
      </p:sp>
      <p:sp>
        <p:nvSpPr>
          <p:cNvPr id="9" name="Title 8">
            <a:extLst>
              <a:ext uri="{FF2B5EF4-FFF2-40B4-BE49-F238E27FC236}">
                <a16:creationId xmlns:a16="http://schemas.microsoft.com/office/drawing/2014/main" id="{C9B3105D-979F-F143-9FB7-B74120FCB2C7}"/>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490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9" name="Rectangle 26">
            <a:extLst>
              <a:ext uri="{FF2B5EF4-FFF2-40B4-BE49-F238E27FC236}">
                <a16:creationId xmlns:a16="http://schemas.microsoft.com/office/drawing/2014/main" id="{533E0CEE-E19F-2B45-A0DE-8A5266B2D5C9}"/>
              </a:ext>
            </a:extLst>
          </p:cNvPr>
          <p:cNvSpPr>
            <a:spLocks noChangeArrowheads="1"/>
          </p:cNvSpPr>
          <p:nvPr userDrawn="1"/>
        </p:nvSpPr>
        <p:spPr bwMode="black">
          <a:xfrm>
            <a:off x="11667733" y="6407061"/>
            <a:ext cx="468043" cy="276985"/>
          </a:xfrm>
          <a:prstGeom prst="rect">
            <a:avLst/>
          </a:prstGeom>
        </p:spPr>
        <p:txBody>
          <a:bodyPr anchor="ctr"/>
          <a:lstStyle/>
          <a:p>
            <a:pPr lvl="0" algn="ctr"/>
            <a:fld id="{5266C0E3-FCB2-4D10-9980-6DFC0D8FABCB}" type="slidenum">
              <a:rPr lang="en-US" sz="900">
                <a:solidFill>
                  <a:schemeClr val="bg1">
                    <a:lumMod val="50000"/>
                  </a:schemeClr>
                </a:solidFill>
              </a:rPr>
              <a:pPr lvl="0" algn="ctr"/>
              <a:t>‹#›</a:t>
            </a:fld>
            <a:endParaRPr lang="en-US" sz="900" dirty="0">
              <a:solidFill>
                <a:schemeClr val="bg1">
                  <a:lumMod val="50000"/>
                </a:schemeClr>
              </a:solidFill>
            </a:endParaRPr>
          </a:p>
        </p:txBody>
      </p:sp>
      <p:cxnSp>
        <p:nvCxnSpPr>
          <p:cNvPr id="13" name="Straight Connector 12">
            <a:extLst>
              <a:ext uri="{FF2B5EF4-FFF2-40B4-BE49-F238E27FC236}">
                <a16:creationId xmlns:a16="http://schemas.microsoft.com/office/drawing/2014/main" id="{D4406047-380E-F547-B16F-A2CC64FE0517}"/>
              </a:ext>
            </a:extLst>
          </p:cNvPr>
          <p:cNvCxnSpPr>
            <a:cxnSpLocks/>
          </p:cNvCxnSpPr>
          <p:nvPr userDrawn="1"/>
        </p:nvCxnSpPr>
        <p:spPr>
          <a:xfrm>
            <a:off x="11667733" y="6454113"/>
            <a:ext cx="0" cy="18288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E2D766E-FD37-A345-B7D6-761DBD33F8F4}"/>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294339" y="6445842"/>
            <a:ext cx="278208" cy="199423"/>
          </a:xfrm>
          <a:prstGeom prst="rect">
            <a:avLst/>
          </a:prstGeom>
        </p:spPr>
      </p:pic>
      <p:pic>
        <p:nvPicPr>
          <p:cNvPr id="12" name="Picture 11">
            <a:extLst>
              <a:ext uri="{FF2B5EF4-FFF2-40B4-BE49-F238E27FC236}">
                <a16:creationId xmlns:a16="http://schemas.microsoft.com/office/drawing/2014/main" id="{77A29803-51D3-0345-BF3D-7F23F631E9AF}"/>
              </a:ext>
            </a:extLst>
          </p:cNvPr>
          <p:cNvPicPr>
            <a:picLocks noChangeAspect="1"/>
          </p:cNvPicPr>
          <p:nvPr userDrawn="1"/>
        </p:nvPicPr>
        <p:blipFill>
          <a:blip r:embed="rId30"/>
          <a:stretch>
            <a:fillRect/>
          </a:stretch>
        </p:blipFill>
        <p:spPr>
          <a:xfrm flipH="1" flipV="1">
            <a:off x="11216640" y="0"/>
            <a:ext cx="975360" cy="225084"/>
          </a:xfrm>
          <a:prstGeom prst="rect">
            <a:avLst/>
          </a:prstGeom>
        </p:spPr>
      </p:pic>
      <p:sp>
        <p:nvSpPr>
          <p:cNvPr id="24" name="Footer Placeholder 20">
            <a:extLst>
              <a:ext uri="{FF2B5EF4-FFF2-40B4-BE49-F238E27FC236}">
                <a16:creationId xmlns:a16="http://schemas.microsoft.com/office/drawing/2014/main" id="{5C3C2070-CF6A-7D4B-AD24-BBE5E642D81A}"/>
              </a:ext>
            </a:extLst>
          </p:cNvPr>
          <p:cNvSpPr txBox="1">
            <a:spLocks/>
          </p:cNvSpPr>
          <p:nvPr userDrawn="1"/>
        </p:nvSpPr>
        <p:spPr>
          <a:xfrm>
            <a:off x="9425273" y="6362991"/>
            <a:ext cx="224245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Fortinet Inc. All Rights Reserved.</a:t>
            </a:r>
          </a:p>
        </p:txBody>
      </p:sp>
    </p:spTree>
    <p:extLst>
      <p:ext uri="{BB962C8B-B14F-4D97-AF65-F5344CB8AC3E}">
        <p14:creationId xmlns:p14="http://schemas.microsoft.com/office/powerpoint/2010/main" val="4069598592"/>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50" r:id="rId4"/>
    <p:sldLayoutId id="2147483667" r:id="rId5"/>
    <p:sldLayoutId id="2147483660" r:id="rId6"/>
    <p:sldLayoutId id="2147483668" r:id="rId7"/>
    <p:sldLayoutId id="2147483669" r:id="rId8"/>
    <p:sldLayoutId id="2147483670" r:id="rId9"/>
    <p:sldLayoutId id="2147483671" r:id="rId10"/>
    <p:sldLayoutId id="2147483672" r:id="rId11"/>
    <p:sldLayoutId id="2147483652" r:id="rId12"/>
    <p:sldLayoutId id="2147483663" r:id="rId13"/>
    <p:sldLayoutId id="2147483665" r:id="rId14"/>
    <p:sldLayoutId id="2147483666" r:id="rId15"/>
    <p:sldLayoutId id="2147483674" r:id="rId16"/>
    <p:sldLayoutId id="2147483676" r:id="rId17"/>
    <p:sldLayoutId id="2147483675" r:id="rId18"/>
    <p:sldLayoutId id="2147483654" r:id="rId19"/>
    <p:sldLayoutId id="2147483664" r:id="rId20"/>
    <p:sldLayoutId id="2147483655" r:id="rId21"/>
    <p:sldLayoutId id="2147483673" r:id="rId22"/>
    <p:sldLayoutId id="2147483679" r:id="rId23"/>
    <p:sldLayoutId id="2147483680" r:id="rId24"/>
    <p:sldLayoutId id="2147483681" r:id="rId25"/>
    <p:sldLayoutId id="2147483682" r:id="rId26"/>
    <p:sldLayoutId id="214748368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400"/>
        </a:spcBef>
        <a:buFont typeface="Arial" panose="020B0604020202020204" pitchFamily="34" charset="0"/>
        <a:buChar char="•"/>
        <a:defRPr sz="2200" kern="1200">
          <a:solidFill>
            <a:schemeClr val="tx1"/>
          </a:solidFill>
          <a:latin typeface="+mn-lt"/>
          <a:ea typeface="+mn-ea"/>
          <a:cs typeface="+mn-cs"/>
        </a:defRPr>
      </a:lvl1pPr>
      <a:lvl2pPr marL="62865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0287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5ACBF0"/>
          </p15:clr>
        </p15:guide>
        <p15:guide id="2" orient="horz" pos="2208" userDrawn="1">
          <p15:clr>
            <a:srgbClr val="5ACBF0"/>
          </p15:clr>
        </p15:guide>
        <p15:guide id="3" orient="horz" pos="2112" userDrawn="1">
          <p15:clr>
            <a:srgbClr val="5ACBF0"/>
          </p15:clr>
        </p15:guide>
        <p15:guide id="4" orient="horz" pos="888" userDrawn="1">
          <p15:clr>
            <a:srgbClr val="5ACBF0"/>
          </p15:clr>
        </p15:guide>
        <p15:guide id="5" orient="horz" pos="3432" userDrawn="1">
          <p15:clr>
            <a:srgbClr val="5ACBF0"/>
          </p15:clr>
        </p15:guide>
        <p15:guide id="6" orient="horz" pos="3888" userDrawn="1">
          <p15:clr>
            <a:srgbClr val="5ACBF0"/>
          </p15:clr>
        </p15:guide>
        <p15:guide id="7" orient="horz" pos="4104" userDrawn="1">
          <p15:clr>
            <a:srgbClr val="5ACBF0"/>
          </p15:clr>
        </p15:guide>
        <p15:guide id="8" orient="horz" pos="216" userDrawn="1">
          <p15:clr>
            <a:srgbClr val="5ACBF0"/>
          </p15:clr>
        </p15:guide>
        <p15:guide id="9" pos="3792" userDrawn="1">
          <p15:clr>
            <a:srgbClr val="5ACBF0"/>
          </p15:clr>
        </p15:guide>
        <p15:guide id="10" pos="3888" userDrawn="1">
          <p15:clr>
            <a:srgbClr val="5ACBF0"/>
          </p15:clr>
        </p15:guide>
        <p15:guide id="19" pos="7464" userDrawn="1">
          <p15:clr>
            <a:srgbClr val="5ACBF0"/>
          </p15:clr>
        </p15:guide>
        <p15:guide id="20" pos="216" userDrawn="1">
          <p15:clr>
            <a:srgbClr val="5ACBF0"/>
          </p15:clr>
        </p15:guide>
        <p15:guide id="21" orient="horz" pos="3336" userDrawn="1">
          <p15:clr>
            <a:srgbClr val="5ACBF0"/>
          </p15:clr>
        </p15:guide>
        <p15:guide id="22" orient="horz" pos="984" userDrawn="1">
          <p15:clr>
            <a:srgbClr val="5ACBF0"/>
          </p15:clr>
        </p15:guide>
        <p15:guide id="23" pos="2568" userDrawn="1">
          <p15:clr>
            <a:srgbClr val="5ACBF0"/>
          </p15:clr>
        </p15:guide>
        <p15:guide id="24" pos="2664" userDrawn="1">
          <p15:clr>
            <a:srgbClr val="5ACBF0"/>
          </p15:clr>
        </p15:guide>
        <p15:guide id="25" pos="5112" userDrawn="1">
          <p15:clr>
            <a:srgbClr val="5ACBF0"/>
          </p15:clr>
        </p15:guide>
        <p15:guide id="26" pos="5016" userDrawn="1">
          <p15:clr>
            <a:srgbClr val="5ACBF0"/>
          </p15:clr>
        </p15:guide>
        <p15:guide id="27" pos="1440" userDrawn="1">
          <p15:clr>
            <a:srgbClr val="5ACBF0"/>
          </p15:clr>
        </p15:guide>
        <p15:guide id="28" pos="1344" userDrawn="1">
          <p15:clr>
            <a:srgbClr val="5ACBF0"/>
          </p15:clr>
        </p15:guide>
        <p15:guide id="29" pos="6240" userDrawn="1">
          <p15:clr>
            <a:srgbClr val="5ACBF0"/>
          </p15:clr>
        </p15:guide>
        <p15:guide id="30" pos="6336" userDrawn="1">
          <p15:clr>
            <a:srgbClr val="5ACBF0"/>
          </p15:clr>
        </p15:guide>
        <p15:guide id="31" orient="horz" pos="2160"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png"/><Relationship Id="rId7" Type="http://schemas.openxmlformats.org/officeDocument/2006/relationships/image" Target="../media/image41.png"/><Relationship Id="rId12"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13.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13.xml.rels><?xml version="1.0" encoding="UTF-8" standalone="yes"?>
<Relationships xmlns="http://schemas.openxmlformats.org/package/2006/relationships"><Relationship Id="rId13" Type="http://schemas.openxmlformats.org/officeDocument/2006/relationships/image" Target="../media/image60.svg"/><Relationship Id="rId18" Type="http://schemas.openxmlformats.org/officeDocument/2006/relationships/image" Target="../media/image65.png"/><Relationship Id="rId26" Type="http://schemas.openxmlformats.org/officeDocument/2006/relationships/image" Target="../media/image73.svg"/><Relationship Id="rId21" Type="http://schemas.openxmlformats.org/officeDocument/2006/relationships/image" Target="../media/image68.svg"/><Relationship Id="rId34" Type="http://schemas.openxmlformats.org/officeDocument/2006/relationships/image" Target="../media/image81.svg"/><Relationship Id="rId7" Type="http://schemas.openxmlformats.org/officeDocument/2006/relationships/image" Target="../media/image28.svg"/><Relationship Id="rId12" Type="http://schemas.openxmlformats.org/officeDocument/2006/relationships/image" Target="../media/image48.png"/><Relationship Id="rId17" Type="http://schemas.openxmlformats.org/officeDocument/2006/relationships/image" Target="../media/image64.svg"/><Relationship Id="rId25" Type="http://schemas.openxmlformats.org/officeDocument/2006/relationships/image" Target="../media/image72.png"/><Relationship Id="rId33" Type="http://schemas.openxmlformats.org/officeDocument/2006/relationships/image" Target="../media/image80.png"/><Relationship Id="rId2" Type="http://schemas.openxmlformats.org/officeDocument/2006/relationships/notesSlide" Target="../notesSlides/notesSlide9.xml"/><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1" Type="http://schemas.openxmlformats.org/officeDocument/2006/relationships/slideLayout" Target="../slideLayouts/slideLayout25.xml"/><Relationship Id="rId6" Type="http://schemas.openxmlformats.org/officeDocument/2006/relationships/image" Target="../media/image27.png"/><Relationship Id="rId11" Type="http://schemas.openxmlformats.org/officeDocument/2006/relationships/image" Target="../media/image59.svg"/><Relationship Id="rId24" Type="http://schemas.openxmlformats.org/officeDocument/2006/relationships/image" Target="../media/image71.svg"/><Relationship Id="rId32" Type="http://schemas.openxmlformats.org/officeDocument/2006/relationships/image" Target="../media/image79.svg"/><Relationship Id="rId37" Type="http://schemas.openxmlformats.org/officeDocument/2006/relationships/image" Target="../media/image84.png"/><Relationship Id="rId5" Type="http://schemas.openxmlformats.org/officeDocument/2006/relationships/image" Target="../media/image56.svg"/><Relationship Id="rId15" Type="http://schemas.openxmlformats.org/officeDocument/2006/relationships/image" Target="../media/image62.svg"/><Relationship Id="rId23" Type="http://schemas.openxmlformats.org/officeDocument/2006/relationships/image" Target="../media/image70.png"/><Relationship Id="rId28" Type="http://schemas.openxmlformats.org/officeDocument/2006/relationships/image" Target="../media/image75.svg"/><Relationship Id="rId36" Type="http://schemas.openxmlformats.org/officeDocument/2006/relationships/image" Target="../media/image83.svg"/><Relationship Id="rId10" Type="http://schemas.openxmlformats.org/officeDocument/2006/relationships/image" Target="../media/image46.png"/><Relationship Id="rId19" Type="http://schemas.openxmlformats.org/officeDocument/2006/relationships/image" Target="../media/image66.svg"/><Relationship Id="rId31" Type="http://schemas.openxmlformats.org/officeDocument/2006/relationships/image" Target="../media/image78.png"/><Relationship Id="rId4" Type="http://schemas.openxmlformats.org/officeDocument/2006/relationships/image" Target="../media/image55.png"/><Relationship Id="rId9" Type="http://schemas.openxmlformats.org/officeDocument/2006/relationships/image" Target="../media/image58.sv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svg"/><Relationship Id="rId35" Type="http://schemas.openxmlformats.org/officeDocument/2006/relationships/image" Target="../media/image82.png"/><Relationship Id="rId8" Type="http://schemas.openxmlformats.org/officeDocument/2006/relationships/image" Target="../media/image57.png"/><Relationship Id="rId3"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0.emf"/><Relationship Id="rId18" Type="http://schemas.openxmlformats.org/officeDocument/2006/relationships/image" Target="../media/image95.emf"/><Relationship Id="rId26" Type="http://schemas.openxmlformats.org/officeDocument/2006/relationships/image" Target="../media/image103.emf"/><Relationship Id="rId3" Type="http://schemas.openxmlformats.org/officeDocument/2006/relationships/image" Target="../media/image85.emf"/><Relationship Id="rId21" Type="http://schemas.openxmlformats.org/officeDocument/2006/relationships/image" Target="../media/image98.emf"/><Relationship Id="rId7" Type="http://schemas.openxmlformats.org/officeDocument/2006/relationships/diagramColors" Target="../diagrams/colors1.xml"/><Relationship Id="rId12" Type="http://schemas.openxmlformats.org/officeDocument/2006/relationships/image" Target="../media/image89.emf"/><Relationship Id="rId17" Type="http://schemas.openxmlformats.org/officeDocument/2006/relationships/image" Target="../media/image94.emf"/><Relationship Id="rId25" Type="http://schemas.openxmlformats.org/officeDocument/2006/relationships/image" Target="../media/image102.emf"/><Relationship Id="rId2" Type="http://schemas.openxmlformats.org/officeDocument/2006/relationships/notesSlide" Target="../notesSlides/notesSlide10.xml"/><Relationship Id="rId16" Type="http://schemas.openxmlformats.org/officeDocument/2006/relationships/image" Target="../media/image93.png"/><Relationship Id="rId20" Type="http://schemas.openxmlformats.org/officeDocument/2006/relationships/image" Target="../media/image97.emf"/><Relationship Id="rId29" Type="http://schemas.openxmlformats.org/officeDocument/2006/relationships/image" Target="../media/image106.svg"/><Relationship Id="rId1" Type="http://schemas.openxmlformats.org/officeDocument/2006/relationships/slideLayout" Target="../slideLayouts/slideLayout26.xml"/><Relationship Id="rId6" Type="http://schemas.openxmlformats.org/officeDocument/2006/relationships/diagramQuickStyle" Target="../diagrams/quickStyle1.xml"/><Relationship Id="rId11" Type="http://schemas.openxmlformats.org/officeDocument/2006/relationships/image" Target="../media/image88.emf"/><Relationship Id="rId24" Type="http://schemas.openxmlformats.org/officeDocument/2006/relationships/image" Target="../media/image101.emf"/><Relationship Id="rId5" Type="http://schemas.openxmlformats.org/officeDocument/2006/relationships/diagramLayout" Target="../diagrams/layout1.xml"/><Relationship Id="rId15" Type="http://schemas.openxmlformats.org/officeDocument/2006/relationships/image" Target="../media/image92.emf"/><Relationship Id="rId23" Type="http://schemas.openxmlformats.org/officeDocument/2006/relationships/image" Target="../media/image100.emf"/><Relationship Id="rId28" Type="http://schemas.openxmlformats.org/officeDocument/2006/relationships/image" Target="../media/image105.png"/><Relationship Id="rId10" Type="http://schemas.openxmlformats.org/officeDocument/2006/relationships/image" Target="../media/image87.emf"/><Relationship Id="rId19" Type="http://schemas.openxmlformats.org/officeDocument/2006/relationships/image" Target="../media/image96.emf"/><Relationship Id="rId4" Type="http://schemas.openxmlformats.org/officeDocument/2006/relationships/diagramData" Target="../diagrams/data1.xml"/><Relationship Id="rId9" Type="http://schemas.openxmlformats.org/officeDocument/2006/relationships/image" Target="../media/image86.emf"/><Relationship Id="rId14" Type="http://schemas.openxmlformats.org/officeDocument/2006/relationships/image" Target="../media/image91.emf"/><Relationship Id="rId22" Type="http://schemas.openxmlformats.org/officeDocument/2006/relationships/image" Target="../media/image99.emf"/><Relationship Id="rId27" Type="http://schemas.openxmlformats.org/officeDocument/2006/relationships/image" Target="../media/image104.emf"/><Relationship Id="rId30" Type="http://schemas.openxmlformats.org/officeDocument/2006/relationships/image" Target="../media/image10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s://itsecuritywire.com/featured/top-challenges-soc-teams-need-to-address-in-2021/" TargetMode="External"/><Relationship Id="rId4" Type="http://schemas.openxmlformats.org/officeDocument/2006/relationships/hyperlink" Target="https://blog.arcanna.ai/top-4-reasons-why-analysts-quit-their-job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4.emf"/><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13.sv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23D09D-7870-DD5F-B844-0212F1F43582}"/>
              </a:ext>
            </a:extLst>
          </p:cNvPr>
          <p:cNvSpPr txBox="1"/>
          <p:nvPr/>
        </p:nvSpPr>
        <p:spPr>
          <a:xfrm>
            <a:off x="777226" y="2798759"/>
            <a:ext cx="6288636" cy="954107"/>
          </a:xfrm>
          <a:prstGeom prst="rect">
            <a:avLst/>
          </a:prstGeom>
          <a:noFill/>
        </p:spPr>
        <p:txBody>
          <a:bodyPr wrap="square">
            <a:spAutoFit/>
          </a:bodyPr>
          <a:lstStyle/>
          <a:p>
            <a:r>
              <a:rPr lang="en-US" sz="2800" b="1" dirty="0"/>
              <a:t>Fortinet SecOps - </a:t>
            </a:r>
            <a:r>
              <a:rPr lang="en-US" sz="2800" b="1" dirty="0" err="1"/>
              <a:t>Soluții</a:t>
            </a:r>
            <a:r>
              <a:rPr lang="en-US" sz="2800" b="1" dirty="0"/>
              <a:t> </a:t>
            </a:r>
            <a:r>
              <a:rPr lang="en-US" sz="2800" b="1" dirty="0" err="1"/>
              <a:t>eficiente</a:t>
            </a:r>
            <a:r>
              <a:rPr lang="en-US" sz="2800" b="1" dirty="0"/>
              <a:t> </a:t>
            </a:r>
            <a:r>
              <a:rPr lang="en-US" sz="2800" b="1" dirty="0" err="1"/>
              <a:t>și</a:t>
            </a:r>
            <a:r>
              <a:rPr lang="en-US" sz="2800" b="1" dirty="0"/>
              <a:t> </a:t>
            </a:r>
            <a:r>
              <a:rPr lang="en-US" sz="2800" b="1" dirty="0" err="1"/>
              <a:t>flexibile</a:t>
            </a:r>
            <a:r>
              <a:rPr lang="en-US" sz="2800" b="1" dirty="0"/>
              <a:t> de </a:t>
            </a:r>
            <a:r>
              <a:rPr lang="en-US" sz="2800" b="1" dirty="0" err="1"/>
              <a:t>securitate</a:t>
            </a:r>
            <a:r>
              <a:rPr lang="en-US" sz="2800" b="1" dirty="0"/>
              <a:t> </a:t>
            </a:r>
            <a:r>
              <a:rPr lang="en-US" sz="2800" b="1" dirty="0" err="1"/>
              <a:t>cibernetică</a:t>
            </a:r>
            <a:endParaRPr lang="en-US" sz="2800" b="1" dirty="0"/>
          </a:p>
        </p:txBody>
      </p:sp>
      <p:sp>
        <p:nvSpPr>
          <p:cNvPr id="5" name="Rectangle 4">
            <a:extLst>
              <a:ext uri="{FF2B5EF4-FFF2-40B4-BE49-F238E27FC236}">
                <a16:creationId xmlns:a16="http://schemas.microsoft.com/office/drawing/2014/main" id="{5F795286-B3B2-8C8C-1BED-766BA84F72BB}"/>
              </a:ext>
            </a:extLst>
          </p:cNvPr>
          <p:cNvSpPr/>
          <p:nvPr/>
        </p:nvSpPr>
        <p:spPr>
          <a:xfrm>
            <a:off x="858249" y="4156409"/>
            <a:ext cx="4562507" cy="677108"/>
          </a:xfrm>
          <a:prstGeom prst="rect">
            <a:avLst/>
          </a:prstGeom>
        </p:spPr>
        <p:txBody>
          <a:bodyPr wrap="square" lIns="0" tIns="0" rIns="0" bIns="0">
            <a:spAutoFit/>
          </a:bodyPr>
          <a:lstStyle/>
          <a:p>
            <a:r>
              <a:rPr lang="en-US" sz="2400" dirty="0">
                <a:latin typeface="Inter Light" panose="02000403000000020004" pitchFamily="2" charset="0"/>
                <a:ea typeface="Inter Light" panose="02000403000000020004" pitchFamily="2" charset="0"/>
                <a:cs typeface="Inter Light" panose="02000403000000020004" pitchFamily="2" charset="0"/>
              </a:rPr>
              <a:t>Silviu Pufan</a:t>
            </a:r>
            <a:endParaRPr lang="en-US" sz="2400" dirty="0">
              <a:solidFill>
                <a:schemeClr val="accent6"/>
              </a:solidFill>
              <a:latin typeface="Inter Light" panose="02000403000000020004" pitchFamily="2" charset="0"/>
              <a:ea typeface="Inter Light" panose="02000403000000020004" pitchFamily="2" charset="0"/>
              <a:cs typeface="Inter Light" panose="02000403000000020004" pitchFamily="2" charset="0"/>
            </a:endParaRPr>
          </a:p>
          <a:p>
            <a:r>
              <a:rPr lang="en-US" sz="2000" dirty="0">
                <a:latin typeface="Inter Light" panose="02000403000000020004" pitchFamily="2" charset="0"/>
                <a:ea typeface="Inter Light" panose="02000403000000020004" pitchFamily="2" charset="0"/>
                <a:cs typeface="Inter Light" panose="02000403000000020004" pitchFamily="2" charset="0"/>
              </a:rPr>
              <a:t>Sr. Systems Engineer</a:t>
            </a:r>
          </a:p>
        </p:txBody>
      </p:sp>
      <p:pic>
        <p:nvPicPr>
          <p:cNvPr id="7" name="Picture 6">
            <a:extLst>
              <a:ext uri="{FF2B5EF4-FFF2-40B4-BE49-F238E27FC236}">
                <a16:creationId xmlns:a16="http://schemas.microsoft.com/office/drawing/2014/main" id="{D731CFDD-1828-2047-19AB-BACCC173CB3F}"/>
              </a:ext>
            </a:extLst>
          </p:cNvPr>
          <p:cNvPicPr>
            <a:picLocks noChangeAspect="1"/>
          </p:cNvPicPr>
          <p:nvPr/>
        </p:nvPicPr>
        <p:blipFill>
          <a:blip r:embed="rId2"/>
          <a:stretch>
            <a:fillRect/>
          </a:stretch>
        </p:blipFill>
        <p:spPr>
          <a:xfrm>
            <a:off x="418135" y="525503"/>
            <a:ext cx="4061268" cy="608074"/>
          </a:xfrm>
          <a:prstGeom prst="rect">
            <a:avLst/>
          </a:prstGeom>
        </p:spPr>
      </p:pic>
    </p:spTree>
    <p:extLst>
      <p:ext uri="{BB962C8B-B14F-4D97-AF65-F5344CB8AC3E}">
        <p14:creationId xmlns:p14="http://schemas.microsoft.com/office/powerpoint/2010/main" val="183390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F20F10CB-693F-C4F3-D07A-47E26DD07E05}"/>
              </a:ext>
            </a:extLst>
          </p:cNvPr>
          <p:cNvSpPr/>
          <p:nvPr/>
        </p:nvSpPr>
        <p:spPr>
          <a:xfrm>
            <a:off x="4211447" y="1967863"/>
            <a:ext cx="3753258" cy="3578827"/>
          </a:xfrm>
          <a:prstGeom prst="pent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F51FBC0-0D16-7CC6-2589-5D362BC31671}"/>
              </a:ext>
            </a:extLst>
          </p:cNvPr>
          <p:cNvGrpSpPr/>
          <p:nvPr/>
        </p:nvGrpSpPr>
        <p:grpSpPr>
          <a:xfrm>
            <a:off x="4530993" y="2391158"/>
            <a:ext cx="2897184" cy="3054357"/>
            <a:chOff x="4530993" y="2391158"/>
            <a:chExt cx="2897184" cy="3054357"/>
          </a:xfrm>
          <a:solidFill>
            <a:schemeClr val="accent5">
              <a:lumMod val="75000"/>
            </a:schemeClr>
          </a:solidFill>
        </p:grpSpPr>
        <p:sp>
          <p:nvSpPr>
            <p:cNvPr id="15" name="Isosceles Triangle 14">
              <a:extLst>
                <a:ext uri="{FF2B5EF4-FFF2-40B4-BE49-F238E27FC236}">
                  <a16:creationId xmlns:a16="http://schemas.microsoft.com/office/drawing/2014/main" id="{212CE418-1808-1036-7B2E-16E908C6139C}"/>
                </a:ext>
              </a:extLst>
            </p:cNvPr>
            <p:cNvSpPr/>
            <p:nvPr/>
          </p:nvSpPr>
          <p:spPr>
            <a:xfrm rot="3171896">
              <a:off x="5553490" y="2418459"/>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9091D41-A1B4-22B1-47C5-B4177DBEAFD3}"/>
                </a:ext>
              </a:extLst>
            </p:cNvPr>
            <p:cNvSpPr/>
            <p:nvPr/>
          </p:nvSpPr>
          <p:spPr>
            <a:xfrm rot="7927526">
              <a:off x="7059615" y="3010783"/>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5DEB79-0DF7-01DB-8229-FA6B8A585C79}"/>
                </a:ext>
              </a:extLst>
            </p:cNvPr>
            <p:cNvSpPr/>
            <p:nvPr/>
          </p:nvSpPr>
          <p:spPr>
            <a:xfrm rot="11848549">
              <a:off x="6953707" y="4672699"/>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35B0BD5-385A-6522-839E-E993E0144D52}"/>
                </a:ext>
              </a:extLst>
            </p:cNvPr>
            <p:cNvSpPr/>
            <p:nvPr/>
          </p:nvSpPr>
          <p:spPr>
            <a:xfrm rot="16200000">
              <a:off x="5405385" y="5076953"/>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85FA7C4-CA06-869E-014A-1D3A0CCA718C}"/>
                </a:ext>
              </a:extLst>
            </p:cNvPr>
            <p:cNvSpPr/>
            <p:nvPr/>
          </p:nvSpPr>
          <p:spPr>
            <a:xfrm rot="20576254">
              <a:off x="4530993" y="3686866"/>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Pentagon 5">
            <a:extLst>
              <a:ext uri="{FF2B5EF4-FFF2-40B4-BE49-F238E27FC236}">
                <a16:creationId xmlns:a16="http://schemas.microsoft.com/office/drawing/2014/main" id="{D2ECA73E-0856-68AF-D005-CBC293F060B6}"/>
              </a:ext>
            </a:extLst>
          </p:cNvPr>
          <p:cNvSpPr/>
          <p:nvPr/>
        </p:nvSpPr>
        <p:spPr>
          <a:xfrm>
            <a:off x="4596875" y="2333898"/>
            <a:ext cx="2990778" cy="2913686"/>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A19D3D-643B-4B5B-9A38-9D557214AB00}"/>
              </a:ext>
            </a:extLst>
          </p:cNvPr>
          <p:cNvSpPr>
            <a:spLocks noGrp="1"/>
          </p:cNvSpPr>
          <p:nvPr>
            <p:ph type="title"/>
          </p:nvPr>
        </p:nvSpPr>
        <p:spPr/>
        <p:txBody>
          <a:bodyPr lIns="0"/>
          <a:lstStyle/>
          <a:p>
            <a:r>
              <a:rPr lang="en-GB" dirty="0"/>
              <a:t>Aligned to Cybersecurity Standards</a:t>
            </a:r>
          </a:p>
        </p:txBody>
      </p:sp>
      <p:sp>
        <p:nvSpPr>
          <p:cNvPr id="55" name="Oval 54">
            <a:extLst>
              <a:ext uri="{FF2B5EF4-FFF2-40B4-BE49-F238E27FC236}">
                <a16:creationId xmlns:a16="http://schemas.microsoft.com/office/drawing/2014/main" id="{4B480FA0-D79D-1A8E-9039-A776A1C64B47}"/>
              </a:ext>
            </a:extLst>
          </p:cNvPr>
          <p:cNvSpPr/>
          <p:nvPr/>
        </p:nvSpPr>
        <p:spPr>
          <a:xfrm rot="2700000">
            <a:off x="3976840" y="1827149"/>
            <a:ext cx="4238326" cy="4238324"/>
          </a:xfrm>
          <a:prstGeom prst="ellipse">
            <a:avLst/>
          </a:prstGeom>
          <a:no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CA37BB7E-B04C-C06B-710C-8C5734B45CB6}"/>
              </a:ext>
            </a:extLst>
          </p:cNvPr>
          <p:cNvSpPr txBox="1"/>
          <p:nvPr/>
        </p:nvSpPr>
        <p:spPr>
          <a:xfrm>
            <a:off x="4664142" y="3574232"/>
            <a:ext cx="2870819" cy="674031"/>
          </a:xfrm>
          <a:prstGeom prst="rect">
            <a:avLst/>
          </a:prstGeom>
          <a:noFill/>
        </p:spPr>
        <p:txBody>
          <a:bodyPr wrap="square" rtlCol="0" anchor="ctr">
            <a:spAutoFit/>
          </a:bodyPr>
          <a:lstStyle/>
          <a:p>
            <a:pPr algn="ctr">
              <a:lnSpc>
                <a:spcPct val="90000"/>
              </a:lnSpc>
              <a:defRPr/>
            </a:pPr>
            <a:r>
              <a:rPr lang="en-US" sz="2100" b="1" spc="-50" dirty="0">
                <a:latin typeface="Arial Black" panose="020B0A04020102020204" pitchFamily="34" charset="0"/>
              </a:rPr>
              <a:t>Cybersecurity Framework </a:t>
            </a:r>
          </a:p>
        </p:txBody>
      </p:sp>
      <p:pic>
        <p:nvPicPr>
          <p:cNvPr id="59" name="Graphic 58">
            <a:extLst>
              <a:ext uri="{FF2B5EF4-FFF2-40B4-BE49-F238E27FC236}">
                <a16:creationId xmlns:a16="http://schemas.microsoft.com/office/drawing/2014/main" id="{81182E30-6846-FE44-703A-693DECE4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1511426"/>
            <a:ext cx="1547244" cy="106373"/>
          </a:xfrm>
          <a:prstGeom prst="rect">
            <a:avLst/>
          </a:prstGeom>
        </p:spPr>
      </p:pic>
      <p:sp>
        <p:nvSpPr>
          <p:cNvPr id="60" name="TextBox 59">
            <a:extLst>
              <a:ext uri="{FF2B5EF4-FFF2-40B4-BE49-F238E27FC236}">
                <a16:creationId xmlns:a16="http://schemas.microsoft.com/office/drawing/2014/main" id="{C448A9EE-A71A-FB15-BDA8-DA5075157463}"/>
              </a:ext>
            </a:extLst>
          </p:cNvPr>
          <p:cNvSpPr txBox="1"/>
          <p:nvPr/>
        </p:nvSpPr>
        <p:spPr>
          <a:xfrm>
            <a:off x="353011" y="803258"/>
            <a:ext cx="9341248" cy="646331"/>
          </a:xfrm>
          <a:prstGeom prst="rect">
            <a:avLst/>
          </a:prstGeom>
          <a:noFill/>
        </p:spPr>
        <p:txBody>
          <a:bodyPr wrap="square" lIns="0" rtlCol="0">
            <a:spAutoFit/>
          </a:bodyPr>
          <a:lstStyle/>
          <a:p>
            <a:r>
              <a:rPr lang="en-GB" b="1" dirty="0">
                <a:solidFill>
                  <a:schemeClr val="accent5">
                    <a:lumMod val="50000"/>
                  </a:schemeClr>
                </a:solidFill>
              </a:rPr>
              <a:t>International cyber security standards</a:t>
            </a:r>
            <a:br>
              <a:rPr lang="en-GB" b="1" dirty="0">
                <a:solidFill>
                  <a:schemeClr val="accent5">
                    <a:lumMod val="50000"/>
                  </a:schemeClr>
                </a:solidFill>
              </a:rPr>
            </a:br>
            <a:r>
              <a:rPr lang="en-GB" b="1" dirty="0">
                <a:solidFill>
                  <a:schemeClr val="accent5">
                    <a:lumMod val="50000"/>
                  </a:schemeClr>
                </a:solidFill>
              </a:rPr>
              <a:t>with a focus on the ISO/IEC27001 and the NIST Cybersecurity Framework</a:t>
            </a:r>
          </a:p>
        </p:txBody>
      </p:sp>
      <p:cxnSp>
        <p:nvCxnSpPr>
          <p:cNvPr id="61" name="Straight Connector 60">
            <a:extLst>
              <a:ext uri="{FF2B5EF4-FFF2-40B4-BE49-F238E27FC236}">
                <a16:creationId xmlns:a16="http://schemas.microsoft.com/office/drawing/2014/main" id="{4E8598EF-71E4-E90F-B97F-A32FE4301B54}"/>
              </a:ext>
            </a:extLst>
          </p:cNvPr>
          <p:cNvCxnSpPr>
            <a:cxnSpLocks/>
          </p:cNvCxnSpPr>
          <p:nvPr/>
        </p:nvCxnSpPr>
        <p:spPr>
          <a:xfrm>
            <a:off x="3758781" y="2038062"/>
            <a:ext cx="0" cy="811831"/>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E6CFFB5-CF90-77C6-B9DB-C1CC6AD02EA7}"/>
              </a:ext>
            </a:extLst>
          </p:cNvPr>
          <p:cNvCxnSpPr>
            <a:cxnSpLocks/>
          </p:cNvCxnSpPr>
          <p:nvPr/>
        </p:nvCxnSpPr>
        <p:spPr>
          <a:xfrm>
            <a:off x="3758781" y="3087468"/>
            <a:ext cx="0" cy="1437849"/>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6EA0BC0-EAE9-C610-F85B-3F2B1A71C0BA}"/>
              </a:ext>
            </a:extLst>
          </p:cNvPr>
          <p:cNvCxnSpPr>
            <a:cxnSpLocks/>
          </p:cNvCxnSpPr>
          <p:nvPr/>
        </p:nvCxnSpPr>
        <p:spPr>
          <a:xfrm>
            <a:off x="8417370" y="2038062"/>
            <a:ext cx="0" cy="1404605"/>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7DDEADA-1E18-54E2-30EC-C8980944526D}"/>
              </a:ext>
            </a:extLst>
          </p:cNvPr>
          <p:cNvCxnSpPr>
            <a:cxnSpLocks/>
          </p:cNvCxnSpPr>
          <p:nvPr/>
        </p:nvCxnSpPr>
        <p:spPr>
          <a:xfrm>
            <a:off x="8417370" y="3705062"/>
            <a:ext cx="0" cy="1457657"/>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083A8295-E683-6A25-0227-8512961A2C97}"/>
              </a:ext>
            </a:extLst>
          </p:cNvPr>
          <p:cNvSpPr/>
          <p:nvPr/>
        </p:nvSpPr>
        <p:spPr>
          <a:xfrm>
            <a:off x="12279799" y="5606309"/>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pic>
        <p:nvPicPr>
          <p:cNvPr id="119" name="Picture 12">
            <a:extLst>
              <a:ext uri="{FF2B5EF4-FFF2-40B4-BE49-F238E27FC236}">
                <a16:creationId xmlns:a16="http://schemas.microsoft.com/office/drawing/2014/main" id="{CF041519-9AC5-D141-3D57-365160DB8AEE}"/>
              </a:ext>
            </a:extLst>
          </p:cNvPr>
          <p:cNvPicPr>
            <a:picLocks/>
          </p:cNvPicPr>
          <p:nvPr/>
        </p:nvPicPr>
        <p:blipFill>
          <a:blip r:embed="rId5" cstate="hqprint">
            <a:extLst>
              <a:ext uri="{28A0092B-C50C-407E-A947-70E740481C1C}">
                <a14:useLocalDpi xmlns:a14="http://schemas.microsoft.com/office/drawing/2010/main"/>
              </a:ext>
            </a:extLst>
          </a:blip>
          <a:srcRect/>
          <a:stretch/>
        </p:blipFill>
        <p:spPr>
          <a:xfrm>
            <a:off x="6597259" y="4415953"/>
            <a:ext cx="354042" cy="310562"/>
          </a:xfrm>
          <a:prstGeom prst="rect">
            <a:avLst/>
          </a:prstGeom>
        </p:spPr>
      </p:pic>
      <p:pic>
        <p:nvPicPr>
          <p:cNvPr id="120" name="Picture 12">
            <a:extLst>
              <a:ext uri="{FF2B5EF4-FFF2-40B4-BE49-F238E27FC236}">
                <a16:creationId xmlns:a16="http://schemas.microsoft.com/office/drawing/2014/main" id="{5EE1A2BF-7769-377B-667A-03BD90D1362D}"/>
              </a:ext>
            </a:extLst>
          </p:cNvPr>
          <p:cNvPicPr>
            <a:picLocks/>
          </p:cNvPicPr>
          <p:nvPr/>
        </p:nvPicPr>
        <p:blipFill>
          <a:blip r:embed="rId6" cstate="hqprint">
            <a:extLst>
              <a:ext uri="{28A0092B-C50C-407E-A947-70E740481C1C}">
                <a14:useLocalDpi xmlns:a14="http://schemas.microsoft.com/office/drawing/2010/main"/>
              </a:ext>
            </a:extLst>
          </a:blip>
          <a:srcRect/>
          <a:stretch/>
        </p:blipFill>
        <p:spPr>
          <a:xfrm>
            <a:off x="6073124" y="2749863"/>
            <a:ext cx="369576" cy="277458"/>
          </a:xfrm>
          <a:prstGeom prst="rect">
            <a:avLst/>
          </a:prstGeom>
        </p:spPr>
      </p:pic>
      <p:pic>
        <p:nvPicPr>
          <p:cNvPr id="121" name="Picture 12">
            <a:extLst>
              <a:ext uri="{FF2B5EF4-FFF2-40B4-BE49-F238E27FC236}">
                <a16:creationId xmlns:a16="http://schemas.microsoft.com/office/drawing/2014/main" id="{8E1CAB90-0BC5-FB52-098C-E831CDEFE242}"/>
              </a:ext>
            </a:extLst>
          </p:cNvPr>
          <p:cNvPicPr>
            <a:picLocks/>
          </p:cNvPicPr>
          <p:nvPr/>
        </p:nvPicPr>
        <p:blipFill>
          <a:blip r:embed="rId7" cstate="hqprint">
            <a:extLst>
              <a:ext uri="{28A0092B-C50C-407E-A947-70E740481C1C}">
                <a14:useLocalDpi xmlns:a14="http://schemas.microsoft.com/office/drawing/2010/main"/>
              </a:ext>
            </a:extLst>
          </a:blip>
          <a:srcRect/>
          <a:stretch/>
        </p:blipFill>
        <p:spPr>
          <a:xfrm>
            <a:off x="5421222" y="3118551"/>
            <a:ext cx="295212" cy="315398"/>
          </a:xfrm>
          <a:prstGeom prst="rect">
            <a:avLst/>
          </a:prstGeom>
        </p:spPr>
      </p:pic>
      <p:pic>
        <p:nvPicPr>
          <p:cNvPr id="122" name="Picture 12">
            <a:extLst>
              <a:ext uri="{FF2B5EF4-FFF2-40B4-BE49-F238E27FC236}">
                <a16:creationId xmlns:a16="http://schemas.microsoft.com/office/drawing/2014/main" id="{03F923B4-86BB-9C09-640A-05B9B5256538}"/>
              </a:ext>
            </a:extLst>
          </p:cNvPr>
          <p:cNvPicPr>
            <a:picLocks/>
          </p:cNvPicPr>
          <p:nvPr/>
        </p:nvPicPr>
        <p:blipFill>
          <a:blip r:embed="rId8" cstate="hqprint">
            <a:extLst>
              <a:ext uri="{28A0092B-C50C-407E-A947-70E740481C1C}">
                <a14:useLocalDpi xmlns:a14="http://schemas.microsoft.com/office/drawing/2010/main"/>
              </a:ext>
            </a:extLst>
          </a:blip>
          <a:srcRect/>
          <a:stretch/>
        </p:blipFill>
        <p:spPr>
          <a:xfrm>
            <a:off x="5631409" y="4621483"/>
            <a:ext cx="394807" cy="306526"/>
          </a:xfrm>
          <a:prstGeom prst="rect">
            <a:avLst/>
          </a:prstGeom>
        </p:spPr>
      </p:pic>
      <p:pic>
        <p:nvPicPr>
          <p:cNvPr id="123" name="Picture 12">
            <a:extLst>
              <a:ext uri="{FF2B5EF4-FFF2-40B4-BE49-F238E27FC236}">
                <a16:creationId xmlns:a16="http://schemas.microsoft.com/office/drawing/2014/main" id="{3A17CE1D-9866-AF77-B26E-1E0C564341BD}"/>
              </a:ext>
            </a:extLst>
          </p:cNvPr>
          <p:cNvPicPr>
            <a:picLocks/>
          </p:cNvPicPr>
          <p:nvPr/>
        </p:nvPicPr>
        <p:blipFill>
          <a:blip r:embed="rId9" cstate="hqprint">
            <a:extLst>
              <a:ext uri="{28A0092B-C50C-407E-A947-70E740481C1C}">
                <a14:useLocalDpi xmlns:a14="http://schemas.microsoft.com/office/drawing/2010/main"/>
              </a:ext>
            </a:extLst>
          </a:blip>
          <a:srcRect/>
          <a:stretch/>
        </p:blipFill>
        <p:spPr>
          <a:xfrm>
            <a:off x="5107705" y="4330354"/>
            <a:ext cx="205972" cy="219119"/>
          </a:xfrm>
          <a:prstGeom prst="rect">
            <a:avLst/>
          </a:prstGeom>
        </p:spPr>
      </p:pic>
      <p:pic>
        <p:nvPicPr>
          <p:cNvPr id="124" name="Picture 12">
            <a:extLst>
              <a:ext uri="{FF2B5EF4-FFF2-40B4-BE49-F238E27FC236}">
                <a16:creationId xmlns:a16="http://schemas.microsoft.com/office/drawing/2014/main" id="{A255367D-BFF6-AAF2-32C8-9E924B0ECD6B}"/>
              </a:ext>
            </a:extLst>
          </p:cNvPr>
          <p:cNvPicPr>
            <a:picLocks/>
          </p:cNvPicPr>
          <p:nvPr/>
        </p:nvPicPr>
        <p:blipFill>
          <a:blip r:embed="rId10" cstate="hqprint">
            <a:extLst>
              <a:ext uri="{28A0092B-C50C-407E-A947-70E740481C1C}">
                <a14:useLocalDpi xmlns:a14="http://schemas.microsoft.com/office/drawing/2010/main"/>
              </a:ext>
            </a:extLst>
          </a:blip>
          <a:srcRect/>
          <a:stretch/>
        </p:blipFill>
        <p:spPr>
          <a:xfrm>
            <a:off x="6626941" y="3307460"/>
            <a:ext cx="153272" cy="195501"/>
          </a:xfrm>
          <a:prstGeom prst="rect">
            <a:avLst/>
          </a:prstGeom>
        </p:spPr>
      </p:pic>
      <p:pic>
        <p:nvPicPr>
          <p:cNvPr id="125" name="Picture 12">
            <a:extLst>
              <a:ext uri="{FF2B5EF4-FFF2-40B4-BE49-F238E27FC236}">
                <a16:creationId xmlns:a16="http://schemas.microsoft.com/office/drawing/2014/main" id="{DDAB2691-7AFB-471A-C9B6-6C603988068D}"/>
              </a:ext>
            </a:extLst>
          </p:cNvPr>
          <p:cNvPicPr>
            <a:picLocks/>
          </p:cNvPicPr>
          <p:nvPr/>
        </p:nvPicPr>
        <p:blipFill>
          <a:blip r:embed="rId11" cstate="hqprint">
            <a:extLst>
              <a:ext uri="{28A0092B-C50C-407E-A947-70E740481C1C}">
                <a14:useLocalDpi xmlns:a14="http://schemas.microsoft.com/office/drawing/2010/main"/>
              </a:ext>
            </a:extLst>
          </a:blip>
          <a:srcRect/>
          <a:stretch/>
        </p:blipFill>
        <p:spPr>
          <a:xfrm>
            <a:off x="6269239" y="4870820"/>
            <a:ext cx="173542" cy="219119"/>
          </a:xfrm>
          <a:prstGeom prst="rect">
            <a:avLst/>
          </a:prstGeom>
        </p:spPr>
      </p:pic>
      <p:sp>
        <p:nvSpPr>
          <p:cNvPr id="7" name="TextBox 6">
            <a:extLst>
              <a:ext uri="{FF2B5EF4-FFF2-40B4-BE49-F238E27FC236}">
                <a16:creationId xmlns:a16="http://schemas.microsoft.com/office/drawing/2014/main" id="{F3C8B175-9120-504D-C1C7-9B2B2E172DBC}"/>
              </a:ext>
            </a:extLst>
          </p:cNvPr>
          <p:cNvSpPr txBox="1"/>
          <p:nvPr/>
        </p:nvSpPr>
        <p:spPr>
          <a:xfrm rot="19478258">
            <a:off x="3899808" y="2326779"/>
            <a:ext cx="2307770"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Identify</a:t>
            </a:r>
          </a:p>
        </p:txBody>
      </p:sp>
      <p:sp>
        <p:nvSpPr>
          <p:cNvPr id="8" name="TextBox 7">
            <a:extLst>
              <a:ext uri="{FF2B5EF4-FFF2-40B4-BE49-F238E27FC236}">
                <a16:creationId xmlns:a16="http://schemas.microsoft.com/office/drawing/2014/main" id="{528DB7B8-778A-0644-47B5-6F3E5AC07795}"/>
              </a:ext>
            </a:extLst>
          </p:cNvPr>
          <p:cNvSpPr txBox="1"/>
          <p:nvPr/>
        </p:nvSpPr>
        <p:spPr>
          <a:xfrm rot="2180805">
            <a:off x="5957962" y="2350534"/>
            <a:ext cx="2306415"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Protect</a:t>
            </a:r>
          </a:p>
        </p:txBody>
      </p:sp>
      <p:sp>
        <p:nvSpPr>
          <p:cNvPr id="10" name="TextBox 9">
            <a:extLst>
              <a:ext uri="{FF2B5EF4-FFF2-40B4-BE49-F238E27FC236}">
                <a16:creationId xmlns:a16="http://schemas.microsoft.com/office/drawing/2014/main" id="{53CFD4ED-9E05-F270-B366-FA755EF99A7B}"/>
              </a:ext>
            </a:extLst>
          </p:cNvPr>
          <p:cNvSpPr txBox="1"/>
          <p:nvPr/>
        </p:nvSpPr>
        <p:spPr>
          <a:xfrm rot="6472418">
            <a:off x="6612881" y="4331835"/>
            <a:ext cx="2306415"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Detect</a:t>
            </a:r>
          </a:p>
        </p:txBody>
      </p:sp>
      <p:sp>
        <p:nvSpPr>
          <p:cNvPr id="11" name="TextBox 10">
            <a:extLst>
              <a:ext uri="{FF2B5EF4-FFF2-40B4-BE49-F238E27FC236}">
                <a16:creationId xmlns:a16="http://schemas.microsoft.com/office/drawing/2014/main" id="{4F3A9FE7-E10A-EB4A-BE06-58C0064507A6}"/>
              </a:ext>
            </a:extLst>
          </p:cNvPr>
          <p:cNvSpPr txBox="1"/>
          <p:nvPr/>
        </p:nvSpPr>
        <p:spPr>
          <a:xfrm>
            <a:off x="4937761" y="5607577"/>
            <a:ext cx="2307771"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Respond</a:t>
            </a:r>
          </a:p>
        </p:txBody>
      </p:sp>
      <p:sp>
        <p:nvSpPr>
          <p:cNvPr id="12" name="TextBox 11">
            <a:extLst>
              <a:ext uri="{FF2B5EF4-FFF2-40B4-BE49-F238E27FC236}">
                <a16:creationId xmlns:a16="http://schemas.microsoft.com/office/drawing/2014/main" id="{4A915E5F-1B88-BA48-26C3-CE72411AA22E}"/>
              </a:ext>
            </a:extLst>
          </p:cNvPr>
          <p:cNvSpPr txBox="1"/>
          <p:nvPr/>
        </p:nvSpPr>
        <p:spPr>
          <a:xfrm rot="4305151">
            <a:off x="3208769" y="4326057"/>
            <a:ext cx="2293048"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Recover</a:t>
            </a:r>
          </a:p>
        </p:txBody>
      </p:sp>
      <p:sp>
        <p:nvSpPr>
          <p:cNvPr id="26" name="TextBox 25">
            <a:extLst>
              <a:ext uri="{FF2B5EF4-FFF2-40B4-BE49-F238E27FC236}">
                <a16:creationId xmlns:a16="http://schemas.microsoft.com/office/drawing/2014/main" id="{7AA17D81-389C-FEC5-6817-D7AF1AE34519}"/>
              </a:ext>
            </a:extLst>
          </p:cNvPr>
          <p:cNvSpPr txBox="1"/>
          <p:nvPr/>
        </p:nvSpPr>
        <p:spPr>
          <a:xfrm>
            <a:off x="5605354" y="4153682"/>
            <a:ext cx="960519" cy="286232"/>
          </a:xfrm>
          <a:prstGeom prst="rect">
            <a:avLst/>
          </a:prstGeom>
          <a:noFill/>
        </p:spPr>
        <p:txBody>
          <a:bodyPr wrap="none" rtlCol="0">
            <a:spAutoFit/>
          </a:bodyPr>
          <a:lstStyle/>
          <a:p>
            <a:pPr algn="ctr" defTabSz="457189">
              <a:lnSpc>
                <a:spcPct val="90000"/>
              </a:lnSpc>
              <a:spcBef>
                <a:spcPts val="300"/>
              </a:spcBef>
            </a:pPr>
            <a:r>
              <a:rPr lang="en-US" sz="1400" b="1" dirty="0">
                <a:solidFill>
                  <a:srgbClr val="000000"/>
                </a:solidFill>
                <a:cs typeface="Arial" panose="020B0604020202020204" pitchFamily="34" charset="0"/>
              </a:rPr>
              <a:t>The Core</a:t>
            </a:r>
            <a:endParaRPr lang="en-US" sz="14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AC2FC48A-EEBB-9A2E-C908-83834AA41197}"/>
              </a:ext>
            </a:extLst>
          </p:cNvPr>
          <p:cNvSpPr txBox="1"/>
          <p:nvPr/>
        </p:nvSpPr>
        <p:spPr>
          <a:xfrm>
            <a:off x="284725" y="2227662"/>
            <a:ext cx="3437814" cy="523220"/>
          </a:xfrm>
          <a:prstGeom prst="rect">
            <a:avLst/>
          </a:prstGeom>
          <a:noFill/>
        </p:spPr>
        <p:txBody>
          <a:bodyPr wrap="square" rtlCol="0">
            <a:spAutoFit/>
          </a:bodyPr>
          <a:lstStyle/>
          <a:p>
            <a:pPr algn="r" defTabSz="457189">
              <a:spcBef>
                <a:spcPts val="300"/>
              </a:spcBef>
            </a:pPr>
            <a:r>
              <a:rPr lang="en-GB" sz="1400" dirty="0">
                <a:cs typeface="Arial" panose="020B0604020202020204" pitchFamily="34" charset="0"/>
              </a:rPr>
              <a:t>Data and systems that need to be protected are identified. </a:t>
            </a:r>
          </a:p>
        </p:txBody>
      </p:sp>
      <p:sp>
        <p:nvSpPr>
          <p:cNvPr id="28" name="TextBox 27">
            <a:extLst>
              <a:ext uri="{FF2B5EF4-FFF2-40B4-BE49-F238E27FC236}">
                <a16:creationId xmlns:a16="http://schemas.microsoft.com/office/drawing/2014/main" id="{970C0839-9C9E-64DB-8938-49D6A556613E}"/>
              </a:ext>
            </a:extLst>
          </p:cNvPr>
          <p:cNvSpPr txBox="1"/>
          <p:nvPr/>
        </p:nvSpPr>
        <p:spPr>
          <a:xfrm>
            <a:off x="284724" y="1985605"/>
            <a:ext cx="3437815" cy="341632"/>
          </a:xfrm>
          <a:prstGeom prst="rect">
            <a:avLst/>
          </a:prstGeom>
          <a:noFill/>
        </p:spPr>
        <p:txBody>
          <a:bodyPr wrap="square" rtlCol="0">
            <a:spAutoFit/>
          </a:bodyPr>
          <a:lstStyle/>
          <a:p>
            <a:pPr algn="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Identify</a:t>
            </a:r>
          </a:p>
        </p:txBody>
      </p:sp>
      <p:sp>
        <p:nvSpPr>
          <p:cNvPr id="29" name="TextBox 28">
            <a:extLst>
              <a:ext uri="{FF2B5EF4-FFF2-40B4-BE49-F238E27FC236}">
                <a16:creationId xmlns:a16="http://schemas.microsoft.com/office/drawing/2014/main" id="{2FDC0B3C-E279-08EF-66B9-F165D5787870}"/>
              </a:ext>
            </a:extLst>
          </p:cNvPr>
          <p:cNvSpPr txBox="1"/>
          <p:nvPr/>
        </p:nvSpPr>
        <p:spPr>
          <a:xfrm>
            <a:off x="284725" y="3264858"/>
            <a:ext cx="3437814" cy="1169551"/>
          </a:xfrm>
          <a:prstGeom prst="rect">
            <a:avLst/>
          </a:prstGeom>
          <a:noFill/>
        </p:spPr>
        <p:txBody>
          <a:bodyPr wrap="square" rtlCol="0">
            <a:spAutoFit/>
          </a:bodyPr>
          <a:lstStyle/>
          <a:p>
            <a:pPr algn="r" defTabSz="457189">
              <a:spcBef>
                <a:spcPts val="300"/>
              </a:spcBef>
            </a:pPr>
            <a:r>
              <a:rPr lang="en-GB" sz="1400" dirty="0">
                <a:cs typeface="Arial" panose="020B0604020202020204" pitchFamily="34" charset="0"/>
              </a:rPr>
              <a:t>Team puts security measures into place to safeguard the data. These will often involve specific tools, hardware, and software designed to address common security concerns. </a:t>
            </a:r>
          </a:p>
        </p:txBody>
      </p:sp>
      <p:sp>
        <p:nvSpPr>
          <p:cNvPr id="30" name="TextBox 29">
            <a:extLst>
              <a:ext uri="{FF2B5EF4-FFF2-40B4-BE49-F238E27FC236}">
                <a16:creationId xmlns:a16="http://schemas.microsoft.com/office/drawing/2014/main" id="{8149C20A-B296-FC9E-D3CB-856B18CF8CA0}"/>
              </a:ext>
            </a:extLst>
          </p:cNvPr>
          <p:cNvSpPr txBox="1"/>
          <p:nvPr/>
        </p:nvSpPr>
        <p:spPr>
          <a:xfrm>
            <a:off x="284724" y="3022801"/>
            <a:ext cx="3437815" cy="341632"/>
          </a:xfrm>
          <a:prstGeom prst="rect">
            <a:avLst/>
          </a:prstGeom>
          <a:noFill/>
        </p:spPr>
        <p:txBody>
          <a:bodyPr wrap="square" rtlCol="0">
            <a:spAutoFit/>
          </a:bodyPr>
          <a:lstStyle/>
          <a:p>
            <a:pPr algn="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Protect</a:t>
            </a:r>
          </a:p>
        </p:txBody>
      </p:sp>
      <p:sp>
        <p:nvSpPr>
          <p:cNvPr id="31" name="TextBox 30">
            <a:extLst>
              <a:ext uri="{FF2B5EF4-FFF2-40B4-BE49-F238E27FC236}">
                <a16:creationId xmlns:a16="http://schemas.microsoft.com/office/drawing/2014/main" id="{413092EF-02B0-F14B-C0A1-46EC57B3123E}"/>
              </a:ext>
            </a:extLst>
          </p:cNvPr>
          <p:cNvSpPr txBox="1"/>
          <p:nvPr/>
        </p:nvSpPr>
        <p:spPr>
          <a:xfrm>
            <a:off x="284725" y="4927706"/>
            <a:ext cx="3437814" cy="523220"/>
          </a:xfrm>
          <a:prstGeom prst="rect">
            <a:avLst/>
          </a:prstGeom>
          <a:noFill/>
        </p:spPr>
        <p:txBody>
          <a:bodyPr wrap="square" rtlCol="0">
            <a:spAutoFit/>
          </a:bodyPr>
          <a:lstStyle/>
          <a:p>
            <a:pPr algn="r" defTabSz="457189">
              <a:spcBef>
                <a:spcPts val="300"/>
              </a:spcBef>
            </a:pPr>
            <a:r>
              <a:rPr lang="en-GB" sz="1400" dirty="0">
                <a:cs typeface="Arial" panose="020B0604020202020204" pitchFamily="34" charset="0"/>
              </a:rPr>
              <a:t>Tools and policies are designed to discover an incident when it happens. </a:t>
            </a:r>
          </a:p>
        </p:txBody>
      </p:sp>
      <p:sp>
        <p:nvSpPr>
          <p:cNvPr id="32" name="TextBox 31">
            <a:extLst>
              <a:ext uri="{FF2B5EF4-FFF2-40B4-BE49-F238E27FC236}">
                <a16:creationId xmlns:a16="http://schemas.microsoft.com/office/drawing/2014/main" id="{7AAFA9B3-9C1D-2F37-7B7A-E93634061AEA}"/>
              </a:ext>
            </a:extLst>
          </p:cNvPr>
          <p:cNvSpPr txBox="1"/>
          <p:nvPr/>
        </p:nvSpPr>
        <p:spPr>
          <a:xfrm>
            <a:off x="284724" y="4685649"/>
            <a:ext cx="3437815" cy="341632"/>
          </a:xfrm>
          <a:prstGeom prst="rect">
            <a:avLst/>
          </a:prstGeom>
          <a:noFill/>
        </p:spPr>
        <p:txBody>
          <a:bodyPr wrap="square" rtlCol="0">
            <a:spAutoFit/>
          </a:bodyPr>
          <a:lstStyle/>
          <a:p>
            <a:pPr algn="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Detect</a:t>
            </a:r>
          </a:p>
        </p:txBody>
      </p:sp>
      <p:sp>
        <p:nvSpPr>
          <p:cNvPr id="33" name="TextBox 32">
            <a:extLst>
              <a:ext uri="{FF2B5EF4-FFF2-40B4-BE49-F238E27FC236}">
                <a16:creationId xmlns:a16="http://schemas.microsoft.com/office/drawing/2014/main" id="{2622DACD-1D52-4BF7-9480-10DBDC03849C}"/>
              </a:ext>
            </a:extLst>
          </p:cNvPr>
          <p:cNvSpPr txBox="1"/>
          <p:nvPr/>
        </p:nvSpPr>
        <p:spPr>
          <a:xfrm>
            <a:off x="8465916" y="2227662"/>
            <a:ext cx="3447915" cy="1169551"/>
          </a:xfrm>
          <a:prstGeom prst="rect">
            <a:avLst/>
          </a:prstGeom>
          <a:noFill/>
        </p:spPr>
        <p:txBody>
          <a:bodyPr wrap="square" rtlCol="0">
            <a:spAutoFit/>
          </a:bodyPr>
          <a:lstStyle/>
          <a:p>
            <a:pPr defTabSz="457189">
              <a:spcBef>
                <a:spcPts val="300"/>
              </a:spcBef>
            </a:pPr>
            <a:r>
              <a:rPr lang="en-GB" sz="1400" dirty="0">
                <a:cs typeface="Arial" panose="020B0604020202020204" pitchFamily="34" charset="0"/>
              </a:rPr>
              <a:t>The response phase requires a company to devise a plan for responding to a threat. The plan will include the different methods used to mitigate the threat, as well as which tools will be used. </a:t>
            </a:r>
          </a:p>
        </p:txBody>
      </p:sp>
      <p:sp>
        <p:nvSpPr>
          <p:cNvPr id="34" name="TextBox 33">
            <a:extLst>
              <a:ext uri="{FF2B5EF4-FFF2-40B4-BE49-F238E27FC236}">
                <a16:creationId xmlns:a16="http://schemas.microsoft.com/office/drawing/2014/main" id="{29D2488C-B3F7-8054-C990-5006CE4CFFE6}"/>
              </a:ext>
            </a:extLst>
          </p:cNvPr>
          <p:cNvSpPr txBox="1"/>
          <p:nvPr/>
        </p:nvSpPr>
        <p:spPr>
          <a:xfrm>
            <a:off x="8465916" y="1985605"/>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Respond</a:t>
            </a:r>
          </a:p>
        </p:txBody>
      </p:sp>
      <p:sp>
        <p:nvSpPr>
          <p:cNvPr id="35" name="TextBox 34">
            <a:extLst>
              <a:ext uri="{FF2B5EF4-FFF2-40B4-BE49-F238E27FC236}">
                <a16:creationId xmlns:a16="http://schemas.microsoft.com/office/drawing/2014/main" id="{19C4AE2D-D2CA-A4C6-AD95-6F16E27A2E92}"/>
              </a:ext>
            </a:extLst>
          </p:cNvPr>
          <p:cNvSpPr txBox="1"/>
          <p:nvPr/>
        </p:nvSpPr>
        <p:spPr>
          <a:xfrm>
            <a:off x="8465916" y="3878357"/>
            <a:ext cx="3447915" cy="1169551"/>
          </a:xfrm>
          <a:prstGeom prst="rect">
            <a:avLst/>
          </a:prstGeom>
          <a:noFill/>
        </p:spPr>
        <p:txBody>
          <a:bodyPr wrap="square" rtlCol="0">
            <a:spAutoFit/>
          </a:bodyPr>
          <a:lstStyle/>
          <a:p>
            <a:pPr defTabSz="457189">
              <a:spcBef>
                <a:spcPts val="300"/>
              </a:spcBef>
            </a:pPr>
            <a:r>
              <a:rPr lang="en-GB" sz="1400" dirty="0">
                <a:cs typeface="Arial" panose="020B0604020202020204" pitchFamily="34" charset="0"/>
              </a:rPr>
              <a:t>In the event an attack penetrates the network, the process outlined by NIST also includes ways of helping an organization recover as quickly as possible. </a:t>
            </a:r>
          </a:p>
        </p:txBody>
      </p:sp>
      <p:sp>
        <p:nvSpPr>
          <p:cNvPr id="36" name="TextBox 35">
            <a:extLst>
              <a:ext uri="{FF2B5EF4-FFF2-40B4-BE49-F238E27FC236}">
                <a16:creationId xmlns:a16="http://schemas.microsoft.com/office/drawing/2014/main" id="{C6BA9F6E-49DB-5100-4108-4DC22D9CEFB9}"/>
              </a:ext>
            </a:extLst>
          </p:cNvPr>
          <p:cNvSpPr txBox="1"/>
          <p:nvPr/>
        </p:nvSpPr>
        <p:spPr>
          <a:xfrm>
            <a:off x="8465916" y="3636300"/>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Recover</a:t>
            </a:r>
          </a:p>
        </p:txBody>
      </p:sp>
      <p:grpSp>
        <p:nvGrpSpPr>
          <p:cNvPr id="37" name="Group 36">
            <a:extLst>
              <a:ext uri="{FF2B5EF4-FFF2-40B4-BE49-F238E27FC236}">
                <a16:creationId xmlns:a16="http://schemas.microsoft.com/office/drawing/2014/main" id="{739CD214-CC47-A7B7-7BFE-3531C98BB9C8}"/>
              </a:ext>
            </a:extLst>
          </p:cNvPr>
          <p:cNvGrpSpPr/>
          <p:nvPr/>
        </p:nvGrpSpPr>
        <p:grpSpPr>
          <a:xfrm>
            <a:off x="8446883" y="140054"/>
            <a:ext cx="3328297" cy="811218"/>
            <a:chOff x="6661328" y="4497700"/>
            <a:chExt cx="3550052" cy="865267"/>
          </a:xfrm>
        </p:grpSpPr>
        <p:sp>
          <p:nvSpPr>
            <p:cNvPr id="38" name="Rectangle 37">
              <a:extLst>
                <a:ext uri="{FF2B5EF4-FFF2-40B4-BE49-F238E27FC236}">
                  <a16:creationId xmlns:a16="http://schemas.microsoft.com/office/drawing/2014/main" id="{5CB7C833-924F-7C71-C43E-402C2534FD56}"/>
                </a:ext>
              </a:extLst>
            </p:cNvPr>
            <p:cNvSpPr/>
            <p:nvPr/>
          </p:nvSpPr>
          <p:spPr>
            <a:xfrm rot="16200000">
              <a:off x="7591253" y="3567775"/>
              <a:ext cx="226966" cy="20868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cxnSp>
          <p:nvCxnSpPr>
            <p:cNvPr id="40" name="Straight Connector 39">
              <a:extLst>
                <a:ext uri="{FF2B5EF4-FFF2-40B4-BE49-F238E27FC236}">
                  <a16:creationId xmlns:a16="http://schemas.microsoft.com/office/drawing/2014/main" id="{A883C158-9A5B-116C-59FB-4B2B0C6BF5A4}"/>
                </a:ext>
              </a:extLst>
            </p:cNvPr>
            <p:cNvCxnSpPr>
              <a:cxnSpLocks/>
            </p:cNvCxnSpPr>
            <p:nvPr/>
          </p:nvCxnSpPr>
          <p:spPr>
            <a:xfrm rot="16200000">
              <a:off x="8691226" y="4977724"/>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602B569-E28E-E8E5-4F54-42EC0AA7B1C2}"/>
                </a:ext>
              </a:extLst>
            </p:cNvPr>
            <p:cNvSpPr/>
            <p:nvPr/>
          </p:nvSpPr>
          <p:spPr>
            <a:xfrm rot="16200000">
              <a:off x="7442814" y="4949214"/>
              <a:ext cx="642057" cy="1854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42" name="Rectangle 41">
              <a:extLst>
                <a:ext uri="{FF2B5EF4-FFF2-40B4-BE49-F238E27FC236}">
                  <a16:creationId xmlns:a16="http://schemas.microsoft.com/office/drawing/2014/main" id="{3C244140-3403-76F4-9F37-1A9F96DB17C6}"/>
                </a:ext>
              </a:extLst>
            </p:cNvPr>
            <p:cNvSpPr/>
            <p:nvPr/>
          </p:nvSpPr>
          <p:spPr>
            <a:xfrm rot="16200000">
              <a:off x="7844441" y="4879092"/>
              <a:ext cx="642055" cy="32569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43" name="Rectangle 42">
              <a:extLst>
                <a:ext uri="{FF2B5EF4-FFF2-40B4-BE49-F238E27FC236}">
                  <a16:creationId xmlns:a16="http://schemas.microsoft.com/office/drawing/2014/main" id="{B227EE17-CE21-A4B3-D1FC-E024E9D584F9}"/>
                </a:ext>
              </a:extLst>
            </p:cNvPr>
            <p:cNvSpPr/>
            <p:nvPr/>
          </p:nvSpPr>
          <p:spPr>
            <a:xfrm rot="16200000">
              <a:off x="9004239" y="4155826"/>
              <a:ext cx="642057" cy="177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44" name="Rectangle 43">
              <a:extLst>
                <a:ext uri="{FF2B5EF4-FFF2-40B4-BE49-F238E27FC236}">
                  <a16:creationId xmlns:a16="http://schemas.microsoft.com/office/drawing/2014/main" id="{18828CFB-9647-FD0E-389F-E9E1A79978C2}"/>
                </a:ext>
              </a:extLst>
            </p:cNvPr>
            <p:cNvSpPr/>
            <p:nvPr/>
          </p:nvSpPr>
          <p:spPr>
            <a:xfrm rot="16200000">
              <a:off x="8068333" y="4975734"/>
              <a:ext cx="642057" cy="1324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grpSp>
      <p:pic>
        <p:nvPicPr>
          <p:cNvPr id="45" name="Picture 44">
            <a:extLst>
              <a:ext uri="{FF2B5EF4-FFF2-40B4-BE49-F238E27FC236}">
                <a16:creationId xmlns:a16="http://schemas.microsoft.com/office/drawing/2014/main" id="{347E4731-3978-D357-85AB-CF8C557C3A5D}"/>
              </a:ext>
            </a:extLst>
          </p:cNvPr>
          <p:cNvPicPr>
            <a:picLocks noChangeAspect="1"/>
          </p:cNvPicPr>
          <p:nvPr/>
        </p:nvPicPr>
        <p:blipFill rotWithShape="1">
          <a:blip r:embed="rId12" cstate="hqprint">
            <a:lum bright="75000"/>
            <a:extLst>
              <a:ext uri="{28A0092B-C50C-407E-A947-70E740481C1C}">
                <a14:useLocalDpi xmlns:a14="http://schemas.microsoft.com/office/drawing/2010/main"/>
              </a:ext>
            </a:extLst>
          </a:blip>
          <a:srcRect l="45277" t="9172" r="30844" b="69754"/>
          <a:stretch/>
        </p:blipFill>
        <p:spPr>
          <a:xfrm rot="10800000">
            <a:off x="11051867" y="507597"/>
            <a:ext cx="1140133" cy="852606"/>
          </a:xfrm>
          <a:prstGeom prst="rect">
            <a:avLst/>
          </a:prstGeom>
        </p:spPr>
      </p:pic>
      <p:cxnSp>
        <p:nvCxnSpPr>
          <p:cNvPr id="51" name="Straight Connector 50">
            <a:extLst>
              <a:ext uri="{FF2B5EF4-FFF2-40B4-BE49-F238E27FC236}">
                <a16:creationId xmlns:a16="http://schemas.microsoft.com/office/drawing/2014/main" id="{EDA14F6C-61DA-DE41-ED77-64E6DE13D659}"/>
              </a:ext>
            </a:extLst>
          </p:cNvPr>
          <p:cNvCxnSpPr>
            <a:cxnSpLocks/>
          </p:cNvCxnSpPr>
          <p:nvPr/>
        </p:nvCxnSpPr>
        <p:spPr>
          <a:xfrm>
            <a:off x="3758781" y="4751043"/>
            <a:ext cx="0" cy="811831"/>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7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77216A4-4783-4BBE-9546-E3A1895B8A99}"/>
              </a:ext>
            </a:extLst>
          </p:cNvPr>
          <p:cNvSpPr/>
          <p:nvPr/>
        </p:nvSpPr>
        <p:spPr>
          <a:xfrm>
            <a:off x="375736" y="3750789"/>
            <a:ext cx="5619238" cy="2436160"/>
          </a:xfrm>
          <a:prstGeom prst="rect">
            <a:avLst/>
          </a:prstGeom>
          <a:gradFill flip="none" rotWithShape="1">
            <a:gsLst>
              <a:gs pos="0">
                <a:schemeClr val="bg1">
                  <a:lumMod val="85000"/>
                </a:schemeClr>
              </a:gs>
              <a:gs pos="6900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sp>
        <p:nvSpPr>
          <p:cNvPr id="74" name="Rectangle 73">
            <a:extLst>
              <a:ext uri="{FF2B5EF4-FFF2-40B4-BE49-F238E27FC236}">
                <a16:creationId xmlns:a16="http://schemas.microsoft.com/office/drawing/2014/main" id="{8E00239D-080C-484C-91AB-AE0D9843184C}"/>
              </a:ext>
            </a:extLst>
          </p:cNvPr>
          <p:cNvSpPr/>
          <p:nvPr/>
        </p:nvSpPr>
        <p:spPr>
          <a:xfrm>
            <a:off x="5549053" y="3750789"/>
            <a:ext cx="5619238" cy="2436160"/>
          </a:xfrm>
          <a:prstGeom prst="rect">
            <a:avLst/>
          </a:prstGeom>
          <a:gradFill flip="none" rotWithShape="1">
            <a:gsLst>
              <a:gs pos="0">
                <a:schemeClr val="bg1">
                  <a:lumMod val="85000"/>
                </a:schemeClr>
              </a:gs>
              <a:gs pos="6900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sp>
        <p:nvSpPr>
          <p:cNvPr id="76" name="Rectangle 75">
            <a:extLst>
              <a:ext uri="{FF2B5EF4-FFF2-40B4-BE49-F238E27FC236}">
                <a16:creationId xmlns:a16="http://schemas.microsoft.com/office/drawing/2014/main" id="{3AF43D6C-EE8F-4A2E-A61C-F99027BDC793}"/>
              </a:ext>
            </a:extLst>
          </p:cNvPr>
          <p:cNvSpPr/>
          <p:nvPr/>
        </p:nvSpPr>
        <p:spPr>
          <a:xfrm>
            <a:off x="375736" y="1191244"/>
            <a:ext cx="5619238" cy="2436160"/>
          </a:xfrm>
          <a:prstGeom prst="rect">
            <a:avLst/>
          </a:prstGeom>
          <a:gradFill flip="none" rotWithShape="1">
            <a:gsLst>
              <a:gs pos="0">
                <a:schemeClr val="bg1">
                  <a:lumMod val="85000"/>
                </a:schemeClr>
              </a:gs>
              <a:gs pos="6900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sp>
        <p:nvSpPr>
          <p:cNvPr id="8" name="Rectangle 7">
            <a:extLst>
              <a:ext uri="{FF2B5EF4-FFF2-40B4-BE49-F238E27FC236}">
                <a16:creationId xmlns:a16="http://schemas.microsoft.com/office/drawing/2014/main" id="{B5AE1A89-232A-45A2-8FC6-0C40D6A00F3C}"/>
              </a:ext>
            </a:extLst>
          </p:cNvPr>
          <p:cNvSpPr/>
          <p:nvPr/>
        </p:nvSpPr>
        <p:spPr>
          <a:xfrm>
            <a:off x="5549053" y="1191244"/>
            <a:ext cx="5619238" cy="2436160"/>
          </a:xfrm>
          <a:prstGeom prst="rect">
            <a:avLst/>
          </a:prstGeom>
          <a:gradFill flip="none" rotWithShape="1">
            <a:gsLst>
              <a:gs pos="0">
                <a:schemeClr val="bg1">
                  <a:lumMod val="85000"/>
                </a:schemeClr>
              </a:gs>
              <a:gs pos="6900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grpSp>
        <p:nvGrpSpPr>
          <p:cNvPr id="2" name="Group 1">
            <a:extLst>
              <a:ext uri="{FF2B5EF4-FFF2-40B4-BE49-F238E27FC236}">
                <a16:creationId xmlns:a16="http://schemas.microsoft.com/office/drawing/2014/main" id="{EC2141EF-5083-4314-9442-1B5D51F29D98}"/>
              </a:ext>
            </a:extLst>
          </p:cNvPr>
          <p:cNvGrpSpPr/>
          <p:nvPr/>
        </p:nvGrpSpPr>
        <p:grpSpPr>
          <a:xfrm>
            <a:off x="553442" y="1215303"/>
            <a:ext cx="2945631" cy="2327681"/>
            <a:chOff x="2418442" y="240687"/>
            <a:chExt cx="3296643" cy="2605056"/>
          </a:xfrm>
        </p:grpSpPr>
        <p:sp>
          <p:nvSpPr>
            <p:cNvPr id="10" name="Pentagon 7">
              <a:extLst>
                <a:ext uri="{FF2B5EF4-FFF2-40B4-BE49-F238E27FC236}">
                  <a16:creationId xmlns:a16="http://schemas.microsoft.com/office/drawing/2014/main" id="{8D5204BB-CF04-42EE-989E-47ED4FE04BC5}"/>
                </a:ext>
              </a:extLst>
            </p:cNvPr>
            <p:cNvSpPr/>
            <p:nvPr/>
          </p:nvSpPr>
          <p:spPr>
            <a:xfrm>
              <a:off x="2999403" y="523482"/>
              <a:ext cx="2163352" cy="2066367"/>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Oval 12">
              <a:extLst>
                <a:ext uri="{FF2B5EF4-FFF2-40B4-BE49-F238E27FC236}">
                  <a16:creationId xmlns:a16="http://schemas.microsoft.com/office/drawing/2014/main" id="{BAE5B1A7-D343-487D-ADD1-9A0F1534A963}"/>
                </a:ext>
              </a:extLst>
            </p:cNvPr>
            <p:cNvSpPr/>
            <p:nvPr/>
          </p:nvSpPr>
          <p:spPr>
            <a:xfrm>
              <a:off x="4062783" y="1654415"/>
              <a:ext cx="29731" cy="297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TextBox 13">
              <a:extLst>
                <a:ext uri="{FF2B5EF4-FFF2-40B4-BE49-F238E27FC236}">
                  <a16:creationId xmlns:a16="http://schemas.microsoft.com/office/drawing/2014/main" id="{D62FEF62-03BA-4044-B774-9AAE9855F165}"/>
                </a:ext>
              </a:extLst>
            </p:cNvPr>
            <p:cNvSpPr txBox="1"/>
            <p:nvPr/>
          </p:nvSpPr>
          <p:spPr>
            <a:xfrm>
              <a:off x="3802572" y="240687"/>
              <a:ext cx="550151" cy="215444"/>
            </a:xfrm>
            <a:prstGeom prst="rect">
              <a:avLst/>
            </a:prstGeom>
            <a:noFill/>
          </p:spPr>
          <p:txBody>
            <a:bodyPr wrap="none" rtlCol="0">
              <a:spAutoFit/>
            </a:bodyPr>
            <a:lstStyle/>
            <a:p>
              <a:r>
                <a:rPr lang="en-US" sz="800" b="1" dirty="0"/>
                <a:t>Identify</a:t>
              </a:r>
            </a:p>
          </p:txBody>
        </p:sp>
        <p:sp>
          <p:nvSpPr>
            <p:cNvPr id="15" name="TextBox 14">
              <a:extLst>
                <a:ext uri="{FF2B5EF4-FFF2-40B4-BE49-F238E27FC236}">
                  <a16:creationId xmlns:a16="http://schemas.microsoft.com/office/drawing/2014/main" id="{A0BC2B86-B1BA-4A6B-B185-AB68D4060F3A}"/>
                </a:ext>
              </a:extLst>
            </p:cNvPr>
            <p:cNvSpPr txBox="1"/>
            <p:nvPr/>
          </p:nvSpPr>
          <p:spPr>
            <a:xfrm>
              <a:off x="5176155" y="1095932"/>
              <a:ext cx="538930" cy="215444"/>
            </a:xfrm>
            <a:prstGeom prst="rect">
              <a:avLst/>
            </a:prstGeom>
            <a:noFill/>
          </p:spPr>
          <p:txBody>
            <a:bodyPr wrap="none" rtlCol="0">
              <a:spAutoFit/>
            </a:bodyPr>
            <a:lstStyle/>
            <a:p>
              <a:r>
                <a:rPr lang="en-US" sz="800" b="1" dirty="0"/>
                <a:t>Protect</a:t>
              </a:r>
            </a:p>
          </p:txBody>
        </p:sp>
        <p:sp>
          <p:nvSpPr>
            <p:cNvPr id="16" name="TextBox 15">
              <a:extLst>
                <a:ext uri="{FF2B5EF4-FFF2-40B4-BE49-F238E27FC236}">
                  <a16:creationId xmlns:a16="http://schemas.microsoft.com/office/drawing/2014/main" id="{6ED29750-F957-4CE3-902B-FBDCC28B05C7}"/>
                </a:ext>
              </a:extLst>
            </p:cNvPr>
            <p:cNvSpPr txBox="1"/>
            <p:nvPr/>
          </p:nvSpPr>
          <p:spPr>
            <a:xfrm>
              <a:off x="4605984" y="2630299"/>
              <a:ext cx="498855" cy="215444"/>
            </a:xfrm>
            <a:prstGeom prst="rect">
              <a:avLst/>
            </a:prstGeom>
            <a:noFill/>
          </p:spPr>
          <p:txBody>
            <a:bodyPr wrap="none" rtlCol="0">
              <a:spAutoFit/>
            </a:bodyPr>
            <a:lstStyle/>
            <a:p>
              <a:r>
                <a:rPr lang="en-US" sz="800" b="1" dirty="0"/>
                <a:t>Detect</a:t>
              </a:r>
            </a:p>
          </p:txBody>
        </p:sp>
        <p:sp>
          <p:nvSpPr>
            <p:cNvPr id="17" name="TextBox 16">
              <a:extLst>
                <a:ext uri="{FF2B5EF4-FFF2-40B4-BE49-F238E27FC236}">
                  <a16:creationId xmlns:a16="http://schemas.microsoft.com/office/drawing/2014/main" id="{781EC324-624A-4446-B245-41960D50122A}"/>
                </a:ext>
              </a:extLst>
            </p:cNvPr>
            <p:cNvSpPr txBox="1"/>
            <p:nvPr/>
          </p:nvSpPr>
          <p:spPr>
            <a:xfrm>
              <a:off x="3010271" y="2630299"/>
              <a:ext cx="623889" cy="215444"/>
            </a:xfrm>
            <a:prstGeom prst="rect">
              <a:avLst/>
            </a:prstGeom>
            <a:noFill/>
          </p:spPr>
          <p:txBody>
            <a:bodyPr wrap="none" rtlCol="0">
              <a:spAutoFit/>
            </a:bodyPr>
            <a:lstStyle/>
            <a:p>
              <a:r>
                <a:rPr lang="en-US" sz="800" b="1" dirty="0"/>
                <a:t>Respond</a:t>
              </a:r>
            </a:p>
          </p:txBody>
        </p:sp>
        <p:sp>
          <p:nvSpPr>
            <p:cNvPr id="18" name="TextBox 17">
              <a:extLst>
                <a:ext uri="{FF2B5EF4-FFF2-40B4-BE49-F238E27FC236}">
                  <a16:creationId xmlns:a16="http://schemas.microsoft.com/office/drawing/2014/main" id="{24C25668-CF9E-424E-9DBF-4A291BB5D685}"/>
                </a:ext>
              </a:extLst>
            </p:cNvPr>
            <p:cNvSpPr txBox="1"/>
            <p:nvPr/>
          </p:nvSpPr>
          <p:spPr>
            <a:xfrm>
              <a:off x="2418442" y="1095932"/>
              <a:ext cx="591829" cy="215444"/>
            </a:xfrm>
            <a:prstGeom prst="rect">
              <a:avLst/>
            </a:prstGeom>
            <a:noFill/>
          </p:spPr>
          <p:txBody>
            <a:bodyPr wrap="none" rtlCol="0">
              <a:spAutoFit/>
            </a:bodyPr>
            <a:lstStyle/>
            <a:p>
              <a:r>
                <a:rPr lang="en-US" sz="800" b="1" dirty="0"/>
                <a:t>Recover</a:t>
              </a:r>
            </a:p>
          </p:txBody>
        </p:sp>
        <p:sp>
          <p:nvSpPr>
            <p:cNvPr id="29" name="Pentagon 7">
              <a:extLst>
                <a:ext uri="{FF2B5EF4-FFF2-40B4-BE49-F238E27FC236}">
                  <a16:creationId xmlns:a16="http://schemas.microsoft.com/office/drawing/2014/main" id="{E21565A0-F11C-4EF2-97C3-58B63F324FA2}"/>
                </a:ext>
              </a:extLst>
            </p:cNvPr>
            <p:cNvSpPr/>
            <p:nvPr/>
          </p:nvSpPr>
          <p:spPr>
            <a:xfrm>
              <a:off x="3128436" y="646904"/>
              <a:ext cx="1898425" cy="1813316"/>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Pentagon 7">
              <a:extLst>
                <a:ext uri="{FF2B5EF4-FFF2-40B4-BE49-F238E27FC236}">
                  <a16:creationId xmlns:a16="http://schemas.microsoft.com/office/drawing/2014/main" id="{584CDAF7-3B75-46B4-8EEF-35DF3E15AB57}"/>
                </a:ext>
              </a:extLst>
            </p:cNvPr>
            <p:cNvSpPr/>
            <p:nvPr/>
          </p:nvSpPr>
          <p:spPr>
            <a:xfrm>
              <a:off x="3299885" y="816983"/>
              <a:ext cx="1555527" cy="1485792"/>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Pentagon 7">
              <a:extLst>
                <a:ext uri="{FF2B5EF4-FFF2-40B4-BE49-F238E27FC236}">
                  <a16:creationId xmlns:a16="http://schemas.microsoft.com/office/drawing/2014/main" id="{AF56C13A-2EEC-4599-9611-06317C74BA72}"/>
                </a:ext>
              </a:extLst>
            </p:cNvPr>
            <p:cNvSpPr/>
            <p:nvPr/>
          </p:nvSpPr>
          <p:spPr>
            <a:xfrm>
              <a:off x="3468159" y="1009429"/>
              <a:ext cx="1218979" cy="1164331"/>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2" name="Pentagon 7">
              <a:extLst>
                <a:ext uri="{FF2B5EF4-FFF2-40B4-BE49-F238E27FC236}">
                  <a16:creationId xmlns:a16="http://schemas.microsoft.com/office/drawing/2014/main" id="{ECE66981-ECBD-42C3-9179-BB94EB3D1108}"/>
                </a:ext>
              </a:extLst>
            </p:cNvPr>
            <p:cNvSpPr/>
            <p:nvPr/>
          </p:nvSpPr>
          <p:spPr>
            <a:xfrm>
              <a:off x="3617453" y="1168995"/>
              <a:ext cx="920391" cy="879130"/>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Pentagon 7">
              <a:extLst>
                <a:ext uri="{FF2B5EF4-FFF2-40B4-BE49-F238E27FC236}">
                  <a16:creationId xmlns:a16="http://schemas.microsoft.com/office/drawing/2014/main" id="{4ABC4025-ACDB-471B-9054-ABD50F3E2526}"/>
                </a:ext>
              </a:extLst>
            </p:cNvPr>
            <p:cNvSpPr/>
            <p:nvPr/>
          </p:nvSpPr>
          <p:spPr>
            <a:xfrm>
              <a:off x="3787942" y="1347681"/>
              <a:ext cx="579413" cy="553438"/>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Pentagon 34">
              <a:extLst>
                <a:ext uri="{FF2B5EF4-FFF2-40B4-BE49-F238E27FC236}">
                  <a16:creationId xmlns:a16="http://schemas.microsoft.com/office/drawing/2014/main" id="{0F1D7398-4BDA-45E3-A21C-55FBAC42FFBA}"/>
                </a:ext>
              </a:extLst>
            </p:cNvPr>
            <p:cNvSpPr/>
            <p:nvPr/>
          </p:nvSpPr>
          <p:spPr>
            <a:xfrm>
              <a:off x="3415891" y="523482"/>
              <a:ext cx="1329355" cy="2056656"/>
            </a:xfrm>
            <a:custGeom>
              <a:avLst/>
              <a:gdLst>
                <a:gd name="connsiteX0" fmla="*/ 0 w 366470"/>
                <a:gd name="connsiteY0" fmla="*/ 79443 h 207985"/>
                <a:gd name="connsiteX1" fmla="*/ 183235 w 366470"/>
                <a:gd name="connsiteY1" fmla="*/ 0 h 207985"/>
                <a:gd name="connsiteX2" fmla="*/ 366470 w 366470"/>
                <a:gd name="connsiteY2" fmla="*/ 79443 h 207985"/>
                <a:gd name="connsiteX3" fmla="*/ 296480 w 366470"/>
                <a:gd name="connsiteY3" fmla="*/ 207984 h 207985"/>
                <a:gd name="connsiteX4" fmla="*/ 69990 w 366470"/>
                <a:gd name="connsiteY4" fmla="*/ 207984 h 207985"/>
                <a:gd name="connsiteX5" fmla="*/ 0 w 366470"/>
                <a:gd name="connsiteY5" fmla="*/ 79443 h 207985"/>
                <a:gd name="connsiteX0" fmla="*/ 0 w 1183360"/>
                <a:gd name="connsiteY0" fmla="*/ 1693931 h 1822472"/>
                <a:gd name="connsiteX1" fmla="*/ 1183360 w 1183360"/>
                <a:gd name="connsiteY1" fmla="*/ 0 h 1822472"/>
                <a:gd name="connsiteX2" fmla="*/ 366470 w 1183360"/>
                <a:gd name="connsiteY2" fmla="*/ 1693931 h 1822472"/>
                <a:gd name="connsiteX3" fmla="*/ 296480 w 1183360"/>
                <a:gd name="connsiteY3" fmla="*/ 1822472 h 1822472"/>
                <a:gd name="connsiteX4" fmla="*/ 69990 w 1183360"/>
                <a:gd name="connsiteY4" fmla="*/ 1822472 h 1822472"/>
                <a:gd name="connsiteX5" fmla="*/ 0 w 1183360"/>
                <a:gd name="connsiteY5" fmla="*/ 1693931 h 1822472"/>
                <a:gd name="connsiteX0" fmla="*/ 0 w 1183360"/>
                <a:gd name="connsiteY0" fmla="*/ 1693931 h 3089297"/>
                <a:gd name="connsiteX1" fmla="*/ 1183360 w 1183360"/>
                <a:gd name="connsiteY1" fmla="*/ 0 h 3089297"/>
                <a:gd name="connsiteX2" fmla="*/ 366470 w 1183360"/>
                <a:gd name="connsiteY2" fmla="*/ 1693931 h 3089297"/>
                <a:gd name="connsiteX3" fmla="*/ 296480 w 1183360"/>
                <a:gd name="connsiteY3" fmla="*/ 1822472 h 3089297"/>
                <a:gd name="connsiteX4" fmla="*/ 455752 w 1183360"/>
                <a:gd name="connsiteY4" fmla="*/ 3089297 h 3089297"/>
                <a:gd name="connsiteX5" fmla="*/ 0 w 1183360"/>
                <a:gd name="connsiteY5" fmla="*/ 1693931 h 3089297"/>
                <a:gd name="connsiteX0" fmla="*/ 0 w 1192885"/>
                <a:gd name="connsiteY0" fmla="*/ 1698693 h 3089297"/>
                <a:gd name="connsiteX1" fmla="*/ 1192885 w 1192885"/>
                <a:gd name="connsiteY1" fmla="*/ 0 h 3089297"/>
                <a:gd name="connsiteX2" fmla="*/ 375995 w 1192885"/>
                <a:gd name="connsiteY2" fmla="*/ 1693931 h 3089297"/>
                <a:gd name="connsiteX3" fmla="*/ 306005 w 1192885"/>
                <a:gd name="connsiteY3" fmla="*/ 1822472 h 3089297"/>
                <a:gd name="connsiteX4" fmla="*/ 465277 w 1192885"/>
                <a:gd name="connsiteY4" fmla="*/ 3089297 h 3089297"/>
                <a:gd name="connsiteX5" fmla="*/ 0 w 1192885"/>
                <a:gd name="connsiteY5" fmla="*/ 1698693 h 3089297"/>
                <a:gd name="connsiteX0" fmla="*/ 0 w 2425318"/>
                <a:gd name="connsiteY0" fmla="*/ 1698693 h 3779859"/>
                <a:gd name="connsiteX1" fmla="*/ 1192885 w 2425318"/>
                <a:gd name="connsiteY1" fmla="*/ 0 h 3779859"/>
                <a:gd name="connsiteX2" fmla="*/ 375995 w 2425318"/>
                <a:gd name="connsiteY2" fmla="*/ 1693931 h 3779859"/>
                <a:gd name="connsiteX3" fmla="*/ 2425318 w 2425318"/>
                <a:gd name="connsiteY3" fmla="*/ 3779859 h 3779859"/>
                <a:gd name="connsiteX4" fmla="*/ 465277 w 2425318"/>
                <a:gd name="connsiteY4" fmla="*/ 3089297 h 3779859"/>
                <a:gd name="connsiteX5" fmla="*/ 0 w 2425318"/>
                <a:gd name="connsiteY5" fmla="*/ 1698693 h 3779859"/>
                <a:gd name="connsiteX0" fmla="*/ 0 w 2425318"/>
                <a:gd name="connsiteY0" fmla="*/ 1698693 h 3779859"/>
                <a:gd name="connsiteX1" fmla="*/ 1192885 w 2425318"/>
                <a:gd name="connsiteY1" fmla="*/ 0 h 3779859"/>
                <a:gd name="connsiteX2" fmla="*/ 1580908 w 2425318"/>
                <a:gd name="connsiteY2" fmla="*/ 1970156 h 3779859"/>
                <a:gd name="connsiteX3" fmla="*/ 2425318 w 2425318"/>
                <a:gd name="connsiteY3" fmla="*/ 3779859 h 3779859"/>
                <a:gd name="connsiteX4" fmla="*/ 465277 w 2425318"/>
                <a:gd name="connsiteY4" fmla="*/ 3089297 h 3779859"/>
                <a:gd name="connsiteX5" fmla="*/ 0 w 2425318"/>
                <a:gd name="connsiteY5" fmla="*/ 1698693 h 3779859"/>
                <a:gd name="connsiteX0" fmla="*/ 0 w 2425318"/>
                <a:gd name="connsiteY0" fmla="*/ 1698693 h 3779859"/>
                <a:gd name="connsiteX1" fmla="*/ 1192885 w 2425318"/>
                <a:gd name="connsiteY1" fmla="*/ 0 h 3779859"/>
                <a:gd name="connsiteX2" fmla="*/ 1600261 w 2425318"/>
                <a:gd name="connsiteY2" fmla="*/ 1975029 h 3779859"/>
                <a:gd name="connsiteX3" fmla="*/ 2425318 w 2425318"/>
                <a:gd name="connsiteY3" fmla="*/ 3779859 h 3779859"/>
                <a:gd name="connsiteX4" fmla="*/ 465277 w 2425318"/>
                <a:gd name="connsiteY4" fmla="*/ 3089297 h 3779859"/>
                <a:gd name="connsiteX5" fmla="*/ 0 w 2425318"/>
                <a:gd name="connsiteY5" fmla="*/ 1698693 h 3779859"/>
                <a:gd name="connsiteX0" fmla="*/ 0 w 2425318"/>
                <a:gd name="connsiteY0" fmla="*/ 1698693 h 3779859"/>
                <a:gd name="connsiteX1" fmla="*/ 1192885 w 2425318"/>
                <a:gd name="connsiteY1" fmla="*/ 0 h 3779859"/>
                <a:gd name="connsiteX2" fmla="*/ 1590585 w 2425318"/>
                <a:gd name="connsiteY2" fmla="*/ 1984776 h 3779859"/>
                <a:gd name="connsiteX3" fmla="*/ 2425318 w 2425318"/>
                <a:gd name="connsiteY3" fmla="*/ 3779859 h 3779859"/>
                <a:gd name="connsiteX4" fmla="*/ 465277 w 2425318"/>
                <a:gd name="connsiteY4" fmla="*/ 3089297 h 3779859"/>
                <a:gd name="connsiteX5" fmla="*/ 0 w 2425318"/>
                <a:gd name="connsiteY5" fmla="*/ 1698693 h 37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18" h="3779859">
                  <a:moveTo>
                    <a:pt x="0" y="1698693"/>
                  </a:moveTo>
                  <a:lnTo>
                    <a:pt x="1192885" y="0"/>
                  </a:lnTo>
                  <a:lnTo>
                    <a:pt x="1590585" y="1984776"/>
                  </a:lnTo>
                  <a:lnTo>
                    <a:pt x="2425318" y="3779859"/>
                  </a:lnTo>
                  <a:lnTo>
                    <a:pt x="465277" y="3089297"/>
                  </a:lnTo>
                  <a:lnTo>
                    <a:pt x="0" y="1698693"/>
                  </a:ln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4" name="Group 3">
            <a:extLst>
              <a:ext uri="{FF2B5EF4-FFF2-40B4-BE49-F238E27FC236}">
                <a16:creationId xmlns:a16="http://schemas.microsoft.com/office/drawing/2014/main" id="{12B02CBF-096D-424C-B266-D59D37DC7902}"/>
              </a:ext>
            </a:extLst>
          </p:cNvPr>
          <p:cNvGrpSpPr/>
          <p:nvPr/>
        </p:nvGrpSpPr>
        <p:grpSpPr>
          <a:xfrm>
            <a:off x="5701514" y="1239855"/>
            <a:ext cx="2883492" cy="2278577"/>
            <a:chOff x="5736856" y="240687"/>
            <a:chExt cx="3296643" cy="2605056"/>
          </a:xfrm>
        </p:grpSpPr>
        <p:sp>
          <p:nvSpPr>
            <p:cNvPr id="20" name="Pentagon 7">
              <a:extLst>
                <a:ext uri="{FF2B5EF4-FFF2-40B4-BE49-F238E27FC236}">
                  <a16:creationId xmlns:a16="http://schemas.microsoft.com/office/drawing/2014/main" id="{A2281D93-5CE7-45FA-90AB-5931ED49EFF5}"/>
                </a:ext>
              </a:extLst>
            </p:cNvPr>
            <p:cNvSpPr/>
            <p:nvPr/>
          </p:nvSpPr>
          <p:spPr>
            <a:xfrm>
              <a:off x="6317817" y="523482"/>
              <a:ext cx="2163352" cy="2066367"/>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1" name="Pentagon 7">
              <a:extLst>
                <a:ext uri="{FF2B5EF4-FFF2-40B4-BE49-F238E27FC236}">
                  <a16:creationId xmlns:a16="http://schemas.microsoft.com/office/drawing/2014/main" id="{423CD661-3F0D-490E-B719-FE5E1FD436E9}"/>
                </a:ext>
              </a:extLst>
            </p:cNvPr>
            <p:cNvSpPr/>
            <p:nvPr/>
          </p:nvSpPr>
          <p:spPr>
            <a:xfrm>
              <a:off x="6316921" y="520379"/>
              <a:ext cx="2163352" cy="2066367"/>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Oval 21">
              <a:extLst>
                <a:ext uri="{FF2B5EF4-FFF2-40B4-BE49-F238E27FC236}">
                  <a16:creationId xmlns:a16="http://schemas.microsoft.com/office/drawing/2014/main" id="{E721A389-8F05-4A15-A169-D15210F74F1F}"/>
                </a:ext>
              </a:extLst>
            </p:cNvPr>
            <p:cNvSpPr/>
            <p:nvPr/>
          </p:nvSpPr>
          <p:spPr>
            <a:xfrm>
              <a:off x="7381197" y="1654415"/>
              <a:ext cx="29731" cy="297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TextBox 22">
              <a:extLst>
                <a:ext uri="{FF2B5EF4-FFF2-40B4-BE49-F238E27FC236}">
                  <a16:creationId xmlns:a16="http://schemas.microsoft.com/office/drawing/2014/main" id="{7447A0D8-A6B6-47B2-8466-02038582536F}"/>
                </a:ext>
              </a:extLst>
            </p:cNvPr>
            <p:cNvSpPr txBox="1"/>
            <p:nvPr/>
          </p:nvSpPr>
          <p:spPr>
            <a:xfrm>
              <a:off x="7120986" y="240687"/>
              <a:ext cx="550151" cy="215444"/>
            </a:xfrm>
            <a:prstGeom prst="rect">
              <a:avLst/>
            </a:prstGeom>
            <a:noFill/>
          </p:spPr>
          <p:txBody>
            <a:bodyPr wrap="none" rtlCol="0">
              <a:spAutoFit/>
            </a:bodyPr>
            <a:lstStyle/>
            <a:p>
              <a:r>
                <a:rPr lang="en-US" sz="800" b="1" dirty="0"/>
                <a:t>Identify</a:t>
              </a:r>
            </a:p>
          </p:txBody>
        </p:sp>
        <p:sp>
          <p:nvSpPr>
            <p:cNvPr id="24" name="TextBox 23">
              <a:extLst>
                <a:ext uri="{FF2B5EF4-FFF2-40B4-BE49-F238E27FC236}">
                  <a16:creationId xmlns:a16="http://schemas.microsoft.com/office/drawing/2014/main" id="{B17D2406-F692-4FA4-875B-CD103A33A597}"/>
                </a:ext>
              </a:extLst>
            </p:cNvPr>
            <p:cNvSpPr txBox="1"/>
            <p:nvPr/>
          </p:nvSpPr>
          <p:spPr>
            <a:xfrm>
              <a:off x="8494569" y="1095932"/>
              <a:ext cx="538930" cy="215444"/>
            </a:xfrm>
            <a:prstGeom prst="rect">
              <a:avLst/>
            </a:prstGeom>
            <a:noFill/>
          </p:spPr>
          <p:txBody>
            <a:bodyPr wrap="none" rtlCol="0">
              <a:spAutoFit/>
            </a:bodyPr>
            <a:lstStyle/>
            <a:p>
              <a:r>
                <a:rPr lang="en-US" sz="800" b="1" dirty="0"/>
                <a:t>Protect</a:t>
              </a:r>
            </a:p>
          </p:txBody>
        </p:sp>
        <p:sp>
          <p:nvSpPr>
            <p:cNvPr id="25" name="TextBox 24">
              <a:extLst>
                <a:ext uri="{FF2B5EF4-FFF2-40B4-BE49-F238E27FC236}">
                  <a16:creationId xmlns:a16="http://schemas.microsoft.com/office/drawing/2014/main" id="{7EA7A061-2278-40F7-BBE4-45FCBF3C66DA}"/>
                </a:ext>
              </a:extLst>
            </p:cNvPr>
            <p:cNvSpPr txBox="1"/>
            <p:nvPr/>
          </p:nvSpPr>
          <p:spPr>
            <a:xfrm>
              <a:off x="7924398" y="2630299"/>
              <a:ext cx="498855" cy="215444"/>
            </a:xfrm>
            <a:prstGeom prst="rect">
              <a:avLst/>
            </a:prstGeom>
            <a:noFill/>
          </p:spPr>
          <p:txBody>
            <a:bodyPr wrap="none" rtlCol="0">
              <a:spAutoFit/>
            </a:bodyPr>
            <a:lstStyle/>
            <a:p>
              <a:r>
                <a:rPr lang="en-US" sz="800" b="1" dirty="0"/>
                <a:t>Detect</a:t>
              </a:r>
            </a:p>
          </p:txBody>
        </p:sp>
        <p:sp>
          <p:nvSpPr>
            <p:cNvPr id="26" name="TextBox 25">
              <a:extLst>
                <a:ext uri="{FF2B5EF4-FFF2-40B4-BE49-F238E27FC236}">
                  <a16:creationId xmlns:a16="http://schemas.microsoft.com/office/drawing/2014/main" id="{F30BE0AF-300C-4AE8-93DC-AE15A8FDF93B}"/>
                </a:ext>
              </a:extLst>
            </p:cNvPr>
            <p:cNvSpPr txBox="1"/>
            <p:nvPr/>
          </p:nvSpPr>
          <p:spPr>
            <a:xfrm>
              <a:off x="6328685" y="2630299"/>
              <a:ext cx="623889" cy="215444"/>
            </a:xfrm>
            <a:prstGeom prst="rect">
              <a:avLst/>
            </a:prstGeom>
            <a:noFill/>
          </p:spPr>
          <p:txBody>
            <a:bodyPr wrap="none" rtlCol="0">
              <a:spAutoFit/>
            </a:bodyPr>
            <a:lstStyle/>
            <a:p>
              <a:r>
                <a:rPr lang="en-US" sz="800" b="1" dirty="0"/>
                <a:t>Respond</a:t>
              </a:r>
            </a:p>
          </p:txBody>
        </p:sp>
        <p:sp>
          <p:nvSpPr>
            <p:cNvPr id="27" name="TextBox 26">
              <a:extLst>
                <a:ext uri="{FF2B5EF4-FFF2-40B4-BE49-F238E27FC236}">
                  <a16:creationId xmlns:a16="http://schemas.microsoft.com/office/drawing/2014/main" id="{433F3CCA-E7B4-4D1B-AA26-BFA275D880F8}"/>
                </a:ext>
              </a:extLst>
            </p:cNvPr>
            <p:cNvSpPr txBox="1"/>
            <p:nvPr/>
          </p:nvSpPr>
          <p:spPr>
            <a:xfrm>
              <a:off x="5736856" y="1095932"/>
              <a:ext cx="591829" cy="215444"/>
            </a:xfrm>
            <a:prstGeom prst="rect">
              <a:avLst/>
            </a:prstGeom>
            <a:noFill/>
          </p:spPr>
          <p:txBody>
            <a:bodyPr wrap="none" rtlCol="0">
              <a:spAutoFit/>
            </a:bodyPr>
            <a:lstStyle/>
            <a:p>
              <a:r>
                <a:rPr lang="en-US" sz="800" b="1" dirty="0"/>
                <a:t>Recover</a:t>
              </a:r>
            </a:p>
          </p:txBody>
        </p:sp>
        <p:sp>
          <p:nvSpPr>
            <p:cNvPr id="28" name="Pentagon 7">
              <a:extLst>
                <a:ext uri="{FF2B5EF4-FFF2-40B4-BE49-F238E27FC236}">
                  <a16:creationId xmlns:a16="http://schemas.microsoft.com/office/drawing/2014/main" id="{F1A7C40C-4B66-4973-A23D-E10069480180}"/>
                </a:ext>
              </a:extLst>
            </p:cNvPr>
            <p:cNvSpPr/>
            <p:nvPr/>
          </p:nvSpPr>
          <p:spPr>
            <a:xfrm>
              <a:off x="6446850" y="646904"/>
              <a:ext cx="1898425" cy="1813316"/>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4" name="Pentagon 7">
              <a:extLst>
                <a:ext uri="{FF2B5EF4-FFF2-40B4-BE49-F238E27FC236}">
                  <a16:creationId xmlns:a16="http://schemas.microsoft.com/office/drawing/2014/main" id="{E218FEAF-C0E5-48D1-9D0F-FB899641B47D}"/>
                </a:ext>
              </a:extLst>
            </p:cNvPr>
            <p:cNvSpPr/>
            <p:nvPr/>
          </p:nvSpPr>
          <p:spPr>
            <a:xfrm>
              <a:off x="6618299" y="816983"/>
              <a:ext cx="1555527" cy="1485792"/>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Pentagon 7">
              <a:extLst>
                <a:ext uri="{FF2B5EF4-FFF2-40B4-BE49-F238E27FC236}">
                  <a16:creationId xmlns:a16="http://schemas.microsoft.com/office/drawing/2014/main" id="{4C220DB3-828E-4C66-845D-6A9248994D6F}"/>
                </a:ext>
              </a:extLst>
            </p:cNvPr>
            <p:cNvSpPr/>
            <p:nvPr/>
          </p:nvSpPr>
          <p:spPr>
            <a:xfrm>
              <a:off x="6786573" y="1009429"/>
              <a:ext cx="1218979" cy="1164331"/>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Pentagon 7">
              <a:extLst>
                <a:ext uri="{FF2B5EF4-FFF2-40B4-BE49-F238E27FC236}">
                  <a16:creationId xmlns:a16="http://schemas.microsoft.com/office/drawing/2014/main" id="{64AE8344-7550-49BB-A3A2-22BF6AC9D7F9}"/>
                </a:ext>
              </a:extLst>
            </p:cNvPr>
            <p:cNvSpPr/>
            <p:nvPr/>
          </p:nvSpPr>
          <p:spPr>
            <a:xfrm>
              <a:off x="6935867" y="1168995"/>
              <a:ext cx="920391" cy="879130"/>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Pentagon 7">
              <a:extLst>
                <a:ext uri="{FF2B5EF4-FFF2-40B4-BE49-F238E27FC236}">
                  <a16:creationId xmlns:a16="http://schemas.microsoft.com/office/drawing/2014/main" id="{9C311BB7-C2DD-4DC6-8A52-2D2790365B02}"/>
                </a:ext>
              </a:extLst>
            </p:cNvPr>
            <p:cNvSpPr/>
            <p:nvPr/>
          </p:nvSpPr>
          <p:spPr>
            <a:xfrm>
              <a:off x="7106356" y="1347681"/>
              <a:ext cx="579413" cy="553438"/>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6" name="Group 5">
            <a:extLst>
              <a:ext uri="{FF2B5EF4-FFF2-40B4-BE49-F238E27FC236}">
                <a16:creationId xmlns:a16="http://schemas.microsoft.com/office/drawing/2014/main" id="{A2E8C887-54CC-4A15-844E-8B108005B97A}"/>
              </a:ext>
            </a:extLst>
          </p:cNvPr>
          <p:cNvGrpSpPr/>
          <p:nvPr/>
        </p:nvGrpSpPr>
        <p:grpSpPr>
          <a:xfrm>
            <a:off x="5653937" y="3761803"/>
            <a:ext cx="2978646" cy="2353770"/>
            <a:chOff x="6011930" y="3079582"/>
            <a:chExt cx="3296643" cy="2605056"/>
          </a:xfrm>
        </p:grpSpPr>
        <p:sp>
          <p:nvSpPr>
            <p:cNvPr id="43" name="Pentagon 7">
              <a:extLst>
                <a:ext uri="{FF2B5EF4-FFF2-40B4-BE49-F238E27FC236}">
                  <a16:creationId xmlns:a16="http://schemas.microsoft.com/office/drawing/2014/main" id="{0A6BF8C4-DAA1-4DBC-BE73-991C677C75DC}"/>
                </a:ext>
              </a:extLst>
            </p:cNvPr>
            <p:cNvSpPr/>
            <p:nvPr/>
          </p:nvSpPr>
          <p:spPr>
            <a:xfrm>
              <a:off x="6592891" y="3362377"/>
              <a:ext cx="2163352" cy="2066367"/>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5" name="Oval 44">
              <a:extLst>
                <a:ext uri="{FF2B5EF4-FFF2-40B4-BE49-F238E27FC236}">
                  <a16:creationId xmlns:a16="http://schemas.microsoft.com/office/drawing/2014/main" id="{1C4E32CC-F556-47C4-BB5E-C2B39543257F}"/>
                </a:ext>
              </a:extLst>
            </p:cNvPr>
            <p:cNvSpPr/>
            <p:nvPr/>
          </p:nvSpPr>
          <p:spPr>
            <a:xfrm>
              <a:off x="7656271" y="4493310"/>
              <a:ext cx="29731" cy="297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TextBox 45">
              <a:extLst>
                <a:ext uri="{FF2B5EF4-FFF2-40B4-BE49-F238E27FC236}">
                  <a16:creationId xmlns:a16="http://schemas.microsoft.com/office/drawing/2014/main" id="{3582D435-09C9-4A2E-855B-735D7EE08F9F}"/>
                </a:ext>
              </a:extLst>
            </p:cNvPr>
            <p:cNvSpPr txBox="1"/>
            <p:nvPr/>
          </p:nvSpPr>
          <p:spPr>
            <a:xfrm>
              <a:off x="7396060" y="3079582"/>
              <a:ext cx="550151" cy="215444"/>
            </a:xfrm>
            <a:prstGeom prst="rect">
              <a:avLst/>
            </a:prstGeom>
            <a:noFill/>
          </p:spPr>
          <p:txBody>
            <a:bodyPr wrap="none" rtlCol="0">
              <a:spAutoFit/>
            </a:bodyPr>
            <a:lstStyle/>
            <a:p>
              <a:r>
                <a:rPr lang="en-US" sz="800" b="1" dirty="0"/>
                <a:t>Identify</a:t>
              </a:r>
            </a:p>
          </p:txBody>
        </p:sp>
        <p:sp>
          <p:nvSpPr>
            <p:cNvPr id="47" name="TextBox 46">
              <a:extLst>
                <a:ext uri="{FF2B5EF4-FFF2-40B4-BE49-F238E27FC236}">
                  <a16:creationId xmlns:a16="http://schemas.microsoft.com/office/drawing/2014/main" id="{A4C17B62-070F-4707-A031-362987FE0039}"/>
                </a:ext>
              </a:extLst>
            </p:cNvPr>
            <p:cNvSpPr txBox="1"/>
            <p:nvPr/>
          </p:nvSpPr>
          <p:spPr>
            <a:xfrm>
              <a:off x="8769643" y="3934827"/>
              <a:ext cx="538930" cy="215444"/>
            </a:xfrm>
            <a:prstGeom prst="rect">
              <a:avLst/>
            </a:prstGeom>
            <a:noFill/>
          </p:spPr>
          <p:txBody>
            <a:bodyPr wrap="none" rtlCol="0">
              <a:spAutoFit/>
            </a:bodyPr>
            <a:lstStyle/>
            <a:p>
              <a:r>
                <a:rPr lang="en-US" sz="800" b="1" dirty="0"/>
                <a:t>Protect</a:t>
              </a:r>
            </a:p>
          </p:txBody>
        </p:sp>
        <p:sp>
          <p:nvSpPr>
            <p:cNvPr id="48" name="TextBox 47">
              <a:extLst>
                <a:ext uri="{FF2B5EF4-FFF2-40B4-BE49-F238E27FC236}">
                  <a16:creationId xmlns:a16="http://schemas.microsoft.com/office/drawing/2014/main" id="{B320DC8B-F75B-4A22-93E8-1F0F598F783A}"/>
                </a:ext>
              </a:extLst>
            </p:cNvPr>
            <p:cNvSpPr txBox="1"/>
            <p:nvPr/>
          </p:nvSpPr>
          <p:spPr>
            <a:xfrm>
              <a:off x="8199472" y="5469194"/>
              <a:ext cx="498855" cy="215444"/>
            </a:xfrm>
            <a:prstGeom prst="rect">
              <a:avLst/>
            </a:prstGeom>
            <a:noFill/>
          </p:spPr>
          <p:txBody>
            <a:bodyPr wrap="none" rtlCol="0">
              <a:spAutoFit/>
            </a:bodyPr>
            <a:lstStyle/>
            <a:p>
              <a:r>
                <a:rPr lang="en-US" sz="800" b="1" dirty="0"/>
                <a:t>Detect</a:t>
              </a:r>
            </a:p>
          </p:txBody>
        </p:sp>
        <p:sp>
          <p:nvSpPr>
            <p:cNvPr id="49" name="TextBox 48">
              <a:extLst>
                <a:ext uri="{FF2B5EF4-FFF2-40B4-BE49-F238E27FC236}">
                  <a16:creationId xmlns:a16="http://schemas.microsoft.com/office/drawing/2014/main" id="{F8B341A3-24AE-41B5-AE12-E478275E5908}"/>
                </a:ext>
              </a:extLst>
            </p:cNvPr>
            <p:cNvSpPr txBox="1"/>
            <p:nvPr/>
          </p:nvSpPr>
          <p:spPr>
            <a:xfrm>
              <a:off x="6603759" y="5469194"/>
              <a:ext cx="623889" cy="215444"/>
            </a:xfrm>
            <a:prstGeom prst="rect">
              <a:avLst/>
            </a:prstGeom>
            <a:noFill/>
          </p:spPr>
          <p:txBody>
            <a:bodyPr wrap="none" rtlCol="0">
              <a:spAutoFit/>
            </a:bodyPr>
            <a:lstStyle/>
            <a:p>
              <a:r>
                <a:rPr lang="en-US" sz="800" b="1" dirty="0"/>
                <a:t>Respond</a:t>
              </a:r>
            </a:p>
          </p:txBody>
        </p:sp>
        <p:sp>
          <p:nvSpPr>
            <p:cNvPr id="50" name="TextBox 49">
              <a:extLst>
                <a:ext uri="{FF2B5EF4-FFF2-40B4-BE49-F238E27FC236}">
                  <a16:creationId xmlns:a16="http://schemas.microsoft.com/office/drawing/2014/main" id="{83E7F9FE-B851-4EF5-B5F5-5200C69CDA03}"/>
                </a:ext>
              </a:extLst>
            </p:cNvPr>
            <p:cNvSpPr txBox="1"/>
            <p:nvPr/>
          </p:nvSpPr>
          <p:spPr>
            <a:xfrm>
              <a:off x="6011930" y="3934827"/>
              <a:ext cx="591829" cy="215444"/>
            </a:xfrm>
            <a:prstGeom prst="rect">
              <a:avLst/>
            </a:prstGeom>
            <a:noFill/>
          </p:spPr>
          <p:txBody>
            <a:bodyPr wrap="none" rtlCol="0">
              <a:spAutoFit/>
            </a:bodyPr>
            <a:lstStyle/>
            <a:p>
              <a:r>
                <a:rPr lang="en-US" sz="800" b="1" dirty="0"/>
                <a:t>Recover</a:t>
              </a:r>
            </a:p>
          </p:txBody>
        </p:sp>
        <p:sp>
          <p:nvSpPr>
            <p:cNvPr id="51" name="Pentagon 7">
              <a:extLst>
                <a:ext uri="{FF2B5EF4-FFF2-40B4-BE49-F238E27FC236}">
                  <a16:creationId xmlns:a16="http://schemas.microsoft.com/office/drawing/2014/main" id="{0CFE9251-75D8-4E63-9ED5-FACE2924C2B5}"/>
                </a:ext>
              </a:extLst>
            </p:cNvPr>
            <p:cNvSpPr/>
            <p:nvPr/>
          </p:nvSpPr>
          <p:spPr>
            <a:xfrm>
              <a:off x="6721924" y="3485799"/>
              <a:ext cx="1898425" cy="1813316"/>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2" name="Pentagon 7">
              <a:extLst>
                <a:ext uri="{FF2B5EF4-FFF2-40B4-BE49-F238E27FC236}">
                  <a16:creationId xmlns:a16="http://schemas.microsoft.com/office/drawing/2014/main" id="{E7F585DE-28D3-4266-A709-1E40B7EF0533}"/>
                </a:ext>
              </a:extLst>
            </p:cNvPr>
            <p:cNvSpPr/>
            <p:nvPr/>
          </p:nvSpPr>
          <p:spPr>
            <a:xfrm>
              <a:off x="6893373" y="3655878"/>
              <a:ext cx="1555527" cy="1485792"/>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3" name="Pentagon 7">
              <a:extLst>
                <a:ext uri="{FF2B5EF4-FFF2-40B4-BE49-F238E27FC236}">
                  <a16:creationId xmlns:a16="http://schemas.microsoft.com/office/drawing/2014/main" id="{D6C561BD-41A2-4450-8625-60F79AA1EB19}"/>
                </a:ext>
              </a:extLst>
            </p:cNvPr>
            <p:cNvSpPr/>
            <p:nvPr/>
          </p:nvSpPr>
          <p:spPr>
            <a:xfrm>
              <a:off x="7061647" y="3848324"/>
              <a:ext cx="1218979" cy="1164331"/>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4" name="Pentagon 7">
              <a:extLst>
                <a:ext uri="{FF2B5EF4-FFF2-40B4-BE49-F238E27FC236}">
                  <a16:creationId xmlns:a16="http://schemas.microsoft.com/office/drawing/2014/main" id="{A8636B27-D26A-4D88-BBC5-F3865CFF814E}"/>
                </a:ext>
              </a:extLst>
            </p:cNvPr>
            <p:cNvSpPr/>
            <p:nvPr/>
          </p:nvSpPr>
          <p:spPr>
            <a:xfrm>
              <a:off x="7210941" y="4007890"/>
              <a:ext cx="920391" cy="879130"/>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5" name="Pentagon 7">
              <a:extLst>
                <a:ext uri="{FF2B5EF4-FFF2-40B4-BE49-F238E27FC236}">
                  <a16:creationId xmlns:a16="http://schemas.microsoft.com/office/drawing/2014/main" id="{66B049AA-D0D2-444C-A8B2-6FA23E86F550}"/>
                </a:ext>
              </a:extLst>
            </p:cNvPr>
            <p:cNvSpPr/>
            <p:nvPr/>
          </p:nvSpPr>
          <p:spPr>
            <a:xfrm>
              <a:off x="7381430" y="4186576"/>
              <a:ext cx="579413" cy="553438"/>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7" name="Pentagon 6">
              <a:extLst>
                <a:ext uri="{FF2B5EF4-FFF2-40B4-BE49-F238E27FC236}">
                  <a16:creationId xmlns:a16="http://schemas.microsoft.com/office/drawing/2014/main" id="{7762EED9-C2AB-46E1-90B0-8C0F9AA0D62F}"/>
                </a:ext>
              </a:extLst>
            </p:cNvPr>
            <p:cNvSpPr/>
            <p:nvPr/>
          </p:nvSpPr>
          <p:spPr>
            <a:xfrm>
              <a:off x="7008399" y="3590708"/>
              <a:ext cx="1750257" cy="1834938"/>
            </a:xfrm>
            <a:custGeom>
              <a:avLst/>
              <a:gdLst>
                <a:gd name="connsiteX0" fmla="*/ 1 w 1045029"/>
                <a:gd name="connsiteY0" fmla="*/ 374216 h 979714"/>
                <a:gd name="connsiteX1" fmla="*/ 522515 w 1045029"/>
                <a:gd name="connsiteY1" fmla="*/ 0 h 979714"/>
                <a:gd name="connsiteX2" fmla="*/ 1045028 w 1045029"/>
                <a:gd name="connsiteY2" fmla="*/ 374216 h 979714"/>
                <a:gd name="connsiteX3" fmla="*/ 845446 w 1045029"/>
                <a:gd name="connsiteY3" fmla="*/ 979712 h 979714"/>
                <a:gd name="connsiteX4" fmla="*/ 199583 w 1045029"/>
                <a:gd name="connsiteY4" fmla="*/ 979712 h 979714"/>
                <a:gd name="connsiteX5" fmla="*/ 1 w 1045029"/>
                <a:gd name="connsiteY5" fmla="*/ 374216 h 979714"/>
                <a:gd name="connsiteX0" fmla="*/ 0 w 2125683"/>
                <a:gd name="connsiteY0" fmla="*/ 320777 h 926273"/>
                <a:gd name="connsiteX1" fmla="*/ 2125683 w 2125683"/>
                <a:gd name="connsiteY1" fmla="*/ 0 h 926273"/>
                <a:gd name="connsiteX2" fmla="*/ 1045027 w 2125683"/>
                <a:gd name="connsiteY2" fmla="*/ 320777 h 926273"/>
                <a:gd name="connsiteX3" fmla="*/ 845445 w 2125683"/>
                <a:gd name="connsiteY3" fmla="*/ 926273 h 926273"/>
                <a:gd name="connsiteX4" fmla="*/ 199582 w 2125683"/>
                <a:gd name="connsiteY4" fmla="*/ 926273 h 926273"/>
                <a:gd name="connsiteX5" fmla="*/ 0 w 2125683"/>
                <a:gd name="connsiteY5" fmla="*/ 320777 h 926273"/>
                <a:gd name="connsiteX0" fmla="*/ 0 w 4055422"/>
                <a:gd name="connsiteY0" fmla="*/ 320777 h 1021421"/>
                <a:gd name="connsiteX1" fmla="*/ 2125683 w 4055422"/>
                <a:gd name="connsiteY1" fmla="*/ 0 h 1021421"/>
                <a:gd name="connsiteX2" fmla="*/ 4055422 w 4055422"/>
                <a:gd name="connsiteY2" fmla="*/ 1021421 h 1021421"/>
                <a:gd name="connsiteX3" fmla="*/ 845445 w 4055422"/>
                <a:gd name="connsiteY3" fmla="*/ 926273 h 1021421"/>
                <a:gd name="connsiteX4" fmla="*/ 199582 w 4055422"/>
                <a:gd name="connsiteY4" fmla="*/ 926273 h 1021421"/>
                <a:gd name="connsiteX5" fmla="*/ 0 w 4055422"/>
                <a:gd name="connsiteY5" fmla="*/ 320777 h 1021421"/>
                <a:gd name="connsiteX0" fmla="*/ 0 w 4055422"/>
                <a:gd name="connsiteY0" fmla="*/ 320777 h 2962892"/>
                <a:gd name="connsiteX1" fmla="*/ 2125683 w 4055422"/>
                <a:gd name="connsiteY1" fmla="*/ 0 h 2962892"/>
                <a:gd name="connsiteX2" fmla="*/ 4055422 w 4055422"/>
                <a:gd name="connsiteY2" fmla="*/ 1021421 h 2962892"/>
                <a:gd name="connsiteX3" fmla="*/ 3072069 w 4055422"/>
                <a:gd name="connsiteY3" fmla="*/ 2962892 h 2962892"/>
                <a:gd name="connsiteX4" fmla="*/ 199582 w 4055422"/>
                <a:gd name="connsiteY4" fmla="*/ 926273 h 2962892"/>
                <a:gd name="connsiteX5" fmla="*/ 0 w 4055422"/>
                <a:gd name="connsiteY5" fmla="*/ 320777 h 2962892"/>
                <a:gd name="connsiteX0" fmla="*/ 0 w 4055422"/>
                <a:gd name="connsiteY0" fmla="*/ 320777 h 3289463"/>
                <a:gd name="connsiteX1" fmla="*/ 2125683 w 4055422"/>
                <a:gd name="connsiteY1" fmla="*/ 0 h 3289463"/>
                <a:gd name="connsiteX2" fmla="*/ 4055422 w 4055422"/>
                <a:gd name="connsiteY2" fmla="*/ 1021421 h 3289463"/>
                <a:gd name="connsiteX3" fmla="*/ 3072069 w 4055422"/>
                <a:gd name="connsiteY3" fmla="*/ 2962892 h 3289463"/>
                <a:gd name="connsiteX4" fmla="*/ 912101 w 4055422"/>
                <a:gd name="connsiteY4" fmla="*/ 3289463 h 3289463"/>
                <a:gd name="connsiteX5" fmla="*/ 0 w 4055422"/>
                <a:gd name="connsiteY5" fmla="*/ 320777 h 3289463"/>
                <a:gd name="connsiteX0" fmla="*/ 1338273 w 3143321"/>
                <a:gd name="connsiteY0" fmla="*/ 1454871 h 3289463"/>
                <a:gd name="connsiteX1" fmla="*/ 1213582 w 3143321"/>
                <a:gd name="connsiteY1" fmla="*/ 0 h 3289463"/>
                <a:gd name="connsiteX2" fmla="*/ 3143321 w 3143321"/>
                <a:gd name="connsiteY2" fmla="*/ 1021421 h 3289463"/>
                <a:gd name="connsiteX3" fmla="*/ 2159968 w 3143321"/>
                <a:gd name="connsiteY3" fmla="*/ 2962892 h 3289463"/>
                <a:gd name="connsiteX4" fmla="*/ 0 w 3143321"/>
                <a:gd name="connsiteY4" fmla="*/ 3289463 h 3289463"/>
                <a:gd name="connsiteX5" fmla="*/ 1338273 w 3143321"/>
                <a:gd name="connsiteY5" fmla="*/ 1454871 h 3289463"/>
                <a:gd name="connsiteX0" fmla="*/ 815759 w 3143321"/>
                <a:gd name="connsiteY0" fmla="*/ 1502373 h 3289463"/>
                <a:gd name="connsiteX1" fmla="*/ 1213582 w 3143321"/>
                <a:gd name="connsiteY1" fmla="*/ 0 h 3289463"/>
                <a:gd name="connsiteX2" fmla="*/ 3143321 w 3143321"/>
                <a:gd name="connsiteY2" fmla="*/ 1021421 h 3289463"/>
                <a:gd name="connsiteX3" fmla="*/ 2159968 w 3143321"/>
                <a:gd name="connsiteY3" fmla="*/ 2962892 h 3289463"/>
                <a:gd name="connsiteX4" fmla="*/ 0 w 3143321"/>
                <a:gd name="connsiteY4" fmla="*/ 3289463 h 3289463"/>
                <a:gd name="connsiteX5" fmla="*/ 815759 w 3143321"/>
                <a:gd name="connsiteY5" fmla="*/ 1502373 h 3289463"/>
                <a:gd name="connsiteX0" fmla="*/ 815759 w 3143321"/>
                <a:gd name="connsiteY0" fmla="*/ 1508311 h 3295401"/>
                <a:gd name="connsiteX1" fmla="*/ 1195769 w 3143321"/>
                <a:gd name="connsiteY1" fmla="*/ 0 h 3295401"/>
                <a:gd name="connsiteX2" fmla="*/ 3143321 w 3143321"/>
                <a:gd name="connsiteY2" fmla="*/ 1027359 h 3295401"/>
                <a:gd name="connsiteX3" fmla="*/ 2159968 w 3143321"/>
                <a:gd name="connsiteY3" fmla="*/ 2968830 h 3295401"/>
                <a:gd name="connsiteX4" fmla="*/ 0 w 3143321"/>
                <a:gd name="connsiteY4" fmla="*/ 3295401 h 3295401"/>
                <a:gd name="connsiteX5" fmla="*/ 815759 w 3143321"/>
                <a:gd name="connsiteY5" fmla="*/ 1508311 h 3295401"/>
                <a:gd name="connsiteX0" fmla="*/ 815759 w 3143321"/>
                <a:gd name="connsiteY0" fmla="*/ 1508311 h 3295401"/>
                <a:gd name="connsiteX1" fmla="*/ 1195769 w 3143321"/>
                <a:gd name="connsiteY1" fmla="*/ 0 h 3295401"/>
                <a:gd name="connsiteX2" fmla="*/ 3143321 w 3143321"/>
                <a:gd name="connsiteY2" fmla="*/ 1027359 h 3295401"/>
                <a:gd name="connsiteX3" fmla="*/ 2402303 w 3143321"/>
                <a:gd name="connsiteY3" fmla="*/ 3286894 h 3295401"/>
                <a:gd name="connsiteX4" fmla="*/ 0 w 3143321"/>
                <a:gd name="connsiteY4" fmla="*/ 3295401 h 3295401"/>
                <a:gd name="connsiteX5" fmla="*/ 815759 w 3143321"/>
                <a:gd name="connsiteY5" fmla="*/ 1508311 h 329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321" h="3295401">
                  <a:moveTo>
                    <a:pt x="815759" y="1508311"/>
                  </a:moveTo>
                  <a:lnTo>
                    <a:pt x="1195769" y="0"/>
                  </a:lnTo>
                  <a:lnTo>
                    <a:pt x="3143321" y="1027359"/>
                  </a:lnTo>
                  <a:lnTo>
                    <a:pt x="2402303" y="3286894"/>
                  </a:lnTo>
                  <a:lnTo>
                    <a:pt x="0" y="3295401"/>
                  </a:lnTo>
                  <a:lnTo>
                    <a:pt x="815759" y="1508311"/>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5" name="Group 4">
            <a:extLst>
              <a:ext uri="{FF2B5EF4-FFF2-40B4-BE49-F238E27FC236}">
                <a16:creationId xmlns:a16="http://schemas.microsoft.com/office/drawing/2014/main" id="{DA98CC48-2407-4083-8BBA-1403A6682513}"/>
              </a:ext>
            </a:extLst>
          </p:cNvPr>
          <p:cNvGrpSpPr/>
          <p:nvPr/>
        </p:nvGrpSpPr>
        <p:grpSpPr>
          <a:xfrm>
            <a:off x="538987" y="3763425"/>
            <a:ext cx="2974541" cy="2350526"/>
            <a:chOff x="2613701" y="3215217"/>
            <a:chExt cx="3296643" cy="2605056"/>
          </a:xfrm>
        </p:grpSpPr>
        <p:sp>
          <p:nvSpPr>
            <p:cNvPr id="60" name="Pentagon 7">
              <a:extLst>
                <a:ext uri="{FF2B5EF4-FFF2-40B4-BE49-F238E27FC236}">
                  <a16:creationId xmlns:a16="http://schemas.microsoft.com/office/drawing/2014/main" id="{FE9BDF4A-F761-4A7E-A23D-EE7BBA571BAC}"/>
                </a:ext>
              </a:extLst>
            </p:cNvPr>
            <p:cNvSpPr/>
            <p:nvPr/>
          </p:nvSpPr>
          <p:spPr>
            <a:xfrm>
              <a:off x="3194662" y="3498012"/>
              <a:ext cx="2163352" cy="2066367"/>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2" name="Oval 61">
              <a:extLst>
                <a:ext uri="{FF2B5EF4-FFF2-40B4-BE49-F238E27FC236}">
                  <a16:creationId xmlns:a16="http://schemas.microsoft.com/office/drawing/2014/main" id="{724721F6-DB7B-4447-88D7-B08B6ED29615}"/>
                </a:ext>
              </a:extLst>
            </p:cNvPr>
            <p:cNvSpPr/>
            <p:nvPr/>
          </p:nvSpPr>
          <p:spPr>
            <a:xfrm>
              <a:off x="4258042" y="4628945"/>
              <a:ext cx="29731" cy="297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3" name="TextBox 62">
              <a:extLst>
                <a:ext uri="{FF2B5EF4-FFF2-40B4-BE49-F238E27FC236}">
                  <a16:creationId xmlns:a16="http://schemas.microsoft.com/office/drawing/2014/main" id="{75735D14-660A-4420-A378-E6E8D0AF25BE}"/>
                </a:ext>
              </a:extLst>
            </p:cNvPr>
            <p:cNvSpPr txBox="1"/>
            <p:nvPr/>
          </p:nvSpPr>
          <p:spPr>
            <a:xfrm>
              <a:off x="3997831" y="3215217"/>
              <a:ext cx="550151" cy="215444"/>
            </a:xfrm>
            <a:prstGeom prst="rect">
              <a:avLst/>
            </a:prstGeom>
            <a:noFill/>
          </p:spPr>
          <p:txBody>
            <a:bodyPr wrap="none" rtlCol="0">
              <a:spAutoFit/>
            </a:bodyPr>
            <a:lstStyle/>
            <a:p>
              <a:r>
                <a:rPr lang="en-US" sz="800" b="1" dirty="0"/>
                <a:t>Identify</a:t>
              </a:r>
            </a:p>
          </p:txBody>
        </p:sp>
        <p:sp>
          <p:nvSpPr>
            <p:cNvPr id="64" name="TextBox 63">
              <a:extLst>
                <a:ext uri="{FF2B5EF4-FFF2-40B4-BE49-F238E27FC236}">
                  <a16:creationId xmlns:a16="http://schemas.microsoft.com/office/drawing/2014/main" id="{FA49A28F-D9A5-4330-8333-FFD3744F7D9E}"/>
                </a:ext>
              </a:extLst>
            </p:cNvPr>
            <p:cNvSpPr txBox="1"/>
            <p:nvPr/>
          </p:nvSpPr>
          <p:spPr>
            <a:xfrm>
              <a:off x="5371414" y="4070462"/>
              <a:ext cx="538930" cy="215444"/>
            </a:xfrm>
            <a:prstGeom prst="rect">
              <a:avLst/>
            </a:prstGeom>
            <a:noFill/>
          </p:spPr>
          <p:txBody>
            <a:bodyPr wrap="none" rtlCol="0">
              <a:spAutoFit/>
            </a:bodyPr>
            <a:lstStyle/>
            <a:p>
              <a:r>
                <a:rPr lang="en-US" sz="800" b="1" dirty="0"/>
                <a:t>Protect</a:t>
              </a:r>
            </a:p>
          </p:txBody>
        </p:sp>
        <p:sp>
          <p:nvSpPr>
            <p:cNvPr id="65" name="TextBox 64">
              <a:extLst>
                <a:ext uri="{FF2B5EF4-FFF2-40B4-BE49-F238E27FC236}">
                  <a16:creationId xmlns:a16="http://schemas.microsoft.com/office/drawing/2014/main" id="{D5B643A5-65AC-4F77-901C-ADA4EBC17593}"/>
                </a:ext>
              </a:extLst>
            </p:cNvPr>
            <p:cNvSpPr txBox="1"/>
            <p:nvPr/>
          </p:nvSpPr>
          <p:spPr>
            <a:xfrm>
              <a:off x="4801243" y="5604829"/>
              <a:ext cx="498855" cy="215444"/>
            </a:xfrm>
            <a:prstGeom prst="rect">
              <a:avLst/>
            </a:prstGeom>
            <a:noFill/>
          </p:spPr>
          <p:txBody>
            <a:bodyPr wrap="none" rtlCol="0">
              <a:spAutoFit/>
            </a:bodyPr>
            <a:lstStyle/>
            <a:p>
              <a:r>
                <a:rPr lang="en-US" sz="800" b="1" dirty="0"/>
                <a:t>Detect</a:t>
              </a:r>
            </a:p>
          </p:txBody>
        </p:sp>
        <p:sp>
          <p:nvSpPr>
            <p:cNvPr id="66" name="TextBox 65">
              <a:extLst>
                <a:ext uri="{FF2B5EF4-FFF2-40B4-BE49-F238E27FC236}">
                  <a16:creationId xmlns:a16="http://schemas.microsoft.com/office/drawing/2014/main" id="{107F4CED-2859-40C5-B98E-019D19F80A7C}"/>
                </a:ext>
              </a:extLst>
            </p:cNvPr>
            <p:cNvSpPr txBox="1"/>
            <p:nvPr/>
          </p:nvSpPr>
          <p:spPr>
            <a:xfrm>
              <a:off x="3205530" y="5604829"/>
              <a:ext cx="623889" cy="215444"/>
            </a:xfrm>
            <a:prstGeom prst="rect">
              <a:avLst/>
            </a:prstGeom>
            <a:noFill/>
          </p:spPr>
          <p:txBody>
            <a:bodyPr wrap="none" rtlCol="0">
              <a:spAutoFit/>
            </a:bodyPr>
            <a:lstStyle/>
            <a:p>
              <a:r>
                <a:rPr lang="en-US" sz="800" b="1" dirty="0"/>
                <a:t>Respond</a:t>
              </a:r>
            </a:p>
          </p:txBody>
        </p:sp>
        <p:sp>
          <p:nvSpPr>
            <p:cNvPr id="67" name="TextBox 66">
              <a:extLst>
                <a:ext uri="{FF2B5EF4-FFF2-40B4-BE49-F238E27FC236}">
                  <a16:creationId xmlns:a16="http://schemas.microsoft.com/office/drawing/2014/main" id="{0917062A-744C-4389-AF7B-5EBA920EA2F4}"/>
                </a:ext>
              </a:extLst>
            </p:cNvPr>
            <p:cNvSpPr txBox="1"/>
            <p:nvPr/>
          </p:nvSpPr>
          <p:spPr>
            <a:xfrm>
              <a:off x="2613701" y="4070462"/>
              <a:ext cx="591829" cy="215444"/>
            </a:xfrm>
            <a:prstGeom prst="rect">
              <a:avLst/>
            </a:prstGeom>
            <a:noFill/>
          </p:spPr>
          <p:txBody>
            <a:bodyPr wrap="none" rtlCol="0">
              <a:spAutoFit/>
            </a:bodyPr>
            <a:lstStyle/>
            <a:p>
              <a:r>
                <a:rPr lang="en-US" sz="800" b="1" dirty="0"/>
                <a:t>Recover</a:t>
              </a:r>
            </a:p>
          </p:txBody>
        </p:sp>
        <p:sp>
          <p:nvSpPr>
            <p:cNvPr id="68" name="Pentagon 7">
              <a:extLst>
                <a:ext uri="{FF2B5EF4-FFF2-40B4-BE49-F238E27FC236}">
                  <a16:creationId xmlns:a16="http://schemas.microsoft.com/office/drawing/2014/main" id="{311749B6-9B28-487A-A264-C55A128AFF39}"/>
                </a:ext>
              </a:extLst>
            </p:cNvPr>
            <p:cNvSpPr/>
            <p:nvPr/>
          </p:nvSpPr>
          <p:spPr>
            <a:xfrm>
              <a:off x="3323695" y="3621434"/>
              <a:ext cx="1898425" cy="1813316"/>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9" name="Pentagon 7">
              <a:extLst>
                <a:ext uri="{FF2B5EF4-FFF2-40B4-BE49-F238E27FC236}">
                  <a16:creationId xmlns:a16="http://schemas.microsoft.com/office/drawing/2014/main" id="{77AB2B9C-DA1C-4FF0-B041-3424B12AC21B}"/>
                </a:ext>
              </a:extLst>
            </p:cNvPr>
            <p:cNvSpPr/>
            <p:nvPr/>
          </p:nvSpPr>
          <p:spPr>
            <a:xfrm>
              <a:off x="3495144" y="3791513"/>
              <a:ext cx="1555527" cy="1485792"/>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0" name="Pentagon 7">
              <a:extLst>
                <a:ext uri="{FF2B5EF4-FFF2-40B4-BE49-F238E27FC236}">
                  <a16:creationId xmlns:a16="http://schemas.microsoft.com/office/drawing/2014/main" id="{DFD5EE8B-C01F-436F-A171-D2C0B4F6CDE0}"/>
                </a:ext>
              </a:extLst>
            </p:cNvPr>
            <p:cNvSpPr/>
            <p:nvPr/>
          </p:nvSpPr>
          <p:spPr>
            <a:xfrm>
              <a:off x="3663418" y="3983959"/>
              <a:ext cx="1218979" cy="1164331"/>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1" name="Pentagon 7">
              <a:extLst>
                <a:ext uri="{FF2B5EF4-FFF2-40B4-BE49-F238E27FC236}">
                  <a16:creationId xmlns:a16="http://schemas.microsoft.com/office/drawing/2014/main" id="{72E10A1E-1CE9-4F1F-B2F3-19E4467BEE7F}"/>
                </a:ext>
              </a:extLst>
            </p:cNvPr>
            <p:cNvSpPr/>
            <p:nvPr/>
          </p:nvSpPr>
          <p:spPr>
            <a:xfrm>
              <a:off x="3812712" y="4143525"/>
              <a:ext cx="920391" cy="879130"/>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2" name="Pentagon 7">
              <a:extLst>
                <a:ext uri="{FF2B5EF4-FFF2-40B4-BE49-F238E27FC236}">
                  <a16:creationId xmlns:a16="http://schemas.microsoft.com/office/drawing/2014/main" id="{98D6841E-E1FE-4947-A64F-47DE654AEC83}"/>
                </a:ext>
              </a:extLst>
            </p:cNvPr>
            <p:cNvSpPr/>
            <p:nvPr/>
          </p:nvSpPr>
          <p:spPr>
            <a:xfrm>
              <a:off x="3983201" y="4322211"/>
              <a:ext cx="579413" cy="553438"/>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3" name="Pentagon 5">
              <a:extLst>
                <a:ext uri="{FF2B5EF4-FFF2-40B4-BE49-F238E27FC236}">
                  <a16:creationId xmlns:a16="http://schemas.microsoft.com/office/drawing/2014/main" id="{B1568B42-2223-47F9-BE9E-0145D4D4A13E}"/>
                </a:ext>
              </a:extLst>
            </p:cNvPr>
            <p:cNvSpPr/>
            <p:nvPr/>
          </p:nvSpPr>
          <p:spPr>
            <a:xfrm>
              <a:off x="3198175" y="4290958"/>
              <a:ext cx="1289415" cy="1263709"/>
            </a:xfrm>
            <a:custGeom>
              <a:avLst/>
              <a:gdLst>
                <a:gd name="connsiteX0" fmla="*/ 1 w 1027215"/>
                <a:gd name="connsiteY0" fmla="*/ 455864 h 1193470"/>
                <a:gd name="connsiteX1" fmla="*/ 513608 w 1027215"/>
                <a:gd name="connsiteY1" fmla="*/ 0 h 1193470"/>
                <a:gd name="connsiteX2" fmla="*/ 1027214 w 1027215"/>
                <a:gd name="connsiteY2" fmla="*/ 455864 h 1193470"/>
                <a:gd name="connsiteX3" fmla="*/ 831034 w 1027215"/>
                <a:gd name="connsiteY3" fmla="*/ 1193467 h 1193470"/>
                <a:gd name="connsiteX4" fmla="*/ 196181 w 1027215"/>
                <a:gd name="connsiteY4" fmla="*/ 1193467 h 1193470"/>
                <a:gd name="connsiteX5" fmla="*/ 1 w 1027215"/>
                <a:gd name="connsiteY5" fmla="*/ 455864 h 1193470"/>
                <a:gd name="connsiteX0" fmla="*/ 0 w 1514102"/>
                <a:gd name="connsiteY0" fmla="*/ 449926 h 1193467"/>
                <a:gd name="connsiteX1" fmla="*/ 1000496 w 1514102"/>
                <a:gd name="connsiteY1" fmla="*/ 0 h 1193467"/>
                <a:gd name="connsiteX2" fmla="*/ 1514102 w 1514102"/>
                <a:gd name="connsiteY2" fmla="*/ 455864 h 1193467"/>
                <a:gd name="connsiteX3" fmla="*/ 1317922 w 1514102"/>
                <a:gd name="connsiteY3" fmla="*/ 1193467 h 1193467"/>
                <a:gd name="connsiteX4" fmla="*/ 683069 w 1514102"/>
                <a:gd name="connsiteY4" fmla="*/ 1193467 h 1193467"/>
                <a:gd name="connsiteX5" fmla="*/ 0 w 1514102"/>
                <a:gd name="connsiteY5" fmla="*/ 449926 h 1193467"/>
                <a:gd name="connsiteX0" fmla="*/ 0 w 1938647"/>
                <a:gd name="connsiteY0" fmla="*/ 0 h 743541"/>
                <a:gd name="connsiteX1" fmla="*/ 1938647 w 1938647"/>
                <a:gd name="connsiteY1" fmla="*/ 215092 h 743541"/>
                <a:gd name="connsiteX2" fmla="*/ 1514102 w 1938647"/>
                <a:gd name="connsiteY2" fmla="*/ 5938 h 743541"/>
                <a:gd name="connsiteX3" fmla="*/ 1317922 w 1938647"/>
                <a:gd name="connsiteY3" fmla="*/ 743541 h 743541"/>
                <a:gd name="connsiteX4" fmla="*/ 683069 w 1938647"/>
                <a:gd name="connsiteY4" fmla="*/ 743541 h 743541"/>
                <a:gd name="connsiteX5" fmla="*/ 0 w 1938647"/>
                <a:gd name="connsiteY5" fmla="*/ 0 h 743541"/>
                <a:gd name="connsiteX0" fmla="*/ 0 w 2333499"/>
                <a:gd name="connsiteY0" fmla="*/ 0 h 743541"/>
                <a:gd name="connsiteX1" fmla="*/ 1938647 w 2333499"/>
                <a:gd name="connsiteY1" fmla="*/ 215092 h 743541"/>
                <a:gd name="connsiteX2" fmla="*/ 2333499 w 2333499"/>
                <a:gd name="connsiteY2" fmla="*/ 504701 h 743541"/>
                <a:gd name="connsiteX3" fmla="*/ 1317922 w 2333499"/>
                <a:gd name="connsiteY3" fmla="*/ 743541 h 743541"/>
                <a:gd name="connsiteX4" fmla="*/ 683069 w 2333499"/>
                <a:gd name="connsiteY4" fmla="*/ 743541 h 743541"/>
                <a:gd name="connsiteX5" fmla="*/ 0 w 2333499"/>
                <a:gd name="connsiteY5" fmla="*/ 0 h 743541"/>
                <a:gd name="connsiteX0" fmla="*/ 0 w 2333499"/>
                <a:gd name="connsiteY0" fmla="*/ 0 h 957297"/>
                <a:gd name="connsiteX1" fmla="*/ 1938647 w 2333499"/>
                <a:gd name="connsiteY1" fmla="*/ 215092 h 957297"/>
                <a:gd name="connsiteX2" fmla="*/ 2333499 w 2333499"/>
                <a:gd name="connsiteY2" fmla="*/ 504701 h 957297"/>
                <a:gd name="connsiteX3" fmla="*/ 2190758 w 2333499"/>
                <a:gd name="connsiteY3" fmla="*/ 957297 h 957297"/>
                <a:gd name="connsiteX4" fmla="*/ 683069 w 2333499"/>
                <a:gd name="connsiteY4" fmla="*/ 743541 h 957297"/>
                <a:gd name="connsiteX5" fmla="*/ 0 w 2333499"/>
                <a:gd name="connsiteY5" fmla="*/ 0 h 957297"/>
                <a:gd name="connsiteX0" fmla="*/ 0 w 2333499"/>
                <a:gd name="connsiteY0" fmla="*/ 0 h 2263583"/>
                <a:gd name="connsiteX1" fmla="*/ 1938647 w 2333499"/>
                <a:gd name="connsiteY1" fmla="*/ 215092 h 2263583"/>
                <a:gd name="connsiteX2" fmla="*/ 2333499 w 2333499"/>
                <a:gd name="connsiteY2" fmla="*/ 504701 h 2263583"/>
                <a:gd name="connsiteX3" fmla="*/ 2190758 w 2333499"/>
                <a:gd name="connsiteY3" fmla="*/ 957297 h 2263583"/>
                <a:gd name="connsiteX4" fmla="*/ 748383 w 2333499"/>
                <a:gd name="connsiteY4" fmla="*/ 2263583 h 2263583"/>
                <a:gd name="connsiteX5" fmla="*/ 0 w 2333499"/>
                <a:gd name="connsiteY5" fmla="*/ 0 h 2263583"/>
                <a:gd name="connsiteX0" fmla="*/ 0 w 2315686"/>
                <a:gd name="connsiteY0" fmla="*/ 0 h 2269520"/>
                <a:gd name="connsiteX1" fmla="*/ 1920834 w 2315686"/>
                <a:gd name="connsiteY1" fmla="*/ 221029 h 2269520"/>
                <a:gd name="connsiteX2" fmla="*/ 2315686 w 2315686"/>
                <a:gd name="connsiteY2" fmla="*/ 510638 h 2269520"/>
                <a:gd name="connsiteX3" fmla="*/ 2172945 w 2315686"/>
                <a:gd name="connsiteY3" fmla="*/ 963234 h 2269520"/>
                <a:gd name="connsiteX4" fmla="*/ 730570 w 2315686"/>
                <a:gd name="connsiteY4" fmla="*/ 2269520 h 2269520"/>
                <a:gd name="connsiteX5" fmla="*/ 0 w 2315686"/>
                <a:gd name="connsiteY5" fmla="*/ 0 h 22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686" h="2269520">
                  <a:moveTo>
                    <a:pt x="0" y="0"/>
                  </a:moveTo>
                  <a:lnTo>
                    <a:pt x="1920834" y="221029"/>
                  </a:lnTo>
                  <a:lnTo>
                    <a:pt x="2315686" y="510638"/>
                  </a:lnTo>
                  <a:lnTo>
                    <a:pt x="2172945" y="963234"/>
                  </a:lnTo>
                  <a:lnTo>
                    <a:pt x="730570" y="2269520"/>
                  </a:lnTo>
                  <a:lnTo>
                    <a:pt x="0" y="0"/>
                  </a:ln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3" name="TextBox 2">
            <a:extLst>
              <a:ext uri="{FF2B5EF4-FFF2-40B4-BE49-F238E27FC236}">
                <a16:creationId xmlns:a16="http://schemas.microsoft.com/office/drawing/2014/main" id="{50630625-8D7A-4D28-8718-F092B9934E0D}"/>
              </a:ext>
            </a:extLst>
          </p:cNvPr>
          <p:cNvSpPr txBox="1"/>
          <p:nvPr/>
        </p:nvSpPr>
        <p:spPr>
          <a:xfrm>
            <a:off x="3726481" y="2229857"/>
            <a:ext cx="1143262" cy="313932"/>
          </a:xfrm>
          <a:prstGeom prst="rect">
            <a:avLst/>
          </a:prstGeom>
          <a:noFill/>
        </p:spPr>
        <p:txBody>
          <a:bodyPr wrap="none" rtlCol="0">
            <a:spAutoFit/>
          </a:bodyPr>
          <a:lstStyle/>
          <a:p>
            <a:pPr algn="l" defTabSz="457189">
              <a:lnSpc>
                <a:spcPct val="90000"/>
              </a:lnSpc>
              <a:spcBef>
                <a:spcPts val="300"/>
              </a:spcBef>
            </a:pPr>
            <a:r>
              <a:rPr lang="en-US" sz="1600" b="1" dirty="0">
                <a:cs typeface="Arial" panose="020B0604020202020204" pitchFamily="34" charset="0"/>
              </a:rPr>
              <a:t>FortiSIEM</a:t>
            </a:r>
          </a:p>
        </p:txBody>
      </p:sp>
      <p:sp>
        <p:nvSpPr>
          <p:cNvPr id="77" name="TextBox 76">
            <a:extLst>
              <a:ext uri="{FF2B5EF4-FFF2-40B4-BE49-F238E27FC236}">
                <a16:creationId xmlns:a16="http://schemas.microsoft.com/office/drawing/2014/main" id="{12A1C72D-54E2-4369-9F7B-BD59461A671B}"/>
              </a:ext>
            </a:extLst>
          </p:cNvPr>
          <p:cNvSpPr txBox="1"/>
          <p:nvPr/>
        </p:nvSpPr>
        <p:spPr>
          <a:xfrm>
            <a:off x="3718826" y="4795572"/>
            <a:ext cx="1233030" cy="313932"/>
          </a:xfrm>
          <a:prstGeom prst="rect">
            <a:avLst/>
          </a:prstGeom>
          <a:noFill/>
        </p:spPr>
        <p:txBody>
          <a:bodyPr wrap="none" rtlCol="0">
            <a:spAutoFit/>
          </a:bodyPr>
          <a:lstStyle/>
          <a:p>
            <a:pPr algn="l" defTabSz="457189">
              <a:lnSpc>
                <a:spcPct val="90000"/>
              </a:lnSpc>
              <a:spcBef>
                <a:spcPts val="300"/>
              </a:spcBef>
            </a:pPr>
            <a:r>
              <a:rPr lang="en-US" sz="1600" b="1" dirty="0">
                <a:cs typeface="Arial" panose="020B0604020202020204" pitchFamily="34" charset="0"/>
              </a:rPr>
              <a:t>FortiSOAR</a:t>
            </a:r>
          </a:p>
        </p:txBody>
      </p:sp>
      <p:sp>
        <p:nvSpPr>
          <p:cNvPr id="78" name="TextBox 77">
            <a:extLst>
              <a:ext uri="{FF2B5EF4-FFF2-40B4-BE49-F238E27FC236}">
                <a16:creationId xmlns:a16="http://schemas.microsoft.com/office/drawing/2014/main" id="{19E940B8-EEB4-4524-91A6-F453FA556D02}"/>
              </a:ext>
            </a:extLst>
          </p:cNvPr>
          <p:cNvSpPr txBox="1"/>
          <p:nvPr/>
        </p:nvSpPr>
        <p:spPr>
          <a:xfrm>
            <a:off x="8879455" y="2236027"/>
            <a:ext cx="1188146" cy="574003"/>
          </a:xfrm>
          <a:prstGeom prst="rect">
            <a:avLst/>
          </a:prstGeom>
          <a:noFill/>
        </p:spPr>
        <p:txBody>
          <a:bodyPr wrap="none" rtlCol="0">
            <a:spAutoFit/>
          </a:bodyPr>
          <a:lstStyle/>
          <a:p>
            <a:pPr algn="l" defTabSz="457189">
              <a:lnSpc>
                <a:spcPct val="90000"/>
              </a:lnSpc>
              <a:spcBef>
                <a:spcPts val="300"/>
              </a:spcBef>
            </a:pPr>
            <a:r>
              <a:rPr lang="en-US" sz="1600" b="1" dirty="0">
                <a:cs typeface="Arial" panose="020B0604020202020204" pitchFamily="34" charset="0"/>
              </a:rPr>
              <a:t>FortiEDR</a:t>
            </a:r>
          </a:p>
          <a:p>
            <a:pPr algn="l" defTabSz="457189">
              <a:lnSpc>
                <a:spcPct val="90000"/>
              </a:lnSpc>
              <a:spcBef>
                <a:spcPts val="300"/>
              </a:spcBef>
            </a:pPr>
            <a:r>
              <a:rPr lang="en-US" sz="1600" b="1" dirty="0">
                <a:cs typeface="Arial" panose="020B0604020202020204" pitchFamily="34" charset="0"/>
              </a:rPr>
              <a:t>(endpoint)</a:t>
            </a:r>
          </a:p>
        </p:txBody>
      </p:sp>
      <p:sp>
        <p:nvSpPr>
          <p:cNvPr id="79" name="TextBox 78">
            <a:extLst>
              <a:ext uri="{FF2B5EF4-FFF2-40B4-BE49-F238E27FC236}">
                <a16:creationId xmlns:a16="http://schemas.microsoft.com/office/drawing/2014/main" id="{6D160E98-3AD6-49BB-B4BB-12A06B02BC2F}"/>
              </a:ext>
            </a:extLst>
          </p:cNvPr>
          <p:cNvSpPr txBox="1"/>
          <p:nvPr/>
        </p:nvSpPr>
        <p:spPr>
          <a:xfrm>
            <a:off x="8886829" y="4795572"/>
            <a:ext cx="2896947" cy="546303"/>
          </a:xfrm>
          <a:prstGeom prst="rect">
            <a:avLst/>
          </a:prstGeom>
          <a:noFill/>
        </p:spPr>
        <p:txBody>
          <a:bodyPr wrap="none" rtlCol="0">
            <a:spAutoFit/>
          </a:bodyPr>
          <a:lstStyle/>
          <a:p>
            <a:pPr algn="l" defTabSz="457189">
              <a:lnSpc>
                <a:spcPct val="90000"/>
              </a:lnSpc>
              <a:spcBef>
                <a:spcPts val="300"/>
              </a:spcBef>
            </a:pPr>
            <a:r>
              <a:rPr lang="en-US" sz="1600" b="1" dirty="0">
                <a:cs typeface="Arial" panose="020B0604020202020204" pitchFamily="34" charset="0"/>
              </a:rPr>
              <a:t>Advanced Network Security</a:t>
            </a:r>
          </a:p>
          <a:p>
            <a:pPr algn="l" defTabSz="457189">
              <a:lnSpc>
                <a:spcPct val="90000"/>
              </a:lnSpc>
              <a:spcBef>
                <a:spcPts val="300"/>
              </a:spcBef>
            </a:pPr>
            <a:r>
              <a:rPr lang="en-US" sz="1400" dirty="0">
                <a:cs typeface="Arial" panose="020B0604020202020204" pitchFamily="34" charset="0"/>
              </a:rPr>
              <a:t>(E.g. Fortinet Security Fabric)</a:t>
            </a:r>
          </a:p>
        </p:txBody>
      </p:sp>
      <p:sp>
        <p:nvSpPr>
          <p:cNvPr id="7" name="Title 6">
            <a:extLst>
              <a:ext uri="{FF2B5EF4-FFF2-40B4-BE49-F238E27FC236}">
                <a16:creationId xmlns:a16="http://schemas.microsoft.com/office/drawing/2014/main" id="{7C39ADB1-6250-4EFD-8998-BD1192F593D3}"/>
              </a:ext>
            </a:extLst>
          </p:cNvPr>
          <p:cNvSpPr>
            <a:spLocks noGrp="1"/>
          </p:cNvSpPr>
          <p:nvPr>
            <p:ph type="title"/>
          </p:nvPr>
        </p:nvSpPr>
        <p:spPr/>
        <p:txBody>
          <a:bodyPr/>
          <a:lstStyle/>
          <a:p>
            <a:r>
              <a:rPr lang="en-US" dirty="0"/>
              <a:t>SOC Toolset Technical Focus</a:t>
            </a:r>
          </a:p>
        </p:txBody>
      </p:sp>
      <p:sp>
        <p:nvSpPr>
          <p:cNvPr id="84" name="Rectangle 83">
            <a:extLst>
              <a:ext uri="{FF2B5EF4-FFF2-40B4-BE49-F238E27FC236}">
                <a16:creationId xmlns:a16="http://schemas.microsoft.com/office/drawing/2014/main" id="{2BB1ED45-ABEA-4062-82CF-2D50DD17D903}"/>
              </a:ext>
            </a:extLst>
          </p:cNvPr>
          <p:cNvSpPr/>
          <p:nvPr/>
        </p:nvSpPr>
        <p:spPr>
          <a:xfrm>
            <a:off x="5006876" y="6328399"/>
            <a:ext cx="3785011" cy="461665"/>
          </a:xfrm>
          <a:prstGeom prst="rect">
            <a:avLst/>
          </a:prstGeom>
        </p:spPr>
        <p:txBody>
          <a:bodyPr wrap="none">
            <a:spAutoFit/>
          </a:bodyPr>
          <a:lstStyle/>
          <a:p>
            <a:r>
              <a:rPr lang="en-US" sz="1200" i="1" dirty="0"/>
              <a:t>Categories based on NIST Cybersecurity Framework</a:t>
            </a:r>
          </a:p>
          <a:p>
            <a:r>
              <a:rPr lang="en-US" sz="1200" i="1" dirty="0"/>
              <a:t>https://www.nist.gov/cyberframework</a:t>
            </a:r>
          </a:p>
        </p:txBody>
      </p:sp>
    </p:spTree>
    <p:extLst>
      <p:ext uri="{BB962C8B-B14F-4D97-AF65-F5344CB8AC3E}">
        <p14:creationId xmlns:p14="http://schemas.microsoft.com/office/powerpoint/2010/main" val="15441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5ABD5E-BB21-4A03-B06A-B1F3277C0AD3}"/>
              </a:ext>
            </a:extLst>
          </p:cNvPr>
          <p:cNvGrpSpPr/>
          <p:nvPr/>
        </p:nvGrpSpPr>
        <p:grpSpPr>
          <a:xfrm>
            <a:off x="6089245" y="1186091"/>
            <a:ext cx="5085421" cy="4377602"/>
            <a:chOff x="3346045" y="989783"/>
            <a:chExt cx="5085421" cy="4377602"/>
          </a:xfrm>
        </p:grpSpPr>
        <p:sp>
          <p:nvSpPr>
            <p:cNvPr id="9" name="Pentagon 7">
              <a:extLst>
                <a:ext uri="{FF2B5EF4-FFF2-40B4-BE49-F238E27FC236}">
                  <a16:creationId xmlns:a16="http://schemas.microsoft.com/office/drawing/2014/main" id="{EDD52A30-6775-4F98-8982-CAD7F5AD29D5}"/>
                </a:ext>
              </a:extLst>
            </p:cNvPr>
            <p:cNvSpPr/>
            <p:nvPr/>
          </p:nvSpPr>
          <p:spPr>
            <a:xfrm>
              <a:off x="3971841" y="1308227"/>
              <a:ext cx="3943748" cy="3766946"/>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76200" cmpd="sng">
              <a:solidFill>
                <a:schemeClr val="accent2"/>
              </a:solidFill>
              <a:extLst>
                <a:ext uri="{C807C97D-BFC1-408E-A445-0C87EB9F89A2}">
                  <ask:lineSketchStyleProps xmlns:ask="http://schemas.microsoft.com/office/drawing/2018/sketchyshapes" sd="1219033472">
                    <a:custGeom>
                      <a:avLst/>
                      <a:gdLst>
                        <a:gd name="connsiteX0" fmla="*/ 0 w 3885207"/>
                        <a:gd name="connsiteY0" fmla="*/ 1425110 h 3711029"/>
                        <a:gd name="connsiteX1" fmla="*/ 370787 w 3885207"/>
                        <a:gd name="connsiteY1" fmla="*/ 1154339 h 3711029"/>
                        <a:gd name="connsiteX2" fmla="*/ 702544 w 3885207"/>
                        <a:gd name="connsiteY2" fmla="*/ 912070 h 3711029"/>
                        <a:gd name="connsiteX3" fmla="*/ 1131876 w 3885207"/>
                        <a:gd name="connsiteY3" fmla="*/ 598546 h 3711029"/>
                        <a:gd name="connsiteX4" fmla="*/ 1502663 w 3885207"/>
                        <a:gd name="connsiteY4" fmla="*/ 327775 h 3711029"/>
                        <a:gd name="connsiteX5" fmla="*/ 1951510 w 3885207"/>
                        <a:gd name="connsiteY5" fmla="*/ 0 h 3711029"/>
                        <a:gd name="connsiteX6" fmla="*/ 2376923 w 3885207"/>
                        <a:gd name="connsiteY6" fmla="*/ 317443 h 3711029"/>
                        <a:gd name="connsiteX7" fmla="*/ 2763663 w 3885207"/>
                        <a:gd name="connsiteY7" fmla="*/ 606027 h 3711029"/>
                        <a:gd name="connsiteX8" fmla="*/ 3150402 w 3885207"/>
                        <a:gd name="connsiteY8" fmla="*/ 894612 h 3711029"/>
                        <a:gd name="connsiteX9" fmla="*/ 3498468 w 3885207"/>
                        <a:gd name="connsiteY9" fmla="*/ 1154338 h 3711029"/>
                        <a:gd name="connsiteX10" fmla="*/ 3885207 w 3885207"/>
                        <a:gd name="connsiteY10" fmla="*/ 1442922 h 3711029"/>
                        <a:gd name="connsiteX11" fmla="*/ 3701599 w 3885207"/>
                        <a:gd name="connsiteY11" fmla="*/ 2009949 h 3711029"/>
                        <a:gd name="connsiteX12" fmla="*/ 3525336 w 3885207"/>
                        <a:gd name="connsiteY12" fmla="*/ 2554294 h 3711029"/>
                        <a:gd name="connsiteX13" fmla="*/ 3327039 w 3885207"/>
                        <a:gd name="connsiteY13" fmla="*/ 3166683 h 3711029"/>
                        <a:gd name="connsiteX14" fmla="*/ 3150776 w 3885207"/>
                        <a:gd name="connsiteY14" fmla="*/ 3711029 h 3711029"/>
                        <a:gd name="connsiteX15" fmla="*/ 2717972 w 3885207"/>
                        <a:gd name="connsiteY15" fmla="*/ 3709960 h 3711029"/>
                        <a:gd name="connsiteX16" fmla="*/ 2237078 w 3885207"/>
                        <a:gd name="connsiteY16" fmla="*/ 3708773 h 3711029"/>
                        <a:gd name="connsiteX17" fmla="*/ 1780229 w 3885207"/>
                        <a:gd name="connsiteY17" fmla="*/ 3707644 h 3711029"/>
                        <a:gd name="connsiteX18" fmla="*/ 1371469 w 3885207"/>
                        <a:gd name="connsiteY18" fmla="*/ 3706635 h 3711029"/>
                        <a:gd name="connsiteX19" fmla="*/ 746307 w 3885207"/>
                        <a:gd name="connsiteY19" fmla="*/ 3705091 h 3711029"/>
                        <a:gd name="connsiteX20" fmla="*/ 574656 w 3885207"/>
                        <a:gd name="connsiteY20" fmla="*/ 3180695 h 3711029"/>
                        <a:gd name="connsiteX21" fmla="*/ 395543 w 3885207"/>
                        <a:gd name="connsiteY21" fmla="*/ 2633500 h 3711029"/>
                        <a:gd name="connsiteX22" fmla="*/ 223892 w 3885207"/>
                        <a:gd name="connsiteY22" fmla="*/ 2109104 h 3711029"/>
                        <a:gd name="connsiteX23" fmla="*/ 0 w 3885207"/>
                        <a:gd name="connsiteY23"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5207" h="3711029" extrusionOk="0">
                          <a:moveTo>
                            <a:pt x="0" y="1425110"/>
                          </a:moveTo>
                          <a:cubicBezTo>
                            <a:pt x="152506" y="1307024"/>
                            <a:pt x="234962" y="1289140"/>
                            <a:pt x="370787" y="1154339"/>
                          </a:cubicBezTo>
                          <a:cubicBezTo>
                            <a:pt x="506612" y="1019538"/>
                            <a:pt x="581155" y="1017637"/>
                            <a:pt x="702544" y="912070"/>
                          </a:cubicBezTo>
                          <a:cubicBezTo>
                            <a:pt x="823933" y="806503"/>
                            <a:pt x="1039112" y="736828"/>
                            <a:pt x="1131876" y="598546"/>
                          </a:cubicBezTo>
                          <a:cubicBezTo>
                            <a:pt x="1224640" y="460264"/>
                            <a:pt x="1334515" y="452148"/>
                            <a:pt x="1502663" y="327775"/>
                          </a:cubicBezTo>
                          <a:cubicBezTo>
                            <a:pt x="1670811" y="203402"/>
                            <a:pt x="1842282" y="132892"/>
                            <a:pt x="1951510" y="0"/>
                          </a:cubicBezTo>
                          <a:cubicBezTo>
                            <a:pt x="2112966" y="85426"/>
                            <a:pt x="2250330" y="265178"/>
                            <a:pt x="2376923" y="317443"/>
                          </a:cubicBezTo>
                          <a:cubicBezTo>
                            <a:pt x="2503516" y="369708"/>
                            <a:pt x="2597056" y="517756"/>
                            <a:pt x="2763663" y="606027"/>
                          </a:cubicBezTo>
                          <a:cubicBezTo>
                            <a:pt x="2930270" y="694299"/>
                            <a:pt x="3012312" y="859444"/>
                            <a:pt x="3150402" y="894612"/>
                          </a:cubicBezTo>
                          <a:cubicBezTo>
                            <a:pt x="3288492" y="929780"/>
                            <a:pt x="3379426" y="1065909"/>
                            <a:pt x="3498468" y="1154338"/>
                          </a:cubicBezTo>
                          <a:cubicBezTo>
                            <a:pt x="3617510" y="1242767"/>
                            <a:pt x="3764109" y="1405160"/>
                            <a:pt x="3885207" y="1442922"/>
                          </a:cubicBezTo>
                          <a:cubicBezTo>
                            <a:pt x="3860797" y="1639635"/>
                            <a:pt x="3728739" y="1797883"/>
                            <a:pt x="3701599" y="2009949"/>
                          </a:cubicBezTo>
                          <a:cubicBezTo>
                            <a:pt x="3674459" y="2222015"/>
                            <a:pt x="3567516" y="2322747"/>
                            <a:pt x="3525336" y="2554294"/>
                          </a:cubicBezTo>
                          <a:cubicBezTo>
                            <a:pt x="3483156" y="2785841"/>
                            <a:pt x="3401685" y="2896447"/>
                            <a:pt x="3327039" y="3166683"/>
                          </a:cubicBezTo>
                          <a:cubicBezTo>
                            <a:pt x="3252393" y="3436919"/>
                            <a:pt x="3188973" y="3549862"/>
                            <a:pt x="3150776" y="3711029"/>
                          </a:cubicBezTo>
                          <a:cubicBezTo>
                            <a:pt x="3022808" y="3747321"/>
                            <a:pt x="2882869" y="3662246"/>
                            <a:pt x="2717972" y="3709960"/>
                          </a:cubicBezTo>
                          <a:cubicBezTo>
                            <a:pt x="2553075" y="3757675"/>
                            <a:pt x="2383783" y="3693620"/>
                            <a:pt x="2237078" y="3708773"/>
                          </a:cubicBezTo>
                          <a:cubicBezTo>
                            <a:pt x="2090373" y="3723925"/>
                            <a:pt x="1908873" y="3684446"/>
                            <a:pt x="1780229" y="3707644"/>
                          </a:cubicBezTo>
                          <a:cubicBezTo>
                            <a:pt x="1651585" y="3730842"/>
                            <a:pt x="1532561" y="3677870"/>
                            <a:pt x="1371469" y="3706635"/>
                          </a:cubicBezTo>
                          <a:cubicBezTo>
                            <a:pt x="1210377" y="3735400"/>
                            <a:pt x="917899" y="3674421"/>
                            <a:pt x="746307" y="3705091"/>
                          </a:cubicBezTo>
                          <a:cubicBezTo>
                            <a:pt x="635163" y="3503176"/>
                            <a:pt x="620065" y="3297644"/>
                            <a:pt x="574656" y="3180695"/>
                          </a:cubicBezTo>
                          <a:cubicBezTo>
                            <a:pt x="529247" y="3063746"/>
                            <a:pt x="499872" y="2874899"/>
                            <a:pt x="395543" y="2633500"/>
                          </a:cubicBezTo>
                          <a:cubicBezTo>
                            <a:pt x="291213" y="2392101"/>
                            <a:pt x="346829" y="2296406"/>
                            <a:pt x="223892" y="2109104"/>
                          </a:cubicBezTo>
                          <a:cubicBezTo>
                            <a:pt x="100955" y="1921802"/>
                            <a:pt x="100400" y="1561113"/>
                            <a:pt x="0" y="1425110"/>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entagon 7">
              <a:extLst>
                <a:ext uri="{FF2B5EF4-FFF2-40B4-BE49-F238E27FC236}">
                  <a16:creationId xmlns:a16="http://schemas.microsoft.com/office/drawing/2014/main" id="{8D5204BB-CF04-42EE-989E-47ED4FE04BC5}"/>
                </a:ext>
              </a:extLst>
            </p:cNvPr>
            <p:cNvSpPr/>
            <p:nvPr/>
          </p:nvSpPr>
          <p:spPr>
            <a:xfrm>
              <a:off x="3997288" y="1345532"/>
              <a:ext cx="3885207" cy="3711029"/>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a:extLst>
                <a:ext uri="{FF2B5EF4-FFF2-40B4-BE49-F238E27FC236}">
                  <a16:creationId xmlns:a16="http://schemas.microsoft.com/office/drawing/2014/main" id="{1C59E8BC-27EA-421D-A455-47C8D21E611D}"/>
                </a:ext>
              </a:extLst>
            </p:cNvPr>
            <p:cNvSpPr/>
            <p:nvPr/>
          </p:nvSpPr>
          <p:spPr>
            <a:xfrm>
              <a:off x="3995679" y="1339959"/>
              <a:ext cx="3885207" cy="3711029"/>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solidFill>
              <a:schemeClr val="tx2">
                <a:lumMod val="20000"/>
                <a:lumOff val="80000"/>
              </a:schemeClr>
            </a:solidFill>
            <a:ln w="381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AE5B1A7-D343-487D-ADD1-9A0F1534A963}"/>
                </a:ext>
              </a:extLst>
            </p:cNvPr>
            <p:cNvSpPr/>
            <p:nvPr/>
          </p:nvSpPr>
          <p:spPr>
            <a:xfrm>
              <a:off x="5907033" y="3376598"/>
              <a:ext cx="53395" cy="5339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62FEF62-03BA-4044-B774-9AAE9855F165}"/>
                </a:ext>
              </a:extLst>
            </p:cNvPr>
            <p:cNvSpPr txBox="1"/>
            <p:nvPr/>
          </p:nvSpPr>
          <p:spPr>
            <a:xfrm>
              <a:off x="5608057" y="989783"/>
              <a:ext cx="639919" cy="261610"/>
            </a:xfrm>
            <a:prstGeom prst="rect">
              <a:avLst/>
            </a:prstGeom>
            <a:noFill/>
          </p:spPr>
          <p:txBody>
            <a:bodyPr wrap="none" rtlCol="0">
              <a:spAutoFit/>
            </a:bodyPr>
            <a:lstStyle/>
            <a:p>
              <a:r>
                <a:rPr lang="en-US" sz="1100" b="1" dirty="0"/>
                <a:t>Identify</a:t>
              </a:r>
              <a:endParaRPr lang="en-US" b="1" dirty="0"/>
            </a:p>
          </p:txBody>
        </p:sp>
        <p:sp>
          <p:nvSpPr>
            <p:cNvPr id="15" name="TextBox 14">
              <a:extLst>
                <a:ext uri="{FF2B5EF4-FFF2-40B4-BE49-F238E27FC236}">
                  <a16:creationId xmlns:a16="http://schemas.microsoft.com/office/drawing/2014/main" id="{A0BC2B86-B1BA-4A6B-B185-AB68D4060F3A}"/>
                </a:ext>
              </a:extLst>
            </p:cNvPr>
            <p:cNvSpPr txBox="1"/>
            <p:nvPr/>
          </p:nvSpPr>
          <p:spPr>
            <a:xfrm>
              <a:off x="7817195" y="2455736"/>
              <a:ext cx="614271" cy="261610"/>
            </a:xfrm>
            <a:prstGeom prst="rect">
              <a:avLst/>
            </a:prstGeom>
            <a:noFill/>
          </p:spPr>
          <p:txBody>
            <a:bodyPr wrap="none" rtlCol="0">
              <a:spAutoFit/>
            </a:bodyPr>
            <a:lstStyle/>
            <a:p>
              <a:r>
                <a:rPr lang="en-US" sz="1100" b="1" dirty="0"/>
                <a:t>Protect</a:t>
              </a:r>
              <a:endParaRPr lang="en-US" b="1" dirty="0"/>
            </a:p>
          </p:txBody>
        </p:sp>
        <p:sp>
          <p:nvSpPr>
            <p:cNvPr id="16" name="TextBox 15">
              <a:extLst>
                <a:ext uri="{FF2B5EF4-FFF2-40B4-BE49-F238E27FC236}">
                  <a16:creationId xmlns:a16="http://schemas.microsoft.com/office/drawing/2014/main" id="{6ED29750-F957-4CE3-902B-FBDCC28B05C7}"/>
                </a:ext>
              </a:extLst>
            </p:cNvPr>
            <p:cNvSpPr txBox="1"/>
            <p:nvPr/>
          </p:nvSpPr>
          <p:spPr>
            <a:xfrm>
              <a:off x="7002651" y="5105775"/>
              <a:ext cx="572593" cy="261610"/>
            </a:xfrm>
            <a:prstGeom prst="rect">
              <a:avLst/>
            </a:prstGeom>
            <a:noFill/>
          </p:spPr>
          <p:txBody>
            <a:bodyPr wrap="none" rtlCol="0">
              <a:spAutoFit/>
            </a:bodyPr>
            <a:lstStyle/>
            <a:p>
              <a:r>
                <a:rPr lang="en-US" sz="1100" b="1" dirty="0"/>
                <a:t>Detect</a:t>
              </a:r>
              <a:endParaRPr lang="en-US" b="1" dirty="0"/>
            </a:p>
          </p:txBody>
        </p:sp>
        <p:sp>
          <p:nvSpPr>
            <p:cNvPr id="17" name="TextBox 16">
              <a:extLst>
                <a:ext uri="{FF2B5EF4-FFF2-40B4-BE49-F238E27FC236}">
                  <a16:creationId xmlns:a16="http://schemas.microsoft.com/office/drawing/2014/main" id="{781EC324-624A-4446-B245-41960D50122A}"/>
                </a:ext>
              </a:extLst>
            </p:cNvPr>
            <p:cNvSpPr txBox="1"/>
            <p:nvPr/>
          </p:nvSpPr>
          <p:spPr>
            <a:xfrm>
              <a:off x="4252836" y="5081984"/>
              <a:ext cx="691215" cy="261610"/>
            </a:xfrm>
            <a:prstGeom prst="rect">
              <a:avLst/>
            </a:prstGeom>
            <a:noFill/>
          </p:spPr>
          <p:txBody>
            <a:bodyPr wrap="none" rtlCol="0">
              <a:spAutoFit/>
            </a:bodyPr>
            <a:lstStyle/>
            <a:p>
              <a:r>
                <a:rPr lang="en-US" sz="1100" b="1" dirty="0"/>
                <a:t>Respond</a:t>
              </a:r>
              <a:endParaRPr lang="en-US" b="1" dirty="0"/>
            </a:p>
          </p:txBody>
        </p:sp>
        <p:sp>
          <p:nvSpPr>
            <p:cNvPr id="18" name="TextBox 17">
              <a:extLst>
                <a:ext uri="{FF2B5EF4-FFF2-40B4-BE49-F238E27FC236}">
                  <a16:creationId xmlns:a16="http://schemas.microsoft.com/office/drawing/2014/main" id="{24C25668-CF9E-424E-9DBF-4A291BB5D685}"/>
                </a:ext>
              </a:extLst>
            </p:cNvPr>
            <p:cNvSpPr txBox="1"/>
            <p:nvPr/>
          </p:nvSpPr>
          <p:spPr>
            <a:xfrm>
              <a:off x="3346045" y="2455736"/>
              <a:ext cx="657552" cy="261610"/>
            </a:xfrm>
            <a:prstGeom prst="rect">
              <a:avLst/>
            </a:prstGeom>
            <a:noFill/>
          </p:spPr>
          <p:txBody>
            <a:bodyPr wrap="none" rtlCol="0">
              <a:spAutoFit/>
            </a:bodyPr>
            <a:lstStyle/>
            <a:p>
              <a:r>
                <a:rPr lang="en-US" sz="1100" b="1" dirty="0"/>
                <a:t>Recover</a:t>
              </a:r>
              <a:endParaRPr lang="en-US" b="1" dirty="0"/>
            </a:p>
          </p:txBody>
        </p:sp>
        <p:sp>
          <p:nvSpPr>
            <p:cNvPr id="29" name="Pentagon 7">
              <a:extLst>
                <a:ext uri="{FF2B5EF4-FFF2-40B4-BE49-F238E27FC236}">
                  <a16:creationId xmlns:a16="http://schemas.microsoft.com/office/drawing/2014/main" id="{E21565A0-F11C-4EF2-97C3-58B63F324FA2}"/>
                </a:ext>
              </a:extLst>
            </p:cNvPr>
            <p:cNvSpPr/>
            <p:nvPr/>
          </p:nvSpPr>
          <p:spPr>
            <a:xfrm>
              <a:off x="4229021" y="1567188"/>
              <a:ext cx="3409418" cy="3256570"/>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entagon 7">
              <a:extLst>
                <a:ext uri="{FF2B5EF4-FFF2-40B4-BE49-F238E27FC236}">
                  <a16:creationId xmlns:a16="http://schemas.microsoft.com/office/drawing/2014/main" id="{584CDAF7-3B75-46B4-8EEF-35DF3E15AB57}"/>
                </a:ext>
              </a:extLst>
            </p:cNvPr>
            <p:cNvSpPr/>
            <p:nvPr/>
          </p:nvSpPr>
          <p:spPr>
            <a:xfrm>
              <a:off x="4536929" y="1872636"/>
              <a:ext cx="2793602" cy="2668362"/>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7">
              <a:extLst>
                <a:ext uri="{FF2B5EF4-FFF2-40B4-BE49-F238E27FC236}">
                  <a16:creationId xmlns:a16="http://schemas.microsoft.com/office/drawing/2014/main" id="{AF56C13A-2EEC-4599-9611-06317C74BA72}"/>
                </a:ext>
              </a:extLst>
            </p:cNvPr>
            <p:cNvSpPr/>
            <p:nvPr/>
          </p:nvSpPr>
          <p:spPr>
            <a:xfrm>
              <a:off x="4839136" y="2218255"/>
              <a:ext cx="2189188" cy="2091045"/>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entagon 7">
              <a:extLst>
                <a:ext uri="{FF2B5EF4-FFF2-40B4-BE49-F238E27FC236}">
                  <a16:creationId xmlns:a16="http://schemas.microsoft.com/office/drawing/2014/main" id="{ECE66981-ECBD-42C3-9179-BB94EB3D1108}"/>
                </a:ext>
              </a:extLst>
            </p:cNvPr>
            <p:cNvSpPr/>
            <p:nvPr/>
          </p:nvSpPr>
          <p:spPr>
            <a:xfrm>
              <a:off x="5107256" y="2504822"/>
              <a:ext cx="1652949" cy="1578846"/>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entagon 7">
              <a:extLst>
                <a:ext uri="{FF2B5EF4-FFF2-40B4-BE49-F238E27FC236}">
                  <a16:creationId xmlns:a16="http://schemas.microsoft.com/office/drawing/2014/main" id="{4ABC4025-ACDB-471B-9054-ABD50F3E2526}"/>
                </a:ext>
              </a:extLst>
            </p:cNvPr>
            <p:cNvSpPr/>
            <p:nvPr/>
          </p:nvSpPr>
          <p:spPr>
            <a:xfrm>
              <a:off x="5413440" y="2825728"/>
              <a:ext cx="1040580" cy="993930"/>
            </a:xfrm>
            <a:custGeom>
              <a:avLst/>
              <a:gdLst>
                <a:gd name="connsiteX0" fmla="*/ 3 w 2881748"/>
                <a:gd name="connsiteY0" fmla="*/ 1306356 h 3420092"/>
                <a:gd name="connsiteX1" fmla="*/ 1440874 w 2881748"/>
                <a:gd name="connsiteY1" fmla="*/ 0 h 3420092"/>
                <a:gd name="connsiteX2" fmla="*/ 2881745 w 2881748"/>
                <a:gd name="connsiteY2" fmla="*/ 1306356 h 3420092"/>
                <a:gd name="connsiteX3" fmla="*/ 2331381 w 2881748"/>
                <a:gd name="connsiteY3" fmla="*/ 3420083 h 3420092"/>
                <a:gd name="connsiteX4" fmla="*/ 550367 w 2881748"/>
                <a:gd name="connsiteY4" fmla="*/ 3420083 h 3420092"/>
                <a:gd name="connsiteX5" fmla="*/ 3 w 2881748"/>
                <a:gd name="connsiteY5" fmla="*/ 1306356 h 3420092"/>
                <a:gd name="connsiteX0" fmla="*/ 0 w 3891145"/>
                <a:gd name="connsiteY0" fmla="*/ 1407297 h 3420083"/>
                <a:gd name="connsiteX1" fmla="*/ 2450274 w 3891145"/>
                <a:gd name="connsiteY1" fmla="*/ 0 h 3420083"/>
                <a:gd name="connsiteX2" fmla="*/ 3891145 w 3891145"/>
                <a:gd name="connsiteY2" fmla="*/ 1306356 h 3420083"/>
                <a:gd name="connsiteX3" fmla="*/ 3340781 w 3891145"/>
                <a:gd name="connsiteY3" fmla="*/ 3420083 h 3420083"/>
                <a:gd name="connsiteX4" fmla="*/ 1559767 w 3891145"/>
                <a:gd name="connsiteY4" fmla="*/ 3420083 h 3420083"/>
                <a:gd name="connsiteX5" fmla="*/ 0 w 3891145"/>
                <a:gd name="connsiteY5" fmla="*/ 1407297 h 3420083"/>
                <a:gd name="connsiteX0" fmla="*/ 0 w 3891145"/>
                <a:gd name="connsiteY0" fmla="*/ 1425110 h 3437896"/>
                <a:gd name="connsiteX1" fmla="*/ 1951510 w 3891145"/>
                <a:gd name="connsiteY1" fmla="*/ 0 h 3437896"/>
                <a:gd name="connsiteX2" fmla="*/ 3891145 w 3891145"/>
                <a:gd name="connsiteY2" fmla="*/ 1324169 h 3437896"/>
                <a:gd name="connsiteX3" fmla="*/ 3340781 w 3891145"/>
                <a:gd name="connsiteY3" fmla="*/ 3437896 h 3437896"/>
                <a:gd name="connsiteX4" fmla="*/ 1559767 w 3891145"/>
                <a:gd name="connsiteY4" fmla="*/ 3437896 h 3437896"/>
                <a:gd name="connsiteX5" fmla="*/ 0 w 3891145"/>
                <a:gd name="connsiteY5" fmla="*/ 1425110 h 3437896"/>
                <a:gd name="connsiteX0" fmla="*/ 0 w 3885207"/>
                <a:gd name="connsiteY0" fmla="*/ 1425110 h 3437896"/>
                <a:gd name="connsiteX1" fmla="*/ 1951510 w 3885207"/>
                <a:gd name="connsiteY1" fmla="*/ 0 h 3437896"/>
                <a:gd name="connsiteX2" fmla="*/ 3885207 w 3885207"/>
                <a:gd name="connsiteY2" fmla="*/ 1442922 h 3437896"/>
                <a:gd name="connsiteX3" fmla="*/ 3340781 w 3885207"/>
                <a:gd name="connsiteY3" fmla="*/ 3437896 h 3437896"/>
                <a:gd name="connsiteX4" fmla="*/ 1559767 w 3885207"/>
                <a:gd name="connsiteY4" fmla="*/ 3437896 h 3437896"/>
                <a:gd name="connsiteX5" fmla="*/ 0 w 3885207"/>
                <a:gd name="connsiteY5" fmla="*/ 1425110 h 3437896"/>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1559767 w 3885207"/>
                <a:gd name="connsiteY4" fmla="*/ 3437896 h 3711029"/>
                <a:gd name="connsiteX5" fmla="*/ 0 w 3885207"/>
                <a:gd name="connsiteY5" fmla="*/ 1425110 h 3711029"/>
                <a:gd name="connsiteX0" fmla="*/ 0 w 3885207"/>
                <a:gd name="connsiteY0" fmla="*/ 1425110 h 3711029"/>
                <a:gd name="connsiteX1" fmla="*/ 1951510 w 3885207"/>
                <a:gd name="connsiteY1" fmla="*/ 0 h 3711029"/>
                <a:gd name="connsiteX2" fmla="*/ 3885207 w 3885207"/>
                <a:gd name="connsiteY2" fmla="*/ 1442922 h 3711029"/>
                <a:gd name="connsiteX3" fmla="*/ 3150776 w 3885207"/>
                <a:gd name="connsiteY3" fmla="*/ 3711029 h 3711029"/>
                <a:gd name="connsiteX4" fmla="*/ 746307 w 3885207"/>
                <a:gd name="connsiteY4" fmla="*/ 3705091 h 3711029"/>
                <a:gd name="connsiteX5" fmla="*/ 0 w 3885207"/>
                <a:gd name="connsiteY5" fmla="*/ 1425110 h 371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07" h="3711029">
                  <a:moveTo>
                    <a:pt x="0" y="1425110"/>
                  </a:moveTo>
                  <a:lnTo>
                    <a:pt x="1951510" y="0"/>
                  </a:lnTo>
                  <a:lnTo>
                    <a:pt x="3885207" y="1442922"/>
                  </a:lnTo>
                  <a:lnTo>
                    <a:pt x="3150776" y="3711029"/>
                  </a:lnTo>
                  <a:lnTo>
                    <a:pt x="746307" y="3705091"/>
                  </a:lnTo>
                  <a:lnTo>
                    <a:pt x="0" y="1425110"/>
                  </a:lnTo>
                  <a:close/>
                </a:path>
              </a:pathLst>
            </a:cu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a:extLst>
                <a:ext uri="{FF2B5EF4-FFF2-40B4-BE49-F238E27FC236}">
                  <a16:creationId xmlns:a16="http://schemas.microsoft.com/office/drawing/2014/main" id="{63BE6566-5C18-4AED-BB3D-0A39C6BFFC61}"/>
                </a:ext>
              </a:extLst>
            </p:cNvPr>
            <p:cNvSpPr/>
            <p:nvPr/>
          </p:nvSpPr>
          <p:spPr>
            <a:xfrm>
              <a:off x="4003597" y="2769599"/>
              <a:ext cx="2315686" cy="2269520"/>
            </a:xfrm>
            <a:custGeom>
              <a:avLst/>
              <a:gdLst>
                <a:gd name="connsiteX0" fmla="*/ 1 w 1027215"/>
                <a:gd name="connsiteY0" fmla="*/ 455864 h 1193470"/>
                <a:gd name="connsiteX1" fmla="*/ 513608 w 1027215"/>
                <a:gd name="connsiteY1" fmla="*/ 0 h 1193470"/>
                <a:gd name="connsiteX2" fmla="*/ 1027214 w 1027215"/>
                <a:gd name="connsiteY2" fmla="*/ 455864 h 1193470"/>
                <a:gd name="connsiteX3" fmla="*/ 831034 w 1027215"/>
                <a:gd name="connsiteY3" fmla="*/ 1193467 h 1193470"/>
                <a:gd name="connsiteX4" fmla="*/ 196181 w 1027215"/>
                <a:gd name="connsiteY4" fmla="*/ 1193467 h 1193470"/>
                <a:gd name="connsiteX5" fmla="*/ 1 w 1027215"/>
                <a:gd name="connsiteY5" fmla="*/ 455864 h 1193470"/>
                <a:gd name="connsiteX0" fmla="*/ 0 w 1514102"/>
                <a:gd name="connsiteY0" fmla="*/ 449926 h 1193467"/>
                <a:gd name="connsiteX1" fmla="*/ 1000496 w 1514102"/>
                <a:gd name="connsiteY1" fmla="*/ 0 h 1193467"/>
                <a:gd name="connsiteX2" fmla="*/ 1514102 w 1514102"/>
                <a:gd name="connsiteY2" fmla="*/ 455864 h 1193467"/>
                <a:gd name="connsiteX3" fmla="*/ 1317922 w 1514102"/>
                <a:gd name="connsiteY3" fmla="*/ 1193467 h 1193467"/>
                <a:gd name="connsiteX4" fmla="*/ 683069 w 1514102"/>
                <a:gd name="connsiteY4" fmla="*/ 1193467 h 1193467"/>
                <a:gd name="connsiteX5" fmla="*/ 0 w 1514102"/>
                <a:gd name="connsiteY5" fmla="*/ 449926 h 1193467"/>
                <a:gd name="connsiteX0" fmla="*/ 0 w 1938647"/>
                <a:gd name="connsiteY0" fmla="*/ 0 h 743541"/>
                <a:gd name="connsiteX1" fmla="*/ 1938647 w 1938647"/>
                <a:gd name="connsiteY1" fmla="*/ 215092 h 743541"/>
                <a:gd name="connsiteX2" fmla="*/ 1514102 w 1938647"/>
                <a:gd name="connsiteY2" fmla="*/ 5938 h 743541"/>
                <a:gd name="connsiteX3" fmla="*/ 1317922 w 1938647"/>
                <a:gd name="connsiteY3" fmla="*/ 743541 h 743541"/>
                <a:gd name="connsiteX4" fmla="*/ 683069 w 1938647"/>
                <a:gd name="connsiteY4" fmla="*/ 743541 h 743541"/>
                <a:gd name="connsiteX5" fmla="*/ 0 w 1938647"/>
                <a:gd name="connsiteY5" fmla="*/ 0 h 743541"/>
                <a:gd name="connsiteX0" fmla="*/ 0 w 2333499"/>
                <a:gd name="connsiteY0" fmla="*/ 0 h 743541"/>
                <a:gd name="connsiteX1" fmla="*/ 1938647 w 2333499"/>
                <a:gd name="connsiteY1" fmla="*/ 215092 h 743541"/>
                <a:gd name="connsiteX2" fmla="*/ 2333499 w 2333499"/>
                <a:gd name="connsiteY2" fmla="*/ 504701 h 743541"/>
                <a:gd name="connsiteX3" fmla="*/ 1317922 w 2333499"/>
                <a:gd name="connsiteY3" fmla="*/ 743541 h 743541"/>
                <a:gd name="connsiteX4" fmla="*/ 683069 w 2333499"/>
                <a:gd name="connsiteY4" fmla="*/ 743541 h 743541"/>
                <a:gd name="connsiteX5" fmla="*/ 0 w 2333499"/>
                <a:gd name="connsiteY5" fmla="*/ 0 h 743541"/>
                <a:gd name="connsiteX0" fmla="*/ 0 w 2333499"/>
                <a:gd name="connsiteY0" fmla="*/ 0 h 957297"/>
                <a:gd name="connsiteX1" fmla="*/ 1938647 w 2333499"/>
                <a:gd name="connsiteY1" fmla="*/ 215092 h 957297"/>
                <a:gd name="connsiteX2" fmla="*/ 2333499 w 2333499"/>
                <a:gd name="connsiteY2" fmla="*/ 504701 h 957297"/>
                <a:gd name="connsiteX3" fmla="*/ 2190758 w 2333499"/>
                <a:gd name="connsiteY3" fmla="*/ 957297 h 957297"/>
                <a:gd name="connsiteX4" fmla="*/ 683069 w 2333499"/>
                <a:gd name="connsiteY4" fmla="*/ 743541 h 957297"/>
                <a:gd name="connsiteX5" fmla="*/ 0 w 2333499"/>
                <a:gd name="connsiteY5" fmla="*/ 0 h 957297"/>
                <a:gd name="connsiteX0" fmla="*/ 0 w 2333499"/>
                <a:gd name="connsiteY0" fmla="*/ 0 h 2263583"/>
                <a:gd name="connsiteX1" fmla="*/ 1938647 w 2333499"/>
                <a:gd name="connsiteY1" fmla="*/ 215092 h 2263583"/>
                <a:gd name="connsiteX2" fmla="*/ 2333499 w 2333499"/>
                <a:gd name="connsiteY2" fmla="*/ 504701 h 2263583"/>
                <a:gd name="connsiteX3" fmla="*/ 2190758 w 2333499"/>
                <a:gd name="connsiteY3" fmla="*/ 957297 h 2263583"/>
                <a:gd name="connsiteX4" fmla="*/ 748383 w 2333499"/>
                <a:gd name="connsiteY4" fmla="*/ 2263583 h 2263583"/>
                <a:gd name="connsiteX5" fmla="*/ 0 w 2333499"/>
                <a:gd name="connsiteY5" fmla="*/ 0 h 2263583"/>
                <a:gd name="connsiteX0" fmla="*/ 0 w 2315686"/>
                <a:gd name="connsiteY0" fmla="*/ 0 h 2269520"/>
                <a:gd name="connsiteX1" fmla="*/ 1920834 w 2315686"/>
                <a:gd name="connsiteY1" fmla="*/ 221029 h 2269520"/>
                <a:gd name="connsiteX2" fmla="*/ 2315686 w 2315686"/>
                <a:gd name="connsiteY2" fmla="*/ 510638 h 2269520"/>
                <a:gd name="connsiteX3" fmla="*/ 2172945 w 2315686"/>
                <a:gd name="connsiteY3" fmla="*/ 963234 h 2269520"/>
                <a:gd name="connsiteX4" fmla="*/ 730570 w 2315686"/>
                <a:gd name="connsiteY4" fmla="*/ 2269520 h 2269520"/>
                <a:gd name="connsiteX5" fmla="*/ 0 w 2315686"/>
                <a:gd name="connsiteY5" fmla="*/ 0 h 22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686" h="2269520">
                  <a:moveTo>
                    <a:pt x="0" y="0"/>
                  </a:moveTo>
                  <a:lnTo>
                    <a:pt x="1920834" y="221029"/>
                  </a:lnTo>
                  <a:lnTo>
                    <a:pt x="2315686" y="510638"/>
                  </a:lnTo>
                  <a:lnTo>
                    <a:pt x="2172945" y="963234"/>
                  </a:lnTo>
                  <a:lnTo>
                    <a:pt x="730570" y="2269520"/>
                  </a:lnTo>
                  <a:lnTo>
                    <a:pt x="0" y="0"/>
                  </a:lnTo>
                  <a:close/>
                </a:path>
              </a:pathLst>
            </a:custGeom>
            <a:noFill/>
            <a:ln w="254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entagon 6">
              <a:extLst>
                <a:ext uri="{FF2B5EF4-FFF2-40B4-BE49-F238E27FC236}">
                  <a16:creationId xmlns:a16="http://schemas.microsoft.com/office/drawing/2014/main" id="{34C5CBA9-1234-4441-BD60-0DF06BE6F2CF}"/>
                </a:ext>
              </a:extLst>
            </p:cNvPr>
            <p:cNvSpPr/>
            <p:nvPr/>
          </p:nvSpPr>
          <p:spPr>
            <a:xfrm>
              <a:off x="4720647" y="1747976"/>
              <a:ext cx="3143321" cy="3295401"/>
            </a:xfrm>
            <a:custGeom>
              <a:avLst/>
              <a:gdLst>
                <a:gd name="connsiteX0" fmla="*/ 1 w 1045029"/>
                <a:gd name="connsiteY0" fmla="*/ 374216 h 979714"/>
                <a:gd name="connsiteX1" fmla="*/ 522515 w 1045029"/>
                <a:gd name="connsiteY1" fmla="*/ 0 h 979714"/>
                <a:gd name="connsiteX2" fmla="*/ 1045028 w 1045029"/>
                <a:gd name="connsiteY2" fmla="*/ 374216 h 979714"/>
                <a:gd name="connsiteX3" fmla="*/ 845446 w 1045029"/>
                <a:gd name="connsiteY3" fmla="*/ 979712 h 979714"/>
                <a:gd name="connsiteX4" fmla="*/ 199583 w 1045029"/>
                <a:gd name="connsiteY4" fmla="*/ 979712 h 979714"/>
                <a:gd name="connsiteX5" fmla="*/ 1 w 1045029"/>
                <a:gd name="connsiteY5" fmla="*/ 374216 h 979714"/>
                <a:gd name="connsiteX0" fmla="*/ 0 w 2125683"/>
                <a:gd name="connsiteY0" fmla="*/ 320777 h 926273"/>
                <a:gd name="connsiteX1" fmla="*/ 2125683 w 2125683"/>
                <a:gd name="connsiteY1" fmla="*/ 0 h 926273"/>
                <a:gd name="connsiteX2" fmla="*/ 1045027 w 2125683"/>
                <a:gd name="connsiteY2" fmla="*/ 320777 h 926273"/>
                <a:gd name="connsiteX3" fmla="*/ 845445 w 2125683"/>
                <a:gd name="connsiteY3" fmla="*/ 926273 h 926273"/>
                <a:gd name="connsiteX4" fmla="*/ 199582 w 2125683"/>
                <a:gd name="connsiteY4" fmla="*/ 926273 h 926273"/>
                <a:gd name="connsiteX5" fmla="*/ 0 w 2125683"/>
                <a:gd name="connsiteY5" fmla="*/ 320777 h 926273"/>
                <a:gd name="connsiteX0" fmla="*/ 0 w 4055422"/>
                <a:gd name="connsiteY0" fmla="*/ 320777 h 1021421"/>
                <a:gd name="connsiteX1" fmla="*/ 2125683 w 4055422"/>
                <a:gd name="connsiteY1" fmla="*/ 0 h 1021421"/>
                <a:gd name="connsiteX2" fmla="*/ 4055422 w 4055422"/>
                <a:gd name="connsiteY2" fmla="*/ 1021421 h 1021421"/>
                <a:gd name="connsiteX3" fmla="*/ 845445 w 4055422"/>
                <a:gd name="connsiteY3" fmla="*/ 926273 h 1021421"/>
                <a:gd name="connsiteX4" fmla="*/ 199582 w 4055422"/>
                <a:gd name="connsiteY4" fmla="*/ 926273 h 1021421"/>
                <a:gd name="connsiteX5" fmla="*/ 0 w 4055422"/>
                <a:gd name="connsiteY5" fmla="*/ 320777 h 1021421"/>
                <a:gd name="connsiteX0" fmla="*/ 0 w 4055422"/>
                <a:gd name="connsiteY0" fmla="*/ 320777 h 2962892"/>
                <a:gd name="connsiteX1" fmla="*/ 2125683 w 4055422"/>
                <a:gd name="connsiteY1" fmla="*/ 0 h 2962892"/>
                <a:gd name="connsiteX2" fmla="*/ 4055422 w 4055422"/>
                <a:gd name="connsiteY2" fmla="*/ 1021421 h 2962892"/>
                <a:gd name="connsiteX3" fmla="*/ 3072069 w 4055422"/>
                <a:gd name="connsiteY3" fmla="*/ 2962892 h 2962892"/>
                <a:gd name="connsiteX4" fmla="*/ 199582 w 4055422"/>
                <a:gd name="connsiteY4" fmla="*/ 926273 h 2962892"/>
                <a:gd name="connsiteX5" fmla="*/ 0 w 4055422"/>
                <a:gd name="connsiteY5" fmla="*/ 320777 h 2962892"/>
                <a:gd name="connsiteX0" fmla="*/ 0 w 4055422"/>
                <a:gd name="connsiteY0" fmla="*/ 320777 h 3289463"/>
                <a:gd name="connsiteX1" fmla="*/ 2125683 w 4055422"/>
                <a:gd name="connsiteY1" fmla="*/ 0 h 3289463"/>
                <a:gd name="connsiteX2" fmla="*/ 4055422 w 4055422"/>
                <a:gd name="connsiteY2" fmla="*/ 1021421 h 3289463"/>
                <a:gd name="connsiteX3" fmla="*/ 3072069 w 4055422"/>
                <a:gd name="connsiteY3" fmla="*/ 2962892 h 3289463"/>
                <a:gd name="connsiteX4" fmla="*/ 912101 w 4055422"/>
                <a:gd name="connsiteY4" fmla="*/ 3289463 h 3289463"/>
                <a:gd name="connsiteX5" fmla="*/ 0 w 4055422"/>
                <a:gd name="connsiteY5" fmla="*/ 320777 h 3289463"/>
                <a:gd name="connsiteX0" fmla="*/ 1338273 w 3143321"/>
                <a:gd name="connsiteY0" fmla="*/ 1454871 h 3289463"/>
                <a:gd name="connsiteX1" fmla="*/ 1213582 w 3143321"/>
                <a:gd name="connsiteY1" fmla="*/ 0 h 3289463"/>
                <a:gd name="connsiteX2" fmla="*/ 3143321 w 3143321"/>
                <a:gd name="connsiteY2" fmla="*/ 1021421 h 3289463"/>
                <a:gd name="connsiteX3" fmla="*/ 2159968 w 3143321"/>
                <a:gd name="connsiteY3" fmla="*/ 2962892 h 3289463"/>
                <a:gd name="connsiteX4" fmla="*/ 0 w 3143321"/>
                <a:gd name="connsiteY4" fmla="*/ 3289463 h 3289463"/>
                <a:gd name="connsiteX5" fmla="*/ 1338273 w 3143321"/>
                <a:gd name="connsiteY5" fmla="*/ 1454871 h 3289463"/>
                <a:gd name="connsiteX0" fmla="*/ 815759 w 3143321"/>
                <a:gd name="connsiteY0" fmla="*/ 1502373 h 3289463"/>
                <a:gd name="connsiteX1" fmla="*/ 1213582 w 3143321"/>
                <a:gd name="connsiteY1" fmla="*/ 0 h 3289463"/>
                <a:gd name="connsiteX2" fmla="*/ 3143321 w 3143321"/>
                <a:gd name="connsiteY2" fmla="*/ 1021421 h 3289463"/>
                <a:gd name="connsiteX3" fmla="*/ 2159968 w 3143321"/>
                <a:gd name="connsiteY3" fmla="*/ 2962892 h 3289463"/>
                <a:gd name="connsiteX4" fmla="*/ 0 w 3143321"/>
                <a:gd name="connsiteY4" fmla="*/ 3289463 h 3289463"/>
                <a:gd name="connsiteX5" fmla="*/ 815759 w 3143321"/>
                <a:gd name="connsiteY5" fmla="*/ 1502373 h 3289463"/>
                <a:gd name="connsiteX0" fmla="*/ 815759 w 3143321"/>
                <a:gd name="connsiteY0" fmla="*/ 1508311 h 3295401"/>
                <a:gd name="connsiteX1" fmla="*/ 1195769 w 3143321"/>
                <a:gd name="connsiteY1" fmla="*/ 0 h 3295401"/>
                <a:gd name="connsiteX2" fmla="*/ 3143321 w 3143321"/>
                <a:gd name="connsiteY2" fmla="*/ 1027359 h 3295401"/>
                <a:gd name="connsiteX3" fmla="*/ 2159968 w 3143321"/>
                <a:gd name="connsiteY3" fmla="*/ 2968830 h 3295401"/>
                <a:gd name="connsiteX4" fmla="*/ 0 w 3143321"/>
                <a:gd name="connsiteY4" fmla="*/ 3295401 h 3295401"/>
                <a:gd name="connsiteX5" fmla="*/ 815759 w 3143321"/>
                <a:gd name="connsiteY5" fmla="*/ 1508311 h 3295401"/>
                <a:gd name="connsiteX0" fmla="*/ 815759 w 3143321"/>
                <a:gd name="connsiteY0" fmla="*/ 1508311 h 3295401"/>
                <a:gd name="connsiteX1" fmla="*/ 1195769 w 3143321"/>
                <a:gd name="connsiteY1" fmla="*/ 0 h 3295401"/>
                <a:gd name="connsiteX2" fmla="*/ 3143321 w 3143321"/>
                <a:gd name="connsiteY2" fmla="*/ 1027359 h 3295401"/>
                <a:gd name="connsiteX3" fmla="*/ 2426668 w 3143321"/>
                <a:gd name="connsiteY3" fmla="*/ 3288870 h 3295401"/>
                <a:gd name="connsiteX4" fmla="*/ 0 w 3143321"/>
                <a:gd name="connsiteY4" fmla="*/ 3295401 h 3295401"/>
                <a:gd name="connsiteX5" fmla="*/ 815759 w 3143321"/>
                <a:gd name="connsiteY5" fmla="*/ 1508311 h 329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321" h="3295401">
                  <a:moveTo>
                    <a:pt x="815759" y="1508311"/>
                  </a:moveTo>
                  <a:lnTo>
                    <a:pt x="1195769" y="0"/>
                  </a:lnTo>
                  <a:lnTo>
                    <a:pt x="3143321" y="1027359"/>
                  </a:lnTo>
                  <a:lnTo>
                    <a:pt x="2426668" y="3288870"/>
                  </a:lnTo>
                  <a:lnTo>
                    <a:pt x="0" y="3295401"/>
                  </a:lnTo>
                  <a:lnTo>
                    <a:pt x="815759" y="1508311"/>
                  </a:lnTo>
                  <a:close/>
                </a:path>
              </a:pathLst>
            </a:custGeom>
            <a:noFill/>
            <a:ln w="254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entagon 34">
              <a:extLst>
                <a:ext uri="{FF2B5EF4-FFF2-40B4-BE49-F238E27FC236}">
                  <a16:creationId xmlns:a16="http://schemas.microsoft.com/office/drawing/2014/main" id="{0F1D7398-4BDA-45E3-A21C-55FBAC42FFBA}"/>
                </a:ext>
              </a:extLst>
            </p:cNvPr>
            <p:cNvSpPr/>
            <p:nvPr/>
          </p:nvSpPr>
          <p:spPr>
            <a:xfrm>
              <a:off x="4745267" y="1345532"/>
              <a:ext cx="2387415" cy="3693588"/>
            </a:xfrm>
            <a:custGeom>
              <a:avLst/>
              <a:gdLst>
                <a:gd name="connsiteX0" fmla="*/ 0 w 366470"/>
                <a:gd name="connsiteY0" fmla="*/ 79443 h 207985"/>
                <a:gd name="connsiteX1" fmla="*/ 183235 w 366470"/>
                <a:gd name="connsiteY1" fmla="*/ 0 h 207985"/>
                <a:gd name="connsiteX2" fmla="*/ 366470 w 366470"/>
                <a:gd name="connsiteY2" fmla="*/ 79443 h 207985"/>
                <a:gd name="connsiteX3" fmla="*/ 296480 w 366470"/>
                <a:gd name="connsiteY3" fmla="*/ 207984 h 207985"/>
                <a:gd name="connsiteX4" fmla="*/ 69990 w 366470"/>
                <a:gd name="connsiteY4" fmla="*/ 207984 h 207985"/>
                <a:gd name="connsiteX5" fmla="*/ 0 w 366470"/>
                <a:gd name="connsiteY5" fmla="*/ 79443 h 207985"/>
                <a:gd name="connsiteX0" fmla="*/ 0 w 1183360"/>
                <a:gd name="connsiteY0" fmla="*/ 1693931 h 1822472"/>
                <a:gd name="connsiteX1" fmla="*/ 1183360 w 1183360"/>
                <a:gd name="connsiteY1" fmla="*/ 0 h 1822472"/>
                <a:gd name="connsiteX2" fmla="*/ 366470 w 1183360"/>
                <a:gd name="connsiteY2" fmla="*/ 1693931 h 1822472"/>
                <a:gd name="connsiteX3" fmla="*/ 296480 w 1183360"/>
                <a:gd name="connsiteY3" fmla="*/ 1822472 h 1822472"/>
                <a:gd name="connsiteX4" fmla="*/ 69990 w 1183360"/>
                <a:gd name="connsiteY4" fmla="*/ 1822472 h 1822472"/>
                <a:gd name="connsiteX5" fmla="*/ 0 w 1183360"/>
                <a:gd name="connsiteY5" fmla="*/ 1693931 h 1822472"/>
                <a:gd name="connsiteX0" fmla="*/ 0 w 1183360"/>
                <a:gd name="connsiteY0" fmla="*/ 1693931 h 3089297"/>
                <a:gd name="connsiteX1" fmla="*/ 1183360 w 1183360"/>
                <a:gd name="connsiteY1" fmla="*/ 0 h 3089297"/>
                <a:gd name="connsiteX2" fmla="*/ 366470 w 1183360"/>
                <a:gd name="connsiteY2" fmla="*/ 1693931 h 3089297"/>
                <a:gd name="connsiteX3" fmla="*/ 296480 w 1183360"/>
                <a:gd name="connsiteY3" fmla="*/ 1822472 h 3089297"/>
                <a:gd name="connsiteX4" fmla="*/ 455752 w 1183360"/>
                <a:gd name="connsiteY4" fmla="*/ 3089297 h 3089297"/>
                <a:gd name="connsiteX5" fmla="*/ 0 w 1183360"/>
                <a:gd name="connsiteY5" fmla="*/ 1693931 h 3089297"/>
                <a:gd name="connsiteX0" fmla="*/ 0 w 1192885"/>
                <a:gd name="connsiteY0" fmla="*/ 1698693 h 3089297"/>
                <a:gd name="connsiteX1" fmla="*/ 1192885 w 1192885"/>
                <a:gd name="connsiteY1" fmla="*/ 0 h 3089297"/>
                <a:gd name="connsiteX2" fmla="*/ 375995 w 1192885"/>
                <a:gd name="connsiteY2" fmla="*/ 1693931 h 3089297"/>
                <a:gd name="connsiteX3" fmla="*/ 306005 w 1192885"/>
                <a:gd name="connsiteY3" fmla="*/ 1822472 h 3089297"/>
                <a:gd name="connsiteX4" fmla="*/ 465277 w 1192885"/>
                <a:gd name="connsiteY4" fmla="*/ 3089297 h 3089297"/>
                <a:gd name="connsiteX5" fmla="*/ 0 w 1192885"/>
                <a:gd name="connsiteY5" fmla="*/ 1698693 h 3089297"/>
                <a:gd name="connsiteX0" fmla="*/ 0 w 2425318"/>
                <a:gd name="connsiteY0" fmla="*/ 1698693 h 3779859"/>
                <a:gd name="connsiteX1" fmla="*/ 1192885 w 2425318"/>
                <a:gd name="connsiteY1" fmla="*/ 0 h 3779859"/>
                <a:gd name="connsiteX2" fmla="*/ 375995 w 2425318"/>
                <a:gd name="connsiteY2" fmla="*/ 1693931 h 3779859"/>
                <a:gd name="connsiteX3" fmla="*/ 2425318 w 2425318"/>
                <a:gd name="connsiteY3" fmla="*/ 3779859 h 3779859"/>
                <a:gd name="connsiteX4" fmla="*/ 465277 w 2425318"/>
                <a:gd name="connsiteY4" fmla="*/ 3089297 h 3779859"/>
                <a:gd name="connsiteX5" fmla="*/ 0 w 2425318"/>
                <a:gd name="connsiteY5" fmla="*/ 1698693 h 3779859"/>
                <a:gd name="connsiteX0" fmla="*/ 0 w 2425318"/>
                <a:gd name="connsiteY0" fmla="*/ 1698693 h 3779859"/>
                <a:gd name="connsiteX1" fmla="*/ 1192885 w 2425318"/>
                <a:gd name="connsiteY1" fmla="*/ 0 h 3779859"/>
                <a:gd name="connsiteX2" fmla="*/ 1580908 w 2425318"/>
                <a:gd name="connsiteY2" fmla="*/ 1970156 h 3779859"/>
                <a:gd name="connsiteX3" fmla="*/ 2425318 w 2425318"/>
                <a:gd name="connsiteY3" fmla="*/ 3779859 h 3779859"/>
                <a:gd name="connsiteX4" fmla="*/ 465277 w 2425318"/>
                <a:gd name="connsiteY4" fmla="*/ 3089297 h 3779859"/>
                <a:gd name="connsiteX5" fmla="*/ 0 w 2425318"/>
                <a:gd name="connsiteY5" fmla="*/ 1698693 h 3779859"/>
                <a:gd name="connsiteX0" fmla="*/ 0 w 2425318"/>
                <a:gd name="connsiteY0" fmla="*/ 1698693 h 3779859"/>
                <a:gd name="connsiteX1" fmla="*/ 1192885 w 2425318"/>
                <a:gd name="connsiteY1" fmla="*/ 0 h 3779859"/>
                <a:gd name="connsiteX2" fmla="*/ 1600261 w 2425318"/>
                <a:gd name="connsiteY2" fmla="*/ 1975029 h 3779859"/>
                <a:gd name="connsiteX3" fmla="*/ 2425318 w 2425318"/>
                <a:gd name="connsiteY3" fmla="*/ 3779859 h 3779859"/>
                <a:gd name="connsiteX4" fmla="*/ 465277 w 2425318"/>
                <a:gd name="connsiteY4" fmla="*/ 3089297 h 3779859"/>
                <a:gd name="connsiteX5" fmla="*/ 0 w 2425318"/>
                <a:gd name="connsiteY5" fmla="*/ 1698693 h 3779859"/>
                <a:gd name="connsiteX0" fmla="*/ 0 w 2425318"/>
                <a:gd name="connsiteY0" fmla="*/ 1698693 h 3779859"/>
                <a:gd name="connsiteX1" fmla="*/ 1192885 w 2425318"/>
                <a:gd name="connsiteY1" fmla="*/ 0 h 3779859"/>
                <a:gd name="connsiteX2" fmla="*/ 1590585 w 2425318"/>
                <a:gd name="connsiteY2" fmla="*/ 1984776 h 3779859"/>
                <a:gd name="connsiteX3" fmla="*/ 2425318 w 2425318"/>
                <a:gd name="connsiteY3" fmla="*/ 3779859 h 3779859"/>
                <a:gd name="connsiteX4" fmla="*/ 465277 w 2425318"/>
                <a:gd name="connsiteY4" fmla="*/ 3089297 h 3779859"/>
                <a:gd name="connsiteX5" fmla="*/ 0 w 2425318"/>
                <a:gd name="connsiteY5" fmla="*/ 1698693 h 37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18" h="3779859">
                  <a:moveTo>
                    <a:pt x="0" y="1698693"/>
                  </a:moveTo>
                  <a:lnTo>
                    <a:pt x="1192885" y="0"/>
                  </a:lnTo>
                  <a:lnTo>
                    <a:pt x="1590585" y="1984776"/>
                  </a:lnTo>
                  <a:lnTo>
                    <a:pt x="2425318" y="3779859"/>
                  </a:lnTo>
                  <a:lnTo>
                    <a:pt x="465277" y="3089297"/>
                  </a:lnTo>
                  <a:lnTo>
                    <a:pt x="0" y="1698693"/>
                  </a:lnTo>
                  <a:close/>
                </a:path>
              </a:pathLst>
            </a:custGeom>
            <a:noFill/>
            <a:ln w="25400">
              <a:solidFill>
                <a:srgbClr val="FFC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D6EAF546-031F-47B0-BEC2-5A0338A637F1}"/>
              </a:ext>
            </a:extLst>
          </p:cNvPr>
          <p:cNvSpPr txBox="1"/>
          <p:nvPr/>
        </p:nvSpPr>
        <p:spPr>
          <a:xfrm>
            <a:off x="1860862" y="2053041"/>
            <a:ext cx="1096775" cy="313932"/>
          </a:xfrm>
          <a:prstGeom prst="rect">
            <a:avLst/>
          </a:prstGeom>
          <a:noFill/>
        </p:spPr>
        <p:txBody>
          <a:bodyPr wrap="none" rtlCol="0">
            <a:spAutoFit/>
          </a:bodyPr>
          <a:lstStyle/>
          <a:p>
            <a:pPr algn="r" defTabSz="457189">
              <a:lnSpc>
                <a:spcPct val="90000"/>
              </a:lnSpc>
              <a:spcBef>
                <a:spcPts val="300"/>
              </a:spcBef>
            </a:pPr>
            <a:r>
              <a:rPr lang="en-US" sz="1600" dirty="0">
                <a:solidFill>
                  <a:srgbClr val="000000"/>
                </a:solidFill>
                <a:cs typeface="Arial" panose="020B0604020202020204" pitchFamily="34" charset="0"/>
              </a:rPr>
              <a:t>FortiSIEM</a:t>
            </a:r>
          </a:p>
        </p:txBody>
      </p:sp>
      <p:sp>
        <p:nvSpPr>
          <p:cNvPr id="22" name="TextBox 21">
            <a:extLst>
              <a:ext uri="{FF2B5EF4-FFF2-40B4-BE49-F238E27FC236}">
                <a16:creationId xmlns:a16="http://schemas.microsoft.com/office/drawing/2014/main" id="{B858842F-4E76-4EA3-B58D-889DEA09B891}"/>
              </a:ext>
            </a:extLst>
          </p:cNvPr>
          <p:cNvSpPr txBox="1"/>
          <p:nvPr/>
        </p:nvSpPr>
        <p:spPr>
          <a:xfrm>
            <a:off x="1782315" y="2850486"/>
            <a:ext cx="1175322" cy="313932"/>
          </a:xfrm>
          <a:prstGeom prst="rect">
            <a:avLst/>
          </a:prstGeom>
          <a:noFill/>
        </p:spPr>
        <p:txBody>
          <a:bodyPr wrap="none" rtlCol="0">
            <a:spAutoFit/>
          </a:bodyPr>
          <a:lstStyle/>
          <a:p>
            <a:pPr algn="r" defTabSz="457189">
              <a:lnSpc>
                <a:spcPct val="90000"/>
              </a:lnSpc>
              <a:spcBef>
                <a:spcPts val="300"/>
              </a:spcBef>
            </a:pPr>
            <a:r>
              <a:rPr lang="en-US" sz="1600" dirty="0">
                <a:solidFill>
                  <a:srgbClr val="000000"/>
                </a:solidFill>
                <a:cs typeface="Arial" panose="020B0604020202020204" pitchFamily="34" charset="0"/>
              </a:rPr>
              <a:t>FortiSOAR</a:t>
            </a:r>
          </a:p>
        </p:txBody>
      </p:sp>
      <p:sp>
        <p:nvSpPr>
          <p:cNvPr id="23" name="TextBox 22">
            <a:extLst>
              <a:ext uri="{FF2B5EF4-FFF2-40B4-BE49-F238E27FC236}">
                <a16:creationId xmlns:a16="http://schemas.microsoft.com/office/drawing/2014/main" id="{76BEF352-F23A-4D33-8257-E7AF535F2FE9}"/>
              </a:ext>
            </a:extLst>
          </p:cNvPr>
          <p:cNvSpPr txBox="1"/>
          <p:nvPr/>
        </p:nvSpPr>
        <p:spPr>
          <a:xfrm>
            <a:off x="1931394" y="3647931"/>
            <a:ext cx="1026243" cy="313932"/>
          </a:xfrm>
          <a:prstGeom prst="rect">
            <a:avLst/>
          </a:prstGeom>
          <a:noFill/>
        </p:spPr>
        <p:txBody>
          <a:bodyPr wrap="none" rtlCol="0">
            <a:spAutoFit/>
          </a:bodyPr>
          <a:lstStyle/>
          <a:p>
            <a:pPr algn="r" defTabSz="457189">
              <a:lnSpc>
                <a:spcPct val="90000"/>
              </a:lnSpc>
              <a:spcBef>
                <a:spcPts val="300"/>
              </a:spcBef>
            </a:pPr>
            <a:r>
              <a:rPr lang="en-US" sz="1600" dirty="0">
                <a:solidFill>
                  <a:srgbClr val="000000"/>
                </a:solidFill>
                <a:cs typeface="Arial" panose="020B0604020202020204" pitchFamily="34" charset="0"/>
              </a:rPr>
              <a:t>FortiEDR</a:t>
            </a:r>
          </a:p>
        </p:txBody>
      </p:sp>
      <p:sp>
        <p:nvSpPr>
          <p:cNvPr id="24" name="TextBox 23">
            <a:extLst>
              <a:ext uri="{FF2B5EF4-FFF2-40B4-BE49-F238E27FC236}">
                <a16:creationId xmlns:a16="http://schemas.microsoft.com/office/drawing/2014/main" id="{9850E352-B15B-477D-A248-BC09031B0839}"/>
              </a:ext>
            </a:extLst>
          </p:cNvPr>
          <p:cNvSpPr txBox="1"/>
          <p:nvPr/>
        </p:nvSpPr>
        <p:spPr>
          <a:xfrm>
            <a:off x="652198" y="4422517"/>
            <a:ext cx="2305439" cy="313932"/>
          </a:xfrm>
          <a:prstGeom prst="rect">
            <a:avLst/>
          </a:prstGeom>
          <a:noFill/>
        </p:spPr>
        <p:txBody>
          <a:bodyPr wrap="none" rtlCol="0">
            <a:spAutoFit/>
          </a:bodyPr>
          <a:lstStyle/>
          <a:p>
            <a:pPr algn="r" defTabSz="457189">
              <a:lnSpc>
                <a:spcPct val="90000"/>
              </a:lnSpc>
              <a:spcBef>
                <a:spcPts val="300"/>
              </a:spcBef>
            </a:pPr>
            <a:r>
              <a:rPr lang="en-US" sz="1600" dirty="0">
                <a:solidFill>
                  <a:srgbClr val="000000"/>
                </a:solidFill>
                <a:cs typeface="Arial" panose="020B0604020202020204" pitchFamily="34" charset="0"/>
              </a:rPr>
              <a:t>Fortinet Security Fabric</a:t>
            </a:r>
          </a:p>
        </p:txBody>
      </p:sp>
      <p:pic>
        <p:nvPicPr>
          <p:cNvPr id="25" name="Picture 159">
            <a:extLst>
              <a:ext uri="{FF2B5EF4-FFF2-40B4-BE49-F238E27FC236}">
                <a16:creationId xmlns:a16="http://schemas.microsoft.com/office/drawing/2014/main" id="{C87A96E7-D790-434D-A791-230132E177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60338" y="1957363"/>
            <a:ext cx="457200" cy="457200"/>
          </a:xfrm>
          <a:prstGeom prst="rect">
            <a:avLst/>
          </a:prstGeom>
        </p:spPr>
      </p:pic>
      <p:pic>
        <p:nvPicPr>
          <p:cNvPr id="26" name="Picture 167">
            <a:extLst>
              <a:ext uri="{FF2B5EF4-FFF2-40B4-BE49-F238E27FC236}">
                <a16:creationId xmlns:a16="http://schemas.microsoft.com/office/drawing/2014/main" id="{7AB101A7-97BA-48CF-B191-C3E9C1994C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0338" y="2770224"/>
            <a:ext cx="457200" cy="457200"/>
          </a:xfrm>
          <a:prstGeom prst="rect">
            <a:avLst/>
          </a:prstGeom>
        </p:spPr>
      </p:pic>
      <p:pic>
        <p:nvPicPr>
          <p:cNvPr id="27" name="Picture 200">
            <a:extLst>
              <a:ext uri="{FF2B5EF4-FFF2-40B4-BE49-F238E27FC236}">
                <a16:creationId xmlns:a16="http://schemas.microsoft.com/office/drawing/2014/main" id="{D2A6B176-88D9-4288-81F8-E206A68074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6142" y="3552253"/>
            <a:ext cx="457200" cy="457200"/>
          </a:xfrm>
          <a:prstGeom prst="rect">
            <a:avLst/>
          </a:prstGeom>
        </p:spPr>
      </p:pic>
      <p:pic>
        <p:nvPicPr>
          <p:cNvPr id="28" name="Picture 74">
            <a:extLst>
              <a:ext uri="{FF2B5EF4-FFF2-40B4-BE49-F238E27FC236}">
                <a16:creationId xmlns:a16="http://schemas.microsoft.com/office/drawing/2014/main" id="{17DB47CB-7FD5-4376-8DDC-9BED6504F82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960338" y="4349699"/>
            <a:ext cx="457200" cy="457200"/>
          </a:xfrm>
          <a:prstGeom prst="rect">
            <a:avLst/>
          </a:prstGeom>
        </p:spPr>
      </p:pic>
      <p:sp>
        <p:nvSpPr>
          <p:cNvPr id="4" name="Arrow: Right 3">
            <a:extLst>
              <a:ext uri="{FF2B5EF4-FFF2-40B4-BE49-F238E27FC236}">
                <a16:creationId xmlns:a16="http://schemas.microsoft.com/office/drawing/2014/main" id="{5272F746-AC27-476F-B2A1-CD3A3C2EA453}"/>
              </a:ext>
            </a:extLst>
          </p:cNvPr>
          <p:cNvSpPr/>
          <p:nvPr/>
        </p:nvSpPr>
        <p:spPr>
          <a:xfrm>
            <a:off x="4004232" y="3041485"/>
            <a:ext cx="2167038" cy="34208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sp>
        <p:nvSpPr>
          <p:cNvPr id="5" name="Title 4">
            <a:extLst>
              <a:ext uri="{FF2B5EF4-FFF2-40B4-BE49-F238E27FC236}">
                <a16:creationId xmlns:a16="http://schemas.microsoft.com/office/drawing/2014/main" id="{D027066B-58A7-456D-8377-291A8E059910}"/>
              </a:ext>
            </a:extLst>
          </p:cNvPr>
          <p:cNvSpPr>
            <a:spLocks noGrp="1"/>
          </p:cNvSpPr>
          <p:nvPr>
            <p:ph type="title"/>
          </p:nvPr>
        </p:nvSpPr>
        <p:spPr/>
        <p:txBody>
          <a:bodyPr/>
          <a:lstStyle/>
          <a:p>
            <a:r>
              <a:rPr lang="en-US" dirty="0"/>
              <a:t>Comprehensive Functionality</a:t>
            </a:r>
          </a:p>
        </p:txBody>
      </p:sp>
      <p:sp>
        <p:nvSpPr>
          <p:cNvPr id="12" name="TextBox 11">
            <a:extLst>
              <a:ext uri="{FF2B5EF4-FFF2-40B4-BE49-F238E27FC236}">
                <a16:creationId xmlns:a16="http://schemas.microsoft.com/office/drawing/2014/main" id="{38F31E0D-A5EF-45A3-AB6D-7FB065DAB86A}"/>
              </a:ext>
            </a:extLst>
          </p:cNvPr>
          <p:cNvSpPr txBox="1"/>
          <p:nvPr/>
        </p:nvSpPr>
        <p:spPr>
          <a:xfrm>
            <a:off x="3890141" y="3406589"/>
            <a:ext cx="2393604" cy="750975"/>
          </a:xfrm>
          <a:prstGeom prst="rect">
            <a:avLst/>
          </a:prstGeom>
          <a:noFill/>
        </p:spPr>
        <p:txBody>
          <a:bodyPr wrap="none" rtlCol="0">
            <a:spAutoFit/>
          </a:bodyPr>
          <a:lstStyle/>
          <a:p>
            <a:pPr algn="ctr" defTabSz="457189">
              <a:lnSpc>
                <a:spcPct val="90000"/>
              </a:lnSpc>
              <a:spcBef>
                <a:spcPts val="300"/>
              </a:spcBef>
            </a:pPr>
            <a:r>
              <a:rPr lang="en-US" sz="1400" b="1" dirty="0">
                <a:solidFill>
                  <a:srgbClr val="000000"/>
                </a:solidFill>
                <a:cs typeface="Arial" panose="020B0604020202020204" pitchFamily="34" charset="0"/>
              </a:rPr>
              <a:t>Comprehensive Coverage</a:t>
            </a:r>
          </a:p>
          <a:p>
            <a:pPr algn="ctr" defTabSz="457189">
              <a:lnSpc>
                <a:spcPct val="90000"/>
              </a:lnSpc>
              <a:spcBef>
                <a:spcPts val="300"/>
              </a:spcBef>
            </a:pPr>
            <a:r>
              <a:rPr lang="en-US" sz="1400" b="1" dirty="0">
                <a:solidFill>
                  <a:srgbClr val="000000"/>
                </a:solidFill>
                <a:cs typeface="Arial" panose="020B0604020202020204" pitchFamily="34" charset="0"/>
              </a:rPr>
              <a:t>for</a:t>
            </a:r>
          </a:p>
          <a:p>
            <a:pPr algn="ctr" defTabSz="457189">
              <a:lnSpc>
                <a:spcPct val="90000"/>
              </a:lnSpc>
              <a:spcBef>
                <a:spcPts val="300"/>
              </a:spcBef>
            </a:pPr>
            <a:r>
              <a:rPr lang="en-US" sz="1400" b="1" dirty="0">
                <a:solidFill>
                  <a:srgbClr val="000000"/>
                </a:solidFill>
                <a:cs typeface="Arial" panose="020B0604020202020204" pitchFamily="34" charset="0"/>
              </a:rPr>
              <a:t>Infrastructure &amp; Endpoint</a:t>
            </a:r>
          </a:p>
        </p:txBody>
      </p:sp>
      <p:sp>
        <p:nvSpPr>
          <p:cNvPr id="3" name="Rectangle 2">
            <a:extLst>
              <a:ext uri="{FF2B5EF4-FFF2-40B4-BE49-F238E27FC236}">
                <a16:creationId xmlns:a16="http://schemas.microsoft.com/office/drawing/2014/main" id="{1640AF42-F0AA-050E-A7FB-CE7F9D454F9B}"/>
              </a:ext>
            </a:extLst>
          </p:cNvPr>
          <p:cNvSpPr/>
          <p:nvPr/>
        </p:nvSpPr>
        <p:spPr>
          <a:xfrm>
            <a:off x="5103530" y="6243059"/>
            <a:ext cx="3785011" cy="461665"/>
          </a:xfrm>
          <a:prstGeom prst="rect">
            <a:avLst/>
          </a:prstGeom>
        </p:spPr>
        <p:txBody>
          <a:bodyPr wrap="none">
            <a:spAutoFit/>
          </a:bodyPr>
          <a:lstStyle/>
          <a:p>
            <a:r>
              <a:rPr lang="en-US" sz="1200" i="1" dirty="0"/>
              <a:t>Categories based on NIST Cybersecurity Framework</a:t>
            </a:r>
          </a:p>
          <a:p>
            <a:r>
              <a:rPr lang="en-US" sz="1200" i="1" dirty="0"/>
              <a:t>https://www.nist.gov/cyberframework</a:t>
            </a:r>
          </a:p>
        </p:txBody>
      </p:sp>
    </p:spTree>
    <p:extLst>
      <p:ext uri="{BB962C8B-B14F-4D97-AF65-F5344CB8AC3E}">
        <p14:creationId xmlns:p14="http://schemas.microsoft.com/office/powerpoint/2010/main" val="377475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8809E1-831A-0EA2-168C-05272DDC8BBA}"/>
              </a:ext>
            </a:extLst>
          </p:cNvPr>
          <p:cNvPicPr>
            <a:picLocks noChangeAspect="1"/>
          </p:cNvPicPr>
          <p:nvPr/>
        </p:nvPicPr>
        <p:blipFill>
          <a:blip r:embed="rId3"/>
          <a:stretch>
            <a:fillRect/>
          </a:stretch>
        </p:blipFill>
        <p:spPr>
          <a:xfrm>
            <a:off x="9308052" y="998896"/>
            <a:ext cx="590052" cy="321410"/>
          </a:xfrm>
          <a:prstGeom prst="rect">
            <a:avLst/>
          </a:prstGeom>
        </p:spPr>
      </p:pic>
      <p:pic>
        <p:nvPicPr>
          <p:cNvPr id="62" name="Graphic 61">
            <a:extLst>
              <a:ext uri="{FF2B5EF4-FFF2-40B4-BE49-F238E27FC236}">
                <a16:creationId xmlns:a16="http://schemas.microsoft.com/office/drawing/2014/main" id="{E394AB5D-7A85-F84B-8AB5-B61F99BA7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5964" y="2440160"/>
            <a:ext cx="2496093" cy="2496093"/>
          </a:xfrm>
          <a:prstGeom prst="rect">
            <a:avLst/>
          </a:prstGeom>
        </p:spPr>
      </p:pic>
      <p:sp>
        <p:nvSpPr>
          <p:cNvPr id="3" name="Title 2">
            <a:extLst>
              <a:ext uri="{FF2B5EF4-FFF2-40B4-BE49-F238E27FC236}">
                <a16:creationId xmlns:a16="http://schemas.microsoft.com/office/drawing/2014/main" id="{679671F1-54A1-0747-BDDB-7FA665D77E29}"/>
              </a:ext>
            </a:extLst>
          </p:cNvPr>
          <p:cNvSpPr>
            <a:spLocks noGrp="1"/>
          </p:cNvSpPr>
          <p:nvPr>
            <p:ph type="title"/>
          </p:nvPr>
        </p:nvSpPr>
        <p:spPr>
          <a:xfrm>
            <a:off x="269250" y="101871"/>
            <a:ext cx="11689249" cy="708595"/>
          </a:xfrm>
          <a:prstGeom prst="rect">
            <a:avLst/>
          </a:prstGeom>
        </p:spPr>
        <p:txBody>
          <a:bodyPr lIns="91440" tIns="45720" rIns="91440" bIns="45720" anchor="ctr" anchorCtr="0">
            <a:noAutofit/>
          </a:bodyPr>
          <a:lstStyle/>
          <a:p>
            <a:r>
              <a:rPr lang="en-US" sz="2800"/>
              <a:t>Security Operations Vision</a:t>
            </a:r>
            <a:br>
              <a:rPr lang="en-US" sz="2800"/>
            </a:br>
            <a:r>
              <a:rPr lang="en-US" sz="1800" i="1">
                <a:solidFill>
                  <a:schemeClr val="tx1">
                    <a:lumMod val="50000"/>
                    <a:lumOff val="50000"/>
                  </a:schemeClr>
                </a:solidFill>
              </a:rPr>
              <a:t>Speed Operations With AI-Powered Analytics, Automation and Augmentation</a:t>
            </a:r>
            <a:endParaRPr lang="en-US" sz="2800">
              <a:solidFill>
                <a:schemeClr val="tx1">
                  <a:lumMod val="50000"/>
                  <a:lumOff val="50000"/>
                </a:schemeClr>
              </a:solidFill>
              <a:cs typeface="Arial"/>
            </a:endParaRPr>
          </a:p>
        </p:txBody>
      </p:sp>
      <p:pic>
        <p:nvPicPr>
          <p:cNvPr id="99" name="Graphic 98">
            <a:extLst>
              <a:ext uri="{FF2B5EF4-FFF2-40B4-BE49-F238E27FC236}">
                <a16:creationId xmlns:a16="http://schemas.microsoft.com/office/drawing/2014/main" id="{386C09DA-AA53-F04C-9A2C-A37FA6EE2D2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07661" y="0"/>
            <a:ext cx="984339" cy="227155"/>
          </a:xfrm>
          <a:prstGeom prst="rect">
            <a:avLst/>
          </a:prstGeom>
        </p:spPr>
      </p:pic>
      <p:cxnSp>
        <p:nvCxnSpPr>
          <p:cNvPr id="64" name="Straight Connector 63">
            <a:extLst>
              <a:ext uri="{FF2B5EF4-FFF2-40B4-BE49-F238E27FC236}">
                <a16:creationId xmlns:a16="http://schemas.microsoft.com/office/drawing/2014/main" id="{8F68DBA5-E04D-493A-8EDC-7D608A14226B}"/>
              </a:ext>
            </a:extLst>
          </p:cNvPr>
          <p:cNvCxnSpPr>
            <a:cxnSpLocks/>
          </p:cNvCxnSpPr>
          <p:nvPr/>
        </p:nvCxnSpPr>
        <p:spPr>
          <a:xfrm flipH="1">
            <a:off x="6092922" y="1085468"/>
            <a:ext cx="3078" cy="954308"/>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1EF515-BDE1-4347-AAC8-518A83DEDE28}"/>
              </a:ext>
            </a:extLst>
          </p:cNvPr>
          <p:cNvCxnSpPr>
            <a:cxnSpLocks/>
          </p:cNvCxnSpPr>
          <p:nvPr/>
        </p:nvCxnSpPr>
        <p:spPr>
          <a:xfrm flipH="1">
            <a:off x="269250" y="4447343"/>
            <a:ext cx="4450205" cy="48891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077A63B-0693-4D3F-857E-5BDD863D2553}"/>
              </a:ext>
            </a:extLst>
          </p:cNvPr>
          <p:cNvCxnSpPr/>
          <p:nvPr/>
        </p:nvCxnSpPr>
        <p:spPr>
          <a:xfrm>
            <a:off x="2226199" y="1408432"/>
            <a:ext cx="159512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444A65-D008-41FA-A7C2-57567D482A46}"/>
              </a:ext>
            </a:extLst>
          </p:cNvPr>
          <p:cNvSpPr txBox="1"/>
          <p:nvPr/>
        </p:nvSpPr>
        <p:spPr>
          <a:xfrm>
            <a:off x="1318939" y="933462"/>
            <a:ext cx="2081642" cy="1231106"/>
          </a:xfrm>
          <a:prstGeom prst="rect">
            <a:avLst/>
          </a:prstGeom>
          <a:noFill/>
        </p:spPr>
        <p:txBody>
          <a:bodyPr wrap="square" lIns="91440" tIns="45720" rIns="91440" bIns="45720" anchor="t">
            <a:spAutoFit/>
          </a:bodyPr>
          <a:lstStyle/>
          <a:p>
            <a:r>
              <a:rPr lang="en-US" sz="1400" b="1" err="1"/>
              <a:t>FortiAnalyzer</a:t>
            </a:r>
            <a:br>
              <a:rPr lang="en-US" sz="1400" b="1"/>
            </a:br>
            <a:r>
              <a:rPr lang="en-US" sz="1200"/>
              <a:t>Key use cases</a:t>
            </a:r>
          </a:p>
          <a:p>
            <a:pPr marL="171450" indent="-171450">
              <a:buFont typeface="Arial"/>
              <a:buChar char="•"/>
            </a:pPr>
            <a:r>
              <a:rPr lang="en-US" sz="1200"/>
              <a:t>Fabric Visibility</a:t>
            </a:r>
            <a:endParaRPr lang="en-US" sz="1200">
              <a:cs typeface="Arial"/>
            </a:endParaRPr>
          </a:p>
          <a:p>
            <a:pPr marL="171450" indent="-171450">
              <a:buFont typeface="Arial"/>
              <a:buChar char="•"/>
            </a:pPr>
            <a:r>
              <a:rPr lang="en-US" sz="1200"/>
              <a:t>Fabric Analytics</a:t>
            </a:r>
          </a:p>
          <a:p>
            <a:pPr marL="171450" indent="-171450">
              <a:buFont typeface="Arial"/>
              <a:buChar char="•"/>
            </a:pPr>
            <a:r>
              <a:rPr lang="en-US" sz="1200"/>
              <a:t>Fabric Automation</a:t>
            </a:r>
            <a:endParaRPr lang="en-US" sz="1200">
              <a:cs typeface="Arial"/>
            </a:endParaRPr>
          </a:p>
          <a:p>
            <a:pPr marL="171450" indent="-171450">
              <a:buFont typeface="Arial"/>
              <a:buChar char="•"/>
            </a:pPr>
            <a:endParaRPr lang="en-US" sz="1200">
              <a:cs typeface="Arial"/>
            </a:endParaRPr>
          </a:p>
        </p:txBody>
      </p:sp>
      <p:pic>
        <p:nvPicPr>
          <p:cNvPr id="37" name="Graphic 36">
            <a:extLst>
              <a:ext uri="{FF2B5EF4-FFF2-40B4-BE49-F238E27FC236}">
                <a16:creationId xmlns:a16="http://schemas.microsoft.com/office/drawing/2014/main" id="{9A31930A-B76C-45CD-8659-F0110D8955D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30851" y="1255696"/>
            <a:ext cx="457200" cy="457200"/>
          </a:xfrm>
          <a:prstGeom prst="rect">
            <a:avLst/>
          </a:prstGeom>
        </p:spPr>
      </p:pic>
      <p:sp>
        <p:nvSpPr>
          <p:cNvPr id="40" name="TextBox 39">
            <a:extLst>
              <a:ext uri="{FF2B5EF4-FFF2-40B4-BE49-F238E27FC236}">
                <a16:creationId xmlns:a16="http://schemas.microsoft.com/office/drawing/2014/main" id="{A039B406-4FE4-4003-B120-FBFFE8C630E9}"/>
              </a:ext>
            </a:extLst>
          </p:cNvPr>
          <p:cNvSpPr txBox="1"/>
          <p:nvPr/>
        </p:nvSpPr>
        <p:spPr>
          <a:xfrm>
            <a:off x="803780" y="2169834"/>
            <a:ext cx="2081642" cy="1231106"/>
          </a:xfrm>
          <a:prstGeom prst="rect">
            <a:avLst/>
          </a:prstGeom>
          <a:noFill/>
        </p:spPr>
        <p:txBody>
          <a:bodyPr wrap="square" lIns="91440" tIns="45720" rIns="91440" bIns="45720" anchor="t">
            <a:spAutoFit/>
          </a:bodyPr>
          <a:lstStyle/>
          <a:p>
            <a:r>
              <a:rPr lang="en-US" sz="1400" b="1" err="1"/>
              <a:t>FortiSIEM</a:t>
            </a:r>
            <a:br>
              <a:rPr lang="en-US" sz="1400" b="1"/>
            </a:br>
            <a:r>
              <a:rPr lang="en-US" sz="1200"/>
              <a:t>Key use cases</a:t>
            </a:r>
          </a:p>
          <a:p>
            <a:pPr marL="171450" indent="-171450">
              <a:buFont typeface="Arial"/>
              <a:buChar char="•"/>
            </a:pPr>
            <a:r>
              <a:rPr lang="en-US" sz="1200"/>
              <a:t>Multi-vendor Visibility</a:t>
            </a:r>
            <a:endParaRPr lang="en-US" sz="1200">
              <a:cs typeface="Arial"/>
            </a:endParaRPr>
          </a:p>
          <a:p>
            <a:pPr marL="171450" indent="-171450">
              <a:buFont typeface="Arial"/>
              <a:buChar char="•"/>
            </a:pPr>
            <a:r>
              <a:rPr lang="en-US" sz="1200"/>
              <a:t>Advanced Analytics</a:t>
            </a:r>
            <a:endParaRPr lang="en-US" sz="1200">
              <a:cs typeface="Arial" panose="020B0604020202020204"/>
            </a:endParaRPr>
          </a:p>
          <a:p>
            <a:pPr marL="171450" indent="-171450">
              <a:buFont typeface="Arial"/>
              <a:buChar char="•"/>
            </a:pPr>
            <a:r>
              <a:rPr lang="en-US" sz="1200"/>
              <a:t>Incident Management</a:t>
            </a:r>
            <a:endParaRPr lang="en-US" sz="1200">
              <a:cs typeface="Arial"/>
            </a:endParaRPr>
          </a:p>
          <a:p>
            <a:pPr marL="171450" indent="-171450">
              <a:buFont typeface="Arial"/>
              <a:buChar char="•"/>
            </a:pPr>
            <a:endParaRPr lang="en-US" sz="1200">
              <a:cs typeface="Arial"/>
            </a:endParaRPr>
          </a:p>
        </p:txBody>
      </p:sp>
      <p:pic>
        <p:nvPicPr>
          <p:cNvPr id="42" name="Graphic 41">
            <a:extLst>
              <a:ext uri="{FF2B5EF4-FFF2-40B4-BE49-F238E27FC236}">
                <a16:creationId xmlns:a16="http://schemas.microsoft.com/office/drawing/2014/main" id="{D9DF0E18-ABCE-49FD-8A06-96903392683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31948" y="2431419"/>
            <a:ext cx="457200" cy="457200"/>
          </a:xfrm>
          <a:prstGeom prst="rect">
            <a:avLst/>
          </a:prstGeom>
        </p:spPr>
      </p:pic>
      <p:sp>
        <p:nvSpPr>
          <p:cNvPr id="43" name="TextBox 42">
            <a:extLst>
              <a:ext uri="{FF2B5EF4-FFF2-40B4-BE49-F238E27FC236}">
                <a16:creationId xmlns:a16="http://schemas.microsoft.com/office/drawing/2014/main" id="{C1C09A46-4F3E-4823-A6DF-81ED04715897}"/>
              </a:ext>
            </a:extLst>
          </p:cNvPr>
          <p:cNvSpPr txBox="1"/>
          <p:nvPr/>
        </p:nvSpPr>
        <p:spPr>
          <a:xfrm>
            <a:off x="1659486" y="3364320"/>
            <a:ext cx="2606803" cy="1231106"/>
          </a:xfrm>
          <a:prstGeom prst="rect">
            <a:avLst/>
          </a:prstGeom>
          <a:noFill/>
        </p:spPr>
        <p:txBody>
          <a:bodyPr wrap="square" lIns="91440" tIns="45720" rIns="91440" bIns="45720" anchor="t">
            <a:spAutoFit/>
          </a:bodyPr>
          <a:lstStyle/>
          <a:p>
            <a:r>
              <a:rPr lang="en-US" sz="1400" b="1" err="1"/>
              <a:t>FortiSOAR</a:t>
            </a:r>
            <a:br>
              <a:rPr lang="en-US" sz="1400" b="1"/>
            </a:br>
            <a:r>
              <a:rPr lang="en-US" sz="1200"/>
              <a:t>Key use cases</a:t>
            </a:r>
          </a:p>
          <a:p>
            <a:pPr marL="171450" indent="-171450">
              <a:buFont typeface="Arial"/>
              <a:buChar char="•"/>
            </a:pPr>
            <a:r>
              <a:rPr lang="en-US" sz="1200"/>
              <a:t>Multi-vendor Automation</a:t>
            </a:r>
            <a:endParaRPr lang="en-US" sz="1200">
              <a:cs typeface="Arial"/>
            </a:endParaRPr>
          </a:p>
          <a:p>
            <a:pPr marL="171450" indent="-171450">
              <a:buFont typeface="Arial"/>
              <a:buChar char="•"/>
            </a:pPr>
            <a:r>
              <a:rPr lang="en-US" sz="1200"/>
              <a:t>Process Orchestration</a:t>
            </a:r>
            <a:endParaRPr lang="en-US" sz="1200">
              <a:cs typeface="Arial"/>
            </a:endParaRPr>
          </a:p>
          <a:p>
            <a:pPr marL="171450" indent="-171450">
              <a:buFont typeface="Arial"/>
              <a:buChar char="•"/>
            </a:pPr>
            <a:r>
              <a:rPr lang="en-US" sz="1200"/>
              <a:t>Threat Intelligence Management</a:t>
            </a:r>
            <a:endParaRPr lang="en-US" sz="1200">
              <a:cs typeface="Arial"/>
            </a:endParaRPr>
          </a:p>
          <a:p>
            <a:pPr marL="171450" indent="-171450">
              <a:buFont typeface="Arial"/>
              <a:buChar char="•"/>
            </a:pPr>
            <a:endParaRPr lang="en-US" sz="1200">
              <a:cs typeface="Arial"/>
            </a:endParaRPr>
          </a:p>
        </p:txBody>
      </p:sp>
      <p:pic>
        <p:nvPicPr>
          <p:cNvPr id="45" name="Graphic 44">
            <a:extLst>
              <a:ext uri="{FF2B5EF4-FFF2-40B4-BE49-F238E27FC236}">
                <a16:creationId xmlns:a16="http://schemas.microsoft.com/office/drawing/2014/main" id="{9688D02E-C326-4459-A4D0-7D7F258616F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52759" y="3872614"/>
            <a:ext cx="457200" cy="457200"/>
          </a:xfrm>
          <a:prstGeom prst="rect">
            <a:avLst/>
          </a:prstGeom>
        </p:spPr>
      </p:pic>
      <p:sp>
        <p:nvSpPr>
          <p:cNvPr id="47" name="TextBox 46">
            <a:extLst>
              <a:ext uri="{FF2B5EF4-FFF2-40B4-BE49-F238E27FC236}">
                <a16:creationId xmlns:a16="http://schemas.microsoft.com/office/drawing/2014/main" id="{FEA29E4C-F971-4C1F-B01E-099D52CFD437}"/>
              </a:ext>
            </a:extLst>
          </p:cNvPr>
          <p:cNvSpPr txBox="1"/>
          <p:nvPr/>
        </p:nvSpPr>
        <p:spPr>
          <a:xfrm>
            <a:off x="675752" y="5629726"/>
            <a:ext cx="2194912" cy="1046440"/>
          </a:xfrm>
          <a:prstGeom prst="rect">
            <a:avLst/>
          </a:prstGeom>
          <a:noFill/>
        </p:spPr>
        <p:txBody>
          <a:bodyPr wrap="square" lIns="91440" tIns="45720" rIns="91440" bIns="45720" anchor="t">
            <a:spAutoFit/>
          </a:bodyPr>
          <a:lstStyle/>
          <a:p>
            <a:r>
              <a:rPr lang="en-US" sz="1400" b="1" err="1"/>
              <a:t>FortiDeceptor</a:t>
            </a:r>
            <a:br>
              <a:rPr lang="en-US" sz="1400" b="1"/>
            </a:br>
            <a:r>
              <a:rPr lang="en-US" sz="1200"/>
              <a:t>Key use cases</a:t>
            </a:r>
          </a:p>
          <a:p>
            <a:pPr marL="171450" indent="-171450">
              <a:buFont typeface="Arial"/>
              <a:buChar char="•"/>
            </a:pPr>
            <a:r>
              <a:rPr lang="en-US" sz="1200"/>
              <a:t>Detect Reconnaissance</a:t>
            </a:r>
            <a:endParaRPr lang="en-US" sz="1200">
              <a:cs typeface="Arial"/>
            </a:endParaRPr>
          </a:p>
          <a:p>
            <a:pPr marL="171450" indent="-171450">
              <a:buFont typeface="Arial"/>
              <a:buChar char="•"/>
            </a:pPr>
            <a:r>
              <a:rPr lang="en-US" sz="1200"/>
              <a:t>Engage Ransomware</a:t>
            </a:r>
            <a:endParaRPr lang="en-US" sz="1200">
              <a:cs typeface="Arial"/>
            </a:endParaRPr>
          </a:p>
          <a:p>
            <a:pPr marL="171450" indent="-171450">
              <a:buFont typeface="Arial"/>
              <a:buChar char="•"/>
            </a:pPr>
            <a:r>
              <a:rPr lang="en-US" sz="1200"/>
              <a:t>Identify Lateral Movement</a:t>
            </a:r>
            <a:endParaRPr lang="en-US" sz="1200">
              <a:cs typeface="Arial"/>
            </a:endParaRPr>
          </a:p>
        </p:txBody>
      </p:sp>
      <p:sp>
        <p:nvSpPr>
          <p:cNvPr id="48" name="TextBox 47">
            <a:extLst>
              <a:ext uri="{FF2B5EF4-FFF2-40B4-BE49-F238E27FC236}">
                <a16:creationId xmlns:a16="http://schemas.microsoft.com/office/drawing/2014/main" id="{DF236F34-6E37-4975-9126-632D33A1DF6A}"/>
              </a:ext>
            </a:extLst>
          </p:cNvPr>
          <p:cNvSpPr txBox="1"/>
          <p:nvPr/>
        </p:nvSpPr>
        <p:spPr>
          <a:xfrm>
            <a:off x="3291264" y="5629726"/>
            <a:ext cx="1906588" cy="1046440"/>
          </a:xfrm>
          <a:prstGeom prst="rect">
            <a:avLst/>
          </a:prstGeom>
          <a:noFill/>
        </p:spPr>
        <p:txBody>
          <a:bodyPr wrap="square" lIns="91440" tIns="45720" rIns="91440" bIns="45720" anchor="t">
            <a:spAutoFit/>
          </a:bodyPr>
          <a:lstStyle/>
          <a:p>
            <a:r>
              <a:rPr lang="en-US" sz="1400" b="1"/>
              <a:t>FortiNDR</a:t>
            </a:r>
            <a:br>
              <a:rPr lang="en-US" sz="1400" b="1"/>
            </a:br>
            <a:r>
              <a:rPr lang="en-US" sz="1200"/>
              <a:t>Key use cases</a:t>
            </a:r>
          </a:p>
          <a:p>
            <a:pPr marL="171450" indent="-171450">
              <a:buFont typeface="Arial"/>
              <a:buChar char="•"/>
            </a:pPr>
            <a:r>
              <a:rPr lang="en-US" sz="1200"/>
              <a:t>Detect Anomalies</a:t>
            </a:r>
            <a:endParaRPr lang="en-US" sz="1200">
              <a:cs typeface="Arial"/>
            </a:endParaRPr>
          </a:p>
          <a:p>
            <a:pPr marL="171450" indent="-171450">
              <a:buFont typeface="Arial"/>
              <a:buChar char="•"/>
            </a:pPr>
            <a:r>
              <a:rPr lang="en-US" sz="1200"/>
              <a:t>Analyze Malware</a:t>
            </a:r>
            <a:endParaRPr lang="en-US" sz="1200">
              <a:cs typeface="Arial"/>
            </a:endParaRPr>
          </a:p>
          <a:p>
            <a:pPr marL="171450" indent="-171450">
              <a:buFont typeface="Arial"/>
              <a:buChar char="•"/>
            </a:pPr>
            <a:r>
              <a:rPr lang="en-US" sz="1200"/>
              <a:t>Automate Response</a:t>
            </a:r>
            <a:endParaRPr lang="en-US" sz="1200">
              <a:cs typeface="Arial"/>
            </a:endParaRPr>
          </a:p>
        </p:txBody>
      </p:sp>
      <p:sp>
        <p:nvSpPr>
          <p:cNvPr id="39" name="TextBox 38">
            <a:extLst>
              <a:ext uri="{FF2B5EF4-FFF2-40B4-BE49-F238E27FC236}">
                <a16:creationId xmlns:a16="http://schemas.microsoft.com/office/drawing/2014/main" id="{6C6A4D14-2AD7-45F2-A41A-9FB032D1A546}"/>
              </a:ext>
            </a:extLst>
          </p:cNvPr>
          <p:cNvSpPr txBox="1"/>
          <p:nvPr/>
        </p:nvSpPr>
        <p:spPr>
          <a:xfrm>
            <a:off x="5453697" y="5619429"/>
            <a:ext cx="1937479" cy="1056737"/>
          </a:xfrm>
          <a:prstGeom prst="rect">
            <a:avLst/>
          </a:prstGeom>
          <a:noFill/>
        </p:spPr>
        <p:txBody>
          <a:bodyPr wrap="square" lIns="91440" tIns="45720" rIns="91440" bIns="45720" anchor="t">
            <a:spAutoFit/>
          </a:bodyPr>
          <a:lstStyle/>
          <a:p>
            <a:r>
              <a:rPr lang="en-US" sz="1400" b="1" err="1"/>
              <a:t>FortiInsight</a:t>
            </a:r>
            <a:r>
              <a:rPr lang="en-US" sz="1400" b="1"/>
              <a:t>(UEBA)</a:t>
            </a:r>
            <a:br>
              <a:rPr lang="en-US" sz="1400" b="1"/>
            </a:br>
            <a:r>
              <a:rPr lang="en-US" sz="1200"/>
              <a:t>Key use cases</a:t>
            </a:r>
            <a:endParaRPr lang="en-US"/>
          </a:p>
          <a:p>
            <a:pPr marL="171450" indent="-171450">
              <a:buFont typeface="Arial"/>
              <a:buChar char="•"/>
            </a:pPr>
            <a:r>
              <a:rPr lang="en-US" sz="1200"/>
              <a:t>Identify Insider Risk</a:t>
            </a:r>
            <a:endParaRPr lang="en-US" sz="1200">
              <a:cs typeface="Arial"/>
            </a:endParaRPr>
          </a:p>
          <a:p>
            <a:pPr marL="171450" indent="-171450">
              <a:buFont typeface="Arial"/>
              <a:buChar char="•"/>
            </a:pPr>
            <a:r>
              <a:rPr lang="en-US" sz="1200"/>
              <a:t>Detect compromised accounts</a:t>
            </a:r>
            <a:endParaRPr lang="en-US" sz="1200">
              <a:cs typeface="Arial"/>
            </a:endParaRPr>
          </a:p>
        </p:txBody>
      </p:sp>
      <p:pic>
        <p:nvPicPr>
          <p:cNvPr id="41" name="Graphic 40">
            <a:extLst>
              <a:ext uri="{FF2B5EF4-FFF2-40B4-BE49-F238E27FC236}">
                <a16:creationId xmlns:a16="http://schemas.microsoft.com/office/drawing/2014/main" id="{B93C4E97-500D-417A-BAA1-4A34CDDE061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57135" y="5228330"/>
            <a:ext cx="457200" cy="457200"/>
          </a:xfrm>
          <a:prstGeom prst="rect">
            <a:avLst/>
          </a:prstGeom>
        </p:spPr>
      </p:pic>
      <p:pic>
        <p:nvPicPr>
          <p:cNvPr id="44" name="Graphic 43">
            <a:extLst>
              <a:ext uri="{FF2B5EF4-FFF2-40B4-BE49-F238E27FC236}">
                <a16:creationId xmlns:a16="http://schemas.microsoft.com/office/drawing/2014/main" id="{2A7AC20B-02DA-4196-8ED8-C89D77A6993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808436" y="5183101"/>
            <a:ext cx="457200" cy="457200"/>
          </a:xfrm>
          <a:prstGeom prst="rect">
            <a:avLst/>
          </a:prstGeom>
        </p:spPr>
      </p:pic>
      <p:pic>
        <p:nvPicPr>
          <p:cNvPr id="49" name="Graphic 48">
            <a:extLst>
              <a:ext uri="{FF2B5EF4-FFF2-40B4-BE49-F238E27FC236}">
                <a16:creationId xmlns:a16="http://schemas.microsoft.com/office/drawing/2014/main" id="{6E24853C-602D-4718-831D-8B9E39D8262C}"/>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76316" y="5184496"/>
            <a:ext cx="457200" cy="457200"/>
          </a:xfrm>
          <a:prstGeom prst="rect">
            <a:avLst/>
          </a:prstGeom>
        </p:spPr>
      </p:pic>
      <p:sp>
        <p:nvSpPr>
          <p:cNvPr id="50" name="TextBox 49">
            <a:extLst>
              <a:ext uri="{FF2B5EF4-FFF2-40B4-BE49-F238E27FC236}">
                <a16:creationId xmlns:a16="http://schemas.microsoft.com/office/drawing/2014/main" id="{864D47FC-A60D-48FE-8604-A78DA650F14A}"/>
              </a:ext>
            </a:extLst>
          </p:cNvPr>
          <p:cNvSpPr txBox="1"/>
          <p:nvPr/>
        </p:nvSpPr>
        <p:spPr>
          <a:xfrm>
            <a:off x="7348400" y="5629726"/>
            <a:ext cx="2225803" cy="861774"/>
          </a:xfrm>
          <a:prstGeom prst="rect">
            <a:avLst/>
          </a:prstGeom>
          <a:noFill/>
        </p:spPr>
        <p:txBody>
          <a:bodyPr wrap="square" lIns="91440" tIns="45720" rIns="91440" bIns="45720" anchor="t">
            <a:spAutoFit/>
          </a:bodyPr>
          <a:lstStyle/>
          <a:p>
            <a:r>
              <a:rPr lang="en-US" sz="1400" b="1" err="1"/>
              <a:t>FortiRecon</a:t>
            </a:r>
            <a:br>
              <a:rPr lang="en-US" sz="1400" b="1"/>
            </a:br>
            <a:r>
              <a:rPr lang="en-US" sz="1200"/>
              <a:t>Key use cases</a:t>
            </a:r>
            <a:endParaRPr lang="en-US"/>
          </a:p>
          <a:p>
            <a:pPr marL="171450" indent="-171450">
              <a:buFont typeface="Arial"/>
              <a:buChar char="•"/>
            </a:pPr>
            <a:r>
              <a:rPr lang="en-US" sz="1200"/>
              <a:t>Map the attack surface</a:t>
            </a:r>
            <a:endParaRPr lang="en-US" sz="1200">
              <a:cs typeface="Arial"/>
            </a:endParaRPr>
          </a:p>
          <a:p>
            <a:pPr marL="171450" indent="-171450">
              <a:buFont typeface="Arial"/>
              <a:buChar char="•"/>
            </a:pPr>
            <a:r>
              <a:rPr lang="en-US" sz="1200"/>
              <a:t>Detect threat infrastructure</a:t>
            </a:r>
            <a:endParaRPr lang="en-US" sz="1200">
              <a:cs typeface="Arial"/>
            </a:endParaRPr>
          </a:p>
        </p:txBody>
      </p:sp>
      <p:sp>
        <p:nvSpPr>
          <p:cNvPr id="51" name="TextBox 50">
            <a:extLst>
              <a:ext uri="{FF2B5EF4-FFF2-40B4-BE49-F238E27FC236}">
                <a16:creationId xmlns:a16="http://schemas.microsoft.com/office/drawing/2014/main" id="{8C9A2129-4044-4728-B91F-546E094E99A8}"/>
              </a:ext>
            </a:extLst>
          </p:cNvPr>
          <p:cNvSpPr txBox="1"/>
          <p:nvPr/>
        </p:nvSpPr>
        <p:spPr>
          <a:xfrm>
            <a:off x="9675588" y="5629726"/>
            <a:ext cx="2225803" cy="861774"/>
          </a:xfrm>
          <a:prstGeom prst="rect">
            <a:avLst/>
          </a:prstGeom>
          <a:noFill/>
        </p:spPr>
        <p:txBody>
          <a:bodyPr wrap="square" lIns="91440" tIns="45720" rIns="91440" bIns="45720" anchor="t">
            <a:spAutoFit/>
          </a:bodyPr>
          <a:lstStyle/>
          <a:p>
            <a:r>
              <a:rPr lang="en-US" sz="1400" b="1" err="1"/>
              <a:t>FortiTester</a:t>
            </a:r>
            <a:br>
              <a:rPr lang="en-US" sz="1400" b="1"/>
            </a:br>
            <a:r>
              <a:rPr lang="en-US" sz="1200"/>
              <a:t>Key use cases</a:t>
            </a:r>
            <a:endParaRPr lang="en-US"/>
          </a:p>
          <a:p>
            <a:pPr marL="171450" indent="-171450">
              <a:buFont typeface="Arial"/>
              <a:buChar char="•"/>
            </a:pPr>
            <a:r>
              <a:rPr lang="en-US" sz="1200"/>
              <a:t>Assess security posture</a:t>
            </a:r>
            <a:endParaRPr lang="en-US" sz="1200">
              <a:cs typeface="Arial"/>
            </a:endParaRPr>
          </a:p>
          <a:p>
            <a:pPr marL="171450" indent="-171450">
              <a:buFont typeface="Arial"/>
              <a:buChar char="•"/>
            </a:pPr>
            <a:r>
              <a:rPr lang="en-US" sz="1200"/>
              <a:t>Identify gaps</a:t>
            </a:r>
            <a:endParaRPr lang="en-US" sz="1200">
              <a:cs typeface="Arial"/>
            </a:endParaRPr>
          </a:p>
        </p:txBody>
      </p:sp>
      <p:pic>
        <p:nvPicPr>
          <p:cNvPr id="52" name="Graphic 51">
            <a:extLst>
              <a:ext uri="{FF2B5EF4-FFF2-40B4-BE49-F238E27FC236}">
                <a16:creationId xmlns:a16="http://schemas.microsoft.com/office/drawing/2014/main" id="{FC39F7A8-AF34-451F-9EBF-53DDB6BCAC47}"/>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94046" y="5225266"/>
            <a:ext cx="457200" cy="457200"/>
          </a:xfrm>
          <a:prstGeom prst="rect">
            <a:avLst/>
          </a:prstGeom>
        </p:spPr>
      </p:pic>
      <p:pic>
        <p:nvPicPr>
          <p:cNvPr id="5" name="Picture 4" descr="Icon&#10;&#10;Description automatically generated">
            <a:extLst>
              <a:ext uri="{FF2B5EF4-FFF2-40B4-BE49-F238E27FC236}">
                <a16:creationId xmlns:a16="http://schemas.microsoft.com/office/drawing/2014/main" id="{964AA9F5-4FA9-461E-B106-7B2CFA75B65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103559" y="5223947"/>
            <a:ext cx="453426" cy="453426"/>
          </a:xfrm>
          <a:prstGeom prst="rect">
            <a:avLst/>
          </a:prstGeom>
        </p:spPr>
      </p:pic>
      <p:sp>
        <p:nvSpPr>
          <p:cNvPr id="54" name="TextBox 53">
            <a:extLst>
              <a:ext uri="{FF2B5EF4-FFF2-40B4-BE49-F238E27FC236}">
                <a16:creationId xmlns:a16="http://schemas.microsoft.com/office/drawing/2014/main" id="{68E36798-557F-4EC9-B193-B99533E098E9}"/>
              </a:ext>
            </a:extLst>
          </p:cNvPr>
          <p:cNvSpPr txBox="1"/>
          <p:nvPr/>
        </p:nvSpPr>
        <p:spPr>
          <a:xfrm>
            <a:off x="6779211" y="937667"/>
            <a:ext cx="2524424" cy="861774"/>
          </a:xfrm>
          <a:prstGeom prst="rect">
            <a:avLst/>
          </a:prstGeom>
          <a:noFill/>
        </p:spPr>
        <p:txBody>
          <a:bodyPr wrap="square" lIns="91440" tIns="45720" rIns="91440" bIns="45720" anchor="t">
            <a:spAutoFit/>
          </a:bodyPr>
          <a:lstStyle/>
          <a:p>
            <a:r>
              <a:rPr lang="en-US" sz="1400" b="1" dirty="0"/>
              <a:t>SOC as a Service</a:t>
            </a:r>
            <a:br>
              <a:rPr lang="en-US" sz="1400" b="1" dirty="0"/>
            </a:br>
            <a:r>
              <a:rPr lang="en-US" sz="1200" dirty="0"/>
              <a:t>Key use cases</a:t>
            </a:r>
            <a:endParaRPr lang="en-US" dirty="0">
              <a:cs typeface="Arial"/>
            </a:endParaRPr>
          </a:p>
          <a:p>
            <a:pPr marL="171450" indent="-171450">
              <a:buFont typeface="Arial"/>
              <a:buChar char="•"/>
            </a:pPr>
            <a:r>
              <a:rPr lang="en-US" sz="1200" dirty="0"/>
              <a:t>Managed Firewall and Endpoint</a:t>
            </a:r>
            <a:endParaRPr lang="en-US" sz="1200" dirty="0">
              <a:cs typeface="Arial"/>
            </a:endParaRPr>
          </a:p>
          <a:p>
            <a:pPr marL="171450" indent="-171450">
              <a:buFont typeface="Arial"/>
              <a:buChar char="•"/>
            </a:pPr>
            <a:r>
              <a:rPr lang="en-US" sz="1200" dirty="0"/>
              <a:t>Alert Triage</a:t>
            </a:r>
            <a:endParaRPr lang="en-US" sz="1200" dirty="0">
              <a:cs typeface="Arial"/>
            </a:endParaRPr>
          </a:p>
        </p:txBody>
      </p:sp>
      <p:sp>
        <p:nvSpPr>
          <p:cNvPr id="55" name="TextBox 54">
            <a:extLst>
              <a:ext uri="{FF2B5EF4-FFF2-40B4-BE49-F238E27FC236}">
                <a16:creationId xmlns:a16="http://schemas.microsoft.com/office/drawing/2014/main" id="{42A1194F-DCBF-4A96-9F46-013C756D1CAA}"/>
              </a:ext>
            </a:extLst>
          </p:cNvPr>
          <p:cNvSpPr txBox="1"/>
          <p:nvPr/>
        </p:nvSpPr>
        <p:spPr>
          <a:xfrm>
            <a:off x="8244263" y="1747644"/>
            <a:ext cx="2967208" cy="1046440"/>
          </a:xfrm>
          <a:prstGeom prst="rect">
            <a:avLst/>
          </a:prstGeom>
          <a:noFill/>
        </p:spPr>
        <p:txBody>
          <a:bodyPr wrap="square" lIns="91440" tIns="45720" rIns="91440" bIns="45720" anchor="t">
            <a:spAutoFit/>
          </a:bodyPr>
          <a:lstStyle/>
          <a:p>
            <a:r>
              <a:rPr lang="en-US" sz="1400" b="1"/>
              <a:t>Managed Detection &amp; Response</a:t>
            </a:r>
            <a:br>
              <a:rPr lang="en-US" sz="1400" b="1"/>
            </a:br>
            <a:r>
              <a:rPr lang="en-US" sz="1200"/>
              <a:t>Key use cases</a:t>
            </a:r>
            <a:endParaRPr lang="en-US">
              <a:cs typeface="Arial"/>
            </a:endParaRPr>
          </a:p>
          <a:p>
            <a:pPr marL="171450" indent="-171450">
              <a:buFont typeface="Arial"/>
              <a:buChar char="•"/>
            </a:pPr>
            <a:r>
              <a:rPr lang="en-US" sz="1200"/>
              <a:t>Endpoint Detection and Response</a:t>
            </a:r>
            <a:endParaRPr lang="en-US" sz="1200">
              <a:cs typeface="Arial"/>
            </a:endParaRPr>
          </a:p>
          <a:p>
            <a:pPr marL="171450" indent="-171450">
              <a:buFont typeface="Arial"/>
              <a:buChar char="•"/>
            </a:pPr>
            <a:r>
              <a:rPr lang="en-US" sz="1200"/>
              <a:t>Threat Hunting</a:t>
            </a:r>
            <a:endParaRPr lang="en-US" sz="1200">
              <a:cs typeface="Arial"/>
            </a:endParaRPr>
          </a:p>
          <a:p>
            <a:pPr marL="171450" indent="-171450">
              <a:buFont typeface="Arial"/>
              <a:buChar char="•"/>
            </a:pPr>
            <a:r>
              <a:rPr lang="en-US" sz="1200">
                <a:cs typeface="Arial"/>
              </a:rPr>
              <a:t>Alert Triage</a:t>
            </a:r>
          </a:p>
        </p:txBody>
      </p:sp>
      <p:sp>
        <p:nvSpPr>
          <p:cNvPr id="56" name="TextBox 55">
            <a:extLst>
              <a:ext uri="{FF2B5EF4-FFF2-40B4-BE49-F238E27FC236}">
                <a16:creationId xmlns:a16="http://schemas.microsoft.com/office/drawing/2014/main" id="{894E3798-DEE4-4506-862D-A01B0C522750}"/>
              </a:ext>
            </a:extLst>
          </p:cNvPr>
          <p:cNvSpPr txBox="1"/>
          <p:nvPr/>
        </p:nvSpPr>
        <p:spPr>
          <a:xfrm>
            <a:off x="9356372" y="2694995"/>
            <a:ext cx="2647992" cy="861774"/>
          </a:xfrm>
          <a:prstGeom prst="rect">
            <a:avLst/>
          </a:prstGeom>
          <a:noFill/>
        </p:spPr>
        <p:txBody>
          <a:bodyPr wrap="square" lIns="91440" tIns="45720" rIns="91440" bIns="45720" anchor="t">
            <a:spAutoFit/>
          </a:bodyPr>
          <a:lstStyle/>
          <a:p>
            <a:r>
              <a:rPr lang="en-US" sz="1400" b="1" dirty="0"/>
              <a:t>Incident Response Service </a:t>
            </a:r>
            <a:br>
              <a:rPr lang="en-US" sz="1400" b="1" dirty="0"/>
            </a:br>
            <a:r>
              <a:rPr lang="en-US" sz="1200" dirty="0"/>
              <a:t>Key use cases</a:t>
            </a:r>
            <a:endParaRPr lang="en-US" dirty="0">
              <a:cs typeface="Arial"/>
            </a:endParaRPr>
          </a:p>
          <a:p>
            <a:pPr marL="171450" indent="-171450">
              <a:buFont typeface="Arial"/>
              <a:buChar char="•"/>
            </a:pPr>
            <a:r>
              <a:rPr lang="en-US" sz="1200" dirty="0"/>
              <a:t>Identify and contain incidents</a:t>
            </a:r>
            <a:endParaRPr lang="en-US" sz="1200" dirty="0">
              <a:cs typeface="Arial"/>
            </a:endParaRPr>
          </a:p>
          <a:p>
            <a:pPr marL="171450" indent="-171450">
              <a:buFont typeface="Arial"/>
              <a:buChar char="•"/>
            </a:pPr>
            <a:r>
              <a:rPr lang="en-US" sz="1200" dirty="0"/>
              <a:t>Scope and remediate</a:t>
            </a:r>
            <a:endParaRPr lang="en-US" sz="1200" dirty="0">
              <a:cs typeface="Arial"/>
            </a:endParaRPr>
          </a:p>
        </p:txBody>
      </p:sp>
      <p:sp>
        <p:nvSpPr>
          <p:cNvPr id="58" name="TextBox 57">
            <a:extLst>
              <a:ext uri="{FF2B5EF4-FFF2-40B4-BE49-F238E27FC236}">
                <a16:creationId xmlns:a16="http://schemas.microsoft.com/office/drawing/2014/main" id="{1A0DCD95-9714-40E9-8ECB-9D9DFD62B1DB}"/>
              </a:ext>
            </a:extLst>
          </p:cNvPr>
          <p:cNvSpPr txBox="1"/>
          <p:nvPr/>
        </p:nvSpPr>
        <p:spPr>
          <a:xfrm>
            <a:off x="8651480" y="3677393"/>
            <a:ext cx="3307019" cy="861774"/>
          </a:xfrm>
          <a:prstGeom prst="rect">
            <a:avLst/>
          </a:prstGeom>
          <a:noFill/>
        </p:spPr>
        <p:txBody>
          <a:bodyPr wrap="square" lIns="91440" tIns="45720" rIns="91440" bIns="45720" anchor="t">
            <a:spAutoFit/>
          </a:bodyPr>
          <a:lstStyle/>
          <a:p>
            <a:r>
              <a:rPr lang="en-US" sz="1400" b="1" dirty="0"/>
              <a:t>Security Awareness &amp; Training</a:t>
            </a:r>
            <a:br>
              <a:rPr lang="en-US" sz="1400" b="1" dirty="0"/>
            </a:br>
            <a:r>
              <a:rPr lang="en-US" sz="1200" dirty="0"/>
              <a:t>Key use cases</a:t>
            </a:r>
            <a:endParaRPr lang="en-US" dirty="0">
              <a:cs typeface="Arial"/>
            </a:endParaRPr>
          </a:p>
          <a:p>
            <a:pPr marL="171450" indent="-171450">
              <a:buFont typeface="Arial"/>
              <a:buChar char="•"/>
            </a:pPr>
            <a:r>
              <a:rPr lang="en-US" sz="1200" dirty="0"/>
              <a:t>Automated phish testing</a:t>
            </a:r>
            <a:endParaRPr lang="en-US" sz="1200" dirty="0">
              <a:cs typeface="Arial"/>
            </a:endParaRPr>
          </a:p>
          <a:p>
            <a:pPr marL="171450" indent="-171450">
              <a:buFont typeface="Arial"/>
              <a:buChar char="•"/>
            </a:pPr>
            <a:r>
              <a:rPr lang="en-US" sz="1200" dirty="0"/>
              <a:t>Integrated user training</a:t>
            </a:r>
            <a:endParaRPr lang="en-US" sz="1200" dirty="0">
              <a:cs typeface="Arial"/>
            </a:endParaRPr>
          </a:p>
        </p:txBody>
      </p:sp>
      <p:sp>
        <p:nvSpPr>
          <p:cNvPr id="53" name="Oval 52">
            <a:extLst>
              <a:ext uri="{FF2B5EF4-FFF2-40B4-BE49-F238E27FC236}">
                <a16:creationId xmlns:a16="http://schemas.microsoft.com/office/drawing/2014/main" id="{023C793E-A916-F74C-BC4D-4FBC219F0371}"/>
              </a:ext>
            </a:extLst>
          </p:cNvPr>
          <p:cNvSpPr/>
          <p:nvPr/>
        </p:nvSpPr>
        <p:spPr>
          <a:xfrm>
            <a:off x="4623826" y="2195936"/>
            <a:ext cx="2962914" cy="2962914"/>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60" name="TextBox 59">
            <a:extLst>
              <a:ext uri="{FF2B5EF4-FFF2-40B4-BE49-F238E27FC236}">
                <a16:creationId xmlns:a16="http://schemas.microsoft.com/office/drawing/2014/main" id="{3629FEED-832C-8046-A96E-CC04D9CEE411}"/>
              </a:ext>
            </a:extLst>
          </p:cNvPr>
          <p:cNvSpPr txBox="1"/>
          <p:nvPr/>
        </p:nvSpPr>
        <p:spPr>
          <a:xfrm rot="3643202">
            <a:off x="5233965" y="2488447"/>
            <a:ext cx="2305503" cy="2036322"/>
          </a:xfrm>
          <a:prstGeom prst="rect">
            <a:avLst/>
          </a:prstGeom>
          <a:noFill/>
          <a:ln>
            <a:noFill/>
          </a:ln>
        </p:spPr>
        <p:txBody>
          <a:bodyPr wrap="square" rtlCol="0">
            <a:prstTxWarp prst="textArchUp">
              <a:avLst>
                <a:gd name="adj" fmla="val 10768346"/>
              </a:avLst>
            </a:prstTxWarp>
            <a:spAutoFit/>
          </a:bodyPr>
          <a:lstStyle>
            <a:defPPr>
              <a:defRPr lang="en-US"/>
            </a:defPPr>
            <a:lvl1pPr marR="0" lvl="0" indent="0" algn="ctr" fontAlgn="auto">
              <a:lnSpc>
                <a:spcPct val="95000"/>
              </a:lnSpc>
              <a:spcBef>
                <a:spcPts val="300"/>
              </a:spcBef>
              <a:spcAft>
                <a:spcPts val="0"/>
              </a:spcAft>
              <a:buClrTx/>
              <a:buSzTx/>
              <a:buFontTx/>
              <a:buNone/>
              <a:tabLst/>
              <a:defRPr sz="1000" b="1">
                <a:solidFill>
                  <a:schemeClr val="tx1">
                    <a:lumMod val="65000"/>
                    <a:lumOff val="35000"/>
                  </a:schemeClr>
                </a:solidFill>
                <a:latin typeface="Arial" panose="020B0604020202020204"/>
              </a:defRPr>
            </a:lvl1pPr>
          </a:lstStyle>
          <a:p>
            <a:r>
              <a:rPr lang="en-US" sz="1100">
                <a:solidFill>
                  <a:schemeClr val="tx1"/>
                </a:solidFill>
              </a:rPr>
              <a:t>Managed SOC</a:t>
            </a:r>
          </a:p>
        </p:txBody>
      </p:sp>
      <p:sp>
        <p:nvSpPr>
          <p:cNvPr id="65" name="TextBox 64">
            <a:extLst>
              <a:ext uri="{FF2B5EF4-FFF2-40B4-BE49-F238E27FC236}">
                <a16:creationId xmlns:a16="http://schemas.microsoft.com/office/drawing/2014/main" id="{BC91DF9D-1EAB-5F44-A800-A4198F73065D}"/>
              </a:ext>
            </a:extLst>
          </p:cNvPr>
          <p:cNvSpPr txBox="1"/>
          <p:nvPr/>
        </p:nvSpPr>
        <p:spPr>
          <a:xfrm rot="18153448">
            <a:off x="4728946" y="2490351"/>
            <a:ext cx="2076967" cy="1839167"/>
          </a:xfrm>
          <a:prstGeom prst="rect">
            <a:avLst/>
          </a:prstGeom>
          <a:noFill/>
          <a:ln>
            <a:noFill/>
          </a:ln>
        </p:spPr>
        <p:txBody>
          <a:bodyPr wrap="square" rtlCol="0">
            <a:prstTxWarp prst="textArchUp">
              <a:avLst>
                <a:gd name="adj" fmla="val 10768346"/>
              </a:avLst>
            </a:prstTxWarp>
            <a:spAutoFit/>
          </a:bodyPr>
          <a:lstStyle>
            <a:defPPr>
              <a:defRPr lang="en-US"/>
            </a:defPPr>
            <a:lvl1pPr marR="0" lvl="0" indent="0" algn="ctr" fontAlgn="auto">
              <a:lnSpc>
                <a:spcPct val="95000"/>
              </a:lnSpc>
              <a:spcBef>
                <a:spcPts val="300"/>
              </a:spcBef>
              <a:spcAft>
                <a:spcPts val="0"/>
              </a:spcAft>
              <a:buClrTx/>
              <a:buSzTx/>
              <a:buFontTx/>
              <a:buNone/>
              <a:tabLst/>
              <a:defRPr sz="1000" b="1">
                <a:solidFill>
                  <a:schemeClr val="tx1">
                    <a:lumMod val="65000"/>
                    <a:lumOff val="35000"/>
                  </a:schemeClr>
                </a:solidFill>
                <a:latin typeface="Arial" panose="020B0604020202020204"/>
              </a:defRPr>
            </a:lvl1pPr>
          </a:lstStyle>
          <a:p>
            <a:r>
              <a:rPr lang="en-US" sz="1100">
                <a:solidFill>
                  <a:schemeClr val="tx1"/>
                </a:solidFill>
              </a:rPr>
              <a:t>SOC Platform</a:t>
            </a:r>
          </a:p>
        </p:txBody>
      </p:sp>
      <p:sp>
        <p:nvSpPr>
          <p:cNvPr id="66" name="TextBox 65">
            <a:extLst>
              <a:ext uri="{FF2B5EF4-FFF2-40B4-BE49-F238E27FC236}">
                <a16:creationId xmlns:a16="http://schemas.microsoft.com/office/drawing/2014/main" id="{9869CBE9-E446-A04D-A328-FC28B6DFAE11}"/>
              </a:ext>
            </a:extLst>
          </p:cNvPr>
          <p:cNvSpPr txBox="1"/>
          <p:nvPr/>
        </p:nvSpPr>
        <p:spPr>
          <a:xfrm rot="10852284">
            <a:off x="5057516" y="3201601"/>
            <a:ext cx="2076967" cy="1839167"/>
          </a:xfrm>
          <a:prstGeom prst="rect">
            <a:avLst/>
          </a:prstGeom>
          <a:noFill/>
          <a:ln>
            <a:noFill/>
          </a:ln>
        </p:spPr>
        <p:txBody>
          <a:bodyPr wrap="square" rtlCol="0">
            <a:prstTxWarp prst="textArchUp">
              <a:avLst>
                <a:gd name="adj" fmla="val 10768346"/>
              </a:avLst>
            </a:prstTxWarp>
            <a:spAutoFit/>
          </a:bodyPr>
          <a:lstStyle>
            <a:defPPr>
              <a:defRPr lang="en-US"/>
            </a:defPPr>
            <a:lvl1pPr marR="0" lvl="0" indent="0" algn="ctr" fontAlgn="auto">
              <a:lnSpc>
                <a:spcPct val="95000"/>
              </a:lnSpc>
              <a:spcBef>
                <a:spcPts val="300"/>
              </a:spcBef>
              <a:spcAft>
                <a:spcPts val="0"/>
              </a:spcAft>
              <a:buClrTx/>
              <a:buSzTx/>
              <a:buFontTx/>
              <a:buNone/>
              <a:tabLst/>
              <a:defRPr sz="1000" b="1">
                <a:solidFill>
                  <a:schemeClr val="tx1">
                    <a:lumMod val="65000"/>
                    <a:lumOff val="35000"/>
                  </a:schemeClr>
                </a:solidFill>
                <a:latin typeface="Arial" panose="020B0604020202020204"/>
              </a:defRPr>
            </a:lvl1pPr>
          </a:lstStyle>
          <a:p>
            <a:r>
              <a:rPr lang="en-US" sz="1100">
                <a:solidFill>
                  <a:schemeClr val="tx1"/>
                </a:solidFill>
              </a:rPr>
              <a:t>Breach Protection</a:t>
            </a:r>
          </a:p>
        </p:txBody>
      </p:sp>
      <p:pic>
        <p:nvPicPr>
          <p:cNvPr id="69" name="Graphic 68">
            <a:extLst>
              <a:ext uri="{FF2B5EF4-FFF2-40B4-BE49-F238E27FC236}">
                <a16:creationId xmlns:a16="http://schemas.microsoft.com/office/drawing/2014/main" id="{26A7AFA9-6E5A-2D4C-9BDD-3A69A0396C5E}"/>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6569347" y="2977929"/>
            <a:ext cx="544466" cy="544466"/>
          </a:xfrm>
          <a:prstGeom prst="rect">
            <a:avLst/>
          </a:prstGeom>
        </p:spPr>
      </p:pic>
      <p:pic>
        <p:nvPicPr>
          <p:cNvPr id="70" name="Graphic 69">
            <a:extLst>
              <a:ext uri="{FF2B5EF4-FFF2-40B4-BE49-F238E27FC236}">
                <a16:creationId xmlns:a16="http://schemas.microsoft.com/office/drawing/2014/main" id="{97D632D5-B4F8-024B-83C9-CB963C07F6BA}"/>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158513" y="2965786"/>
            <a:ext cx="470553" cy="470553"/>
          </a:xfrm>
          <a:prstGeom prst="rect">
            <a:avLst/>
          </a:prstGeom>
        </p:spPr>
      </p:pic>
      <p:pic>
        <p:nvPicPr>
          <p:cNvPr id="71" name="Graphic 70">
            <a:extLst>
              <a:ext uri="{FF2B5EF4-FFF2-40B4-BE49-F238E27FC236}">
                <a16:creationId xmlns:a16="http://schemas.microsoft.com/office/drawing/2014/main" id="{6C99F396-1933-5D4B-BB53-B27BC1C95506}"/>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890411" y="4266155"/>
            <a:ext cx="496305" cy="496305"/>
          </a:xfrm>
          <a:prstGeom prst="rect">
            <a:avLst/>
          </a:prstGeom>
        </p:spPr>
      </p:pic>
      <p:pic>
        <p:nvPicPr>
          <p:cNvPr id="73" name="Graphic 3">
            <a:extLst>
              <a:ext uri="{FF2B5EF4-FFF2-40B4-BE49-F238E27FC236}">
                <a16:creationId xmlns:a16="http://schemas.microsoft.com/office/drawing/2014/main" id="{EB5ED5A5-5920-4C4E-BA59-600041B5394A}"/>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5668509" y="3227608"/>
            <a:ext cx="882902" cy="874857"/>
          </a:xfrm>
          <a:prstGeom prst="rect">
            <a:avLst/>
          </a:prstGeom>
        </p:spPr>
      </p:pic>
      <p:cxnSp>
        <p:nvCxnSpPr>
          <p:cNvPr id="38" name="Straight Connector 37">
            <a:extLst>
              <a:ext uri="{FF2B5EF4-FFF2-40B4-BE49-F238E27FC236}">
                <a16:creationId xmlns:a16="http://schemas.microsoft.com/office/drawing/2014/main" id="{3CE60EED-01EF-4572-9768-E86184CD514B}"/>
              </a:ext>
            </a:extLst>
          </p:cNvPr>
          <p:cNvCxnSpPr>
            <a:cxnSpLocks/>
          </p:cNvCxnSpPr>
          <p:nvPr/>
        </p:nvCxnSpPr>
        <p:spPr>
          <a:xfrm flipH="1" flipV="1">
            <a:off x="7502859" y="4464962"/>
            <a:ext cx="4398532" cy="406583"/>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46" name="Graphic 1">
            <a:extLst>
              <a:ext uri="{FF2B5EF4-FFF2-40B4-BE49-F238E27FC236}">
                <a16:creationId xmlns:a16="http://schemas.microsoft.com/office/drawing/2014/main" id="{3C684A01-CC2F-4F5D-9C74-1F037D217F30}"/>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7756011" y="2048088"/>
            <a:ext cx="457200" cy="457200"/>
          </a:xfrm>
          <a:prstGeom prst="rect">
            <a:avLst/>
          </a:prstGeom>
        </p:spPr>
      </p:pic>
      <p:pic>
        <p:nvPicPr>
          <p:cNvPr id="57" name="Graphic 2">
            <a:extLst>
              <a:ext uri="{FF2B5EF4-FFF2-40B4-BE49-F238E27FC236}">
                <a16:creationId xmlns:a16="http://schemas.microsoft.com/office/drawing/2014/main" id="{277738CC-81F1-4DF2-AA17-292B402338C0}"/>
              </a:ext>
            </a:extLst>
          </p:cNvPr>
          <p:cNvPicPr>
            <a:picLocks noChangeAspect="1"/>
          </p:cNvPicPr>
          <p:nvPr/>
        </p:nvPicPr>
        <p:blipFill>
          <a:blip r:embed="rId33"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8839091" y="2957781"/>
            <a:ext cx="457200" cy="457200"/>
          </a:xfrm>
          <a:prstGeom prst="rect">
            <a:avLst/>
          </a:prstGeom>
        </p:spPr>
      </p:pic>
      <p:pic>
        <p:nvPicPr>
          <p:cNvPr id="59" name="Graphic 1">
            <a:extLst>
              <a:ext uri="{FF2B5EF4-FFF2-40B4-BE49-F238E27FC236}">
                <a16:creationId xmlns:a16="http://schemas.microsoft.com/office/drawing/2014/main" id="{9E1B10B4-4F6A-477D-94C6-A0DFB462563A}"/>
              </a:ext>
            </a:extLst>
          </p:cNvPr>
          <p:cNvPicPr>
            <a:picLocks noChangeAspect="1"/>
          </p:cNvPicPr>
          <p:nvPr/>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6277482" y="1196199"/>
            <a:ext cx="457200" cy="457200"/>
          </a:xfrm>
          <a:prstGeom prst="rect">
            <a:avLst/>
          </a:prstGeom>
        </p:spPr>
      </p:pic>
      <p:sp>
        <p:nvSpPr>
          <p:cNvPr id="61" name="TextBox 60">
            <a:extLst>
              <a:ext uri="{FF2B5EF4-FFF2-40B4-BE49-F238E27FC236}">
                <a16:creationId xmlns:a16="http://schemas.microsoft.com/office/drawing/2014/main" id="{F1686203-AAAA-C1A2-FE9E-AE9E5C3EC328}"/>
              </a:ext>
            </a:extLst>
          </p:cNvPr>
          <p:cNvSpPr txBox="1"/>
          <p:nvPr/>
        </p:nvSpPr>
        <p:spPr>
          <a:xfrm>
            <a:off x="3992864" y="841129"/>
            <a:ext cx="2081642" cy="1415772"/>
          </a:xfrm>
          <a:prstGeom prst="rect">
            <a:avLst/>
          </a:prstGeom>
          <a:noFill/>
        </p:spPr>
        <p:txBody>
          <a:bodyPr wrap="square" lIns="91440" tIns="45720" rIns="91440" bIns="45720" anchor="t">
            <a:spAutoFit/>
          </a:bodyPr>
          <a:lstStyle/>
          <a:p>
            <a:r>
              <a:rPr lang="en-US" sz="1400" b="1" err="1"/>
              <a:t>FortiEDR</a:t>
            </a:r>
            <a:br>
              <a:rPr lang="en-US" sz="1400" b="1"/>
            </a:br>
            <a:r>
              <a:rPr lang="en-US" sz="1200"/>
              <a:t>Key use cases</a:t>
            </a:r>
          </a:p>
          <a:p>
            <a:pPr marL="171450" indent="-171450">
              <a:buFont typeface="Arial"/>
              <a:buChar char="•"/>
            </a:pPr>
            <a:r>
              <a:rPr lang="en-US" sz="1200"/>
              <a:t>Attack Surface Reduction</a:t>
            </a:r>
            <a:endParaRPr lang="en-US" sz="1200">
              <a:cs typeface="Arial"/>
            </a:endParaRPr>
          </a:p>
          <a:p>
            <a:pPr marL="171450" indent="-171450">
              <a:buFont typeface="Arial"/>
              <a:buChar char="•"/>
            </a:pPr>
            <a:r>
              <a:rPr lang="en-US" sz="1200"/>
              <a:t>NGAV</a:t>
            </a:r>
            <a:endParaRPr lang="en-US" sz="1200">
              <a:cs typeface="Arial"/>
            </a:endParaRPr>
          </a:p>
          <a:p>
            <a:pPr marL="171450" indent="-171450">
              <a:buFont typeface="Arial"/>
              <a:buChar char="•"/>
            </a:pPr>
            <a:r>
              <a:rPr lang="en-US" sz="1200"/>
              <a:t>EDR</a:t>
            </a:r>
            <a:r>
              <a:rPr lang="en-US" sz="1200">
                <a:cs typeface="Arial"/>
              </a:rPr>
              <a:t>/ XDR</a:t>
            </a:r>
          </a:p>
          <a:p>
            <a:pPr marL="171450" indent="-171450">
              <a:buFont typeface="Arial"/>
              <a:buChar char="•"/>
            </a:pPr>
            <a:r>
              <a:rPr lang="en-US" sz="1200">
                <a:cs typeface="Arial"/>
              </a:rPr>
              <a:t>Ransomware Protection</a:t>
            </a:r>
          </a:p>
          <a:p>
            <a:endParaRPr lang="en-US" sz="1200">
              <a:cs typeface="Arial"/>
            </a:endParaRPr>
          </a:p>
        </p:txBody>
      </p:sp>
      <p:pic>
        <p:nvPicPr>
          <p:cNvPr id="63" name="Picture 46" descr="A picture containing text, light&#10;&#10;Description automatically generated">
            <a:extLst>
              <a:ext uri="{FF2B5EF4-FFF2-40B4-BE49-F238E27FC236}">
                <a16:creationId xmlns:a16="http://schemas.microsoft.com/office/drawing/2014/main" id="{05851DB3-E055-3573-CD00-49FAEC92861B}"/>
              </a:ext>
            </a:extLst>
          </p:cNvPr>
          <p:cNvPicPr>
            <a:picLocks noChangeAspect="1"/>
          </p:cNvPicPr>
          <p:nvPr/>
        </p:nvPicPr>
        <p:blipFill>
          <a:blip r:embed="rId37"/>
          <a:stretch>
            <a:fillRect/>
          </a:stretch>
        </p:blipFill>
        <p:spPr>
          <a:xfrm>
            <a:off x="3252531" y="827548"/>
            <a:ext cx="588983" cy="588983"/>
          </a:xfrm>
          <a:prstGeom prst="rect">
            <a:avLst/>
          </a:prstGeom>
        </p:spPr>
      </p:pic>
      <p:sp>
        <p:nvSpPr>
          <p:cNvPr id="4" name="TextBox 3">
            <a:extLst>
              <a:ext uri="{FF2B5EF4-FFF2-40B4-BE49-F238E27FC236}">
                <a16:creationId xmlns:a16="http://schemas.microsoft.com/office/drawing/2014/main" id="{B571CA44-580D-CF5F-A57C-148D04C9482C}"/>
              </a:ext>
            </a:extLst>
          </p:cNvPr>
          <p:cNvSpPr txBox="1"/>
          <p:nvPr/>
        </p:nvSpPr>
        <p:spPr>
          <a:xfrm>
            <a:off x="9786428" y="776139"/>
            <a:ext cx="2524424" cy="923330"/>
          </a:xfrm>
          <a:prstGeom prst="rect">
            <a:avLst/>
          </a:prstGeom>
          <a:noFill/>
        </p:spPr>
        <p:txBody>
          <a:bodyPr wrap="square" lIns="91440" tIns="45720" rIns="91440" bIns="45720" anchor="t">
            <a:spAutoFit/>
          </a:bodyPr>
          <a:lstStyle/>
          <a:p>
            <a:r>
              <a:rPr lang="en-US" sz="1400" b="1" dirty="0"/>
              <a:t>Compromise Assessment</a:t>
            </a:r>
            <a:br>
              <a:rPr lang="en-US" sz="1400" b="1" dirty="0"/>
            </a:br>
            <a:r>
              <a:rPr lang="en-US" sz="1400" b="1" dirty="0"/>
              <a:t>SOC Assessment</a:t>
            </a:r>
          </a:p>
          <a:p>
            <a:r>
              <a:rPr lang="en-US" sz="1400" b="1" dirty="0"/>
              <a:t>Tabletop Exercises </a:t>
            </a:r>
          </a:p>
          <a:p>
            <a:endParaRPr lang="en-US" sz="1200" dirty="0">
              <a:cs typeface="Arial"/>
            </a:endParaRPr>
          </a:p>
        </p:txBody>
      </p:sp>
    </p:spTree>
    <p:extLst>
      <p:ext uri="{BB962C8B-B14F-4D97-AF65-F5344CB8AC3E}">
        <p14:creationId xmlns:p14="http://schemas.microsoft.com/office/powerpoint/2010/main" val="2086796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2A655B2-704C-4111-AB49-6AB3794D4079}"/>
              </a:ext>
            </a:extLst>
          </p:cNvPr>
          <p:cNvPicPr>
            <a:picLocks noChangeAspect="1"/>
          </p:cNvPicPr>
          <p:nvPr/>
        </p:nvPicPr>
        <p:blipFill>
          <a:blip r:embed="rId3"/>
          <a:stretch>
            <a:fillRect/>
          </a:stretch>
        </p:blipFill>
        <p:spPr>
          <a:xfrm>
            <a:off x="4693397" y="2082476"/>
            <a:ext cx="180000" cy="180000"/>
          </a:xfrm>
          <a:prstGeom prst="rect">
            <a:avLst/>
          </a:prstGeom>
        </p:spPr>
      </p:pic>
      <p:graphicFrame>
        <p:nvGraphicFramePr>
          <p:cNvPr id="5" name="Diagram 4">
            <a:extLst>
              <a:ext uri="{FF2B5EF4-FFF2-40B4-BE49-F238E27FC236}">
                <a16:creationId xmlns:a16="http://schemas.microsoft.com/office/drawing/2014/main" id="{184F58E7-E20E-994B-BED3-32991A429749}"/>
              </a:ext>
            </a:extLst>
          </p:cNvPr>
          <p:cNvGraphicFramePr/>
          <p:nvPr/>
        </p:nvGraphicFramePr>
        <p:xfrm>
          <a:off x="1405432" y="2008612"/>
          <a:ext cx="8766090" cy="4929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6DC406CB-92AB-F144-AF18-174C61F9D512}"/>
              </a:ext>
            </a:extLst>
          </p:cNvPr>
          <p:cNvSpPr txBox="1"/>
          <p:nvPr/>
        </p:nvSpPr>
        <p:spPr>
          <a:xfrm>
            <a:off x="5094696" y="6161641"/>
            <a:ext cx="1712327" cy="267766"/>
          </a:xfrm>
          <a:prstGeom prst="rect">
            <a:avLst/>
          </a:prstGeom>
          <a:noFill/>
        </p:spPr>
        <p:txBody>
          <a:bodyPr wrap="non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Cybersecurity</a:t>
            </a:r>
            <a:r>
              <a:rPr kumimoji="0" lang="en-GB" sz="1200" b="0" i="0" u="none" strike="noStrike" kern="1200" cap="none" spc="0" normalizeH="0" baseline="0" noProof="0">
                <a:ln>
                  <a:noFill/>
                </a:ln>
                <a:solidFill>
                  <a:srgbClr val="253746">
                    <a:lumMod val="20000"/>
                    <a:lumOff val="80000"/>
                  </a:srgbClr>
                </a:solidFill>
                <a:effectLst/>
                <a:uLnTx/>
                <a:uFillTx/>
                <a:latin typeface="Arial" panose="020B0604020202020204"/>
                <a:ea typeface="+mn-ea"/>
                <a:cs typeface="Arial" panose="020B0604020202020204" pitchFamily="34" charset="0"/>
              </a:rPr>
              <a:t> </a:t>
            </a: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Maturity</a:t>
            </a:r>
          </a:p>
        </p:txBody>
      </p:sp>
      <p:sp>
        <p:nvSpPr>
          <p:cNvPr id="14" name="TextBox 13">
            <a:extLst>
              <a:ext uri="{FF2B5EF4-FFF2-40B4-BE49-F238E27FC236}">
                <a16:creationId xmlns:a16="http://schemas.microsoft.com/office/drawing/2014/main" id="{2EDA8442-96C4-3E41-8878-B6A806811979}"/>
              </a:ext>
            </a:extLst>
          </p:cNvPr>
          <p:cNvSpPr txBox="1"/>
          <p:nvPr/>
        </p:nvSpPr>
        <p:spPr>
          <a:xfrm rot="16200000">
            <a:off x="124831" y="3723933"/>
            <a:ext cx="1532791" cy="267766"/>
          </a:xfrm>
          <a:prstGeom prst="rect">
            <a:avLst/>
          </a:prstGeom>
          <a:noFill/>
        </p:spPr>
        <p:txBody>
          <a:bodyPr wrap="non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Levels</a:t>
            </a:r>
            <a:r>
              <a:rPr kumimoji="0" lang="en-GB" sz="1200" b="0" i="0" u="none" strike="noStrike" kern="1200" cap="none" spc="0" normalizeH="0" baseline="0" noProof="0">
                <a:ln>
                  <a:noFill/>
                </a:ln>
                <a:solidFill>
                  <a:srgbClr val="253746">
                    <a:lumMod val="20000"/>
                    <a:lumOff val="80000"/>
                  </a:srgbClr>
                </a:solidFill>
                <a:effectLst/>
                <a:uLnTx/>
                <a:uFillTx/>
                <a:latin typeface="Arial" panose="020B0604020202020204"/>
                <a:ea typeface="+mn-ea"/>
                <a:cs typeface="Arial" panose="020B0604020202020204" pitchFamily="34" charset="0"/>
              </a:rPr>
              <a:t> </a:t>
            </a: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of</a:t>
            </a:r>
            <a:r>
              <a:rPr kumimoji="0" lang="en-GB" sz="1200" b="0" i="0" u="none" strike="noStrike" kern="1200" cap="none" spc="0" normalizeH="0" baseline="0" noProof="0">
                <a:ln>
                  <a:noFill/>
                </a:ln>
                <a:solidFill>
                  <a:srgbClr val="253746">
                    <a:lumMod val="20000"/>
                    <a:lumOff val="80000"/>
                  </a:srgbClr>
                </a:solidFill>
                <a:effectLst/>
                <a:uLnTx/>
                <a:uFillTx/>
                <a:latin typeface="Arial" panose="020B0604020202020204"/>
                <a:ea typeface="+mn-ea"/>
                <a:cs typeface="Arial" panose="020B0604020202020204" pitchFamily="34" charset="0"/>
              </a:rPr>
              <a:t> </a:t>
            </a: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Protection</a:t>
            </a:r>
          </a:p>
        </p:txBody>
      </p:sp>
      <p:sp>
        <p:nvSpPr>
          <p:cNvPr id="2" name="Rectangle 1">
            <a:extLst>
              <a:ext uri="{FF2B5EF4-FFF2-40B4-BE49-F238E27FC236}">
                <a16:creationId xmlns:a16="http://schemas.microsoft.com/office/drawing/2014/main" id="{857D1314-2928-AA43-9594-577D58FCFE98}"/>
              </a:ext>
            </a:extLst>
          </p:cNvPr>
          <p:cNvSpPr/>
          <p:nvPr/>
        </p:nvSpPr>
        <p:spPr>
          <a:xfrm>
            <a:off x="1025110" y="6059259"/>
            <a:ext cx="1552028"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mn-ea"/>
                <a:cs typeface="Arial" panose="020B0604020202020204" pitchFamily="34" charset="0"/>
              </a:rPr>
              <a:t>Based on CMMI, NIST, ARC </a:t>
            </a:r>
            <a:endPar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EEC8B7D-0531-9B49-AF87-BDEA853C414B}"/>
              </a:ext>
            </a:extLst>
          </p:cNvPr>
          <p:cNvSpPr txBox="1"/>
          <p:nvPr/>
        </p:nvSpPr>
        <p:spPr>
          <a:xfrm>
            <a:off x="10899996" y="3282869"/>
            <a:ext cx="959493" cy="267766"/>
          </a:xfrm>
          <a:prstGeom prst="rect">
            <a:avLst/>
          </a:prstGeom>
          <a:solidFill>
            <a:srgbClr val="C00000"/>
          </a:solidFill>
        </p:spPr>
        <p:txBody>
          <a:bodyPr wrap="none" rtlCol="0">
            <a:spAutoFit/>
          </a:bodyPr>
          <a:lstStyle/>
          <a:p>
            <a:pPr marL="0" marR="0" lvl="0" indent="0" algn="l" defTabSz="457189" rtl="0" eaLnBrk="1" fontAlgn="auto" latinLnBrk="0" hangingPunct="1">
              <a:lnSpc>
                <a:spcPct val="95000"/>
              </a:lnSpc>
              <a:spcBef>
                <a:spcPts val="0"/>
              </a:spcBef>
              <a:spcAft>
                <a:spcPts val="60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Technology</a:t>
            </a:r>
          </a:p>
        </p:txBody>
      </p:sp>
      <p:sp>
        <p:nvSpPr>
          <p:cNvPr id="40" name="Striped Right Arrow 39">
            <a:extLst>
              <a:ext uri="{FF2B5EF4-FFF2-40B4-BE49-F238E27FC236}">
                <a16:creationId xmlns:a16="http://schemas.microsoft.com/office/drawing/2014/main" id="{811D25C1-C73A-814A-B80D-CCFD5205CE5E}"/>
              </a:ext>
            </a:extLst>
          </p:cNvPr>
          <p:cNvSpPr/>
          <p:nvPr/>
        </p:nvSpPr>
        <p:spPr>
          <a:xfrm>
            <a:off x="5613174" y="5566335"/>
            <a:ext cx="1969525" cy="352973"/>
          </a:xfrm>
          <a:prstGeom prst="striped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Technology Gap</a:t>
            </a:r>
          </a:p>
        </p:txBody>
      </p:sp>
      <p:cxnSp>
        <p:nvCxnSpPr>
          <p:cNvPr id="37" name="Straight Connector 36">
            <a:extLst>
              <a:ext uri="{FF2B5EF4-FFF2-40B4-BE49-F238E27FC236}">
                <a16:creationId xmlns:a16="http://schemas.microsoft.com/office/drawing/2014/main" id="{9B5B0F1E-4CCF-B94A-8022-519169EE1EFE}"/>
              </a:ext>
            </a:extLst>
          </p:cNvPr>
          <p:cNvCxnSpPr>
            <a:cxnSpLocks/>
          </p:cNvCxnSpPr>
          <p:nvPr/>
        </p:nvCxnSpPr>
        <p:spPr>
          <a:xfrm>
            <a:off x="10705332" y="2398943"/>
            <a:ext cx="0" cy="358558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0253823-13BF-DF41-94FA-96CB7ECEB791}"/>
              </a:ext>
            </a:extLst>
          </p:cNvPr>
          <p:cNvCxnSpPr/>
          <p:nvPr/>
        </p:nvCxnSpPr>
        <p:spPr>
          <a:xfrm flipH="1" flipV="1">
            <a:off x="1137920" y="1582169"/>
            <a:ext cx="196" cy="4427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E9B8F6-AD3B-374D-949E-2D8881DA5FDD}"/>
              </a:ext>
            </a:extLst>
          </p:cNvPr>
          <p:cNvCxnSpPr>
            <a:cxnSpLocks/>
          </p:cNvCxnSpPr>
          <p:nvPr/>
        </p:nvCxnSpPr>
        <p:spPr>
          <a:xfrm>
            <a:off x="1119066" y="6009312"/>
            <a:ext cx="99974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9D3DD33-313F-41A2-9809-0AD5E37461C9}"/>
              </a:ext>
            </a:extLst>
          </p:cNvPr>
          <p:cNvSpPr/>
          <p:nvPr/>
        </p:nvSpPr>
        <p:spPr>
          <a:xfrm>
            <a:off x="1193340" y="381660"/>
            <a:ext cx="8766090"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a:solidFill>
                  <a:srgbClr val="000000"/>
                </a:solidFill>
                <a:latin typeface="+mj-lt"/>
                <a:cs typeface="+mj-cs"/>
              </a:rPr>
              <a:t>Cybersecurity Maturity Levels Mapping</a:t>
            </a:r>
            <a:endParaRPr lang="en-GB" sz="3400" b="1">
              <a:solidFill>
                <a:srgbClr val="000000"/>
              </a:solidFill>
              <a:latin typeface="+mj-lt"/>
              <a:cs typeface="+mj-cs"/>
            </a:endParaRPr>
          </a:p>
        </p:txBody>
      </p:sp>
      <p:sp>
        <p:nvSpPr>
          <p:cNvPr id="17" name="Rectangle 16">
            <a:extLst>
              <a:ext uri="{FF2B5EF4-FFF2-40B4-BE49-F238E27FC236}">
                <a16:creationId xmlns:a16="http://schemas.microsoft.com/office/drawing/2014/main" id="{B0CD52AE-CADD-499F-A996-E67D2A9428BE}"/>
              </a:ext>
            </a:extLst>
          </p:cNvPr>
          <p:cNvSpPr/>
          <p:nvPr/>
        </p:nvSpPr>
        <p:spPr>
          <a:xfrm>
            <a:off x="1887223" y="5609578"/>
            <a:ext cx="3176179" cy="299937"/>
          </a:xfrm>
          <a:prstGeom prst="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GB" sz="1400" err="1"/>
          </a:p>
        </p:txBody>
      </p:sp>
      <p:sp>
        <p:nvSpPr>
          <p:cNvPr id="38" name="TextBox 37">
            <a:extLst>
              <a:ext uri="{FF2B5EF4-FFF2-40B4-BE49-F238E27FC236}">
                <a16:creationId xmlns:a16="http://schemas.microsoft.com/office/drawing/2014/main" id="{6DD47B8D-C74A-784D-BF1E-57FC75F72975}"/>
              </a:ext>
            </a:extLst>
          </p:cNvPr>
          <p:cNvSpPr txBox="1"/>
          <p:nvPr/>
        </p:nvSpPr>
        <p:spPr>
          <a:xfrm>
            <a:off x="1804169" y="5576916"/>
            <a:ext cx="3311362" cy="384721"/>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Asset Inventory, Data Flows, Risk Assessment, Vulnerability Management, Secure Remote Access, PKI</a:t>
            </a:r>
          </a:p>
        </p:txBody>
      </p:sp>
      <p:sp>
        <p:nvSpPr>
          <p:cNvPr id="48" name="Rectangle 47">
            <a:extLst>
              <a:ext uri="{FF2B5EF4-FFF2-40B4-BE49-F238E27FC236}">
                <a16:creationId xmlns:a16="http://schemas.microsoft.com/office/drawing/2014/main" id="{18B6DAF5-3EB1-4D5D-A5BA-23B39266097D}"/>
              </a:ext>
            </a:extLst>
          </p:cNvPr>
          <p:cNvSpPr/>
          <p:nvPr/>
        </p:nvSpPr>
        <p:spPr>
          <a:xfrm>
            <a:off x="8560823" y="5612610"/>
            <a:ext cx="1517059" cy="299937"/>
          </a:xfrm>
          <a:prstGeom prst="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GB" sz="1400" err="1"/>
          </a:p>
        </p:txBody>
      </p:sp>
      <p:sp>
        <p:nvSpPr>
          <p:cNvPr id="39" name="TextBox 38">
            <a:extLst>
              <a:ext uri="{FF2B5EF4-FFF2-40B4-BE49-F238E27FC236}">
                <a16:creationId xmlns:a16="http://schemas.microsoft.com/office/drawing/2014/main" id="{3A733FF9-0CDB-C647-82F9-82F581C71B72}"/>
              </a:ext>
            </a:extLst>
          </p:cNvPr>
          <p:cNvSpPr txBox="1"/>
          <p:nvPr/>
        </p:nvSpPr>
        <p:spPr>
          <a:xfrm>
            <a:off x="8563480" y="5550461"/>
            <a:ext cx="1522776" cy="384721"/>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Threat Intelligence, SOC Integration, SOAR</a:t>
            </a:r>
          </a:p>
        </p:txBody>
      </p:sp>
      <p:pic>
        <p:nvPicPr>
          <p:cNvPr id="43" name="Picture 42">
            <a:extLst>
              <a:ext uri="{FF2B5EF4-FFF2-40B4-BE49-F238E27FC236}">
                <a16:creationId xmlns:a16="http://schemas.microsoft.com/office/drawing/2014/main" id="{778F48DC-0E5F-4927-9287-521F8744ACE0}"/>
              </a:ext>
            </a:extLst>
          </p:cNvPr>
          <p:cNvPicPr>
            <a:picLocks noChangeAspect="1"/>
          </p:cNvPicPr>
          <p:nvPr/>
        </p:nvPicPr>
        <p:blipFill>
          <a:blip r:embed="rId9"/>
          <a:stretch>
            <a:fillRect/>
          </a:stretch>
        </p:blipFill>
        <p:spPr>
          <a:xfrm>
            <a:off x="6788471" y="1509290"/>
            <a:ext cx="288000" cy="288000"/>
          </a:xfrm>
          <a:prstGeom prst="rect">
            <a:avLst/>
          </a:prstGeom>
        </p:spPr>
      </p:pic>
      <p:pic>
        <p:nvPicPr>
          <p:cNvPr id="47" name="Picture 46">
            <a:extLst>
              <a:ext uri="{FF2B5EF4-FFF2-40B4-BE49-F238E27FC236}">
                <a16:creationId xmlns:a16="http://schemas.microsoft.com/office/drawing/2014/main" id="{741C3636-B7B0-4FD5-BE3A-3EC2CCD0C245}"/>
              </a:ext>
            </a:extLst>
          </p:cNvPr>
          <p:cNvPicPr>
            <a:picLocks noChangeAspect="1"/>
          </p:cNvPicPr>
          <p:nvPr/>
        </p:nvPicPr>
        <p:blipFill>
          <a:blip r:embed="rId10"/>
          <a:stretch>
            <a:fillRect/>
          </a:stretch>
        </p:blipFill>
        <p:spPr>
          <a:xfrm>
            <a:off x="4971531" y="2695670"/>
            <a:ext cx="288000" cy="288000"/>
          </a:xfrm>
          <a:prstGeom prst="rect">
            <a:avLst/>
          </a:prstGeom>
        </p:spPr>
      </p:pic>
      <p:pic>
        <p:nvPicPr>
          <p:cNvPr id="49" name="Picture 48">
            <a:extLst>
              <a:ext uri="{FF2B5EF4-FFF2-40B4-BE49-F238E27FC236}">
                <a16:creationId xmlns:a16="http://schemas.microsoft.com/office/drawing/2014/main" id="{BCBAD9D2-DAFD-4962-BEA3-AC223C5BDA68}"/>
              </a:ext>
            </a:extLst>
          </p:cNvPr>
          <p:cNvPicPr>
            <a:picLocks noChangeAspect="1"/>
          </p:cNvPicPr>
          <p:nvPr/>
        </p:nvPicPr>
        <p:blipFill>
          <a:blip r:embed="rId11"/>
          <a:stretch>
            <a:fillRect/>
          </a:stretch>
        </p:blipFill>
        <p:spPr>
          <a:xfrm>
            <a:off x="8537630" y="2566245"/>
            <a:ext cx="288000" cy="288000"/>
          </a:xfrm>
          <a:prstGeom prst="rect">
            <a:avLst/>
          </a:prstGeom>
        </p:spPr>
      </p:pic>
      <p:pic>
        <p:nvPicPr>
          <p:cNvPr id="50" name="Picture 49">
            <a:extLst>
              <a:ext uri="{FF2B5EF4-FFF2-40B4-BE49-F238E27FC236}">
                <a16:creationId xmlns:a16="http://schemas.microsoft.com/office/drawing/2014/main" id="{032773A7-3555-471D-90C6-550EC5A60F75}"/>
              </a:ext>
            </a:extLst>
          </p:cNvPr>
          <p:cNvPicPr>
            <a:picLocks noChangeAspect="1"/>
          </p:cNvPicPr>
          <p:nvPr/>
        </p:nvPicPr>
        <p:blipFill>
          <a:blip r:embed="rId12"/>
          <a:stretch>
            <a:fillRect/>
          </a:stretch>
        </p:blipFill>
        <p:spPr>
          <a:xfrm>
            <a:off x="4971531" y="3103254"/>
            <a:ext cx="288000" cy="288000"/>
          </a:xfrm>
          <a:prstGeom prst="rect">
            <a:avLst/>
          </a:prstGeom>
        </p:spPr>
      </p:pic>
      <p:pic>
        <p:nvPicPr>
          <p:cNvPr id="51" name="Picture 50">
            <a:extLst>
              <a:ext uri="{FF2B5EF4-FFF2-40B4-BE49-F238E27FC236}">
                <a16:creationId xmlns:a16="http://schemas.microsoft.com/office/drawing/2014/main" id="{3A086B8C-10EE-4D3D-AC02-40374F5FB096}"/>
              </a:ext>
            </a:extLst>
          </p:cNvPr>
          <p:cNvPicPr>
            <a:picLocks noChangeAspect="1"/>
          </p:cNvPicPr>
          <p:nvPr/>
        </p:nvPicPr>
        <p:blipFill>
          <a:blip r:embed="rId13"/>
          <a:stretch>
            <a:fillRect/>
          </a:stretch>
        </p:blipFill>
        <p:spPr>
          <a:xfrm>
            <a:off x="6788471" y="2666522"/>
            <a:ext cx="288000" cy="288000"/>
          </a:xfrm>
          <a:prstGeom prst="rect">
            <a:avLst/>
          </a:prstGeom>
        </p:spPr>
      </p:pic>
      <p:pic>
        <p:nvPicPr>
          <p:cNvPr id="52" name="Picture 51">
            <a:extLst>
              <a:ext uri="{FF2B5EF4-FFF2-40B4-BE49-F238E27FC236}">
                <a16:creationId xmlns:a16="http://schemas.microsoft.com/office/drawing/2014/main" id="{E4339668-795A-4C0A-BC85-4B765BD6929C}"/>
              </a:ext>
            </a:extLst>
          </p:cNvPr>
          <p:cNvPicPr>
            <a:picLocks noChangeAspect="1"/>
          </p:cNvPicPr>
          <p:nvPr/>
        </p:nvPicPr>
        <p:blipFill>
          <a:blip r:embed="rId14"/>
          <a:stretch>
            <a:fillRect/>
          </a:stretch>
        </p:blipFill>
        <p:spPr>
          <a:xfrm>
            <a:off x="6788471" y="1895051"/>
            <a:ext cx="288000" cy="288564"/>
          </a:xfrm>
          <a:prstGeom prst="rect">
            <a:avLst/>
          </a:prstGeom>
        </p:spPr>
      </p:pic>
      <p:pic>
        <p:nvPicPr>
          <p:cNvPr id="53" name="Picture 52">
            <a:extLst>
              <a:ext uri="{FF2B5EF4-FFF2-40B4-BE49-F238E27FC236}">
                <a16:creationId xmlns:a16="http://schemas.microsoft.com/office/drawing/2014/main" id="{10426720-976D-4AC4-BF4D-E2F1721BCD6C}"/>
              </a:ext>
            </a:extLst>
          </p:cNvPr>
          <p:cNvPicPr>
            <a:picLocks noChangeAspect="1"/>
          </p:cNvPicPr>
          <p:nvPr/>
        </p:nvPicPr>
        <p:blipFill>
          <a:blip r:embed="rId15"/>
          <a:stretch>
            <a:fillRect/>
          </a:stretch>
        </p:blipFill>
        <p:spPr>
          <a:xfrm>
            <a:off x="6788471" y="2281376"/>
            <a:ext cx="288000" cy="287385"/>
          </a:xfrm>
          <a:prstGeom prst="rect">
            <a:avLst/>
          </a:prstGeom>
        </p:spPr>
      </p:pic>
      <p:grpSp>
        <p:nvGrpSpPr>
          <p:cNvPr id="54" name="Group 53">
            <a:extLst>
              <a:ext uri="{FF2B5EF4-FFF2-40B4-BE49-F238E27FC236}">
                <a16:creationId xmlns:a16="http://schemas.microsoft.com/office/drawing/2014/main" id="{C04C29E9-5044-4129-A0CC-F385BDE84182}"/>
              </a:ext>
            </a:extLst>
          </p:cNvPr>
          <p:cNvGrpSpPr>
            <a:grpSpLocks noChangeAspect="1"/>
          </p:cNvGrpSpPr>
          <p:nvPr/>
        </p:nvGrpSpPr>
        <p:grpSpPr>
          <a:xfrm>
            <a:off x="6788471" y="3052285"/>
            <a:ext cx="288000" cy="274795"/>
            <a:chOff x="9277084" y="1702065"/>
            <a:chExt cx="704088" cy="671803"/>
          </a:xfrm>
        </p:grpSpPr>
        <p:sp>
          <p:nvSpPr>
            <p:cNvPr id="55" name="Oval 54">
              <a:extLst>
                <a:ext uri="{FF2B5EF4-FFF2-40B4-BE49-F238E27FC236}">
                  <a16:creationId xmlns:a16="http://schemas.microsoft.com/office/drawing/2014/main" id="{0B5002FA-B303-436E-ABE7-6D299034BFB5}"/>
                </a:ext>
              </a:extLst>
            </p:cNvPr>
            <p:cNvSpPr>
              <a:spLocks noChangeAspect="1"/>
            </p:cNvSpPr>
            <p:nvPr/>
          </p:nvSpPr>
          <p:spPr>
            <a:xfrm>
              <a:off x="9277084" y="1702065"/>
              <a:ext cx="704088" cy="671803"/>
            </a:xfrm>
            <a:prstGeom prst="ellipse">
              <a:avLst/>
            </a:prstGeom>
            <a:solidFill>
              <a:srgbClr val="1A2935">
                <a:alpha val="90000"/>
              </a:srgbClr>
            </a:solidFill>
            <a:ln w="38100">
              <a:solidFill>
                <a:srgbClr val="3CB87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6" name="Picture 55">
              <a:extLst>
                <a:ext uri="{FF2B5EF4-FFF2-40B4-BE49-F238E27FC236}">
                  <a16:creationId xmlns:a16="http://schemas.microsoft.com/office/drawing/2014/main" id="{986E1997-35BD-451E-AA2D-F3A944CFDCFC}"/>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392061" y="1896547"/>
              <a:ext cx="474132" cy="282833"/>
            </a:xfrm>
            <a:prstGeom prst="rect">
              <a:avLst/>
            </a:prstGeom>
          </p:spPr>
        </p:pic>
      </p:grpSp>
      <p:pic>
        <p:nvPicPr>
          <p:cNvPr id="57" name="Picture 56">
            <a:extLst>
              <a:ext uri="{FF2B5EF4-FFF2-40B4-BE49-F238E27FC236}">
                <a16:creationId xmlns:a16="http://schemas.microsoft.com/office/drawing/2014/main" id="{CDAB3959-0F8C-47B1-80D5-A7D3F5E8718F}"/>
              </a:ext>
            </a:extLst>
          </p:cNvPr>
          <p:cNvPicPr>
            <a:picLocks noChangeAspect="1"/>
          </p:cNvPicPr>
          <p:nvPr/>
        </p:nvPicPr>
        <p:blipFill>
          <a:blip r:embed="rId17"/>
          <a:stretch>
            <a:fillRect/>
          </a:stretch>
        </p:blipFill>
        <p:spPr>
          <a:xfrm>
            <a:off x="6788471" y="1123529"/>
            <a:ext cx="288000" cy="288000"/>
          </a:xfrm>
          <a:prstGeom prst="rect">
            <a:avLst/>
          </a:prstGeom>
        </p:spPr>
      </p:pic>
      <p:pic>
        <p:nvPicPr>
          <p:cNvPr id="58" name="Picture 57">
            <a:extLst>
              <a:ext uri="{FF2B5EF4-FFF2-40B4-BE49-F238E27FC236}">
                <a16:creationId xmlns:a16="http://schemas.microsoft.com/office/drawing/2014/main" id="{1FEE5621-9130-4730-AA98-1CB7438BB871}"/>
              </a:ext>
            </a:extLst>
          </p:cNvPr>
          <p:cNvPicPr>
            <a:picLocks noChangeAspect="1"/>
          </p:cNvPicPr>
          <p:nvPr/>
        </p:nvPicPr>
        <p:blipFill>
          <a:blip r:embed="rId18"/>
          <a:stretch>
            <a:fillRect/>
          </a:stretch>
        </p:blipFill>
        <p:spPr>
          <a:xfrm>
            <a:off x="4947976" y="1667693"/>
            <a:ext cx="168149" cy="216000"/>
          </a:xfrm>
          <a:prstGeom prst="rect">
            <a:avLst/>
          </a:prstGeom>
        </p:spPr>
      </p:pic>
      <p:pic>
        <p:nvPicPr>
          <p:cNvPr id="59" name="Picture 58">
            <a:extLst>
              <a:ext uri="{FF2B5EF4-FFF2-40B4-BE49-F238E27FC236}">
                <a16:creationId xmlns:a16="http://schemas.microsoft.com/office/drawing/2014/main" id="{29B3C3AC-F8C8-41A1-819F-1941D0600A34}"/>
              </a:ext>
            </a:extLst>
          </p:cNvPr>
          <p:cNvPicPr>
            <a:picLocks noChangeAspect="1"/>
          </p:cNvPicPr>
          <p:nvPr/>
        </p:nvPicPr>
        <p:blipFill>
          <a:blip r:embed="rId19"/>
          <a:stretch>
            <a:fillRect/>
          </a:stretch>
        </p:blipFill>
        <p:spPr>
          <a:xfrm>
            <a:off x="5841418" y="1667693"/>
            <a:ext cx="169683" cy="216000"/>
          </a:xfrm>
          <a:prstGeom prst="rect">
            <a:avLst/>
          </a:prstGeom>
        </p:spPr>
      </p:pic>
      <p:pic>
        <p:nvPicPr>
          <p:cNvPr id="60" name="Picture 59">
            <a:extLst>
              <a:ext uri="{FF2B5EF4-FFF2-40B4-BE49-F238E27FC236}">
                <a16:creationId xmlns:a16="http://schemas.microsoft.com/office/drawing/2014/main" id="{0E61670B-1F78-4471-BCED-2B08864033D1}"/>
              </a:ext>
            </a:extLst>
          </p:cNvPr>
          <p:cNvPicPr>
            <a:picLocks noChangeAspect="1"/>
          </p:cNvPicPr>
          <p:nvPr/>
        </p:nvPicPr>
        <p:blipFill>
          <a:blip r:embed="rId20"/>
          <a:stretch>
            <a:fillRect/>
          </a:stretch>
        </p:blipFill>
        <p:spPr>
          <a:xfrm>
            <a:off x="5393930" y="1667693"/>
            <a:ext cx="169683" cy="216000"/>
          </a:xfrm>
          <a:prstGeom prst="rect">
            <a:avLst/>
          </a:prstGeom>
        </p:spPr>
      </p:pic>
      <p:pic>
        <p:nvPicPr>
          <p:cNvPr id="61" name="Picture 60">
            <a:extLst>
              <a:ext uri="{FF2B5EF4-FFF2-40B4-BE49-F238E27FC236}">
                <a16:creationId xmlns:a16="http://schemas.microsoft.com/office/drawing/2014/main" id="{2B928B0C-A4F4-4632-BBDF-4262CFB66082}"/>
              </a:ext>
            </a:extLst>
          </p:cNvPr>
          <p:cNvPicPr>
            <a:picLocks noChangeAspect="1"/>
          </p:cNvPicPr>
          <p:nvPr/>
        </p:nvPicPr>
        <p:blipFill>
          <a:blip r:embed="rId21"/>
          <a:stretch>
            <a:fillRect/>
          </a:stretch>
        </p:blipFill>
        <p:spPr>
          <a:xfrm>
            <a:off x="5617674" y="1667693"/>
            <a:ext cx="169683" cy="216000"/>
          </a:xfrm>
          <a:prstGeom prst="rect">
            <a:avLst/>
          </a:prstGeom>
        </p:spPr>
      </p:pic>
      <p:pic>
        <p:nvPicPr>
          <p:cNvPr id="62" name="Picture 61">
            <a:extLst>
              <a:ext uri="{FF2B5EF4-FFF2-40B4-BE49-F238E27FC236}">
                <a16:creationId xmlns:a16="http://schemas.microsoft.com/office/drawing/2014/main" id="{09AC4CBC-1266-4992-AF6E-05F0F638DAA5}"/>
              </a:ext>
            </a:extLst>
          </p:cNvPr>
          <p:cNvPicPr>
            <a:picLocks noChangeAspect="1"/>
          </p:cNvPicPr>
          <p:nvPr/>
        </p:nvPicPr>
        <p:blipFill>
          <a:blip r:embed="rId22"/>
          <a:stretch>
            <a:fillRect/>
          </a:stretch>
        </p:blipFill>
        <p:spPr>
          <a:xfrm>
            <a:off x="5170186" y="1667693"/>
            <a:ext cx="169683" cy="216000"/>
          </a:xfrm>
          <a:prstGeom prst="rect">
            <a:avLst/>
          </a:prstGeom>
        </p:spPr>
      </p:pic>
      <p:pic>
        <p:nvPicPr>
          <p:cNvPr id="63" name="Picture 62">
            <a:extLst>
              <a:ext uri="{FF2B5EF4-FFF2-40B4-BE49-F238E27FC236}">
                <a16:creationId xmlns:a16="http://schemas.microsoft.com/office/drawing/2014/main" id="{42172D5F-3398-4C57-997B-DA6EC03E5E32}"/>
              </a:ext>
            </a:extLst>
          </p:cNvPr>
          <p:cNvPicPr>
            <a:picLocks noChangeAspect="1"/>
          </p:cNvPicPr>
          <p:nvPr/>
        </p:nvPicPr>
        <p:blipFill>
          <a:blip r:embed="rId23"/>
          <a:stretch>
            <a:fillRect/>
          </a:stretch>
        </p:blipFill>
        <p:spPr>
          <a:xfrm>
            <a:off x="3158938" y="3543063"/>
            <a:ext cx="288000" cy="288000"/>
          </a:xfrm>
          <a:prstGeom prst="rect">
            <a:avLst/>
          </a:prstGeom>
        </p:spPr>
      </p:pic>
      <p:pic>
        <p:nvPicPr>
          <p:cNvPr id="64" name="Picture 63">
            <a:extLst>
              <a:ext uri="{FF2B5EF4-FFF2-40B4-BE49-F238E27FC236}">
                <a16:creationId xmlns:a16="http://schemas.microsoft.com/office/drawing/2014/main" id="{940FE6FF-F6C0-4241-B4D6-6A9597E6D366}"/>
              </a:ext>
            </a:extLst>
          </p:cNvPr>
          <p:cNvPicPr>
            <a:picLocks noChangeAspect="1"/>
          </p:cNvPicPr>
          <p:nvPr/>
        </p:nvPicPr>
        <p:blipFill>
          <a:blip r:embed="rId24"/>
          <a:stretch>
            <a:fillRect/>
          </a:stretch>
        </p:blipFill>
        <p:spPr>
          <a:xfrm>
            <a:off x="1405249" y="4327136"/>
            <a:ext cx="288000" cy="288000"/>
          </a:xfrm>
          <a:prstGeom prst="rect">
            <a:avLst/>
          </a:prstGeom>
        </p:spPr>
      </p:pic>
      <p:pic>
        <p:nvPicPr>
          <p:cNvPr id="65" name="Picture 64">
            <a:extLst>
              <a:ext uri="{FF2B5EF4-FFF2-40B4-BE49-F238E27FC236}">
                <a16:creationId xmlns:a16="http://schemas.microsoft.com/office/drawing/2014/main" id="{9C5B0F3C-89AE-4EBA-98FE-25648F326FD7}"/>
              </a:ext>
            </a:extLst>
          </p:cNvPr>
          <p:cNvPicPr>
            <a:picLocks noChangeAspect="1"/>
          </p:cNvPicPr>
          <p:nvPr/>
        </p:nvPicPr>
        <p:blipFill>
          <a:blip r:embed="rId25"/>
          <a:stretch>
            <a:fillRect/>
          </a:stretch>
        </p:blipFill>
        <p:spPr>
          <a:xfrm>
            <a:off x="3158938" y="3903736"/>
            <a:ext cx="288000" cy="288000"/>
          </a:xfrm>
          <a:prstGeom prst="rect">
            <a:avLst/>
          </a:prstGeom>
        </p:spPr>
      </p:pic>
      <p:pic>
        <p:nvPicPr>
          <p:cNvPr id="66" name="Picture 65">
            <a:extLst>
              <a:ext uri="{FF2B5EF4-FFF2-40B4-BE49-F238E27FC236}">
                <a16:creationId xmlns:a16="http://schemas.microsoft.com/office/drawing/2014/main" id="{12AE2478-12D4-4C9C-9627-20B37E6ED128}"/>
              </a:ext>
            </a:extLst>
          </p:cNvPr>
          <p:cNvPicPr>
            <a:picLocks noChangeAspect="1"/>
          </p:cNvPicPr>
          <p:nvPr/>
        </p:nvPicPr>
        <p:blipFill>
          <a:blip r:embed="rId26"/>
          <a:stretch>
            <a:fillRect/>
          </a:stretch>
        </p:blipFill>
        <p:spPr>
          <a:xfrm>
            <a:off x="4971531" y="2333968"/>
            <a:ext cx="288000" cy="288388"/>
          </a:xfrm>
          <a:prstGeom prst="rect">
            <a:avLst/>
          </a:prstGeom>
        </p:spPr>
      </p:pic>
      <p:pic>
        <p:nvPicPr>
          <p:cNvPr id="67" name="Picture 66">
            <a:extLst>
              <a:ext uri="{FF2B5EF4-FFF2-40B4-BE49-F238E27FC236}">
                <a16:creationId xmlns:a16="http://schemas.microsoft.com/office/drawing/2014/main" id="{B174B9B2-4DD9-4200-AB1C-96A05F260C3D}"/>
              </a:ext>
            </a:extLst>
          </p:cNvPr>
          <p:cNvPicPr>
            <a:picLocks noChangeAspect="1"/>
          </p:cNvPicPr>
          <p:nvPr/>
        </p:nvPicPr>
        <p:blipFill>
          <a:blip r:embed="rId3"/>
          <a:stretch>
            <a:fillRect/>
          </a:stretch>
        </p:blipFill>
        <p:spPr>
          <a:xfrm>
            <a:off x="1405249" y="3979344"/>
            <a:ext cx="288000" cy="288000"/>
          </a:xfrm>
          <a:prstGeom prst="rect">
            <a:avLst/>
          </a:prstGeom>
        </p:spPr>
      </p:pic>
      <p:pic>
        <p:nvPicPr>
          <p:cNvPr id="68" name="Picture 67">
            <a:extLst>
              <a:ext uri="{FF2B5EF4-FFF2-40B4-BE49-F238E27FC236}">
                <a16:creationId xmlns:a16="http://schemas.microsoft.com/office/drawing/2014/main" id="{F62D863E-C5B6-40B7-8B70-B87E347E9B58}"/>
              </a:ext>
            </a:extLst>
          </p:cNvPr>
          <p:cNvPicPr>
            <a:picLocks noChangeAspect="1"/>
          </p:cNvPicPr>
          <p:nvPr/>
        </p:nvPicPr>
        <p:blipFill>
          <a:blip r:embed="rId27"/>
          <a:stretch>
            <a:fillRect/>
          </a:stretch>
        </p:blipFill>
        <p:spPr>
          <a:xfrm>
            <a:off x="4971531" y="1968138"/>
            <a:ext cx="288000" cy="288000"/>
          </a:xfrm>
          <a:prstGeom prst="rect">
            <a:avLst/>
          </a:prstGeom>
        </p:spPr>
      </p:pic>
      <p:pic>
        <p:nvPicPr>
          <p:cNvPr id="69" name="Picture 68">
            <a:extLst>
              <a:ext uri="{FF2B5EF4-FFF2-40B4-BE49-F238E27FC236}">
                <a16:creationId xmlns:a16="http://schemas.microsoft.com/office/drawing/2014/main" id="{93EF6587-69BC-471E-9DC8-A2672ECD54BB}"/>
              </a:ext>
            </a:extLst>
          </p:cNvPr>
          <p:cNvPicPr>
            <a:picLocks noChangeAspect="1"/>
          </p:cNvPicPr>
          <p:nvPr/>
        </p:nvPicPr>
        <p:blipFill>
          <a:blip r:embed="rId27"/>
          <a:stretch>
            <a:fillRect/>
          </a:stretch>
        </p:blipFill>
        <p:spPr>
          <a:xfrm>
            <a:off x="3158938" y="3182390"/>
            <a:ext cx="288000" cy="288000"/>
          </a:xfrm>
          <a:prstGeom prst="rect">
            <a:avLst/>
          </a:prstGeom>
        </p:spPr>
      </p:pic>
      <p:pic>
        <p:nvPicPr>
          <p:cNvPr id="72" name="Picture 77">
            <a:extLst>
              <a:ext uri="{FF2B5EF4-FFF2-40B4-BE49-F238E27FC236}">
                <a16:creationId xmlns:a16="http://schemas.microsoft.com/office/drawing/2014/main" id="{AF3CC83B-3377-45CA-AAC7-9AFEA04B355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auto">
          <a:xfrm>
            <a:off x="6065162" y="1667693"/>
            <a:ext cx="203752" cy="2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599C54-D23C-45A5-AE89-05459D64A897}"/>
              </a:ext>
            </a:extLst>
          </p:cNvPr>
          <p:cNvSpPr/>
          <p:nvPr/>
        </p:nvSpPr>
        <p:spPr>
          <a:xfrm>
            <a:off x="7026262" y="3081004"/>
            <a:ext cx="684803" cy="24583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3</a:t>
            </a:r>
            <a:r>
              <a:rPr lang="en-GB" sz="1000" baseline="30000">
                <a:cs typeface="Arial" panose="020B0604020202020204" pitchFamily="34" charset="0"/>
              </a:rPr>
              <a:t>rd</a:t>
            </a:r>
            <a:r>
              <a:rPr lang="en-GB" sz="1000">
                <a:cs typeface="Arial" panose="020B0604020202020204" pitchFamily="34" charset="0"/>
              </a:rPr>
              <a:t> Party</a:t>
            </a:r>
          </a:p>
        </p:txBody>
      </p:sp>
      <p:sp>
        <p:nvSpPr>
          <p:cNvPr id="74" name="Rectangle 73">
            <a:extLst>
              <a:ext uri="{FF2B5EF4-FFF2-40B4-BE49-F238E27FC236}">
                <a16:creationId xmlns:a16="http://schemas.microsoft.com/office/drawing/2014/main" id="{E01601AB-A1AA-4F45-8BAF-30D174DEB29B}"/>
              </a:ext>
            </a:extLst>
          </p:cNvPr>
          <p:cNvSpPr/>
          <p:nvPr/>
        </p:nvSpPr>
        <p:spPr>
          <a:xfrm>
            <a:off x="5197982" y="3129581"/>
            <a:ext cx="712054"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FortiEDR</a:t>
            </a:r>
          </a:p>
        </p:txBody>
      </p:sp>
      <p:sp>
        <p:nvSpPr>
          <p:cNvPr id="75" name="Rectangle 74">
            <a:extLst>
              <a:ext uri="{FF2B5EF4-FFF2-40B4-BE49-F238E27FC236}">
                <a16:creationId xmlns:a16="http://schemas.microsoft.com/office/drawing/2014/main" id="{AB750A2B-D439-498F-943E-2C82EEA5A38A}"/>
              </a:ext>
            </a:extLst>
          </p:cNvPr>
          <p:cNvSpPr/>
          <p:nvPr/>
        </p:nvSpPr>
        <p:spPr>
          <a:xfrm>
            <a:off x="5197982" y="2718952"/>
            <a:ext cx="942887"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FortiSandbox</a:t>
            </a:r>
          </a:p>
        </p:txBody>
      </p:sp>
      <p:sp>
        <p:nvSpPr>
          <p:cNvPr id="76" name="Rectangle 75">
            <a:extLst>
              <a:ext uri="{FF2B5EF4-FFF2-40B4-BE49-F238E27FC236}">
                <a16:creationId xmlns:a16="http://schemas.microsoft.com/office/drawing/2014/main" id="{7468E994-37CE-4CEC-99E2-C4C68AD38E20}"/>
              </a:ext>
            </a:extLst>
          </p:cNvPr>
          <p:cNvSpPr/>
          <p:nvPr/>
        </p:nvSpPr>
        <p:spPr>
          <a:xfrm>
            <a:off x="5197982" y="2361842"/>
            <a:ext cx="712054"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FortiNAC</a:t>
            </a:r>
          </a:p>
        </p:txBody>
      </p:sp>
      <p:sp>
        <p:nvSpPr>
          <p:cNvPr id="77" name="Rectangle 76">
            <a:extLst>
              <a:ext uri="{FF2B5EF4-FFF2-40B4-BE49-F238E27FC236}">
                <a16:creationId xmlns:a16="http://schemas.microsoft.com/office/drawing/2014/main" id="{8E3EF421-7134-4951-B7EB-494D306E6FB7}"/>
              </a:ext>
            </a:extLst>
          </p:cNvPr>
          <p:cNvSpPr/>
          <p:nvPr/>
        </p:nvSpPr>
        <p:spPr>
          <a:xfrm>
            <a:off x="5197982" y="2009532"/>
            <a:ext cx="71686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FortiGate</a:t>
            </a:r>
          </a:p>
        </p:txBody>
      </p:sp>
      <p:sp>
        <p:nvSpPr>
          <p:cNvPr id="78" name="Rectangle 77">
            <a:extLst>
              <a:ext uri="{FF2B5EF4-FFF2-40B4-BE49-F238E27FC236}">
                <a16:creationId xmlns:a16="http://schemas.microsoft.com/office/drawing/2014/main" id="{49E1D890-1AF0-4772-BA3B-C7820CC1A909}"/>
              </a:ext>
            </a:extLst>
          </p:cNvPr>
          <p:cNvSpPr/>
          <p:nvPr/>
        </p:nvSpPr>
        <p:spPr>
          <a:xfrm>
            <a:off x="3377486" y="3929686"/>
            <a:ext cx="795411"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FortiToken</a:t>
            </a:r>
          </a:p>
        </p:txBody>
      </p:sp>
      <p:sp>
        <p:nvSpPr>
          <p:cNvPr id="79" name="Rectangle 78">
            <a:extLst>
              <a:ext uri="{FF2B5EF4-FFF2-40B4-BE49-F238E27FC236}">
                <a16:creationId xmlns:a16="http://schemas.microsoft.com/office/drawing/2014/main" id="{54F6DD7F-90BB-4CAE-BC1C-9B0516CC9DDE}"/>
              </a:ext>
            </a:extLst>
          </p:cNvPr>
          <p:cNvSpPr/>
          <p:nvPr/>
        </p:nvSpPr>
        <p:spPr>
          <a:xfrm>
            <a:off x="3377486" y="3568279"/>
            <a:ext cx="1226618"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FortiAuthenticator </a:t>
            </a:r>
          </a:p>
        </p:txBody>
      </p:sp>
      <p:sp>
        <p:nvSpPr>
          <p:cNvPr id="80" name="Rectangle 79">
            <a:extLst>
              <a:ext uri="{FF2B5EF4-FFF2-40B4-BE49-F238E27FC236}">
                <a16:creationId xmlns:a16="http://schemas.microsoft.com/office/drawing/2014/main" id="{EFB0EDD7-6E81-4D8D-8F07-DE1A3A247422}"/>
              </a:ext>
            </a:extLst>
          </p:cNvPr>
          <p:cNvSpPr/>
          <p:nvPr/>
        </p:nvSpPr>
        <p:spPr>
          <a:xfrm>
            <a:off x="3377486" y="3206871"/>
            <a:ext cx="71686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FortiGate</a:t>
            </a:r>
          </a:p>
        </p:txBody>
      </p:sp>
      <p:sp>
        <p:nvSpPr>
          <p:cNvPr id="81" name="Rectangle 80">
            <a:extLst>
              <a:ext uri="{FF2B5EF4-FFF2-40B4-BE49-F238E27FC236}">
                <a16:creationId xmlns:a16="http://schemas.microsoft.com/office/drawing/2014/main" id="{D4CEA51D-BF01-487B-9B8F-CD0D8A427133}"/>
              </a:ext>
            </a:extLst>
          </p:cNvPr>
          <p:cNvSpPr/>
          <p:nvPr/>
        </p:nvSpPr>
        <p:spPr>
          <a:xfrm>
            <a:off x="1637258" y="4361897"/>
            <a:ext cx="768159"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FortiClient</a:t>
            </a:r>
          </a:p>
        </p:txBody>
      </p:sp>
      <p:sp>
        <p:nvSpPr>
          <p:cNvPr id="82" name="Rectangle 81">
            <a:extLst>
              <a:ext uri="{FF2B5EF4-FFF2-40B4-BE49-F238E27FC236}">
                <a16:creationId xmlns:a16="http://schemas.microsoft.com/office/drawing/2014/main" id="{14272E35-DD9E-40DF-8936-674C3BD10D7B}"/>
              </a:ext>
            </a:extLst>
          </p:cNvPr>
          <p:cNvSpPr/>
          <p:nvPr/>
        </p:nvSpPr>
        <p:spPr>
          <a:xfrm>
            <a:off x="1637258" y="4019973"/>
            <a:ext cx="853119"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FortiSwitch </a:t>
            </a:r>
          </a:p>
        </p:txBody>
      </p:sp>
      <p:sp>
        <p:nvSpPr>
          <p:cNvPr id="83" name="Rectangle 82">
            <a:extLst>
              <a:ext uri="{FF2B5EF4-FFF2-40B4-BE49-F238E27FC236}">
                <a16:creationId xmlns:a16="http://schemas.microsoft.com/office/drawing/2014/main" id="{71AE9914-13A4-435F-AE61-D8518E9C3D2D}"/>
              </a:ext>
            </a:extLst>
          </p:cNvPr>
          <p:cNvSpPr/>
          <p:nvPr/>
        </p:nvSpPr>
        <p:spPr>
          <a:xfrm>
            <a:off x="8775810" y="2590981"/>
            <a:ext cx="838691"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FortiSOAR </a:t>
            </a:r>
          </a:p>
        </p:txBody>
      </p:sp>
      <p:sp>
        <p:nvSpPr>
          <p:cNvPr id="4" name="Rectangle: Rounded Corners 3">
            <a:extLst>
              <a:ext uri="{FF2B5EF4-FFF2-40B4-BE49-F238E27FC236}">
                <a16:creationId xmlns:a16="http://schemas.microsoft.com/office/drawing/2014/main" id="{8FB5C0BA-5CEB-4A82-B5A2-AB1BE0D8CD1E}"/>
              </a:ext>
            </a:extLst>
          </p:cNvPr>
          <p:cNvSpPr/>
          <p:nvPr/>
        </p:nvSpPr>
        <p:spPr>
          <a:xfrm>
            <a:off x="4900891" y="1641411"/>
            <a:ext cx="1406060" cy="644713"/>
          </a:xfrm>
          <a:prstGeom prst="roundRect">
            <a:avLst/>
          </a:prstGeom>
          <a:noFill/>
          <a:ln w="158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GB" sz="1400" err="1"/>
          </a:p>
        </p:txBody>
      </p:sp>
      <p:grpSp>
        <p:nvGrpSpPr>
          <p:cNvPr id="84" name="Group 83">
            <a:extLst>
              <a:ext uri="{FF2B5EF4-FFF2-40B4-BE49-F238E27FC236}">
                <a16:creationId xmlns:a16="http://schemas.microsoft.com/office/drawing/2014/main" id="{2243DFB7-F909-4EBE-92C1-8EFE4EB81160}"/>
              </a:ext>
            </a:extLst>
          </p:cNvPr>
          <p:cNvGrpSpPr>
            <a:grpSpLocks noChangeAspect="1"/>
          </p:cNvGrpSpPr>
          <p:nvPr/>
        </p:nvGrpSpPr>
        <p:grpSpPr>
          <a:xfrm>
            <a:off x="4971531" y="3488562"/>
            <a:ext cx="288000" cy="274795"/>
            <a:chOff x="9277084" y="1702065"/>
            <a:chExt cx="704088" cy="671803"/>
          </a:xfrm>
        </p:grpSpPr>
        <p:sp>
          <p:nvSpPr>
            <p:cNvPr id="85" name="Oval 84">
              <a:extLst>
                <a:ext uri="{FF2B5EF4-FFF2-40B4-BE49-F238E27FC236}">
                  <a16:creationId xmlns:a16="http://schemas.microsoft.com/office/drawing/2014/main" id="{734D4FC2-656A-4CDD-B9B8-44489774B28F}"/>
                </a:ext>
              </a:extLst>
            </p:cNvPr>
            <p:cNvSpPr>
              <a:spLocks noChangeAspect="1"/>
            </p:cNvSpPr>
            <p:nvPr/>
          </p:nvSpPr>
          <p:spPr>
            <a:xfrm>
              <a:off x="9277084" y="1702065"/>
              <a:ext cx="704088" cy="671803"/>
            </a:xfrm>
            <a:prstGeom prst="ellipse">
              <a:avLst/>
            </a:prstGeom>
            <a:solidFill>
              <a:srgbClr val="1A2935">
                <a:alpha val="90000"/>
              </a:srgbClr>
            </a:solidFill>
            <a:ln w="38100">
              <a:solidFill>
                <a:srgbClr val="3CB87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86" name="Picture 85">
              <a:extLst>
                <a:ext uri="{FF2B5EF4-FFF2-40B4-BE49-F238E27FC236}">
                  <a16:creationId xmlns:a16="http://schemas.microsoft.com/office/drawing/2014/main" id="{AEDE8270-48DB-45B4-A178-EA1A77EB6EA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392061" y="1896547"/>
              <a:ext cx="474132" cy="282833"/>
            </a:xfrm>
            <a:prstGeom prst="rect">
              <a:avLst/>
            </a:prstGeom>
          </p:spPr>
        </p:pic>
      </p:grpSp>
      <p:sp>
        <p:nvSpPr>
          <p:cNvPr id="87" name="Rectangle 86">
            <a:extLst>
              <a:ext uri="{FF2B5EF4-FFF2-40B4-BE49-F238E27FC236}">
                <a16:creationId xmlns:a16="http://schemas.microsoft.com/office/drawing/2014/main" id="{7A11D993-4C6F-4CC0-9C96-8115689CE79F}"/>
              </a:ext>
            </a:extLst>
          </p:cNvPr>
          <p:cNvSpPr/>
          <p:nvPr/>
        </p:nvSpPr>
        <p:spPr>
          <a:xfrm>
            <a:off x="5207506" y="3510138"/>
            <a:ext cx="684803" cy="24583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3</a:t>
            </a:r>
            <a:r>
              <a:rPr lang="en-GB" sz="1000" baseline="30000">
                <a:cs typeface="Arial" panose="020B0604020202020204" pitchFamily="34" charset="0"/>
              </a:rPr>
              <a:t>rd</a:t>
            </a:r>
            <a:r>
              <a:rPr lang="en-GB" sz="1000">
                <a:cs typeface="Arial" panose="020B0604020202020204" pitchFamily="34" charset="0"/>
              </a:rPr>
              <a:t> Party</a:t>
            </a:r>
          </a:p>
        </p:txBody>
      </p:sp>
      <p:sp>
        <p:nvSpPr>
          <p:cNvPr id="88" name="Rectangle 87">
            <a:extLst>
              <a:ext uri="{FF2B5EF4-FFF2-40B4-BE49-F238E27FC236}">
                <a16:creationId xmlns:a16="http://schemas.microsoft.com/office/drawing/2014/main" id="{3F1BC419-64C2-4237-814C-961E9AB7507B}"/>
              </a:ext>
            </a:extLst>
          </p:cNvPr>
          <p:cNvSpPr/>
          <p:nvPr/>
        </p:nvSpPr>
        <p:spPr>
          <a:xfrm>
            <a:off x="7011976" y="1150889"/>
            <a:ext cx="97334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FortiAnalyzer </a:t>
            </a:r>
          </a:p>
        </p:txBody>
      </p:sp>
      <p:sp>
        <p:nvSpPr>
          <p:cNvPr id="89" name="Rectangle 88">
            <a:extLst>
              <a:ext uri="{FF2B5EF4-FFF2-40B4-BE49-F238E27FC236}">
                <a16:creationId xmlns:a16="http://schemas.microsoft.com/office/drawing/2014/main" id="{171592C6-3312-4E8E-B570-87BFECE7B5BD}"/>
              </a:ext>
            </a:extLst>
          </p:cNvPr>
          <p:cNvSpPr/>
          <p:nvPr/>
        </p:nvSpPr>
        <p:spPr>
          <a:xfrm>
            <a:off x="7011976" y="1540301"/>
            <a:ext cx="788999"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FortiSIEM </a:t>
            </a:r>
          </a:p>
        </p:txBody>
      </p:sp>
      <p:sp>
        <p:nvSpPr>
          <p:cNvPr id="90" name="Rectangle 89">
            <a:extLst>
              <a:ext uri="{FF2B5EF4-FFF2-40B4-BE49-F238E27FC236}">
                <a16:creationId xmlns:a16="http://schemas.microsoft.com/office/drawing/2014/main" id="{2C9B9531-22A2-47A7-9921-EFC84F6B4B76}"/>
              </a:ext>
            </a:extLst>
          </p:cNvPr>
          <p:cNvSpPr/>
          <p:nvPr/>
        </p:nvSpPr>
        <p:spPr>
          <a:xfrm>
            <a:off x="7011976" y="1923951"/>
            <a:ext cx="99418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FortiDeceptor </a:t>
            </a:r>
          </a:p>
        </p:txBody>
      </p:sp>
      <p:sp>
        <p:nvSpPr>
          <p:cNvPr id="91" name="Rectangle 90">
            <a:extLst>
              <a:ext uri="{FF2B5EF4-FFF2-40B4-BE49-F238E27FC236}">
                <a16:creationId xmlns:a16="http://schemas.microsoft.com/office/drawing/2014/main" id="{B77364E6-B915-450C-8043-A91F877BECF0}"/>
              </a:ext>
            </a:extLst>
          </p:cNvPr>
          <p:cNvSpPr/>
          <p:nvPr/>
        </p:nvSpPr>
        <p:spPr>
          <a:xfrm>
            <a:off x="7011976" y="2307891"/>
            <a:ext cx="747320"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FortiXDR </a:t>
            </a:r>
          </a:p>
        </p:txBody>
      </p:sp>
      <p:sp>
        <p:nvSpPr>
          <p:cNvPr id="92" name="Rectangle 91">
            <a:extLst>
              <a:ext uri="{FF2B5EF4-FFF2-40B4-BE49-F238E27FC236}">
                <a16:creationId xmlns:a16="http://schemas.microsoft.com/office/drawing/2014/main" id="{FE0FC544-E866-4275-8AFE-C7E229C5CEEA}"/>
              </a:ext>
            </a:extLst>
          </p:cNvPr>
          <p:cNvSpPr/>
          <p:nvPr/>
        </p:nvSpPr>
        <p:spPr>
          <a:xfrm>
            <a:off x="7011976" y="2692900"/>
            <a:ext cx="755335" cy="238527"/>
          </a:xfrm>
          <a:prstGeom prst="rect">
            <a:avLst/>
          </a:prstGeom>
        </p:spPr>
        <p:txBody>
          <a:bodyPr wrap="none">
            <a:spAutoFit/>
          </a:bodyPr>
          <a:lstStyle/>
          <a:p>
            <a:pPr lvl="0" defTabSz="457189">
              <a:lnSpc>
                <a:spcPct val="95000"/>
              </a:lnSpc>
              <a:spcAft>
                <a:spcPts val="600"/>
              </a:spcAft>
              <a:buClr>
                <a:srgbClr val="FF0000"/>
              </a:buClr>
              <a:defRPr/>
            </a:pPr>
            <a:r>
              <a:rPr lang="en-GB" sz="1000" err="1">
                <a:cs typeface="Arial" panose="020B0604020202020204" pitchFamily="34" charset="0"/>
              </a:rPr>
              <a:t>FortiNDR</a:t>
            </a:r>
            <a:r>
              <a:rPr lang="en-GB" sz="1000">
                <a:cs typeface="Arial" panose="020B0604020202020204" pitchFamily="34" charset="0"/>
              </a:rPr>
              <a:t> </a:t>
            </a:r>
          </a:p>
        </p:txBody>
      </p:sp>
      <p:pic>
        <p:nvPicPr>
          <p:cNvPr id="93" name="Picture 92">
            <a:extLst>
              <a:ext uri="{FF2B5EF4-FFF2-40B4-BE49-F238E27FC236}">
                <a16:creationId xmlns:a16="http://schemas.microsoft.com/office/drawing/2014/main" id="{8A55C4D6-4F7A-4B74-B145-C9312EE67A73}"/>
              </a:ext>
            </a:extLst>
          </p:cNvPr>
          <p:cNvPicPr>
            <a:picLocks noChangeAspect="1"/>
          </p:cNvPicPr>
          <p:nvPr/>
        </p:nvPicPr>
        <p:blipFill>
          <a:blip r:embed="rId27"/>
          <a:stretch>
            <a:fillRect/>
          </a:stretch>
        </p:blipFill>
        <p:spPr>
          <a:xfrm>
            <a:off x="4971531" y="1966414"/>
            <a:ext cx="288000" cy="288000"/>
          </a:xfrm>
          <a:prstGeom prst="rect">
            <a:avLst/>
          </a:prstGeom>
        </p:spPr>
      </p:pic>
      <p:pic>
        <p:nvPicPr>
          <p:cNvPr id="73" name="Picture 72" descr="FortiLink-gut.emf">
            <a:extLst>
              <a:ext uri="{FF2B5EF4-FFF2-40B4-BE49-F238E27FC236}">
                <a16:creationId xmlns:a16="http://schemas.microsoft.com/office/drawing/2014/main" id="{B9CF3571-3079-4DA0-8F17-0941AA300D2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805217" y="2167199"/>
            <a:ext cx="232756" cy="90252"/>
          </a:xfrm>
          <a:prstGeom prst="rect">
            <a:avLst/>
          </a:prstGeom>
        </p:spPr>
      </p:pic>
    </p:spTree>
    <p:extLst>
      <p:ext uri="{BB962C8B-B14F-4D97-AF65-F5344CB8AC3E}">
        <p14:creationId xmlns:p14="http://schemas.microsoft.com/office/powerpoint/2010/main" val="776929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6A1CFE7-42E1-451D-B595-5D110D82ACBF}"/>
              </a:ext>
            </a:extLst>
          </p:cNvPr>
          <p:cNvSpPr/>
          <p:nvPr/>
        </p:nvSpPr>
        <p:spPr>
          <a:xfrm rot="5400000">
            <a:off x="8185419" y="5148849"/>
            <a:ext cx="396666" cy="305719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71AE5150-BEB0-4867-B09C-1C9BC1B99DB3}"/>
              </a:ext>
            </a:extLst>
          </p:cNvPr>
          <p:cNvPicPr>
            <a:picLocks noChangeAspect="1"/>
          </p:cNvPicPr>
          <p:nvPr/>
        </p:nvPicPr>
        <p:blipFill>
          <a:blip r:embed="rId3"/>
          <a:stretch>
            <a:fillRect/>
          </a:stretch>
        </p:blipFill>
        <p:spPr>
          <a:xfrm flipH="1" flipV="1">
            <a:off x="11216640" y="0"/>
            <a:ext cx="975360" cy="225084"/>
          </a:xfrm>
          <a:prstGeom prst="rect">
            <a:avLst/>
          </a:prstGeom>
        </p:spPr>
      </p:pic>
      <p:sp>
        <p:nvSpPr>
          <p:cNvPr id="35" name="Title 1">
            <a:extLst>
              <a:ext uri="{FF2B5EF4-FFF2-40B4-BE49-F238E27FC236}">
                <a16:creationId xmlns:a16="http://schemas.microsoft.com/office/drawing/2014/main" id="{8A93EBD7-CFFA-4DD8-8FCC-070779659891}"/>
              </a:ext>
            </a:extLst>
          </p:cNvPr>
          <p:cNvSpPr txBox="1">
            <a:spLocks/>
          </p:cNvSpPr>
          <p:nvPr/>
        </p:nvSpPr>
        <p:spPr>
          <a:xfrm>
            <a:off x="255713" y="333375"/>
            <a:ext cx="3941634" cy="486287"/>
          </a:xfrm>
          <a:prstGeom prst="rect">
            <a:avLst/>
          </a:prstGeom>
        </p:spPr>
        <p:txBody>
          <a:bodyPr wrap="square" anchor="ctr" anchorCtr="0">
            <a:spAutoFit/>
          </a:bodyPr>
          <a:lstStyle>
            <a:lvl1pPr algn="l" defTabSz="914400" rtl="0" eaLnBrk="1" latinLnBrk="0" hangingPunct="1">
              <a:lnSpc>
                <a:spcPct val="90000"/>
              </a:lnSpc>
              <a:spcBef>
                <a:spcPct val="0"/>
              </a:spcBef>
              <a:buNone/>
              <a:defRPr sz="2800" b="1" kern="1200" spc="0" baseline="0">
                <a:solidFill>
                  <a:srgbClr val="000000"/>
                </a:solidFill>
                <a:latin typeface="+mj-lt"/>
                <a:ea typeface="Inter" panose="020B0502030000000004" pitchFamily="34" charset="0"/>
                <a:cs typeface="+mj-cs"/>
              </a:defRPr>
            </a:lvl1pPr>
          </a:lstStyle>
          <a:p>
            <a:pPr>
              <a:lnSpc>
                <a:spcPct val="80000"/>
              </a:lnSpc>
            </a:pPr>
            <a:r>
              <a:rPr lang="en-US" sz="3200" cap="all">
                <a:solidFill>
                  <a:schemeClr val="tx1"/>
                </a:solidFill>
              </a:rPr>
              <a:t>What is</a:t>
            </a:r>
            <a:r>
              <a:rPr lang="en-US" sz="3200">
                <a:solidFill>
                  <a:schemeClr val="tx1"/>
                </a:solidFill>
              </a:rPr>
              <a:t> SECOPS</a:t>
            </a:r>
            <a:r>
              <a:rPr lang="en-US" sz="3200" cap="all">
                <a:solidFill>
                  <a:schemeClr val="tx1"/>
                </a:solidFill>
              </a:rPr>
              <a:t>?</a:t>
            </a:r>
            <a:endParaRPr lang="en-US" sz="3200">
              <a:solidFill>
                <a:schemeClr val="tx1"/>
              </a:solidFill>
            </a:endParaRPr>
          </a:p>
        </p:txBody>
      </p:sp>
      <p:sp>
        <p:nvSpPr>
          <p:cNvPr id="36" name="TextBox 35">
            <a:extLst>
              <a:ext uri="{FF2B5EF4-FFF2-40B4-BE49-F238E27FC236}">
                <a16:creationId xmlns:a16="http://schemas.microsoft.com/office/drawing/2014/main" id="{E0529683-736F-4F59-8B3E-D405568A1021}"/>
              </a:ext>
            </a:extLst>
          </p:cNvPr>
          <p:cNvSpPr txBox="1"/>
          <p:nvPr/>
        </p:nvSpPr>
        <p:spPr>
          <a:xfrm>
            <a:off x="255713" y="760934"/>
            <a:ext cx="4697950" cy="535531"/>
          </a:xfrm>
          <a:prstGeom prst="rect">
            <a:avLst/>
          </a:prstGeom>
          <a:noFill/>
        </p:spPr>
        <p:txBody>
          <a:bodyPr wrap="square">
            <a:spAutoFit/>
          </a:bodyPr>
          <a:lstStyle/>
          <a:p>
            <a:pPr>
              <a:lnSpc>
                <a:spcPct val="90000"/>
              </a:lnSpc>
            </a:pPr>
            <a:r>
              <a:rPr lang="fr-FR" sz="3200" b="1">
                <a:solidFill>
                  <a:schemeClr val="accent2"/>
                </a:solidFill>
              </a:rPr>
              <a:t>Security Operations</a:t>
            </a:r>
            <a:endParaRPr lang="en-US" sz="3200" b="1">
              <a:solidFill>
                <a:schemeClr val="accent2"/>
              </a:solidFill>
            </a:endParaRPr>
          </a:p>
        </p:txBody>
      </p:sp>
      <p:pic>
        <p:nvPicPr>
          <p:cNvPr id="39" name="Graphic 38">
            <a:extLst>
              <a:ext uri="{FF2B5EF4-FFF2-40B4-BE49-F238E27FC236}">
                <a16:creationId xmlns:a16="http://schemas.microsoft.com/office/drawing/2014/main" id="{51D40BA6-150E-4351-A87F-56EA0BAB7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928" y="1402852"/>
            <a:ext cx="1547244" cy="106373"/>
          </a:xfrm>
          <a:prstGeom prst="rect">
            <a:avLst/>
          </a:prstGeom>
        </p:spPr>
      </p:pic>
      <p:sp>
        <p:nvSpPr>
          <p:cNvPr id="29" name="TextBox 28">
            <a:extLst>
              <a:ext uri="{FF2B5EF4-FFF2-40B4-BE49-F238E27FC236}">
                <a16:creationId xmlns:a16="http://schemas.microsoft.com/office/drawing/2014/main" id="{5F289638-A4CD-4F43-AD47-F9A8940914A2}"/>
              </a:ext>
            </a:extLst>
          </p:cNvPr>
          <p:cNvSpPr txBox="1"/>
          <p:nvPr/>
        </p:nvSpPr>
        <p:spPr>
          <a:xfrm>
            <a:off x="1275335" y="2671013"/>
            <a:ext cx="9488930" cy="2249847"/>
          </a:xfrm>
          <a:prstGeom prst="rect">
            <a:avLst/>
          </a:prstGeom>
          <a:noFill/>
        </p:spPr>
        <p:txBody>
          <a:bodyPr wrap="square" rtlCol="0">
            <a:spAutoFit/>
          </a:bodyPr>
          <a:lstStyle/>
          <a:p>
            <a:pPr defTabSz="457189">
              <a:lnSpc>
                <a:spcPct val="90000"/>
              </a:lnSpc>
              <a:spcBef>
                <a:spcPts val="300"/>
              </a:spcBef>
              <a:spcAft>
                <a:spcPts val="1200"/>
              </a:spcAft>
            </a:pPr>
            <a:r>
              <a:rPr lang="en-GB" sz="3200" b="1">
                <a:cs typeface="Arial" panose="020B0604020202020204" pitchFamily="34" charset="0"/>
              </a:rPr>
              <a:t>Combination of Security &amp; IT Operations</a:t>
            </a:r>
          </a:p>
          <a:p>
            <a:pPr defTabSz="457189">
              <a:lnSpc>
                <a:spcPct val="90000"/>
              </a:lnSpc>
              <a:spcBef>
                <a:spcPts val="300"/>
              </a:spcBef>
              <a:spcAft>
                <a:spcPts val="1200"/>
              </a:spcAft>
            </a:pPr>
            <a:r>
              <a:rPr lang="en-GB" sz="3200" b="1">
                <a:cs typeface="Arial" panose="020B0604020202020204" pitchFamily="34" charset="0"/>
              </a:rPr>
              <a:t>Highly skilled team focusing on Monitoring Risk Assessment to protect Corporate Assets </a:t>
            </a:r>
          </a:p>
          <a:p>
            <a:pPr defTabSz="457189">
              <a:lnSpc>
                <a:spcPct val="90000"/>
              </a:lnSpc>
              <a:spcBef>
                <a:spcPts val="300"/>
              </a:spcBef>
              <a:spcAft>
                <a:spcPts val="1200"/>
              </a:spcAft>
            </a:pPr>
            <a:r>
              <a:rPr lang="en-GB" sz="3200" b="1">
                <a:cs typeface="Arial" panose="020B0604020202020204" pitchFamily="34" charset="0"/>
              </a:rPr>
              <a:t>Operating from a Security Operations Centre</a:t>
            </a:r>
          </a:p>
        </p:txBody>
      </p:sp>
      <p:sp>
        <p:nvSpPr>
          <p:cNvPr id="44" name="Rectangle 43">
            <a:extLst>
              <a:ext uri="{FF2B5EF4-FFF2-40B4-BE49-F238E27FC236}">
                <a16:creationId xmlns:a16="http://schemas.microsoft.com/office/drawing/2014/main" id="{DECACFF0-944D-46E0-BFBD-9B5C38D90139}"/>
              </a:ext>
            </a:extLst>
          </p:cNvPr>
          <p:cNvSpPr/>
          <p:nvPr/>
        </p:nvSpPr>
        <p:spPr>
          <a:xfrm>
            <a:off x="3657671" y="5778461"/>
            <a:ext cx="470593" cy="888653"/>
          </a:xfrm>
          <a:prstGeom prst="rect">
            <a:avLst/>
          </a:prstGeom>
          <a:gradFill flip="none" rotWithShape="1">
            <a:gsLst>
              <a:gs pos="0">
                <a:schemeClr val="accent2"/>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45" name="Picture 44">
            <a:extLst>
              <a:ext uri="{FF2B5EF4-FFF2-40B4-BE49-F238E27FC236}">
                <a16:creationId xmlns:a16="http://schemas.microsoft.com/office/drawing/2014/main" id="{042EB130-00B1-448B-9814-6026791082BD}"/>
              </a:ext>
            </a:extLst>
          </p:cNvPr>
          <p:cNvPicPr>
            <a:picLocks noChangeAspect="1"/>
          </p:cNvPicPr>
          <p:nvPr/>
        </p:nvPicPr>
        <p:blipFill>
          <a:blip r:embed="rId3"/>
          <a:stretch>
            <a:fillRect/>
          </a:stretch>
        </p:blipFill>
        <p:spPr>
          <a:xfrm>
            <a:off x="3657671" y="5671069"/>
            <a:ext cx="470593" cy="108599"/>
          </a:xfrm>
          <a:prstGeom prst="rect">
            <a:avLst/>
          </a:prstGeom>
        </p:spPr>
      </p:pic>
      <p:sp>
        <p:nvSpPr>
          <p:cNvPr id="46" name="Rectangle 45">
            <a:extLst>
              <a:ext uri="{FF2B5EF4-FFF2-40B4-BE49-F238E27FC236}">
                <a16:creationId xmlns:a16="http://schemas.microsoft.com/office/drawing/2014/main" id="{44ABA2CF-1B36-47F5-9C4D-1A632494C892}"/>
              </a:ext>
            </a:extLst>
          </p:cNvPr>
          <p:cNvSpPr/>
          <p:nvPr/>
        </p:nvSpPr>
        <p:spPr>
          <a:xfrm>
            <a:off x="3488136" y="5969346"/>
            <a:ext cx="169534" cy="88865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7" name="Rectangle 46">
            <a:extLst>
              <a:ext uri="{FF2B5EF4-FFF2-40B4-BE49-F238E27FC236}">
                <a16:creationId xmlns:a16="http://schemas.microsoft.com/office/drawing/2014/main" id="{576C8BBD-3BAC-49E3-A5B7-F3BABFAFBBE2}"/>
              </a:ext>
            </a:extLst>
          </p:cNvPr>
          <p:cNvSpPr/>
          <p:nvPr/>
        </p:nvSpPr>
        <p:spPr>
          <a:xfrm>
            <a:off x="12068175" y="4114801"/>
            <a:ext cx="123825" cy="27432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3" name="Picture 2">
            <a:extLst>
              <a:ext uri="{FF2B5EF4-FFF2-40B4-BE49-F238E27FC236}">
                <a16:creationId xmlns:a16="http://schemas.microsoft.com/office/drawing/2014/main" id="{3CDD06FF-428B-4327-AE77-D0ED381659F1}"/>
              </a:ext>
            </a:extLst>
          </p:cNvPr>
          <p:cNvPicPr>
            <a:picLocks noChangeAspect="1"/>
          </p:cNvPicPr>
          <p:nvPr/>
        </p:nvPicPr>
        <p:blipFill>
          <a:blip r:embed="rId6"/>
          <a:stretch>
            <a:fillRect/>
          </a:stretch>
        </p:blipFill>
        <p:spPr>
          <a:xfrm>
            <a:off x="8261405" y="-195505"/>
            <a:ext cx="2702852" cy="2702852"/>
          </a:xfrm>
          <a:prstGeom prst="rect">
            <a:avLst/>
          </a:prstGeom>
        </p:spPr>
      </p:pic>
      <p:pic>
        <p:nvPicPr>
          <p:cNvPr id="54" name="Picture 53">
            <a:extLst>
              <a:ext uri="{FF2B5EF4-FFF2-40B4-BE49-F238E27FC236}">
                <a16:creationId xmlns:a16="http://schemas.microsoft.com/office/drawing/2014/main" id="{3FC0E8E1-9617-4409-8686-E18201A59F87}"/>
              </a:ext>
            </a:extLst>
          </p:cNvPr>
          <p:cNvPicPr>
            <a:picLocks noChangeAspect="1"/>
          </p:cNvPicPr>
          <p:nvPr/>
        </p:nvPicPr>
        <p:blipFill rotWithShape="1">
          <a:blip r:embed="rId7"/>
          <a:srcRect b="68122"/>
          <a:stretch/>
        </p:blipFill>
        <p:spPr>
          <a:xfrm rot="5400000">
            <a:off x="-625181" y="3710188"/>
            <a:ext cx="2529590" cy="683300"/>
          </a:xfrm>
          <a:prstGeom prst="rect">
            <a:avLst/>
          </a:prstGeom>
        </p:spPr>
      </p:pic>
    </p:spTree>
    <p:extLst>
      <p:ext uri="{BB962C8B-B14F-4D97-AF65-F5344CB8AC3E}">
        <p14:creationId xmlns:p14="http://schemas.microsoft.com/office/powerpoint/2010/main" val="39954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AEAC5E8B-BDCE-45AE-9D48-B8967BC02E8C}"/>
              </a:ext>
            </a:extLst>
          </p:cNvPr>
          <p:cNvSpPr/>
          <p:nvPr/>
        </p:nvSpPr>
        <p:spPr>
          <a:xfrm>
            <a:off x="0" y="1244533"/>
            <a:ext cx="12192000" cy="27634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7347AD7C-56EA-4976-5D8C-1EB46C5503B6}"/>
              </a:ext>
            </a:extLst>
          </p:cNvPr>
          <p:cNvCxnSpPr>
            <a:cxnSpLocks/>
          </p:cNvCxnSpPr>
          <p:nvPr/>
        </p:nvCxnSpPr>
        <p:spPr>
          <a:xfrm>
            <a:off x="0" y="3120649"/>
            <a:ext cx="12192000" cy="0"/>
          </a:xfrm>
          <a:prstGeom prst="line">
            <a:avLst/>
          </a:prstGeom>
          <a:ln w="603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0A19D3D-643B-4B5B-9A38-9D557214AB00}"/>
              </a:ext>
            </a:extLst>
          </p:cNvPr>
          <p:cNvSpPr>
            <a:spLocks noGrp="1"/>
          </p:cNvSpPr>
          <p:nvPr>
            <p:ph type="title"/>
          </p:nvPr>
        </p:nvSpPr>
        <p:spPr/>
        <p:txBody>
          <a:bodyPr lIns="0"/>
          <a:lstStyle/>
          <a:p>
            <a:r>
              <a:rPr lang="en-GB" dirty="0"/>
              <a:t>Build a “Target Operating Model Framework”</a:t>
            </a:r>
          </a:p>
        </p:txBody>
      </p:sp>
      <p:pic>
        <p:nvPicPr>
          <p:cNvPr id="59" name="Graphic 58">
            <a:extLst>
              <a:ext uri="{FF2B5EF4-FFF2-40B4-BE49-F238E27FC236}">
                <a16:creationId xmlns:a16="http://schemas.microsoft.com/office/drawing/2014/main" id="{81182E30-6846-FE44-703A-693DECE4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727833"/>
            <a:ext cx="1547244" cy="106373"/>
          </a:xfrm>
          <a:prstGeom prst="rect">
            <a:avLst/>
          </a:prstGeom>
        </p:spPr>
      </p:pic>
      <p:sp>
        <p:nvSpPr>
          <p:cNvPr id="5" name="TextBox 4">
            <a:extLst>
              <a:ext uri="{FF2B5EF4-FFF2-40B4-BE49-F238E27FC236}">
                <a16:creationId xmlns:a16="http://schemas.microsoft.com/office/drawing/2014/main" id="{45D57549-B3B1-9A2C-E77F-AD61CB263A41}"/>
              </a:ext>
            </a:extLst>
          </p:cNvPr>
          <p:cNvSpPr txBox="1"/>
          <p:nvPr/>
        </p:nvSpPr>
        <p:spPr>
          <a:xfrm>
            <a:off x="533715" y="4292849"/>
            <a:ext cx="96890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Before 1995</a:t>
            </a:r>
            <a:endParaRPr kumimoji="0" lang="en-GB" sz="1400" b="1" i="0" u="none" strike="noStrike" kern="1200" cap="none" spc="0" normalizeH="0" baseline="0" noProof="0" dirty="0">
              <a:ln>
                <a:noFill/>
              </a:ln>
              <a:solidFill>
                <a:schemeClr val="accent5">
                  <a:lumMod val="75000"/>
                </a:schemeClr>
              </a:solidFill>
              <a:effectLst/>
              <a:uLnTx/>
              <a:uFillTx/>
            </a:endParaRPr>
          </a:p>
        </p:txBody>
      </p:sp>
      <p:sp>
        <p:nvSpPr>
          <p:cNvPr id="9" name="TextBox 8">
            <a:extLst>
              <a:ext uri="{FF2B5EF4-FFF2-40B4-BE49-F238E27FC236}">
                <a16:creationId xmlns:a16="http://schemas.microsoft.com/office/drawing/2014/main" id="{D49979C9-5069-A4E3-E5AB-5779423D580A}"/>
              </a:ext>
            </a:extLst>
          </p:cNvPr>
          <p:cNvSpPr txBox="1"/>
          <p:nvPr/>
        </p:nvSpPr>
        <p:spPr>
          <a:xfrm>
            <a:off x="2248401" y="4294768"/>
            <a:ext cx="96890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1996 – 2000 </a:t>
            </a:r>
            <a:endParaRPr kumimoji="0" lang="en-GB" sz="1400" b="1" i="0" u="none" strike="noStrike" kern="1200" cap="none" spc="0" normalizeH="0" baseline="0" noProof="0" dirty="0">
              <a:ln>
                <a:noFill/>
              </a:ln>
              <a:solidFill>
                <a:schemeClr val="accent5">
                  <a:lumMod val="75000"/>
                </a:schemeClr>
              </a:solidFill>
              <a:effectLst/>
              <a:uLnTx/>
              <a:uFillTx/>
            </a:endParaRPr>
          </a:p>
        </p:txBody>
      </p:sp>
      <p:sp>
        <p:nvSpPr>
          <p:cNvPr id="13" name="TextBox 12">
            <a:extLst>
              <a:ext uri="{FF2B5EF4-FFF2-40B4-BE49-F238E27FC236}">
                <a16:creationId xmlns:a16="http://schemas.microsoft.com/office/drawing/2014/main" id="{46D6EAEE-9C69-2ADB-269F-5BD1D6B03688}"/>
              </a:ext>
            </a:extLst>
          </p:cNvPr>
          <p:cNvSpPr txBox="1"/>
          <p:nvPr/>
        </p:nvSpPr>
        <p:spPr>
          <a:xfrm>
            <a:off x="4076700" y="4294768"/>
            <a:ext cx="93384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2001 – 2006</a:t>
            </a:r>
            <a:endParaRPr kumimoji="0" lang="en-GB" sz="1400" b="1" i="0" u="none" strike="noStrike" kern="1200" cap="none" spc="0" normalizeH="0" baseline="0" noProof="0" dirty="0">
              <a:ln>
                <a:noFill/>
              </a:ln>
              <a:solidFill>
                <a:schemeClr val="accent5">
                  <a:lumMod val="75000"/>
                </a:schemeClr>
              </a:solidFill>
              <a:effectLst/>
              <a:uLnTx/>
              <a:uFillTx/>
            </a:endParaRPr>
          </a:p>
        </p:txBody>
      </p:sp>
      <p:cxnSp>
        <p:nvCxnSpPr>
          <p:cNvPr id="24" name="Straight Connector 23">
            <a:extLst>
              <a:ext uri="{FF2B5EF4-FFF2-40B4-BE49-F238E27FC236}">
                <a16:creationId xmlns:a16="http://schemas.microsoft.com/office/drawing/2014/main" id="{9FFB545A-6422-CE80-6A95-92EF8C7F919C}"/>
              </a:ext>
            </a:extLst>
          </p:cNvPr>
          <p:cNvCxnSpPr/>
          <p:nvPr/>
        </p:nvCxnSpPr>
        <p:spPr>
          <a:xfrm>
            <a:off x="0" y="4605464"/>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E14FA840-AD64-D441-6531-A5065F4C29F1}"/>
              </a:ext>
            </a:extLst>
          </p:cNvPr>
          <p:cNvSpPr/>
          <p:nvPr/>
        </p:nvSpPr>
        <p:spPr>
          <a:xfrm>
            <a:off x="533715"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2" name="Oval 41">
            <a:extLst>
              <a:ext uri="{FF2B5EF4-FFF2-40B4-BE49-F238E27FC236}">
                <a16:creationId xmlns:a16="http://schemas.microsoft.com/office/drawing/2014/main" id="{CC04A17E-3607-8564-9E57-D65EC23CBAC2}"/>
              </a:ext>
            </a:extLst>
          </p:cNvPr>
          <p:cNvSpPr/>
          <p:nvPr/>
        </p:nvSpPr>
        <p:spPr>
          <a:xfrm>
            <a:off x="2296934"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6" name="Oval 45">
            <a:extLst>
              <a:ext uri="{FF2B5EF4-FFF2-40B4-BE49-F238E27FC236}">
                <a16:creationId xmlns:a16="http://schemas.microsoft.com/office/drawing/2014/main" id="{224E719C-BA6E-868C-224C-25AE6B0B4411}"/>
              </a:ext>
            </a:extLst>
          </p:cNvPr>
          <p:cNvSpPr/>
          <p:nvPr/>
        </p:nvSpPr>
        <p:spPr>
          <a:xfrm>
            <a:off x="4060153"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7" name="Oval 46">
            <a:extLst>
              <a:ext uri="{FF2B5EF4-FFF2-40B4-BE49-F238E27FC236}">
                <a16:creationId xmlns:a16="http://schemas.microsoft.com/office/drawing/2014/main" id="{3AB4198C-2E86-A889-BD5A-E56D2EA9979E}"/>
              </a:ext>
            </a:extLst>
          </p:cNvPr>
          <p:cNvSpPr/>
          <p:nvPr/>
        </p:nvSpPr>
        <p:spPr>
          <a:xfrm>
            <a:off x="5823372"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8" name="Oval 47">
            <a:extLst>
              <a:ext uri="{FF2B5EF4-FFF2-40B4-BE49-F238E27FC236}">
                <a16:creationId xmlns:a16="http://schemas.microsoft.com/office/drawing/2014/main" id="{4BB20B5D-4CB2-3761-EAE1-1DCAA8E6BBC6}"/>
              </a:ext>
            </a:extLst>
          </p:cNvPr>
          <p:cNvSpPr/>
          <p:nvPr/>
        </p:nvSpPr>
        <p:spPr>
          <a:xfrm>
            <a:off x="7586591"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9" name="Oval 48">
            <a:extLst>
              <a:ext uri="{FF2B5EF4-FFF2-40B4-BE49-F238E27FC236}">
                <a16:creationId xmlns:a16="http://schemas.microsoft.com/office/drawing/2014/main" id="{FE5B3060-78CD-65D8-C836-5182521CC241}"/>
              </a:ext>
            </a:extLst>
          </p:cNvPr>
          <p:cNvSpPr/>
          <p:nvPr/>
        </p:nvSpPr>
        <p:spPr>
          <a:xfrm>
            <a:off x="9349810"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52" name="Oval 51">
            <a:extLst>
              <a:ext uri="{FF2B5EF4-FFF2-40B4-BE49-F238E27FC236}">
                <a16:creationId xmlns:a16="http://schemas.microsoft.com/office/drawing/2014/main" id="{02C03713-D2F2-7A5D-DD21-16CA0323DA0F}"/>
              </a:ext>
            </a:extLst>
          </p:cNvPr>
          <p:cNvSpPr/>
          <p:nvPr/>
        </p:nvSpPr>
        <p:spPr>
          <a:xfrm>
            <a:off x="11113027" y="4546491"/>
            <a:ext cx="121083" cy="12108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56" name="TextBox 55">
            <a:extLst>
              <a:ext uri="{FF2B5EF4-FFF2-40B4-BE49-F238E27FC236}">
                <a16:creationId xmlns:a16="http://schemas.microsoft.com/office/drawing/2014/main" id="{5213E9AE-33AB-AAF7-8ADD-7DA0E85397ED}"/>
              </a:ext>
            </a:extLst>
          </p:cNvPr>
          <p:cNvSpPr txBox="1"/>
          <p:nvPr/>
        </p:nvSpPr>
        <p:spPr>
          <a:xfrm>
            <a:off x="427083" y="5073502"/>
            <a:ext cx="1869851" cy="438582"/>
          </a:xfrm>
          <a:prstGeom prst="rect">
            <a:avLst/>
          </a:prstGeom>
          <a:noFill/>
        </p:spPr>
        <p:txBody>
          <a:bodyPr wrap="square" rtlCol="0">
            <a:spAutoFit/>
          </a:bodyPr>
          <a:lstStyle/>
          <a:p>
            <a:pPr marL="114300" indent="-114300" defTabSz="457189">
              <a:spcBef>
                <a:spcPts val="300"/>
              </a:spcBef>
              <a:buFont typeface="Arial" panose="020B0604020202020204" pitchFamily="34" charset="0"/>
              <a:buChar char="+"/>
            </a:pPr>
            <a:r>
              <a:rPr lang="en-GB" sz="1000" dirty="0">
                <a:cs typeface="Arial" panose="020B0604020202020204" pitchFamily="34" charset="0"/>
              </a:rPr>
              <a:t>Network device mgmt.</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Malicious code analysis</a:t>
            </a:r>
          </a:p>
        </p:txBody>
      </p:sp>
      <p:sp>
        <p:nvSpPr>
          <p:cNvPr id="57" name="TextBox 56">
            <a:extLst>
              <a:ext uri="{FF2B5EF4-FFF2-40B4-BE49-F238E27FC236}">
                <a16:creationId xmlns:a16="http://schemas.microsoft.com/office/drawing/2014/main" id="{F8C10803-A893-9645-151B-9A0599B742DD}"/>
              </a:ext>
            </a:extLst>
          </p:cNvPr>
          <p:cNvSpPr txBox="1"/>
          <p:nvPr/>
        </p:nvSpPr>
        <p:spPr>
          <a:xfrm>
            <a:off x="427084" y="4831445"/>
            <a:ext cx="1869850" cy="286232"/>
          </a:xfrm>
          <a:prstGeom prst="rect">
            <a:avLst/>
          </a:prstGeom>
          <a:noFill/>
        </p:spPr>
        <p:txBody>
          <a:bodyPr wrap="square" rtlCol="0">
            <a:spAutoFit/>
          </a:bodyPr>
          <a:lstStyle/>
          <a:p>
            <a:pPr defTabSz="457189">
              <a:lnSpc>
                <a:spcPct val="90000"/>
              </a:lnSpc>
              <a:spcBef>
                <a:spcPts val="300"/>
              </a:spcBef>
            </a:pPr>
            <a:r>
              <a:rPr lang="en-US" sz="1400" b="1" cap="all" dirty="0">
                <a:solidFill>
                  <a:schemeClr val="accent5">
                    <a:lumMod val="50000"/>
                  </a:schemeClr>
                </a:solidFill>
                <a:latin typeface="Arial Black" panose="020B0A04020102020204" pitchFamily="34" charset="0"/>
                <a:cs typeface="Arial" panose="020B0604020202020204" pitchFamily="34" charset="0"/>
              </a:rPr>
              <a:t>NOC</a:t>
            </a:r>
          </a:p>
        </p:txBody>
      </p:sp>
      <p:sp>
        <p:nvSpPr>
          <p:cNvPr id="60" name="TextBox 59">
            <a:extLst>
              <a:ext uri="{FF2B5EF4-FFF2-40B4-BE49-F238E27FC236}">
                <a16:creationId xmlns:a16="http://schemas.microsoft.com/office/drawing/2014/main" id="{8C0C82A6-37FF-1827-1575-60FC9BF26A0B}"/>
              </a:ext>
            </a:extLst>
          </p:cNvPr>
          <p:cNvSpPr txBox="1"/>
          <p:nvPr/>
        </p:nvSpPr>
        <p:spPr>
          <a:xfrm>
            <a:off x="5823372" y="4294768"/>
            <a:ext cx="93384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2007 – 2013 </a:t>
            </a:r>
            <a:endParaRPr kumimoji="0" lang="en-GB" sz="1400" b="1" i="0" u="none" strike="noStrike" kern="1200" cap="none" spc="0" normalizeH="0" baseline="0" noProof="0" dirty="0">
              <a:ln>
                <a:noFill/>
              </a:ln>
              <a:solidFill>
                <a:schemeClr val="accent5">
                  <a:lumMod val="75000"/>
                </a:schemeClr>
              </a:solidFill>
              <a:effectLst/>
              <a:uLnTx/>
              <a:uFillTx/>
            </a:endParaRPr>
          </a:p>
        </p:txBody>
      </p:sp>
      <p:sp>
        <p:nvSpPr>
          <p:cNvPr id="61" name="TextBox 60">
            <a:extLst>
              <a:ext uri="{FF2B5EF4-FFF2-40B4-BE49-F238E27FC236}">
                <a16:creationId xmlns:a16="http://schemas.microsoft.com/office/drawing/2014/main" id="{DA4EC3A5-33F7-24B5-477F-6C72D1B40FFA}"/>
              </a:ext>
            </a:extLst>
          </p:cNvPr>
          <p:cNvSpPr txBox="1"/>
          <p:nvPr/>
        </p:nvSpPr>
        <p:spPr>
          <a:xfrm>
            <a:off x="7591312" y="4294768"/>
            <a:ext cx="93384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2013</a:t>
            </a:r>
            <a:r>
              <a:rPr kumimoji="0" lang="en-US" sz="1400" b="1" i="0" u="none" strike="noStrike" kern="100" cap="none" spc="-50" normalizeH="0" noProof="0" dirty="0">
                <a:ln>
                  <a:noFill/>
                </a:ln>
                <a:solidFill>
                  <a:schemeClr val="accent5">
                    <a:lumMod val="75000"/>
                  </a:schemeClr>
                </a:solidFill>
                <a:effectLst/>
                <a:uLnTx/>
                <a:uFillTx/>
              </a:rPr>
              <a:t> – 2015 </a:t>
            </a:r>
            <a:endParaRPr kumimoji="0" lang="en-GB" sz="1400" b="1" i="0" u="none" strike="noStrike" kern="1200" cap="none" spc="0" normalizeH="0" baseline="0" noProof="0" dirty="0">
              <a:ln>
                <a:noFill/>
              </a:ln>
              <a:solidFill>
                <a:schemeClr val="accent5">
                  <a:lumMod val="75000"/>
                </a:schemeClr>
              </a:solidFill>
              <a:effectLst/>
              <a:uLnTx/>
              <a:uFillTx/>
            </a:endParaRPr>
          </a:p>
        </p:txBody>
      </p:sp>
      <p:sp>
        <p:nvSpPr>
          <p:cNvPr id="62" name="TextBox 61">
            <a:extLst>
              <a:ext uri="{FF2B5EF4-FFF2-40B4-BE49-F238E27FC236}">
                <a16:creationId xmlns:a16="http://schemas.microsoft.com/office/drawing/2014/main" id="{5FCA995A-22B0-98F2-5B60-3611EB20161E}"/>
              </a:ext>
            </a:extLst>
          </p:cNvPr>
          <p:cNvSpPr txBox="1"/>
          <p:nvPr/>
        </p:nvSpPr>
        <p:spPr>
          <a:xfrm>
            <a:off x="9349810" y="4294768"/>
            <a:ext cx="93384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2015 – 2020 </a:t>
            </a:r>
            <a:endParaRPr kumimoji="0" lang="en-GB" sz="1400" b="1" i="0" u="none" strike="noStrike" kern="1200" cap="none" spc="0" normalizeH="0" baseline="0" noProof="0" dirty="0">
              <a:ln>
                <a:noFill/>
              </a:ln>
              <a:solidFill>
                <a:schemeClr val="accent5">
                  <a:lumMod val="75000"/>
                </a:schemeClr>
              </a:solidFill>
              <a:effectLst/>
              <a:uLnTx/>
              <a:uFillTx/>
            </a:endParaRPr>
          </a:p>
        </p:txBody>
      </p:sp>
      <p:sp>
        <p:nvSpPr>
          <p:cNvPr id="63" name="TextBox 62">
            <a:extLst>
              <a:ext uri="{FF2B5EF4-FFF2-40B4-BE49-F238E27FC236}">
                <a16:creationId xmlns:a16="http://schemas.microsoft.com/office/drawing/2014/main" id="{64DA67F2-B497-06EE-DA46-8D7B1ECF1B24}"/>
              </a:ext>
            </a:extLst>
          </p:cNvPr>
          <p:cNvSpPr txBox="1"/>
          <p:nvPr/>
        </p:nvSpPr>
        <p:spPr>
          <a:xfrm>
            <a:off x="10843205" y="4294768"/>
            <a:ext cx="933845"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1400" b="1" i="0" u="none" strike="noStrike" kern="100" cap="none" spc="-50" normalizeH="0" baseline="0" noProof="0" dirty="0">
                <a:ln>
                  <a:noFill/>
                </a:ln>
                <a:solidFill>
                  <a:schemeClr val="accent5">
                    <a:lumMod val="75000"/>
                  </a:schemeClr>
                </a:solidFill>
                <a:effectLst/>
                <a:uLnTx/>
                <a:uFillTx/>
              </a:rPr>
              <a:t>Present</a:t>
            </a:r>
            <a:endParaRPr kumimoji="0" lang="en-GB" sz="1400" b="1" i="0" u="none" strike="noStrike" kern="1200" cap="none" spc="0" normalizeH="0" baseline="0" noProof="0" dirty="0">
              <a:ln>
                <a:noFill/>
              </a:ln>
              <a:solidFill>
                <a:schemeClr val="accent5">
                  <a:lumMod val="75000"/>
                </a:schemeClr>
              </a:solidFill>
              <a:effectLst/>
              <a:uLnTx/>
              <a:uFillTx/>
            </a:endParaRPr>
          </a:p>
        </p:txBody>
      </p:sp>
      <p:sp>
        <p:nvSpPr>
          <p:cNvPr id="66" name="TextBox 65">
            <a:extLst>
              <a:ext uri="{FF2B5EF4-FFF2-40B4-BE49-F238E27FC236}">
                <a16:creationId xmlns:a16="http://schemas.microsoft.com/office/drawing/2014/main" id="{BC145899-7F4C-0895-2457-752DBDB8122B}"/>
              </a:ext>
            </a:extLst>
          </p:cNvPr>
          <p:cNvSpPr txBox="1"/>
          <p:nvPr/>
        </p:nvSpPr>
        <p:spPr>
          <a:xfrm>
            <a:off x="2190302" y="5073502"/>
            <a:ext cx="1869851" cy="592470"/>
          </a:xfrm>
          <a:prstGeom prst="rect">
            <a:avLst/>
          </a:prstGeom>
          <a:noFill/>
        </p:spPr>
        <p:txBody>
          <a:bodyPr wrap="square" rtlCol="0">
            <a:spAutoFit/>
          </a:bodyPr>
          <a:lstStyle/>
          <a:p>
            <a:pPr marL="114300" indent="-114300" defTabSz="457189">
              <a:spcBef>
                <a:spcPts val="300"/>
              </a:spcBef>
              <a:buFont typeface="Arial" panose="020B0604020202020204" pitchFamily="34" charset="0"/>
              <a:buChar char="+"/>
            </a:pPr>
            <a:r>
              <a:rPr lang="en-GB" sz="1000" dirty="0">
                <a:cs typeface="Arial" panose="020B0604020202020204" pitchFamily="34" charset="0"/>
              </a:rPr>
              <a:t>Virus alerts</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Intrusion Detection &amp; Response</a:t>
            </a:r>
          </a:p>
        </p:txBody>
      </p:sp>
      <p:sp>
        <p:nvSpPr>
          <p:cNvPr id="67" name="TextBox 66">
            <a:extLst>
              <a:ext uri="{FF2B5EF4-FFF2-40B4-BE49-F238E27FC236}">
                <a16:creationId xmlns:a16="http://schemas.microsoft.com/office/drawing/2014/main" id="{9D9F1848-E148-81F0-F7F1-30D676AABAAC}"/>
              </a:ext>
            </a:extLst>
          </p:cNvPr>
          <p:cNvSpPr txBox="1"/>
          <p:nvPr/>
        </p:nvSpPr>
        <p:spPr>
          <a:xfrm>
            <a:off x="2190303" y="4831445"/>
            <a:ext cx="1869850" cy="286232"/>
          </a:xfrm>
          <a:prstGeom prst="rect">
            <a:avLst/>
          </a:prstGeom>
          <a:noFill/>
        </p:spPr>
        <p:txBody>
          <a:bodyPr wrap="square" rtlCol="0">
            <a:spAutoFit/>
          </a:bodyPr>
          <a:lstStyle/>
          <a:p>
            <a:pPr defTabSz="457189">
              <a:lnSpc>
                <a:spcPct val="90000"/>
              </a:lnSpc>
              <a:spcBef>
                <a:spcPts val="300"/>
              </a:spcBef>
            </a:pPr>
            <a:r>
              <a:rPr lang="en-US" sz="1400" b="1" cap="all" dirty="0">
                <a:solidFill>
                  <a:schemeClr val="accent5">
                    <a:lumMod val="50000"/>
                  </a:schemeClr>
                </a:solidFill>
                <a:latin typeface="Arial Black" panose="020B0A04020102020204" pitchFamily="34" charset="0"/>
                <a:cs typeface="Arial" panose="020B0604020202020204" pitchFamily="34" charset="0"/>
              </a:rPr>
              <a:t>Internal SOC</a:t>
            </a:r>
          </a:p>
        </p:txBody>
      </p:sp>
      <p:sp>
        <p:nvSpPr>
          <p:cNvPr id="68" name="TextBox 67">
            <a:extLst>
              <a:ext uri="{FF2B5EF4-FFF2-40B4-BE49-F238E27FC236}">
                <a16:creationId xmlns:a16="http://schemas.microsoft.com/office/drawing/2014/main" id="{DD4DC94F-01A6-AFD7-A23D-B755B115D4AE}"/>
              </a:ext>
            </a:extLst>
          </p:cNvPr>
          <p:cNvSpPr txBox="1"/>
          <p:nvPr/>
        </p:nvSpPr>
        <p:spPr>
          <a:xfrm>
            <a:off x="3973051" y="5073502"/>
            <a:ext cx="1869851" cy="438582"/>
          </a:xfrm>
          <a:prstGeom prst="rect">
            <a:avLst/>
          </a:prstGeom>
          <a:noFill/>
        </p:spPr>
        <p:txBody>
          <a:bodyPr wrap="square" rtlCol="0">
            <a:spAutoFit/>
          </a:bodyPr>
          <a:lstStyle/>
          <a:p>
            <a:pPr marL="114300" indent="-114300" defTabSz="457189">
              <a:spcBef>
                <a:spcPts val="300"/>
              </a:spcBef>
              <a:buFont typeface="Arial" panose="020B0604020202020204" pitchFamily="34" charset="0"/>
              <a:buChar char="+"/>
            </a:pPr>
            <a:r>
              <a:rPr lang="en-GB" sz="1000" dirty="0">
                <a:cs typeface="Arial" panose="020B0604020202020204" pitchFamily="34" charset="0"/>
              </a:rPr>
              <a:t>Compliance</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Incident response</a:t>
            </a:r>
          </a:p>
        </p:txBody>
      </p:sp>
      <p:sp>
        <p:nvSpPr>
          <p:cNvPr id="69" name="TextBox 68">
            <a:extLst>
              <a:ext uri="{FF2B5EF4-FFF2-40B4-BE49-F238E27FC236}">
                <a16:creationId xmlns:a16="http://schemas.microsoft.com/office/drawing/2014/main" id="{1B815007-5873-D422-A0F8-778DBBD57D9B}"/>
              </a:ext>
            </a:extLst>
          </p:cNvPr>
          <p:cNvSpPr txBox="1"/>
          <p:nvPr/>
        </p:nvSpPr>
        <p:spPr>
          <a:xfrm>
            <a:off x="3973052" y="4831445"/>
            <a:ext cx="1869850" cy="286232"/>
          </a:xfrm>
          <a:prstGeom prst="rect">
            <a:avLst/>
          </a:prstGeom>
          <a:noFill/>
        </p:spPr>
        <p:txBody>
          <a:bodyPr wrap="square" rtlCol="0">
            <a:spAutoFit/>
          </a:bodyPr>
          <a:lstStyle/>
          <a:p>
            <a:pPr defTabSz="457189">
              <a:lnSpc>
                <a:spcPct val="90000"/>
              </a:lnSpc>
              <a:spcBef>
                <a:spcPts val="300"/>
              </a:spcBef>
            </a:pPr>
            <a:r>
              <a:rPr lang="en-US" sz="1400" b="1" cap="all" dirty="0">
                <a:solidFill>
                  <a:schemeClr val="accent5">
                    <a:lumMod val="50000"/>
                  </a:schemeClr>
                </a:solidFill>
                <a:latin typeface="Arial Black" panose="020B0A04020102020204" pitchFamily="34" charset="0"/>
                <a:cs typeface="Arial" panose="020B0604020202020204" pitchFamily="34" charset="0"/>
              </a:rPr>
              <a:t>SOC</a:t>
            </a:r>
          </a:p>
        </p:txBody>
      </p:sp>
      <p:sp>
        <p:nvSpPr>
          <p:cNvPr id="70" name="TextBox 69">
            <a:extLst>
              <a:ext uri="{FF2B5EF4-FFF2-40B4-BE49-F238E27FC236}">
                <a16:creationId xmlns:a16="http://schemas.microsoft.com/office/drawing/2014/main" id="{ACA77974-4298-8902-DC1C-8ADE028EB8A2}"/>
              </a:ext>
            </a:extLst>
          </p:cNvPr>
          <p:cNvSpPr txBox="1"/>
          <p:nvPr/>
        </p:nvSpPr>
        <p:spPr>
          <a:xfrm>
            <a:off x="5755799" y="5073502"/>
            <a:ext cx="1869851" cy="630942"/>
          </a:xfrm>
          <a:prstGeom prst="rect">
            <a:avLst/>
          </a:prstGeom>
          <a:noFill/>
        </p:spPr>
        <p:txBody>
          <a:bodyPr wrap="square" rtlCol="0">
            <a:spAutoFit/>
          </a:bodyPr>
          <a:lstStyle/>
          <a:p>
            <a:pPr marL="114300" indent="-114300" defTabSz="457189">
              <a:spcBef>
                <a:spcPts val="300"/>
              </a:spcBef>
              <a:buFont typeface="Arial" panose="020B0604020202020204" pitchFamily="34" charset="0"/>
              <a:buChar char="+"/>
            </a:pPr>
            <a:r>
              <a:rPr lang="en-GB" sz="1000" dirty="0">
                <a:cs typeface="Arial" panose="020B0604020202020204" pitchFamily="34" charset="0"/>
              </a:rPr>
              <a:t>Regulatory compliance</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Log monitoring</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Malware Analysis</a:t>
            </a:r>
          </a:p>
        </p:txBody>
      </p:sp>
      <p:sp>
        <p:nvSpPr>
          <p:cNvPr id="71" name="TextBox 70">
            <a:extLst>
              <a:ext uri="{FF2B5EF4-FFF2-40B4-BE49-F238E27FC236}">
                <a16:creationId xmlns:a16="http://schemas.microsoft.com/office/drawing/2014/main" id="{CCA56C82-E02A-166E-6638-F2049898F15C}"/>
              </a:ext>
            </a:extLst>
          </p:cNvPr>
          <p:cNvSpPr txBox="1"/>
          <p:nvPr/>
        </p:nvSpPr>
        <p:spPr>
          <a:xfrm>
            <a:off x="5755800" y="4831445"/>
            <a:ext cx="1869850" cy="286232"/>
          </a:xfrm>
          <a:prstGeom prst="rect">
            <a:avLst/>
          </a:prstGeom>
          <a:noFill/>
        </p:spPr>
        <p:txBody>
          <a:bodyPr wrap="square" rtlCol="0">
            <a:spAutoFit/>
          </a:bodyPr>
          <a:lstStyle/>
          <a:p>
            <a:pPr defTabSz="457189">
              <a:lnSpc>
                <a:spcPct val="90000"/>
              </a:lnSpc>
              <a:spcBef>
                <a:spcPts val="300"/>
              </a:spcBef>
            </a:pPr>
            <a:r>
              <a:rPr lang="en-US" sz="1400" b="1" cap="all" dirty="0">
                <a:solidFill>
                  <a:schemeClr val="accent5">
                    <a:lumMod val="50000"/>
                  </a:schemeClr>
                </a:solidFill>
                <a:latin typeface="Arial Black" panose="020B0A04020102020204" pitchFamily="34" charset="0"/>
                <a:cs typeface="Arial" panose="020B0604020202020204" pitchFamily="34" charset="0"/>
              </a:rPr>
              <a:t>SOC/MSS</a:t>
            </a:r>
          </a:p>
        </p:txBody>
      </p:sp>
      <p:sp>
        <p:nvSpPr>
          <p:cNvPr id="72" name="TextBox 71">
            <a:extLst>
              <a:ext uri="{FF2B5EF4-FFF2-40B4-BE49-F238E27FC236}">
                <a16:creationId xmlns:a16="http://schemas.microsoft.com/office/drawing/2014/main" id="{14C2DFF4-AE67-DA9B-8C73-E987535B06F6}"/>
              </a:ext>
            </a:extLst>
          </p:cNvPr>
          <p:cNvSpPr txBox="1"/>
          <p:nvPr/>
        </p:nvSpPr>
        <p:spPr>
          <a:xfrm>
            <a:off x="7507236" y="5073502"/>
            <a:ext cx="1869851" cy="630942"/>
          </a:xfrm>
          <a:prstGeom prst="rect">
            <a:avLst/>
          </a:prstGeom>
          <a:noFill/>
        </p:spPr>
        <p:txBody>
          <a:bodyPr wrap="square" rtlCol="0">
            <a:spAutoFit/>
          </a:bodyPr>
          <a:lstStyle/>
          <a:p>
            <a:pPr marL="114300" indent="-114300" defTabSz="457189">
              <a:spcBef>
                <a:spcPts val="300"/>
              </a:spcBef>
              <a:buFont typeface="Arial" panose="020B0604020202020204" pitchFamily="34" charset="0"/>
              <a:buChar char="+"/>
            </a:pPr>
            <a:r>
              <a:rPr lang="en-GB" sz="1000" dirty="0">
                <a:cs typeface="Arial" panose="020B0604020202020204" pitchFamily="34" charset="0"/>
              </a:rPr>
              <a:t>Reverse engineering</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AI/ML models</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Threat intelligence</a:t>
            </a:r>
          </a:p>
        </p:txBody>
      </p:sp>
      <p:sp>
        <p:nvSpPr>
          <p:cNvPr id="73" name="TextBox 72">
            <a:extLst>
              <a:ext uri="{FF2B5EF4-FFF2-40B4-BE49-F238E27FC236}">
                <a16:creationId xmlns:a16="http://schemas.microsoft.com/office/drawing/2014/main" id="{64A3CA63-B726-7481-4543-C4707521286D}"/>
              </a:ext>
            </a:extLst>
          </p:cNvPr>
          <p:cNvSpPr txBox="1"/>
          <p:nvPr/>
        </p:nvSpPr>
        <p:spPr>
          <a:xfrm>
            <a:off x="7507237" y="4831445"/>
            <a:ext cx="1869850" cy="286232"/>
          </a:xfrm>
          <a:prstGeom prst="rect">
            <a:avLst/>
          </a:prstGeom>
          <a:noFill/>
        </p:spPr>
        <p:txBody>
          <a:bodyPr wrap="square" rtlCol="0">
            <a:spAutoFit/>
          </a:bodyPr>
          <a:lstStyle/>
          <a:p>
            <a:pPr defTabSz="457189">
              <a:lnSpc>
                <a:spcPct val="90000"/>
              </a:lnSpc>
              <a:spcBef>
                <a:spcPts val="300"/>
              </a:spcBef>
            </a:pPr>
            <a:r>
              <a:rPr lang="en-US" sz="1400" b="1" cap="all" dirty="0">
                <a:solidFill>
                  <a:schemeClr val="accent5">
                    <a:lumMod val="50000"/>
                  </a:schemeClr>
                </a:solidFill>
                <a:latin typeface="Arial Black" panose="020B0A04020102020204" pitchFamily="34" charset="0"/>
                <a:cs typeface="Arial" panose="020B0604020202020204" pitchFamily="34" charset="0"/>
              </a:rPr>
              <a:t>Hybrid SOC</a:t>
            </a:r>
          </a:p>
        </p:txBody>
      </p:sp>
      <p:sp>
        <p:nvSpPr>
          <p:cNvPr id="74" name="TextBox 73">
            <a:extLst>
              <a:ext uri="{FF2B5EF4-FFF2-40B4-BE49-F238E27FC236}">
                <a16:creationId xmlns:a16="http://schemas.microsoft.com/office/drawing/2014/main" id="{AC4933EE-F622-2E82-9F55-214E91529D6D}"/>
              </a:ext>
            </a:extLst>
          </p:cNvPr>
          <p:cNvSpPr txBox="1"/>
          <p:nvPr/>
        </p:nvSpPr>
        <p:spPr>
          <a:xfrm>
            <a:off x="9287922" y="5073502"/>
            <a:ext cx="1869851" cy="1208023"/>
          </a:xfrm>
          <a:prstGeom prst="rect">
            <a:avLst/>
          </a:prstGeom>
          <a:noFill/>
        </p:spPr>
        <p:txBody>
          <a:bodyPr wrap="square" rtlCol="0">
            <a:spAutoFit/>
          </a:bodyPr>
          <a:lstStyle/>
          <a:p>
            <a:pPr marL="114300" indent="-114300" defTabSz="457189">
              <a:spcBef>
                <a:spcPts val="300"/>
              </a:spcBef>
              <a:buFont typeface="Arial" panose="020B0604020202020204" pitchFamily="34" charset="0"/>
              <a:buChar char="+"/>
            </a:pPr>
            <a:r>
              <a:rPr lang="en-GB" sz="1000" dirty="0">
                <a:cs typeface="Arial" panose="020B0604020202020204" pitchFamily="34" charset="0"/>
              </a:rPr>
              <a:t>Threat hunting</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Automation</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Orchestration</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Playbooks</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Analytics</a:t>
            </a:r>
          </a:p>
          <a:p>
            <a:pPr marL="114300" indent="-114300" defTabSz="457189">
              <a:spcBef>
                <a:spcPts val="300"/>
              </a:spcBef>
              <a:buFont typeface="Arial" panose="020B0604020202020204" pitchFamily="34" charset="0"/>
              <a:buChar char="+"/>
            </a:pPr>
            <a:r>
              <a:rPr lang="en-GB" sz="1000" dirty="0">
                <a:cs typeface="Arial" panose="020B0604020202020204" pitchFamily="34" charset="0"/>
              </a:rPr>
              <a:t>External risk scoring</a:t>
            </a:r>
          </a:p>
        </p:txBody>
      </p:sp>
      <p:sp>
        <p:nvSpPr>
          <p:cNvPr id="75" name="TextBox 74">
            <a:extLst>
              <a:ext uri="{FF2B5EF4-FFF2-40B4-BE49-F238E27FC236}">
                <a16:creationId xmlns:a16="http://schemas.microsoft.com/office/drawing/2014/main" id="{BB3D1CE7-14E6-EC45-484C-03FFC34C9977}"/>
              </a:ext>
            </a:extLst>
          </p:cNvPr>
          <p:cNvSpPr txBox="1"/>
          <p:nvPr/>
        </p:nvSpPr>
        <p:spPr>
          <a:xfrm>
            <a:off x="9287923" y="4831445"/>
            <a:ext cx="1869850" cy="286232"/>
          </a:xfrm>
          <a:prstGeom prst="rect">
            <a:avLst/>
          </a:prstGeom>
          <a:noFill/>
        </p:spPr>
        <p:txBody>
          <a:bodyPr wrap="square" rtlCol="0">
            <a:spAutoFit/>
          </a:bodyPr>
          <a:lstStyle/>
          <a:p>
            <a:pPr defTabSz="457189">
              <a:lnSpc>
                <a:spcPct val="90000"/>
              </a:lnSpc>
              <a:spcBef>
                <a:spcPts val="300"/>
              </a:spcBef>
            </a:pPr>
            <a:r>
              <a:rPr lang="en-US" sz="1400" b="1" cap="all" dirty="0">
                <a:solidFill>
                  <a:schemeClr val="accent5">
                    <a:lumMod val="50000"/>
                  </a:schemeClr>
                </a:solidFill>
                <a:latin typeface="Arial Black" panose="020B0A04020102020204" pitchFamily="34" charset="0"/>
                <a:cs typeface="Arial" panose="020B0604020202020204" pitchFamily="34" charset="0"/>
              </a:rPr>
              <a:t>MDR</a:t>
            </a:r>
          </a:p>
        </p:txBody>
      </p:sp>
      <p:sp>
        <p:nvSpPr>
          <p:cNvPr id="77" name="TextBox 76">
            <a:extLst>
              <a:ext uri="{FF2B5EF4-FFF2-40B4-BE49-F238E27FC236}">
                <a16:creationId xmlns:a16="http://schemas.microsoft.com/office/drawing/2014/main" id="{22DD4F93-392D-F3F6-B22B-3C8906B537EC}"/>
              </a:ext>
            </a:extLst>
          </p:cNvPr>
          <p:cNvSpPr txBox="1"/>
          <p:nvPr/>
        </p:nvSpPr>
        <p:spPr>
          <a:xfrm>
            <a:off x="654798" y="3762747"/>
            <a:ext cx="1631202" cy="209288"/>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NOC</a:t>
            </a:r>
          </a:p>
        </p:txBody>
      </p:sp>
      <p:cxnSp>
        <p:nvCxnSpPr>
          <p:cNvPr id="79" name="Straight Connector 78">
            <a:extLst>
              <a:ext uri="{FF2B5EF4-FFF2-40B4-BE49-F238E27FC236}">
                <a16:creationId xmlns:a16="http://schemas.microsoft.com/office/drawing/2014/main" id="{5284DA1A-601D-4396-23FD-3988BCC96EF9}"/>
              </a:ext>
            </a:extLst>
          </p:cNvPr>
          <p:cNvCxnSpPr>
            <a:cxnSpLocks/>
          </p:cNvCxnSpPr>
          <p:nvPr/>
        </p:nvCxnSpPr>
        <p:spPr>
          <a:xfrm>
            <a:off x="0" y="4078454"/>
            <a:ext cx="12192000" cy="0"/>
          </a:xfrm>
          <a:prstGeom prst="line">
            <a:avLst/>
          </a:prstGeom>
          <a:ln w="603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B9D7BF5-863C-4060-7C39-62099F363B9C}"/>
              </a:ext>
            </a:extLst>
          </p:cNvPr>
          <p:cNvCxnSpPr>
            <a:cxnSpLocks/>
          </p:cNvCxnSpPr>
          <p:nvPr/>
        </p:nvCxnSpPr>
        <p:spPr>
          <a:xfrm flipV="1">
            <a:off x="654798" y="4078454"/>
            <a:ext cx="1642136" cy="1569"/>
          </a:xfrm>
          <a:prstGeom prst="line">
            <a:avLst/>
          </a:prstGeom>
          <a:ln w="12700">
            <a:solidFill>
              <a:srgbClr val="2C3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EB89C5C-7AAD-9F3A-2428-B1FA729D8E3F}"/>
              </a:ext>
            </a:extLst>
          </p:cNvPr>
          <p:cNvCxnSpPr>
            <a:cxnSpLocks/>
          </p:cNvCxnSpPr>
          <p:nvPr/>
        </p:nvCxnSpPr>
        <p:spPr>
          <a:xfrm flipV="1">
            <a:off x="2418017" y="4078454"/>
            <a:ext cx="1642136" cy="1569"/>
          </a:xfrm>
          <a:prstGeom prst="line">
            <a:avLst/>
          </a:prstGeom>
          <a:ln w="12700">
            <a:solidFill>
              <a:srgbClr val="2C3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1527A9D-3A4E-18FC-8445-1A378B6A8151}"/>
              </a:ext>
            </a:extLst>
          </p:cNvPr>
          <p:cNvCxnSpPr>
            <a:cxnSpLocks/>
          </p:cNvCxnSpPr>
          <p:nvPr/>
        </p:nvCxnSpPr>
        <p:spPr>
          <a:xfrm flipV="1">
            <a:off x="4181236" y="4078454"/>
            <a:ext cx="1642136" cy="1569"/>
          </a:xfrm>
          <a:prstGeom prst="line">
            <a:avLst/>
          </a:prstGeom>
          <a:ln w="12700">
            <a:solidFill>
              <a:srgbClr val="2C3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051FEA8-E056-1FEC-4DA9-FFE931BF5A54}"/>
              </a:ext>
            </a:extLst>
          </p:cNvPr>
          <p:cNvCxnSpPr>
            <a:cxnSpLocks/>
          </p:cNvCxnSpPr>
          <p:nvPr/>
        </p:nvCxnSpPr>
        <p:spPr>
          <a:xfrm flipV="1">
            <a:off x="5944455" y="4078454"/>
            <a:ext cx="1642136" cy="1569"/>
          </a:xfrm>
          <a:prstGeom prst="line">
            <a:avLst/>
          </a:prstGeom>
          <a:ln w="12700">
            <a:solidFill>
              <a:srgbClr val="2C3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624186-4578-1CC5-F2B4-00E00C7351FF}"/>
              </a:ext>
            </a:extLst>
          </p:cNvPr>
          <p:cNvCxnSpPr>
            <a:cxnSpLocks/>
          </p:cNvCxnSpPr>
          <p:nvPr/>
        </p:nvCxnSpPr>
        <p:spPr>
          <a:xfrm flipV="1">
            <a:off x="7704089" y="4078454"/>
            <a:ext cx="1642136" cy="1569"/>
          </a:xfrm>
          <a:prstGeom prst="line">
            <a:avLst/>
          </a:prstGeom>
          <a:ln w="12700">
            <a:solidFill>
              <a:srgbClr val="2C3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EA1956E-B647-BCAF-38FC-4786E50325E8}"/>
              </a:ext>
            </a:extLst>
          </p:cNvPr>
          <p:cNvCxnSpPr>
            <a:cxnSpLocks/>
          </p:cNvCxnSpPr>
          <p:nvPr/>
        </p:nvCxnSpPr>
        <p:spPr>
          <a:xfrm flipV="1">
            <a:off x="9470893" y="4078454"/>
            <a:ext cx="1642136" cy="1569"/>
          </a:xfrm>
          <a:prstGeom prst="line">
            <a:avLst/>
          </a:prstGeom>
          <a:ln w="12700">
            <a:solidFill>
              <a:srgbClr val="2C394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C6659F3E-D228-2BF0-7E0A-ECAD0428B57B}"/>
              </a:ext>
            </a:extLst>
          </p:cNvPr>
          <p:cNvSpPr txBox="1"/>
          <p:nvPr/>
        </p:nvSpPr>
        <p:spPr>
          <a:xfrm>
            <a:off x="2423484" y="3762747"/>
            <a:ext cx="1631202" cy="209288"/>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NSOC/SOC V1</a:t>
            </a:r>
          </a:p>
        </p:txBody>
      </p:sp>
      <p:sp>
        <p:nvSpPr>
          <p:cNvPr id="109" name="TextBox 108">
            <a:extLst>
              <a:ext uri="{FF2B5EF4-FFF2-40B4-BE49-F238E27FC236}">
                <a16:creationId xmlns:a16="http://schemas.microsoft.com/office/drawing/2014/main" id="{D7653AFA-8DAF-22CD-B3BD-525E83451752}"/>
              </a:ext>
            </a:extLst>
          </p:cNvPr>
          <p:cNvSpPr txBox="1"/>
          <p:nvPr/>
        </p:nvSpPr>
        <p:spPr>
          <a:xfrm>
            <a:off x="4181236" y="3762747"/>
            <a:ext cx="1631202" cy="209288"/>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SOC V2</a:t>
            </a:r>
          </a:p>
        </p:txBody>
      </p:sp>
      <p:sp>
        <p:nvSpPr>
          <p:cNvPr id="110" name="TextBox 109">
            <a:extLst>
              <a:ext uri="{FF2B5EF4-FFF2-40B4-BE49-F238E27FC236}">
                <a16:creationId xmlns:a16="http://schemas.microsoft.com/office/drawing/2014/main" id="{17FFAA71-9DA0-3E5E-3258-67174FBE7B34}"/>
              </a:ext>
            </a:extLst>
          </p:cNvPr>
          <p:cNvSpPr txBox="1"/>
          <p:nvPr/>
        </p:nvSpPr>
        <p:spPr>
          <a:xfrm>
            <a:off x="5941616" y="3762747"/>
            <a:ext cx="1631202" cy="209288"/>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SOC V3</a:t>
            </a:r>
          </a:p>
        </p:txBody>
      </p:sp>
      <p:sp>
        <p:nvSpPr>
          <p:cNvPr id="111" name="TextBox 110">
            <a:extLst>
              <a:ext uri="{FF2B5EF4-FFF2-40B4-BE49-F238E27FC236}">
                <a16:creationId xmlns:a16="http://schemas.microsoft.com/office/drawing/2014/main" id="{8517E310-263E-2831-E19D-9C85E73520E5}"/>
              </a:ext>
            </a:extLst>
          </p:cNvPr>
          <p:cNvSpPr txBox="1"/>
          <p:nvPr/>
        </p:nvSpPr>
        <p:spPr>
          <a:xfrm>
            <a:off x="7709556" y="3762747"/>
            <a:ext cx="1631202" cy="209288"/>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Next Gen SOC</a:t>
            </a:r>
          </a:p>
        </p:txBody>
      </p:sp>
      <p:sp>
        <p:nvSpPr>
          <p:cNvPr id="112" name="TextBox 111">
            <a:extLst>
              <a:ext uri="{FF2B5EF4-FFF2-40B4-BE49-F238E27FC236}">
                <a16:creationId xmlns:a16="http://schemas.microsoft.com/office/drawing/2014/main" id="{BE176070-E8E1-3943-9AEB-693E2C45D635}"/>
              </a:ext>
            </a:extLst>
          </p:cNvPr>
          <p:cNvSpPr txBox="1"/>
          <p:nvPr/>
        </p:nvSpPr>
        <p:spPr>
          <a:xfrm>
            <a:off x="9481825" y="3370332"/>
            <a:ext cx="1631202" cy="62786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600" b="1" i="0" u="none" strike="noStrike" kern="1200" cap="none" spc="0" normalizeH="0" baseline="0" noProof="0" dirty="0">
                <a:ln>
                  <a:noFill/>
                </a:ln>
                <a:effectLst/>
                <a:uLnTx/>
                <a:uFillTx/>
                <a:latin typeface="Arial" panose="020B0604020202020204"/>
                <a:ea typeface="+mn-ea"/>
                <a:cs typeface="+mn-cs"/>
              </a:rPr>
              <a:t>Cyber </a:t>
            </a:r>
            <a:r>
              <a:rPr kumimoji="0" lang="en-GB" sz="1600" b="1" i="0" u="none" strike="noStrike" kern="1200" cap="none" spc="0" normalizeH="0" baseline="0" noProof="0" dirty="0" err="1">
                <a:ln>
                  <a:noFill/>
                </a:ln>
                <a:effectLst/>
                <a:uLnTx/>
                <a:uFillTx/>
                <a:latin typeface="Arial" panose="020B0604020202020204"/>
                <a:ea typeface="+mn-ea"/>
                <a:cs typeface="+mn-cs"/>
              </a:rPr>
              <a:t>Defense</a:t>
            </a:r>
            <a:r>
              <a:rPr kumimoji="0" lang="en-GB" sz="1600" b="1" i="0" u="none" strike="noStrike" kern="1200" cap="none" spc="0" normalizeH="0" baseline="0" noProof="0" dirty="0">
                <a:ln>
                  <a:noFill/>
                </a:ln>
                <a:effectLst/>
                <a:uLnTx/>
                <a:uFillTx/>
                <a:latin typeface="Arial" panose="020B0604020202020204"/>
                <a:ea typeface="+mn-ea"/>
                <a:cs typeface="+mn-cs"/>
              </a:rPr>
              <a:t> </a:t>
            </a:r>
            <a:r>
              <a:rPr kumimoji="0" lang="en-GB" sz="1600" b="1" i="0" u="none" strike="noStrike" kern="1200" cap="none" spc="0" normalizeH="0" baseline="0" noProof="0" dirty="0" err="1">
                <a:ln>
                  <a:noFill/>
                </a:ln>
                <a:effectLst/>
                <a:uLnTx/>
                <a:uFillTx/>
                <a:latin typeface="Arial" panose="020B0604020202020204"/>
                <a:ea typeface="+mn-ea"/>
                <a:cs typeface="+mn-cs"/>
              </a:rPr>
              <a:t>Center</a:t>
            </a:r>
            <a:r>
              <a:rPr kumimoji="0" lang="en-GB" sz="1600" b="1" i="0" u="none" strike="noStrike" kern="1200" cap="none" spc="0" normalizeH="0" baseline="0" noProof="0" dirty="0">
                <a:ln>
                  <a:noFill/>
                </a:ln>
                <a:effectLst/>
                <a:uLnTx/>
                <a:uFillTx/>
                <a:latin typeface="Arial" panose="020B0604020202020204"/>
                <a:ea typeface="+mn-ea"/>
                <a:cs typeface="+mn-cs"/>
              </a:rPr>
              <a:t>, </a:t>
            </a:r>
            <a:r>
              <a:rPr lang="en-GB" sz="1600" b="1" dirty="0">
                <a:latin typeface="Arial" panose="020B0604020202020204"/>
              </a:rPr>
              <a:t>CFC, CSOC</a:t>
            </a:r>
            <a:endParaRPr kumimoji="0" lang="en-GB" sz="1600" b="1" i="0" u="none" strike="noStrike" kern="1200" cap="none" spc="0" normalizeH="0" baseline="0" noProof="0" dirty="0">
              <a:ln>
                <a:noFill/>
              </a:ln>
              <a:effectLst/>
              <a:uLnTx/>
              <a:uFillTx/>
              <a:latin typeface="Arial" panose="020B0604020202020204"/>
              <a:ea typeface="+mn-ea"/>
              <a:cs typeface="+mn-cs"/>
            </a:endParaRPr>
          </a:p>
        </p:txBody>
      </p:sp>
      <p:pic>
        <p:nvPicPr>
          <p:cNvPr id="114" name="Picture 95">
            <a:extLst>
              <a:ext uri="{FF2B5EF4-FFF2-40B4-BE49-F238E27FC236}">
                <a16:creationId xmlns:a16="http://schemas.microsoft.com/office/drawing/2014/main" id="{824BA997-2E9F-779D-B526-8CA0E4E0B835}"/>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058533" y="1620971"/>
            <a:ext cx="450244" cy="419136"/>
          </a:xfrm>
          <a:prstGeom prst="rect">
            <a:avLst/>
          </a:prstGeom>
        </p:spPr>
      </p:pic>
      <p:sp>
        <p:nvSpPr>
          <p:cNvPr id="115" name="TextBox 114">
            <a:extLst>
              <a:ext uri="{FF2B5EF4-FFF2-40B4-BE49-F238E27FC236}">
                <a16:creationId xmlns:a16="http://schemas.microsoft.com/office/drawing/2014/main" id="{2E16B38F-F2A9-1D0E-C3D0-E23D71F2487B}"/>
              </a:ext>
            </a:extLst>
          </p:cNvPr>
          <p:cNvSpPr txBox="1"/>
          <p:nvPr/>
        </p:nvSpPr>
        <p:spPr>
          <a:xfrm>
            <a:off x="8415919" y="2208182"/>
            <a:ext cx="3735471" cy="590931"/>
          </a:xfrm>
          <a:prstGeom prst="rect">
            <a:avLst/>
          </a:prstGeom>
          <a:noFill/>
        </p:spPr>
        <p:txBody>
          <a:bodyPr wrap="square">
            <a:spAutoFit/>
          </a:bodyPr>
          <a:lstStyle/>
          <a:p>
            <a:pPr algn="ctr" defTabSz="457189">
              <a:lnSpc>
                <a:spcPct val="90000"/>
              </a:lnSpc>
              <a:spcAft>
                <a:spcPts val="600"/>
              </a:spcAft>
            </a:pPr>
            <a:r>
              <a:rPr lang="en-GB" b="1" dirty="0">
                <a:solidFill>
                  <a:schemeClr val="accent5">
                    <a:lumMod val="50000"/>
                  </a:schemeClr>
                </a:solidFill>
                <a:cs typeface="Arial" panose="020B0604020202020204" pitchFamily="34" charset="0"/>
              </a:rPr>
              <a:t>Proactive Monitoring</a:t>
            </a:r>
            <a:br>
              <a:rPr lang="en-GB" b="1" dirty="0">
                <a:solidFill>
                  <a:schemeClr val="accent5">
                    <a:lumMod val="50000"/>
                  </a:schemeClr>
                </a:solidFill>
                <a:cs typeface="Arial" panose="020B0604020202020204" pitchFamily="34" charset="0"/>
              </a:rPr>
            </a:br>
            <a:r>
              <a:rPr lang="en-GB" b="1" dirty="0">
                <a:solidFill>
                  <a:schemeClr val="accent5">
                    <a:lumMod val="50000"/>
                  </a:schemeClr>
                </a:solidFill>
                <a:cs typeface="Arial" panose="020B0604020202020204" pitchFamily="34" charset="0"/>
              </a:rPr>
              <a:t>with Automation</a:t>
            </a:r>
            <a:endParaRPr lang="en-US" b="1" dirty="0">
              <a:solidFill>
                <a:schemeClr val="accent5">
                  <a:lumMod val="50000"/>
                </a:schemeClr>
              </a:solidFill>
              <a:cs typeface="Arial" panose="020B0604020202020204" pitchFamily="34" charset="0"/>
            </a:endParaRPr>
          </a:p>
        </p:txBody>
      </p:sp>
      <p:sp>
        <p:nvSpPr>
          <p:cNvPr id="118" name="Isosceles Triangle 117">
            <a:extLst>
              <a:ext uri="{FF2B5EF4-FFF2-40B4-BE49-F238E27FC236}">
                <a16:creationId xmlns:a16="http://schemas.microsoft.com/office/drawing/2014/main" id="{645A9AE7-84D9-07E4-1F41-783F7A88B926}"/>
              </a:ext>
            </a:extLst>
          </p:cNvPr>
          <p:cNvSpPr/>
          <p:nvPr/>
        </p:nvSpPr>
        <p:spPr>
          <a:xfrm rot="5400000">
            <a:off x="2479842" y="2973077"/>
            <a:ext cx="343805" cy="2963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a:extLst>
              <a:ext uri="{FF2B5EF4-FFF2-40B4-BE49-F238E27FC236}">
                <a16:creationId xmlns:a16="http://schemas.microsoft.com/office/drawing/2014/main" id="{1432F11F-4386-5E94-A4EB-A1EA5C0C2251}"/>
              </a:ext>
            </a:extLst>
          </p:cNvPr>
          <p:cNvSpPr/>
          <p:nvPr/>
        </p:nvSpPr>
        <p:spPr>
          <a:xfrm rot="5400000">
            <a:off x="6437123" y="2973077"/>
            <a:ext cx="343805" cy="2963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Isosceles Triangle 119">
            <a:extLst>
              <a:ext uri="{FF2B5EF4-FFF2-40B4-BE49-F238E27FC236}">
                <a16:creationId xmlns:a16="http://schemas.microsoft.com/office/drawing/2014/main" id="{082AEAE2-F285-F7B3-BE51-D8D7801FD5CA}"/>
              </a:ext>
            </a:extLst>
          </p:cNvPr>
          <p:cNvSpPr/>
          <p:nvPr/>
        </p:nvSpPr>
        <p:spPr>
          <a:xfrm rot="5400000">
            <a:off x="8170673" y="2973077"/>
            <a:ext cx="343805" cy="2963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F7ABB83F-DBE0-7E4F-B14A-04D0A3BEDF84}"/>
              </a:ext>
            </a:extLst>
          </p:cNvPr>
          <p:cNvSpPr txBox="1"/>
          <p:nvPr/>
        </p:nvSpPr>
        <p:spPr>
          <a:xfrm>
            <a:off x="3217306" y="2208182"/>
            <a:ext cx="2467389" cy="590931"/>
          </a:xfrm>
          <a:prstGeom prst="rect">
            <a:avLst/>
          </a:prstGeom>
          <a:noFill/>
        </p:spPr>
        <p:txBody>
          <a:bodyPr wrap="square">
            <a:spAutoFit/>
          </a:bodyPr>
          <a:lstStyle/>
          <a:p>
            <a:pPr algn="ctr" defTabSz="457189">
              <a:lnSpc>
                <a:spcPct val="90000"/>
              </a:lnSpc>
              <a:spcAft>
                <a:spcPts val="600"/>
              </a:spcAft>
            </a:pPr>
            <a:r>
              <a:rPr lang="en-GB" b="1" dirty="0">
                <a:solidFill>
                  <a:schemeClr val="accent5">
                    <a:lumMod val="50000"/>
                  </a:schemeClr>
                </a:solidFill>
                <a:cs typeface="Arial" panose="020B0604020202020204" pitchFamily="34" charset="0"/>
              </a:rPr>
              <a:t>Reactive</a:t>
            </a:r>
            <a:br>
              <a:rPr lang="en-GB" b="1" dirty="0">
                <a:solidFill>
                  <a:schemeClr val="accent5">
                    <a:lumMod val="50000"/>
                  </a:schemeClr>
                </a:solidFill>
                <a:cs typeface="Arial" panose="020B0604020202020204" pitchFamily="34" charset="0"/>
              </a:rPr>
            </a:br>
            <a:r>
              <a:rPr lang="en-GB" b="1" dirty="0">
                <a:solidFill>
                  <a:schemeClr val="accent5">
                    <a:lumMod val="50000"/>
                  </a:schemeClr>
                </a:solidFill>
                <a:cs typeface="Arial" panose="020B0604020202020204" pitchFamily="34" charset="0"/>
              </a:rPr>
              <a:t>Monitoring</a:t>
            </a:r>
            <a:endParaRPr lang="en-US" b="1" dirty="0">
              <a:solidFill>
                <a:schemeClr val="accent5">
                  <a:lumMod val="50000"/>
                </a:schemeClr>
              </a:solidFill>
              <a:cs typeface="Arial" panose="020B0604020202020204" pitchFamily="34" charset="0"/>
            </a:endParaRPr>
          </a:p>
        </p:txBody>
      </p:sp>
      <p:sp>
        <p:nvSpPr>
          <p:cNvPr id="192" name="TextBox 191">
            <a:extLst>
              <a:ext uri="{FF2B5EF4-FFF2-40B4-BE49-F238E27FC236}">
                <a16:creationId xmlns:a16="http://schemas.microsoft.com/office/drawing/2014/main" id="{BA2B7DDA-1A59-463F-C6DC-374345280AF7}"/>
              </a:ext>
            </a:extLst>
          </p:cNvPr>
          <p:cNvSpPr txBox="1"/>
          <p:nvPr/>
        </p:nvSpPr>
        <p:spPr>
          <a:xfrm>
            <a:off x="342900" y="2208182"/>
            <a:ext cx="2176956" cy="590931"/>
          </a:xfrm>
          <a:prstGeom prst="rect">
            <a:avLst/>
          </a:prstGeom>
          <a:noFill/>
        </p:spPr>
        <p:txBody>
          <a:bodyPr wrap="square">
            <a:spAutoFit/>
          </a:bodyPr>
          <a:lstStyle/>
          <a:p>
            <a:pPr algn="ctr" defTabSz="457189">
              <a:lnSpc>
                <a:spcPct val="90000"/>
              </a:lnSpc>
              <a:spcAft>
                <a:spcPts val="600"/>
              </a:spcAft>
            </a:pPr>
            <a:r>
              <a:rPr lang="en-GB" b="1" dirty="0">
                <a:solidFill>
                  <a:schemeClr val="accent5">
                    <a:lumMod val="50000"/>
                  </a:schemeClr>
                </a:solidFill>
                <a:cs typeface="Arial" panose="020B0604020202020204" pitchFamily="34" charset="0"/>
              </a:rPr>
              <a:t>Availability Monitoring</a:t>
            </a:r>
            <a:endParaRPr lang="en-US" b="1" dirty="0">
              <a:solidFill>
                <a:schemeClr val="accent5">
                  <a:lumMod val="50000"/>
                </a:schemeClr>
              </a:solidFill>
              <a:cs typeface="Arial" panose="020B0604020202020204" pitchFamily="34" charset="0"/>
            </a:endParaRPr>
          </a:p>
        </p:txBody>
      </p:sp>
      <p:sp>
        <p:nvSpPr>
          <p:cNvPr id="193" name="TextBox 192">
            <a:extLst>
              <a:ext uri="{FF2B5EF4-FFF2-40B4-BE49-F238E27FC236}">
                <a16:creationId xmlns:a16="http://schemas.microsoft.com/office/drawing/2014/main" id="{995D88B0-90BF-F122-96D4-F173CC66FF9E}"/>
              </a:ext>
            </a:extLst>
          </p:cNvPr>
          <p:cNvSpPr txBox="1"/>
          <p:nvPr/>
        </p:nvSpPr>
        <p:spPr>
          <a:xfrm>
            <a:off x="6172200" y="2208182"/>
            <a:ext cx="2467389" cy="590931"/>
          </a:xfrm>
          <a:prstGeom prst="rect">
            <a:avLst/>
          </a:prstGeom>
          <a:noFill/>
        </p:spPr>
        <p:txBody>
          <a:bodyPr wrap="square">
            <a:spAutoFit/>
          </a:bodyPr>
          <a:lstStyle/>
          <a:p>
            <a:pPr algn="ctr" defTabSz="457189">
              <a:lnSpc>
                <a:spcPct val="90000"/>
              </a:lnSpc>
              <a:spcAft>
                <a:spcPts val="600"/>
              </a:spcAft>
            </a:pPr>
            <a:r>
              <a:rPr lang="en-GB" b="1" dirty="0">
                <a:solidFill>
                  <a:schemeClr val="accent5">
                    <a:lumMod val="50000"/>
                  </a:schemeClr>
                </a:solidFill>
                <a:cs typeface="Arial" panose="020B0604020202020204" pitchFamily="34" charset="0"/>
              </a:rPr>
              <a:t>Proactive</a:t>
            </a:r>
            <a:br>
              <a:rPr lang="en-GB" b="1" dirty="0">
                <a:solidFill>
                  <a:schemeClr val="accent5">
                    <a:lumMod val="50000"/>
                  </a:schemeClr>
                </a:solidFill>
                <a:cs typeface="Arial" panose="020B0604020202020204" pitchFamily="34" charset="0"/>
              </a:rPr>
            </a:br>
            <a:r>
              <a:rPr lang="en-GB" b="1" dirty="0">
                <a:solidFill>
                  <a:schemeClr val="accent5">
                    <a:lumMod val="50000"/>
                  </a:schemeClr>
                </a:solidFill>
                <a:cs typeface="Arial" panose="020B0604020202020204" pitchFamily="34" charset="0"/>
              </a:rPr>
              <a:t>Monitoring</a:t>
            </a:r>
            <a:endParaRPr lang="en-US" b="1" dirty="0">
              <a:solidFill>
                <a:schemeClr val="accent5">
                  <a:lumMod val="50000"/>
                </a:schemeClr>
              </a:solidFill>
              <a:cs typeface="Arial" panose="020B0604020202020204" pitchFamily="34" charset="0"/>
            </a:endParaRPr>
          </a:p>
        </p:txBody>
      </p:sp>
      <p:sp>
        <p:nvSpPr>
          <p:cNvPr id="194" name="Isosceles Triangle 193">
            <a:extLst>
              <a:ext uri="{FF2B5EF4-FFF2-40B4-BE49-F238E27FC236}">
                <a16:creationId xmlns:a16="http://schemas.microsoft.com/office/drawing/2014/main" id="{1EEAA469-C45B-B8DA-96BA-63B04055F1C8}"/>
              </a:ext>
            </a:extLst>
          </p:cNvPr>
          <p:cNvSpPr/>
          <p:nvPr/>
        </p:nvSpPr>
        <p:spPr>
          <a:xfrm rot="5400000">
            <a:off x="6443402" y="3032576"/>
            <a:ext cx="205768" cy="17738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Isosceles Triangle 194">
            <a:extLst>
              <a:ext uri="{FF2B5EF4-FFF2-40B4-BE49-F238E27FC236}">
                <a16:creationId xmlns:a16="http://schemas.microsoft.com/office/drawing/2014/main" id="{3C1D44DC-00BE-2636-F483-9E5E7184BFA8}"/>
              </a:ext>
            </a:extLst>
          </p:cNvPr>
          <p:cNvSpPr/>
          <p:nvPr/>
        </p:nvSpPr>
        <p:spPr>
          <a:xfrm rot="5400000">
            <a:off x="8176952" y="3032576"/>
            <a:ext cx="205768" cy="17738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Isosceles Triangle 195">
            <a:extLst>
              <a:ext uri="{FF2B5EF4-FFF2-40B4-BE49-F238E27FC236}">
                <a16:creationId xmlns:a16="http://schemas.microsoft.com/office/drawing/2014/main" id="{09C3879F-1658-CACE-87E9-499D4FB24724}"/>
              </a:ext>
            </a:extLst>
          </p:cNvPr>
          <p:cNvSpPr/>
          <p:nvPr/>
        </p:nvSpPr>
        <p:spPr>
          <a:xfrm rot="5400000">
            <a:off x="2489278" y="3032576"/>
            <a:ext cx="205768" cy="17738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7" name="Picture 95">
            <a:extLst>
              <a:ext uri="{FF2B5EF4-FFF2-40B4-BE49-F238E27FC236}">
                <a16:creationId xmlns:a16="http://schemas.microsoft.com/office/drawing/2014/main" id="{182D832B-1CCD-477C-1790-3652D881D0EF}"/>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184742" y="1644555"/>
            <a:ext cx="354532" cy="371968"/>
          </a:xfrm>
          <a:prstGeom prst="rect">
            <a:avLst/>
          </a:prstGeom>
        </p:spPr>
      </p:pic>
      <p:pic>
        <p:nvPicPr>
          <p:cNvPr id="198" name="Picture 95">
            <a:extLst>
              <a:ext uri="{FF2B5EF4-FFF2-40B4-BE49-F238E27FC236}">
                <a16:creationId xmlns:a16="http://schemas.microsoft.com/office/drawing/2014/main" id="{30B80EF4-D33E-42A1-62DF-E2574E7E0B8A}"/>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7141746" y="1632235"/>
            <a:ext cx="528296" cy="396608"/>
          </a:xfrm>
          <a:prstGeom prst="rect">
            <a:avLst/>
          </a:prstGeom>
        </p:spPr>
      </p:pic>
      <p:pic>
        <p:nvPicPr>
          <p:cNvPr id="199" name="Picture 95">
            <a:extLst>
              <a:ext uri="{FF2B5EF4-FFF2-40B4-BE49-F238E27FC236}">
                <a16:creationId xmlns:a16="http://schemas.microsoft.com/office/drawing/2014/main" id="{0326C7A3-A537-E64C-681C-AF54BAFF31CA}"/>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4106226" y="1641935"/>
            <a:ext cx="486246" cy="377208"/>
          </a:xfrm>
          <a:prstGeom prst="rect">
            <a:avLst/>
          </a:prstGeom>
        </p:spPr>
      </p:pic>
    </p:spTree>
    <p:extLst>
      <p:ext uri="{BB962C8B-B14F-4D97-AF65-F5344CB8AC3E}">
        <p14:creationId xmlns:p14="http://schemas.microsoft.com/office/powerpoint/2010/main" val="361170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DA3C87E-E467-0AE4-4F64-453DE4DFD85F}"/>
              </a:ext>
            </a:extLst>
          </p:cNvPr>
          <p:cNvSpPr>
            <a:spLocks noGrp="1"/>
          </p:cNvSpPr>
          <p:nvPr>
            <p:ph type="body" sz="quarter" idx="14"/>
          </p:nvPr>
        </p:nvSpPr>
        <p:spPr>
          <a:xfrm>
            <a:off x="269986" y="1292482"/>
            <a:ext cx="10831293" cy="4383087"/>
          </a:xfrm>
        </p:spPr>
        <p:txBody>
          <a:bodyPr/>
          <a:lstStyle/>
          <a:p>
            <a:pPr marL="342900" indent="-342900">
              <a:spcBef>
                <a:spcPts val="600"/>
              </a:spcBef>
              <a:spcAft>
                <a:spcPts val="400"/>
              </a:spcAft>
              <a:buFont typeface="Arial" panose="020B0604020202020204" pitchFamily="34" charset="0"/>
              <a:buChar char="•"/>
            </a:pPr>
            <a:r>
              <a:rPr lang="en-GB" sz="2000" dirty="0"/>
              <a:t>Security event monitoring, detecting, investigating, triaging </a:t>
            </a:r>
          </a:p>
          <a:p>
            <a:pPr marL="342900" indent="-342900">
              <a:spcBef>
                <a:spcPts val="600"/>
              </a:spcBef>
              <a:spcAft>
                <a:spcPts val="400"/>
              </a:spcAft>
              <a:buFont typeface="Arial" panose="020B0604020202020204" pitchFamily="34" charset="0"/>
              <a:buChar char="•"/>
            </a:pPr>
            <a:r>
              <a:rPr lang="en-GB" sz="2000" dirty="0"/>
              <a:t>Malware analysis, reverse engineering, digital forensics, insider threats, </a:t>
            </a:r>
            <a:r>
              <a:rPr lang="en-GB" sz="2000" dirty="0" err="1"/>
              <a:t>cyberfraud</a:t>
            </a:r>
            <a:r>
              <a:rPr lang="en-GB" sz="2000" dirty="0"/>
              <a:t> </a:t>
            </a:r>
          </a:p>
          <a:p>
            <a:pPr marL="342900" indent="-342900">
              <a:spcBef>
                <a:spcPts val="600"/>
              </a:spcBef>
              <a:spcAft>
                <a:spcPts val="400"/>
              </a:spcAft>
              <a:buFont typeface="Arial" panose="020B0604020202020204" pitchFamily="34" charset="0"/>
              <a:buChar char="•"/>
            </a:pPr>
            <a:r>
              <a:rPr lang="en-GB" sz="2000" dirty="0"/>
              <a:t>Threat intelligence platform management </a:t>
            </a:r>
          </a:p>
          <a:p>
            <a:pPr marL="342900" indent="-342900">
              <a:spcBef>
                <a:spcPts val="600"/>
              </a:spcBef>
              <a:spcAft>
                <a:spcPts val="400"/>
              </a:spcAft>
              <a:buFont typeface="Arial" panose="020B0604020202020204" pitchFamily="34" charset="0"/>
              <a:buChar char="•"/>
            </a:pPr>
            <a:r>
              <a:rPr lang="en-GB" sz="2000" dirty="0"/>
              <a:t>Threat hunting </a:t>
            </a:r>
          </a:p>
          <a:p>
            <a:pPr marL="342900" indent="-342900">
              <a:spcBef>
                <a:spcPts val="600"/>
              </a:spcBef>
              <a:spcAft>
                <a:spcPts val="400"/>
              </a:spcAft>
              <a:buFont typeface="Arial" panose="020B0604020202020204" pitchFamily="34" charset="0"/>
              <a:buChar char="•"/>
            </a:pPr>
            <a:r>
              <a:rPr lang="en-GB" sz="2000" dirty="0"/>
              <a:t>Content management </a:t>
            </a:r>
          </a:p>
          <a:p>
            <a:pPr marL="342900" indent="-342900">
              <a:spcBef>
                <a:spcPts val="600"/>
              </a:spcBef>
              <a:spcAft>
                <a:spcPts val="400"/>
              </a:spcAft>
              <a:buFont typeface="Arial" panose="020B0604020202020204" pitchFamily="34" charset="0"/>
              <a:buChar char="•"/>
            </a:pPr>
            <a:r>
              <a:rPr lang="en-GB" sz="2000" dirty="0"/>
              <a:t>Threat and vulnerability management </a:t>
            </a:r>
          </a:p>
          <a:p>
            <a:pPr marL="342900" indent="-342900">
              <a:spcBef>
                <a:spcPts val="600"/>
              </a:spcBef>
              <a:spcAft>
                <a:spcPts val="400"/>
              </a:spcAft>
              <a:buFont typeface="Arial" panose="020B0604020202020204" pitchFamily="34" charset="0"/>
              <a:buChar char="•"/>
            </a:pPr>
            <a:r>
              <a:rPr lang="en-GB" sz="2000" dirty="0"/>
              <a:t>Compliance </a:t>
            </a:r>
          </a:p>
          <a:p>
            <a:pPr marL="342900" indent="-342900">
              <a:spcBef>
                <a:spcPts val="600"/>
              </a:spcBef>
              <a:spcAft>
                <a:spcPts val="400"/>
              </a:spcAft>
              <a:buFont typeface="Arial" panose="020B0604020202020204" pitchFamily="34" charset="0"/>
              <a:buChar char="•"/>
            </a:pPr>
            <a:r>
              <a:rPr lang="en-GB" sz="2000" dirty="0"/>
              <a:t>Reporting and notifications </a:t>
            </a:r>
          </a:p>
          <a:p>
            <a:pPr marL="342900" indent="-342900">
              <a:spcBef>
                <a:spcPts val="600"/>
              </a:spcBef>
              <a:spcAft>
                <a:spcPts val="400"/>
              </a:spcAft>
              <a:buFont typeface="Arial" panose="020B0604020202020204" pitchFamily="34" charset="0"/>
              <a:buChar char="•"/>
            </a:pPr>
            <a:r>
              <a:rPr lang="en-GB" sz="2000" dirty="0"/>
              <a:t>Training </a:t>
            </a:r>
          </a:p>
          <a:p>
            <a:pPr marL="342900" indent="-342900">
              <a:spcBef>
                <a:spcPts val="600"/>
              </a:spcBef>
              <a:spcAft>
                <a:spcPts val="400"/>
              </a:spcAft>
              <a:buFont typeface="Arial" panose="020B0604020202020204" pitchFamily="34" charset="0"/>
              <a:buChar char="•"/>
            </a:pPr>
            <a:r>
              <a:rPr lang="en-GB" sz="2000" dirty="0"/>
              <a:t>Identity and access governance</a:t>
            </a:r>
            <a:endParaRPr lang="en-US" sz="2000" dirty="0"/>
          </a:p>
        </p:txBody>
      </p:sp>
      <p:sp>
        <p:nvSpPr>
          <p:cNvPr id="3" name="Title 2">
            <a:extLst>
              <a:ext uri="{FF2B5EF4-FFF2-40B4-BE49-F238E27FC236}">
                <a16:creationId xmlns:a16="http://schemas.microsoft.com/office/drawing/2014/main" id="{D3C36539-6E61-FF6F-4C19-62AF5C6A7126}"/>
              </a:ext>
            </a:extLst>
          </p:cNvPr>
          <p:cNvSpPr>
            <a:spLocks noGrp="1"/>
          </p:cNvSpPr>
          <p:nvPr>
            <p:ph type="title"/>
          </p:nvPr>
        </p:nvSpPr>
        <p:spPr>
          <a:xfrm>
            <a:off x="269986" y="176070"/>
            <a:ext cx="10837164" cy="726454"/>
          </a:xfrm>
        </p:spPr>
        <p:txBody>
          <a:bodyPr anchor="ctr">
            <a:normAutofit/>
          </a:bodyPr>
          <a:lstStyle/>
          <a:p>
            <a:r>
              <a:rPr lang="en-GB" dirty="0"/>
              <a:t>Services of modern CDC</a:t>
            </a:r>
          </a:p>
        </p:txBody>
      </p:sp>
    </p:spTree>
    <p:extLst>
      <p:ext uri="{BB962C8B-B14F-4D97-AF65-F5344CB8AC3E}">
        <p14:creationId xmlns:p14="http://schemas.microsoft.com/office/powerpoint/2010/main" val="4290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1E2F6-7178-CF43-BB32-0E017A6DDB1A}"/>
              </a:ext>
            </a:extLst>
          </p:cNvPr>
          <p:cNvSpPr>
            <a:spLocks noChangeAspect="1"/>
          </p:cNvSpPr>
          <p:nvPr/>
        </p:nvSpPr>
        <p:spPr>
          <a:xfrm>
            <a:off x="-14735" y="-1"/>
            <a:ext cx="4060379" cy="6150428"/>
          </a:xfrm>
          <a:prstGeom prst="rect">
            <a:avLst/>
          </a:prstGeom>
          <a:gradFill flip="none" rotWithShape="1">
            <a:gsLst>
              <a:gs pos="0">
                <a:schemeClr val="bg1"/>
              </a:gs>
              <a:gs pos="26000">
                <a:schemeClr val="bg1"/>
              </a:gs>
              <a:gs pos="96000">
                <a:srgbClr val="FFFFFF">
                  <a:alpha val="2000"/>
                </a:srgbClr>
              </a:gs>
              <a:gs pos="83000">
                <a:srgbClr val="FFFFFF">
                  <a:alpha val="20000"/>
                </a:srgbClr>
              </a:gs>
              <a:gs pos="62000">
                <a:schemeClr val="bg1">
                  <a:alpha val="70000"/>
                </a:schemeClr>
              </a:gs>
            </a:gsLst>
            <a:lin ang="5400000" scaled="1"/>
            <a:tileRect/>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a:solidFill>
                <a:schemeClr val="bg1"/>
              </a:solidFill>
            </a:endParaRPr>
          </a:p>
        </p:txBody>
      </p:sp>
      <p:sp>
        <p:nvSpPr>
          <p:cNvPr id="3" name="Title 2">
            <a:extLst>
              <a:ext uri="{FF2B5EF4-FFF2-40B4-BE49-F238E27FC236}">
                <a16:creationId xmlns:a16="http://schemas.microsoft.com/office/drawing/2014/main" id="{76C7C5A3-1147-DA48-A909-B12FB55EBB64}"/>
              </a:ext>
            </a:extLst>
          </p:cNvPr>
          <p:cNvSpPr txBox="1">
            <a:spLocks/>
          </p:cNvSpPr>
          <p:nvPr/>
        </p:nvSpPr>
        <p:spPr>
          <a:xfrm>
            <a:off x="442610" y="1534874"/>
            <a:ext cx="3416332" cy="2336215"/>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lgn="ctr">
              <a:spcAft>
                <a:spcPts val="1200"/>
              </a:spcAft>
            </a:pPr>
            <a:r>
              <a:rPr lang="en-US" sz="2400" b="0" dirty="0">
                <a:solidFill>
                  <a:schemeClr val="accent2"/>
                </a:solidFill>
              </a:rPr>
              <a:t>With The Threat Landscape </a:t>
            </a:r>
          </a:p>
        </p:txBody>
      </p:sp>
      <p:pic>
        <p:nvPicPr>
          <p:cNvPr id="19" name="Picture 62">
            <a:extLst>
              <a:ext uri="{FF2B5EF4-FFF2-40B4-BE49-F238E27FC236}">
                <a16:creationId xmlns:a16="http://schemas.microsoft.com/office/drawing/2014/main" id="{52BF844C-6D43-C642-BCCE-5CCB8EEBAD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884" y="3075213"/>
            <a:ext cx="2038821" cy="2038821"/>
          </a:xfrm>
          <a:prstGeom prst="rect">
            <a:avLst/>
          </a:prstGeom>
        </p:spPr>
      </p:pic>
      <p:sp>
        <p:nvSpPr>
          <p:cNvPr id="20" name="Title 2">
            <a:extLst>
              <a:ext uri="{FF2B5EF4-FFF2-40B4-BE49-F238E27FC236}">
                <a16:creationId xmlns:a16="http://schemas.microsoft.com/office/drawing/2014/main" id="{4B9F70E0-392D-2F47-84ED-8BB274AB9F25}"/>
              </a:ext>
            </a:extLst>
          </p:cNvPr>
          <p:cNvSpPr txBox="1">
            <a:spLocks/>
          </p:cNvSpPr>
          <p:nvPr/>
        </p:nvSpPr>
        <p:spPr>
          <a:xfrm>
            <a:off x="782474" y="1223619"/>
            <a:ext cx="3242712" cy="1091646"/>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spcAft>
                <a:spcPts val="1200"/>
              </a:spcAft>
            </a:pPr>
            <a:r>
              <a:rPr lang="en-US" sz="2800" dirty="0">
                <a:solidFill>
                  <a:schemeClr val="tx1"/>
                </a:solidFill>
              </a:rPr>
              <a:t>Not Keeping Up</a:t>
            </a:r>
          </a:p>
          <a:p>
            <a:pPr>
              <a:spcAft>
                <a:spcPts val="1200"/>
              </a:spcAft>
            </a:pPr>
            <a:endParaRPr lang="en-US" sz="2800" dirty="0">
              <a:solidFill>
                <a:schemeClr val="tx1"/>
              </a:solidFill>
            </a:endParaRPr>
          </a:p>
        </p:txBody>
      </p:sp>
      <p:sp>
        <p:nvSpPr>
          <p:cNvPr id="23" name="Title 2">
            <a:extLst>
              <a:ext uri="{FF2B5EF4-FFF2-40B4-BE49-F238E27FC236}">
                <a16:creationId xmlns:a16="http://schemas.microsoft.com/office/drawing/2014/main" id="{2703E009-6B78-13DB-952B-8E61CF1FA176}"/>
              </a:ext>
            </a:extLst>
          </p:cNvPr>
          <p:cNvSpPr txBox="1">
            <a:spLocks/>
          </p:cNvSpPr>
          <p:nvPr/>
        </p:nvSpPr>
        <p:spPr>
          <a:xfrm>
            <a:off x="4847089" y="1769544"/>
            <a:ext cx="2670171" cy="2336215"/>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lgn="ctr">
              <a:spcAft>
                <a:spcPts val="1200"/>
              </a:spcAft>
            </a:pPr>
            <a:r>
              <a:rPr lang="en-US" sz="2400" b="0" dirty="0">
                <a:solidFill>
                  <a:schemeClr val="accent2"/>
                </a:solidFill>
              </a:rPr>
              <a:t>Straining SOC Teams </a:t>
            </a:r>
          </a:p>
          <a:p>
            <a:pPr algn="ctr">
              <a:spcAft>
                <a:spcPts val="1200"/>
              </a:spcAft>
            </a:pPr>
            <a:endParaRPr lang="en-US" sz="2400" b="0" dirty="0">
              <a:solidFill>
                <a:schemeClr val="accent2"/>
              </a:solidFill>
            </a:endParaRPr>
          </a:p>
        </p:txBody>
      </p:sp>
      <p:sp>
        <p:nvSpPr>
          <p:cNvPr id="31" name="Title 2">
            <a:extLst>
              <a:ext uri="{FF2B5EF4-FFF2-40B4-BE49-F238E27FC236}">
                <a16:creationId xmlns:a16="http://schemas.microsoft.com/office/drawing/2014/main" id="{38E5DDF7-601B-D3C6-9D20-B95A8F2E244F}"/>
              </a:ext>
            </a:extLst>
          </p:cNvPr>
          <p:cNvSpPr txBox="1">
            <a:spLocks/>
          </p:cNvSpPr>
          <p:nvPr/>
        </p:nvSpPr>
        <p:spPr>
          <a:xfrm>
            <a:off x="3864204" y="1218246"/>
            <a:ext cx="4486219" cy="1091646"/>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lgn="ctr">
              <a:spcAft>
                <a:spcPts val="1200"/>
              </a:spcAft>
            </a:pPr>
            <a:r>
              <a:rPr lang="en-US" sz="2800" dirty="0">
                <a:solidFill>
                  <a:schemeClr val="tx1"/>
                </a:solidFill>
              </a:rPr>
              <a:t>Limited Resources </a:t>
            </a:r>
          </a:p>
          <a:p>
            <a:pPr algn="ctr">
              <a:spcAft>
                <a:spcPts val="1200"/>
              </a:spcAft>
            </a:pPr>
            <a:endParaRPr lang="en-US" sz="2800" dirty="0">
              <a:solidFill>
                <a:schemeClr val="tx1"/>
              </a:solidFill>
            </a:endParaRPr>
          </a:p>
        </p:txBody>
      </p:sp>
      <p:pic>
        <p:nvPicPr>
          <p:cNvPr id="32" name="Picture 59">
            <a:extLst>
              <a:ext uri="{FF2B5EF4-FFF2-40B4-BE49-F238E27FC236}">
                <a16:creationId xmlns:a16="http://schemas.microsoft.com/office/drawing/2014/main" id="{E7ADCF98-6CA4-0411-DB17-B988FA8B2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1670" y="3055486"/>
            <a:ext cx="2100545" cy="2100545"/>
          </a:xfrm>
          <a:prstGeom prst="rect">
            <a:avLst/>
          </a:prstGeom>
        </p:spPr>
      </p:pic>
      <p:sp>
        <p:nvSpPr>
          <p:cNvPr id="34" name="Rectangle 33">
            <a:extLst>
              <a:ext uri="{FF2B5EF4-FFF2-40B4-BE49-F238E27FC236}">
                <a16:creationId xmlns:a16="http://schemas.microsoft.com/office/drawing/2014/main" id="{9837B9F7-161E-16AF-0DC4-76E0437ED863}"/>
              </a:ext>
            </a:extLst>
          </p:cNvPr>
          <p:cNvSpPr>
            <a:spLocks noChangeAspect="1"/>
          </p:cNvSpPr>
          <p:nvPr/>
        </p:nvSpPr>
        <p:spPr>
          <a:xfrm>
            <a:off x="8177303" y="0"/>
            <a:ext cx="4060379" cy="6150428"/>
          </a:xfrm>
          <a:prstGeom prst="rect">
            <a:avLst/>
          </a:prstGeom>
          <a:gradFill flip="none" rotWithShape="1">
            <a:gsLst>
              <a:gs pos="0">
                <a:schemeClr val="bg1"/>
              </a:gs>
              <a:gs pos="26000">
                <a:schemeClr val="bg1"/>
              </a:gs>
              <a:gs pos="96000">
                <a:srgbClr val="FFFFFF">
                  <a:alpha val="2000"/>
                </a:srgbClr>
              </a:gs>
              <a:gs pos="83000">
                <a:srgbClr val="FFFFFF">
                  <a:alpha val="20000"/>
                </a:srgbClr>
              </a:gs>
              <a:gs pos="62000">
                <a:schemeClr val="bg1">
                  <a:alpha val="70000"/>
                </a:schemeClr>
              </a:gs>
            </a:gsLst>
            <a:lin ang="5400000" scaled="1"/>
            <a:tileRect/>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a:solidFill>
                <a:schemeClr val="bg1"/>
              </a:solidFill>
            </a:endParaRPr>
          </a:p>
        </p:txBody>
      </p:sp>
      <p:sp>
        <p:nvSpPr>
          <p:cNvPr id="35" name="Title 2">
            <a:extLst>
              <a:ext uri="{FF2B5EF4-FFF2-40B4-BE49-F238E27FC236}">
                <a16:creationId xmlns:a16="http://schemas.microsoft.com/office/drawing/2014/main" id="{ACF4C382-CE34-C083-AFA0-60B92B3DC638}"/>
              </a:ext>
            </a:extLst>
          </p:cNvPr>
          <p:cNvSpPr txBox="1">
            <a:spLocks/>
          </p:cNvSpPr>
          <p:nvPr/>
        </p:nvSpPr>
        <p:spPr>
          <a:xfrm>
            <a:off x="8727672" y="2041499"/>
            <a:ext cx="2961356" cy="1811516"/>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lgn="ctr">
              <a:spcAft>
                <a:spcPts val="1200"/>
              </a:spcAft>
            </a:pPr>
            <a:r>
              <a:rPr lang="en-US" sz="2400" b="0" dirty="0">
                <a:solidFill>
                  <a:schemeClr val="accent2"/>
                </a:solidFill>
              </a:rPr>
              <a:t>= Higher Risk &amp; Cost  </a:t>
            </a:r>
          </a:p>
          <a:p>
            <a:pPr algn="ctr">
              <a:spcAft>
                <a:spcPts val="1200"/>
              </a:spcAft>
            </a:pPr>
            <a:endParaRPr lang="en-US" sz="2400" b="0" dirty="0">
              <a:solidFill>
                <a:schemeClr val="accent2"/>
              </a:solidFill>
            </a:endParaRPr>
          </a:p>
        </p:txBody>
      </p:sp>
      <p:sp>
        <p:nvSpPr>
          <p:cNvPr id="39" name="Title 2">
            <a:extLst>
              <a:ext uri="{FF2B5EF4-FFF2-40B4-BE49-F238E27FC236}">
                <a16:creationId xmlns:a16="http://schemas.microsoft.com/office/drawing/2014/main" id="{D1341539-DE60-C418-6E4C-86D4F01C8A48}"/>
              </a:ext>
            </a:extLst>
          </p:cNvPr>
          <p:cNvSpPr txBox="1">
            <a:spLocks/>
          </p:cNvSpPr>
          <p:nvPr/>
        </p:nvSpPr>
        <p:spPr>
          <a:xfrm>
            <a:off x="7991809" y="1257502"/>
            <a:ext cx="4486219" cy="1027025"/>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lgn="ctr">
              <a:spcAft>
                <a:spcPts val="1200"/>
              </a:spcAft>
            </a:pPr>
            <a:r>
              <a:rPr lang="en-US" sz="2800" dirty="0">
                <a:solidFill>
                  <a:schemeClr val="tx1"/>
                </a:solidFill>
              </a:rPr>
              <a:t>Slower Reaction </a:t>
            </a:r>
          </a:p>
          <a:p>
            <a:pPr algn="ctr">
              <a:spcAft>
                <a:spcPts val="1200"/>
              </a:spcAft>
            </a:pPr>
            <a:endParaRPr lang="en-US" sz="2800" dirty="0">
              <a:solidFill>
                <a:schemeClr val="tx1"/>
              </a:solidFill>
            </a:endParaRPr>
          </a:p>
        </p:txBody>
      </p:sp>
      <p:pic>
        <p:nvPicPr>
          <p:cNvPr id="40" name="Picture 92">
            <a:extLst>
              <a:ext uri="{FF2B5EF4-FFF2-40B4-BE49-F238E27FC236}">
                <a16:creationId xmlns:a16="http://schemas.microsoft.com/office/drawing/2014/main" id="{300FA584-B085-7834-8D91-969285866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9044" y="3307488"/>
            <a:ext cx="1641374" cy="1641374"/>
          </a:xfrm>
          <a:prstGeom prst="rect">
            <a:avLst/>
          </a:prstGeom>
        </p:spPr>
      </p:pic>
      <p:sp>
        <p:nvSpPr>
          <p:cNvPr id="43" name="Title 2">
            <a:extLst>
              <a:ext uri="{FF2B5EF4-FFF2-40B4-BE49-F238E27FC236}">
                <a16:creationId xmlns:a16="http://schemas.microsoft.com/office/drawing/2014/main" id="{D20BFBFB-A593-B65C-6480-B62D1A2AF997}"/>
              </a:ext>
            </a:extLst>
          </p:cNvPr>
          <p:cNvSpPr txBox="1">
            <a:spLocks/>
          </p:cNvSpPr>
          <p:nvPr/>
        </p:nvSpPr>
        <p:spPr>
          <a:xfrm>
            <a:off x="8964142" y="5746711"/>
            <a:ext cx="3242712" cy="1091646"/>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3400" b="1" kern="1200" spc="-150">
                <a:solidFill>
                  <a:schemeClr val="bg1"/>
                </a:solidFill>
                <a:latin typeface="+mj-lt"/>
                <a:ea typeface="+mj-ea"/>
                <a:cs typeface="+mj-cs"/>
              </a:defRPr>
            </a:lvl1pPr>
          </a:lstStyle>
          <a:p>
            <a:pPr>
              <a:spcAft>
                <a:spcPts val="1200"/>
              </a:spcAft>
            </a:pPr>
            <a:endParaRPr lang="en-US" sz="2800" dirty="0">
              <a:solidFill>
                <a:schemeClr val="tx1"/>
              </a:solidFill>
            </a:endParaRPr>
          </a:p>
        </p:txBody>
      </p:sp>
      <p:sp>
        <p:nvSpPr>
          <p:cNvPr id="14" name="Rectangle 13">
            <a:extLst>
              <a:ext uri="{FF2B5EF4-FFF2-40B4-BE49-F238E27FC236}">
                <a16:creationId xmlns:a16="http://schemas.microsoft.com/office/drawing/2014/main" id="{93577D27-8AF6-7344-A583-603628663750}"/>
              </a:ext>
            </a:extLst>
          </p:cNvPr>
          <p:cNvSpPr/>
          <p:nvPr/>
        </p:nvSpPr>
        <p:spPr>
          <a:xfrm>
            <a:off x="299405" y="5114034"/>
            <a:ext cx="11749636" cy="103639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r>
              <a:rPr lang="en-US" sz="3200" dirty="0"/>
              <a:t>SOC as a Service Market is forecast to grow to 10.1B by 2027 </a:t>
            </a:r>
          </a:p>
        </p:txBody>
      </p:sp>
    </p:spTree>
    <p:extLst>
      <p:ext uri="{BB962C8B-B14F-4D97-AF65-F5344CB8AC3E}">
        <p14:creationId xmlns:p14="http://schemas.microsoft.com/office/powerpoint/2010/main" val="303683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194904-6EA9-4EA9-975F-EBC02BF652B7}"/>
              </a:ext>
            </a:extLst>
          </p:cNvPr>
          <p:cNvSpPr/>
          <p:nvPr/>
        </p:nvSpPr>
        <p:spPr>
          <a:xfrm>
            <a:off x="5029200" y="6311900"/>
            <a:ext cx="1066800" cy="3841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17FDC9C-7906-4660-8CA2-C0085ED6B4DC}"/>
              </a:ext>
            </a:extLst>
          </p:cNvPr>
          <p:cNvSpPr>
            <a:spLocks noGrp="1"/>
          </p:cNvSpPr>
          <p:nvPr>
            <p:ph type="title"/>
          </p:nvPr>
        </p:nvSpPr>
        <p:spPr/>
        <p:txBody>
          <a:bodyPr/>
          <a:lstStyle/>
          <a:p>
            <a:r>
              <a:rPr lang="en-US" err="1"/>
              <a:t>SOCaaS</a:t>
            </a:r>
            <a:r>
              <a:rPr lang="en-US"/>
              <a:t> Market Opportunity</a:t>
            </a:r>
          </a:p>
        </p:txBody>
      </p:sp>
      <p:sp>
        <p:nvSpPr>
          <p:cNvPr id="201" name="Rectangle 200">
            <a:extLst>
              <a:ext uri="{FF2B5EF4-FFF2-40B4-BE49-F238E27FC236}">
                <a16:creationId xmlns:a16="http://schemas.microsoft.com/office/drawing/2014/main" id="{93CEF9A3-1FB4-439F-B9A4-9D58FBE8719B}"/>
              </a:ext>
            </a:extLst>
          </p:cNvPr>
          <p:cNvSpPr/>
          <p:nvPr/>
        </p:nvSpPr>
        <p:spPr>
          <a:xfrm>
            <a:off x="1026881" y="1786255"/>
            <a:ext cx="4714339" cy="88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291C"/>
                </a:solidFill>
                <a:effectLst/>
                <a:uLnTx/>
                <a:uFillTx/>
                <a:latin typeface="Arial" panose="020B0604020202020204"/>
                <a:ea typeface="+mn-ea"/>
                <a:cs typeface="+mn-cs"/>
              </a:rPr>
              <a:t>$10.1 Billion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panose="020B0604020202020204"/>
                <a:ea typeface="+mn-ea"/>
                <a:cs typeface="+mn-cs"/>
              </a:rPr>
              <a:t>By 2027</a:t>
            </a:r>
          </a:p>
        </p:txBody>
      </p:sp>
      <p:cxnSp>
        <p:nvCxnSpPr>
          <p:cNvPr id="203" name="Straight Connector 202">
            <a:extLst>
              <a:ext uri="{FF2B5EF4-FFF2-40B4-BE49-F238E27FC236}">
                <a16:creationId xmlns:a16="http://schemas.microsoft.com/office/drawing/2014/main" id="{D0DC05C4-F9D9-4701-9D03-2099E1D63529}"/>
              </a:ext>
            </a:extLst>
          </p:cNvPr>
          <p:cNvCxnSpPr>
            <a:cxnSpLocks/>
          </p:cNvCxnSpPr>
          <p:nvPr/>
        </p:nvCxnSpPr>
        <p:spPr>
          <a:xfrm flipH="1">
            <a:off x="6304038" y="5653768"/>
            <a:ext cx="47353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B61EBE17-A7D9-CDC6-056D-D8409072D751}"/>
              </a:ext>
            </a:extLst>
          </p:cNvPr>
          <p:cNvPicPr>
            <a:picLocks noChangeAspect="1"/>
          </p:cNvPicPr>
          <p:nvPr/>
        </p:nvPicPr>
        <p:blipFill rotWithShape="1">
          <a:blip r:embed="rId3"/>
          <a:srcRect l="2" r="-996"/>
          <a:stretch/>
        </p:blipFill>
        <p:spPr>
          <a:xfrm flipH="1">
            <a:off x="6357764" y="1936971"/>
            <a:ext cx="5338823" cy="3592973"/>
          </a:xfrm>
          <a:prstGeom prst="rect">
            <a:avLst/>
          </a:prstGeom>
        </p:spPr>
      </p:pic>
      <p:sp>
        <p:nvSpPr>
          <p:cNvPr id="200" name="TextBox 199">
            <a:extLst>
              <a:ext uri="{FF2B5EF4-FFF2-40B4-BE49-F238E27FC236}">
                <a16:creationId xmlns:a16="http://schemas.microsoft.com/office/drawing/2014/main" id="{EA48705C-4F00-4CC2-BB51-A971229FECDF}"/>
              </a:ext>
            </a:extLst>
          </p:cNvPr>
          <p:cNvSpPr txBox="1"/>
          <p:nvPr/>
        </p:nvSpPr>
        <p:spPr>
          <a:xfrm>
            <a:off x="1026881" y="3109895"/>
            <a:ext cx="4550683"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Growth attributed to advanced threats, breaches, &amp; talent</a:t>
            </a:r>
          </a:p>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Top three verticals</a:t>
            </a:r>
          </a:p>
          <a:p>
            <a:pPr marL="800100" marR="0" lvl="1" indent="-3429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Education</a:t>
            </a:r>
          </a:p>
          <a:p>
            <a:pPr marL="800100" marR="0" lvl="1" indent="-3429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Retail</a:t>
            </a:r>
          </a:p>
          <a:p>
            <a:pPr marL="800100" marR="0" lvl="1" indent="-3429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Healthcare</a:t>
            </a:r>
          </a:p>
        </p:txBody>
      </p:sp>
      <p:sp>
        <p:nvSpPr>
          <p:cNvPr id="11" name="TextBox 10">
            <a:extLst>
              <a:ext uri="{FF2B5EF4-FFF2-40B4-BE49-F238E27FC236}">
                <a16:creationId xmlns:a16="http://schemas.microsoft.com/office/drawing/2014/main" id="{AEC76A48-05A0-1BF1-E059-B540F63AF4CA}"/>
              </a:ext>
            </a:extLst>
          </p:cNvPr>
          <p:cNvSpPr txBox="1"/>
          <p:nvPr/>
        </p:nvSpPr>
        <p:spPr>
          <a:xfrm>
            <a:off x="6304038" y="2263131"/>
            <a:ext cx="9145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$6.1B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TODAY</a:t>
            </a:r>
          </a:p>
        </p:txBody>
      </p:sp>
      <p:sp>
        <p:nvSpPr>
          <p:cNvPr id="15" name="TextBox 14">
            <a:extLst>
              <a:ext uri="{FF2B5EF4-FFF2-40B4-BE49-F238E27FC236}">
                <a16:creationId xmlns:a16="http://schemas.microsoft.com/office/drawing/2014/main" id="{77FD4786-4354-DD1F-CBB2-9CA031358BEC}"/>
              </a:ext>
            </a:extLst>
          </p:cNvPr>
          <p:cNvSpPr txBox="1"/>
          <p:nvPr/>
        </p:nvSpPr>
        <p:spPr>
          <a:xfrm>
            <a:off x="9802876" y="1290640"/>
            <a:ext cx="13353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A291C"/>
                </a:solidFill>
                <a:effectLst/>
                <a:uLnTx/>
                <a:uFillTx/>
                <a:latin typeface="Arial" panose="020B0604020202020204"/>
                <a:ea typeface="+mn-ea"/>
                <a:cs typeface="+mn-cs"/>
              </a:rPr>
              <a:t>$10.1B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2027</a:t>
            </a:r>
          </a:p>
        </p:txBody>
      </p:sp>
      <p:cxnSp>
        <p:nvCxnSpPr>
          <p:cNvPr id="13" name="Straight Arrow Connector 12">
            <a:extLst>
              <a:ext uri="{FF2B5EF4-FFF2-40B4-BE49-F238E27FC236}">
                <a16:creationId xmlns:a16="http://schemas.microsoft.com/office/drawing/2014/main" id="{FDC24F17-3A7D-F1F5-87C8-8ADDD61BFAB3}"/>
              </a:ext>
            </a:extLst>
          </p:cNvPr>
          <p:cNvCxnSpPr>
            <a:cxnSpLocks/>
          </p:cNvCxnSpPr>
          <p:nvPr/>
        </p:nvCxnSpPr>
        <p:spPr>
          <a:xfrm flipV="1">
            <a:off x="7200900" y="2228913"/>
            <a:ext cx="3076575" cy="881487"/>
          </a:xfrm>
          <a:prstGeom prst="straightConnector1">
            <a:avLst/>
          </a:prstGeom>
          <a:ln w="28575">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1863BA-DB5E-231A-442B-884C1999A234}"/>
              </a:ext>
            </a:extLst>
          </p:cNvPr>
          <p:cNvSpPr txBox="1"/>
          <p:nvPr/>
        </p:nvSpPr>
        <p:spPr>
          <a:xfrm>
            <a:off x="8246126" y="2155410"/>
            <a:ext cx="7810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10.5% CAGR</a:t>
            </a:r>
          </a:p>
        </p:txBody>
      </p:sp>
      <p:pic>
        <p:nvPicPr>
          <p:cNvPr id="14" name="Graphic 13">
            <a:extLst>
              <a:ext uri="{FF2B5EF4-FFF2-40B4-BE49-F238E27FC236}">
                <a16:creationId xmlns:a16="http://schemas.microsoft.com/office/drawing/2014/main" id="{A247ACF3-3A49-A748-95DD-5916F87FFA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7661" y="0"/>
            <a:ext cx="984339" cy="227155"/>
          </a:xfrm>
          <a:prstGeom prst="rect">
            <a:avLst/>
          </a:prstGeom>
        </p:spPr>
      </p:pic>
    </p:spTree>
    <p:extLst>
      <p:ext uri="{BB962C8B-B14F-4D97-AF65-F5344CB8AC3E}">
        <p14:creationId xmlns:p14="http://schemas.microsoft.com/office/powerpoint/2010/main" val="384876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1555DF4-BF72-B286-C8B0-74918FA23597}"/>
              </a:ext>
            </a:extLst>
          </p:cNvPr>
          <p:cNvSpPr>
            <a:spLocks noGrp="1"/>
          </p:cNvSpPr>
          <p:nvPr>
            <p:ph sz="half" idx="1"/>
          </p:nvPr>
        </p:nvSpPr>
        <p:spPr>
          <a:xfrm>
            <a:off x="342900" y="1368277"/>
            <a:ext cx="5181600" cy="4351338"/>
          </a:xfrm>
        </p:spPr>
        <p:txBody>
          <a:bodyPr>
            <a:normAutofit fontScale="85000" lnSpcReduction="20000"/>
          </a:bodyPr>
          <a:lstStyle/>
          <a:p>
            <a:r>
              <a:rPr lang="en-US" b="1" dirty="0"/>
              <a:t>SOC Analyst burnout </a:t>
            </a:r>
          </a:p>
          <a:p>
            <a:pPr lvl="1"/>
            <a:r>
              <a:rPr lang="en-US" dirty="0"/>
              <a:t>False positives</a:t>
            </a:r>
          </a:p>
          <a:p>
            <a:pPr lvl="1"/>
            <a:r>
              <a:rPr lang="en-US" dirty="0"/>
              <a:t>Staffing &amp; skills shortage</a:t>
            </a:r>
          </a:p>
          <a:p>
            <a:r>
              <a:rPr lang="en-US" b="1" dirty="0"/>
              <a:t>Inadequate tooling</a:t>
            </a:r>
          </a:p>
          <a:p>
            <a:pPr lvl="1"/>
            <a:r>
              <a:rPr lang="en-US" dirty="0"/>
              <a:t>Lack of automation and integration</a:t>
            </a:r>
          </a:p>
          <a:p>
            <a:pPr lvl="1"/>
            <a:r>
              <a:rPr lang="en-US" dirty="0"/>
              <a:t>Little information optimization</a:t>
            </a:r>
          </a:p>
          <a:p>
            <a:pPr lvl="1"/>
            <a:r>
              <a:rPr lang="en-US" dirty="0"/>
              <a:t>Process latency</a:t>
            </a:r>
          </a:p>
          <a:p>
            <a:r>
              <a:rPr lang="en-US" b="1" dirty="0"/>
              <a:t>Inadequate processes  </a:t>
            </a:r>
          </a:p>
          <a:p>
            <a:pPr lvl="1"/>
            <a:r>
              <a:rPr lang="en-US" dirty="0"/>
              <a:t>Unclear or missing use cases/playbooks</a:t>
            </a:r>
          </a:p>
          <a:p>
            <a:pPr lvl="1"/>
            <a:r>
              <a:rPr lang="en-US" dirty="0"/>
              <a:t>Lack of context, understanding of TTPs</a:t>
            </a:r>
          </a:p>
          <a:p>
            <a:r>
              <a:rPr lang="en-US" b="1" dirty="0"/>
              <a:t>Insufficient authority</a:t>
            </a:r>
          </a:p>
          <a:p>
            <a:pPr lvl="1"/>
            <a:r>
              <a:rPr lang="en-US" dirty="0"/>
              <a:t>Improper budget allocation</a:t>
            </a:r>
          </a:p>
          <a:p>
            <a:pPr lvl="1"/>
            <a:r>
              <a:rPr lang="en-US" dirty="0"/>
              <a:t>Insufficient visibility and reporting of value and ROI</a:t>
            </a:r>
          </a:p>
        </p:txBody>
      </p:sp>
      <p:pic>
        <p:nvPicPr>
          <p:cNvPr id="6" name="Picture 5" descr="Chart, bar chart&#10;&#10;Description automatically generated">
            <a:extLst>
              <a:ext uri="{FF2B5EF4-FFF2-40B4-BE49-F238E27FC236}">
                <a16:creationId xmlns:a16="http://schemas.microsoft.com/office/drawing/2014/main" id="{80793FD5-A964-CA98-E6CF-1F69F9F2C8A9}"/>
              </a:ext>
            </a:extLst>
          </p:cNvPr>
          <p:cNvPicPr>
            <a:picLocks noChangeAspect="1"/>
          </p:cNvPicPr>
          <p:nvPr/>
        </p:nvPicPr>
        <p:blipFill rotWithShape="1">
          <a:blip r:embed="rId3"/>
          <a:srcRect b="5934"/>
          <a:stretch/>
        </p:blipFill>
        <p:spPr>
          <a:xfrm>
            <a:off x="6182751" y="1387105"/>
            <a:ext cx="5181600" cy="4057731"/>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A184E604-1F01-07F7-C33F-2781D6F1C6AF}"/>
              </a:ext>
            </a:extLst>
          </p:cNvPr>
          <p:cNvSpPr>
            <a:spLocks noGrp="1"/>
          </p:cNvSpPr>
          <p:nvPr>
            <p:ph type="title"/>
          </p:nvPr>
        </p:nvSpPr>
        <p:spPr>
          <a:xfrm>
            <a:off x="269986" y="176071"/>
            <a:ext cx="10837164" cy="726454"/>
          </a:xfrm>
        </p:spPr>
        <p:txBody>
          <a:bodyPr anchor="ctr">
            <a:normAutofit/>
          </a:bodyPr>
          <a:lstStyle/>
          <a:p>
            <a:r>
              <a:rPr lang="en-US" dirty="0"/>
              <a:t>The State of the SOC</a:t>
            </a:r>
          </a:p>
        </p:txBody>
      </p:sp>
      <p:sp>
        <p:nvSpPr>
          <p:cNvPr id="7" name="TextBox 6">
            <a:extLst>
              <a:ext uri="{FF2B5EF4-FFF2-40B4-BE49-F238E27FC236}">
                <a16:creationId xmlns:a16="http://schemas.microsoft.com/office/drawing/2014/main" id="{ACB860BE-7461-8258-4551-6B2238CB4C74}"/>
              </a:ext>
            </a:extLst>
          </p:cNvPr>
          <p:cNvSpPr txBox="1"/>
          <p:nvPr/>
        </p:nvSpPr>
        <p:spPr>
          <a:xfrm>
            <a:off x="7582060" y="5576499"/>
            <a:ext cx="3782291" cy="286232"/>
          </a:xfrm>
          <a:prstGeom prst="rect">
            <a:avLst/>
          </a:prstGeom>
          <a:noFill/>
        </p:spPr>
        <p:txBody>
          <a:bodyPr wrap="square" rtlCol="0">
            <a:spAutoFit/>
          </a:bodyPr>
          <a:lstStyle/>
          <a:p>
            <a:pPr algn="r" defTabSz="457189">
              <a:lnSpc>
                <a:spcPct val="90000"/>
              </a:lnSpc>
              <a:spcBef>
                <a:spcPts val="300"/>
              </a:spcBef>
            </a:pPr>
            <a:r>
              <a:rPr lang="en-US" sz="1400" i="1" dirty="0">
                <a:solidFill>
                  <a:srgbClr val="000000"/>
                </a:solidFill>
                <a:cs typeface="Arial" panose="020B0604020202020204" pitchFamily="34" charset="0"/>
              </a:rPr>
              <a:t>SANS 2022 SOC Survey</a:t>
            </a:r>
          </a:p>
        </p:txBody>
      </p:sp>
      <p:sp>
        <p:nvSpPr>
          <p:cNvPr id="8" name="Rectangle 7">
            <a:extLst>
              <a:ext uri="{FF2B5EF4-FFF2-40B4-BE49-F238E27FC236}">
                <a16:creationId xmlns:a16="http://schemas.microsoft.com/office/drawing/2014/main" id="{7C3B45CA-A090-2BF9-438C-EC68954F13FC}"/>
              </a:ext>
            </a:extLst>
          </p:cNvPr>
          <p:cNvSpPr/>
          <p:nvPr/>
        </p:nvSpPr>
        <p:spPr>
          <a:xfrm>
            <a:off x="3583529" y="5862731"/>
            <a:ext cx="7780822" cy="600164"/>
          </a:xfrm>
          <a:prstGeom prst="rect">
            <a:avLst/>
          </a:prstGeom>
        </p:spPr>
        <p:txBody>
          <a:bodyPr wrap="square">
            <a:spAutoFit/>
          </a:bodyPr>
          <a:lstStyle/>
          <a:p>
            <a:pPr algn="r"/>
            <a:r>
              <a:rPr lang="en-US" sz="1100" dirty="0">
                <a:latin typeface="Arial" panose="020B0604020202020204" pitchFamily="34" charset="0"/>
              </a:rPr>
              <a:t>Other sources:</a:t>
            </a:r>
          </a:p>
          <a:p>
            <a:pPr algn="r"/>
            <a:r>
              <a:rPr lang="en-US" sz="1100" dirty="0">
                <a:latin typeface="Arial" panose="020B0604020202020204" pitchFamily="34" charset="0"/>
              </a:rPr>
              <a:t>1 </a:t>
            </a:r>
            <a:r>
              <a:rPr lang="en-US" sz="1100" dirty="0">
                <a:latin typeface="Arial" panose="020B0604020202020204" pitchFamily="34" charset="0"/>
                <a:hlinkClick r:id="rId4"/>
              </a:rPr>
              <a:t>Top 4 Reasons Analysts Quit Their Jobs, Arcanna </a:t>
            </a:r>
            <a:endParaRPr lang="en-US" sz="1100" dirty="0">
              <a:latin typeface="Arial" panose="020B0604020202020204" pitchFamily="34" charset="0"/>
            </a:endParaRPr>
          </a:p>
          <a:p>
            <a:pPr algn="r"/>
            <a:r>
              <a:rPr lang="en-US" sz="1100" dirty="0">
                <a:latin typeface="Arial" panose="020B0604020202020204" pitchFamily="34" charset="0"/>
              </a:rPr>
              <a:t>2 </a:t>
            </a:r>
            <a:r>
              <a:rPr lang="en-US" sz="1100" b="0" i="0" dirty="0">
                <a:solidFill>
                  <a:srgbClr val="111111"/>
                </a:solidFill>
                <a:effectLst/>
                <a:latin typeface="Roboto Condensed" panose="02000000000000000000" pitchFamily="2" charset="0"/>
                <a:hlinkClick r:id="rId5"/>
              </a:rPr>
              <a:t>Top Challenges SOC Teams Need to Address in 2021, ITSecurity Wire</a:t>
            </a:r>
            <a:endParaRPr lang="en-US" sz="1100" dirty="0"/>
          </a:p>
        </p:txBody>
      </p:sp>
      <p:sp>
        <p:nvSpPr>
          <p:cNvPr id="2" name="Oval 1">
            <a:extLst>
              <a:ext uri="{FF2B5EF4-FFF2-40B4-BE49-F238E27FC236}">
                <a16:creationId xmlns:a16="http://schemas.microsoft.com/office/drawing/2014/main" id="{E1FF4B8D-328D-AB91-F43A-0FA5EDD929EF}"/>
              </a:ext>
            </a:extLst>
          </p:cNvPr>
          <p:cNvSpPr/>
          <p:nvPr/>
        </p:nvSpPr>
        <p:spPr>
          <a:xfrm>
            <a:off x="11664151" y="443345"/>
            <a:ext cx="250758" cy="2216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Tree>
    <p:extLst>
      <p:ext uri="{BB962C8B-B14F-4D97-AF65-F5344CB8AC3E}">
        <p14:creationId xmlns:p14="http://schemas.microsoft.com/office/powerpoint/2010/main" val="156500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19D3D-643B-4B5B-9A38-9D557214AB00}"/>
              </a:ext>
            </a:extLst>
          </p:cNvPr>
          <p:cNvSpPr>
            <a:spLocks noGrp="1"/>
          </p:cNvSpPr>
          <p:nvPr>
            <p:ph type="title"/>
          </p:nvPr>
        </p:nvSpPr>
        <p:spPr/>
        <p:txBody>
          <a:bodyPr lIns="0"/>
          <a:lstStyle/>
          <a:p>
            <a:r>
              <a:rPr lang="en-GB" dirty="0"/>
              <a:t>CxO Challenges Today</a:t>
            </a:r>
          </a:p>
        </p:txBody>
      </p:sp>
      <p:pic>
        <p:nvPicPr>
          <p:cNvPr id="59" name="Graphic 58">
            <a:extLst>
              <a:ext uri="{FF2B5EF4-FFF2-40B4-BE49-F238E27FC236}">
                <a16:creationId xmlns:a16="http://schemas.microsoft.com/office/drawing/2014/main" id="{81182E30-6846-FE44-703A-693DECE4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1200093"/>
            <a:ext cx="1547244" cy="106373"/>
          </a:xfrm>
          <a:prstGeom prst="rect">
            <a:avLst/>
          </a:prstGeom>
        </p:spPr>
      </p:pic>
      <p:sp>
        <p:nvSpPr>
          <p:cNvPr id="60" name="TextBox 59">
            <a:extLst>
              <a:ext uri="{FF2B5EF4-FFF2-40B4-BE49-F238E27FC236}">
                <a16:creationId xmlns:a16="http://schemas.microsoft.com/office/drawing/2014/main" id="{C448A9EE-A71A-FB15-BDA8-DA5075157463}"/>
              </a:ext>
            </a:extLst>
          </p:cNvPr>
          <p:cNvSpPr txBox="1"/>
          <p:nvPr/>
        </p:nvSpPr>
        <p:spPr>
          <a:xfrm>
            <a:off x="353011" y="785328"/>
            <a:ext cx="9341248" cy="369332"/>
          </a:xfrm>
          <a:prstGeom prst="rect">
            <a:avLst/>
          </a:prstGeom>
          <a:noFill/>
        </p:spPr>
        <p:txBody>
          <a:bodyPr wrap="square" lIns="0" rtlCol="0">
            <a:spAutoFit/>
          </a:bodyPr>
          <a:lstStyle/>
          <a:p>
            <a:r>
              <a:rPr lang="en-GB" b="1" dirty="0">
                <a:solidFill>
                  <a:schemeClr val="accent5">
                    <a:lumMod val="50000"/>
                  </a:schemeClr>
                </a:solidFill>
              </a:rPr>
              <a:t>Gartner Cybersecurity MESH Architecture (CMSA) vs Fortinet Fabric</a:t>
            </a:r>
          </a:p>
        </p:txBody>
      </p:sp>
      <p:grpSp>
        <p:nvGrpSpPr>
          <p:cNvPr id="217" name="Group 216">
            <a:extLst>
              <a:ext uri="{FF2B5EF4-FFF2-40B4-BE49-F238E27FC236}">
                <a16:creationId xmlns:a16="http://schemas.microsoft.com/office/drawing/2014/main" id="{647F9554-38E9-A1CD-D78F-8C869C6ECB98}"/>
              </a:ext>
            </a:extLst>
          </p:cNvPr>
          <p:cNvGrpSpPr/>
          <p:nvPr/>
        </p:nvGrpSpPr>
        <p:grpSpPr>
          <a:xfrm>
            <a:off x="2385490" y="1579775"/>
            <a:ext cx="7442433" cy="3395514"/>
            <a:chOff x="2463567" y="3053558"/>
            <a:chExt cx="7442433" cy="3395514"/>
          </a:xfrm>
        </p:grpSpPr>
        <p:grpSp>
          <p:nvGrpSpPr>
            <p:cNvPr id="82" name="Group 81">
              <a:extLst>
                <a:ext uri="{FF2B5EF4-FFF2-40B4-BE49-F238E27FC236}">
                  <a16:creationId xmlns:a16="http://schemas.microsoft.com/office/drawing/2014/main" id="{C846F51A-8770-6FA0-41A1-DF2EC77BD8F0}"/>
                </a:ext>
              </a:extLst>
            </p:cNvPr>
            <p:cNvGrpSpPr/>
            <p:nvPr/>
          </p:nvGrpSpPr>
          <p:grpSpPr>
            <a:xfrm>
              <a:off x="2463567" y="3053558"/>
              <a:ext cx="3111254" cy="3163388"/>
              <a:chOff x="894479" y="1920386"/>
              <a:chExt cx="4253834" cy="4265762"/>
            </a:xfrm>
          </p:grpSpPr>
          <p:sp>
            <p:nvSpPr>
              <p:cNvPr id="86" name="Oval 85">
                <a:extLst>
                  <a:ext uri="{FF2B5EF4-FFF2-40B4-BE49-F238E27FC236}">
                    <a16:creationId xmlns:a16="http://schemas.microsoft.com/office/drawing/2014/main" id="{67BE62AC-670E-42D9-EC1B-5D7AC153DE9B}"/>
                  </a:ext>
                </a:extLst>
              </p:cNvPr>
              <p:cNvSpPr/>
              <p:nvPr/>
            </p:nvSpPr>
            <p:spPr>
              <a:xfrm>
                <a:off x="2598194" y="3617381"/>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grpSp>
            <p:nvGrpSpPr>
              <p:cNvPr id="87" name="Group 86">
                <a:extLst>
                  <a:ext uri="{FF2B5EF4-FFF2-40B4-BE49-F238E27FC236}">
                    <a16:creationId xmlns:a16="http://schemas.microsoft.com/office/drawing/2014/main" id="{F4B2448C-FA43-D28A-7942-B4C4D71C5A34}"/>
                  </a:ext>
                </a:extLst>
              </p:cNvPr>
              <p:cNvGrpSpPr/>
              <p:nvPr/>
            </p:nvGrpSpPr>
            <p:grpSpPr>
              <a:xfrm>
                <a:off x="1399929" y="2458856"/>
                <a:ext cx="3238292" cy="3195742"/>
                <a:chOff x="1399929" y="2563951"/>
                <a:chExt cx="3238292" cy="3195742"/>
              </a:xfrm>
            </p:grpSpPr>
            <p:cxnSp>
              <p:nvCxnSpPr>
                <p:cNvPr id="129" name="Straight Arrow Connector 128">
                  <a:extLst>
                    <a:ext uri="{FF2B5EF4-FFF2-40B4-BE49-F238E27FC236}">
                      <a16:creationId xmlns:a16="http://schemas.microsoft.com/office/drawing/2014/main" id="{503CC566-5F95-E121-4043-E218233805E2}"/>
                    </a:ext>
                  </a:extLst>
                </p:cNvPr>
                <p:cNvCxnSpPr>
                  <a:cxnSpLocks/>
                </p:cNvCxnSpPr>
                <p:nvPr/>
              </p:nvCxnSpPr>
              <p:spPr>
                <a:xfrm flipH="1">
                  <a:off x="3242078" y="2613113"/>
                  <a:ext cx="416542" cy="101136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452AB3F-AA31-0B31-70C3-FA8C7A2D52CC}"/>
                    </a:ext>
                  </a:extLst>
                </p:cNvPr>
                <p:cNvCxnSpPr>
                  <a:cxnSpLocks/>
                </p:cNvCxnSpPr>
                <p:nvPr/>
              </p:nvCxnSpPr>
              <p:spPr>
                <a:xfrm flipH="1">
                  <a:off x="3021739" y="2563951"/>
                  <a:ext cx="5123" cy="101575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4C4AF50-ED1B-4341-673B-176762F1E4DD}"/>
                    </a:ext>
                  </a:extLst>
                </p:cNvPr>
                <p:cNvCxnSpPr>
                  <a:cxnSpLocks/>
                </p:cNvCxnSpPr>
                <p:nvPr/>
              </p:nvCxnSpPr>
              <p:spPr>
                <a:xfrm flipH="1">
                  <a:off x="3424992" y="3035857"/>
                  <a:ext cx="725549" cy="70173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D037A04C-DAA7-FC9A-07BE-6F9EA2984E5C}"/>
                    </a:ext>
                  </a:extLst>
                </p:cNvPr>
                <p:cNvCxnSpPr>
                  <a:cxnSpLocks/>
                </p:cNvCxnSpPr>
                <p:nvPr/>
              </p:nvCxnSpPr>
              <p:spPr>
                <a:xfrm flipH="1">
                  <a:off x="3542505" y="3488767"/>
                  <a:ext cx="1082538" cy="43881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3324F09-4FCB-44C0-E52D-2CFD48C6FF89}"/>
                    </a:ext>
                  </a:extLst>
                </p:cNvPr>
                <p:cNvCxnSpPr>
                  <a:cxnSpLocks/>
                </p:cNvCxnSpPr>
                <p:nvPr/>
              </p:nvCxnSpPr>
              <p:spPr>
                <a:xfrm flipH="1" flipV="1">
                  <a:off x="3592025" y="4149989"/>
                  <a:ext cx="1016706" cy="517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AB5D2CF-F215-2B6B-1AC4-46E57C8E9524}"/>
                    </a:ext>
                  </a:extLst>
                </p:cNvPr>
                <p:cNvCxnSpPr>
                  <a:cxnSpLocks/>
                </p:cNvCxnSpPr>
                <p:nvPr/>
              </p:nvCxnSpPr>
              <p:spPr>
                <a:xfrm flipH="1" flipV="1">
                  <a:off x="3021739" y="4729419"/>
                  <a:ext cx="5123" cy="103027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4E3779F-05B1-C452-C431-C68651425B2E}"/>
                    </a:ext>
                  </a:extLst>
                </p:cNvPr>
                <p:cNvCxnSpPr>
                  <a:cxnSpLocks/>
                </p:cNvCxnSpPr>
                <p:nvPr/>
              </p:nvCxnSpPr>
              <p:spPr>
                <a:xfrm flipV="1">
                  <a:off x="1444993" y="4152074"/>
                  <a:ext cx="1006460" cy="517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275DDFC7-5607-7587-92E0-1D2E8497F97D}"/>
                    </a:ext>
                  </a:extLst>
                </p:cNvPr>
                <p:cNvCxnSpPr>
                  <a:cxnSpLocks/>
                </p:cNvCxnSpPr>
                <p:nvPr/>
              </p:nvCxnSpPr>
              <p:spPr>
                <a:xfrm>
                  <a:off x="2400478" y="2606513"/>
                  <a:ext cx="412801" cy="102049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7A8E4E8-A7C1-ED6A-94E5-E471321DE451}"/>
                    </a:ext>
                  </a:extLst>
                </p:cNvPr>
                <p:cNvCxnSpPr>
                  <a:cxnSpLocks/>
                </p:cNvCxnSpPr>
                <p:nvPr/>
              </p:nvCxnSpPr>
              <p:spPr>
                <a:xfrm>
                  <a:off x="1916606" y="3024317"/>
                  <a:ext cx="701880" cy="72353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ED4C55E-8D8A-641E-B2AE-9B8D17E7CDED}"/>
                    </a:ext>
                  </a:extLst>
                </p:cNvPr>
                <p:cNvCxnSpPr>
                  <a:cxnSpLocks/>
                </p:cNvCxnSpPr>
                <p:nvPr/>
              </p:nvCxnSpPr>
              <p:spPr>
                <a:xfrm>
                  <a:off x="1412364" y="3488767"/>
                  <a:ext cx="1083945" cy="4517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16ACAB21-C96B-3950-D386-CE4FDFE0E099}"/>
                    </a:ext>
                  </a:extLst>
                </p:cNvPr>
                <p:cNvCxnSpPr>
                  <a:cxnSpLocks/>
                </p:cNvCxnSpPr>
                <p:nvPr/>
              </p:nvCxnSpPr>
              <p:spPr>
                <a:xfrm flipV="1">
                  <a:off x="1399929" y="4370084"/>
                  <a:ext cx="1096380" cy="42667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C00EAC5E-3DA1-CC02-B61C-CD75AB27D014}"/>
                    </a:ext>
                  </a:extLst>
                </p:cNvPr>
                <p:cNvCxnSpPr>
                  <a:cxnSpLocks/>
                </p:cNvCxnSpPr>
                <p:nvPr/>
              </p:nvCxnSpPr>
              <p:spPr>
                <a:xfrm flipV="1">
                  <a:off x="1906493" y="4554354"/>
                  <a:ext cx="711993" cy="71966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FAAF2C3-E664-42A3-AB84-9B30187519B5}"/>
                    </a:ext>
                  </a:extLst>
                </p:cNvPr>
                <p:cNvCxnSpPr>
                  <a:cxnSpLocks/>
                </p:cNvCxnSpPr>
                <p:nvPr/>
              </p:nvCxnSpPr>
              <p:spPr>
                <a:xfrm flipV="1">
                  <a:off x="2395609" y="4674471"/>
                  <a:ext cx="423728" cy="102497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B5B08FC-AF0E-7ACD-6B83-34010C041C39}"/>
                    </a:ext>
                  </a:extLst>
                </p:cNvPr>
                <p:cNvCxnSpPr>
                  <a:cxnSpLocks/>
                </p:cNvCxnSpPr>
                <p:nvPr/>
              </p:nvCxnSpPr>
              <p:spPr>
                <a:xfrm flipH="1" flipV="1">
                  <a:off x="3542505" y="4374622"/>
                  <a:ext cx="1095716" cy="43419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1E69C5BB-6D63-B2B1-7DE3-C2191DE762B1}"/>
                    </a:ext>
                  </a:extLst>
                </p:cNvPr>
                <p:cNvCxnSpPr>
                  <a:cxnSpLocks/>
                </p:cNvCxnSpPr>
                <p:nvPr/>
              </p:nvCxnSpPr>
              <p:spPr>
                <a:xfrm flipH="1" flipV="1">
                  <a:off x="3424992" y="4554354"/>
                  <a:ext cx="717087" cy="72699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DE305F0-561C-8523-45E9-BBD3F3A327C8}"/>
                    </a:ext>
                  </a:extLst>
                </p:cNvPr>
                <p:cNvCxnSpPr>
                  <a:cxnSpLocks/>
                </p:cNvCxnSpPr>
                <p:nvPr/>
              </p:nvCxnSpPr>
              <p:spPr>
                <a:xfrm flipH="1" flipV="1">
                  <a:off x="3238863" y="4672880"/>
                  <a:ext cx="413599" cy="102656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88" name="Oval 87">
                <a:extLst>
                  <a:ext uri="{FF2B5EF4-FFF2-40B4-BE49-F238E27FC236}">
                    <a16:creationId xmlns:a16="http://schemas.microsoft.com/office/drawing/2014/main" id="{7A4285E5-E90A-6BD5-37AF-375E90616884}"/>
                  </a:ext>
                </a:extLst>
              </p:cNvPr>
              <p:cNvSpPr/>
              <p:nvPr/>
            </p:nvSpPr>
            <p:spPr>
              <a:xfrm>
                <a:off x="3465731" y="2068976"/>
                <a:ext cx="539582" cy="539582"/>
              </a:xfrm>
              <a:prstGeom prst="ellipse">
                <a:avLst/>
              </a:prstGeom>
              <a:solidFill>
                <a:srgbClr val="48D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89" name="Oval 88">
                <a:extLst>
                  <a:ext uri="{FF2B5EF4-FFF2-40B4-BE49-F238E27FC236}">
                    <a16:creationId xmlns:a16="http://schemas.microsoft.com/office/drawing/2014/main" id="{E53000D9-8451-7EB8-973B-F5D07936FB87}"/>
                  </a:ext>
                </a:extLst>
              </p:cNvPr>
              <p:cNvSpPr/>
              <p:nvPr/>
            </p:nvSpPr>
            <p:spPr>
              <a:xfrm>
                <a:off x="4071521" y="2480456"/>
                <a:ext cx="539582" cy="539582"/>
              </a:xfrm>
              <a:prstGeom prst="ellipse">
                <a:avLst/>
              </a:prstGeom>
              <a:solidFill>
                <a:srgbClr val="85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0" name="Oval 89">
                <a:extLst>
                  <a:ext uri="{FF2B5EF4-FFF2-40B4-BE49-F238E27FC236}">
                    <a16:creationId xmlns:a16="http://schemas.microsoft.com/office/drawing/2014/main" id="{CCEA5A56-5746-12E0-7803-F81BA12A8A0C}"/>
                  </a:ext>
                </a:extLst>
              </p:cNvPr>
              <p:cNvSpPr/>
              <p:nvPr/>
            </p:nvSpPr>
            <p:spPr>
              <a:xfrm>
                <a:off x="4483001" y="3074816"/>
                <a:ext cx="539582" cy="539582"/>
              </a:xfrm>
              <a:prstGeom prst="ellipse">
                <a:avLst/>
              </a:prstGeom>
              <a:solidFill>
                <a:srgbClr val="7C0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1" name="Oval 90">
                <a:extLst>
                  <a:ext uri="{FF2B5EF4-FFF2-40B4-BE49-F238E27FC236}">
                    <a16:creationId xmlns:a16="http://schemas.microsoft.com/office/drawing/2014/main" id="{6FB22D06-DF89-7366-2B71-E08E7E9720D5}"/>
                  </a:ext>
                </a:extLst>
              </p:cNvPr>
              <p:cNvSpPr/>
              <p:nvPr/>
            </p:nvSpPr>
            <p:spPr>
              <a:xfrm>
                <a:off x="4608731" y="3781391"/>
                <a:ext cx="539582" cy="539582"/>
              </a:xfrm>
              <a:prstGeom prst="ellipse">
                <a:avLst/>
              </a:prstGeom>
              <a:solidFill>
                <a:srgbClr val="798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2" name="Oval 91">
                <a:extLst>
                  <a:ext uri="{FF2B5EF4-FFF2-40B4-BE49-F238E27FC236}">
                    <a16:creationId xmlns:a16="http://schemas.microsoft.com/office/drawing/2014/main" id="{C4E8748E-2967-1C0C-A1CE-1812F1E7DBAE}"/>
                  </a:ext>
                </a:extLst>
              </p:cNvPr>
              <p:cNvSpPr/>
              <p:nvPr/>
            </p:nvSpPr>
            <p:spPr>
              <a:xfrm>
                <a:off x="4471571" y="4503566"/>
                <a:ext cx="539582" cy="539582"/>
              </a:xfrm>
              <a:prstGeom prst="ellipse">
                <a:avLst/>
              </a:prstGeom>
              <a:solidFill>
                <a:srgbClr val="0D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3" name="Oval 92">
                <a:extLst>
                  <a:ext uri="{FF2B5EF4-FFF2-40B4-BE49-F238E27FC236}">
                    <a16:creationId xmlns:a16="http://schemas.microsoft.com/office/drawing/2014/main" id="{B8FD3154-1482-ACA8-1C17-C59C57B16E1C}"/>
                  </a:ext>
                </a:extLst>
              </p:cNvPr>
              <p:cNvSpPr/>
              <p:nvPr/>
            </p:nvSpPr>
            <p:spPr>
              <a:xfrm>
                <a:off x="4065171" y="5091576"/>
                <a:ext cx="539582" cy="539582"/>
              </a:xfrm>
              <a:prstGeom prst="ellipse">
                <a:avLst/>
              </a:prstGeom>
              <a:solidFill>
                <a:srgbClr val="8A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4" name="Oval 93">
                <a:extLst>
                  <a:ext uri="{FF2B5EF4-FFF2-40B4-BE49-F238E27FC236}">
                    <a16:creationId xmlns:a16="http://schemas.microsoft.com/office/drawing/2014/main" id="{C9FCA4FF-D40C-098B-D89E-DAF03EA0EB07}"/>
                  </a:ext>
                </a:extLst>
              </p:cNvPr>
              <p:cNvSpPr/>
              <p:nvPr/>
            </p:nvSpPr>
            <p:spPr>
              <a:xfrm>
                <a:off x="3465731" y="5509406"/>
                <a:ext cx="539582" cy="539582"/>
              </a:xfrm>
              <a:prstGeom prst="ellipse">
                <a:avLst/>
              </a:prstGeom>
              <a:solidFill>
                <a:srgbClr val="D00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5" name="Oval 94">
                <a:extLst>
                  <a:ext uri="{FF2B5EF4-FFF2-40B4-BE49-F238E27FC236}">
                    <a16:creationId xmlns:a16="http://schemas.microsoft.com/office/drawing/2014/main" id="{8681E17B-22A4-D3F6-E388-62601A359C53}"/>
                  </a:ext>
                </a:extLst>
              </p:cNvPr>
              <p:cNvSpPr/>
              <p:nvPr/>
            </p:nvSpPr>
            <p:spPr>
              <a:xfrm>
                <a:off x="2757071" y="5646566"/>
                <a:ext cx="539582" cy="539582"/>
              </a:xfrm>
              <a:prstGeom prst="ellipse">
                <a:avLst/>
              </a:prstGeom>
              <a:solidFill>
                <a:srgbClr val="5B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6" name="Oval 95">
                <a:extLst>
                  <a:ext uri="{FF2B5EF4-FFF2-40B4-BE49-F238E27FC236}">
                    <a16:creationId xmlns:a16="http://schemas.microsoft.com/office/drawing/2014/main" id="{2D6707AF-D1E3-6619-0D94-9B46EE96F0C3}"/>
                  </a:ext>
                </a:extLst>
              </p:cNvPr>
              <p:cNvSpPr/>
              <p:nvPr/>
            </p:nvSpPr>
            <p:spPr>
              <a:xfrm>
                <a:off x="2048411" y="5497976"/>
                <a:ext cx="539582" cy="539582"/>
              </a:xfrm>
              <a:prstGeom prst="ellipse">
                <a:avLst/>
              </a:prstGeom>
              <a:solidFill>
                <a:srgbClr val="DA2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7" name="Oval 96">
                <a:extLst>
                  <a:ext uri="{FF2B5EF4-FFF2-40B4-BE49-F238E27FC236}">
                    <a16:creationId xmlns:a16="http://schemas.microsoft.com/office/drawing/2014/main" id="{0A259BAA-F9AC-DC22-3330-B7DE261F080C}"/>
                  </a:ext>
                </a:extLst>
              </p:cNvPr>
              <p:cNvSpPr/>
              <p:nvPr/>
            </p:nvSpPr>
            <p:spPr>
              <a:xfrm>
                <a:off x="1448971" y="5085226"/>
                <a:ext cx="539582" cy="539582"/>
              </a:xfrm>
              <a:prstGeom prst="ellipse">
                <a:avLst/>
              </a:prstGeom>
              <a:solidFill>
                <a:srgbClr val="C6D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8" name="Oval 97">
                <a:extLst>
                  <a:ext uri="{FF2B5EF4-FFF2-40B4-BE49-F238E27FC236}">
                    <a16:creationId xmlns:a16="http://schemas.microsoft.com/office/drawing/2014/main" id="{48D18B76-ED6F-731A-E602-40B508C8875B}"/>
                  </a:ext>
                </a:extLst>
              </p:cNvPr>
              <p:cNvSpPr/>
              <p:nvPr/>
            </p:nvSpPr>
            <p:spPr>
              <a:xfrm>
                <a:off x="1042571" y="4492136"/>
                <a:ext cx="539582" cy="539582"/>
              </a:xfrm>
              <a:prstGeom prst="ellipse">
                <a:avLst/>
              </a:prstGeom>
              <a:solidFill>
                <a:srgbClr val="FF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9" name="Oval 98">
                <a:extLst>
                  <a:ext uri="{FF2B5EF4-FFF2-40B4-BE49-F238E27FC236}">
                    <a16:creationId xmlns:a16="http://schemas.microsoft.com/office/drawing/2014/main" id="{4F20014B-6075-6F27-7102-6093D8E07F86}"/>
                  </a:ext>
                </a:extLst>
              </p:cNvPr>
              <p:cNvSpPr/>
              <p:nvPr/>
            </p:nvSpPr>
            <p:spPr>
              <a:xfrm>
                <a:off x="905411" y="3783476"/>
                <a:ext cx="539582" cy="539582"/>
              </a:xfrm>
              <a:prstGeom prst="ellipse">
                <a:avLst/>
              </a:prstGeom>
              <a:solidFill>
                <a:srgbClr val="8BB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0" name="Oval 99">
                <a:extLst>
                  <a:ext uri="{FF2B5EF4-FFF2-40B4-BE49-F238E27FC236}">
                    <a16:creationId xmlns:a16="http://schemas.microsoft.com/office/drawing/2014/main" id="{D25B075F-F721-F589-22A2-987D3808752E}"/>
                  </a:ext>
                </a:extLst>
              </p:cNvPr>
              <p:cNvSpPr/>
              <p:nvPr/>
            </p:nvSpPr>
            <p:spPr>
              <a:xfrm>
                <a:off x="1054001" y="3086246"/>
                <a:ext cx="539582" cy="539582"/>
              </a:xfrm>
              <a:prstGeom prst="ellipse">
                <a:avLst/>
              </a:prstGeom>
              <a:solidFill>
                <a:srgbClr val="B6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1" name="Oval 100">
                <a:extLst>
                  <a:ext uri="{FF2B5EF4-FFF2-40B4-BE49-F238E27FC236}">
                    <a16:creationId xmlns:a16="http://schemas.microsoft.com/office/drawing/2014/main" id="{C9EA2086-5EB3-1CA0-18BF-87E13E82787D}"/>
                  </a:ext>
                </a:extLst>
              </p:cNvPr>
              <p:cNvSpPr/>
              <p:nvPr/>
            </p:nvSpPr>
            <p:spPr>
              <a:xfrm>
                <a:off x="1454051" y="2469026"/>
                <a:ext cx="539582" cy="539582"/>
              </a:xfrm>
              <a:prstGeom prst="ellipse">
                <a:avLst/>
              </a:prstGeom>
              <a:solidFill>
                <a:srgbClr val="FF5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2" name="Oval 101">
                <a:extLst>
                  <a:ext uri="{FF2B5EF4-FFF2-40B4-BE49-F238E27FC236}">
                    <a16:creationId xmlns:a16="http://schemas.microsoft.com/office/drawing/2014/main" id="{5FE29BCD-B6E9-FB90-C98F-8105D06F693C}"/>
                  </a:ext>
                </a:extLst>
              </p:cNvPr>
              <p:cNvSpPr/>
              <p:nvPr/>
            </p:nvSpPr>
            <p:spPr>
              <a:xfrm>
                <a:off x="2048411" y="2068976"/>
                <a:ext cx="539582" cy="539582"/>
              </a:xfrm>
              <a:prstGeom prst="ellipse">
                <a:avLst/>
              </a:prstGeom>
              <a:solidFill>
                <a:srgbClr val="E8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3" name="Oval 102">
                <a:extLst>
                  <a:ext uri="{FF2B5EF4-FFF2-40B4-BE49-F238E27FC236}">
                    <a16:creationId xmlns:a16="http://schemas.microsoft.com/office/drawing/2014/main" id="{9AFF6FA7-E464-F20D-BA7A-97DE462A7C1D}"/>
                  </a:ext>
                </a:extLst>
              </p:cNvPr>
              <p:cNvSpPr/>
              <p:nvPr/>
            </p:nvSpPr>
            <p:spPr>
              <a:xfrm>
                <a:off x="2757071" y="1920386"/>
                <a:ext cx="539582" cy="539582"/>
              </a:xfrm>
              <a:prstGeom prst="ellipse">
                <a:avLst/>
              </a:prstGeom>
              <a:solidFill>
                <a:srgbClr val="FF2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4" name="TextBox 103">
                <a:extLst>
                  <a:ext uri="{FF2B5EF4-FFF2-40B4-BE49-F238E27FC236}">
                    <a16:creationId xmlns:a16="http://schemas.microsoft.com/office/drawing/2014/main" id="{2659A87E-AECB-BA04-7AA8-A3DDBEB2FD87}"/>
                  </a:ext>
                </a:extLst>
              </p:cNvPr>
              <p:cNvSpPr txBox="1"/>
              <p:nvPr/>
            </p:nvSpPr>
            <p:spPr>
              <a:xfrm>
                <a:off x="2047011" y="221559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DLP</a:t>
                </a:r>
              </a:p>
            </p:txBody>
          </p:sp>
          <p:sp>
            <p:nvSpPr>
              <p:cNvPr id="105" name="TextBox 104">
                <a:extLst>
                  <a:ext uri="{FF2B5EF4-FFF2-40B4-BE49-F238E27FC236}">
                    <a16:creationId xmlns:a16="http://schemas.microsoft.com/office/drawing/2014/main" id="{A9695D9B-3FB7-1905-316B-A42ECA74614C}"/>
                  </a:ext>
                </a:extLst>
              </p:cNvPr>
              <p:cNvSpPr txBox="1"/>
              <p:nvPr/>
            </p:nvSpPr>
            <p:spPr>
              <a:xfrm>
                <a:off x="2736818" y="2101539"/>
                <a:ext cx="558785"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SOAR</a:t>
                </a:r>
              </a:p>
            </p:txBody>
          </p:sp>
          <p:sp>
            <p:nvSpPr>
              <p:cNvPr id="106" name="TextBox 105">
                <a:extLst>
                  <a:ext uri="{FF2B5EF4-FFF2-40B4-BE49-F238E27FC236}">
                    <a16:creationId xmlns:a16="http://schemas.microsoft.com/office/drawing/2014/main" id="{F0E0E201-6E0A-B54A-E71B-68D0083BA65E}"/>
                  </a:ext>
                </a:extLst>
              </p:cNvPr>
              <p:cNvSpPr txBox="1"/>
              <p:nvPr/>
            </p:nvSpPr>
            <p:spPr>
              <a:xfrm>
                <a:off x="3454667" y="2217390"/>
                <a:ext cx="588850"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EASM</a:t>
                </a:r>
              </a:p>
            </p:txBody>
          </p:sp>
          <p:sp>
            <p:nvSpPr>
              <p:cNvPr id="107" name="TextBox 106">
                <a:extLst>
                  <a:ext uri="{FF2B5EF4-FFF2-40B4-BE49-F238E27FC236}">
                    <a16:creationId xmlns:a16="http://schemas.microsoft.com/office/drawing/2014/main" id="{61668B61-D424-7098-8E08-F278C50D65F7}"/>
                  </a:ext>
                </a:extLst>
              </p:cNvPr>
              <p:cNvSpPr txBox="1"/>
              <p:nvPr/>
            </p:nvSpPr>
            <p:spPr>
              <a:xfrm>
                <a:off x="2580814" y="3895828"/>
                <a:ext cx="895137" cy="348625"/>
              </a:xfrm>
              <a:prstGeom prst="rect">
                <a:avLst/>
              </a:prstGeom>
              <a:noFill/>
            </p:spPr>
            <p:txBody>
              <a:bodyPr wrap="square" rtlCol="0">
                <a:spAutoFit/>
              </a:bodyPr>
              <a:lstStyle/>
              <a:p>
                <a:pPr algn="ctr" defTabSz="457189">
                  <a:lnSpc>
                    <a:spcPct val="90000"/>
                  </a:lnSpc>
                  <a:spcBef>
                    <a:spcPts val="300"/>
                  </a:spcBef>
                </a:pPr>
                <a:r>
                  <a:rPr lang="en-US" sz="1200" b="1" kern="100" spc="-50" dirty="0">
                    <a:solidFill>
                      <a:schemeClr val="bg1"/>
                    </a:solidFill>
                    <a:latin typeface="Arial Black" panose="020B0A04020102020204" pitchFamily="34" charset="0"/>
                  </a:rPr>
                  <a:t>SIEM</a:t>
                </a:r>
              </a:p>
            </p:txBody>
          </p:sp>
          <p:sp>
            <p:nvSpPr>
              <p:cNvPr id="108" name="TextBox 107">
                <a:extLst>
                  <a:ext uri="{FF2B5EF4-FFF2-40B4-BE49-F238E27FC236}">
                    <a16:creationId xmlns:a16="http://schemas.microsoft.com/office/drawing/2014/main" id="{A115F141-E0BF-D0FC-EE7A-8BF463668B36}"/>
                  </a:ext>
                </a:extLst>
              </p:cNvPr>
              <p:cNvSpPr txBox="1"/>
              <p:nvPr/>
            </p:nvSpPr>
            <p:spPr>
              <a:xfrm>
                <a:off x="2047326" y="5659020"/>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LAN</a:t>
                </a:r>
              </a:p>
            </p:txBody>
          </p:sp>
          <p:sp>
            <p:nvSpPr>
              <p:cNvPr id="109" name="TextBox 108">
                <a:extLst>
                  <a:ext uri="{FF2B5EF4-FFF2-40B4-BE49-F238E27FC236}">
                    <a16:creationId xmlns:a16="http://schemas.microsoft.com/office/drawing/2014/main" id="{8B302372-8861-F52F-F230-E7829112CBD1}"/>
                  </a:ext>
                </a:extLst>
              </p:cNvPr>
              <p:cNvSpPr txBox="1"/>
              <p:nvPr/>
            </p:nvSpPr>
            <p:spPr>
              <a:xfrm>
                <a:off x="2684240" y="5806726"/>
                <a:ext cx="696952"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NGFW</a:t>
                </a:r>
              </a:p>
            </p:txBody>
          </p:sp>
          <p:sp>
            <p:nvSpPr>
              <p:cNvPr id="110" name="TextBox 109">
                <a:extLst>
                  <a:ext uri="{FF2B5EF4-FFF2-40B4-BE49-F238E27FC236}">
                    <a16:creationId xmlns:a16="http://schemas.microsoft.com/office/drawing/2014/main" id="{EE9E4443-8558-D876-8C52-20A85271FA4B}"/>
                  </a:ext>
                </a:extLst>
              </p:cNvPr>
              <p:cNvSpPr txBox="1"/>
              <p:nvPr/>
            </p:nvSpPr>
            <p:spPr>
              <a:xfrm>
                <a:off x="3448400" y="5665441"/>
                <a:ext cx="588850"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SWG</a:t>
                </a:r>
              </a:p>
            </p:txBody>
          </p:sp>
          <p:sp>
            <p:nvSpPr>
              <p:cNvPr id="111" name="TextBox 110">
                <a:extLst>
                  <a:ext uri="{FF2B5EF4-FFF2-40B4-BE49-F238E27FC236}">
                    <a16:creationId xmlns:a16="http://schemas.microsoft.com/office/drawing/2014/main" id="{D37C94E0-6B02-9E69-A7CB-975B7C9F2067}"/>
                  </a:ext>
                </a:extLst>
              </p:cNvPr>
              <p:cNvSpPr txBox="1"/>
              <p:nvPr/>
            </p:nvSpPr>
            <p:spPr>
              <a:xfrm>
                <a:off x="894479" y="3836193"/>
                <a:ext cx="538668" cy="373527"/>
              </a:xfrm>
              <a:prstGeom prst="rect">
                <a:avLst/>
              </a:prstGeom>
              <a:noFill/>
            </p:spPr>
            <p:txBody>
              <a:bodyPr wrap="square" rtlCol="0">
                <a:spAutoFit/>
              </a:bodyPr>
              <a:lstStyle/>
              <a:p>
                <a:pPr algn="ctr" defTabSz="457189">
                  <a:spcBef>
                    <a:spcPts val="300"/>
                  </a:spcBef>
                </a:pPr>
                <a:r>
                  <a:rPr lang="en-US" sz="600" b="1">
                    <a:solidFill>
                      <a:schemeClr val="bg1"/>
                    </a:solidFill>
                  </a:rPr>
                  <a:t>EPP</a:t>
                </a:r>
                <a:br>
                  <a:rPr lang="en-US" sz="600" b="1">
                    <a:solidFill>
                      <a:schemeClr val="bg1"/>
                    </a:solidFill>
                  </a:rPr>
                </a:br>
                <a:r>
                  <a:rPr lang="en-US" sz="600" b="1">
                    <a:solidFill>
                      <a:schemeClr val="bg1"/>
                    </a:solidFill>
                  </a:rPr>
                  <a:t>EDR</a:t>
                </a:r>
              </a:p>
            </p:txBody>
          </p:sp>
          <p:sp>
            <p:nvSpPr>
              <p:cNvPr id="112" name="TextBox 111">
                <a:extLst>
                  <a:ext uri="{FF2B5EF4-FFF2-40B4-BE49-F238E27FC236}">
                    <a16:creationId xmlns:a16="http://schemas.microsoft.com/office/drawing/2014/main" id="{C351BBEF-E79A-F92E-BE59-EF2BB480CE62}"/>
                  </a:ext>
                </a:extLst>
              </p:cNvPr>
              <p:cNvSpPr txBox="1"/>
              <p:nvPr/>
            </p:nvSpPr>
            <p:spPr>
              <a:xfrm>
                <a:off x="4044148" y="2634311"/>
                <a:ext cx="566284" cy="236568"/>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CASB</a:t>
                </a:r>
              </a:p>
            </p:txBody>
          </p:sp>
          <p:sp>
            <p:nvSpPr>
              <p:cNvPr id="113" name="TextBox 112">
                <a:extLst>
                  <a:ext uri="{FF2B5EF4-FFF2-40B4-BE49-F238E27FC236}">
                    <a16:creationId xmlns:a16="http://schemas.microsoft.com/office/drawing/2014/main" id="{9688DD99-C050-A5D5-46CC-3CC15C481E34}"/>
                  </a:ext>
                </a:extLst>
              </p:cNvPr>
              <p:cNvSpPr txBox="1"/>
              <p:nvPr/>
            </p:nvSpPr>
            <p:spPr>
              <a:xfrm>
                <a:off x="4417790" y="3246590"/>
                <a:ext cx="666909" cy="238379"/>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EMAIL</a:t>
                </a:r>
              </a:p>
            </p:txBody>
          </p:sp>
          <p:sp>
            <p:nvSpPr>
              <p:cNvPr id="114" name="TextBox 113">
                <a:extLst>
                  <a:ext uri="{FF2B5EF4-FFF2-40B4-BE49-F238E27FC236}">
                    <a16:creationId xmlns:a16="http://schemas.microsoft.com/office/drawing/2014/main" id="{1F7F654D-82F3-51FC-4A80-813FF553D1B9}"/>
                  </a:ext>
                </a:extLst>
              </p:cNvPr>
              <p:cNvSpPr txBox="1"/>
              <p:nvPr/>
            </p:nvSpPr>
            <p:spPr>
              <a:xfrm>
                <a:off x="4480918" y="4663044"/>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CWP</a:t>
                </a:r>
              </a:p>
            </p:txBody>
          </p:sp>
          <p:sp>
            <p:nvSpPr>
              <p:cNvPr id="115" name="TextBox 114">
                <a:extLst>
                  <a:ext uri="{FF2B5EF4-FFF2-40B4-BE49-F238E27FC236}">
                    <a16:creationId xmlns:a16="http://schemas.microsoft.com/office/drawing/2014/main" id="{73A672A9-E4B3-401F-8986-E475C5DB706F}"/>
                  </a:ext>
                </a:extLst>
              </p:cNvPr>
              <p:cNvSpPr txBox="1"/>
              <p:nvPr/>
            </p:nvSpPr>
            <p:spPr>
              <a:xfrm>
                <a:off x="4060263" y="5239601"/>
                <a:ext cx="538669" cy="238379"/>
              </a:xfrm>
              <a:prstGeom prst="rect">
                <a:avLst/>
              </a:prstGeom>
              <a:noFill/>
            </p:spPr>
            <p:txBody>
              <a:bodyPr wrap="square" rtlCol="0">
                <a:spAutoFit/>
              </a:bodyPr>
              <a:lstStyle/>
              <a:p>
                <a:pPr algn="ctr" defTabSz="457189">
                  <a:lnSpc>
                    <a:spcPct val="90000"/>
                  </a:lnSpc>
                  <a:spcBef>
                    <a:spcPts val="300"/>
                  </a:spcBef>
                </a:pPr>
                <a:r>
                  <a:rPr lang="en-US" sz="600" b="1" err="1">
                    <a:solidFill>
                      <a:schemeClr val="bg1"/>
                    </a:solidFill>
                  </a:rPr>
                  <a:t>vFW</a:t>
                </a:r>
                <a:endParaRPr lang="en-US" sz="600" b="1">
                  <a:solidFill>
                    <a:schemeClr val="bg1"/>
                  </a:solidFill>
                </a:endParaRPr>
              </a:p>
            </p:txBody>
          </p:sp>
          <p:sp>
            <p:nvSpPr>
              <p:cNvPr id="116" name="TextBox 115">
                <a:extLst>
                  <a:ext uri="{FF2B5EF4-FFF2-40B4-BE49-F238E27FC236}">
                    <a16:creationId xmlns:a16="http://schemas.microsoft.com/office/drawing/2014/main" id="{508C3A72-D492-E503-2CEC-40D46DC1C5F3}"/>
                  </a:ext>
                </a:extLst>
              </p:cNvPr>
              <p:cNvSpPr txBox="1"/>
              <p:nvPr/>
            </p:nvSpPr>
            <p:spPr>
              <a:xfrm>
                <a:off x="4606027" y="393627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WAF</a:t>
                </a:r>
              </a:p>
            </p:txBody>
          </p:sp>
          <p:sp>
            <p:nvSpPr>
              <p:cNvPr id="117" name="TextBox 116">
                <a:extLst>
                  <a:ext uri="{FF2B5EF4-FFF2-40B4-BE49-F238E27FC236}">
                    <a16:creationId xmlns:a16="http://schemas.microsoft.com/office/drawing/2014/main" id="{4D1BCCE4-25CD-7E72-F3FA-E80D92906132}"/>
                  </a:ext>
                </a:extLst>
              </p:cNvPr>
              <p:cNvSpPr txBox="1"/>
              <p:nvPr/>
            </p:nvSpPr>
            <p:spPr>
              <a:xfrm>
                <a:off x="1441016" y="523960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NAC</a:t>
                </a:r>
              </a:p>
            </p:txBody>
          </p:sp>
          <p:sp>
            <p:nvSpPr>
              <p:cNvPr id="118" name="TextBox 117">
                <a:extLst>
                  <a:ext uri="{FF2B5EF4-FFF2-40B4-BE49-F238E27FC236}">
                    <a16:creationId xmlns:a16="http://schemas.microsoft.com/office/drawing/2014/main" id="{14A23BC3-A924-FED7-358A-14A0613CE348}"/>
                  </a:ext>
                </a:extLst>
              </p:cNvPr>
              <p:cNvSpPr txBox="1"/>
              <p:nvPr/>
            </p:nvSpPr>
            <p:spPr>
              <a:xfrm>
                <a:off x="1043891" y="4641382"/>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ZTNA</a:t>
                </a:r>
              </a:p>
            </p:txBody>
          </p:sp>
          <p:sp>
            <p:nvSpPr>
              <p:cNvPr id="126" name="TextBox 125">
                <a:extLst>
                  <a:ext uri="{FF2B5EF4-FFF2-40B4-BE49-F238E27FC236}">
                    <a16:creationId xmlns:a16="http://schemas.microsoft.com/office/drawing/2014/main" id="{BFFBC559-616D-6F06-0929-EA92EDF9CB0F}"/>
                  </a:ext>
                </a:extLst>
              </p:cNvPr>
              <p:cNvSpPr txBox="1"/>
              <p:nvPr/>
            </p:nvSpPr>
            <p:spPr>
              <a:xfrm>
                <a:off x="979198" y="3234889"/>
                <a:ext cx="66690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XDR</a:t>
                </a:r>
              </a:p>
            </p:txBody>
          </p:sp>
          <p:sp>
            <p:nvSpPr>
              <p:cNvPr id="127" name="TextBox 126">
                <a:extLst>
                  <a:ext uri="{FF2B5EF4-FFF2-40B4-BE49-F238E27FC236}">
                    <a16:creationId xmlns:a16="http://schemas.microsoft.com/office/drawing/2014/main" id="{25D271C8-9931-FF57-0407-2BE55ACCF33E}"/>
                  </a:ext>
                </a:extLst>
              </p:cNvPr>
              <p:cNvSpPr txBox="1"/>
              <p:nvPr/>
            </p:nvSpPr>
            <p:spPr>
              <a:xfrm>
                <a:off x="1458882" y="261474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IAM</a:t>
                </a:r>
              </a:p>
            </p:txBody>
          </p:sp>
          <p:sp>
            <p:nvSpPr>
              <p:cNvPr id="128" name="Oval 127">
                <a:extLst>
                  <a:ext uri="{FF2B5EF4-FFF2-40B4-BE49-F238E27FC236}">
                    <a16:creationId xmlns:a16="http://schemas.microsoft.com/office/drawing/2014/main" id="{6596C42A-9695-F632-9DDE-288A4BE8F00B}"/>
                  </a:ext>
                </a:extLst>
              </p:cNvPr>
              <p:cNvSpPr/>
              <p:nvPr/>
            </p:nvSpPr>
            <p:spPr>
              <a:xfrm>
                <a:off x="2517987" y="3543369"/>
                <a:ext cx="1013127" cy="1013127"/>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grpSp>
        <p:grpSp>
          <p:nvGrpSpPr>
            <p:cNvPr id="205" name="Group 204">
              <a:extLst>
                <a:ext uri="{FF2B5EF4-FFF2-40B4-BE49-F238E27FC236}">
                  <a16:creationId xmlns:a16="http://schemas.microsoft.com/office/drawing/2014/main" id="{A7A14FB1-81B6-ABE9-B661-E0541DA097A4}"/>
                </a:ext>
              </a:extLst>
            </p:cNvPr>
            <p:cNvGrpSpPr/>
            <p:nvPr/>
          </p:nvGrpSpPr>
          <p:grpSpPr>
            <a:xfrm>
              <a:off x="6761994" y="3053558"/>
              <a:ext cx="3144006" cy="3395514"/>
              <a:chOff x="6807873" y="3006533"/>
              <a:chExt cx="3144006" cy="3395514"/>
            </a:xfrm>
          </p:grpSpPr>
          <p:grpSp>
            <p:nvGrpSpPr>
              <p:cNvPr id="5" name="Group 4">
                <a:extLst>
                  <a:ext uri="{FF2B5EF4-FFF2-40B4-BE49-F238E27FC236}">
                    <a16:creationId xmlns:a16="http://schemas.microsoft.com/office/drawing/2014/main" id="{883703C2-12F5-6704-B1CC-542F54564620}"/>
                  </a:ext>
                </a:extLst>
              </p:cNvPr>
              <p:cNvGrpSpPr/>
              <p:nvPr/>
            </p:nvGrpSpPr>
            <p:grpSpPr>
              <a:xfrm>
                <a:off x="7003580" y="3196384"/>
                <a:ext cx="2750108" cy="2788371"/>
                <a:chOff x="7198908" y="2160376"/>
                <a:chExt cx="3760060" cy="3760060"/>
              </a:xfrm>
            </p:grpSpPr>
            <p:cxnSp>
              <p:nvCxnSpPr>
                <p:cNvPr id="145" name="Straight Arrow Connector 144">
                  <a:extLst>
                    <a:ext uri="{FF2B5EF4-FFF2-40B4-BE49-F238E27FC236}">
                      <a16:creationId xmlns:a16="http://schemas.microsoft.com/office/drawing/2014/main" id="{D21F4395-CA8A-9902-65CE-2674F2C9C663}"/>
                    </a:ext>
                  </a:extLst>
                </p:cNvPr>
                <p:cNvCxnSpPr>
                  <a:cxnSpLocks/>
                </p:cNvCxnSpPr>
                <p:nvPr/>
              </p:nvCxnSpPr>
              <p:spPr>
                <a:xfrm>
                  <a:off x="7921263" y="2875619"/>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E063FDD-2A02-E24E-691D-2F04E2FC17E5}"/>
                    </a:ext>
                  </a:extLst>
                </p:cNvPr>
                <p:cNvCxnSpPr>
                  <a:cxnSpLocks/>
                </p:cNvCxnSpPr>
                <p:nvPr/>
              </p:nvCxnSpPr>
              <p:spPr>
                <a:xfrm flipH="1">
                  <a:off x="9923754" y="2866094"/>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92F9271C-2D26-98B7-79F6-BCF1D038DB00}"/>
                    </a:ext>
                  </a:extLst>
                </p:cNvPr>
                <p:cNvCxnSpPr>
                  <a:cxnSpLocks/>
                </p:cNvCxnSpPr>
                <p:nvPr/>
              </p:nvCxnSpPr>
              <p:spPr>
                <a:xfrm flipV="1">
                  <a:off x="7907708" y="4867590"/>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ADEF199D-33F3-A7C4-B602-E02907EB35C6}"/>
                    </a:ext>
                  </a:extLst>
                </p:cNvPr>
                <p:cNvCxnSpPr>
                  <a:cxnSpLocks/>
                </p:cNvCxnSpPr>
                <p:nvPr/>
              </p:nvCxnSpPr>
              <p:spPr>
                <a:xfrm flipH="1" flipV="1">
                  <a:off x="9944087" y="4872224"/>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4DB23EA-794C-48A6-3647-C21712564377}"/>
                    </a:ext>
                  </a:extLst>
                </p:cNvPr>
                <p:cNvCxnSpPr>
                  <a:cxnSpLocks/>
                </p:cNvCxnSpPr>
                <p:nvPr/>
              </p:nvCxnSpPr>
              <p:spPr>
                <a:xfrm>
                  <a:off x="9087736" y="2329181"/>
                  <a:ext cx="0" cy="134632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F079E8E-7E2F-BBDE-7667-B15B134D5D36}"/>
                    </a:ext>
                  </a:extLst>
                </p:cNvPr>
                <p:cNvCxnSpPr>
                  <a:cxnSpLocks/>
                </p:cNvCxnSpPr>
                <p:nvPr/>
              </p:nvCxnSpPr>
              <p:spPr>
                <a:xfrm flipV="1">
                  <a:off x="9086453" y="4444989"/>
                  <a:ext cx="0" cy="134632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A8BF5D0-96B1-6F5A-7BCA-8154E0C8B157}"/>
                    </a:ext>
                  </a:extLst>
                </p:cNvPr>
                <p:cNvCxnSpPr>
                  <a:cxnSpLocks/>
                  <a:stCxn id="73" idx="1"/>
                </p:cNvCxnSpPr>
                <p:nvPr/>
              </p:nvCxnSpPr>
              <p:spPr>
                <a:xfrm flipH="1" flipV="1">
                  <a:off x="9431831" y="4027463"/>
                  <a:ext cx="1259443" cy="3774"/>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BA6E48D3-1867-7512-65BC-3CAF5B30F050}"/>
                    </a:ext>
                  </a:extLst>
                </p:cNvPr>
                <p:cNvCxnSpPr>
                  <a:cxnSpLocks/>
                </p:cNvCxnSpPr>
                <p:nvPr/>
              </p:nvCxnSpPr>
              <p:spPr>
                <a:xfrm>
                  <a:off x="7470257" y="4027463"/>
                  <a:ext cx="1259443"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FB1BD2D3-DD53-6808-4096-A901CEC7BE7B}"/>
                    </a:ext>
                  </a:extLst>
                </p:cNvPr>
                <p:cNvCxnSpPr>
                  <a:cxnSpLocks/>
                  <a:stCxn id="70" idx="1"/>
                </p:cNvCxnSpPr>
                <p:nvPr/>
              </p:nvCxnSpPr>
              <p:spPr>
                <a:xfrm flipH="1" flipV="1">
                  <a:off x="9576846" y="3321893"/>
                  <a:ext cx="924994" cy="286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109003F-4143-610F-9ADB-7E3072F8ADF0}"/>
                    </a:ext>
                  </a:extLst>
                </p:cNvPr>
                <p:cNvCxnSpPr>
                  <a:cxnSpLocks/>
                </p:cNvCxnSpPr>
                <p:nvPr/>
              </p:nvCxnSpPr>
              <p:spPr>
                <a:xfrm>
                  <a:off x="7628766" y="4755891"/>
                  <a:ext cx="1017588"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88CEBC4-89D7-B796-D83E-B5DBD8A1F180}"/>
                    </a:ext>
                  </a:extLst>
                </p:cNvPr>
                <p:cNvCxnSpPr>
                  <a:cxnSpLocks/>
                </p:cNvCxnSpPr>
                <p:nvPr/>
              </p:nvCxnSpPr>
              <p:spPr>
                <a:xfrm flipH="1">
                  <a:off x="8374067" y="2593762"/>
                  <a:ext cx="4239" cy="996847"/>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40BB6D3A-6A37-797D-6C8C-EBA84794A443}"/>
                    </a:ext>
                  </a:extLst>
                </p:cNvPr>
                <p:cNvCxnSpPr>
                  <a:cxnSpLocks/>
                </p:cNvCxnSpPr>
                <p:nvPr/>
              </p:nvCxnSpPr>
              <p:spPr>
                <a:xfrm flipH="1" flipV="1">
                  <a:off x="9808178" y="4483537"/>
                  <a:ext cx="4239" cy="996847"/>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59A9B159-1CBF-7463-1AEE-583B8C801510}"/>
                    </a:ext>
                  </a:extLst>
                </p:cNvPr>
                <p:cNvCxnSpPr/>
                <p:nvPr/>
              </p:nvCxnSpPr>
              <p:spPr>
                <a:xfrm>
                  <a:off x="8519237" y="2380682"/>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521D4350-A018-A53F-413F-E9ED92BA5FEC}"/>
                    </a:ext>
                  </a:extLst>
                </p:cNvPr>
                <p:cNvCxnSpPr>
                  <a:cxnSpLocks/>
                </p:cNvCxnSpPr>
                <p:nvPr/>
              </p:nvCxnSpPr>
              <p:spPr>
                <a:xfrm flipH="1">
                  <a:off x="9318683" y="2380682"/>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872DFA2-6774-07A3-6FC0-C0A7FDFA404C}"/>
                    </a:ext>
                  </a:extLst>
                </p:cNvPr>
                <p:cNvCxnSpPr>
                  <a:cxnSpLocks/>
                </p:cNvCxnSpPr>
                <p:nvPr/>
              </p:nvCxnSpPr>
              <p:spPr>
                <a:xfrm flipV="1">
                  <a:off x="8521602" y="5539639"/>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6CA8FB7D-1780-3F04-72DC-A3611CC1192E}"/>
                    </a:ext>
                  </a:extLst>
                </p:cNvPr>
                <p:cNvCxnSpPr>
                  <a:cxnSpLocks/>
                </p:cNvCxnSpPr>
                <p:nvPr/>
              </p:nvCxnSpPr>
              <p:spPr>
                <a:xfrm flipH="1" flipV="1">
                  <a:off x="9321048" y="5539639"/>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00C9351-473D-E771-8768-37539DBAAA73}"/>
                    </a:ext>
                  </a:extLst>
                </p:cNvPr>
                <p:cNvCxnSpPr>
                  <a:cxnSpLocks/>
                </p:cNvCxnSpPr>
                <p:nvPr/>
              </p:nvCxnSpPr>
              <p:spPr>
                <a:xfrm flipH="1">
                  <a:off x="10585450" y="3446833"/>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119629E-7906-C06B-A19A-53068470CF21}"/>
                    </a:ext>
                  </a:extLst>
                </p:cNvPr>
                <p:cNvCxnSpPr>
                  <a:cxnSpLocks/>
                </p:cNvCxnSpPr>
                <p:nvPr/>
              </p:nvCxnSpPr>
              <p:spPr>
                <a:xfrm flipH="1" flipV="1">
                  <a:off x="10584177" y="4225121"/>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0F1A36D0-1239-0698-82F1-CDDE90509F05}"/>
                    </a:ext>
                  </a:extLst>
                </p:cNvPr>
                <p:cNvCxnSpPr>
                  <a:cxnSpLocks/>
                </p:cNvCxnSpPr>
                <p:nvPr/>
              </p:nvCxnSpPr>
              <p:spPr>
                <a:xfrm>
                  <a:off x="7394903" y="3415818"/>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2192F332-9964-E0B9-FCF9-0F6F4DC11A56}"/>
                    </a:ext>
                  </a:extLst>
                </p:cNvPr>
                <p:cNvCxnSpPr>
                  <a:cxnSpLocks/>
                </p:cNvCxnSpPr>
                <p:nvPr/>
              </p:nvCxnSpPr>
              <p:spPr>
                <a:xfrm flipV="1">
                  <a:off x="7392916" y="4259272"/>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479E700-B703-F5DB-56FD-C045BBB4910A}"/>
                    </a:ext>
                  </a:extLst>
                </p:cNvPr>
                <p:cNvCxnSpPr>
                  <a:cxnSpLocks/>
                </p:cNvCxnSpPr>
                <p:nvPr/>
              </p:nvCxnSpPr>
              <p:spPr>
                <a:xfrm>
                  <a:off x="7571090" y="3405712"/>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A827C33B-A2C7-9B85-D602-137648C055C0}"/>
                    </a:ext>
                  </a:extLst>
                </p:cNvPr>
                <p:cNvCxnSpPr>
                  <a:cxnSpLocks/>
                </p:cNvCxnSpPr>
                <p:nvPr/>
              </p:nvCxnSpPr>
              <p:spPr>
                <a:xfrm flipV="1">
                  <a:off x="7571090" y="4401852"/>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A074503-EF4D-4D1F-C053-DC8E49B90A4B}"/>
                    </a:ext>
                  </a:extLst>
                </p:cNvPr>
                <p:cNvCxnSpPr>
                  <a:cxnSpLocks/>
                </p:cNvCxnSpPr>
                <p:nvPr/>
              </p:nvCxnSpPr>
              <p:spPr>
                <a:xfrm flipH="1">
                  <a:off x="10045239" y="3391399"/>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919BBAA-20E0-C79C-D745-186CE76E22B3}"/>
                    </a:ext>
                  </a:extLst>
                </p:cNvPr>
                <p:cNvCxnSpPr>
                  <a:cxnSpLocks/>
                </p:cNvCxnSpPr>
                <p:nvPr/>
              </p:nvCxnSpPr>
              <p:spPr>
                <a:xfrm flipH="1" flipV="1">
                  <a:off x="10045239" y="4418019"/>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259B6923-0B28-D226-6F9A-88CB91741A9C}"/>
                    </a:ext>
                  </a:extLst>
                </p:cNvPr>
                <p:cNvCxnSpPr>
                  <a:cxnSpLocks/>
                </p:cNvCxnSpPr>
                <p:nvPr/>
              </p:nvCxnSpPr>
              <p:spPr>
                <a:xfrm flipH="1" flipV="1">
                  <a:off x="8881702" y="2834907"/>
                  <a:ext cx="1756725" cy="17267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09872D33-1301-979C-11C8-0ADE82A266D0}"/>
                    </a:ext>
                  </a:extLst>
                </p:cNvPr>
                <p:cNvCxnSpPr>
                  <a:cxnSpLocks/>
                </p:cNvCxnSpPr>
                <p:nvPr/>
              </p:nvCxnSpPr>
              <p:spPr>
                <a:xfrm>
                  <a:off x="7549746" y="3511589"/>
                  <a:ext cx="1740125" cy="1733343"/>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7E5C74D7-99BC-BB19-31FD-B97FE916A204}"/>
                    </a:ext>
                  </a:extLst>
                </p:cNvPr>
                <p:cNvCxnSpPr>
                  <a:cxnSpLocks/>
                </p:cNvCxnSpPr>
                <p:nvPr/>
              </p:nvCxnSpPr>
              <p:spPr>
                <a:xfrm flipV="1">
                  <a:off x="8540014" y="3835500"/>
                  <a:ext cx="1768941" cy="175149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EA07A07-C80A-C46E-B156-53B90C1C0B3F}"/>
                    </a:ext>
                  </a:extLst>
                </p:cNvPr>
                <p:cNvCxnSpPr>
                  <a:cxnSpLocks/>
                </p:cNvCxnSpPr>
                <p:nvPr/>
              </p:nvCxnSpPr>
              <p:spPr>
                <a:xfrm flipH="1">
                  <a:off x="7869550" y="2492198"/>
                  <a:ext cx="1769964" cy="172458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43586F1-0701-4CF0-CC16-9203D00FC9E9}"/>
                    </a:ext>
                  </a:extLst>
                </p:cNvPr>
                <p:cNvCxnSpPr>
                  <a:cxnSpLocks/>
                </p:cNvCxnSpPr>
                <p:nvPr/>
              </p:nvCxnSpPr>
              <p:spPr>
                <a:xfrm>
                  <a:off x="7875460" y="2831751"/>
                  <a:ext cx="2359881" cy="232946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64935D7-6A8F-73B2-6E6F-EBED0180D4B3}"/>
                    </a:ext>
                  </a:extLst>
                </p:cNvPr>
                <p:cNvCxnSpPr>
                  <a:cxnSpLocks/>
                </p:cNvCxnSpPr>
                <p:nvPr/>
              </p:nvCxnSpPr>
              <p:spPr>
                <a:xfrm>
                  <a:off x="7549746" y="3511589"/>
                  <a:ext cx="2300179" cy="229416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0024DE-2CA9-5BD8-67F4-44E51A25E58A}"/>
                    </a:ext>
                  </a:extLst>
                </p:cNvPr>
                <p:cNvCxnSpPr/>
                <p:nvPr/>
              </p:nvCxnSpPr>
              <p:spPr>
                <a:xfrm flipV="1">
                  <a:off x="7358975" y="3311674"/>
                  <a:ext cx="3470223" cy="14205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5A5C985-4479-A7D4-5F1D-805DCC11D2DE}"/>
                    </a:ext>
                  </a:extLst>
                </p:cNvPr>
                <p:cNvCxnSpPr>
                  <a:cxnSpLocks/>
                </p:cNvCxnSpPr>
                <p:nvPr/>
              </p:nvCxnSpPr>
              <p:spPr>
                <a:xfrm>
                  <a:off x="7311840" y="3300171"/>
                  <a:ext cx="3470223" cy="14205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3992739-74B7-3A9D-17EA-4BC4C351AF96}"/>
                    </a:ext>
                  </a:extLst>
                </p:cNvPr>
                <p:cNvCxnSpPr/>
                <p:nvPr/>
              </p:nvCxnSpPr>
              <p:spPr>
                <a:xfrm flipV="1">
                  <a:off x="7370956" y="2309211"/>
                  <a:ext cx="993967" cy="244126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C24943D-00B1-CA28-D235-0F53C7154030}"/>
                    </a:ext>
                  </a:extLst>
                </p:cNvPr>
                <p:cNvCxnSpPr>
                  <a:cxnSpLocks/>
                </p:cNvCxnSpPr>
                <p:nvPr/>
              </p:nvCxnSpPr>
              <p:spPr>
                <a:xfrm>
                  <a:off x="8306354" y="2268872"/>
                  <a:ext cx="2589122" cy="254163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74D3813-6DE2-9A6C-5D13-66529F16FF9F}"/>
                    </a:ext>
                  </a:extLst>
                </p:cNvPr>
                <p:cNvCxnSpPr>
                  <a:cxnSpLocks/>
                </p:cNvCxnSpPr>
                <p:nvPr/>
              </p:nvCxnSpPr>
              <p:spPr>
                <a:xfrm flipH="1">
                  <a:off x="7303521" y="2361001"/>
                  <a:ext cx="2475333" cy="240544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89909AE-FCE8-7C6C-E3D7-7686D450B06B}"/>
                    </a:ext>
                  </a:extLst>
                </p:cNvPr>
                <p:cNvCxnSpPr/>
                <p:nvPr/>
              </p:nvCxnSpPr>
              <p:spPr>
                <a:xfrm>
                  <a:off x="9809866" y="2323354"/>
                  <a:ext cx="1019332" cy="2483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0E38F52-0CB9-64C1-A7C3-9428B98703AD}"/>
                    </a:ext>
                  </a:extLst>
                </p:cNvPr>
                <p:cNvCxnSpPr/>
                <p:nvPr/>
              </p:nvCxnSpPr>
              <p:spPr>
                <a:xfrm flipV="1">
                  <a:off x="9773290" y="3465576"/>
                  <a:ext cx="982653" cy="232266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E494A5-8AE2-A13E-0E8A-5289D3C554E5}"/>
                    </a:ext>
                  </a:extLst>
                </p:cNvPr>
                <p:cNvCxnSpPr/>
                <p:nvPr/>
              </p:nvCxnSpPr>
              <p:spPr>
                <a:xfrm flipH="1" flipV="1">
                  <a:off x="8339484" y="2268872"/>
                  <a:ext cx="1490772" cy="350107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73C1632-508B-1B71-61B7-AA2F32FA7591}"/>
                    </a:ext>
                  </a:extLst>
                </p:cNvPr>
                <p:cNvCxnSpPr>
                  <a:cxnSpLocks/>
                </p:cNvCxnSpPr>
                <p:nvPr/>
              </p:nvCxnSpPr>
              <p:spPr>
                <a:xfrm flipV="1">
                  <a:off x="8339426" y="2276925"/>
                  <a:ext cx="1490772" cy="350107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61DC891-773C-9A7D-7810-9E1F28D8EC17}"/>
                    </a:ext>
                  </a:extLst>
                </p:cNvPr>
                <p:cNvCxnSpPr>
                  <a:cxnSpLocks/>
                </p:cNvCxnSpPr>
                <p:nvPr/>
              </p:nvCxnSpPr>
              <p:spPr>
                <a:xfrm flipH="1" flipV="1">
                  <a:off x="7425098" y="3483094"/>
                  <a:ext cx="982653" cy="232266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91231B2-BB45-3FC2-1CE9-E81580438F8A}"/>
                    </a:ext>
                  </a:extLst>
                </p:cNvPr>
                <p:cNvCxnSpPr/>
                <p:nvPr/>
              </p:nvCxnSpPr>
              <p:spPr>
                <a:xfrm flipV="1">
                  <a:off x="7380505" y="2323354"/>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9AB85D-C16B-5740-0275-C2066555C6D4}"/>
                    </a:ext>
                  </a:extLst>
                </p:cNvPr>
                <p:cNvCxnSpPr>
                  <a:cxnSpLocks/>
                </p:cNvCxnSpPr>
                <p:nvPr/>
              </p:nvCxnSpPr>
              <p:spPr>
                <a:xfrm flipH="1" flipV="1">
                  <a:off x="8378553" y="2324218"/>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5A71C5F-C454-0B3C-11BB-8FEF330CD721}"/>
                    </a:ext>
                  </a:extLst>
                </p:cNvPr>
                <p:cNvCxnSpPr>
                  <a:cxnSpLocks/>
                </p:cNvCxnSpPr>
                <p:nvPr/>
              </p:nvCxnSpPr>
              <p:spPr>
                <a:xfrm>
                  <a:off x="7380100" y="4744437"/>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A8AC49C-55A4-32EB-E4FB-48A97AC6D798}"/>
                    </a:ext>
                  </a:extLst>
                </p:cNvPr>
                <p:cNvCxnSpPr>
                  <a:cxnSpLocks/>
                </p:cNvCxnSpPr>
                <p:nvPr/>
              </p:nvCxnSpPr>
              <p:spPr>
                <a:xfrm flipH="1">
                  <a:off x="8378148" y="4745301"/>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BAC6BC7-C599-A97A-0CFF-32F429513548}"/>
                    </a:ext>
                  </a:extLst>
                </p:cNvPr>
                <p:cNvCxnSpPr>
                  <a:cxnSpLocks/>
                </p:cNvCxnSpPr>
                <p:nvPr/>
              </p:nvCxnSpPr>
              <p:spPr>
                <a:xfrm flipH="1">
                  <a:off x="8374067" y="2593762"/>
                  <a:ext cx="4239" cy="300930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310FC65-D1BB-87F1-27B4-1BEFFC9EC38A}"/>
                    </a:ext>
                  </a:extLst>
                </p:cNvPr>
                <p:cNvCxnSpPr>
                  <a:cxnSpLocks/>
                </p:cNvCxnSpPr>
                <p:nvPr/>
              </p:nvCxnSpPr>
              <p:spPr>
                <a:xfrm>
                  <a:off x="8033500" y="5344490"/>
                  <a:ext cx="23539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3C7B5A6-C9EA-70CD-4441-FF6E2FBE67CB}"/>
                    </a:ext>
                  </a:extLst>
                </p:cNvPr>
                <p:cNvCxnSpPr>
                  <a:cxnSpLocks/>
                </p:cNvCxnSpPr>
                <p:nvPr/>
              </p:nvCxnSpPr>
              <p:spPr>
                <a:xfrm>
                  <a:off x="9086591" y="2443862"/>
                  <a:ext cx="0" cy="31854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6243882-D39A-19E4-764F-7B2BD2B098A4}"/>
                    </a:ext>
                  </a:extLst>
                </p:cNvPr>
                <p:cNvCxnSpPr>
                  <a:cxnSpLocks/>
                </p:cNvCxnSpPr>
                <p:nvPr/>
              </p:nvCxnSpPr>
              <p:spPr>
                <a:xfrm>
                  <a:off x="7478864" y="4025355"/>
                  <a:ext cx="32079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6CFE57D-3437-448D-36EC-B4089A919A72}"/>
                    </a:ext>
                  </a:extLst>
                </p:cNvPr>
                <p:cNvCxnSpPr>
                  <a:cxnSpLocks/>
                </p:cNvCxnSpPr>
                <p:nvPr/>
              </p:nvCxnSpPr>
              <p:spPr>
                <a:xfrm flipH="1">
                  <a:off x="7948130" y="2902839"/>
                  <a:ext cx="2271717" cy="2250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82E4C7A-C2E7-D94D-3CC8-BA852B57A159}"/>
                    </a:ext>
                  </a:extLst>
                </p:cNvPr>
                <p:cNvCxnSpPr>
                  <a:cxnSpLocks/>
                </p:cNvCxnSpPr>
                <p:nvPr/>
              </p:nvCxnSpPr>
              <p:spPr>
                <a:xfrm>
                  <a:off x="10416968" y="2991003"/>
                  <a:ext cx="0" cy="209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71DADCF-C54D-A023-A9F9-1D49A1B6A640}"/>
                    </a:ext>
                  </a:extLst>
                </p:cNvPr>
                <p:cNvCxnSpPr>
                  <a:cxnSpLocks/>
                </p:cNvCxnSpPr>
                <p:nvPr/>
              </p:nvCxnSpPr>
              <p:spPr>
                <a:xfrm>
                  <a:off x="7763709" y="2998497"/>
                  <a:ext cx="0" cy="2076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6976C50-FE93-F963-70BF-56E311B3B0EE}"/>
                    </a:ext>
                  </a:extLst>
                </p:cNvPr>
                <p:cNvCxnSpPr>
                  <a:cxnSpLocks/>
                </p:cNvCxnSpPr>
                <p:nvPr/>
              </p:nvCxnSpPr>
              <p:spPr>
                <a:xfrm flipV="1">
                  <a:off x="8033500" y="2721212"/>
                  <a:ext cx="2113677" cy="74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0B0CB40-25C1-BF5E-12A5-35BE433E2D6F}"/>
                    </a:ext>
                  </a:extLst>
                </p:cNvPr>
                <p:cNvCxnSpPr>
                  <a:cxnSpLocks/>
                </p:cNvCxnSpPr>
                <p:nvPr/>
              </p:nvCxnSpPr>
              <p:spPr>
                <a:xfrm>
                  <a:off x="7628766" y="3320818"/>
                  <a:ext cx="29306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3531E799-362C-7FD5-7D84-A5FF7AAFA549}"/>
                    </a:ext>
                  </a:extLst>
                </p:cNvPr>
                <p:cNvCxnSpPr>
                  <a:cxnSpLocks/>
                </p:cNvCxnSpPr>
                <p:nvPr/>
              </p:nvCxnSpPr>
              <p:spPr>
                <a:xfrm>
                  <a:off x="7628766" y="4752378"/>
                  <a:ext cx="29306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C1E21F4-E5BE-377B-7E08-E2095D33D992}"/>
                    </a:ext>
                  </a:extLst>
                </p:cNvPr>
                <p:cNvCxnSpPr>
                  <a:cxnSpLocks/>
                </p:cNvCxnSpPr>
                <p:nvPr/>
              </p:nvCxnSpPr>
              <p:spPr>
                <a:xfrm>
                  <a:off x="9809866" y="2586269"/>
                  <a:ext cx="0" cy="289316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3EDCBC-4AC8-C0B2-5F73-99E04139C294}"/>
                    </a:ext>
                  </a:extLst>
                </p:cNvPr>
                <p:cNvCxnSpPr>
                  <a:cxnSpLocks/>
                </p:cNvCxnSpPr>
                <p:nvPr/>
              </p:nvCxnSpPr>
              <p:spPr>
                <a:xfrm flipH="1">
                  <a:off x="8569077" y="3511589"/>
                  <a:ext cx="2069350" cy="204686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F7FDB02A-F008-D58A-991A-D4F7F75DD638}"/>
                    </a:ext>
                  </a:extLst>
                </p:cNvPr>
                <p:cNvSpPr/>
                <p:nvPr/>
              </p:nvSpPr>
              <p:spPr>
                <a:xfrm>
                  <a:off x="7198908" y="2160376"/>
                  <a:ext cx="3760060" cy="37600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grpSp>
          <p:sp>
            <p:nvSpPr>
              <p:cNvPr id="9" name="!!SO3">
                <a:extLst>
                  <a:ext uri="{FF2B5EF4-FFF2-40B4-BE49-F238E27FC236}">
                    <a16:creationId xmlns:a16="http://schemas.microsoft.com/office/drawing/2014/main" id="{772FCC8E-96A9-D452-9D20-C8527810CFF4}"/>
                  </a:ext>
                </a:extLst>
              </p:cNvPr>
              <p:cNvSpPr>
                <a:spLocks noChangeAspect="1"/>
              </p:cNvSpPr>
              <p:nvPr/>
            </p:nvSpPr>
            <p:spPr>
              <a:xfrm>
                <a:off x="8181340" y="3006533"/>
                <a:ext cx="394587" cy="400077"/>
              </a:xfrm>
              <a:prstGeom prst="ellipse">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3" name="!!SO2">
                <a:extLst>
                  <a:ext uri="{FF2B5EF4-FFF2-40B4-BE49-F238E27FC236}">
                    <a16:creationId xmlns:a16="http://schemas.microsoft.com/office/drawing/2014/main" id="{73E55F29-05BD-FCBE-6BBA-1A886FC476DA}"/>
                  </a:ext>
                </a:extLst>
              </p:cNvPr>
              <p:cNvSpPr/>
              <p:nvPr/>
            </p:nvSpPr>
            <p:spPr>
              <a:xfrm>
                <a:off x="7668866" y="3117632"/>
                <a:ext cx="394650" cy="4001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4" name="!!SO1">
                <a:extLst>
                  <a:ext uri="{FF2B5EF4-FFF2-40B4-BE49-F238E27FC236}">
                    <a16:creationId xmlns:a16="http://schemas.microsoft.com/office/drawing/2014/main" id="{019508D5-C66D-7EB5-D1FE-A855F4D9E6C0}"/>
                  </a:ext>
                </a:extLst>
              </p:cNvPr>
              <p:cNvSpPr/>
              <p:nvPr/>
            </p:nvSpPr>
            <p:spPr>
              <a:xfrm>
                <a:off x="8715909" y="3112075"/>
                <a:ext cx="394650" cy="4001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9" name="!!ACS5">
                <a:extLst>
                  <a:ext uri="{FF2B5EF4-FFF2-40B4-BE49-F238E27FC236}">
                    <a16:creationId xmlns:a16="http://schemas.microsoft.com/office/drawing/2014/main" id="{538A0ED6-7A87-4029-9745-BC0AD2F0EB76}"/>
                  </a:ext>
                </a:extLst>
              </p:cNvPr>
              <p:cNvSpPr/>
              <p:nvPr/>
            </p:nvSpPr>
            <p:spPr>
              <a:xfrm>
                <a:off x="9159944" y="3412216"/>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0" name="!!ACS4">
                <a:extLst>
                  <a:ext uri="{FF2B5EF4-FFF2-40B4-BE49-F238E27FC236}">
                    <a16:creationId xmlns:a16="http://schemas.microsoft.com/office/drawing/2014/main" id="{8EB7DC41-C60B-AB8D-35BE-377B86552923}"/>
                  </a:ext>
                </a:extLst>
              </p:cNvPr>
              <p:cNvSpPr/>
              <p:nvPr/>
            </p:nvSpPr>
            <p:spPr>
              <a:xfrm>
                <a:off x="9461449" y="3856870"/>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1" name="!!ACS3">
                <a:extLst>
                  <a:ext uri="{FF2B5EF4-FFF2-40B4-BE49-F238E27FC236}">
                    <a16:creationId xmlns:a16="http://schemas.microsoft.com/office/drawing/2014/main" id="{070AF1A6-B7D6-F723-226A-C48FA83EB3B2}"/>
                  </a:ext>
                </a:extLst>
              </p:cNvPr>
              <p:cNvSpPr>
                <a:spLocks noChangeAspect="1"/>
              </p:cNvSpPr>
              <p:nvPr/>
            </p:nvSpPr>
            <p:spPr>
              <a:xfrm>
                <a:off x="9554673" y="4387449"/>
                <a:ext cx="394587" cy="400077"/>
              </a:xfrm>
              <a:prstGeom prst="ellipse">
                <a:avLst/>
              </a:prstGeom>
              <a:solidFill>
                <a:srgbClr val="2F7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2" name="!!ACS2">
                <a:extLst>
                  <a:ext uri="{FF2B5EF4-FFF2-40B4-BE49-F238E27FC236}">
                    <a16:creationId xmlns:a16="http://schemas.microsoft.com/office/drawing/2014/main" id="{876F53BF-A1A2-F75E-6BD8-94A4CFD8338D}"/>
                  </a:ext>
                </a:extLst>
              </p:cNvPr>
              <p:cNvSpPr/>
              <p:nvPr/>
            </p:nvSpPr>
            <p:spPr>
              <a:xfrm>
                <a:off x="9461449" y="4918481"/>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4" name="!!ACS1">
                <a:extLst>
                  <a:ext uri="{FF2B5EF4-FFF2-40B4-BE49-F238E27FC236}">
                    <a16:creationId xmlns:a16="http://schemas.microsoft.com/office/drawing/2014/main" id="{7E7DFE12-8815-0FB1-6596-338B68C519F8}"/>
                  </a:ext>
                </a:extLst>
              </p:cNvPr>
              <p:cNvSpPr/>
              <p:nvPr/>
            </p:nvSpPr>
            <p:spPr>
              <a:xfrm>
                <a:off x="9159944" y="5363135"/>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39" name="!!SDN3">
                <a:extLst>
                  <a:ext uri="{FF2B5EF4-FFF2-40B4-BE49-F238E27FC236}">
                    <a16:creationId xmlns:a16="http://schemas.microsoft.com/office/drawing/2014/main" id="{243AE1B3-5D4C-0FE7-6351-1844300DDB19}"/>
                  </a:ext>
                </a:extLst>
              </p:cNvPr>
              <p:cNvSpPr/>
              <p:nvPr/>
            </p:nvSpPr>
            <p:spPr>
              <a:xfrm>
                <a:off x="8715909" y="5657718"/>
                <a:ext cx="394650" cy="400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6" name="!!SDN2">
                <a:extLst>
                  <a:ext uri="{FF2B5EF4-FFF2-40B4-BE49-F238E27FC236}">
                    <a16:creationId xmlns:a16="http://schemas.microsoft.com/office/drawing/2014/main" id="{9F06ECCF-3824-06CF-20DA-D34BA847FB6B}"/>
                  </a:ext>
                </a:extLst>
              </p:cNvPr>
              <p:cNvSpPr/>
              <p:nvPr/>
            </p:nvSpPr>
            <p:spPr>
              <a:xfrm>
                <a:off x="7668866" y="5657718"/>
                <a:ext cx="394650" cy="400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7" name="!!SDN1">
                <a:extLst>
                  <a:ext uri="{FF2B5EF4-FFF2-40B4-BE49-F238E27FC236}">
                    <a16:creationId xmlns:a16="http://schemas.microsoft.com/office/drawing/2014/main" id="{A37B3479-9F5C-C89C-2F63-0EF94BD80AB5}"/>
                  </a:ext>
                </a:extLst>
              </p:cNvPr>
              <p:cNvSpPr>
                <a:spLocks noChangeAspect="1"/>
              </p:cNvSpPr>
              <p:nvPr/>
            </p:nvSpPr>
            <p:spPr>
              <a:xfrm>
                <a:off x="8182862" y="5768882"/>
                <a:ext cx="394587" cy="400077"/>
              </a:xfrm>
              <a:prstGeom prst="ellipse">
                <a:avLst/>
              </a:prstGeom>
              <a:solidFill>
                <a:srgbClr val="DA2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8" name="!!AES5">
                <a:extLst>
                  <a:ext uri="{FF2B5EF4-FFF2-40B4-BE49-F238E27FC236}">
                    <a16:creationId xmlns:a16="http://schemas.microsoft.com/office/drawing/2014/main" id="{E628D5D7-01AC-4E53-EAEB-F65BF3F779B1}"/>
                  </a:ext>
                </a:extLst>
              </p:cNvPr>
              <p:cNvSpPr/>
              <p:nvPr/>
            </p:nvSpPr>
            <p:spPr>
              <a:xfrm>
                <a:off x="7219350" y="5357577"/>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9" name="!!AES4">
                <a:extLst>
                  <a:ext uri="{FF2B5EF4-FFF2-40B4-BE49-F238E27FC236}">
                    <a16:creationId xmlns:a16="http://schemas.microsoft.com/office/drawing/2014/main" id="{0E28D6C6-F12D-671F-2130-7AFD831C89DC}"/>
                  </a:ext>
                </a:extLst>
              </p:cNvPr>
              <p:cNvSpPr/>
              <p:nvPr/>
            </p:nvSpPr>
            <p:spPr>
              <a:xfrm>
                <a:off x="6813689" y="4379338"/>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0" name="!!AES3">
                <a:extLst>
                  <a:ext uri="{FF2B5EF4-FFF2-40B4-BE49-F238E27FC236}">
                    <a16:creationId xmlns:a16="http://schemas.microsoft.com/office/drawing/2014/main" id="{0DE84FEC-AD25-0238-7515-E5D6BC15CFA1}"/>
                  </a:ext>
                </a:extLst>
              </p:cNvPr>
              <p:cNvSpPr/>
              <p:nvPr/>
            </p:nvSpPr>
            <p:spPr>
              <a:xfrm>
                <a:off x="6923328" y="4918481"/>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2" name="!!AES2">
                <a:extLst>
                  <a:ext uri="{FF2B5EF4-FFF2-40B4-BE49-F238E27FC236}">
                    <a16:creationId xmlns:a16="http://schemas.microsoft.com/office/drawing/2014/main" id="{E465B0DD-E8FB-7652-F91A-E2142C3E6D10}"/>
                  </a:ext>
                </a:extLst>
              </p:cNvPr>
              <p:cNvSpPr/>
              <p:nvPr/>
            </p:nvSpPr>
            <p:spPr>
              <a:xfrm>
                <a:off x="6923328" y="3856870"/>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3" name="!!AES1">
                <a:extLst>
                  <a:ext uri="{FF2B5EF4-FFF2-40B4-BE49-F238E27FC236}">
                    <a16:creationId xmlns:a16="http://schemas.microsoft.com/office/drawing/2014/main" id="{765800FF-5B53-298D-6555-EC64E60D67A6}"/>
                  </a:ext>
                </a:extLst>
              </p:cNvPr>
              <p:cNvSpPr/>
              <p:nvPr/>
            </p:nvSpPr>
            <p:spPr>
              <a:xfrm>
                <a:off x="7219350" y="3417774"/>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6" name="TextBox 55">
                <a:extLst>
                  <a:ext uri="{FF2B5EF4-FFF2-40B4-BE49-F238E27FC236}">
                    <a16:creationId xmlns:a16="http://schemas.microsoft.com/office/drawing/2014/main" id="{58ACD03B-925C-B0D7-47DF-27F68BC47984}"/>
                  </a:ext>
                </a:extLst>
              </p:cNvPr>
              <p:cNvSpPr txBox="1"/>
              <p:nvPr/>
            </p:nvSpPr>
            <p:spPr>
              <a:xfrm>
                <a:off x="7666100" y="3231656"/>
                <a:ext cx="393983" cy="258532"/>
              </a:xfrm>
              <a:prstGeom prst="rect">
                <a:avLst/>
              </a:prstGeom>
              <a:noFill/>
            </p:spPr>
            <p:txBody>
              <a:bodyPr wrap="square" lIns="91440" tIns="45720" rIns="91440" bIns="45720" rtlCol="0" anchor="t">
                <a:spAutoFit/>
              </a:bodyPr>
              <a:lstStyle/>
              <a:p>
                <a:pPr algn="ctr" defTabSz="457189">
                  <a:lnSpc>
                    <a:spcPct val="90000"/>
                  </a:lnSpc>
                  <a:spcBef>
                    <a:spcPts val="300"/>
                  </a:spcBef>
                </a:pPr>
                <a:r>
                  <a:rPr lang="en-US" sz="600" b="1">
                    <a:solidFill>
                      <a:schemeClr val="bg1"/>
                    </a:solidFill>
                    <a:cs typeface="Arial"/>
                  </a:rPr>
                  <a:t>SOAR</a:t>
                </a:r>
              </a:p>
            </p:txBody>
          </p:sp>
          <p:sp>
            <p:nvSpPr>
              <p:cNvPr id="57" name="TextBox 56">
                <a:extLst>
                  <a:ext uri="{FF2B5EF4-FFF2-40B4-BE49-F238E27FC236}">
                    <a16:creationId xmlns:a16="http://schemas.microsoft.com/office/drawing/2014/main" id="{7C449BCD-E369-8E52-748E-CB6225351770}"/>
                  </a:ext>
                </a:extLst>
              </p:cNvPr>
              <p:cNvSpPr txBox="1"/>
              <p:nvPr/>
            </p:nvSpPr>
            <p:spPr>
              <a:xfrm>
                <a:off x="8129256" y="3128796"/>
                <a:ext cx="509751"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SIEM</a:t>
                </a:r>
              </a:p>
            </p:txBody>
          </p:sp>
          <p:sp>
            <p:nvSpPr>
              <p:cNvPr id="62" name="TextBox 61">
                <a:extLst>
                  <a:ext uri="{FF2B5EF4-FFF2-40B4-BE49-F238E27FC236}">
                    <a16:creationId xmlns:a16="http://schemas.microsoft.com/office/drawing/2014/main" id="{F82D4994-722B-D445-0E54-E2155CB6C37F}"/>
                  </a:ext>
                </a:extLst>
              </p:cNvPr>
              <p:cNvSpPr txBox="1"/>
              <p:nvPr/>
            </p:nvSpPr>
            <p:spPr>
              <a:xfrm>
                <a:off x="8709531" y="3225030"/>
                <a:ext cx="430685"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EASM</a:t>
                </a:r>
              </a:p>
            </p:txBody>
          </p:sp>
          <p:sp>
            <p:nvSpPr>
              <p:cNvPr id="63" name="TextBox 62">
                <a:extLst>
                  <a:ext uri="{FF2B5EF4-FFF2-40B4-BE49-F238E27FC236}">
                    <a16:creationId xmlns:a16="http://schemas.microsoft.com/office/drawing/2014/main" id="{BE654B5E-83B1-EE30-BDBA-53C3B3D2D42E}"/>
                  </a:ext>
                </a:extLst>
              </p:cNvPr>
              <p:cNvSpPr txBox="1"/>
              <p:nvPr/>
            </p:nvSpPr>
            <p:spPr>
              <a:xfrm>
                <a:off x="7668375" y="577538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LAN</a:t>
                </a:r>
              </a:p>
            </p:txBody>
          </p:sp>
          <p:sp>
            <p:nvSpPr>
              <p:cNvPr id="64" name="TextBox 63">
                <a:extLst>
                  <a:ext uri="{FF2B5EF4-FFF2-40B4-BE49-F238E27FC236}">
                    <a16:creationId xmlns:a16="http://schemas.microsoft.com/office/drawing/2014/main" id="{5EBA9790-9566-EB60-7EEC-0C21C82208AF}"/>
                  </a:ext>
                </a:extLst>
              </p:cNvPr>
              <p:cNvSpPr txBox="1"/>
              <p:nvPr/>
            </p:nvSpPr>
            <p:spPr>
              <a:xfrm>
                <a:off x="8126991" y="5893378"/>
                <a:ext cx="509751"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NGFW</a:t>
                </a:r>
              </a:p>
            </p:txBody>
          </p:sp>
          <p:sp>
            <p:nvSpPr>
              <p:cNvPr id="65" name="TextBox 64">
                <a:extLst>
                  <a:ext uri="{FF2B5EF4-FFF2-40B4-BE49-F238E27FC236}">
                    <a16:creationId xmlns:a16="http://schemas.microsoft.com/office/drawing/2014/main" id="{3B16167C-B1A2-6AEB-B1E4-EBC6712CFD3D}"/>
                  </a:ext>
                </a:extLst>
              </p:cNvPr>
              <p:cNvSpPr txBox="1"/>
              <p:nvPr/>
            </p:nvSpPr>
            <p:spPr>
              <a:xfrm>
                <a:off x="8703119" y="5775388"/>
                <a:ext cx="430685"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SWG</a:t>
                </a:r>
              </a:p>
            </p:txBody>
          </p:sp>
          <p:sp>
            <p:nvSpPr>
              <p:cNvPr id="66" name="TextBox 65">
                <a:extLst>
                  <a:ext uri="{FF2B5EF4-FFF2-40B4-BE49-F238E27FC236}">
                    <a16:creationId xmlns:a16="http://schemas.microsoft.com/office/drawing/2014/main" id="{4FCD567A-4757-C201-957B-00084E7A2FD9}"/>
                  </a:ext>
                </a:extLst>
              </p:cNvPr>
              <p:cNvSpPr txBox="1"/>
              <p:nvPr/>
            </p:nvSpPr>
            <p:spPr>
              <a:xfrm>
                <a:off x="6807873" y="4421018"/>
                <a:ext cx="393983" cy="276999"/>
              </a:xfrm>
              <a:prstGeom prst="rect">
                <a:avLst/>
              </a:prstGeom>
              <a:noFill/>
            </p:spPr>
            <p:txBody>
              <a:bodyPr wrap="square" rtlCol="0">
                <a:spAutoFit/>
              </a:bodyPr>
              <a:lstStyle/>
              <a:p>
                <a:pPr algn="ctr" defTabSz="457189">
                  <a:spcBef>
                    <a:spcPts val="300"/>
                  </a:spcBef>
                </a:pPr>
                <a:r>
                  <a:rPr lang="en-US" sz="600" b="1" dirty="0">
                    <a:solidFill>
                      <a:schemeClr val="bg1"/>
                    </a:solidFill>
                  </a:rPr>
                  <a:t>EPP</a:t>
                </a:r>
                <a:br>
                  <a:rPr lang="en-US" sz="600" b="1" dirty="0">
                    <a:solidFill>
                      <a:schemeClr val="bg1"/>
                    </a:solidFill>
                  </a:rPr>
                </a:br>
                <a:r>
                  <a:rPr lang="en-US" sz="600" b="1" dirty="0">
                    <a:solidFill>
                      <a:schemeClr val="bg1"/>
                    </a:solidFill>
                  </a:rPr>
                  <a:t>EDR</a:t>
                </a:r>
              </a:p>
            </p:txBody>
          </p:sp>
          <p:sp>
            <p:nvSpPr>
              <p:cNvPr id="68" name="TextBox 67">
                <a:extLst>
                  <a:ext uri="{FF2B5EF4-FFF2-40B4-BE49-F238E27FC236}">
                    <a16:creationId xmlns:a16="http://schemas.microsoft.com/office/drawing/2014/main" id="{72608241-DEA8-039E-1792-B8568B444518}"/>
                  </a:ext>
                </a:extLst>
              </p:cNvPr>
              <p:cNvSpPr txBox="1"/>
              <p:nvPr/>
            </p:nvSpPr>
            <p:spPr>
              <a:xfrm>
                <a:off x="9130817" y="3525421"/>
                <a:ext cx="453300" cy="175433"/>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CASB</a:t>
                </a:r>
              </a:p>
            </p:txBody>
          </p:sp>
          <p:sp>
            <p:nvSpPr>
              <p:cNvPr id="70" name="TextBox 69">
                <a:extLst>
                  <a:ext uri="{FF2B5EF4-FFF2-40B4-BE49-F238E27FC236}">
                    <a16:creationId xmlns:a16="http://schemas.microsoft.com/office/drawing/2014/main" id="{A36B4914-D8B3-0A29-B94B-39210F8FFE93}"/>
                  </a:ext>
                </a:extLst>
              </p:cNvPr>
              <p:cNvSpPr txBox="1"/>
              <p:nvPr/>
            </p:nvSpPr>
            <p:spPr>
              <a:xfrm>
                <a:off x="9419345" y="3972147"/>
                <a:ext cx="479225" cy="175433"/>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EMAIL</a:t>
                </a:r>
              </a:p>
            </p:txBody>
          </p:sp>
          <p:sp>
            <p:nvSpPr>
              <p:cNvPr id="71" name="TextBox 70">
                <a:extLst>
                  <a:ext uri="{FF2B5EF4-FFF2-40B4-BE49-F238E27FC236}">
                    <a16:creationId xmlns:a16="http://schemas.microsoft.com/office/drawing/2014/main" id="{E37B28BC-853B-BA23-047D-07CB4D4909D0}"/>
                  </a:ext>
                </a:extLst>
              </p:cNvPr>
              <p:cNvSpPr txBox="1"/>
              <p:nvPr/>
            </p:nvSpPr>
            <p:spPr>
              <a:xfrm>
                <a:off x="9463536" y="5032437"/>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CWP</a:t>
                </a:r>
              </a:p>
            </p:txBody>
          </p:sp>
          <p:sp>
            <p:nvSpPr>
              <p:cNvPr id="72" name="TextBox 71">
                <a:extLst>
                  <a:ext uri="{FF2B5EF4-FFF2-40B4-BE49-F238E27FC236}">
                    <a16:creationId xmlns:a16="http://schemas.microsoft.com/office/drawing/2014/main" id="{FEEBF81A-83DC-B40F-9DF7-EA7B68C7B1CD}"/>
                  </a:ext>
                </a:extLst>
              </p:cNvPr>
              <p:cNvSpPr txBox="1"/>
              <p:nvPr/>
            </p:nvSpPr>
            <p:spPr>
              <a:xfrm>
                <a:off x="9145410" y="5470484"/>
                <a:ext cx="393983" cy="176776"/>
              </a:xfrm>
              <a:prstGeom prst="rect">
                <a:avLst/>
              </a:prstGeom>
              <a:noFill/>
            </p:spPr>
            <p:txBody>
              <a:bodyPr wrap="square" rtlCol="0">
                <a:spAutoFit/>
              </a:bodyPr>
              <a:lstStyle/>
              <a:p>
                <a:pPr algn="ctr" defTabSz="457189">
                  <a:lnSpc>
                    <a:spcPct val="90000"/>
                  </a:lnSpc>
                  <a:spcBef>
                    <a:spcPts val="300"/>
                  </a:spcBef>
                </a:pPr>
                <a:r>
                  <a:rPr lang="en-US" sz="600" b="1" err="1">
                    <a:solidFill>
                      <a:schemeClr val="bg1"/>
                    </a:solidFill>
                  </a:rPr>
                  <a:t>vFW</a:t>
                </a:r>
                <a:endParaRPr lang="en-US" sz="600" b="1">
                  <a:solidFill>
                    <a:schemeClr val="bg1"/>
                  </a:solidFill>
                </a:endParaRPr>
              </a:p>
            </p:txBody>
          </p:sp>
          <p:sp>
            <p:nvSpPr>
              <p:cNvPr id="73" name="TextBox 72">
                <a:extLst>
                  <a:ext uri="{FF2B5EF4-FFF2-40B4-BE49-F238E27FC236}">
                    <a16:creationId xmlns:a16="http://schemas.microsoft.com/office/drawing/2014/main" id="{8C877123-C998-107F-EB45-089085FCCD1B}"/>
                  </a:ext>
                </a:extLst>
              </p:cNvPr>
              <p:cNvSpPr txBox="1"/>
              <p:nvPr/>
            </p:nvSpPr>
            <p:spPr>
              <a:xfrm>
                <a:off x="9557896" y="4495383"/>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WAF</a:t>
                </a:r>
              </a:p>
            </p:txBody>
          </p:sp>
          <p:sp>
            <p:nvSpPr>
              <p:cNvPr id="76" name="TextBox 75">
                <a:extLst>
                  <a:ext uri="{FF2B5EF4-FFF2-40B4-BE49-F238E27FC236}">
                    <a16:creationId xmlns:a16="http://schemas.microsoft.com/office/drawing/2014/main" id="{BBF10CE0-3982-552B-F8DD-65BB75EB999E}"/>
                  </a:ext>
                </a:extLst>
              </p:cNvPr>
              <p:cNvSpPr txBox="1"/>
              <p:nvPr/>
            </p:nvSpPr>
            <p:spPr>
              <a:xfrm>
                <a:off x="7209582" y="547604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NAC</a:t>
                </a:r>
              </a:p>
            </p:txBody>
          </p:sp>
          <p:sp>
            <p:nvSpPr>
              <p:cNvPr id="77" name="!!AES">
                <a:extLst>
                  <a:ext uri="{FF2B5EF4-FFF2-40B4-BE49-F238E27FC236}">
                    <a16:creationId xmlns:a16="http://schemas.microsoft.com/office/drawing/2014/main" id="{CEDCEF2E-FA6D-FEF1-ACFA-2090BD8A9987}"/>
                  </a:ext>
                </a:extLst>
              </p:cNvPr>
              <p:cNvSpPr>
                <a:spLocks noChangeAspect="1"/>
              </p:cNvSpPr>
              <p:nvPr/>
            </p:nvSpPr>
            <p:spPr>
              <a:xfrm>
                <a:off x="6918958" y="4912581"/>
                <a:ext cx="394587" cy="400077"/>
              </a:xfrm>
              <a:prstGeom prst="ellipse">
                <a:avLst/>
              </a:prstGeom>
              <a:solidFill>
                <a:srgbClr val="906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78" name="TextBox 77">
                <a:extLst>
                  <a:ext uri="{FF2B5EF4-FFF2-40B4-BE49-F238E27FC236}">
                    <a16:creationId xmlns:a16="http://schemas.microsoft.com/office/drawing/2014/main" id="{6A00D027-6FC7-18F0-54FB-B85D2CC7D0F0}"/>
                  </a:ext>
                </a:extLst>
              </p:cNvPr>
              <p:cNvSpPr txBox="1"/>
              <p:nvPr/>
            </p:nvSpPr>
            <p:spPr>
              <a:xfrm>
                <a:off x="6918958" y="504063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ZTNA</a:t>
                </a:r>
              </a:p>
            </p:txBody>
          </p:sp>
          <p:sp>
            <p:nvSpPr>
              <p:cNvPr id="79" name="TextBox 78">
                <a:extLst>
                  <a:ext uri="{FF2B5EF4-FFF2-40B4-BE49-F238E27FC236}">
                    <a16:creationId xmlns:a16="http://schemas.microsoft.com/office/drawing/2014/main" id="{B087BFEE-9514-E465-D151-57DAB4BCFDAC}"/>
                  </a:ext>
                </a:extLst>
              </p:cNvPr>
              <p:cNvSpPr txBox="1"/>
              <p:nvPr/>
            </p:nvSpPr>
            <p:spPr>
              <a:xfrm>
                <a:off x="6872275" y="3971234"/>
                <a:ext cx="487777"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XDR</a:t>
                </a:r>
              </a:p>
            </p:txBody>
          </p:sp>
          <p:sp>
            <p:nvSpPr>
              <p:cNvPr id="80" name="TextBox 79">
                <a:extLst>
                  <a:ext uri="{FF2B5EF4-FFF2-40B4-BE49-F238E27FC236}">
                    <a16:creationId xmlns:a16="http://schemas.microsoft.com/office/drawing/2014/main" id="{A7C6EFFB-AFC8-DE57-8D1A-5A6D94887723}"/>
                  </a:ext>
                </a:extLst>
              </p:cNvPr>
              <p:cNvSpPr txBox="1"/>
              <p:nvPr/>
            </p:nvSpPr>
            <p:spPr>
              <a:xfrm>
                <a:off x="7212534" y="353080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IAM</a:t>
                </a:r>
              </a:p>
            </p:txBody>
          </p:sp>
          <p:sp>
            <p:nvSpPr>
              <p:cNvPr id="85" name="TextBox 84">
                <a:extLst>
                  <a:ext uri="{FF2B5EF4-FFF2-40B4-BE49-F238E27FC236}">
                    <a16:creationId xmlns:a16="http://schemas.microsoft.com/office/drawing/2014/main" id="{AB865A7F-AA31-2F6A-0BA8-DA6D3654827E}"/>
                  </a:ext>
                </a:extLst>
              </p:cNvPr>
              <p:cNvSpPr txBox="1"/>
              <p:nvPr/>
            </p:nvSpPr>
            <p:spPr>
              <a:xfrm>
                <a:off x="7765574" y="6212764"/>
                <a:ext cx="1226118" cy="189283"/>
              </a:xfrm>
              <a:prstGeom prst="rect">
                <a:avLst/>
              </a:prstGeom>
              <a:noFill/>
            </p:spPr>
            <p:txBody>
              <a:bodyPr wrap="square" rtlCol="0">
                <a:spAutoFit/>
              </a:bodyPr>
              <a:lstStyle/>
              <a:p>
                <a:pPr algn="ctr" defTabSz="457189">
                  <a:lnSpc>
                    <a:spcPct val="90000"/>
                  </a:lnSpc>
                  <a:spcBef>
                    <a:spcPts val="300"/>
                  </a:spcBef>
                </a:pPr>
                <a:endParaRPr lang="en-US" sz="700" i="1" dirty="0">
                  <a:solidFill>
                    <a:schemeClr val="bg1">
                      <a:lumMod val="65000"/>
                    </a:schemeClr>
                  </a:solidFill>
                  <a:cs typeface="Arial" panose="020B0604020202020204" pitchFamily="34" charset="0"/>
                </a:endParaRPr>
              </a:p>
            </p:txBody>
          </p:sp>
        </p:grpSp>
        <p:sp>
          <p:nvSpPr>
            <p:cNvPr id="210" name="Isosceles Triangle 209">
              <a:extLst>
                <a:ext uri="{FF2B5EF4-FFF2-40B4-BE49-F238E27FC236}">
                  <a16:creationId xmlns:a16="http://schemas.microsoft.com/office/drawing/2014/main" id="{1F836605-99F3-3401-FB7D-47E88483CC7B}"/>
                </a:ext>
              </a:extLst>
            </p:cNvPr>
            <p:cNvSpPr/>
            <p:nvPr/>
          </p:nvSpPr>
          <p:spPr>
            <a:xfrm rot="5400000">
              <a:off x="5880297" y="4374997"/>
              <a:ext cx="591348" cy="50978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2" name="Rectangle 211">
            <a:extLst>
              <a:ext uri="{FF2B5EF4-FFF2-40B4-BE49-F238E27FC236}">
                <a16:creationId xmlns:a16="http://schemas.microsoft.com/office/drawing/2014/main" id="{E1C891C4-2A95-F9B1-C684-3769B7DA00ED}"/>
              </a:ext>
            </a:extLst>
          </p:cNvPr>
          <p:cNvSpPr/>
          <p:nvPr/>
        </p:nvSpPr>
        <p:spPr>
          <a:xfrm>
            <a:off x="12351956" y="4647765"/>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214" name="TextBox 213">
            <a:extLst>
              <a:ext uri="{FF2B5EF4-FFF2-40B4-BE49-F238E27FC236}">
                <a16:creationId xmlns:a16="http://schemas.microsoft.com/office/drawing/2014/main" id="{F9E9CD50-94F2-9AEC-3686-8506DE9E059C}"/>
              </a:ext>
            </a:extLst>
          </p:cNvPr>
          <p:cNvSpPr txBox="1"/>
          <p:nvPr/>
        </p:nvSpPr>
        <p:spPr>
          <a:xfrm>
            <a:off x="242987" y="5199465"/>
            <a:ext cx="2882689" cy="584775"/>
          </a:xfrm>
          <a:prstGeom prst="rect">
            <a:avLst/>
          </a:prstGeom>
          <a:noFill/>
        </p:spPr>
        <p:txBody>
          <a:bodyPr wrap="square" rtlCol="0">
            <a:spAutoFit/>
          </a:bodyPr>
          <a:lstStyle/>
          <a:p>
            <a:r>
              <a:rPr lang="en-GB" sz="1600" dirty="0">
                <a:solidFill>
                  <a:srgbClr val="000000"/>
                </a:solidFill>
                <a:cs typeface="Arial" panose="020B0604020202020204" pitchFamily="34" charset="0"/>
              </a:rPr>
              <a:t>Current IT architecture are impossible to make sense off</a:t>
            </a:r>
            <a:endParaRPr lang="en-US" dirty="0"/>
          </a:p>
        </p:txBody>
      </p:sp>
      <p:cxnSp>
        <p:nvCxnSpPr>
          <p:cNvPr id="223" name="Straight Connector 222">
            <a:extLst>
              <a:ext uri="{FF2B5EF4-FFF2-40B4-BE49-F238E27FC236}">
                <a16:creationId xmlns:a16="http://schemas.microsoft.com/office/drawing/2014/main" id="{FE591233-9283-04AD-578C-F2E55B3B85E7}"/>
              </a:ext>
            </a:extLst>
          </p:cNvPr>
          <p:cNvCxnSpPr>
            <a:cxnSpLocks/>
          </p:cNvCxnSpPr>
          <p:nvPr/>
        </p:nvCxnSpPr>
        <p:spPr>
          <a:xfrm>
            <a:off x="342900"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53CB94B1-ACDA-8498-54BB-DEAF014EFA22}"/>
              </a:ext>
            </a:extLst>
          </p:cNvPr>
          <p:cNvSpPr txBox="1"/>
          <p:nvPr/>
        </p:nvSpPr>
        <p:spPr>
          <a:xfrm>
            <a:off x="3079296" y="5199465"/>
            <a:ext cx="2882689" cy="830997"/>
          </a:xfrm>
          <a:prstGeom prst="rect">
            <a:avLst/>
          </a:prstGeom>
          <a:noFill/>
        </p:spPr>
        <p:txBody>
          <a:bodyPr wrap="square" rtlCol="0">
            <a:spAutoFit/>
          </a:bodyPr>
          <a:lstStyle/>
          <a:p>
            <a:r>
              <a:rPr lang="en-GB" sz="1600" dirty="0">
                <a:solidFill>
                  <a:srgbClr val="000000"/>
                </a:solidFill>
                <a:cs typeface="Arial" panose="020B0604020202020204" pitchFamily="34" charset="0"/>
              </a:rPr>
              <a:t>To many products, to many platforms, to many dependencies</a:t>
            </a:r>
          </a:p>
        </p:txBody>
      </p:sp>
      <p:cxnSp>
        <p:nvCxnSpPr>
          <p:cNvPr id="225" name="Straight Connector 224">
            <a:extLst>
              <a:ext uri="{FF2B5EF4-FFF2-40B4-BE49-F238E27FC236}">
                <a16:creationId xmlns:a16="http://schemas.microsoft.com/office/drawing/2014/main" id="{9D1F2206-A57A-4E99-4F4B-D344A2D33A05}"/>
              </a:ext>
            </a:extLst>
          </p:cNvPr>
          <p:cNvCxnSpPr>
            <a:cxnSpLocks/>
          </p:cNvCxnSpPr>
          <p:nvPr/>
        </p:nvCxnSpPr>
        <p:spPr>
          <a:xfrm>
            <a:off x="3179209"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3B1F837-9CD6-78A0-B6EC-DB608D9ADA39}"/>
              </a:ext>
            </a:extLst>
          </p:cNvPr>
          <p:cNvSpPr txBox="1"/>
          <p:nvPr/>
        </p:nvSpPr>
        <p:spPr>
          <a:xfrm>
            <a:off x="5795057" y="5199465"/>
            <a:ext cx="2882689" cy="1077218"/>
          </a:xfrm>
          <a:prstGeom prst="rect">
            <a:avLst/>
          </a:prstGeom>
          <a:noFill/>
        </p:spPr>
        <p:txBody>
          <a:bodyPr wrap="square" rtlCol="0">
            <a:spAutoFit/>
          </a:bodyPr>
          <a:lstStyle/>
          <a:p>
            <a:r>
              <a:rPr lang="en-GB" sz="1600" dirty="0">
                <a:solidFill>
                  <a:srgbClr val="000000"/>
                </a:solidFill>
                <a:cs typeface="Arial" panose="020B0604020202020204" pitchFamily="34" charset="0"/>
              </a:rPr>
              <a:t>The real (net) result is that your teams are killing themselves to the task of just see what you have</a:t>
            </a:r>
          </a:p>
        </p:txBody>
      </p:sp>
      <p:cxnSp>
        <p:nvCxnSpPr>
          <p:cNvPr id="227" name="Straight Connector 226">
            <a:extLst>
              <a:ext uri="{FF2B5EF4-FFF2-40B4-BE49-F238E27FC236}">
                <a16:creationId xmlns:a16="http://schemas.microsoft.com/office/drawing/2014/main" id="{B5B0EB69-4F18-84B8-C45E-2D12A7317B85}"/>
              </a:ext>
            </a:extLst>
          </p:cNvPr>
          <p:cNvCxnSpPr>
            <a:cxnSpLocks/>
          </p:cNvCxnSpPr>
          <p:nvPr/>
        </p:nvCxnSpPr>
        <p:spPr>
          <a:xfrm>
            <a:off x="5894970"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8FB7D58C-EA89-34FB-F894-4656B00BC2F9}"/>
              </a:ext>
            </a:extLst>
          </p:cNvPr>
          <p:cNvSpPr txBox="1"/>
          <p:nvPr/>
        </p:nvSpPr>
        <p:spPr>
          <a:xfrm>
            <a:off x="8788044" y="5199465"/>
            <a:ext cx="2882689" cy="584775"/>
          </a:xfrm>
          <a:prstGeom prst="rect">
            <a:avLst/>
          </a:prstGeom>
          <a:noFill/>
        </p:spPr>
        <p:txBody>
          <a:bodyPr wrap="square" rtlCol="0">
            <a:spAutoFit/>
          </a:bodyPr>
          <a:lstStyle/>
          <a:p>
            <a:r>
              <a:rPr lang="en-GB" sz="1600" dirty="0">
                <a:solidFill>
                  <a:srgbClr val="000000"/>
                </a:solidFill>
                <a:cs typeface="Arial" panose="020B0604020202020204" pitchFamily="34" charset="0"/>
              </a:rPr>
              <a:t>Just embrace everything you have in one single visibility</a:t>
            </a:r>
          </a:p>
        </p:txBody>
      </p:sp>
      <p:cxnSp>
        <p:nvCxnSpPr>
          <p:cNvPr id="229" name="Straight Connector 228">
            <a:extLst>
              <a:ext uri="{FF2B5EF4-FFF2-40B4-BE49-F238E27FC236}">
                <a16:creationId xmlns:a16="http://schemas.microsoft.com/office/drawing/2014/main" id="{33E1E139-0C6C-1600-2DA4-C78CB9E5C29F}"/>
              </a:ext>
            </a:extLst>
          </p:cNvPr>
          <p:cNvCxnSpPr>
            <a:cxnSpLocks/>
          </p:cNvCxnSpPr>
          <p:nvPr/>
        </p:nvCxnSpPr>
        <p:spPr>
          <a:xfrm>
            <a:off x="8887957"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66842B16-AB25-4956-FC38-0E58274B3BD4}"/>
              </a:ext>
            </a:extLst>
          </p:cNvPr>
          <p:cNvSpPr txBox="1"/>
          <p:nvPr/>
        </p:nvSpPr>
        <p:spPr>
          <a:xfrm>
            <a:off x="201896" y="2722026"/>
            <a:ext cx="1912064" cy="800604"/>
          </a:xfrm>
          <a:prstGeom prst="rect">
            <a:avLst/>
          </a:prstGeom>
          <a:noFill/>
        </p:spPr>
        <p:txBody>
          <a:bodyPr wrap="square">
            <a:spAutoFit/>
          </a:bodyPr>
          <a:lstStyle/>
          <a:p>
            <a:pPr marL="0" marR="0" lvl="0" indent="0" algn="r" defTabSz="914400" rtl="0" eaLnBrk="1" fontAlgn="auto" latinLnBrk="0" hangingPunct="1">
              <a:lnSpc>
                <a:spcPct val="85000"/>
              </a:lnSpc>
              <a:spcBef>
                <a:spcPct val="0"/>
              </a:spcBef>
              <a:spcAft>
                <a:spcPts val="600"/>
              </a:spcAft>
              <a:buClrTx/>
              <a:buSzTx/>
              <a:buFontTx/>
              <a:buNone/>
              <a:tabLst/>
              <a:defRPr/>
            </a:pPr>
            <a:r>
              <a:rPr kumimoji="0" lang="en-US" sz="1800" b="1" i="0" u="none" strike="noStrike" kern="100" cap="none" spc="-50" normalizeH="0" baseline="0" noProof="0" dirty="0">
                <a:ln>
                  <a:noFill/>
                </a:ln>
                <a:effectLst/>
                <a:uLnTx/>
                <a:uFillTx/>
                <a:latin typeface="Arial Black" panose="020B0A04020102020204" pitchFamily="34" charset="0"/>
              </a:rPr>
              <a:t>Cybersecurity Point Products</a:t>
            </a:r>
          </a:p>
        </p:txBody>
      </p:sp>
      <p:sp>
        <p:nvSpPr>
          <p:cNvPr id="231" name="TextBox 230">
            <a:extLst>
              <a:ext uri="{FF2B5EF4-FFF2-40B4-BE49-F238E27FC236}">
                <a16:creationId xmlns:a16="http://schemas.microsoft.com/office/drawing/2014/main" id="{BBA4B630-4B47-7CCE-AF62-50C54F1DFB64}"/>
              </a:ext>
            </a:extLst>
          </p:cNvPr>
          <p:cNvSpPr txBox="1"/>
          <p:nvPr/>
        </p:nvSpPr>
        <p:spPr>
          <a:xfrm>
            <a:off x="10061019" y="2730002"/>
            <a:ext cx="2263831" cy="800604"/>
          </a:xfrm>
          <a:prstGeom prst="rect">
            <a:avLst/>
          </a:prstGeom>
          <a:noFill/>
        </p:spPr>
        <p:txBody>
          <a:bodyPr wrap="square">
            <a:spAutoFit/>
          </a:bodyPr>
          <a:lstStyle/>
          <a:p>
            <a:pPr marL="0" marR="0" lvl="0" indent="0" defTabSz="914400" rtl="0" eaLnBrk="1" fontAlgn="auto" latinLnBrk="0" hangingPunct="1">
              <a:lnSpc>
                <a:spcPct val="85000"/>
              </a:lnSpc>
              <a:spcBef>
                <a:spcPct val="0"/>
              </a:spcBef>
              <a:spcAft>
                <a:spcPts val="600"/>
              </a:spcAft>
              <a:buClrTx/>
              <a:buSzTx/>
              <a:buFontTx/>
              <a:buNone/>
              <a:tabLst/>
              <a:defRPr/>
            </a:pPr>
            <a:r>
              <a:rPr kumimoji="0" lang="en-US" sz="1800" b="1" i="0" u="none" strike="noStrike" kern="100" cap="none" spc="-50" normalizeH="0" baseline="0" noProof="0" dirty="0">
                <a:ln>
                  <a:noFill/>
                </a:ln>
                <a:effectLst/>
                <a:uLnTx/>
                <a:uFillTx/>
                <a:latin typeface="Arial Black" panose="020B0A04020102020204" pitchFamily="34" charset="0"/>
              </a:rPr>
              <a:t>Cybersecurity Platform Approach</a:t>
            </a:r>
          </a:p>
        </p:txBody>
      </p:sp>
      <p:cxnSp>
        <p:nvCxnSpPr>
          <p:cNvPr id="232" name="Straight Connector 231">
            <a:extLst>
              <a:ext uri="{FF2B5EF4-FFF2-40B4-BE49-F238E27FC236}">
                <a16:creationId xmlns:a16="http://schemas.microsoft.com/office/drawing/2014/main" id="{3857D76E-9C58-F81A-D95A-C53B7A3E42FF}"/>
              </a:ext>
            </a:extLst>
          </p:cNvPr>
          <p:cNvCxnSpPr>
            <a:cxnSpLocks/>
          </p:cNvCxnSpPr>
          <p:nvPr/>
        </p:nvCxnSpPr>
        <p:spPr>
          <a:xfrm>
            <a:off x="10058400" y="2720822"/>
            <a:ext cx="0" cy="1404605"/>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7EEA83C-51D3-1A02-CD6E-F94DA9169660}"/>
              </a:ext>
            </a:extLst>
          </p:cNvPr>
          <p:cNvCxnSpPr>
            <a:cxnSpLocks/>
          </p:cNvCxnSpPr>
          <p:nvPr/>
        </p:nvCxnSpPr>
        <p:spPr>
          <a:xfrm>
            <a:off x="2133600" y="2720822"/>
            <a:ext cx="0" cy="1404605"/>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D491C5-6056-63BE-936F-972641BB6532}"/>
              </a:ext>
            </a:extLst>
          </p:cNvPr>
          <p:cNvSpPr txBox="1"/>
          <p:nvPr/>
        </p:nvSpPr>
        <p:spPr>
          <a:xfrm>
            <a:off x="885863" y="3505200"/>
            <a:ext cx="1226118" cy="286232"/>
          </a:xfrm>
          <a:prstGeom prst="rect">
            <a:avLst/>
          </a:prstGeom>
          <a:noFill/>
        </p:spPr>
        <p:txBody>
          <a:bodyPr wrap="square" rtlCol="0">
            <a:spAutoFit/>
          </a:bodyPr>
          <a:lstStyle/>
          <a:p>
            <a:pPr algn="r" defTabSz="457189">
              <a:lnSpc>
                <a:spcPct val="90000"/>
              </a:lnSpc>
              <a:spcBef>
                <a:spcPts val="300"/>
              </a:spcBef>
            </a:pPr>
            <a:r>
              <a:rPr lang="en-US" sz="1400" b="1" dirty="0">
                <a:cs typeface="Arial" panose="020B0604020202020204" pitchFamily="34" charset="0"/>
              </a:rPr>
              <a:t>20 Vendors</a:t>
            </a:r>
          </a:p>
        </p:txBody>
      </p:sp>
      <p:sp>
        <p:nvSpPr>
          <p:cNvPr id="4" name="TextBox 3">
            <a:extLst>
              <a:ext uri="{FF2B5EF4-FFF2-40B4-BE49-F238E27FC236}">
                <a16:creationId xmlns:a16="http://schemas.microsoft.com/office/drawing/2014/main" id="{9586B8FD-5B53-C295-44B0-B340F8316AFC}"/>
              </a:ext>
            </a:extLst>
          </p:cNvPr>
          <p:cNvSpPr txBox="1"/>
          <p:nvPr/>
        </p:nvSpPr>
        <p:spPr>
          <a:xfrm>
            <a:off x="10058399" y="3505200"/>
            <a:ext cx="1561321" cy="286232"/>
          </a:xfrm>
          <a:prstGeom prst="rect">
            <a:avLst/>
          </a:prstGeom>
          <a:noFill/>
        </p:spPr>
        <p:txBody>
          <a:bodyPr wrap="square" rtlCol="0">
            <a:spAutoFit/>
          </a:bodyPr>
          <a:lstStyle/>
          <a:p>
            <a:pPr defTabSz="457189">
              <a:lnSpc>
                <a:spcPct val="90000"/>
              </a:lnSpc>
              <a:spcBef>
                <a:spcPts val="300"/>
              </a:spcBef>
            </a:pPr>
            <a:r>
              <a:rPr lang="en-US" sz="1400" b="1" dirty="0">
                <a:cs typeface="Arial" panose="020B0604020202020204" pitchFamily="34" charset="0"/>
              </a:rPr>
              <a:t>4 – 6 Platforms</a:t>
            </a:r>
          </a:p>
        </p:txBody>
      </p:sp>
    </p:spTree>
    <p:extLst>
      <p:ext uri="{BB962C8B-B14F-4D97-AF65-F5344CB8AC3E}">
        <p14:creationId xmlns:p14="http://schemas.microsoft.com/office/powerpoint/2010/main" val="330832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A7975DC1-D29B-6295-376C-4105255DC4A0}"/>
              </a:ext>
            </a:extLst>
          </p:cNvPr>
          <p:cNvSpPr/>
          <p:nvPr/>
        </p:nvSpPr>
        <p:spPr>
          <a:xfrm rot="16200000">
            <a:off x="2529983" y="1308669"/>
            <a:ext cx="3549026" cy="4812123"/>
          </a:xfrm>
          <a:prstGeom prst="triangle">
            <a:avLst>
              <a:gd name="adj" fmla="val 50000"/>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A19D3D-643B-4B5B-9A38-9D557214AB00}"/>
              </a:ext>
            </a:extLst>
          </p:cNvPr>
          <p:cNvSpPr>
            <a:spLocks noGrp="1"/>
          </p:cNvSpPr>
          <p:nvPr>
            <p:ph type="title"/>
          </p:nvPr>
        </p:nvSpPr>
        <p:spPr/>
        <p:txBody>
          <a:bodyPr lIns="0"/>
          <a:lstStyle/>
          <a:p>
            <a:r>
              <a:rPr lang="en-GB" dirty="0"/>
              <a:t>Build a “Target Operating Model Framework”</a:t>
            </a:r>
          </a:p>
        </p:txBody>
      </p:sp>
      <p:pic>
        <p:nvPicPr>
          <p:cNvPr id="59" name="Graphic 58">
            <a:extLst>
              <a:ext uri="{FF2B5EF4-FFF2-40B4-BE49-F238E27FC236}">
                <a16:creationId xmlns:a16="http://schemas.microsoft.com/office/drawing/2014/main" id="{81182E30-6846-FE44-703A-693DECE4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727833"/>
            <a:ext cx="1547244" cy="106373"/>
          </a:xfrm>
          <a:prstGeom prst="rect">
            <a:avLst/>
          </a:prstGeom>
        </p:spPr>
      </p:pic>
      <p:sp>
        <p:nvSpPr>
          <p:cNvPr id="2" name="Oval 1">
            <a:extLst>
              <a:ext uri="{FF2B5EF4-FFF2-40B4-BE49-F238E27FC236}">
                <a16:creationId xmlns:a16="http://schemas.microsoft.com/office/drawing/2014/main" id="{E72A3BF6-E560-CB9F-5BCF-FB4945A96211}"/>
              </a:ext>
            </a:extLst>
          </p:cNvPr>
          <p:cNvSpPr/>
          <p:nvPr/>
        </p:nvSpPr>
        <p:spPr>
          <a:xfrm rot="2700000">
            <a:off x="3118974" y="3314411"/>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C4ED975-59DF-D44B-D020-8FB1EDA6CC45}"/>
              </a:ext>
            </a:extLst>
          </p:cNvPr>
          <p:cNvSpPr txBox="1"/>
          <p:nvPr/>
        </p:nvSpPr>
        <p:spPr>
          <a:xfrm>
            <a:off x="2904521" y="4022722"/>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People</a:t>
            </a:r>
          </a:p>
        </p:txBody>
      </p:sp>
      <p:sp>
        <p:nvSpPr>
          <p:cNvPr id="7" name="Oval 6">
            <a:extLst>
              <a:ext uri="{FF2B5EF4-FFF2-40B4-BE49-F238E27FC236}">
                <a16:creationId xmlns:a16="http://schemas.microsoft.com/office/drawing/2014/main" id="{BEC7348E-4219-8D52-2C8F-EEFF3D8520AF}"/>
              </a:ext>
            </a:extLst>
          </p:cNvPr>
          <p:cNvSpPr/>
          <p:nvPr/>
        </p:nvSpPr>
        <p:spPr>
          <a:xfrm rot="2700000">
            <a:off x="4287622" y="3314410"/>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266C4901-6102-603C-FD37-AFC692E880B5}"/>
              </a:ext>
            </a:extLst>
          </p:cNvPr>
          <p:cNvSpPr txBox="1"/>
          <p:nvPr/>
        </p:nvSpPr>
        <p:spPr>
          <a:xfrm>
            <a:off x="4073169" y="4022721"/>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Process</a:t>
            </a:r>
          </a:p>
        </p:txBody>
      </p:sp>
      <p:sp>
        <p:nvSpPr>
          <p:cNvPr id="11" name="Oval 10">
            <a:extLst>
              <a:ext uri="{FF2B5EF4-FFF2-40B4-BE49-F238E27FC236}">
                <a16:creationId xmlns:a16="http://schemas.microsoft.com/office/drawing/2014/main" id="{EF643ABA-85C2-0D21-4893-A8ECF1EB10C5}"/>
              </a:ext>
            </a:extLst>
          </p:cNvPr>
          <p:cNvSpPr/>
          <p:nvPr/>
        </p:nvSpPr>
        <p:spPr>
          <a:xfrm rot="2700000">
            <a:off x="5429063" y="3314411"/>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85E5F93-575D-DEF4-D2EF-F3F81FBD35A6}"/>
              </a:ext>
            </a:extLst>
          </p:cNvPr>
          <p:cNvSpPr txBox="1"/>
          <p:nvPr/>
        </p:nvSpPr>
        <p:spPr>
          <a:xfrm>
            <a:off x="5214610" y="4022722"/>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Technology</a:t>
            </a:r>
          </a:p>
        </p:txBody>
      </p:sp>
      <p:sp>
        <p:nvSpPr>
          <p:cNvPr id="17" name="Oval 16">
            <a:extLst>
              <a:ext uri="{FF2B5EF4-FFF2-40B4-BE49-F238E27FC236}">
                <a16:creationId xmlns:a16="http://schemas.microsoft.com/office/drawing/2014/main" id="{29DC13A8-86D4-D014-F39C-046318CF6768}"/>
              </a:ext>
            </a:extLst>
          </p:cNvPr>
          <p:cNvSpPr/>
          <p:nvPr/>
        </p:nvSpPr>
        <p:spPr>
          <a:xfrm rot="2700000">
            <a:off x="3118974" y="4665248"/>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101FB7AC-2EB4-DC52-AFD4-6CE8CA1CCFA8}"/>
              </a:ext>
            </a:extLst>
          </p:cNvPr>
          <p:cNvSpPr txBox="1"/>
          <p:nvPr/>
        </p:nvSpPr>
        <p:spPr>
          <a:xfrm>
            <a:off x="2904521" y="5396771"/>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State</a:t>
            </a:r>
          </a:p>
        </p:txBody>
      </p:sp>
      <p:pic>
        <p:nvPicPr>
          <p:cNvPr id="23" name="Picture 95">
            <a:extLst>
              <a:ext uri="{FF2B5EF4-FFF2-40B4-BE49-F238E27FC236}">
                <a16:creationId xmlns:a16="http://schemas.microsoft.com/office/drawing/2014/main" id="{359239A6-E509-88D7-A009-7C75C3852A0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3326514" y="4862751"/>
            <a:ext cx="293478" cy="305409"/>
          </a:xfrm>
          <a:prstGeom prst="rect">
            <a:avLst/>
          </a:prstGeom>
        </p:spPr>
      </p:pic>
      <p:sp>
        <p:nvSpPr>
          <p:cNvPr id="25" name="Oval 24">
            <a:extLst>
              <a:ext uri="{FF2B5EF4-FFF2-40B4-BE49-F238E27FC236}">
                <a16:creationId xmlns:a16="http://schemas.microsoft.com/office/drawing/2014/main" id="{7F38978D-16AD-AED7-A8B7-F3D5CC54FB2B}"/>
              </a:ext>
            </a:extLst>
          </p:cNvPr>
          <p:cNvSpPr/>
          <p:nvPr/>
        </p:nvSpPr>
        <p:spPr>
          <a:xfrm rot="2700000">
            <a:off x="4287622" y="4665247"/>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750CD555-4318-94D0-5932-2A9E6B15D5AE}"/>
              </a:ext>
            </a:extLst>
          </p:cNvPr>
          <p:cNvSpPr txBox="1"/>
          <p:nvPr/>
        </p:nvSpPr>
        <p:spPr>
          <a:xfrm>
            <a:off x="4073169" y="5396770"/>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Threat</a:t>
            </a:r>
          </a:p>
        </p:txBody>
      </p:sp>
      <p:pic>
        <p:nvPicPr>
          <p:cNvPr id="27" name="Picture 95">
            <a:extLst>
              <a:ext uri="{FF2B5EF4-FFF2-40B4-BE49-F238E27FC236}">
                <a16:creationId xmlns:a16="http://schemas.microsoft.com/office/drawing/2014/main" id="{9D21EF06-760C-09D8-0294-3B0708263F39}"/>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4413301" y="4862750"/>
            <a:ext cx="457200" cy="305409"/>
          </a:xfrm>
          <a:prstGeom prst="rect">
            <a:avLst/>
          </a:prstGeom>
        </p:spPr>
      </p:pic>
      <p:sp>
        <p:nvSpPr>
          <p:cNvPr id="28" name="Oval 27">
            <a:extLst>
              <a:ext uri="{FF2B5EF4-FFF2-40B4-BE49-F238E27FC236}">
                <a16:creationId xmlns:a16="http://schemas.microsoft.com/office/drawing/2014/main" id="{3E71BCC6-3FEE-565B-60CD-8DDE0B41BB39}"/>
              </a:ext>
            </a:extLst>
          </p:cNvPr>
          <p:cNvSpPr/>
          <p:nvPr/>
        </p:nvSpPr>
        <p:spPr>
          <a:xfrm rot="2700000">
            <a:off x="5429063" y="4665248"/>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6A087C1-F6EE-E04F-94F7-7DE45511BEE7}"/>
              </a:ext>
            </a:extLst>
          </p:cNvPr>
          <p:cNvSpPr txBox="1"/>
          <p:nvPr/>
        </p:nvSpPr>
        <p:spPr>
          <a:xfrm>
            <a:off x="5214610" y="5396771"/>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Efficacy</a:t>
            </a:r>
          </a:p>
        </p:txBody>
      </p:sp>
      <p:sp>
        <p:nvSpPr>
          <p:cNvPr id="31" name="Oval 30">
            <a:extLst>
              <a:ext uri="{FF2B5EF4-FFF2-40B4-BE49-F238E27FC236}">
                <a16:creationId xmlns:a16="http://schemas.microsoft.com/office/drawing/2014/main" id="{37940F68-2435-D87E-1307-1950BBE09A75}"/>
              </a:ext>
            </a:extLst>
          </p:cNvPr>
          <p:cNvSpPr/>
          <p:nvPr/>
        </p:nvSpPr>
        <p:spPr>
          <a:xfrm rot="2700000">
            <a:off x="3118974" y="1939773"/>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2539EAFB-81AC-5603-4BF4-5CB6469805C5}"/>
              </a:ext>
            </a:extLst>
          </p:cNvPr>
          <p:cNvSpPr txBox="1"/>
          <p:nvPr/>
        </p:nvSpPr>
        <p:spPr>
          <a:xfrm>
            <a:off x="2904521" y="2650647"/>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Partners</a:t>
            </a:r>
          </a:p>
        </p:txBody>
      </p:sp>
      <p:sp>
        <p:nvSpPr>
          <p:cNvPr id="34" name="Oval 33">
            <a:extLst>
              <a:ext uri="{FF2B5EF4-FFF2-40B4-BE49-F238E27FC236}">
                <a16:creationId xmlns:a16="http://schemas.microsoft.com/office/drawing/2014/main" id="{1A46E8B4-D2EE-87E4-C6DD-D63EEAE92139}"/>
              </a:ext>
            </a:extLst>
          </p:cNvPr>
          <p:cNvSpPr/>
          <p:nvPr/>
        </p:nvSpPr>
        <p:spPr>
          <a:xfrm rot="2700000">
            <a:off x="4287622" y="1939772"/>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37FC8E1B-630F-661E-1C0C-FA03D7059F33}"/>
              </a:ext>
            </a:extLst>
          </p:cNvPr>
          <p:cNvSpPr txBox="1"/>
          <p:nvPr/>
        </p:nvSpPr>
        <p:spPr>
          <a:xfrm>
            <a:off x="4073169" y="2650646"/>
            <a:ext cx="1148906" cy="39703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Compliance or Framework</a:t>
            </a:r>
          </a:p>
        </p:txBody>
      </p:sp>
      <p:sp>
        <p:nvSpPr>
          <p:cNvPr id="37" name="Oval 36">
            <a:extLst>
              <a:ext uri="{FF2B5EF4-FFF2-40B4-BE49-F238E27FC236}">
                <a16:creationId xmlns:a16="http://schemas.microsoft.com/office/drawing/2014/main" id="{C4A47FCB-EC30-3A5F-5809-CC6295EFA875}"/>
              </a:ext>
            </a:extLst>
          </p:cNvPr>
          <p:cNvSpPr/>
          <p:nvPr/>
        </p:nvSpPr>
        <p:spPr>
          <a:xfrm rot="2700000">
            <a:off x="5429063" y="1939773"/>
            <a:ext cx="720000" cy="720000"/>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6DE3B5FC-806B-4332-7F44-5AB4377AABBC}"/>
              </a:ext>
            </a:extLst>
          </p:cNvPr>
          <p:cNvSpPr txBox="1"/>
          <p:nvPr/>
        </p:nvSpPr>
        <p:spPr>
          <a:xfrm>
            <a:off x="5214610" y="2650647"/>
            <a:ext cx="1148906" cy="244682"/>
          </a:xfrm>
          <a:prstGeom prst="rect">
            <a:avLst/>
          </a:prstGeom>
          <a:noFill/>
        </p:spPr>
        <p:txBody>
          <a:bodyPr wrap="square" rtlCol="0">
            <a:spAutoFit/>
          </a:bodyPr>
          <a:lstStyle/>
          <a:p>
            <a:pPr algn="ctr" defTabSz="457189">
              <a:lnSpc>
                <a:spcPct val="90000"/>
              </a:lnSpc>
              <a:spcBef>
                <a:spcPts val="300"/>
              </a:spcBef>
            </a:pPr>
            <a:r>
              <a:rPr lang="en-US" sz="1100" b="1" dirty="0">
                <a:solidFill>
                  <a:srgbClr val="000000"/>
                </a:solidFill>
                <a:cs typeface="Arial" panose="020B0604020202020204" pitchFamily="34" charset="0"/>
              </a:rPr>
              <a:t>Organization</a:t>
            </a:r>
          </a:p>
        </p:txBody>
      </p:sp>
      <p:sp>
        <p:nvSpPr>
          <p:cNvPr id="41" name="Rectangle 40">
            <a:extLst>
              <a:ext uri="{FF2B5EF4-FFF2-40B4-BE49-F238E27FC236}">
                <a16:creationId xmlns:a16="http://schemas.microsoft.com/office/drawing/2014/main" id="{D93A4936-17F2-6C55-0C68-47A8D5E334CB}"/>
              </a:ext>
            </a:extLst>
          </p:cNvPr>
          <p:cNvSpPr/>
          <p:nvPr/>
        </p:nvSpPr>
        <p:spPr>
          <a:xfrm>
            <a:off x="12531733" y="65151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58" name="TextBox 57">
            <a:extLst>
              <a:ext uri="{FF2B5EF4-FFF2-40B4-BE49-F238E27FC236}">
                <a16:creationId xmlns:a16="http://schemas.microsoft.com/office/drawing/2014/main" id="{C17357D2-076C-6755-96E0-AA0515303C10}"/>
              </a:ext>
            </a:extLst>
          </p:cNvPr>
          <p:cNvSpPr txBox="1"/>
          <p:nvPr/>
        </p:nvSpPr>
        <p:spPr>
          <a:xfrm rot="5400000">
            <a:off x="2220019" y="5048071"/>
            <a:ext cx="116435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400" b="1" i="0" u="none" strike="noStrike" kern="100" spc="-50" normalizeH="0" noProof="0" dirty="0">
                <a:ln>
                  <a:noFill/>
                </a:ln>
                <a:solidFill>
                  <a:schemeClr val="accent5">
                    <a:lumMod val="50000"/>
                  </a:schemeClr>
                </a:solidFill>
                <a:effectLst/>
                <a:uLnTx/>
                <a:uFillTx/>
                <a:latin typeface="Arial Black" panose="020B0A04020102020204" pitchFamily="34" charset="0"/>
              </a:rPr>
              <a:t>Measure</a:t>
            </a:r>
          </a:p>
        </p:txBody>
      </p:sp>
      <p:sp>
        <p:nvSpPr>
          <p:cNvPr id="206" name="TextBox 205">
            <a:extLst>
              <a:ext uri="{FF2B5EF4-FFF2-40B4-BE49-F238E27FC236}">
                <a16:creationId xmlns:a16="http://schemas.microsoft.com/office/drawing/2014/main" id="{B1ABE4A6-6771-C7DD-264A-FDDEFF70F5AD}"/>
              </a:ext>
            </a:extLst>
          </p:cNvPr>
          <p:cNvSpPr txBox="1"/>
          <p:nvPr/>
        </p:nvSpPr>
        <p:spPr>
          <a:xfrm rot="5400000">
            <a:off x="2220019" y="3608006"/>
            <a:ext cx="116435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400" b="1" i="0" u="none" strike="noStrike" kern="100" spc="-50" normalizeH="0" noProof="0" dirty="0">
                <a:ln>
                  <a:noFill/>
                </a:ln>
                <a:solidFill>
                  <a:schemeClr val="accent5">
                    <a:lumMod val="50000"/>
                  </a:schemeClr>
                </a:solidFill>
                <a:effectLst/>
                <a:uLnTx/>
                <a:uFillTx/>
                <a:latin typeface="Arial Black" panose="020B0A04020102020204" pitchFamily="34" charset="0"/>
              </a:rPr>
              <a:t>Invest</a:t>
            </a:r>
          </a:p>
        </p:txBody>
      </p:sp>
      <p:sp>
        <p:nvSpPr>
          <p:cNvPr id="215" name="TextBox 214">
            <a:extLst>
              <a:ext uri="{FF2B5EF4-FFF2-40B4-BE49-F238E27FC236}">
                <a16:creationId xmlns:a16="http://schemas.microsoft.com/office/drawing/2014/main" id="{8BC3C5EA-2D64-532E-331D-3D52C78256A9}"/>
              </a:ext>
            </a:extLst>
          </p:cNvPr>
          <p:cNvSpPr txBox="1"/>
          <p:nvPr/>
        </p:nvSpPr>
        <p:spPr>
          <a:xfrm rot="5400000">
            <a:off x="2220019" y="2262440"/>
            <a:ext cx="116435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GB" sz="1400" b="1" i="0" u="none" strike="noStrike" kern="100" spc="-50" normalizeH="0" noProof="0" dirty="0">
                <a:ln>
                  <a:noFill/>
                </a:ln>
                <a:solidFill>
                  <a:schemeClr val="accent5">
                    <a:lumMod val="50000"/>
                  </a:schemeClr>
                </a:solidFill>
                <a:effectLst/>
                <a:uLnTx/>
                <a:uFillTx/>
                <a:latin typeface="Arial Black" panose="020B0A04020102020204" pitchFamily="34" charset="0"/>
              </a:rPr>
              <a:t>Align</a:t>
            </a:r>
          </a:p>
        </p:txBody>
      </p:sp>
      <p:pic>
        <p:nvPicPr>
          <p:cNvPr id="216" name="Picture 215">
            <a:extLst>
              <a:ext uri="{FF2B5EF4-FFF2-40B4-BE49-F238E27FC236}">
                <a16:creationId xmlns:a16="http://schemas.microsoft.com/office/drawing/2014/main" id="{9682E9F2-5F37-7C56-3181-CE01FC70E48F}"/>
              </a:ext>
            </a:extLst>
          </p:cNvPr>
          <p:cNvPicPr>
            <a:picLocks noChangeAspect="1"/>
          </p:cNvPicPr>
          <p:nvPr/>
        </p:nvPicPr>
        <p:blipFill>
          <a:blip r:embed="rId7"/>
          <a:stretch>
            <a:fillRect/>
          </a:stretch>
        </p:blipFill>
        <p:spPr>
          <a:xfrm rot="16200000">
            <a:off x="5769303" y="3606178"/>
            <a:ext cx="1504470" cy="174298"/>
          </a:xfrm>
          <a:prstGeom prst="rect">
            <a:avLst/>
          </a:prstGeom>
        </p:spPr>
      </p:pic>
      <p:cxnSp>
        <p:nvCxnSpPr>
          <p:cNvPr id="238" name="Straight Connector 237">
            <a:extLst>
              <a:ext uri="{FF2B5EF4-FFF2-40B4-BE49-F238E27FC236}">
                <a16:creationId xmlns:a16="http://schemas.microsoft.com/office/drawing/2014/main" id="{7A33AC0F-65E4-E42B-C2BC-1CD2A970FBCC}"/>
              </a:ext>
            </a:extLst>
          </p:cNvPr>
          <p:cNvCxnSpPr>
            <a:cxnSpLocks/>
          </p:cNvCxnSpPr>
          <p:nvPr/>
        </p:nvCxnSpPr>
        <p:spPr>
          <a:xfrm>
            <a:off x="7970009" y="1610099"/>
            <a:ext cx="0" cy="1133101"/>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C0C392EC-D584-DF15-74C8-AC5FA1065C94}"/>
              </a:ext>
            </a:extLst>
          </p:cNvPr>
          <p:cNvSpPr txBox="1"/>
          <p:nvPr/>
        </p:nvSpPr>
        <p:spPr>
          <a:xfrm>
            <a:off x="8018555" y="1799699"/>
            <a:ext cx="3447915" cy="815608"/>
          </a:xfrm>
          <a:prstGeom prst="rect">
            <a:avLst/>
          </a:prstGeom>
          <a:noFill/>
        </p:spPr>
        <p:txBody>
          <a:bodyPr wrap="square" rtlCol="0">
            <a:spAutoFit/>
          </a:bodyPr>
          <a:lstStyle/>
          <a:p>
            <a:pPr marL="227013" indent="-227013" defTabSz="457189">
              <a:spcBef>
                <a:spcPts val="300"/>
              </a:spcBef>
              <a:buFont typeface="Arial" panose="020B0604020202020204" pitchFamily="34" charset="0"/>
              <a:buChar char="+"/>
            </a:pPr>
            <a:r>
              <a:rPr lang="en-GB" sz="1400" dirty="0">
                <a:cs typeface="Arial" panose="020B0604020202020204" pitchFamily="34" charset="0"/>
              </a:rPr>
              <a:t>SecOps Platform </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EDR/XDR, SIEM, SOAR, </a:t>
            </a:r>
          </a:p>
          <a:p>
            <a:pPr marL="227013" indent="-227013" defTabSz="457189">
              <a:spcBef>
                <a:spcPts val="300"/>
              </a:spcBef>
              <a:buFont typeface="Arial" panose="020B0604020202020204" pitchFamily="34" charset="0"/>
              <a:buChar char="+"/>
            </a:pPr>
            <a:r>
              <a:rPr lang="en-GB" sz="1400" dirty="0" err="1">
                <a:cs typeface="Arial" panose="020B0604020202020204" pitchFamily="34" charset="0"/>
              </a:rPr>
              <a:t>Deceptor</a:t>
            </a:r>
            <a:r>
              <a:rPr lang="en-GB" sz="1400" dirty="0">
                <a:cs typeface="Arial" panose="020B0604020202020204" pitchFamily="34" charset="0"/>
              </a:rPr>
              <a:t>, NDR, Recon</a:t>
            </a:r>
          </a:p>
        </p:txBody>
      </p:sp>
      <p:sp>
        <p:nvSpPr>
          <p:cNvPr id="240" name="TextBox 239">
            <a:extLst>
              <a:ext uri="{FF2B5EF4-FFF2-40B4-BE49-F238E27FC236}">
                <a16:creationId xmlns:a16="http://schemas.microsoft.com/office/drawing/2014/main" id="{7E6ADB4F-DD2C-A534-F0C8-4C33E89CB0B2}"/>
              </a:ext>
            </a:extLst>
          </p:cNvPr>
          <p:cNvSpPr txBox="1"/>
          <p:nvPr/>
        </p:nvSpPr>
        <p:spPr>
          <a:xfrm>
            <a:off x="8018555" y="1557642"/>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Technology</a:t>
            </a:r>
          </a:p>
        </p:txBody>
      </p:sp>
      <p:cxnSp>
        <p:nvCxnSpPr>
          <p:cNvPr id="242" name="Straight Connector 241">
            <a:extLst>
              <a:ext uri="{FF2B5EF4-FFF2-40B4-BE49-F238E27FC236}">
                <a16:creationId xmlns:a16="http://schemas.microsoft.com/office/drawing/2014/main" id="{9F5BEA8A-4E49-4286-FDC3-773B72BB650B}"/>
              </a:ext>
            </a:extLst>
          </p:cNvPr>
          <p:cNvCxnSpPr>
            <a:cxnSpLocks/>
          </p:cNvCxnSpPr>
          <p:nvPr/>
        </p:nvCxnSpPr>
        <p:spPr>
          <a:xfrm>
            <a:off x="7970009" y="2940139"/>
            <a:ext cx="0" cy="1816943"/>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0114AB9-0242-0E40-F134-C89283DDE093}"/>
              </a:ext>
            </a:extLst>
          </p:cNvPr>
          <p:cNvSpPr txBox="1"/>
          <p:nvPr/>
        </p:nvSpPr>
        <p:spPr>
          <a:xfrm>
            <a:off x="8018555" y="3129739"/>
            <a:ext cx="3447915" cy="1577355"/>
          </a:xfrm>
          <a:prstGeom prst="rect">
            <a:avLst/>
          </a:prstGeom>
          <a:noFill/>
        </p:spPr>
        <p:txBody>
          <a:bodyPr wrap="square" rtlCol="0">
            <a:spAutoFit/>
          </a:bodyPr>
          <a:lstStyle/>
          <a:p>
            <a:pPr marL="227013" indent="-227013" defTabSz="457189">
              <a:spcBef>
                <a:spcPts val="300"/>
              </a:spcBef>
              <a:buFont typeface="Arial" panose="020B0604020202020204" pitchFamily="34" charset="0"/>
              <a:buChar char="+"/>
            </a:pPr>
            <a:r>
              <a:rPr lang="en-GB" sz="1400" dirty="0">
                <a:cs typeface="Arial" panose="020B0604020202020204" pitchFamily="34" charset="0"/>
              </a:rPr>
              <a:t>Incident Response</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Forensics Metrics and Reporting</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Threat Intelligence</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Threat Hunting</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Post Infection Review</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Digital Playbooks</a:t>
            </a:r>
          </a:p>
        </p:txBody>
      </p:sp>
      <p:sp>
        <p:nvSpPr>
          <p:cNvPr id="244" name="TextBox 243">
            <a:extLst>
              <a:ext uri="{FF2B5EF4-FFF2-40B4-BE49-F238E27FC236}">
                <a16:creationId xmlns:a16="http://schemas.microsoft.com/office/drawing/2014/main" id="{F20A1EE6-5535-C75B-AFF6-0EEAE2D56B4C}"/>
              </a:ext>
            </a:extLst>
          </p:cNvPr>
          <p:cNvSpPr txBox="1"/>
          <p:nvPr/>
        </p:nvSpPr>
        <p:spPr>
          <a:xfrm>
            <a:off x="8018555" y="2887682"/>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Process</a:t>
            </a:r>
          </a:p>
        </p:txBody>
      </p:sp>
      <p:cxnSp>
        <p:nvCxnSpPr>
          <p:cNvPr id="247" name="Straight Connector 246">
            <a:extLst>
              <a:ext uri="{FF2B5EF4-FFF2-40B4-BE49-F238E27FC236}">
                <a16:creationId xmlns:a16="http://schemas.microsoft.com/office/drawing/2014/main" id="{B0849BC3-BF6E-7904-1690-9F14BE815625}"/>
              </a:ext>
            </a:extLst>
          </p:cNvPr>
          <p:cNvCxnSpPr>
            <a:cxnSpLocks/>
          </p:cNvCxnSpPr>
          <p:nvPr/>
        </p:nvCxnSpPr>
        <p:spPr>
          <a:xfrm>
            <a:off x="7970009" y="5001608"/>
            <a:ext cx="0" cy="1133101"/>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a16="http://schemas.microsoft.com/office/drawing/2014/main" id="{2079F1E2-731F-1820-4BFF-8865B1972916}"/>
              </a:ext>
            </a:extLst>
          </p:cNvPr>
          <p:cNvSpPr txBox="1"/>
          <p:nvPr/>
        </p:nvSpPr>
        <p:spPr>
          <a:xfrm>
            <a:off x="8018556" y="5191208"/>
            <a:ext cx="3570936" cy="777136"/>
          </a:xfrm>
          <a:prstGeom prst="rect">
            <a:avLst/>
          </a:prstGeom>
          <a:noFill/>
        </p:spPr>
        <p:txBody>
          <a:bodyPr wrap="square" rtlCol="0">
            <a:spAutoFit/>
          </a:bodyPr>
          <a:lstStyle/>
          <a:p>
            <a:pPr marL="227013" indent="-227013" defTabSz="457189">
              <a:spcBef>
                <a:spcPts val="300"/>
              </a:spcBef>
              <a:buFont typeface="Arial" panose="020B0604020202020204" pitchFamily="34" charset="0"/>
              <a:buChar char="+"/>
            </a:pPr>
            <a:r>
              <a:rPr lang="en-GB" sz="1400" dirty="0">
                <a:cs typeface="Arial" panose="020B0604020202020204" pitchFamily="34" charset="0"/>
              </a:rPr>
              <a:t>FortiGuard Incident Readiness &amp; Response Services</a:t>
            </a:r>
          </a:p>
          <a:p>
            <a:pPr marL="227013" indent="-227013" defTabSz="457189">
              <a:spcBef>
                <a:spcPts val="300"/>
              </a:spcBef>
              <a:buFont typeface="Arial" panose="020B0604020202020204" pitchFamily="34" charset="0"/>
              <a:buChar char="+"/>
            </a:pPr>
            <a:r>
              <a:rPr lang="en-GB" sz="1400" dirty="0">
                <a:cs typeface="Arial" panose="020B0604020202020204" pitchFamily="34" charset="0"/>
              </a:rPr>
              <a:t>Managed Detection and Response</a:t>
            </a:r>
          </a:p>
        </p:txBody>
      </p:sp>
      <p:sp>
        <p:nvSpPr>
          <p:cNvPr id="249" name="TextBox 248">
            <a:extLst>
              <a:ext uri="{FF2B5EF4-FFF2-40B4-BE49-F238E27FC236}">
                <a16:creationId xmlns:a16="http://schemas.microsoft.com/office/drawing/2014/main" id="{2C18D78B-AA0F-F6AC-630E-D042FF8DAB25}"/>
              </a:ext>
            </a:extLst>
          </p:cNvPr>
          <p:cNvSpPr txBox="1"/>
          <p:nvPr/>
        </p:nvSpPr>
        <p:spPr>
          <a:xfrm>
            <a:off x="8018555" y="4949151"/>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People</a:t>
            </a:r>
          </a:p>
        </p:txBody>
      </p:sp>
      <p:grpSp>
        <p:nvGrpSpPr>
          <p:cNvPr id="257" name="Group 256">
            <a:extLst>
              <a:ext uri="{FF2B5EF4-FFF2-40B4-BE49-F238E27FC236}">
                <a16:creationId xmlns:a16="http://schemas.microsoft.com/office/drawing/2014/main" id="{2006C279-91EF-6D7C-D21C-21D1A9B3E666}"/>
              </a:ext>
            </a:extLst>
          </p:cNvPr>
          <p:cNvGrpSpPr/>
          <p:nvPr/>
        </p:nvGrpSpPr>
        <p:grpSpPr>
          <a:xfrm rot="16200000">
            <a:off x="-912660" y="3509449"/>
            <a:ext cx="3328297" cy="811218"/>
            <a:chOff x="6661328" y="4497700"/>
            <a:chExt cx="3550052" cy="865267"/>
          </a:xfrm>
        </p:grpSpPr>
        <p:sp>
          <p:nvSpPr>
            <p:cNvPr id="258" name="Rectangle 257">
              <a:extLst>
                <a:ext uri="{FF2B5EF4-FFF2-40B4-BE49-F238E27FC236}">
                  <a16:creationId xmlns:a16="http://schemas.microsoft.com/office/drawing/2014/main" id="{F60BEFE7-C261-FF48-4C4F-87F11A0F03EC}"/>
                </a:ext>
              </a:extLst>
            </p:cNvPr>
            <p:cNvSpPr/>
            <p:nvPr/>
          </p:nvSpPr>
          <p:spPr>
            <a:xfrm rot="16200000">
              <a:off x="7591253" y="3567775"/>
              <a:ext cx="226966" cy="20868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cxnSp>
          <p:nvCxnSpPr>
            <p:cNvPr id="259" name="Straight Connector 258">
              <a:extLst>
                <a:ext uri="{FF2B5EF4-FFF2-40B4-BE49-F238E27FC236}">
                  <a16:creationId xmlns:a16="http://schemas.microsoft.com/office/drawing/2014/main" id="{7B7011B8-8AA9-7DDC-DFED-DFE6369548FD}"/>
                </a:ext>
              </a:extLst>
            </p:cNvPr>
            <p:cNvCxnSpPr>
              <a:cxnSpLocks/>
            </p:cNvCxnSpPr>
            <p:nvPr/>
          </p:nvCxnSpPr>
          <p:spPr>
            <a:xfrm rot="16200000">
              <a:off x="8691226" y="4977724"/>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67BC0251-F548-2284-9344-D180EADCEF0D}"/>
                </a:ext>
              </a:extLst>
            </p:cNvPr>
            <p:cNvSpPr/>
            <p:nvPr/>
          </p:nvSpPr>
          <p:spPr>
            <a:xfrm rot="16200000">
              <a:off x="7442814" y="4949214"/>
              <a:ext cx="642057" cy="1854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261" name="Rectangle 260">
              <a:extLst>
                <a:ext uri="{FF2B5EF4-FFF2-40B4-BE49-F238E27FC236}">
                  <a16:creationId xmlns:a16="http://schemas.microsoft.com/office/drawing/2014/main" id="{381C6E15-F445-3074-F06A-B6C427310E0E}"/>
                </a:ext>
              </a:extLst>
            </p:cNvPr>
            <p:cNvSpPr/>
            <p:nvPr/>
          </p:nvSpPr>
          <p:spPr>
            <a:xfrm rot="16200000">
              <a:off x="7844441" y="4879092"/>
              <a:ext cx="642055" cy="32569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262" name="Rectangle 261">
              <a:extLst>
                <a:ext uri="{FF2B5EF4-FFF2-40B4-BE49-F238E27FC236}">
                  <a16:creationId xmlns:a16="http://schemas.microsoft.com/office/drawing/2014/main" id="{2C515F50-B70A-428B-999F-0DF108BB7F78}"/>
                </a:ext>
              </a:extLst>
            </p:cNvPr>
            <p:cNvSpPr/>
            <p:nvPr/>
          </p:nvSpPr>
          <p:spPr>
            <a:xfrm rot="16200000">
              <a:off x="9004239" y="4155826"/>
              <a:ext cx="642057" cy="177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263" name="Rectangle 262">
              <a:extLst>
                <a:ext uri="{FF2B5EF4-FFF2-40B4-BE49-F238E27FC236}">
                  <a16:creationId xmlns:a16="http://schemas.microsoft.com/office/drawing/2014/main" id="{F092B743-5FBF-893E-7974-4A3324750360}"/>
                </a:ext>
              </a:extLst>
            </p:cNvPr>
            <p:cNvSpPr/>
            <p:nvPr/>
          </p:nvSpPr>
          <p:spPr>
            <a:xfrm rot="16200000">
              <a:off x="8068333" y="4975734"/>
              <a:ext cx="642057" cy="1324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grpSp>
      <p:pic>
        <p:nvPicPr>
          <p:cNvPr id="264" name="Picture 263">
            <a:extLst>
              <a:ext uri="{FF2B5EF4-FFF2-40B4-BE49-F238E27FC236}">
                <a16:creationId xmlns:a16="http://schemas.microsoft.com/office/drawing/2014/main" id="{0C05CCDE-976E-5312-FC63-20B98E17A696}"/>
              </a:ext>
            </a:extLst>
          </p:cNvPr>
          <p:cNvPicPr>
            <a:picLocks noChangeAspect="1"/>
          </p:cNvPicPr>
          <p:nvPr/>
        </p:nvPicPr>
        <p:blipFill rotWithShape="1">
          <a:blip r:embed="rId8" cstate="hqprint">
            <a:lum bright="75000"/>
            <a:extLst>
              <a:ext uri="{28A0092B-C50C-407E-A947-70E740481C1C}">
                <a14:useLocalDpi xmlns:a14="http://schemas.microsoft.com/office/drawing/2010/main"/>
              </a:ext>
            </a:extLst>
          </a:blip>
          <a:srcRect l="44556" t="9172" r="30844" b="69754"/>
          <a:stretch/>
        </p:blipFill>
        <p:spPr>
          <a:xfrm rot="5400000">
            <a:off x="552463" y="1960658"/>
            <a:ext cx="1174523" cy="852606"/>
          </a:xfrm>
          <a:prstGeom prst="rect">
            <a:avLst/>
          </a:prstGeom>
        </p:spPr>
      </p:pic>
      <p:pic>
        <p:nvPicPr>
          <p:cNvPr id="5" name="Picture 4">
            <a:extLst>
              <a:ext uri="{FF2B5EF4-FFF2-40B4-BE49-F238E27FC236}">
                <a16:creationId xmlns:a16="http://schemas.microsoft.com/office/drawing/2014/main" id="{34D18DFA-5686-EDB2-5711-3C6FEE44DD5D}"/>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5562511" y="4874896"/>
            <a:ext cx="465592" cy="278464"/>
          </a:xfrm>
          <a:prstGeom prst="rect">
            <a:avLst/>
          </a:prstGeom>
        </p:spPr>
      </p:pic>
      <p:pic>
        <p:nvPicPr>
          <p:cNvPr id="9" name="Picture 8">
            <a:extLst>
              <a:ext uri="{FF2B5EF4-FFF2-40B4-BE49-F238E27FC236}">
                <a16:creationId xmlns:a16="http://schemas.microsoft.com/office/drawing/2014/main" id="{533D7417-64D1-E13B-761E-0B2388B54DAD}"/>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663473" y="2161848"/>
            <a:ext cx="237043" cy="318607"/>
          </a:xfrm>
          <a:prstGeom prst="rect">
            <a:avLst/>
          </a:prstGeom>
        </p:spPr>
      </p:pic>
      <p:pic>
        <p:nvPicPr>
          <p:cNvPr id="13" name="Picture 12">
            <a:extLst>
              <a:ext uri="{FF2B5EF4-FFF2-40B4-BE49-F238E27FC236}">
                <a16:creationId xmlns:a16="http://schemas.microsoft.com/office/drawing/2014/main" id="{88079FF8-166A-8AC4-613E-FDB5F429FC3C}"/>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4523956" y="2125959"/>
            <a:ext cx="304400" cy="325214"/>
          </a:xfrm>
          <a:prstGeom prst="rect">
            <a:avLst/>
          </a:prstGeom>
        </p:spPr>
      </p:pic>
      <p:pic>
        <p:nvPicPr>
          <p:cNvPr id="14" name="Picture 13">
            <a:extLst>
              <a:ext uri="{FF2B5EF4-FFF2-40B4-BE49-F238E27FC236}">
                <a16:creationId xmlns:a16="http://schemas.microsoft.com/office/drawing/2014/main" id="{B9067AD8-767B-141B-329F-EAE3824DF49B}"/>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4523956" y="3509759"/>
            <a:ext cx="304395" cy="303182"/>
          </a:xfrm>
          <a:prstGeom prst="rect">
            <a:avLst/>
          </a:prstGeom>
        </p:spPr>
      </p:pic>
      <p:pic>
        <p:nvPicPr>
          <p:cNvPr id="22" name="Picture 21">
            <a:extLst>
              <a:ext uri="{FF2B5EF4-FFF2-40B4-BE49-F238E27FC236}">
                <a16:creationId xmlns:a16="http://schemas.microsoft.com/office/drawing/2014/main" id="{4E103ECF-4704-14FC-7018-34AC5361C33B}"/>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3343182" y="3521800"/>
            <a:ext cx="282111" cy="299671"/>
          </a:xfrm>
          <a:prstGeom prst="rect">
            <a:avLst/>
          </a:prstGeom>
        </p:spPr>
      </p:pic>
      <p:pic>
        <p:nvPicPr>
          <p:cNvPr id="24" name="Picture 23">
            <a:extLst>
              <a:ext uri="{FF2B5EF4-FFF2-40B4-BE49-F238E27FC236}">
                <a16:creationId xmlns:a16="http://schemas.microsoft.com/office/drawing/2014/main" id="{2B1C7E83-289B-74AD-A3F5-C39177A12FEE}"/>
              </a:ext>
            </a:extLst>
          </p:cNvPr>
          <p:cNvPicPr>
            <a:picLocks noChangeAspect="1"/>
          </p:cNvPicPr>
          <p:nvPr/>
        </p:nvPicPr>
        <p:blipFill>
          <a:blip r:embed="rId14" cstate="hqprint">
            <a:extLst>
              <a:ext uri="{28A0092B-C50C-407E-A947-70E740481C1C}">
                <a14:useLocalDpi xmlns:a14="http://schemas.microsoft.com/office/drawing/2010/main"/>
              </a:ext>
            </a:extLst>
          </a:blip>
          <a:srcRect/>
          <a:stretch/>
        </p:blipFill>
        <p:spPr>
          <a:xfrm>
            <a:off x="3320425" y="2139962"/>
            <a:ext cx="301453" cy="318893"/>
          </a:xfrm>
          <a:prstGeom prst="rect">
            <a:avLst/>
          </a:prstGeom>
        </p:spPr>
      </p:pic>
      <p:pic>
        <p:nvPicPr>
          <p:cNvPr id="47" name="Picture 95">
            <a:extLst>
              <a:ext uri="{FF2B5EF4-FFF2-40B4-BE49-F238E27FC236}">
                <a16:creationId xmlns:a16="http://schemas.microsoft.com/office/drawing/2014/main" id="{51A495B8-BE99-F71F-9510-3D06D3371903}"/>
              </a:ext>
            </a:extLst>
          </p:cNvPr>
          <p:cNvPicPr>
            <a:picLocks noChangeAspect="1"/>
          </p:cNvPicPr>
          <p:nvPr/>
        </p:nvPicPr>
        <p:blipFill>
          <a:blip r:embed="rId15" cstate="hqprint">
            <a:extLst>
              <a:ext uri="{28A0092B-C50C-407E-A947-70E740481C1C}">
                <a14:useLocalDpi xmlns:a14="http://schemas.microsoft.com/office/drawing/2010/main"/>
              </a:ext>
            </a:extLst>
          </a:blip>
          <a:srcRect/>
          <a:stretch/>
        </p:blipFill>
        <p:spPr>
          <a:xfrm>
            <a:off x="5628990" y="3499772"/>
            <a:ext cx="350714" cy="326483"/>
          </a:xfrm>
          <a:prstGeom prst="rect">
            <a:avLst/>
          </a:prstGeom>
        </p:spPr>
      </p:pic>
      <p:grpSp>
        <p:nvGrpSpPr>
          <p:cNvPr id="15" name="Group 14">
            <a:extLst>
              <a:ext uri="{FF2B5EF4-FFF2-40B4-BE49-F238E27FC236}">
                <a16:creationId xmlns:a16="http://schemas.microsoft.com/office/drawing/2014/main" id="{8D3369B6-0183-7B55-3310-ACFC384FD6EA}"/>
              </a:ext>
            </a:extLst>
          </p:cNvPr>
          <p:cNvGrpSpPr/>
          <p:nvPr/>
        </p:nvGrpSpPr>
        <p:grpSpPr>
          <a:xfrm>
            <a:off x="2897219" y="3131808"/>
            <a:ext cx="133034" cy="1164355"/>
            <a:chOff x="2278699" y="3131808"/>
            <a:chExt cx="133034" cy="1164355"/>
          </a:xfrm>
        </p:grpSpPr>
        <p:cxnSp>
          <p:nvCxnSpPr>
            <p:cNvPr id="125" name="Straight Connector 124">
              <a:extLst>
                <a:ext uri="{FF2B5EF4-FFF2-40B4-BE49-F238E27FC236}">
                  <a16:creationId xmlns:a16="http://schemas.microsoft.com/office/drawing/2014/main" id="{B7EB31A3-BD22-B15D-E435-FB003FF18D84}"/>
                </a:ext>
              </a:extLst>
            </p:cNvPr>
            <p:cNvCxnSpPr>
              <a:cxnSpLocks/>
            </p:cNvCxnSpPr>
            <p:nvPr/>
          </p:nvCxnSpPr>
          <p:spPr>
            <a:xfrm rot="16200000" flipH="1">
              <a:off x="1818898" y="3713986"/>
              <a:ext cx="116435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4F76A29-5374-CAF2-0FA8-B95AF0D6B941}"/>
                </a:ext>
              </a:extLst>
            </p:cNvPr>
            <p:cNvCxnSpPr>
              <a:cxnSpLocks/>
            </p:cNvCxnSpPr>
            <p:nvPr/>
          </p:nvCxnSpPr>
          <p:spPr>
            <a:xfrm rot="5400000" flipV="1">
              <a:off x="2345216" y="4216840"/>
              <a:ext cx="0" cy="1330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DFD9740-134D-8046-5B76-BF3BCB093772}"/>
                </a:ext>
              </a:extLst>
            </p:cNvPr>
            <p:cNvCxnSpPr>
              <a:cxnSpLocks/>
            </p:cNvCxnSpPr>
            <p:nvPr/>
          </p:nvCxnSpPr>
          <p:spPr>
            <a:xfrm rot="5400000" flipV="1">
              <a:off x="2345216" y="3076552"/>
              <a:ext cx="0" cy="1330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594AEB6-41D2-DBF6-10EA-DF53C96CEAE7}"/>
              </a:ext>
            </a:extLst>
          </p:cNvPr>
          <p:cNvGrpSpPr/>
          <p:nvPr/>
        </p:nvGrpSpPr>
        <p:grpSpPr>
          <a:xfrm>
            <a:off x="2897219" y="1763441"/>
            <a:ext cx="133034" cy="1164355"/>
            <a:chOff x="2278699" y="3131808"/>
            <a:chExt cx="133034" cy="1164355"/>
          </a:xfrm>
        </p:grpSpPr>
        <p:cxnSp>
          <p:nvCxnSpPr>
            <p:cNvPr id="19" name="Straight Connector 18">
              <a:extLst>
                <a:ext uri="{FF2B5EF4-FFF2-40B4-BE49-F238E27FC236}">
                  <a16:creationId xmlns:a16="http://schemas.microsoft.com/office/drawing/2014/main" id="{2AD14A4D-7AFB-FB32-29EA-2781CFA5817C}"/>
                </a:ext>
              </a:extLst>
            </p:cNvPr>
            <p:cNvCxnSpPr>
              <a:cxnSpLocks/>
            </p:cNvCxnSpPr>
            <p:nvPr/>
          </p:nvCxnSpPr>
          <p:spPr>
            <a:xfrm rot="16200000" flipH="1">
              <a:off x="1818898" y="3713986"/>
              <a:ext cx="116435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3B33EF-DE17-295A-B75B-E6FC6B23A8BD}"/>
                </a:ext>
              </a:extLst>
            </p:cNvPr>
            <p:cNvCxnSpPr>
              <a:cxnSpLocks/>
            </p:cNvCxnSpPr>
            <p:nvPr/>
          </p:nvCxnSpPr>
          <p:spPr>
            <a:xfrm rot="5400000" flipV="1">
              <a:off x="2345216" y="4216840"/>
              <a:ext cx="0" cy="1330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22C70B-C9F6-E306-1A4D-DD6B1CDA176D}"/>
                </a:ext>
              </a:extLst>
            </p:cNvPr>
            <p:cNvCxnSpPr>
              <a:cxnSpLocks/>
            </p:cNvCxnSpPr>
            <p:nvPr/>
          </p:nvCxnSpPr>
          <p:spPr>
            <a:xfrm rot="5400000" flipV="1">
              <a:off x="2345216" y="3076552"/>
              <a:ext cx="0" cy="1330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D87AC92-451A-55DE-39FC-335D515E9AFD}"/>
              </a:ext>
            </a:extLst>
          </p:cNvPr>
          <p:cNvGrpSpPr/>
          <p:nvPr/>
        </p:nvGrpSpPr>
        <p:grpSpPr>
          <a:xfrm>
            <a:off x="2897219" y="4536045"/>
            <a:ext cx="133034" cy="1164355"/>
            <a:chOff x="2278699" y="3131808"/>
            <a:chExt cx="133034" cy="1164355"/>
          </a:xfrm>
        </p:grpSpPr>
        <p:cxnSp>
          <p:nvCxnSpPr>
            <p:cNvPr id="224" name="Straight Connector 223">
              <a:extLst>
                <a:ext uri="{FF2B5EF4-FFF2-40B4-BE49-F238E27FC236}">
                  <a16:creationId xmlns:a16="http://schemas.microsoft.com/office/drawing/2014/main" id="{2D5957BF-E3D9-3865-41C1-9F84AD405853}"/>
                </a:ext>
              </a:extLst>
            </p:cNvPr>
            <p:cNvCxnSpPr>
              <a:cxnSpLocks/>
            </p:cNvCxnSpPr>
            <p:nvPr/>
          </p:nvCxnSpPr>
          <p:spPr>
            <a:xfrm rot="16200000" flipH="1">
              <a:off x="1818898" y="3713986"/>
              <a:ext cx="116435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EBD338AF-35F4-06D0-D2B7-FB11B4BABFA7}"/>
                </a:ext>
              </a:extLst>
            </p:cNvPr>
            <p:cNvCxnSpPr>
              <a:cxnSpLocks/>
            </p:cNvCxnSpPr>
            <p:nvPr/>
          </p:nvCxnSpPr>
          <p:spPr>
            <a:xfrm rot="5400000" flipV="1">
              <a:off x="2345216" y="4216840"/>
              <a:ext cx="0" cy="1330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8CBAB71-8DDA-449B-4609-0009B0D24450}"/>
                </a:ext>
              </a:extLst>
            </p:cNvPr>
            <p:cNvCxnSpPr>
              <a:cxnSpLocks/>
            </p:cNvCxnSpPr>
            <p:nvPr/>
          </p:nvCxnSpPr>
          <p:spPr>
            <a:xfrm rot="5400000" flipV="1">
              <a:off x="2345216" y="3076552"/>
              <a:ext cx="0" cy="1330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670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rtinet Master Template">
  <a:themeElements>
    <a:clrScheme name="Fortinet Colors 2021">
      <a:dk1>
        <a:srgbClr val="000000"/>
      </a:dk1>
      <a:lt1>
        <a:srgbClr val="FFFFFF"/>
      </a:lt1>
      <a:dk2>
        <a:srgbClr val="B3B3B3"/>
      </a:dk2>
      <a:lt2>
        <a:srgbClr val="F0F0F0"/>
      </a:lt2>
      <a:accent1>
        <a:srgbClr val="48D597"/>
      </a:accent1>
      <a:accent2>
        <a:srgbClr val="2CCCD3"/>
      </a:accent2>
      <a:accent3>
        <a:srgbClr val="307FE2"/>
      </a:accent3>
      <a:accent4>
        <a:srgbClr val="9063CD"/>
      </a:accent4>
      <a:accent5>
        <a:srgbClr val="A2B2C8"/>
      </a:accent5>
      <a:accent6>
        <a:srgbClr val="DA291C"/>
      </a:accent6>
      <a:hlink>
        <a:srgbClr val="0081E9"/>
      </a:hlink>
      <a:folHlink>
        <a:srgbClr val="307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NT_PPT_16x9_Light_Template(1)" id="{0B032D1B-031F-E14E-A8F4-01897A9EE432}" vid="{9AB235A3-EACC-6B44-BCC7-4286017544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1428</TotalTime>
  <Words>1909</Words>
  <Application>Microsoft Office PowerPoint</Application>
  <PresentationFormat>Widescreen</PresentationFormat>
  <Paragraphs>346</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Inter Light</vt:lpstr>
      <vt:lpstr>Roboto Condensed</vt:lpstr>
      <vt:lpstr>Söhne</vt:lpstr>
      <vt:lpstr>Times New Roman</vt:lpstr>
      <vt:lpstr>Wingdings</vt:lpstr>
      <vt:lpstr>Fortinet Master Template</vt:lpstr>
      <vt:lpstr>PowerPoint Presentation</vt:lpstr>
      <vt:lpstr>PowerPoint Presentation</vt:lpstr>
      <vt:lpstr>Build a “Target Operating Model Framework”</vt:lpstr>
      <vt:lpstr>Services of modern CDC</vt:lpstr>
      <vt:lpstr>PowerPoint Presentation</vt:lpstr>
      <vt:lpstr>SOCaaS Market Opportunity</vt:lpstr>
      <vt:lpstr>The State of the SOC</vt:lpstr>
      <vt:lpstr>CxO Challenges Today</vt:lpstr>
      <vt:lpstr>Build a “Target Operating Model Framework”</vt:lpstr>
      <vt:lpstr>Aligned to Cybersecurity Standards</vt:lpstr>
      <vt:lpstr>SOC Toolset Technical Focus</vt:lpstr>
      <vt:lpstr>Comprehensive Functionality</vt:lpstr>
      <vt:lpstr>Security Operations Vision Speed Operations With AI-Powered Analytics, Automation and Augmentation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Romero</dc:creator>
  <cp:lastModifiedBy>Silviu Pufan</cp:lastModifiedBy>
  <cp:revision>31</cp:revision>
  <dcterms:created xsi:type="dcterms:W3CDTF">2022-02-14T23:16:15Z</dcterms:created>
  <dcterms:modified xsi:type="dcterms:W3CDTF">2023-10-24T08:10:54Z</dcterms:modified>
</cp:coreProperties>
</file>