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0" r:id="rId3"/>
    <p:sldMasterId id="2147483705" r:id="rId4"/>
    <p:sldMasterId id="2147483718" r:id="rId5"/>
    <p:sldMasterId id="2147483721" r:id="rId6"/>
    <p:sldMasterId id="2147483736" r:id="rId7"/>
  </p:sldMasterIdLst>
  <p:notesMasterIdLst>
    <p:notesMasterId r:id="rId20"/>
  </p:notesMasterIdLst>
  <p:sldIdLst>
    <p:sldId id="2134804969" r:id="rId8"/>
    <p:sldId id="2134805292" r:id="rId9"/>
    <p:sldId id="2134805293" r:id="rId10"/>
    <p:sldId id="2134805097" r:id="rId11"/>
    <p:sldId id="2147478853" r:id="rId12"/>
    <p:sldId id="2147478787" r:id="rId13"/>
    <p:sldId id="2134805281" r:id="rId14"/>
    <p:sldId id="2134805294" r:id="rId15"/>
    <p:sldId id="2134805266" r:id="rId16"/>
    <p:sldId id="2052" r:id="rId17"/>
    <p:sldId id="2056" r:id="rId18"/>
    <p:sldId id="2134805271"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7737-F400-454D-B54F-2DBC41FD3811}" type="datetimeFigureOut">
              <a:rPr lang="it-IT" smtClean="0"/>
              <a:t>23/10/2023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BD3CB-4747-4E5C-857E-9F35EDC209DD}" type="slidenum">
              <a:rPr lang="it-IT" smtClean="0"/>
              <a:t>‹#›</a:t>
            </a:fld>
            <a:endParaRPr lang="it-IT"/>
          </a:p>
        </p:txBody>
      </p:sp>
    </p:spTree>
    <p:extLst>
      <p:ext uri="{BB962C8B-B14F-4D97-AF65-F5344CB8AC3E}">
        <p14:creationId xmlns:p14="http://schemas.microsoft.com/office/powerpoint/2010/main" val="58634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ckinsey.com/capabilities/quantumblack/our-insights/the-executives-ai-playbook?page=industri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insey.com/capabilities/quantumblack/our-insights/the-executives-ai-playbook?page=industri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7548E-09C0-4ECC-9E9C-470A1EC45F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Include Link to Customer Stories, Articles, Blog, Press Release</a:t>
            </a:r>
            <a:r>
              <a:rPr lang="en-US" dirty="0"/>
              <a:t> </a:t>
            </a:r>
            <a:r>
              <a:rPr lang="en-US"/>
              <a:t>: </a:t>
            </a:r>
            <a:endParaRPr lang="en-US" dirty="0"/>
          </a:p>
          <a:p>
            <a:r>
              <a:rPr lang="en-US" b="1" dirty="0"/>
              <a:t>Version/Date Created: </a:t>
            </a:r>
            <a:r>
              <a:rPr lang="en-US" dirty="0"/>
              <a:t>5/25/23</a:t>
            </a:r>
          </a:p>
          <a:p>
            <a:r>
              <a:rPr lang="en-US" b="1" dirty="0"/>
              <a:t>Industries: </a:t>
            </a:r>
            <a:r>
              <a:rPr lang="en-US" dirty="0"/>
              <a:t>Government,</a:t>
            </a:r>
          </a:p>
          <a:p>
            <a:r>
              <a:rPr lang="en-US" b="1" dirty="0" err="1"/>
              <a:t>SubIndustries</a:t>
            </a:r>
            <a:r>
              <a:rPr lang="en-US" b="1" dirty="0"/>
              <a:t>: </a:t>
            </a:r>
            <a:r>
              <a:rPr lang="en-US" b="0" dirty="0"/>
              <a:t>Public Finance and Revenue</a:t>
            </a:r>
            <a:endParaRPr lang="en-US" b="1" dirty="0"/>
          </a:p>
          <a:p>
            <a:r>
              <a:rPr lang="en-US" b="1" dirty="0"/>
              <a:t>Value Props/CBOs: </a:t>
            </a:r>
            <a:r>
              <a:rPr lang="en-US" b="0" dirty="0"/>
              <a:t>Tax and Revenue Compliance, </a:t>
            </a:r>
            <a:endParaRPr lang="en-US" dirty="0">
              <a:cs typeface="Calibri"/>
            </a:endParaRPr>
          </a:p>
          <a:p>
            <a:r>
              <a:rPr lang="en-US" b="1" dirty="0">
                <a:cs typeface="Calibri"/>
              </a:rPr>
              <a:t>Sales Play</a:t>
            </a:r>
            <a:r>
              <a:rPr lang="en-US" dirty="0">
                <a:cs typeface="Calibri"/>
              </a:rPr>
              <a:t>: Government Finance</a:t>
            </a:r>
            <a:endParaRPr lang="en-US" dirty="0"/>
          </a:p>
          <a:p>
            <a:r>
              <a:rPr lang="en-US" b="1" dirty="0"/>
              <a:t>Offering: </a:t>
            </a:r>
            <a:r>
              <a:rPr lang="en-US" dirty="0"/>
              <a:t>SAS Viya</a:t>
            </a:r>
            <a:endParaRPr lang="en-US" dirty="0">
              <a:cs typeface="Calibri"/>
            </a:endParaRPr>
          </a:p>
          <a:p>
            <a:r>
              <a:rPr lang="en-US" b="1" dirty="0"/>
              <a:t>Customer Account Name: </a:t>
            </a:r>
            <a:r>
              <a:rPr lang="en-US" b="0" dirty="0"/>
              <a:t>Federal Public Service Finance (Belgium)</a:t>
            </a:r>
            <a:endParaRPr lang="en-US" b="0" dirty="0">
              <a:cs typeface="Calibri"/>
            </a:endParaRPr>
          </a:p>
          <a:p>
            <a:r>
              <a:rPr lang="en-US" b="1" dirty="0"/>
              <a:t>Reference Manager</a:t>
            </a:r>
            <a:r>
              <a:rPr lang="en-US" dirty="0"/>
              <a:t>:</a:t>
            </a:r>
            <a:endParaRPr lang="en-US" dirty="0">
              <a:cs typeface="Calibri"/>
            </a:endParaRPr>
          </a:p>
          <a:p>
            <a:r>
              <a:rPr lang="en-US" b="1" dirty="0"/>
              <a:t>Industry Manager: </a:t>
            </a:r>
            <a:r>
              <a:rPr lang="en-US" dirty="0"/>
              <a:t>Lee Ann Dietz</a:t>
            </a:r>
            <a:endParaRPr lang="en-US" dirty="0">
              <a:cs typeface="Calibri"/>
            </a:endParaRPr>
          </a:p>
          <a:p>
            <a:r>
              <a:rPr lang="en-US" b="1" dirty="0"/>
              <a:t>Geo: </a:t>
            </a:r>
            <a:r>
              <a:rPr lang="en-US" dirty="0"/>
              <a:t>EMEA, SWE</a:t>
            </a:r>
            <a:endParaRPr lang="en-US" dirty="0">
              <a:cs typeface="Calibri"/>
            </a:endParaRPr>
          </a:p>
          <a:p>
            <a:r>
              <a:rPr lang="en-US" b="1" dirty="0"/>
              <a:t>Country/BU: </a:t>
            </a:r>
            <a:r>
              <a:rPr lang="en-US" dirty="0"/>
              <a:t>Belgium</a:t>
            </a:r>
          </a:p>
          <a:p>
            <a:r>
              <a:rPr lang="en-US" b="1" dirty="0">
                <a:cs typeface="Calibri" panose="020F0502020204030204"/>
              </a:rPr>
              <a:t>Customer Name and Title</a:t>
            </a:r>
            <a:r>
              <a:rPr lang="en-US" b="0" dirty="0">
                <a:cs typeface="Calibri" panose="020F0502020204030204"/>
              </a:rPr>
              <a:t>: Adriaan </a:t>
            </a:r>
            <a:r>
              <a:rPr lang="en-US" b="0" dirty="0" err="1">
                <a:cs typeface="Calibri" panose="020F0502020204030204"/>
              </a:rPr>
              <a:t>Luyten</a:t>
            </a:r>
            <a:r>
              <a:rPr lang="en-US" b="0" dirty="0">
                <a:cs typeface="Calibri" panose="020F0502020204030204"/>
              </a:rPr>
              <a:t>, Head of the Tax Policy Unit, FPS Finance</a:t>
            </a:r>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355CA-6858-4870-9252-56B3C3CB14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68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Include Link to Customer Stories, Articles, Blog, Press Release</a:t>
            </a:r>
            <a:r>
              <a:rPr lang="en-US" dirty="0"/>
              <a:t> : https://www.globalgovernmentforum.com/istanbuls-traffic-turnaround-using-ai-and-analytics-to-decongest-cities/</a:t>
            </a:r>
          </a:p>
          <a:p>
            <a:r>
              <a:rPr lang="en-US" b="1" dirty="0"/>
              <a:t>Version/Date Created: </a:t>
            </a:r>
            <a:r>
              <a:rPr lang="en-US" b="0" dirty="0"/>
              <a:t>7/13/2023</a:t>
            </a:r>
          </a:p>
          <a:p>
            <a:r>
              <a:rPr lang="en-US" b="1" dirty="0"/>
              <a:t>Industries: </a:t>
            </a:r>
            <a:r>
              <a:rPr lang="en-US" dirty="0"/>
              <a:t>Government</a:t>
            </a:r>
          </a:p>
          <a:p>
            <a:r>
              <a:rPr lang="en-US" b="1" dirty="0"/>
              <a:t>Value Props/CBOs: </a:t>
            </a:r>
            <a:r>
              <a:rPr lang="en-US" b="0" dirty="0"/>
              <a:t>Advancing with AI</a:t>
            </a:r>
            <a:endParaRPr lang="en-US" b="0" dirty="0">
              <a:cs typeface="Calibri"/>
            </a:endParaRPr>
          </a:p>
          <a:p>
            <a:r>
              <a:rPr lang="en-US" b="1" dirty="0">
                <a:cs typeface="Calibri"/>
              </a:rPr>
              <a:t>Sales Play</a:t>
            </a:r>
            <a:r>
              <a:rPr lang="en-US" dirty="0">
                <a:cs typeface="Calibri"/>
              </a:rPr>
              <a:t>: Infrastructure, Transportation and Smart cities</a:t>
            </a:r>
            <a:endParaRPr lang="en-US" dirty="0"/>
          </a:p>
          <a:p>
            <a:r>
              <a:rPr lang="en-US" b="1" dirty="0"/>
              <a:t>Offering: </a:t>
            </a:r>
            <a:r>
              <a:rPr lang="en-US" dirty="0"/>
              <a:t>SAS Viya</a:t>
            </a:r>
            <a:endParaRPr lang="en-US" dirty="0">
              <a:cs typeface="Calibri"/>
            </a:endParaRPr>
          </a:p>
          <a:p>
            <a:r>
              <a:rPr lang="en-US" b="1" dirty="0"/>
              <a:t>Customer Account Name: </a:t>
            </a:r>
            <a:r>
              <a:rPr lang="en-US" b="0" dirty="0"/>
              <a:t>Istanbul Metropolitan Municipality</a:t>
            </a: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Link to: (it’s in the notes of the slide)</a:t>
            </a:r>
            <a:r>
              <a:rPr lang="en-US" dirty="0"/>
              <a:t> https://www.globalgovernmentforum.com/istanbuls-traffic-turnaround-using-ai-and-analytics-to-decongest-cities/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Reference Manager</a:t>
            </a:r>
            <a:r>
              <a:rPr lang="en-US" dirty="0"/>
              <a:t>:</a:t>
            </a:r>
            <a:endParaRPr lang="en-US" dirty="0">
              <a:cs typeface="Calibri"/>
            </a:endParaRPr>
          </a:p>
          <a:p>
            <a:r>
              <a:rPr lang="en-US" b="1" dirty="0"/>
              <a:t>Industry Manager: </a:t>
            </a:r>
            <a:r>
              <a:rPr lang="en-US" dirty="0"/>
              <a:t>Lee Ann Dietz</a:t>
            </a:r>
            <a:endParaRPr lang="en-US" dirty="0">
              <a:cs typeface="Calibri"/>
            </a:endParaRPr>
          </a:p>
          <a:p>
            <a:r>
              <a:rPr lang="en-US" b="1" dirty="0"/>
              <a:t>Geo: </a:t>
            </a:r>
            <a:r>
              <a:rPr lang="en-US" dirty="0"/>
              <a:t>EMEA</a:t>
            </a:r>
            <a:endParaRPr lang="en-US" dirty="0">
              <a:cs typeface="Calibri"/>
            </a:endParaRPr>
          </a:p>
          <a:p>
            <a:r>
              <a:rPr lang="en-US" b="1" dirty="0"/>
              <a:t>Country/BU: </a:t>
            </a:r>
            <a:r>
              <a:rPr lang="en-US" b="0" dirty="0"/>
              <a:t>Turkey</a:t>
            </a:r>
            <a:endParaRPr lang="en-US" b="0"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355CA-6858-4870-9252-56B3C3CB14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85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Courier New" panose="02070309020205020404" pitchFamily="49" charset="0"/>
              <a:buChar char="o"/>
            </a:pPr>
            <a:r>
              <a:rPr lang="en-US"/>
              <a:t>Thank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52E1B6-B47D-4FE6-B18D-9C73C0BBA4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27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100" u="none">
                <a:solidFill>
                  <a:srgbClr val="0563C1"/>
                </a:solidFill>
                <a:effectLst/>
                <a:latin typeface="Calibri" panose="020F0502020204030204" pitchFamily="34" charset="0"/>
                <a:ea typeface="Calibri" panose="020F0502020204030204" pitchFamily="34" charset="0"/>
                <a:cs typeface="Arial" panose="020B0604020202020204" pitchFamily="34" charset="0"/>
              </a:rPr>
              <a:t>Good morning/afternoon everyone. We are excited to be here to share a bit about SAS, who we are, what we do and why it’s relevant to you and your organization. Let’s jump in.</a:t>
            </a:r>
            <a:endParaRPr lang="en-US" sz="1100" u="none">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u="none">
                <a:effectLst/>
                <a:latin typeface="Calibri" panose="020F0502020204030204" pitchFamily="34" charset="0"/>
                <a:ea typeface="Calibri" panose="020F0502020204030204" pitchFamily="34" charset="0"/>
                <a:cs typeface="Arial" panose="020B0604020202020204" pitchFamily="34" charset="0"/>
              </a:rPr>
              <a:t>Fifteen trillion dollars…</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That’s the </a:t>
            </a:r>
            <a:r>
              <a:rPr lang="en-US"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annual economic value of AI and advanced analytics</a:t>
            </a:r>
            <a:r>
              <a:rPr lang="en-US" sz="1100">
                <a:effectLst/>
                <a:latin typeface="Calibri" panose="020F0502020204030204" pitchFamily="34" charset="0"/>
                <a:ea typeface="Calibri" panose="020F0502020204030204" pitchFamily="34" charset="0"/>
                <a:cs typeface="Arial" panose="020B0604020202020204" pitchFamily="34" charset="0"/>
              </a:rPr>
              <a:t>.</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For [industry], that annual number is [value below].</a:t>
            </a: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Banking = 1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Insurance = ~1.1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Health Care = ~906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Pharma &amp; Medical Products = ~441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Retail = ~1.7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Agriculture = ~486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Consumer Products = ~1.4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Telco = ~521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Oil &amp; Gas = ~402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Public and Social = ~1.2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Manufacturing = ~3 trillion (</a:t>
            </a:r>
            <a:r>
              <a:rPr lang="en-US" sz="1100" i="1" err="1">
                <a:effectLst/>
                <a:latin typeface="Calibri" panose="020F0502020204030204" pitchFamily="34" charset="0"/>
                <a:ea typeface="Calibri" panose="020F0502020204030204" pitchFamily="34" charset="0"/>
                <a:cs typeface="Arial" panose="020B0604020202020204" pitchFamily="34" charset="0"/>
              </a:rPr>
              <a:t>auto+Aerospace+Semi+Electronics+High</a:t>
            </a:r>
            <a:r>
              <a:rPr lang="en-US" sz="1100" i="1">
                <a:effectLst/>
                <a:latin typeface="Calibri" panose="020F0502020204030204" pitchFamily="34" charset="0"/>
                <a:ea typeface="Calibri" panose="020F0502020204030204" pitchFamily="34" charset="0"/>
                <a:cs typeface="Arial" panose="020B0604020202020204" pitchFamily="34" charset="0"/>
              </a:rPr>
              <a:t> </a:t>
            </a:r>
            <a:r>
              <a:rPr lang="en-US" sz="1100" i="1" err="1">
                <a:effectLst/>
                <a:latin typeface="Calibri" panose="020F0502020204030204" pitchFamily="34" charset="0"/>
                <a:ea typeface="Calibri" panose="020F0502020204030204" pitchFamily="34" charset="0"/>
                <a:cs typeface="Arial" panose="020B0604020202020204" pitchFamily="34" charset="0"/>
              </a:rPr>
              <a:t>Tech+Chem+Materials</a:t>
            </a:r>
            <a:r>
              <a:rPr lang="en-US" sz="1100" i="1">
                <a:effectLst/>
                <a:latin typeface="Calibri" panose="020F0502020204030204" pitchFamily="34" charset="0"/>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An enormous amount of opportunity… that is largely untapped… </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In fact, McKinsey estimates that the best companies realize about 50 percent of the value that AI and advanced analytics can offer, and some are seeing as little as 10 percent.</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For you, realizing this potential could be improving top line revenue, increasing margins, operating more efficiently, delivering on customer expectations, turning disruptions into opportunities… ultimately creating shareholder value.</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So how do you do it? How do you begin to fully capture this opportunity? </a:t>
            </a:r>
          </a:p>
          <a:p>
            <a:endParaRPr lang="en-US"/>
          </a:p>
          <a:p>
            <a:r>
              <a:rPr lang="en-US"/>
              <a:t>Sources:</a:t>
            </a:r>
          </a:p>
          <a:p>
            <a:r>
              <a:rPr lang="en-US"/>
              <a:t>15 Trillion - https://www.mckinsey.com/capabilities/quantumblack/our-insights/the-executives-ai-playbook?page=industries/</a:t>
            </a:r>
          </a:p>
          <a:p>
            <a:r>
              <a:rPr lang="en-US"/>
              <a:t>50% + 10% stat: https://www.mckinsey.com/capabilities/quantumblack/our-insights/ten-red-flags-signaling-your-analytics-program-will-fail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27874-D9C8-40E9-B4FA-2BA7A55B8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73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100" u="none">
                <a:solidFill>
                  <a:srgbClr val="0563C1"/>
                </a:solidFill>
                <a:effectLst/>
                <a:latin typeface="Calibri" panose="020F0502020204030204" pitchFamily="34" charset="0"/>
                <a:ea typeface="Calibri" panose="020F0502020204030204" pitchFamily="34" charset="0"/>
                <a:cs typeface="Arial" panose="020B0604020202020204" pitchFamily="34" charset="0"/>
              </a:rPr>
              <a:t>Good morning/afternoon everyone. We are excited to be here to share a bit about SAS, who we are, what we do and why it’s relevant to you and your organization. Let’s jump in.</a:t>
            </a:r>
            <a:endParaRPr lang="en-US" sz="1100" u="none">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u="none">
                <a:effectLst/>
                <a:latin typeface="Calibri" panose="020F0502020204030204" pitchFamily="34" charset="0"/>
                <a:ea typeface="Calibri" panose="020F0502020204030204" pitchFamily="34" charset="0"/>
                <a:cs typeface="Arial" panose="020B0604020202020204" pitchFamily="34" charset="0"/>
              </a:rPr>
              <a:t>Fifteen trillion dollars…</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That’s the </a:t>
            </a:r>
            <a:r>
              <a:rPr lang="en-US"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annual economic value of AI and advanced analytics</a:t>
            </a:r>
            <a:r>
              <a:rPr lang="en-US" sz="1100">
                <a:effectLst/>
                <a:latin typeface="Calibri" panose="020F0502020204030204" pitchFamily="34" charset="0"/>
                <a:ea typeface="Calibri" panose="020F0502020204030204" pitchFamily="34" charset="0"/>
                <a:cs typeface="Arial" panose="020B0604020202020204" pitchFamily="34" charset="0"/>
              </a:rPr>
              <a:t>.</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For [industry], that annual number is [value below].</a:t>
            </a: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Banking = 1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Insurance = ~1.1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Health Care = ~906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Pharma &amp; Medical Products = ~441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Retail = ~1.7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Agriculture = ~486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Consumer Products = ~1.4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Telco = ~521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Oil &amp; Gas = ~402 billion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Public and Social = ~1.2 trillion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Symbol" panose="05050102010706020507" pitchFamily="18" charset="2"/>
              <a:buChar char=""/>
            </a:pPr>
            <a:r>
              <a:rPr lang="en-US" sz="1100" i="1">
                <a:effectLst/>
                <a:latin typeface="Calibri" panose="020F0502020204030204" pitchFamily="34" charset="0"/>
                <a:ea typeface="Calibri" panose="020F0502020204030204" pitchFamily="34" charset="0"/>
                <a:cs typeface="Arial" panose="020B0604020202020204" pitchFamily="34" charset="0"/>
              </a:rPr>
              <a:t>Manufacturing = ~3 trillion (</a:t>
            </a:r>
            <a:r>
              <a:rPr lang="en-US" sz="1100" i="1" err="1">
                <a:effectLst/>
                <a:latin typeface="Calibri" panose="020F0502020204030204" pitchFamily="34" charset="0"/>
                <a:ea typeface="Calibri" panose="020F0502020204030204" pitchFamily="34" charset="0"/>
                <a:cs typeface="Arial" panose="020B0604020202020204" pitchFamily="34" charset="0"/>
              </a:rPr>
              <a:t>auto+Aerospace+Semi+Electronics+High</a:t>
            </a:r>
            <a:r>
              <a:rPr lang="en-US" sz="1100" i="1">
                <a:effectLst/>
                <a:latin typeface="Calibri" panose="020F0502020204030204" pitchFamily="34" charset="0"/>
                <a:ea typeface="Calibri" panose="020F0502020204030204" pitchFamily="34" charset="0"/>
                <a:cs typeface="Arial" panose="020B0604020202020204" pitchFamily="34" charset="0"/>
              </a:rPr>
              <a:t> </a:t>
            </a:r>
            <a:r>
              <a:rPr lang="en-US" sz="1100" i="1" err="1">
                <a:effectLst/>
                <a:latin typeface="Calibri" panose="020F0502020204030204" pitchFamily="34" charset="0"/>
                <a:ea typeface="Calibri" panose="020F0502020204030204" pitchFamily="34" charset="0"/>
                <a:cs typeface="Arial" panose="020B0604020202020204" pitchFamily="34" charset="0"/>
              </a:rPr>
              <a:t>Tech+Chem+Materials</a:t>
            </a:r>
            <a:r>
              <a:rPr lang="en-US" sz="1100" i="1">
                <a:effectLst/>
                <a:latin typeface="Calibri" panose="020F0502020204030204" pitchFamily="34" charset="0"/>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An enormous amount of opportunity… that is largely untapped… </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In fact, McKinsey estimates that the best companies realize about 50 percent of the value that AI and advanced analytics can offer, and some are seeing as little as 10 percent.</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For you, realizing this potential could be improving top line revenue, increasing margins, operating more efficiently, delivering on customer expectations, turning disruptions into opportunities… ultimately creating shareholder value.</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panose="020F0502020204030204" pitchFamily="34" charset="0"/>
                <a:ea typeface="Calibri" panose="020F0502020204030204" pitchFamily="34" charset="0"/>
                <a:cs typeface="Arial" panose="020B0604020202020204" pitchFamily="34" charset="0"/>
              </a:rPr>
              <a:t>So how do you do it? How do you begin to fully capture this opportunity? </a:t>
            </a:r>
          </a:p>
          <a:p>
            <a:endParaRPr lang="en-US"/>
          </a:p>
          <a:p>
            <a:r>
              <a:rPr lang="en-US"/>
              <a:t>Sources:</a:t>
            </a:r>
          </a:p>
          <a:p>
            <a:r>
              <a:rPr lang="en-US"/>
              <a:t>15 Trillion - https://www.mckinsey.com/capabilities/quantumblack/our-insights/the-executives-ai-playbook?page=industries/</a:t>
            </a:r>
          </a:p>
          <a:p>
            <a:r>
              <a:rPr lang="en-US"/>
              <a:t>50% + 10% stat: https://www.mckinsey.com/capabilities/quantumblack/our-insights/ten-red-flags-signaling-your-analytics-program-will-fail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327874-D9C8-40E9-B4FA-2BA7A55B8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73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all feeling this sense of urgency to become more resilient. That’s why there’s so much momentum around AI in the analytics space and it’s why 76% of enterprises are prioritizing AI and machine learning in their 2021 budgets (Forbes).</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all this momentum surrounding AI – it’s driven by data. </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want to make better decisions and become more resilient, we know AI can help with that and we know that data is the fuel that powers AI, but here’s the kicker…</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Most companies’ data isn’t being used. In fact, 73 percent of company data goes unused for analytics.</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know analytic models are where analytics get deployed to drive value, yet more than 80 percent of those analytic models never make it into production. And 90 percent of those that do take more than three months to deploy.</a:t>
            </a:r>
          </a:p>
          <a:p>
            <a:pPr marL="285750" marR="0" lvl="0" indent="-285750">
              <a:lnSpc>
                <a:spcPct val="107000"/>
              </a:lnSpc>
              <a:spcBef>
                <a:spcPts val="0"/>
              </a:spcBef>
              <a:spcAft>
                <a:spcPts val="0"/>
              </a:spcAft>
              <a:buFont typeface="Arial" panose="020B0604020202020204" pitchFamily="34" charset="0"/>
              <a:buChar cha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Transition: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So, we must ask ourselves, why is it so hard to leverage our data to the fullest? It’s clear that organizations see the value potential here but realizing that potential creates a clear challenge – a challenge that makes our vision even more important.</a:t>
            </a:r>
          </a:p>
          <a:p>
            <a:pPr marL="171450" indent="-171450">
              <a:buFont typeface="Arial" panose="020B0604020202020204" pitchFamily="34" charset="0"/>
              <a:buChar char="•"/>
            </a:pPr>
            <a:endParaRPr lang="en-US" dirty="0">
              <a:cs typeface="+mn-lt"/>
            </a:endParaRPr>
          </a:p>
        </p:txBody>
      </p:sp>
    </p:spTree>
    <p:extLst>
      <p:ext uri="{BB962C8B-B14F-4D97-AF65-F5344CB8AC3E}">
        <p14:creationId xmlns:p14="http://schemas.microsoft.com/office/powerpoint/2010/main" val="1348711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141288"/>
            <a:ext cx="6959601" cy="3916362"/>
          </a:xfrm>
        </p:spPr>
      </p:sp>
      <p:sp>
        <p:nvSpPr>
          <p:cNvPr id="3" name="Notes Placeholder 2"/>
          <p:cNvSpPr>
            <a:spLocks noGrp="1"/>
          </p:cNvSpPr>
          <p:nvPr>
            <p:ph type="body" idx="1"/>
          </p:nvPr>
        </p:nvSpPr>
        <p:spPr/>
        <p:txBody>
          <a:bodyPr/>
          <a:lstStyle/>
          <a:p>
            <a:r>
              <a:rPr lang="en-US" dirty="0"/>
              <a:t>Recommend using this slide when a single SAS slide is needed – e.g. SAS “brag slide” at a conference </a:t>
            </a:r>
          </a:p>
          <a:p>
            <a:endParaRPr lang="en-US" dirty="0"/>
          </a:p>
          <a:p>
            <a:r>
              <a:rPr lang="en-US" dirty="0"/>
              <a:t>Opportunity for customization/Other stats that could be included:</a:t>
            </a:r>
          </a:p>
          <a:p>
            <a:pPr marL="171450" indent="-171450">
              <a:buFont typeface="Arial" panose="020B0604020202020204" pitchFamily="34" charset="0"/>
              <a:buChar char="•"/>
            </a:pPr>
            <a:r>
              <a:rPr lang="en-US" dirty="0"/>
              <a:t>Companies that Care list could also be “Recognized by Fortune as World’s Best Workplace” or “Recognized by the Human Rights Campaign Foundation as Best Place to Work for LGBTQ+ Equality”</a:t>
            </a:r>
          </a:p>
          <a:p>
            <a:pPr marL="171450" indent="-171450">
              <a:buFont typeface="Arial" panose="020B0604020202020204" pitchFamily="34" charset="0"/>
              <a:buChar char="•"/>
            </a:pPr>
            <a:r>
              <a:rPr lang="en-US" dirty="0"/>
              <a:t>60% of new sales influenced by partners</a:t>
            </a:r>
          </a:p>
          <a:p>
            <a:endParaRPr lang="en-US" dirty="0"/>
          </a:p>
          <a:p>
            <a:r>
              <a:rPr lang="en-US" dirty="0"/>
              <a:t>Sources:</a:t>
            </a:r>
          </a:p>
          <a:p>
            <a:r>
              <a:rPr lang="en-US" dirty="0"/>
              <a:t>2021-22 Annual Report</a:t>
            </a:r>
          </a:p>
          <a:p>
            <a:r>
              <a:rPr lang="en-US" dirty="0"/>
              <a:t>SAS Corporate Facts and Figures (Apr. 5, 2022 update)</a:t>
            </a:r>
          </a:p>
          <a:p>
            <a:r>
              <a:rPr lang="en-US" dirty="0"/>
              <a:t>SAS Leader in 4 analyst firm assessments 2020 slide by slide</a:t>
            </a:r>
          </a:p>
          <a:p>
            <a:r>
              <a:rPr lang="en-US" dirty="0"/>
              <a:t>Gartner Magic Quadrant for Data Science and Machine Learning Platforms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Customer Retention (Debbie Thompson email source): </a:t>
            </a:r>
            <a:r>
              <a:rPr lang="en-US" sz="1800" b="1" dirty="0">
                <a:solidFill>
                  <a:srgbClr val="70AD47"/>
                </a:solidFill>
                <a:effectLst/>
                <a:latin typeface="Calibri" panose="020F0502020204030204" pitchFamily="34" charset="0"/>
                <a:ea typeface="Times New Roman" panose="02020603050405020304" pitchFamily="18" charset="0"/>
              </a:rPr>
              <a:t>For Customer Retention</a:t>
            </a:r>
            <a:r>
              <a:rPr lang="en-US" sz="1800" dirty="0">
                <a:solidFill>
                  <a:srgbClr val="70AD47"/>
                </a:solidFill>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(using the same source in the past) we get </a:t>
            </a:r>
            <a:r>
              <a:rPr lang="en-US" sz="1800" dirty="0">
                <a:effectLst/>
                <a:highlight>
                  <a:srgbClr val="00FF00"/>
                </a:highlight>
                <a:latin typeface="Calibri" panose="020F0502020204030204" pitchFamily="34" charset="0"/>
                <a:ea typeface="Times New Roman" panose="02020603050405020304" pitchFamily="18" charset="0"/>
              </a:rPr>
              <a:t>96.4% Customer Retention for 2021</a:t>
            </a:r>
            <a:r>
              <a:rPr lang="en-US" sz="1800" dirty="0">
                <a:effectLst/>
                <a:latin typeface="Calibri" panose="020F0502020204030204" pitchFamily="34" charset="0"/>
                <a:ea typeface="Times New Roman" panose="02020603050405020304" pitchFamily="18" charset="0"/>
              </a:rPr>
              <a:t>  </a:t>
            </a:r>
            <a:r>
              <a:rPr lang="en-US" sz="1800" dirty="0">
                <a:solidFill>
                  <a:srgbClr val="4472C4"/>
                </a:solidFill>
                <a:effectLst/>
                <a:latin typeface="Calibri" panose="020F0502020204030204" pitchFamily="34" charset="0"/>
                <a:ea typeface="Times New Roman" panose="02020603050405020304" pitchFamily="18" charset="0"/>
              </a:rPr>
              <a:t>(vs. 96.0% in 2020).  </a:t>
            </a:r>
            <a:r>
              <a:rPr lang="en-US" sz="1800" i="1" dirty="0">
                <a:effectLst/>
                <a:latin typeface="Calibri" panose="020F0502020204030204" pitchFamily="34" charset="0"/>
                <a:ea typeface="Times New Roman" panose="02020603050405020304" pitchFamily="18" charset="0"/>
              </a:rPr>
              <a:t>**Note, the </a:t>
            </a:r>
            <a:r>
              <a:rPr lang="en-US" sz="1800" i="1" dirty="0" err="1">
                <a:effectLst/>
                <a:latin typeface="Calibri" panose="020F0502020204030204" pitchFamily="34" charset="0"/>
                <a:ea typeface="Times New Roman" panose="02020603050405020304" pitchFamily="18" charset="0"/>
              </a:rPr>
              <a:t>datasource</a:t>
            </a:r>
            <a:r>
              <a:rPr lang="en-US" sz="1800" i="1" dirty="0">
                <a:effectLst/>
                <a:latin typeface="Calibri" panose="020F0502020204030204" pitchFamily="34" charset="0"/>
                <a:ea typeface="Times New Roman" panose="02020603050405020304" pitchFamily="18" charset="0"/>
              </a:rPr>
              <a:t>/report used to get this stat will eventually be overhauled as they are built off legacy data/programs. </a:t>
            </a:r>
            <a:endParaRPr lang="en-US" dirty="0"/>
          </a:p>
        </p:txBody>
      </p:sp>
      <p:sp>
        <p:nvSpPr>
          <p:cNvPr id="4" name="Slide Number Placeholder 3"/>
          <p:cNvSpPr>
            <a:spLocks noGrp="1"/>
          </p:cNvSpPr>
          <p:nvPr>
            <p:ph type="sldNum" sz="quarter" idx="10"/>
          </p:nvPr>
        </p:nvSpPr>
        <p:spPr/>
        <p:txBody>
          <a:bodyPr/>
          <a:lstStyle/>
          <a:p>
            <a:pPr marL="0" marR="0" lvl="0" indent="0" algn="l" defTabSz="457175" rtl="0" eaLnBrk="1" fontAlgn="auto" latinLnBrk="0" hangingPunct="1">
              <a:lnSpc>
                <a:spcPct val="100000"/>
              </a:lnSpc>
              <a:spcBef>
                <a:spcPts val="0"/>
              </a:spcBef>
              <a:spcAft>
                <a:spcPts val="0"/>
              </a:spcAft>
              <a:buClrTx/>
              <a:buSzTx/>
              <a:buFontTx/>
              <a:buNone/>
              <a:tabLst/>
              <a:defRPr/>
            </a:pPr>
            <a:fld id="{BAE402D1-88AD-43C2-B8BB-8C7904BBCA11}" type="slidenum">
              <a:rPr kumimoji="0" lang="en-US" sz="1800" b="0" i="0" u="none" strike="noStrike" kern="1200" cap="none" spc="0" normalizeH="0" baseline="0" noProof="0">
                <a:ln>
                  <a:noFill/>
                </a:ln>
                <a:solidFill>
                  <a:srgbClr val="596267"/>
                </a:solidFill>
                <a:effectLst/>
                <a:uLnTx/>
                <a:uFillTx/>
                <a:latin typeface="Calibri" panose="020F0502020204030204"/>
                <a:ea typeface="+mn-ea"/>
                <a:cs typeface="+mn-cs"/>
              </a:rPr>
              <a:pPr marL="0" marR="0" lvl="0" indent="0" algn="l" defTabSz="457175"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srgbClr val="59626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55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buFont typeface="Arial" panose="020B0604020202020204" pitchFamily="34" charset="0"/>
              <a:buChar char="•"/>
            </a:pPr>
            <a:r>
              <a:rPr lang="en-US" sz="2000" kern="100" dirty="0">
                <a:latin typeface="Calibri" panose="020F0502020204030204" pitchFamily="34" charset="0"/>
                <a:ea typeface="Calibri" panose="020F0502020204030204" pitchFamily="34" charset="0"/>
                <a:cs typeface="Arial" panose="020B0604020202020204" pitchFamily="34" charset="0"/>
              </a:rPr>
              <a:t>SAS are la </a:t>
            </a:r>
            <a:r>
              <a:rPr lang="en-US" sz="2000" kern="100" dirty="0" err="1">
                <a:latin typeface="Calibri" panose="020F0502020204030204" pitchFamily="34" charset="0"/>
                <a:ea typeface="Calibri" panose="020F0502020204030204" pitchFamily="34" charset="0"/>
                <a:cs typeface="Arial" panose="020B0604020202020204" pitchFamily="34" charset="0"/>
              </a:rPr>
              <a:t>baza</a:t>
            </a:r>
            <a:r>
              <a:rPr lang="en-US" sz="2000" kern="100" dirty="0">
                <a:latin typeface="Calibri" panose="020F0502020204030204" pitchFamily="34" charset="0"/>
                <a:ea typeface="Calibri" panose="020F0502020204030204" pitchFamily="34" charset="0"/>
                <a:cs typeface="Arial" panose="020B0604020202020204" pitchFamily="34" charset="0"/>
              </a:rPr>
              <a:t> o </a:t>
            </a:r>
            <a:r>
              <a:rPr lang="en-US" sz="2000" kern="100" dirty="0" err="1">
                <a:latin typeface="Calibri" panose="020F0502020204030204" pitchFamily="34" charset="0"/>
                <a:ea typeface="Calibri" panose="020F0502020204030204" pitchFamily="34" charset="0"/>
                <a:cs typeface="Arial" panose="020B0604020202020204" pitchFamily="34" charset="0"/>
              </a:rPr>
              <a:t>experienta</a:t>
            </a:r>
            <a:r>
              <a:rPr lang="en-US" sz="2000" kern="100" dirty="0">
                <a:latin typeface="Calibri" panose="020F0502020204030204" pitchFamily="34" charset="0"/>
                <a:ea typeface="Calibri" panose="020F0502020204030204" pitchFamily="34" charset="0"/>
                <a:cs typeface="Arial" panose="020B0604020202020204" pitchFamily="34" charset="0"/>
              </a:rPr>
              <a:t> de </a:t>
            </a:r>
            <a:r>
              <a:rPr lang="en-US" sz="2000" kern="100" dirty="0" err="1">
                <a:latin typeface="Calibri" panose="020F0502020204030204" pitchFamily="34" charset="0"/>
                <a:ea typeface="Calibri" panose="020F0502020204030204" pitchFamily="34" charset="0"/>
                <a:cs typeface="Arial" panose="020B0604020202020204" pitchFamily="34" charset="0"/>
              </a:rPr>
              <a:t>peste</a:t>
            </a:r>
            <a:r>
              <a:rPr lang="en-US" sz="2000" kern="100" dirty="0">
                <a:latin typeface="Calibri" panose="020F0502020204030204" pitchFamily="34" charset="0"/>
                <a:ea typeface="Calibri" panose="020F0502020204030204" pitchFamily="34" charset="0"/>
                <a:cs typeface="Arial" panose="020B0604020202020204" pitchFamily="34" charset="0"/>
              </a:rPr>
              <a:t> 45 de ani.</a:t>
            </a:r>
          </a:p>
          <a:p>
            <a:pPr marL="342900" indent="-342900" fontAlgn="base">
              <a:buFont typeface="Arial" panose="020B0604020202020204" pitchFamily="34" charset="0"/>
              <a:buChar char="•"/>
            </a:pP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A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inceput</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in 1976 cu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produse</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in zona de Raportare si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Stattistica</a:t>
            </a:r>
            <a:endPar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endParaRPr>
          </a:p>
          <a:p>
            <a:pPr marL="342900" indent="-342900" fontAlgn="base">
              <a:buFont typeface="Arial" panose="020B0604020202020204" pitchFamily="34" charset="0"/>
              <a:buChar char="•"/>
            </a:pP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Avand</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la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baza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cel</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mai</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bun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produs</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de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statistica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dezvoltarea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unor</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noi</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produse</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de machine learning si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inteligenta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artificiala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fost</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fireasca</a:t>
            </a:r>
            <a:endPar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endParaRPr>
          </a:p>
          <a:p>
            <a:pPr marL="342900" indent="-342900" fontAlgn="base">
              <a:buFont typeface="Arial" panose="020B0604020202020204" pitchFamily="34" charset="0"/>
              <a:buChar char="•"/>
            </a:pP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Intre</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timp</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produsele</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au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evoluat</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si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incepand</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cu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anii</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2010 a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inceput</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moderinizarea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si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migrarea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solutiilor</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intr</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-o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platforma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cloud-ready</a:t>
            </a:r>
          </a:p>
          <a:p>
            <a:pPr marL="342900" indent="-342900" fontAlgn="base">
              <a:buFont typeface="Arial" panose="020B0604020202020204" pitchFamily="34" charset="0"/>
              <a:buChar char="•"/>
            </a:pP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Aceasta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este</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platforma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Viya</a:t>
            </a:r>
          </a:p>
          <a:p>
            <a:pPr marL="342900" indent="-342900" fontAlgn="base">
              <a:buFont typeface="Arial" panose="020B0604020202020204" pitchFamily="34" charset="0"/>
              <a:buChar char="•"/>
            </a:pP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Peste</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platforma</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Viya au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fost</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dezvoltate</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si migrate o </a:t>
            </a:r>
            <a:r>
              <a:rPr lang="en-US" sz="20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serie</a:t>
            </a:r>
            <a:r>
              <a:rPr lang="en-US" sz="20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 de Solutii </a:t>
            </a:r>
          </a:p>
          <a:p>
            <a:pPr marL="1257300" lvl="1" indent="-342900" fontAlgn="base">
              <a:buFont typeface="Arial" panose="020B0604020202020204" pitchFamily="34" charset="0"/>
              <a:buChar char="•"/>
            </a:pPr>
            <a:r>
              <a:rPr lang="en-US" sz="1800" kern="1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Frauda</a:t>
            </a:r>
            <a:endParaRPr lang="en-US" sz="1800" kern="100" dirty="0">
              <a:solidFill>
                <a:srgbClr val="000000"/>
              </a:solidFill>
              <a:latin typeface="Calibri" panose="020F0502020204030204" pitchFamily="34" charset="0"/>
              <a:ea typeface="Times New Roman" panose="02020603050405020304" pitchFamily="18" charset="0"/>
              <a:cs typeface="Arial" panose="020B0604020202020204" pitchFamily="34" charset="0"/>
            </a:endParaRPr>
          </a:p>
          <a:p>
            <a:pPr marL="1257300" lvl="1" indent="-342900" fontAlgn="base">
              <a:buFont typeface="Arial" panose="020B0604020202020204" pitchFamily="34" charset="0"/>
              <a:buChar char="•"/>
            </a:pPr>
            <a:r>
              <a:rPr lang="en-US" sz="18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Risk</a:t>
            </a:r>
          </a:p>
          <a:p>
            <a:pPr marL="1257300" lvl="1" indent="-342900" fontAlgn="base">
              <a:buFont typeface="Arial" panose="020B0604020202020204" pitchFamily="34" charset="0"/>
              <a:buChar char="•"/>
            </a:pPr>
            <a:r>
              <a:rPr lang="en-US" sz="1800"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Intelligence Decisioning</a:t>
            </a:r>
          </a:p>
          <a:p>
            <a:pPr marL="1257300" lvl="1" indent="-342900" fontAlgn="base">
              <a:buFont typeface="Arial" panose="020B0604020202020204" pitchFamily="34" charset="0"/>
              <a:buChar char="•"/>
            </a:pPr>
            <a:endParaRPr lang="en-US" sz="1800" kern="100" dirty="0">
              <a:solidFill>
                <a:srgbClr val="000000"/>
              </a:solidFill>
              <a:latin typeface="Calibri" panose="020F0502020204030204" pitchFamily="34" charset="0"/>
              <a:ea typeface="Times New Roman" panose="02020603050405020304" pitchFamily="18" charset="0"/>
              <a:cs typeface="Arial" panose="020B0604020202020204" pitchFamily="34" charset="0"/>
            </a:endParaRPr>
          </a:p>
          <a:p>
            <a:pPr marL="1257300" lvl="1" indent="-342900" fontAlgn="base">
              <a:buFont typeface="Arial" panose="020B0604020202020204" pitchFamily="34" charset="0"/>
              <a:buChar char="•"/>
            </a:pPr>
            <a:endParaRPr lang="en-US" sz="1800" dirty="0">
              <a:solidFill>
                <a:srgbClr val="000000"/>
              </a:solidFill>
              <a:ea typeface="Times New Roman" panose="02020603050405020304" pitchFamily="18" charset="0"/>
            </a:endParaRPr>
          </a:p>
          <a:p>
            <a:pPr marL="465887" lvl="1" indent="0">
              <a:buFont typeface="Courier New" panose="02070309020205020404" pitchFamily="49" charset="0"/>
              <a:buNone/>
            </a:pPr>
            <a:endParaRPr lang="en-US" sz="2400" kern="100" dirty="0">
              <a:latin typeface="Calibri" panose="020F0502020204030204" pitchFamily="34" charset="0"/>
              <a:ea typeface="Calibri" panose="020F0502020204030204" pitchFamily="34" charset="0"/>
              <a:cs typeface="Arial" panose="020B0604020202020204" pitchFamily="34" charset="0"/>
            </a:endParaRPr>
          </a:p>
          <a:p>
            <a:pPr marL="299866" lvl="0" indent="-291179">
              <a:buFont typeface="Courier New" panose="02070309020205020404" pitchFamily="49" charset="0"/>
              <a:buChar char="o"/>
            </a:pPr>
            <a:endParaRPr lang="en-US" sz="2400" kern="1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397660" rtl="0" eaLnBrk="1" fontAlgn="auto" latinLnBrk="0" hangingPunct="1">
              <a:lnSpc>
                <a:spcPct val="100000"/>
              </a:lnSpc>
              <a:spcBef>
                <a:spcPts val="0"/>
              </a:spcBef>
              <a:spcAft>
                <a:spcPts val="0"/>
              </a:spcAft>
              <a:buClrTx/>
              <a:buSzTx/>
              <a:buFontTx/>
              <a:buNone/>
              <a:tabLst/>
              <a:defRPr/>
            </a:pPr>
            <a:fld id="{0F870AB4-B06A-0C43-BB33-0D861191DF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9766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021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Calibri" panose="020F0502020204030204" pitchFamily="34" charset="0"/>
                <a:ea typeface="Calibri" panose="020F0502020204030204" pitchFamily="34" charset="0"/>
                <a:cs typeface="Arial" panose="020B0604020202020204" pitchFamily="34" charset="0"/>
              </a:rPr>
              <a:t>Which brings me to our second distinct difference with SAS, our Industry Solutions.  </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Calibri" panose="020F0502020204030204" pitchFamily="34" charset="0"/>
                <a:ea typeface="Calibri" panose="020F0502020204030204" pitchFamily="34" charset="0"/>
                <a:cs typeface="Arial" panose="020B0604020202020204" pitchFamily="34" charset="0"/>
              </a:rPr>
              <a:t>And I’m not just talking “marketecture” that outlines a use case and tools to solve it – I’m talking industry and domain IP </a:t>
            </a:r>
            <a:r>
              <a:rPr lang="en-US" sz="1800" b="1">
                <a:effectLst/>
                <a:latin typeface="Calibri" panose="020F0502020204030204" pitchFamily="34" charset="0"/>
                <a:ea typeface="Calibri" panose="020F0502020204030204" pitchFamily="34" charset="0"/>
                <a:cs typeface="Arial" panose="020B0604020202020204" pitchFamily="34" charset="0"/>
              </a:rPr>
              <a:t>inside</a:t>
            </a:r>
            <a:r>
              <a:rPr lang="en-US" sz="1800">
                <a:effectLst/>
                <a:latin typeface="Calibri" panose="020F0502020204030204" pitchFamily="34" charset="0"/>
                <a:ea typeface="Calibri" panose="020F0502020204030204" pitchFamily="34" charset="0"/>
                <a:cs typeface="Arial" panose="020B0604020202020204" pitchFamily="34" charset="0"/>
              </a:rPr>
              <a:t> and supported as a version-able R&amp;D solution.</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Calibri" panose="020F0502020204030204" pitchFamily="34" charset="0"/>
                <a:ea typeface="Calibri" panose="020F0502020204030204" pitchFamily="34" charset="0"/>
                <a:cs typeface="Arial" panose="020B0604020202020204" pitchFamily="34" charset="0"/>
              </a:rPr>
              <a:t>Let’s dig into what that means.  </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Calibri" panose="020F0502020204030204" pitchFamily="34" charset="0"/>
                <a:ea typeface="Calibri" panose="020F0502020204030204" pitchFamily="34" charset="0"/>
                <a:cs typeface="Arial" panose="020B0604020202020204" pitchFamily="34" charset="0"/>
              </a:rPr>
              <a:t>First, SAS began developing analytically driven industry and domain solutions more than 25 years ago. We now have a set of solutions that solve some of the toughest data-driven challenges across fraud and security, risk management, supply chain optimization, product quality, customer experience, clinical drug development, health care optimization, manufacturing asset performance, and more.</a:t>
            </a:r>
          </a:p>
          <a:p>
            <a:pPr marL="742950" marR="0" lvl="1" indent="-285750">
              <a:lnSpc>
                <a:spcPct val="107000"/>
              </a:lnSpc>
              <a:spcBef>
                <a:spcPts val="0"/>
              </a:spcBef>
              <a:spcAft>
                <a:spcPts val="0"/>
              </a:spcAft>
              <a:buFont typeface="Courier New" panose="02070309020205020404" pitchFamily="49" charset="0"/>
              <a:buChar char="o"/>
            </a:pPr>
            <a:r>
              <a:rPr lang="en-US" sz="1800">
                <a:effectLst/>
                <a:latin typeface="Calibri" panose="020F0502020204030204" pitchFamily="34" charset="0"/>
                <a:ea typeface="Calibri" panose="020F0502020204030204" pitchFamily="34" charset="0"/>
                <a:cs typeface="Arial" panose="020B0604020202020204" pitchFamily="34" charset="0"/>
              </a:rPr>
              <a:t>These solutions come with business user interfaces, domain-specific analytic models, pre-designed data integration and models, and more. They are designed by industry experts to work with your operational systems and accelerate and preserve value in your organization.</a:t>
            </a:r>
          </a:p>
          <a:p>
            <a:pPr marL="742950" marR="0" lvl="1" indent="-285750">
              <a:lnSpc>
                <a:spcPct val="107000"/>
              </a:lnSpc>
              <a:spcBef>
                <a:spcPts val="0"/>
              </a:spcBef>
              <a:spcAft>
                <a:spcPts val="800"/>
              </a:spcAft>
              <a:buFont typeface="Courier New" panose="02070309020205020404" pitchFamily="49" charset="0"/>
              <a:buChar char="o"/>
            </a:pPr>
            <a:r>
              <a:rPr lang="en-US" sz="1800">
                <a:effectLst/>
                <a:latin typeface="Calibri" panose="020F0502020204030204" pitchFamily="34" charset="0"/>
                <a:ea typeface="Calibri" panose="020F0502020204030204" pitchFamily="34" charset="0"/>
                <a:cs typeface="Arial" panose="020B0604020202020204" pitchFamily="34" charset="0"/>
              </a:rPr>
              <a:t>Let me share just a couple quick examples of where you’re likely experiencing these solutions…and probably don’t even know it.</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52E1B6-B47D-4FE6-B18D-9C73C0BBA4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18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r>
              <a:rPr lang="en-US" sz="1200" b="1">
                <a:effectLst/>
                <a:latin typeface="Calibri" panose="020F0502020204030204" pitchFamily="34" charset="0"/>
                <a:ea typeface="Calibri" panose="020F0502020204030204" pitchFamily="34" charset="0"/>
                <a:cs typeface="Arial" panose="020B0604020202020204" pitchFamily="34" charset="0"/>
              </a:rPr>
              <a:t>Note to presenter: This slide should be used if you plan to click through ALL industries below. If you’d prefer to shorten this section and only use a sampling of the industry examples below, please hide this slide, and use slide 14 instead</a:t>
            </a:r>
          </a:p>
          <a:p>
            <a:pPr marL="457200" marR="0" lvl="1" indent="0">
              <a:lnSpc>
                <a:spcPct val="107000"/>
              </a:lnSpc>
              <a:spcBef>
                <a:spcPts val="0"/>
              </a:spcBef>
              <a:spcAft>
                <a:spcPts val="0"/>
              </a:spcAft>
              <a:buFont typeface="Courier New" panose="02070309020205020404" pitchFamily="49" charset="0"/>
              <a:buNone/>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Arial" panose="020B0604020202020204" pitchFamily="34" charset="0"/>
              </a:rPr>
              <a:t>Take our retail merchandise and supply chain solutions, whether you prefer shopping online, in-store, or buying online and picking up in store, SAS helps retailers sense real-time sources of demand to better predict not only “what” merchandise assortments are needed, but where. This streamlines the path to purchase while also meeting localized demand.</a:t>
            </a: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Arial" panose="020B0604020202020204" pitchFamily="34" charset="0"/>
              </a:rPr>
              <a:t>In banking, many of you will likely use your credit card at some point today… Every day, millions of transactions globally are scored with SAS’ fraud solution to prevent and investigate fraud.</a:t>
            </a: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Times New Roman" panose="02020603050405020304" pitchFamily="18" charset="0"/>
                <a:cs typeface="Arial" panose="020B0604020202020204" pitchFamily="34" charset="0"/>
              </a:rPr>
              <a:t>Everyone here is likely paying for some form of insurance.  Did you know that 95% of the top 50 insurers use SAS’ risk solutions to optimize insurance pricing?</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Arial" panose="020B0604020202020204" pitchFamily="34" charset="0"/>
              </a:rPr>
              <a:t>In Communications, SAS’ Customer Intelligence solutions help telecom and content service providers serve up personalized information that’s optimized across your device channels so that you experience the content when and how you need. </a:t>
            </a:r>
          </a:p>
          <a:p>
            <a:pPr marL="742950" marR="0" lvl="1" indent="-285750">
              <a:lnSpc>
                <a:spcPct val="107000"/>
              </a:lnSpc>
              <a:spcBef>
                <a:spcPts val="0"/>
              </a:spcBef>
              <a:spcAft>
                <a:spcPts val="0"/>
              </a:spcAft>
              <a:buFont typeface="Courier New" panose="02070309020205020404" pitchFamily="49" charset="0"/>
              <a:buChar char="o"/>
            </a:pP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Regardless of where you live, you likely pay taxes.  And you expect your government to manage tax revenue appropriately, increasing compliance, and minimizing fraud and waste.  That’s where SAS’ plays a key role processing and protecting 6 out of every 10 dollars collected through our fraud detection solutions, helping to ensure the money you pay doesn’t go to the wrong people.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Arial" panose="020B0604020202020204" pitchFamily="34" charset="0"/>
              </a:rPr>
              <a:t>In the health care industry, we all know the importance of new drug development. SAS’ Life Science Analytics Solution helps pharmaceutical companies get important therapies to market faster. In fact, 100% of the Fortune 500 pharma companies use SAS… helping them make clinical trials more patient-centric, accessible, and diverse.</a:t>
            </a: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Arial" panose="020B0604020202020204" pitchFamily="34" charset="0"/>
              </a:rPr>
              <a:t>When you see a Volvo or Mack truck on the highway, SAS’ IoT Analytics solution is helping this manufacturer analyze streaming sensor data to improve quality and predict and optimize maintenance schedules.</a:t>
            </a:r>
          </a:p>
          <a:p>
            <a:pPr marL="742950" marR="0" lvl="1" indent="-285750">
              <a:lnSpc>
                <a:spcPct val="107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Arial" panose="020B0604020202020204" pitchFamily="34" charset="0"/>
              </a:rPr>
              <a:t>And, if you love sports, SAS is used to improve fan experience by providing personalized engagements before, during, and after the game.  In fact, if you’re a fan of the NBA and the Orlando Magic, they continue to find new ways to improve the fan experience and grow in-stadium revenue using SAS.</a:t>
            </a:r>
          </a:p>
          <a:p>
            <a:pPr marL="742950" marR="0" lvl="1" indent="-285750">
              <a:lnSpc>
                <a:spcPct val="107000"/>
              </a:lnSpc>
              <a:spcBef>
                <a:spcPts val="0"/>
              </a:spcBef>
              <a:spcAft>
                <a:spcPts val="80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Arial" panose="020B0604020202020204" pitchFamily="34" charset="0"/>
              </a:rPr>
              <a:t>These are just a few examples of where SAS’ industry solutions affect all or our lives and help these industries get the most value from AI and analytics.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52E1B6-B47D-4FE6-B18D-9C73C0BBA4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236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normAutofit fontScale="92500" lnSpcReduction="20000"/>
          </a:bodyPr>
          <a:lstStyle/>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Calibri"/>
                <a:ea typeface="Calibri" panose="020F0502020204030204" pitchFamily="34" charset="0"/>
                <a:cs typeface="Calibri"/>
              </a:rPr>
              <a:t>Now, a little bit about our people and where we are…</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Calibri"/>
                <a:ea typeface="Calibri" panose="020F0502020204030204" pitchFamily="34" charset="0"/>
                <a:cs typeface="Calibri"/>
              </a:rPr>
              <a:t>In total, we are over 12,000 global employees strong, with customers in 140+ countries</a:t>
            </a:r>
          </a:p>
          <a:p>
            <a:pPr marL="742950" lvl="1" indent="-285750">
              <a:lnSpc>
                <a:spcPct val="107000"/>
              </a:lnSpc>
              <a:buFont typeface="Courier New" panose="02070309020205020404" pitchFamily="49" charset="0"/>
              <a:buChar char="o"/>
            </a:pPr>
            <a:r>
              <a:rPr lang="en-US" sz="1800" dirty="0">
                <a:effectLst/>
                <a:latin typeface="Calibri"/>
                <a:ea typeface="Calibri" panose="020F0502020204030204" pitchFamily="34" charset="0"/>
                <a:cs typeface="Calibri"/>
              </a:rPr>
              <a:t>Our </a:t>
            </a:r>
            <a:r>
              <a:rPr lang="en-US" sz="1800" dirty="0">
                <a:latin typeface="Calibri"/>
                <a:ea typeface="Calibri" panose="020F0502020204030204" pitchFamily="34" charset="0"/>
                <a:cs typeface="Calibri"/>
              </a:rPr>
              <a:t>70,000 customer sites</a:t>
            </a:r>
            <a:r>
              <a:rPr lang="en-US" sz="1800" dirty="0">
                <a:effectLst/>
                <a:latin typeface="Calibri"/>
                <a:ea typeface="Calibri" panose="020F0502020204030204" pitchFamily="34" charset="0"/>
                <a:cs typeface="Calibri"/>
              </a:rPr>
              <a:t> span all major industries, creating a large global community of thought leaders and practitioners – and if you haven’t yet, we welcome you to join one of our user communities or attend one of our SAS conferences.</a:t>
            </a:r>
            <a:endParaRPr lang="en-US" sz="1800" dirty="0">
              <a:latin typeface="Calibri"/>
              <a:ea typeface="Calibri" panose="020F0502020204030204" pitchFamily="34" charset="0"/>
              <a:cs typeface="Calibri"/>
            </a:endParaRPr>
          </a:p>
          <a:p>
            <a:pPr marL="742950" lvl="1" indent="-285750">
              <a:lnSpc>
                <a:spcPct val="107000"/>
              </a:lnSpc>
              <a:buFont typeface="Courier New" panose="02070309020205020404" pitchFamily="49" charset="0"/>
              <a:buChar char="o"/>
            </a:pPr>
            <a:r>
              <a:rPr lang="en-US" sz="1800" dirty="0">
                <a:effectLst/>
                <a:latin typeface="Calibri"/>
                <a:ea typeface="Calibri" panose="020F0502020204030204" pitchFamily="34" charset="0"/>
                <a:cs typeface="Calibri"/>
              </a:rPr>
              <a:t>We have 7 R&amp;D centers across the globe that will keep you a step ahead of your competition.</a:t>
            </a:r>
            <a:r>
              <a:rPr lang="en-US" sz="1800" dirty="0">
                <a:latin typeface="Calibri"/>
                <a:ea typeface="Calibri" panose="020F0502020204030204" pitchFamily="34" charset="0"/>
                <a:cs typeface="Calibri"/>
              </a:rPr>
              <a:t> (</a:t>
            </a:r>
            <a:r>
              <a:rPr lang="en-US" dirty="0"/>
              <a:t>R&amp;D centers in US, China, Denmark, India, Japan, UK, Republic of Korea)</a:t>
            </a:r>
            <a:endParaRPr lang="en-US" dirty="0">
              <a:cs typeface="Calibri"/>
            </a:endParaRPr>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Calibri"/>
                <a:ea typeface="Calibri" panose="020F0502020204030204" pitchFamily="34" charset="0"/>
                <a:cs typeface="Calibri"/>
              </a:rPr>
              <a:t>And our support for you is extended by more </a:t>
            </a:r>
            <a:r>
              <a:rPr lang="en-US" sz="1800">
                <a:effectLst/>
                <a:latin typeface="Calibri"/>
                <a:ea typeface="Calibri" panose="020F0502020204030204" pitchFamily="34" charset="0"/>
                <a:cs typeface="Calibri"/>
              </a:rPr>
              <a:t>than 2000 </a:t>
            </a:r>
            <a:r>
              <a:rPr lang="en-US" sz="1800" dirty="0">
                <a:effectLst/>
                <a:latin typeface="Calibri"/>
                <a:ea typeface="Calibri" panose="020F0502020204030204" pitchFamily="34" charset="0"/>
                <a:cs typeface="Calibri"/>
              </a:rPr>
              <a:t>alliances globally.</a:t>
            </a:r>
          </a:p>
          <a:p>
            <a:pPr marL="0" indent="0">
              <a:buNone/>
            </a:pPr>
            <a:endParaRPr lang="en-US" baseline="0" dirty="0"/>
          </a:p>
        </p:txBody>
      </p:sp>
    </p:spTree>
    <p:extLst>
      <p:ext uri="{BB962C8B-B14F-4D97-AF65-F5344CB8AC3E}">
        <p14:creationId xmlns:p14="http://schemas.microsoft.com/office/powerpoint/2010/main" val="2413614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3.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16.svg"/></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51.xml"/><Relationship Id="rId4"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2.xml"/><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6.xml"/><Relationship Id="rId1" Type="http://schemas.openxmlformats.org/officeDocument/2006/relationships/tags" Target="../tags/tag6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61.xml"/><Relationship Id="rId4" Type="http://schemas.openxmlformats.org/officeDocument/2006/relationships/image" Target="../media/image3.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AS -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0452-C0E9-BB4A-8CF5-CE4FAA54E306}"/>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close up of a logo&#10;&#10;Description automatically generated">
            <a:extLst>
              <a:ext uri="{FF2B5EF4-FFF2-40B4-BE49-F238E27FC236}">
                <a16:creationId xmlns:a16="http://schemas.microsoft.com/office/drawing/2014/main" id="{55DCED66-1892-224F-B3AD-DC1323E4C9A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2971800" cy="6858000"/>
          </a:xfrm>
          <a:prstGeom prst="rect">
            <a:avLst/>
          </a:prstGeom>
        </p:spPr>
      </p:pic>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2205163" y="1167901"/>
            <a:ext cx="8520925" cy="2074832"/>
          </a:xfrm>
        </p:spPr>
        <p:txBody>
          <a:bodyPr anchor="b">
            <a:normAutofit/>
          </a:bodyPr>
          <a:lstStyle>
            <a:lvl1pPr marL="0" indent="0" algn="l">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0" name="Text Placeholder 34">
            <a:extLst>
              <a:ext uri="{FF2B5EF4-FFF2-40B4-BE49-F238E27FC236}">
                <a16:creationId xmlns:a16="http://schemas.microsoft.com/office/drawing/2014/main" id="{9B949CCB-8408-0B41-9681-4ECA35605A82}"/>
              </a:ext>
            </a:extLst>
          </p:cNvPr>
          <p:cNvSpPr>
            <a:spLocks noGrp="1"/>
          </p:cNvSpPr>
          <p:nvPr>
            <p:ph type="body" sz="quarter" idx="11"/>
          </p:nvPr>
        </p:nvSpPr>
        <p:spPr>
          <a:xfrm>
            <a:off x="2205163" y="3312584"/>
            <a:ext cx="8520925" cy="1945216"/>
          </a:xfrm>
        </p:spPr>
        <p:txBody>
          <a:bodyPr>
            <a:normAutofit/>
          </a:bodyPr>
          <a:lstStyle>
            <a:lvl1pPr marL="0" indent="0" algn="l">
              <a:buNone/>
              <a:defRPr sz="2667">
                <a:solidFill>
                  <a:schemeClr val="accent1">
                    <a:lumMod val="60000"/>
                    <a:lumOff val="40000"/>
                  </a:schemeClr>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60F2F4D0-EB0E-3842-9785-6EF69081820E}"/>
              </a:ext>
            </a:extLst>
          </p:cNvPr>
          <p:cNvSpPr/>
          <p:nvPr/>
        </p:nvSpPr>
        <p:spPr>
          <a:xfrm>
            <a:off x="1" y="0"/>
            <a:ext cx="3207900" cy="6864096"/>
          </a:xfrm>
          <a:prstGeom prst="rect">
            <a:avLst/>
          </a:prstGeom>
          <a:gradFill flip="none" rotWithShape="1">
            <a:gsLst>
              <a:gs pos="2000">
                <a:schemeClr val="tx2">
                  <a:alpha val="0"/>
                </a:schemeClr>
              </a:gs>
              <a:gs pos="100000">
                <a:schemeClr val="tx2">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4">
            <a:extLst>
              <a:ext uri="{FF2B5EF4-FFF2-40B4-BE49-F238E27FC236}">
                <a16:creationId xmlns:a16="http://schemas.microsoft.com/office/drawing/2014/main" id="{64A8B58C-CD7F-6F4B-B6E8-178EEF4B15DC}"/>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5" name="Picture 14">
            <a:extLst>
              <a:ext uri="{FF2B5EF4-FFF2-40B4-BE49-F238E27FC236}">
                <a16:creationId xmlns:a16="http://schemas.microsoft.com/office/drawing/2014/main" id="{BDDF8B79-0449-724D-9AE1-DD5080E117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48847" y="5967045"/>
            <a:ext cx="1483157" cy="825136"/>
          </a:xfrm>
          <a:prstGeom prst="rect">
            <a:avLst/>
          </a:prstGeom>
        </p:spPr>
      </p:pic>
    </p:spTree>
    <p:custDataLst>
      <p:tags r:id="rId1"/>
    </p:custDataLst>
    <p:extLst>
      <p:ext uri="{BB962C8B-B14F-4D97-AF65-F5344CB8AC3E}">
        <p14:creationId xmlns:p14="http://schemas.microsoft.com/office/powerpoint/2010/main" val="38108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AS - Image Only - Whit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27EE352-7D2C-A441-A898-DDF88FC2D8F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1215857" y="6344362"/>
            <a:ext cx="745039" cy="307948"/>
          </a:xfrm>
          <a:prstGeom prst="rect">
            <a:avLst/>
          </a:prstGeom>
        </p:spPr>
      </p:pic>
      <p:sp>
        <p:nvSpPr>
          <p:cNvPr id="4" name="TextBox 4">
            <a:extLst>
              <a:ext uri="{FF2B5EF4-FFF2-40B4-BE49-F238E27FC236}">
                <a16:creationId xmlns:a16="http://schemas.microsoft.com/office/drawing/2014/main" id="{FC61EEC8-0C67-4E4B-96F0-B7FBDEF4618C}"/>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solidFill>
                <a:effectLst/>
                <a:uLnTx/>
                <a:uFillTx/>
                <a:latin typeface="+mn-lt"/>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426648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AS - Black Backgroun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1AFB0-E8BA-6E40-9F47-B58679E16989}"/>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a:extLst>
              <a:ext uri="{FF2B5EF4-FFF2-40B4-BE49-F238E27FC236}">
                <a16:creationId xmlns:a16="http://schemas.microsoft.com/office/drawing/2014/main" id="{9CC8A4CC-C6DD-674E-9755-C2307DA101AD}"/>
              </a:ext>
            </a:extLst>
          </p:cNvPr>
          <p:cNvGrpSpPr/>
          <p:nvPr/>
        </p:nvGrpSpPr>
        <p:grpSpPr>
          <a:xfrm>
            <a:off x="11237113" y="6353579"/>
            <a:ext cx="702523" cy="294037"/>
            <a:chOff x="6145213" y="4384676"/>
            <a:chExt cx="1582738" cy="649287"/>
          </a:xfrm>
          <a:solidFill>
            <a:schemeClr val="bg2">
              <a:lumMod val="50000"/>
            </a:schemeClr>
          </a:solidFill>
        </p:grpSpPr>
        <p:sp>
          <p:nvSpPr>
            <p:cNvPr id="5" name="Freeform 6">
              <a:extLst>
                <a:ext uri="{FF2B5EF4-FFF2-40B4-BE49-F238E27FC236}">
                  <a16:creationId xmlns:a16="http://schemas.microsoft.com/office/drawing/2014/main" id="{FC0936E0-05D4-D944-94E4-FBA36E861837}"/>
                </a:ext>
              </a:extLst>
            </p:cNvPr>
            <p:cNvSpPr>
              <a:spLocks/>
            </p:cNvSpPr>
            <p:nvPr/>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 name="Freeform 5">
              <a:extLst>
                <a:ext uri="{FF2B5EF4-FFF2-40B4-BE49-F238E27FC236}">
                  <a16:creationId xmlns:a16="http://schemas.microsoft.com/office/drawing/2014/main" id="{E5ACFC61-8225-8F4F-A539-DCE60FEB039A}"/>
                </a:ext>
              </a:extLst>
            </p:cNvPr>
            <p:cNvSpPr>
              <a:spLocks noEditPoints="1"/>
            </p:cNvSpPr>
            <p:nvPr/>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AB029620-52DD-C540-9F66-FD8586A661D7}"/>
                </a:ext>
              </a:extLst>
            </p:cNvPr>
            <p:cNvSpPr>
              <a:spLocks/>
            </p:cNvSpPr>
            <p:nvPr/>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7">
              <a:extLst>
                <a:ext uri="{FF2B5EF4-FFF2-40B4-BE49-F238E27FC236}">
                  <a16:creationId xmlns:a16="http://schemas.microsoft.com/office/drawing/2014/main" id="{5F2C8F16-8DA0-6A49-A6A6-F8C208B72416}"/>
                </a:ext>
              </a:extLst>
            </p:cNvPr>
            <p:cNvSpPr>
              <a:spLocks/>
            </p:cNvSpPr>
            <p:nvPr/>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8">
              <a:extLst>
                <a:ext uri="{FF2B5EF4-FFF2-40B4-BE49-F238E27FC236}">
                  <a16:creationId xmlns:a16="http://schemas.microsoft.com/office/drawing/2014/main" id="{3F51FBB3-DAAD-0546-AF4C-840293C90D95}"/>
                </a:ext>
              </a:extLst>
            </p:cNvPr>
            <p:cNvSpPr>
              <a:spLocks/>
            </p:cNvSpPr>
            <p:nvPr/>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9">
              <a:extLst>
                <a:ext uri="{FF2B5EF4-FFF2-40B4-BE49-F238E27FC236}">
                  <a16:creationId xmlns:a16="http://schemas.microsoft.com/office/drawing/2014/main" id="{ED4644BB-791F-6241-8C89-AFA3C1325C38}"/>
                </a:ext>
              </a:extLst>
            </p:cNvPr>
            <p:cNvSpPr>
              <a:spLocks noEditPoints="1"/>
            </p:cNvSpPr>
            <p:nvPr/>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0">
              <a:extLst>
                <a:ext uri="{FF2B5EF4-FFF2-40B4-BE49-F238E27FC236}">
                  <a16:creationId xmlns:a16="http://schemas.microsoft.com/office/drawing/2014/main" id="{2DAE9313-7E29-324E-B411-25184A85F9E3}"/>
                </a:ext>
              </a:extLst>
            </p:cNvPr>
            <p:cNvSpPr>
              <a:spLocks noEditPoints="1"/>
            </p:cNvSpPr>
            <p:nvPr/>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12" name="TextBox 3">
            <a:extLst>
              <a:ext uri="{FF2B5EF4-FFF2-40B4-BE49-F238E27FC236}">
                <a16:creationId xmlns:a16="http://schemas.microsoft.com/office/drawing/2014/main" id="{ACAC6727-2088-4147-A38A-47850B89BAF6}"/>
              </a:ext>
            </a:extLst>
          </p:cNvPr>
          <p:cNvSpPr txBox="1">
            <a:spLocks noChangeAspect="1"/>
          </p:cNvSpPr>
          <p:nvPr/>
        </p:nvSpPr>
        <p:spPr>
          <a:xfrm>
            <a:off x="4413504" y="6516793"/>
            <a:ext cx="3352800" cy="297646"/>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lumMod val="50000"/>
                  </a:schemeClr>
                </a:solidFill>
                <a:effectLst/>
                <a:uLnTx/>
                <a:uFillTx/>
                <a:latin typeface="+mn-lt"/>
                <a:ea typeface="Calibri" charset="0"/>
                <a:cs typeface="Arial" panose="020B0604020202020204" pitchFamily="34" charset="0"/>
              </a:rPr>
              <a:t>Company Confidential – For Internal Use Only</a:t>
            </a:r>
          </a:p>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lumMod val="50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1015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SA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0452-C0E9-BB4A-8CF5-CE4FAA54E306}"/>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close up of a logo&#10;&#10;Description automatically generated">
            <a:extLst>
              <a:ext uri="{FF2B5EF4-FFF2-40B4-BE49-F238E27FC236}">
                <a16:creationId xmlns:a16="http://schemas.microsoft.com/office/drawing/2014/main" id="{55DCED66-1892-224F-B3AD-DC1323E4C9A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2971800" cy="6858000"/>
          </a:xfrm>
          <a:prstGeom prst="rect">
            <a:avLst/>
          </a:prstGeom>
        </p:spPr>
      </p:pic>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1835538" y="2391584"/>
            <a:ext cx="8520925" cy="2074832"/>
          </a:xfrm>
        </p:spPr>
        <p:txBody>
          <a:bodyPr anchor="ctr">
            <a:normAutofit/>
          </a:bodyPr>
          <a:lstStyle>
            <a:lvl1pPr marL="0" indent="0" algn="ctr">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60F2F4D0-EB0E-3842-9785-6EF69081820E}"/>
              </a:ext>
            </a:extLst>
          </p:cNvPr>
          <p:cNvSpPr/>
          <p:nvPr/>
        </p:nvSpPr>
        <p:spPr>
          <a:xfrm>
            <a:off x="1" y="0"/>
            <a:ext cx="3207900" cy="6864096"/>
          </a:xfrm>
          <a:prstGeom prst="rect">
            <a:avLst/>
          </a:prstGeom>
          <a:gradFill flip="none" rotWithShape="1">
            <a:gsLst>
              <a:gs pos="2000">
                <a:schemeClr val="tx2">
                  <a:alpha val="0"/>
                </a:schemeClr>
              </a:gs>
              <a:gs pos="100000">
                <a:schemeClr val="tx2">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4">
            <a:extLst>
              <a:ext uri="{FF2B5EF4-FFF2-40B4-BE49-F238E27FC236}">
                <a16:creationId xmlns:a16="http://schemas.microsoft.com/office/drawing/2014/main" id="{64A8B58C-CD7F-6F4B-B6E8-178EEF4B15DC}"/>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5" name="Picture 14">
            <a:extLst>
              <a:ext uri="{FF2B5EF4-FFF2-40B4-BE49-F238E27FC236}">
                <a16:creationId xmlns:a16="http://schemas.microsoft.com/office/drawing/2014/main" id="{BDDF8B79-0449-724D-9AE1-DD5080E117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48847" y="5967045"/>
            <a:ext cx="1483157" cy="825136"/>
          </a:xfrm>
          <a:prstGeom prst="rect">
            <a:avLst/>
          </a:prstGeom>
        </p:spPr>
      </p:pic>
      <p:sp>
        <p:nvSpPr>
          <p:cNvPr id="2" name="TextBox 1">
            <a:extLst>
              <a:ext uri="{FF2B5EF4-FFF2-40B4-BE49-F238E27FC236}">
                <a16:creationId xmlns:a16="http://schemas.microsoft.com/office/drawing/2014/main" id="{503DB4AB-A9DE-4660-939A-CBDF75AC178E}"/>
              </a:ext>
            </a:extLst>
          </p:cNvPr>
          <p:cNvSpPr txBox="1"/>
          <p:nvPr/>
        </p:nvSpPr>
        <p:spPr>
          <a:xfrm>
            <a:off x="5467324" y="5517945"/>
            <a:ext cx="1285800" cy="502766"/>
          </a:xfrm>
          <a:prstGeom prst="rect">
            <a:avLst/>
          </a:prstGeom>
          <a:noFill/>
        </p:spPr>
        <p:txBody>
          <a:bodyPr wrap="none" rtlCol="0">
            <a:spAutoFit/>
          </a:bodyPr>
          <a:lstStyle/>
          <a:p>
            <a:pPr algn="ctr"/>
            <a:r>
              <a:rPr lang="en-US" sz="2667">
                <a:solidFill>
                  <a:schemeClr val="bg1"/>
                </a:solidFill>
                <a:latin typeface="+mj-lt"/>
              </a:rPr>
              <a:t>sas.com</a:t>
            </a:r>
          </a:p>
        </p:txBody>
      </p:sp>
    </p:spTree>
    <p:custDataLst>
      <p:tags r:id="rId1"/>
    </p:custDataLst>
    <p:extLst>
      <p:ext uri="{BB962C8B-B14F-4D97-AF65-F5344CB8AC3E}">
        <p14:creationId xmlns:p14="http://schemas.microsoft.com/office/powerpoint/2010/main" val="399701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152" y="256032"/>
            <a:ext cx="10521696" cy="609600"/>
          </a:xfrm>
        </p:spPr>
        <p:txBody>
          <a:bodyPr anchor="ctr" anchorCtr="0">
            <a:noAutofit/>
          </a:bodyPr>
          <a:lstStyle>
            <a:lvl1pPr algn="ctr">
              <a:defRPr baseline="0">
                <a:solidFill>
                  <a:schemeClr val="tx2"/>
                </a:solidFill>
              </a:defRPr>
            </a:lvl1pPr>
          </a:lstStyle>
          <a:p>
            <a:r>
              <a:rPr lang="en-US"/>
              <a:t>Click to Edit Title</a:t>
            </a:r>
          </a:p>
        </p:txBody>
      </p:sp>
      <p:sp>
        <p:nvSpPr>
          <p:cNvPr id="5" name="Text Placeholder 2"/>
          <p:cNvSpPr>
            <a:spLocks noGrp="1"/>
          </p:cNvSpPr>
          <p:nvPr>
            <p:ph type="body" sz="quarter" idx="11" hasCustomPrompt="1"/>
          </p:nvPr>
        </p:nvSpPr>
        <p:spPr>
          <a:xfrm flipH="1">
            <a:off x="835152" y="853440"/>
            <a:ext cx="10521696" cy="365760"/>
          </a:xfrm>
        </p:spPr>
        <p:txBody>
          <a:bodyPr wrap="square" anchor="ctr" anchorCtr="0">
            <a:noAutofit/>
          </a:bodyPr>
          <a:lstStyle>
            <a:lvl1pPr marL="0" indent="0" algn="ctr">
              <a:lnSpc>
                <a:spcPct val="100000"/>
              </a:lnSpc>
              <a:spcBef>
                <a:spcPts val="0"/>
              </a:spcBef>
              <a:buFont typeface="Arial" pitchFamily="34" charset="0"/>
              <a:buNone/>
              <a:defRPr sz="2933" b="0" cap="none" baseline="0">
                <a:solidFill>
                  <a:schemeClr val="accent1"/>
                </a:solidFill>
                <a:latin typeface="+mj-lt"/>
              </a:defRPr>
            </a:lvl1pPr>
          </a:lstStyle>
          <a:p>
            <a:pPr lvl="0"/>
            <a:r>
              <a:rPr lang="en-US"/>
              <a:t>Click to edit subtitle</a:t>
            </a:r>
          </a:p>
        </p:txBody>
      </p:sp>
      <p:sp>
        <p:nvSpPr>
          <p:cNvPr id="4" name="Slide Number Placeholder 3"/>
          <p:cNvSpPr>
            <a:spLocks noGrp="1"/>
          </p:cNvSpPr>
          <p:nvPr>
            <p:ph type="sldNum" sz="quarter" idx="13"/>
          </p:nvPr>
        </p:nvSpPr>
        <p:spPr/>
        <p:txBody>
          <a:bodyPr/>
          <a:lstStyle/>
          <a:p>
            <a:fld id="{4976208B-6111-490B-8CEC-FFB249DB2100}" type="slidenum">
              <a:rPr lang="en-US" smtClean="0"/>
              <a:pPr/>
              <a:t>‹#›</a:t>
            </a:fld>
            <a:endParaRPr lang="en-US"/>
          </a:p>
        </p:txBody>
      </p:sp>
    </p:spTree>
    <p:extLst>
      <p:ext uri="{BB962C8B-B14F-4D97-AF65-F5344CB8AC3E}">
        <p14:creationId xmlns:p14="http://schemas.microsoft.com/office/powerpoint/2010/main" val="121099563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S -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0452-C0E9-BB4A-8CF5-CE4FAA54E306}"/>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close up of a logo&#10;&#10;Description automatically generated">
            <a:extLst>
              <a:ext uri="{FF2B5EF4-FFF2-40B4-BE49-F238E27FC236}">
                <a16:creationId xmlns:a16="http://schemas.microsoft.com/office/drawing/2014/main" id="{55DCED66-1892-224F-B3AD-DC1323E4C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971800" cy="6858000"/>
          </a:xfrm>
          <a:prstGeom prst="rect">
            <a:avLst/>
          </a:prstGeom>
        </p:spPr>
      </p:pic>
      <p:sp>
        <p:nvSpPr>
          <p:cNvPr id="12" name="Rectangle 11">
            <a:extLst>
              <a:ext uri="{FF2B5EF4-FFF2-40B4-BE49-F238E27FC236}">
                <a16:creationId xmlns:a16="http://schemas.microsoft.com/office/drawing/2014/main" id="{CC8564D1-DAF6-EC41-94BE-E8F13D9DC1D3}"/>
              </a:ext>
            </a:extLst>
          </p:cNvPr>
          <p:cNvSpPr/>
          <p:nvPr/>
        </p:nvSpPr>
        <p:spPr>
          <a:xfrm>
            <a:off x="0" y="-3048"/>
            <a:ext cx="12192000" cy="6864096"/>
          </a:xfrm>
          <a:prstGeom prst="rect">
            <a:avLst/>
          </a:prstGeom>
          <a:gradFill>
            <a:gsLst>
              <a:gs pos="13000">
                <a:schemeClr val="tx2">
                  <a:alpha val="0"/>
                </a:schemeClr>
              </a:gs>
              <a:gs pos="100000">
                <a:srgbClr val="051B26"/>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2205163" y="1167901"/>
            <a:ext cx="8520925" cy="2074832"/>
          </a:xfrm>
        </p:spPr>
        <p:txBody>
          <a:bodyPr anchor="b">
            <a:normAutofit/>
          </a:bodyPr>
          <a:lstStyle>
            <a:lvl1pPr marL="0" indent="0" algn="l">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0" name="Text Placeholder 34">
            <a:extLst>
              <a:ext uri="{FF2B5EF4-FFF2-40B4-BE49-F238E27FC236}">
                <a16:creationId xmlns:a16="http://schemas.microsoft.com/office/drawing/2014/main" id="{9B949CCB-8408-0B41-9681-4ECA35605A82}"/>
              </a:ext>
            </a:extLst>
          </p:cNvPr>
          <p:cNvSpPr>
            <a:spLocks noGrp="1"/>
          </p:cNvSpPr>
          <p:nvPr>
            <p:ph type="body" sz="quarter" idx="11"/>
          </p:nvPr>
        </p:nvSpPr>
        <p:spPr>
          <a:xfrm>
            <a:off x="2205163" y="3312584"/>
            <a:ext cx="8520925" cy="1945216"/>
          </a:xfrm>
        </p:spPr>
        <p:txBody>
          <a:bodyPr/>
          <a:lstStyle>
            <a:lvl1pPr marL="0" indent="0" algn="l">
              <a:buNone/>
              <a:defRPr>
                <a:solidFill>
                  <a:schemeClr val="bg1"/>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60F2F4D0-EB0E-3842-9785-6EF69081820E}"/>
              </a:ext>
            </a:extLst>
          </p:cNvPr>
          <p:cNvSpPr/>
          <p:nvPr/>
        </p:nvSpPr>
        <p:spPr>
          <a:xfrm>
            <a:off x="1" y="-3048"/>
            <a:ext cx="3207900" cy="6864096"/>
          </a:xfrm>
          <a:prstGeom prst="rect">
            <a:avLst/>
          </a:prstGeom>
          <a:gradFill flip="none" rotWithShape="1">
            <a:gsLst>
              <a:gs pos="2000">
                <a:schemeClr val="tx2">
                  <a:alpha val="0"/>
                </a:schemeClr>
              </a:gs>
              <a:gs pos="100000">
                <a:schemeClr val="tx2">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4">
            <a:extLst>
              <a:ext uri="{FF2B5EF4-FFF2-40B4-BE49-F238E27FC236}">
                <a16:creationId xmlns:a16="http://schemas.microsoft.com/office/drawing/2014/main" id="{64A8B58C-CD7F-6F4B-B6E8-178EEF4B15DC}"/>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5" name="Picture 14">
            <a:extLst>
              <a:ext uri="{FF2B5EF4-FFF2-40B4-BE49-F238E27FC236}">
                <a16:creationId xmlns:a16="http://schemas.microsoft.com/office/drawing/2014/main" id="{BDDF8B79-0449-724D-9AE1-DD5080E117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48847" y="5967045"/>
            <a:ext cx="1483157" cy="825136"/>
          </a:xfrm>
          <a:prstGeom prst="rect">
            <a:avLst/>
          </a:prstGeom>
        </p:spPr>
      </p:pic>
    </p:spTree>
    <p:custDataLst>
      <p:tags r:id="rId1"/>
    </p:custDataLst>
    <p:extLst>
      <p:ext uri="{BB962C8B-B14F-4D97-AF65-F5344CB8AC3E}">
        <p14:creationId xmlns:p14="http://schemas.microsoft.com/office/powerpoint/2010/main" val="142804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S - Section Header - Dark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900AF95-1FC8-274C-A784-F831F6B8647F}"/>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3DE886C9-CAD8-3E4C-B25F-BCA173FDD07C}"/>
              </a:ext>
            </a:extLst>
          </p:cNvPr>
          <p:cNvSpPr/>
          <p:nvPr/>
        </p:nvSpPr>
        <p:spPr>
          <a:xfrm>
            <a:off x="-1" y="0"/>
            <a:ext cx="12163455" cy="6840469"/>
          </a:xfrm>
          <a:prstGeom prst="rect">
            <a:avLst/>
          </a:prstGeom>
          <a:gradFill>
            <a:gsLst>
              <a:gs pos="13000">
                <a:schemeClr val="tx2">
                  <a:alpha val="0"/>
                </a:schemeClr>
              </a:gs>
              <a:gs pos="100000">
                <a:srgbClr val="051B26"/>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 name="Straight Connector 3">
            <a:extLst>
              <a:ext uri="{FF2B5EF4-FFF2-40B4-BE49-F238E27FC236}">
                <a16:creationId xmlns:a16="http://schemas.microsoft.com/office/drawing/2014/main" id="{82C4DB54-D28F-F94E-B91A-691E5020CDFE}"/>
              </a:ext>
            </a:extLst>
          </p:cNvPr>
          <p:cNvCxnSpPr>
            <a:cxnSpLocks/>
          </p:cNvCxnSpPr>
          <p:nvPr/>
        </p:nvCxnSpPr>
        <p:spPr>
          <a:xfrm rot="1800000">
            <a:off x="8542313" y="3049773"/>
            <a:ext cx="0" cy="6166556"/>
          </a:xfrm>
          <a:prstGeom prst="line">
            <a:avLst/>
          </a:prstGeom>
          <a:ln w="1714500" cap="rnd">
            <a:gradFill>
              <a:gsLst>
                <a:gs pos="0">
                  <a:schemeClr val="accent1">
                    <a:alpha val="63000"/>
                  </a:schemeClr>
                </a:gs>
                <a:gs pos="52000">
                  <a:schemeClr val="tx1">
                    <a:alpha val="25000"/>
                  </a:schemeClr>
                </a:gs>
              </a:gsLst>
              <a:lin ang="2400000" scaled="0"/>
            </a:gra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373C310-18D9-1143-8DDD-01D6C5A993BC}"/>
              </a:ext>
            </a:extLst>
          </p:cNvPr>
          <p:cNvCxnSpPr>
            <a:cxnSpLocks/>
          </p:cNvCxnSpPr>
          <p:nvPr/>
        </p:nvCxnSpPr>
        <p:spPr>
          <a:xfrm rot="1800000" flipV="1">
            <a:off x="12671124" y="-1548069"/>
            <a:ext cx="0" cy="5370689"/>
          </a:xfrm>
          <a:prstGeom prst="line">
            <a:avLst/>
          </a:prstGeom>
          <a:ln w="1714500" cap="rnd">
            <a:gradFill>
              <a:gsLst>
                <a:gs pos="0">
                  <a:schemeClr val="accent4">
                    <a:alpha val="67000"/>
                  </a:schemeClr>
                </a:gs>
                <a:gs pos="58000">
                  <a:schemeClr val="tx1">
                    <a:alpha val="25000"/>
                  </a:schemeClr>
                </a:gs>
              </a:gsLst>
              <a:lin ang="96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87EBD7E-7971-8D44-8812-7D71D2E262CE}"/>
              </a:ext>
            </a:extLst>
          </p:cNvPr>
          <p:cNvCxnSpPr>
            <a:cxnSpLocks/>
          </p:cNvCxnSpPr>
          <p:nvPr/>
        </p:nvCxnSpPr>
        <p:spPr>
          <a:xfrm rot="1800000" flipV="1">
            <a:off x="9552885" y="-1035980"/>
            <a:ext cx="0" cy="5080000"/>
          </a:xfrm>
          <a:prstGeom prst="line">
            <a:avLst/>
          </a:prstGeom>
          <a:ln w="1714500" cap="rnd">
            <a:gradFill>
              <a:gsLst>
                <a:gs pos="0">
                  <a:schemeClr val="accent2">
                    <a:alpha val="47000"/>
                  </a:schemeClr>
                </a:gs>
                <a:gs pos="71000">
                  <a:schemeClr val="tx1">
                    <a:alpha val="0"/>
                  </a:schemeClr>
                </a:gs>
              </a:gsLst>
              <a:lin ang="8400000" scaled="0"/>
            </a:gradFill>
          </a:ln>
        </p:spPr>
        <p:style>
          <a:lnRef idx="1">
            <a:schemeClr val="accent1"/>
          </a:lnRef>
          <a:fillRef idx="0">
            <a:schemeClr val="accent1"/>
          </a:fillRef>
          <a:effectRef idx="0">
            <a:schemeClr val="accent1"/>
          </a:effectRef>
          <a:fontRef idx="minor">
            <a:schemeClr val="tx1"/>
          </a:fontRef>
        </p:style>
      </p:cxnSp>
      <p:sp>
        <p:nvSpPr>
          <p:cNvPr id="10" name="Text Placeholder 32">
            <a:extLst>
              <a:ext uri="{FF2B5EF4-FFF2-40B4-BE49-F238E27FC236}">
                <a16:creationId xmlns:a16="http://schemas.microsoft.com/office/drawing/2014/main" id="{D5BF76BC-A168-D846-A33A-DDC741AB2C49}"/>
              </a:ext>
            </a:extLst>
          </p:cNvPr>
          <p:cNvSpPr>
            <a:spLocks noGrp="1"/>
          </p:cNvSpPr>
          <p:nvPr>
            <p:ph type="body" sz="quarter" idx="10"/>
          </p:nvPr>
        </p:nvSpPr>
        <p:spPr>
          <a:xfrm>
            <a:off x="826938" y="1167901"/>
            <a:ext cx="8520925" cy="2074832"/>
          </a:xfrm>
        </p:spPr>
        <p:txBody>
          <a:bodyPr anchor="b">
            <a:normAutofit/>
          </a:bodyPr>
          <a:lstStyle>
            <a:lvl1pPr marL="0" indent="0" algn="l">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1" name="Text Placeholder 34">
            <a:extLst>
              <a:ext uri="{FF2B5EF4-FFF2-40B4-BE49-F238E27FC236}">
                <a16:creationId xmlns:a16="http://schemas.microsoft.com/office/drawing/2014/main" id="{C8C0CE08-E9A8-3940-A81E-001DC88592F4}"/>
              </a:ext>
            </a:extLst>
          </p:cNvPr>
          <p:cNvSpPr>
            <a:spLocks noGrp="1"/>
          </p:cNvSpPr>
          <p:nvPr>
            <p:ph type="body" sz="quarter" idx="11"/>
          </p:nvPr>
        </p:nvSpPr>
        <p:spPr>
          <a:xfrm>
            <a:off x="826938" y="3312584"/>
            <a:ext cx="8520925" cy="1945216"/>
          </a:xfrm>
        </p:spPr>
        <p:txBody>
          <a:bodyPr/>
          <a:lstStyle>
            <a:lvl1pPr marL="0" indent="0" algn="l">
              <a:buNone/>
              <a:defRPr>
                <a:solidFill>
                  <a:schemeClr val="bg1"/>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3" name="TextBox 4">
            <a:extLst>
              <a:ext uri="{FF2B5EF4-FFF2-40B4-BE49-F238E27FC236}">
                <a16:creationId xmlns:a16="http://schemas.microsoft.com/office/drawing/2014/main" id="{B0C6AF5C-E29A-9E49-801E-0A1C09DFDE5F}"/>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4" name="Picture 6">
            <a:extLst>
              <a:ext uri="{FF2B5EF4-FFF2-40B4-BE49-F238E27FC236}">
                <a16:creationId xmlns:a16="http://schemas.microsoft.com/office/drawing/2014/main" id="{6BFF7639-E4DF-3741-90C7-2DFCD9D26A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Tree>
    <p:extLst>
      <p:ext uri="{BB962C8B-B14F-4D97-AF65-F5344CB8AC3E}">
        <p14:creationId xmlns:p14="http://schemas.microsoft.com/office/powerpoint/2010/main" val="201804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AS - Content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bg2"/>
              </a:buClr>
              <a:defRPr>
                <a:solidFill>
                  <a:schemeClr val="bg1"/>
                </a:solidFill>
                <a:latin typeface="+mj-lt"/>
              </a:defRPr>
            </a:lvl1pPr>
            <a:lvl2pPr>
              <a:buClr>
                <a:schemeClr val="bg2"/>
              </a:buClr>
              <a:defRPr>
                <a:solidFill>
                  <a:schemeClr val="bg1"/>
                </a:solidFill>
                <a:latin typeface="+mj-lt"/>
              </a:defRPr>
            </a:lvl2pPr>
            <a:lvl3pPr>
              <a:buClr>
                <a:schemeClr val="bg2"/>
              </a:buClr>
              <a:defRPr>
                <a:solidFill>
                  <a:schemeClr val="bg1"/>
                </a:solidFill>
                <a:latin typeface="+mj-lt"/>
              </a:defRPr>
            </a:lvl3pPr>
            <a:lvl4pPr>
              <a:buClr>
                <a:schemeClr val="bg2"/>
              </a:buClr>
              <a:defRPr>
                <a:solidFill>
                  <a:schemeClr val="bg1"/>
                </a:solidFill>
                <a:latin typeface="+mj-lt"/>
              </a:defRPr>
            </a:lvl4pPr>
            <a:lvl5pPr>
              <a:buClr>
                <a:schemeClr val="bg2"/>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9904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S - Title &amp; Subtitle -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1799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AS - 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Tree>
    <p:custDataLst>
      <p:tags r:id="rId1"/>
    </p:custDataLst>
    <p:extLst>
      <p:ext uri="{BB962C8B-B14F-4D97-AF65-F5344CB8AC3E}">
        <p14:creationId xmlns:p14="http://schemas.microsoft.com/office/powerpoint/2010/main" val="197111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AS - Comparison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buClr>
                <a:schemeClr val="bg2"/>
              </a:buClr>
              <a:defRPr/>
            </a:lvl1pPr>
            <a:lvl2pPr>
              <a:buClr>
                <a:schemeClr val="bg2"/>
              </a:buClr>
              <a:defRPr/>
            </a:lvl2pPr>
            <a:lvl3pPr>
              <a:buClr>
                <a:schemeClr val="bg2"/>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825625"/>
            <a:ext cx="5181600" cy="4351339"/>
          </a:xfrm>
        </p:spPr>
        <p:txBody>
          <a:bodyPr/>
          <a:lstStyle>
            <a:lvl1pPr>
              <a:buClr>
                <a:schemeClr val="bg2"/>
              </a:buClr>
              <a:defRPr/>
            </a:lvl1pPr>
            <a:lvl2pPr>
              <a:buClr>
                <a:schemeClr val="bg2"/>
              </a:buClr>
              <a:defRPr/>
            </a:lvl2pPr>
            <a:lvl3pPr>
              <a:buClr>
                <a:schemeClr val="bg2"/>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EFE90ADF-F9C8-471B-A694-7C0B48436B41}"/>
              </a:ext>
            </a:extLst>
          </p:cNvPr>
          <p:cNvSpPr>
            <a:spLocks noGrp="1"/>
          </p:cNvSpPr>
          <p:nvPr>
            <p:ph type="body" sz="quarter" idx="10"/>
          </p:nvPr>
        </p:nvSpPr>
        <p:spPr>
          <a:xfrm>
            <a:off x="838200" y="975784"/>
            <a:ext cx="10515600" cy="609600"/>
          </a:xfrm>
        </p:spPr>
        <p:txBody>
          <a:bodyPr anchor="t"/>
          <a:lstStyle>
            <a:lvl1pPr marL="0" indent="0" algn="ctr">
              <a:buNone/>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82634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AS - Section Header - Dark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900AF95-1FC8-274C-A784-F831F6B8647F}"/>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4">
            <a:extLst>
              <a:ext uri="{FF2B5EF4-FFF2-40B4-BE49-F238E27FC236}">
                <a16:creationId xmlns:a16="http://schemas.microsoft.com/office/drawing/2014/main" id="{B0C6AF5C-E29A-9E49-801E-0A1C09DFDE5F}"/>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4" name="Picture 6">
            <a:extLst>
              <a:ext uri="{FF2B5EF4-FFF2-40B4-BE49-F238E27FC236}">
                <a16:creationId xmlns:a16="http://schemas.microsoft.com/office/drawing/2014/main" id="{6BFF7639-E4DF-3741-90C7-2DFCD9D26A0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15857" y="6329009"/>
            <a:ext cx="745039" cy="338655"/>
          </a:xfrm>
          <a:prstGeom prst="rect">
            <a:avLst/>
          </a:prstGeom>
        </p:spPr>
      </p:pic>
      <p:pic>
        <p:nvPicPr>
          <p:cNvPr id="6" name="Picture 5" descr="A picture containing clock, light, drawing&#10;&#10;Description automatically generated">
            <a:extLst>
              <a:ext uri="{FF2B5EF4-FFF2-40B4-BE49-F238E27FC236}">
                <a16:creationId xmlns:a16="http://schemas.microsoft.com/office/drawing/2014/main" id="{43AE3E76-C4CC-8245-858F-A891F08C3E5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6081728" y="-8059"/>
            <a:ext cx="6110273" cy="6866060"/>
          </a:xfrm>
          <a:prstGeom prst="rect">
            <a:avLst/>
          </a:prstGeom>
        </p:spPr>
      </p:pic>
      <p:sp>
        <p:nvSpPr>
          <p:cNvPr id="11" name="Text Placeholder 34">
            <a:extLst>
              <a:ext uri="{FF2B5EF4-FFF2-40B4-BE49-F238E27FC236}">
                <a16:creationId xmlns:a16="http://schemas.microsoft.com/office/drawing/2014/main" id="{C8C0CE08-E9A8-3940-A81E-001DC88592F4}"/>
              </a:ext>
            </a:extLst>
          </p:cNvPr>
          <p:cNvSpPr>
            <a:spLocks noGrp="1"/>
          </p:cNvSpPr>
          <p:nvPr>
            <p:ph type="body" sz="quarter" idx="11"/>
          </p:nvPr>
        </p:nvSpPr>
        <p:spPr>
          <a:xfrm>
            <a:off x="826938" y="3312584"/>
            <a:ext cx="8520925" cy="1945216"/>
          </a:xfrm>
        </p:spPr>
        <p:txBody>
          <a:bodyPr>
            <a:normAutofit/>
          </a:bodyPr>
          <a:lstStyle>
            <a:lvl1pPr marL="0" indent="0" algn="l">
              <a:buNone/>
              <a:defRPr sz="2667">
                <a:solidFill>
                  <a:schemeClr val="accent1">
                    <a:lumMod val="60000"/>
                    <a:lumOff val="40000"/>
                  </a:schemeClr>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0" name="Text Placeholder 32">
            <a:extLst>
              <a:ext uri="{FF2B5EF4-FFF2-40B4-BE49-F238E27FC236}">
                <a16:creationId xmlns:a16="http://schemas.microsoft.com/office/drawing/2014/main" id="{D5BF76BC-A168-D846-A33A-DDC741AB2C49}"/>
              </a:ext>
            </a:extLst>
          </p:cNvPr>
          <p:cNvSpPr>
            <a:spLocks noGrp="1"/>
          </p:cNvSpPr>
          <p:nvPr>
            <p:ph type="body" sz="quarter" idx="10"/>
          </p:nvPr>
        </p:nvSpPr>
        <p:spPr>
          <a:xfrm>
            <a:off x="826938" y="1167901"/>
            <a:ext cx="8520925" cy="2074832"/>
          </a:xfrm>
        </p:spPr>
        <p:txBody>
          <a:bodyPr anchor="b">
            <a:normAutofit/>
          </a:bodyPr>
          <a:lstStyle>
            <a:lvl1pPr marL="0" indent="0" algn="l">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33000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AS - Content with Caption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E60C6F-E980-EE42-AE99-4BF9E126C012}"/>
              </a:ext>
            </a:extLst>
          </p:cNvPr>
          <p:cNvSpPr/>
          <p:nvPr/>
        </p:nvSpPr>
        <p:spPr>
          <a:xfrm>
            <a:off x="0" y="0"/>
            <a:ext cx="4169664" cy="6858000"/>
          </a:xfrm>
          <a:prstGeom prst="rect">
            <a:avLst/>
          </a:prstGeom>
          <a:gradFill flip="none" rotWithShape="1">
            <a:gsLst>
              <a:gs pos="0">
                <a:schemeClr val="tx2">
                  <a:lumMod val="90000"/>
                  <a:lumOff val="1000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1">
            <a:extLst>
              <a:ext uri="{FF2B5EF4-FFF2-40B4-BE49-F238E27FC236}">
                <a16:creationId xmlns:a16="http://schemas.microsoft.com/office/drawing/2014/main" id="{32F2FC9C-401F-5C4C-88BC-0A45460C4F9C}"/>
              </a:ext>
            </a:extLst>
          </p:cNvPr>
          <p:cNvSpPr>
            <a:spLocks noGrp="1"/>
          </p:cNvSpPr>
          <p:nvPr>
            <p:ph type="title" hasCustomPrompt="1"/>
          </p:nvPr>
        </p:nvSpPr>
        <p:spPr>
          <a:xfrm>
            <a:off x="0" y="305183"/>
            <a:ext cx="4169664" cy="424732"/>
          </a:xfrm>
        </p:spPr>
        <p:txBody>
          <a:bodyPr lIns="91440" rIns="91440" anchor="t" anchorCtr="0">
            <a:spAutoFit/>
          </a:bodyPr>
          <a:lstStyle>
            <a:lvl1pPr algn="ctr" defTabSz="243834">
              <a:spcBef>
                <a:spcPts val="0"/>
              </a:spcBef>
              <a:defRPr sz="2400" baseline="0">
                <a:solidFill>
                  <a:schemeClr val="accent1"/>
                </a:solidFill>
                <a:effectLst/>
                <a:latin typeface="+mj-lt"/>
              </a:defRPr>
            </a:lvl1pPr>
          </a:lstStyle>
          <a:p>
            <a:r>
              <a:rPr lang="en-US"/>
              <a:t>Click to add title</a:t>
            </a:r>
          </a:p>
        </p:txBody>
      </p:sp>
      <p:sp>
        <p:nvSpPr>
          <p:cNvPr id="4" name="Text Placeholder 4">
            <a:extLst>
              <a:ext uri="{FF2B5EF4-FFF2-40B4-BE49-F238E27FC236}">
                <a16:creationId xmlns:a16="http://schemas.microsoft.com/office/drawing/2014/main" id="{0ADB52DD-F50B-834D-99B3-5D1C55A9E47D}"/>
              </a:ext>
            </a:extLst>
          </p:cNvPr>
          <p:cNvSpPr>
            <a:spLocks noGrp="1"/>
          </p:cNvSpPr>
          <p:nvPr>
            <p:ph type="body" sz="quarter" idx="13" hasCustomPrompt="1"/>
          </p:nvPr>
        </p:nvSpPr>
        <p:spPr>
          <a:xfrm>
            <a:off x="548640" y="1328926"/>
            <a:ext cx="3072384" cy="820737"/>
          </a:xfrm>
        </p:spPr>
        <p:txBody>
          <a:bodyPr wrap="square" anchor="t" anchorCtr="0">
            <a:spAutoFit/>
          </a:bodyPr>
          <a:lstStyle>
            <a:lvl1pPr marL="0" indent="-243834" algn="l">
              <a:buFont typeface="Arial" pitchFamily="34" charset="0"/>
              <a:buNone/>
              <a:defRPr sz="2667" b="0" cap="none" baseline="0">
                <a:solidFill>
                  <a:schemeClr val="bg1">
                    <a:lumMod val="85000"/>
                  </a:schemeClr>
                </a:solidFill>
                <a:effectLst/>
                <a:latin typeface="+mn-lt"/>
              </a:defRPr>
            </a:lvl1pPr>
          </a:lstStyle>
          <a:p>
            <a:pPr lvl="0"/>
            <a:r>
              <a:rPr lang="en-US"/>
              <a:t>Click to edit caption text</a:t>
            </a:r>
          </a:p>
        </p:txBody>
      </p:sp>
      <p:sp>
        <p:nvSpPr>
          <p:cNvPr id="6" name="Text Placeholder 2">
            <a:extLst>
              <a:ext uri="{FF2B5EF4-FFF2-40B4-BE49-F238E27FC236}">
                <a16:creationId xmlns:a16="http://schemas.microsoft.com/office/drawing/2014/main" id="{AC4D2804-3DAD-EE40-936A-43F13F80C8DF}"/>
              </a:ext>
            </a:extLst>
          </p:cNvPr>
          <p:cNvSpPr>
            <a:spLocks noGrp="1"/>
          </p:cNvSpPr>
          <p:nvPr>
            <p:ph type="body" sz="quarter" idx="11" hasCustomPrompt="1"/>
          </p:nvPr>
        </p:nvSpPr>
        <p:spPr>
          <a:xfrm>
            <a:off x="4169664" y="850213"/>
            <a:ext cx="8022336" cy="365760"/>
          </a:xfrm>
        </p:spPr>
        <p:txBody>
          <a:bodyPr wrap="square" lIns="182880" rIns="182880" anchor="ctr" anchorCtr="0">
            <a:noAutofit/>
          </a:bodyPr>
          <a:lstStyle>
            <a:lvl1pPr marL="0" indent="0" algn="ctr">
              <a:lnSpc>
                <a:spcPct val="100000"/>
              </a:lnSpc>
              <a:spcBef>
                <a:spcPts val="0"/>
              </a:spcBef>
              <a:buFont typeface="Arial" pitchFamily="34" charset="0"/>
              <a:buNone/>
              <a:defRPr sz="2400" b="0" cap="none" baseline="0">
                <a:solidFill>
                  <a:schemeClr val="bg1"/>
                </a:solidFill>
                <a:effectLst/>
                <a:latin typeface="+mj-lt"/>
              </a:defRPr>
            </a:lvl1pPr>
          </a:lstStyle>
          <a:p>
            <a:pPr lvl="0"/>
            <a:r>
              <a:rPr lang="en-US"/>
              <a:t>Click to add subtitle</a:t>
            </a:r>
          </a:p>
        </p:txBody>
      </p:sp>
      <p:sp>
        <p:nvSpPr>
          <p:cNvPr id="7" name="Content Placeholder 3">
            <a:extLst>
              <a:ext uri="{FF2B5EF4-FFF2-40B4-BE49-F238E27FC236}">
                <a16:creationId xmlns:a16="http://schemas.microsoft.com/office/drawing/2014/main" id="{6A0DAF33-5110-D340-8044-FA8F4990F845}"/>
              </a:ext>
            </a:extLst>
          </p:cNvPr>
          <p:cNvSpPr>
            <a:spLocks noGrp="1"/>
          </p:cNvSpPr>
          <p:nvPr>
            <p:ph sz="quarter" idx="15" hasCustomPrompt="1"/>
          </p:nvPr>
        </p:nvSpPr>
        <p:spPr>
          <a:xfrm>
            <a:off x="4169664" y="1227116"/>
            <a:ext cx="8022336" cy="5620871"/>
          </a:xfrm>
        </p:spPr>
        <p:txBody>
          <a:bodyPr wrap="square" lIns="365760" rIns="274320" bIns="91440" anchor="t" anchorCtr="0">
            <a:normAutofit/>
          </a:bodyPr>
          <a:lstStyle>
            <a:lvl1pPr>
              <a:buClr>
                <a:schemeClr val="bg2"/>
              </a:buClr>
              <a:defRPr sz="2667" baseline="0">
                <a:solidFill>
                  <a:schemeClr val="bg1"/>
                </a:solidFill>
              </a:defRPr>
            </a:lvl1pPr>
            <a:lvl2pPr>
              <a:buClr>
                <a:schemeClr val="bg2"/>
              </a:buClr>
              <a:defRPr baseline="0">
                <a:solidFill>
                  <a:schemeClr val="bg1">
                    <a:lumMod val="75000"/>
                  </a:schemeClr>
                </a:solidFill>
              </a:defRPr>
            </a:lvl2pPr>
            <a:lvl3pPr>
              <a:buClr>
                <a:schemeClr val="bg2"/>
              </a:buClr>
              <a:defRPr baseline="0">
                <a:solidFill>
                  <a:schemeClr val="bg1">
                    <a:lumMod val="75000"/>
                  </a:schemeClr>
                </a:solidFill>
              </a:defRPr>
            </a:lvl3pPr>
            <a:lvl4pPr>
              <a:defRPr baseline="0"/>
            </a:lvl4pPr>
            <a:lvl5pPr>
              <a:defRPr baseline="0"/>
            </a:lvl5pPr>
          </a:lstStyle>
          <a:p>
            <a:pPr lvl="0"/>
            <a:r>
              <a:rPr lang="en-US"/>
              <a:t>Click to add text or click an icon to add other content types.</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841ED34-FEB5-C146-83AC-389AC6CD9768}"/>
              </a:ext>
            </a:extLst>
          </p:cNvPr>
          <p:cNvSpPr>
            <a:spLocks noGrp="1"/>
          </p:cNvSpPr>
          <p:nvPr>
            <p:ph type="body" sz="quarter" idx="16" hasCustomPrompt="1"/>
          </p:nvPr>
        </p:nvSpPr>
        <p:spPr>
          <a:xfrm>
            <a:off x="4169834" y="305183"/>
            <a:ext cx="8022167" cy="546100"/>
          </a:xfrm>
        </p:spPr>
        <p:txBody>
          <a:bodyPr>
            <a:noAutofit/>
          </a:bodyPr>
          <a:lstStyle>
            <a:lvl1pPr marL="0" indent="0" algn="ctr">
              <a:buNone/>
              <a:defRPr sz="3733">
                <a:latin typeface="+mn-lt"/>
              </a:defRPr>
            </a:lvl1pPr>
          </a:lstStyle>
          <a:p>
            <a:pPr lvl="0"/>
            <a:r>
              <a:rPr lang="en-US"/>
              <a:t>Click to add title</a:t>
            </a:r>
          </a:p>
        </p:txBody>
      </p:sp>
      <p:grpSp>
        <p:nvGrpSpPr>
          <p:cNvPr id="16" name="Group 15">
            <a:extLst>
              <a:ext uri="{FF2B5EF4-FFF2-40B4-BE49-F238E27FC236}">
                <a16:creationId xmlns:a16="http://schemas.microsoft.com/office/drawing/2014/main" id="{9E23137D-5031-B540-810B-5B5014DDB875}"/>
              </a:ext>
            </a:extLst>
          </p:cNvPr>
          <p:cNvGrpSpPr/>
          <p:nvPr/>
        </p:nvGrpSpPr>
        <p:grpSpPr>
          <a:xfrm>
            <a:off x="133507" y="5204181"/>
            <a:ext cx="2458117" cy="1478571"/>
            <a:chOff x="92670" y="3892522"/>
            <a:chExt cx="1843588" cy="1108928"/>
          </a:xfrm>
        </p:grpSpPr>
        <p:sp>
          <p:nvSpPr>
            <p:cNvPr id="17" name="Freeform 16">
              <a:extLst>
                <a:ext uri="{FF2B5EF4-FFF2-40B4-BE49-F238E27FC236}">
                  <a16:creationId xmlns:a16="http://schemas.microsoft.com/office/drawing/2014/main" id="{84F2A5B7-99AC-BD49-8594-6DAE464CF372}"/>
                </a:ext>
              </a:extLst>
            </p:cNvPr>
            <p:cNvSpPr/>
            <p:nvPr/>
          </p:nvSpPr>
          <p:spPr>
            <a:xfrm>
              <a:off x="1836799"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18" name="Freeform 17">
              <a:extLst>
                <a:ext uri="{FF2B5EF4-FFF2-40B4-BE49-F238E27FC236}">
                  <a16:creationId xmlns:a16="http://schemas.microsoft.com/office/drawing/2014/main" id="{AE995F31-A398-C943-8027-FFECF81903AA}"/>
                </a:ext>
              </a:extLst>
            </p:cNvPr>
            <p:cNvSpPr/>
            <p:nvPr/>
          </p:nvSpPr>
          <p:spPr>
            <a:xfrm>
              <a:off x="1587637"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9" name="Freeform 18">
              <a:extLst>
                <a:ext uri="{FF2B5EF4-FFF2-40B4-BE49-F238E27FC236}">
                  <a16:creationId xmlns:a16="http://schemas.microsoft.com/office/drawing/2014/main" id="{60762E83-CF17-2247-AB0C-CDF3C02BC0D7}"/>
                </a:ext>
              </a:extLst>
            </p:cNvPr>
            <p:cNvSpPr/>
            <p:nvPr/>
          </p:nvSpPr>
          <p:spPr>
            <a:xfrm>
              <a:off x="1338476"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0" name="Freeform 19">
              <a:extLst>
                <a:ext uri="{FF2B5EF4-FFF2-40B4-BE49-F238E27FC236}">
                  <a16:creationId xmlns:a16="http://schemas.microsoft.com/office/drawing/2014/main" id="{067A16E5-88F6-E34C-ADB8-42534BE72FC5}"/>
                </a:ext>
              </a:extLst>
            </p:cNvPr>
            <p:cNvSpPr/>
            <p:nvPr/>
          </p:nvSpPr>
          <p:spPr>
            <a:xfrm>
              <a:off x="1089315"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1" name="Freeform 20">
              <a:extLst>
                <a:ext uri="{FF2B5EF4-FFF2-40B4-BE49-F238E27FC236}">
                  <a16:creationId xmlns:a16="http://schemas.microsoft.com/office/drawing/2014/main" id="{87822DD3-7A44-584E-8FDE-044968D0AF24}"/>
                </a:ext>
              </a:extLst>
            </p:cNvPr>
            <p:cNvSpPr/>
            <p:nvPr/>
          </p:nvSpPr>
          <p:spPr>
            <a:xfrm>
              <a:off x="1089315"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2" name="Freeform 21">
              <a:extLst>
                <a:ext uri="{FF2B5EF4-FFF2-40B4-BE49-F238E27FC236}">
                  <a16:creationId xmlns:a16="http://schemas.microsoft.com/office/drawing/2014/main" id="{1CC0BCCA-D6DE-DD4E-8026-E1C841BE8CA7}"/>
                </a:ext>
              </a:extLst>
            </p:cNvPr>
            <p:cNvSpPr/>
            <p:nvPr/>
          </p:nvSpPr>
          <p:spPr>
            <a:xfrm>
              <a:off x="840154"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3" name="Freeform 22">
              <a:extLst>
                <a:ext uri="{FF2B5EF4-FFF2-40B4-BE49-F238E27FC236}">
                  <a16:creationId xmlns:a16="http://schemas.microsoft.com/office/drawing/2014/main" id="{E8AED6F9-E6A3-EB4A-A55C-0740537659D6}"/>
                </a:ext>
              </a:extLst>
            </p:cNvPr>
            <p:cNvSpPr/>
            <p:nvPr/>
          </p:nvSpPr>
          <p:spPr>
            <a:xfrm>
              <a:off x="1089315"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3000"/>
              </a:srgbClr>
            </a:solidFill>
            <a:ln w="2052" cap="flat">
              <a:noFill/>
              <a:prstDash val="solid"/>
              <a:miter/>
            </a:ln>
          </p:spPr>
          <p:txBody>
            <a:bodyPr rtlCol="0" anchor="ctr"/>
            <a:lstStyle/>
            <a:p>
              <a:endParaRPr lang="en-US" sz="2400"/>
            </a:p>
          </p:txBody>
        </p:sp>
        <p:sp>
          <p:nvSpPr>
            <p:cNvPr id="24" name="Freeform 23">
              <a:extLst>
                <a:ext uri="{FF2B5EF4-FFF2-40B4-BE49-F238E27FC236}">
                  <a16:creationId xmlns:a16="http://schemas.microsoft.com/office/drawing/2014/main" id="{D44A5219-46D3-9D49-A8CC-36711F2BF6DB}"/>
                </a:ext>
              </a:extLst>
            </p:cNvPr>
            <p:cNvSpPr/>
            <p:nvPr/>
          </p:nvSpPr>
          <p:spPr>
            <a:xfrm>
              <a:off x="840154"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25" name="Freeform 24">
              <a:extLst>
                <a:ext uri="{FF2B5EF4-FFF2-40B4-BE49-F238E27FC236}">
                  <a16:creationId xmlns:a16="http://schemas.microsoft.com/office/drawing/2014/main" id="{24628D6A-430F-AD46-B90A-8331A948822D}"/>
                </a:ext>
              </a:extLst>
            </p:cNvPr>
            <p:cNvSpPr/>
            <p:nvPr/>
          </p:nvSpPr>
          <p:spPr>
            <a:xfrm>
              <a:off x="590992"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6" name="Freeform 25">
              <a:extLst>
                <a:ext uri="{FF2B5EF4-FFF2-40B4-BE49-F238E27FC236}">
                  <a16:creationId xmlns:a16="http://schemas.microsoft.com/office/drawing/2014/main" id="{F0B47CCF-EFB3-B44B-9884-4494451C2D72}"/>
                </a:ext>
              </a:extLst>
            </p:cNvPr>
            <p:cNvSpPr/>
            <p:nvPr/>
          </p:nvSpPr>
          <p:spPr>
            <a:xfrm>
              <a:off x="341831"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7" name="Freeform 26">
              <a:extLst>
                <a:ext uri="{FF2B5EF4-FFF2-40B4-BE49-F238E27FC236}">
                  <a16:creationId xmlns:a16="http://schemas.microsoft.com/office/drawing/2014/main" id="{2A0D0CC0-B494-924D-8C7F-13E6CFA6A115}"/>
                </a:ext>
              </a:extLst>
            </p:cNvPr>
            <p:cNvSpPr/>
            <p:nvPr/>
          </p:nvSpPr>
          <p:spPr>
            <a:xfrm>
              <a:off x="92670"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8" name="Freeform 27">
              <a:extLst>
                <a:ext uri="{FF2B5EF4-FFF2-40B4-BE49-F238E27FC236}">
                  <a16:creationId xmlns:a16="http://schemas.microsoft.com/office/drawing/2014/main" id="{1A103DE1-86D1-CC40-BC8E-F37870113828}"/>
                </a:ext>
              </a:extLst>
            </p:cNvPr>
            <p:cNvSpPr/>
            <p:nvPr/>
          </p:nvSpPr>
          <p:spPr>
            <a:xfrm>
              <a:off x="341831"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F85B7FDA-2A3D-5148-882C-7F5FD28C86D6}"/>
                </a:ext>
              </a:extLst>
            </p:cNvPr>
            <p:cNvSpPr/>
            <p:nvPr/>
          </p:nvSpPr>
          <p:spPr>
            <a:xfrm>
              <a:off x="341831"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30" name="Freeform 29">
              <a:extLst>
                <a:ext uri="{FF2B5EF4-FFF2-40B4-BE49-F238E27FC236}">
                  <a16:creationId xmlns:a16="http://schemas.microsoft.com/office/drawing/2014/main" id="{D319DB66-4056-974A-B568-9BE51C46D6DB}"/>
                </a:ext>
              </a:extLst>
            </p:cNvPr>
            <p:cNvSpPr/>
            <p:nvPr/>
          </p:nvSpPr>
          <p:spPr>
            <a:xfrm>
              <a:off x="92670"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31" name="Freeform 30">
              <a:extLst>
                <a:ext uri="{FF2B5EF4-FFF2-40B4-BE49-F238E27FC236}">
                  <a16:creationId xmlns:a16="http://schemas.microsoft.com/office/drawing/2014/main" id="{7D9D4266-26E2-A649-B58A-BBD393D3909A}"/>
                </a:ext>
              </a:extLst>
            </p:cNvPr>
            <p:cNvSpPr/>
            <p:nvPr/>
          </p:nvSpPr>
          <p:spPr>
            <a:xfrm>
              <a:off x="341831" y="414168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32" name="Freeform 31">
              <a:extLst>
                <a:ext uri="{FF2B5EF4-FFF2-40B4-BE49-F238E27FC236}">
                  <a16:creationId xmlns:a16="http://schemas.microsoft.com/office/drawing/2014/main" id="{25792925-8473-D74D-AD5F-C84AAB25EA9D}"/>
                </a:ext>
              </a:extLst>
            </p:cNvPr>
            <p:cNvSpPr/>
            <p:nvPr/>
          </p:nvSpPr>
          <p:spPr>
            <a:xfrm>
              <a:off x="341831" y="389252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33" name="Freeform 32">
              <a:extLst>
                <a:ext uri="{FF2B5EF4-FFF2-40B4-BE49-F238E27FC236}">
                  <a16:creationId xmlns:a16="http://schemas.microsoft.com/office/drawing/2014/main" id="{0FFE52ED-3497-1048-86AD-9D9A6F52BF03}"/>
                </a:ext>
              </a:extLst>
            </p:cNvPr>
            <p:cNvSpPr/>
            <p:nvPr/>
          </p:nvSpPr>
          <p:spPr>
            <a:xfrm>
              <a:off x="590992" y="4141684"/>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34" name="Freeform 33">
              <a:extLst>
                <a:ext uri="{FF2B5EF4-FFF2-40B4-BE49-F238E27FC236}">
                  <a16:creationId xmlns:a16="http://schemas.microsoft.com/office/drawing/2014/main" id="{9AE3BE6B-1DF9-664B-8C6A-831ED119861F}"/>
                </a:ext>
              </a:extLst>
            </p:cNvPr>
            <p:cNvSpPr/>
            <p:nvPr/>
          </p:nvSpPr>
          <p:spPr>
            <a:xfrm>
              <a:off x="827337" y="4876356"/>
              <a:ext cx="125093" cy="125094"/>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25000"/>
              </a:srgbClr>
            </a:solidFill>
            <a:ln w="2052"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48103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AS - Content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0747700-F3DC-564E-BB0C-85DD528CF83A}"/>
              </a:ext>
            </a:extLst>
          </p:cNvPr>
          <p:cNvSpPr>
            <a:spLocks noGrp="1"/>
          </p:cNvSpPr>
          <p:nvPr>
            <p:ph type="pic" sz="quarter" idx="10"/>
          </p:nvPr>
        </p:nvSpPr>
        <p:spPr>
          <a:xfrm>
            <a:off x="4343400" y="0"/>
            <a:ext cx="7849000" cy="6858000"/>
          </a:xfrm>
          <a:custGeom>
            <a:avLst/>
            <a:gdLst>
              <a:gd name="connsiteX0" fmla="*/ 0 w 5886450"/>
              <a:gd name="connsiteY0" fmla="*/ 5143500 h 5143500"/>
              <a:gd name="connsiteX1" fmla="*/ 2146485 w 5886450"/>
              <a:gd name="connsiteY1" fmla="*/ 0 h 5143500"/>
              <a:gd name="connsiteX2" fmla="*/ 3739965 w 5886450"/>
              <a:gd name="connsiteY2" fmla="*/ 0 h 5143500"/>
              <a:gd name="connsiteX3" fmla="*/ 5886450 w 5886450"/>
              <a:gd name="connsiteY3" fmla="*/ 5143500 h 5143500"/>
              <a:gd name="connsiteX4" fmla="*/ 0 w 5886450"/>
              <a:gd name="connsiteY4" fmla="*/ 5143500 h 5143500"/>
              <a:gd name="connsiteX0" fmla="*/ 0 w 5891494"/>
              <a:gd name="connsiteY0" fmla="*/ 5143500 h 5143500"/>
              <a:gd name="connsiteX1" fmla="*/ 2146485 w 5891494"/>
              <a:gd name="connsiteY1" fmla="*/ 0 h 5143500"/>
              <a:gd name="connsiteX2" fmla="*/ 5891494 w 5891494"/>
              <a:gd name="connsiteY2" fmla="*/ 7684 h 5143500"/>
              <a:gd name="connsiteX3" fmla="*/ 5886450 w 5891494"/>
              <a:gd name="connsiteY3" fmla="*/ 5143500 h 5143500"/>
              <a:gd name="connsiteX4" fmla="*/ 0 w 5891494"/>
              <a:gd name="connsiteY4" fmla="*/ 5143500 h 5143500"/>
              <a:gd name="connsiteX0" fmla="*/ 0 w 5891494"/>
              <a:gd name="connsiteY0" fmla="*/ 5143500 h 5143500"/>
              <a:gd name="connsiteX1" fmla="*/ 2937940 w 5891494"/>
              <a:gd name="connsiteY1" fmla="*/ 0 h 5143500"/>
              <a:gd name="connsiteX2" fmla="*/ 5891494 w 5891494"/>
              <a:gd name="connsiteY2" fmla="*/ 7684 h 5143500"/>
              <a:gd name="connsiteX3" fmla="*/ 5886450 w 5891494"/>
              <a:gd name="connsiteY3" fmla="*/ 5143500 h 5143500"/>
              <a:gd name="connsiteX4" fmla="*/ 0 w 5891494"/>
              <a:gd name="connsiteY4" fmla="*/ 5143500 h 5143500"/>
              <a:gd name="connsiteX0" fmla="*/ 0 w 5886750"/>
              <a:gd name="connsiteY0" fmla="*/ 5158868 h 5158868"/>
              <a:gd name="connsiteX1" fmla="*/ 2937940 w 5886750"/>
              <a:gd name="connsiteY1" fmla="*/ 15368 h 5158868"/>
              <a:gd name="connsiteX2" fmla="*/ 5883810 w 5886750"/>
              <a:gd name="connsiteY2" fmla="*/ 0 h 5158868"/>
              <a:gd name="connsiteX3" fmla="*/ 5886450 w 5886750"/>
              <a:gd name="connsiteY3" fmla="*/ 5158868 h 5158868"/>
              <a:gd name="connsiteX4" fmla="*/ 0 w 5886750"/>
              <a:gd name="connsiteY4" fmla="*/ 5158868 h 5158868"/>
              <a:gd name="connsiteX0" fmla="*/ 0 w 5886750"/>
              <a:gd name="connsiteY0" fmla="*/ 5143500 h 5143500"/>
              <a:gd name="connsiteX1" fmla="*/ 2937940 w 5886750"/>
              <a:gd name="connsiteY1" fmla="*/ 0 h 5143500"/>
              <a:gd name="connsiteX2" fmla="*/ 5883810 w 5886750"/>
              <a:gd name="connsiteY2" fmla="*/ 0 h 5143500"/>
              <a:gd name="connsiteX3" fmla="*/ 5886450 w 5886750"/>
              <a:gd name="connsiteY3" fmla="*/ 5143500 h 5143500"/>
              <a:gd name="connsiteX4" fmla="*/ 0 w 5886750"/>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750" h="5143500">
                <a:moveTo>
                  <a:pt x="0" y="5143500"/>
                </a:moveTo>
                <a:lnTo>
                  <a:pt x="2937940" y="0"/>
                </a:lnTo>
                <a:lnTo>
                  <a:pt x="5883810" y="0"/>
                </a:lnTo>
                <a:cubicBezTo>
                  <a:pt x="5882129" y="1711939"/>
                  <a:pt x="5888131" y="3431561"/>
                  <a:pt x="5886450" y="5143500"/>
                </a:cubicBezTo>
                <a:lnTo>
                  <a:pt x="0" y="5143500"/>
                </a:lnTo>
                <a:close/>
              </a:path>
            </a:pathLst>
          </a:custGeom>
        </p:spPr>
        <p:txBody>
          <a:bodyPr/>
          <a:lstStyle/>
          <a:p>
            <a:r>
              <a:rPr lang="en-US"/>
              <a:t>Click icon to add picture</a:t>
            </a:r>
          </a:p>
        </p:txBody>
      </p:sp>
      <p:sp>
        <p:nvSpPr>
          <p:cNvPr id="10" name="Text Placeholder 9">
            <a:extLst>
              <a:ext uri="{FF2B5EF4-FFF2-40B4-BE49-F238E27FC236}">
                <a16:creationId xmlns:a16="http://schemas.microsoft.com/office/drawing/2014/main" id="{5D6492C8-F2B6-994C-93E7-13EF75C493AC}"/>
              </a:ext>
            </a:extLst>
          </p:cNvPr>
          <p:cNvSpPr>
            <a:spLocks noGrp="1"/>
          </p:cNvSpPr>
          <p:nvPr>
            <p:ph type="body" sz="quarter" idx="11"/>
          </p:nvPr>
        </p:nvSpPr>
        <p:spPr>
          <a:xfrm>
            <a:off x="850314" y="2335948"/>
            <a:ext cx="4476749" cy="1363080"/>
          </a:xfrm>
        </p:spPr>
        <p:txBody>
          <a:bodyPr/>
          <a:lstStyle>
            <a:lvl1pPr marL="0" indent="0">
              <a:buNone/>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
        <p:nvSpPr>
          <p:cNvPr id="17" name="Freeform 16">
            <a:extLst>
              <a:ext uri="{FF2B5EF4-FFF2-40B4-BE49-F238E27FC236}">
                <a16:creationId xmlns:a16="http://schemas.microsoft.com/office/drawing/2014/main" id="{B28BF588-A539-E84D-BAE7-8D1EE1761D7B}"/>
              </a:ext>
            </a:extLst>
          </p:cNvPr>
          <p:cNvSpPr/>
          <p:nvPr/>
        </p:nvSpPr>
        <p:spPr>
          <a:xfrm>
            <a:off x="4166918" y="-1"/>
            <a:ext cx="4006609" cy="6858000"/>
          </a:xfrm>
          <a:custGeom>
            <a:avLst/>
            <a:gdLst>
              <a:gd name="connsiteX0" fmla="*/ 2952243 w 3004957"/>
              <a:gd name="connsiteY0" fmla="*/ 0 h 5143500"/>
              <a:gd name="connsiteX1" fmla="*/ 3004957 w 3004957"/>
              <a:gd name="connsiteY1" fmla="*/ 0 h 5143500"/>
              <a:gd name="connsiteX2" fmla="*/ 52714 w 3004957"/>
              <a:gd name="connsiteY2" fmla="*/ 5143500 h 5143500"/>
              <a:gd name="connsiteX3" fmla="*/ 0 w 3004957"/>
              <a:gd name="connsiteY3" fmla="*/ 5143500 h 5143500"/>
              <a:gd name="connsiteX4" fmla="*/ 2952243 w 300495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57" h="5143500">
                <a:moveTo>
                  <a:pt x="2952243" y="0"/>
                </a:moveTo>
                <a:lnTo>
                  <a:pt x="3004957" y="0"/>
                </a:lnTo>
                <a:lnTo>
                  <a:pt x="52714" y="5143500"/>
                </a:lnTo>
                <a:lnTo>
                  <a:pt x="0" y="5143500"/>
                </a:lnTo>
                <a:lnTo>
                  <a:pt x="2952243" y="0"/>
                </a:lnTo>
                <a:close/>
              </a:path>
            </a:pathLst>
          </a:custGeom>
          <a:gradFill flip="none" rotWithShape="1">
            <a:gsLst>
              <a:gs pos="30000">
                <a:srgbClr val="3D5AAE"/>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335647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SAS - Blue Backgroun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7603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C6B2-0AC3-0EF3-406D-DEEB261B28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688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SAS - Image Only - Whit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27EE352-7D2C-A441-A898-DDF88FC2D8F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215857" y="6344362"/>
            <a:ext cx="745039" cy="307948"/>
          </a:xfrm>
          <a:prstGeom prst="rect">
            <a:avLst/>
          </a:prstGeom>
        </p:spPr>
      </p:pic>
      <p:sp>
        <p:nvSpPr>
          <p:cNvPr id="4" name="TextBox 4">
            <a:extLst>
              <a:ext uri="{FF2B5EF4-FFF2-40B4-BE49-F238E27FC236}">
                <a16:creationId xmlns:a16="http://schemas.microsoft.com/office/drawing/2014/main" id="{FC61EEC8-0C67-4E4B-96F0-B7FBDEF4618C}"/>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solidFill>
                <a:effectLst/>
                <a:uLnTx/>
                <a:uFillTx/>
                <a:latin typeface="+mn-lt"/>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225660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AS - Black Backgroun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1AFB0-E8BA-6E40-9F47-B58679E16989}"/>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a:extLst>
              <a:ext uri="{FF2B5EF4-FFF2-40B4-BE49-F238E27FC236}">
                <a16:creationId xmlns:a16="http://schemas.microsoft.com/office/drawing/2014/main" id="{9CC8A4CC-C6DD-674E-9755-C2307DA101AD}"/>
              </a:ext>
            </a:extLst>
          </p:cNvPr>
          <p:cNvGrpSpPr/>
          <p:nvPr/>
        </p:nvGrpSpPr>
        <p:grpSpPr>
          <a:xfrm>
            <a:off x="11237113" y="6353579"/>
            <a:ext cx="702523" cy="294037"/>
            <a:chOff x="6145213" y="4384676"/>
            <a:chExt cx="1582738" cy="649287"/>
          </a:xfrm>
          <a:solidFill>
            <a:schemeClr val="bg2">
              <a:lumMod val="50000"/>
            </a:schemeClr>
          </a:solidFill>
        </p:grpSpPr>
        <p:sp>
          <p:nvSpPr>
            <p:cNvPr id="5" name="Freeform 6">
              <a:extLst>
                <a:ext uri="{FF2B5EF4-FFF2-40B4-BE49-F238E27FC236}">
                  <a16:creationId xmlns:a16="http://schemas.microsoft.com/office/drawing/2014/main" id="{FC0936E0-05D4-D944-94E4-FBA36E861837}"/>
                </a:ext>
              </a:extLst>
            </p:cNvPr>
            <p:cNvSpPr>
              <a:spLocks/>
            </p:cNvSpPr>
            <p:nvPr/>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 name="Freeform 5">
              <a:extLst>
                <a:ext uri="{FF2B5EF4-FFF2-40B4-BE49-F238E27FC236}">
                  <a16:creationId xmlns:a16="http://schemas.microsoft.com/office/drawing/2014/main" id="{E5ACFC61-8225-8F4F-A539-DCE60FEB039A}"/>
                </a:ext>
              </a:extLst>
            </p:cNvPr>
            <p:cNvSpPr>
              <a:spLocks noEditPoints="1"/>
            </p:cNvSpPr>
            <p:nvPr/>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AB029620-52DD-C540-9F66-FD8586A661D7}"/>
                </a:ext>
              </a:extLst>
            </p:cNvPr>
            <p:cNvSpPr>
              <a:spLocks/>
            </p:cNvSpPr>
            <p:nvPr/>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7">
              <a:extLst>
                <a:ext uri="{FF2B5EF4-FFF2-40B4-BE49-F238E27FC236}">
                  <a16:creationId xmlns:a16="http://schemas.microsoft.com/office/drawing/2014/main" id="{5F2C8F16-8DA0-6A49-A6A6-F8C208B72416}"/>
                </a:ext>
              </a:extLst>
            </p:cNvPr>
            <p:cNvSpPr>
              <a:spLocks/>
            </p:cNvSpPr>
            <p:nvPr/>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8">
              <a:extLst>
                <a:ext uri="{FF2B5EF4-FFF2-40B4-BE49-F238E27FC236}">
                  <a16:creationId xmlns:a16="http://schemas.microsoft.com/office/drawing/2014/main" id="{3F51FBB3-DAAD-0546-AF4C-840293C90D95}"/>
                </a:ext>
              </a:extLst>
            </p:cNvPr>
            <p:cNvSpPr>
              <a:spLocks/>
            </p:cNvSpPr>
            <p:nvPr/>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9">
              <a:extLst>
                <a:ext uri="{FF2B5EF4-FFF2-40B4-BE49-F238E27FC236}">
                  <a16:creationId xmlns:a16="http://schemas.microsoft.com/office/drawing/2014/main" id="{ED4644BB-791F-6241-8C89-AFA3C1325C38}"/>
                </a:ext>
              </a:extLst>
            </p:cNvPr>
            <p:cNvSpPr>
              <a:spLocks noEditPoints="1"/>
            </p:cNvSpPr>
            <p:nvPr/>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0">
              <a:extLst>
                <a:ext uri="{FF2B5EF4-FFF2-40B4-BE49-F238E27FC236}">
                  <a16:creationId xmlns:a16="http://schemas.microsoft.com/office/drawing/2014/main" id="{2DAE9313-7E29-324E-B411-25184A85F9E3}"/>
                </a:ext>
              </a:extLst>
            </p:cNvPr>
            <p:cNvSpPr>
              <a:spLocks noEditPoints="1"/>
            </p:cNvSpPr>
            <p:nvPr/>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12" name="TextBox 3">
            <a:extLst>
              <a:ext uri="{FF2B5EF4-FFF2-40B4-BE49-F238E27FC236}">
                <a16:creationId xmlns:a16="http://schemas.microsoft.com/office/drawing/2014/main" id="{ACAC6727-2088-4147-A38A-47850B89BAF6}"/>
              </a:ext>
            </a:extLst>
          </p:cNvPr>
          <p:cNvSpPr txBox="1">
            <a:spLocks noChangeAspect="1"/>
          </p:cNvSpPr>
          <p:nvPr/>
        </p:nvSpPr>
        <p:spPr>
          <a:xfrm>
            <a:off x="4413504" y="6516793"/>
            <a:ext cx="3352800" cy="297646"/>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lumMod val="50000"/>
                  </a:schemeClr>
                </a:solidFill>
                <a:effectLst/>
                <a:uLnTx/>
                <a:uFillTx/>
                <a:latin typeface="+mn-lt"/>
                <a:ea typeface="Calibri" charset="0"/>
                <a:cs typeface="Arial" panose="020B0604020202020204" pitchFamily="34" charset="0"/>
              </a:rPr>
              <a:t>Company Confidential – For Internal Use Only</a:t>
            </a:r>
          </a:p>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lumMod val="50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405104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AS - Content with Caption -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05183"/>
            <a:ext cx="4169664" cy="424732"/>
          </a:xfrm>
        </p:spPr>
        <p:txBody>
          <a:bodyPr lIns="91440" rIns="91440" anchor="t" anchorCtr="0">
            <a:spAutoFit/>
          </a:bodyPr>
          <a:lstStyle>
            <a:lvl1pPr algn="ctr" defTabSz="243834">
              <a:spcBef>
                <a:spcPts val="0"/>
              </a:spcBef>
              <a:defRPr sz="2400" baseline="0">
                <a:solidFill>
                  <a:schemeClr val="bg1"/>
                </a:solidFill>
                <a:effectLst/>
                <a:latin typeface="+mj-lt"/>
              </a:defRPr>
            </a:lvl1pPr>
          </a:lstStyle>
          <a:p>
            <a:r>
              <a:rPr lang="en-US"/>
              <a:t>Click to Edit Title</a:t>
            </a:r>
          </a:p>
        </p:txBody>
      </p:sp>
      <p:sp>
        <p:nvSpPr>
          <p:cNvPr id="16" name="Text Placeholder 2"/>
          <p:cNvSpPr>
            <a:spLocks noGrp="1"/>
          </p:cNvSpPr>
          <p:nvPr>
            <p:ph type="body" sz="quarter" idx="11" hasCustomPrompt="1"/>
          </p:nvPr>
        </p:nvSpPr>
        <p:spPr>
          <a:xfrm>
            <a:off x="4169664" y="256033"/>
            <a:ext cx="8022336" cy="574516"/>
          </a:xfrm>
        </p:spPr>
        <p:txBody>
          <a:bodyPr wrap="square" lIns="274320" rIns="274320" anchor="ctr" anchorCtr="0">
            <a:noAutofit/>
          </a:bodyPr>
          <a:lstStyle>
            <a:lvl1pPr marL="0" indent="0" algn="l" defTabSz="243834">
              <a:lnSpc>
                <a:spcPct val="100000"/>
              </a:lnSpc>
              <a:spcBef>
                <a:spcPts val="0"/>
              </a:spcBef>
              <a:buFont typeface="Arial" pitchFamily="34" charset="0"/>
              <a:buNone/>
              <a:defRPr sz="2933" b="0" i="0" cap="none" baseline="0">
                <a:solidFill>
                  <a:schemeClr val="tx2"/>
                </a:solidFill>
                <a:effectLst/>
                <a:latin typeface="+mj-lt"/>
              </a:defRPr>
            </a:lvl1pPr>
            <a:lvl2pPr marL="0" indent="0" algn="r">
              <a:buFontTx/>
              <a:buNone/>
              <a:defRPr sz="1867" b="1">
                <a:solidFill>
                  <a:schemeClr val="bg1"/>
                </a:solidFill>
              </a:defRPr>
            </a:lvl2pPr>
            <a:lvl3pPr marL="243834" indent="0" algn="r">
              <a:buFontTx/>
              <a:buNone/>
              <a:defRPr sz="1867" b="1">
                <a:solidFill>
                  <a:schemeClr val="bg1"/>
                </a:solidFill>
              </a:defRPr>
            </a:lvl3pPr>
            <a:lvl4pPr marL="487668" indent="0" algn="r">
              <a:buFontTx/>
              <a:buNone/>
              <a:defRPr sz="1867" b="1">
                <a:solidFill>
                  <a:schemeClr val="bg1"/>
                </a:solidFill>
              </a:defRPr>
            </a:lvl4pPr>
            <a:lvl5pPr marL="731502" indent="0" algn="r">
              <a:buFontTx/>
              <a:buNone/>
              <a:defRPr sz="1867" b="1">
                <a:solidFill>
                  <a:schemeClr val="bg1"/>
                </a:solidFill>
              </a:defRPr>
            </a:lvl5pPr>
          </a:lstStyle>
          <a:p>
            <a:pPr lvl="0"/>
            <a:r>
              <a:rPr lang="en-US"/>
              <a:t>Click to Edit Subtitle</a:t>
            </a:r>
          </a:p>
        </p:txBody>
      </p:sp>
      <p:sp>
        <p:nvSpPr>
          <p:cNvPr id="5" name="Content Placeholder 3"/>
          <p:cNvSpPr>
            <a:spLocks noGrp="1"/>
          </p:cNvSpPr>
          <p:nvPr>
            <p:ph sz="quarter" idx="14" hasCustomPrompt="1"/>
          </p:nvPr>
        </p:nvSpPr>
        <p:spPr>
          <a:xfrm>
            <a:off x="4169664" y="848479"/>
            <a:ext cx="8022336" cy="6009521"/>
          </a:xfrm>
        </p:spPr>
        <p:txBody>
          <a:bodyPr vert="horz" wrap="square" lIns="274320" tIns="45720" rIns="457200" bIns="91440" rtlCol="0" anchor="t" anchorCtr="0">
            <a:normAutofit/>
          </a:bodyPr>
          <a:lstStyle>
            <a:lvl1pPr>
              <a:defRPr lang="en-US" dirty="0" smtClean="0">
                <a:latin typeface="+mn-lt"/>
              </a:defRPr>
            </a:lvl1pPr>
            <a:lvl2pPr>
              <a:defRPr lang="en-US" dirty="0" smtClean="0">
                <a:latin typeface="+mn-lt"/>
              </a:defRPr>
            </a:lvl2pPr>
            <a:lvl3pPr>
              <a:defRPr lang="en-US" dirty="0" smtClean="0">
                <a:latin typeface="+mn-lt"/>
              </a:defRPr>
            </a:lvl3pPr>
          </a:lstStyle>
          <a:p>
            <a:pPr lvl="0"/>
            <a:r>
              <a:rPr lang="en-US"/>
              <a:t>Click to add text or click an icon to add other content types.</a:t>
            </a:r>
          </a:p>
          <a:p>
            <a:pPr lvl="1"/>
            <a:r>
              <a:rPr lang="en-US"/>
              <a:t>Second level</a:t>
            </a:r>
          </a:p>
          <a:p>
            <a:pPr lvl="2"/>
            <a:r>
              <a:rPr lang="en-US"/>
              <a:t>Third level</a:t>
            </a:r>
          </a:p>
        </p:txBody>
      </p:sp>
      <p:sp>
        <p:nvSpPr>
          <p:cNvPr id="12" name="Text Placeholder 4"/>
          <p:cNvSpPr>
            <a:spLocks noGrp="1"/>
          </p:cNvSpPr>
          <p:nvPr>
            <p:ph type="body" sz="quarter" idx="13" hasCustomPrompt="1"/>
          </p:nvPr>
        </p:nvSpPr>
        <p:spPr>
          <a:xfrm>
            <a:off x="548640" y="1328926"/>
            <a:ext cx="3072384" cy="820737"/>
          </a:xfrm>
        </p:spPr>
        <p:txBody>
          <a:bodyPr wrap="square" anchor="t" anchorCtr="0">
            <a:spAutoFit/>
          </a:bodyPr>
          <a:lstStyle>
            <a:lvl1pPr marL="0" indent="-243834" algn="l">
              <a:buFont typeface="Arial" pitchFamily="34" charset="0"/>
              <a:buNone/>
              <a:defRPr sz="2667" b="0" cap="none" baseline="0">
                <a:solidFill>
                  <a:schemeClr val="bg1"/>
                </a:solidFill>
                <a:effectLst/>
                <a:latin typeface="+mn-lt"/>
              </a:defRPr>
            </a:lvl1pPr>
          </a:lstStyle>
          <a:p>
            <a:pPr lvl="0"/>
            <a:r>
              <a:rPr lang="en-US"/>
              <a:t>Click to edit caption text</a:t>
            </a:r>
          </a:p>
        </p:txBody>
      </p:sp>
      <p:sp>
        <p:nvSpPr>
          <p:cNvPr id="4" name="Slide Number Placeholder 5"/>
          <p:cNvSpPr>
            <a:spLocks noGrp="1"/>
          </p:cNvSpPr>
          <p:nvPr>
            <p:ph type="sldNum" sz="quarter" idx="16"/>
          </p:nvPr>
        </p:nvSpPr>
        <p:spPr/>
        <p:txBody>
          <a:bodyPr/>
          <a:lstStyle/>
          <a:p>
            <a:fld id="{4976208B-6111-490B-8CEC-FFB249DB2100}"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609058417"/>
      </p:ext>
    </p:extLst>
  </p:cSld>
  <p:clrMapOvr>
    <a:masterClrMapping/>
  </p:clrMapOvr>
  <p:transition>
    <p:fade/>
  </p:transition>
  <p:extLst>
    <p:ext uri="{DCECCB84-F9BA-43D5-87BE-67443E8EF086}">
      <p15:sldGuideLst xmlns:p15="http://schemas.microsoft.com/office/powerpoint/2012/main">
        <p15:guide id="1" pos="19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thics - Top Imag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2485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904862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AS -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0452-C0E9-BB4A-8CF5-CE4FAA54E306}"/>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close up of a logo&#10;&#10;Description automatically generated">
            <a:extLst>
              <a:ext uri="{FF2B5EF4-FFF2-40B4-BE49-F238E27FC236}">
                <a16:creationId xmlns:a16="http://schemas.microsoft.com/office/drawing/2014/main" id="{55DCED66-1892-224F-B3AD-DC1323E4C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971800" cy="6858000"/>
          </a:xfrm>
          <a:prstGeom prst="rect">
            <a:avLst/>
          </a:prstGeom>
        </p:spPr>
      </p:pic>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2205163" y="1167901"/>
            <a:ext cx="8520925" cy="2074832"/>
          </a:xfrm>
        </p:spPr>
        <p:txBody>
          <a:bodyPr anchor="b">
            <a:normAutofit/>
          </a:bodyPr>
          <a:lstStyle>
            <a:lvl1pPr marL="0" indent="0" algn="l">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0" name="Text Placeholder 34">
            <a:extLst>
              <a:ext uri="{FF2B5EF4-FFF2-40B4-BE49-F238E27FC236}">
                <a16:creationId xmlns:a16="http://schemas.microsoft.com/office/drawing/2014/main" id="{9B949CCB-8408-0B41-9681-4ECA35605A82}"/>
              </a:ext>
            </a:extLst>
          </p:cNvPr>
          <p:cNvSpPr>
            <a:spLocks noGrp="1"/>
          </p:cNvSpPr>
          <p:nvPr>
            <p:ph type="body" sz="quarter" idx="11"/>
          </p:nvPr>
        </p:nvSpPr>
        <p:spPr>
          <a:xfrm>
            <a:off x="2205163" y="3312584"/>
            <a:ext cx="8520925" cy="1945216"/>
          </a:xfrm>
        </p:spPr>
        <p:txBody>
          <a:bodyPr>
            <a:normAutofit/>
          </a:bodyPr>
          <a:lstStyle>
            <a:lvl1pPr marL="0" indent="0" algn="l">
              <a:buNone/>
              <a:defRPr sz="2667">
                <a:solidFill>
                  <a:schemeClr val="accent1">
                    <a:lumMod val="60000"/>
                    <a:lumOff val="40000"/>
                  </a:schemeClr>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60F2F4D0-EB0E-3842-9785-6EF69081820E}"/>
              </a:ext>
            </a:extLst>
          </p:cNvPr>
          <p:cNvSpPr/>
          <p:nvPr/>
        </p:nvSpPr>
        <p:spPr>
          <a:xfrm>
            <a:off x="1" y="0"/>
            <a:ext cx="3207900" cy="6864096"/>
          </a:xfrm>
          <a:prstGeom prst="rect">
            <a:avLst/>
          </a:prstGeom>
          <a:gradFill flip="none" rotWithShape="1">
            <a:gsLst>
              <a:gs pos="2000">
                <a:schemeClr val="tx2">
                  <a:alpha val="0"/>
                </a:schemeClr>
              </a:gs>
              <a:gs pos="100000">
                <a:schemeClr val="tx2">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4">
            <a:extLst>
              <a:ext uri="{FF2B5EF4-FFF2-40B4-BE49-F238E27FC236}">
                <a16:creationId xmlns:a16="http://schemas.microsoft.com/office/drawing/2014/main" id="{64A8B58C-CD7F-6F4B-B6E8-178EEF4B15DC}"/>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5" name="Picture 14">
            <a:extLst>
              <a:ext uri="{FF2B5EF4-FFF2-40B4-BE49-F238E27FC236}">
                <a16:creationId xmlns:a16="http://schemas.microsoft.com/office/drawing/2014/main" id="{BDDF8B79-0449-724D-9AE1-DD5080E11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8847" y="5967045"/>
            <a:ext cx="1483157" cy="825136"/>
          </a:xfrm>
          <a:prstGeom prst="rect">
            <a:avLst/>
          </a:prstGeom>
        </p:spPr>
      </p:pic>
    </p:spTree>
    <p:custDataLst>
      <p:tags r:id="rId1"/>
    </p:custDataLst>
    <p:extLst>
      <p:ext uri="{BB962C8B-B14F-4D97-AF65-F5344CB8AC3E}">
        <p14:creationId xmlns:p14="http://schemas.microsoft.com/office/powerpoint/2010/main" val="303566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AS - Content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bg2"/>
              </a:buClr>
              <a:defRPr>
                <a:solidFill>
                  <a:schemeClr val="bg1"/>
                </a:solidFill>
                <a:latin typeface="+mj-lt"/>
              </a:defRPr>
            </a:lvl1pPr>
            <a:lvl2pPr>
              <a:buClr>
                <a:schemeClr val="bg2"/>
              </a:buClr>
              <a:defRPr>
                <a:solidFill>
                  <a:schemeClr val="bg1"/>
                </a:solidFill>
                <a:latin typeface="+mj-lt"/>
              </a:defRPr>
            </a:lvl2pPr>
            <a:lvl3pPr>
              <a:buClr>
                <a:schemeClr val="bg2"/>
              </a:buClr>
              <a:defRPr>
                <a:solidFill>
                  <a:schemeClr val="bg1"/>
                </a:solidFill>
                <a:latin typeface="+mj-lt"/>
              </a:defRPr>
            </a:lvl3pPr>
            <a:lvl4pPr>
              <a:buClr>
                <a:schemeClr val="bg2"/>
              </a:buClr>
              <a:defRPr>
                <a:solidFill>
                  <a:schemeClr val="bg1"/>
                </a:solidFill>
                <a:latin typeface="+mj-lt"/>
              </a:defRPr>
            </a:lvl4pPr>
            <a:lvl5pPr>
              <a:buClr>
                <a:schemeClr val="bg2"/>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59863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AS - Section Header - Dark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900AF95-1FC8-274C-A784-F831F6B8647F}"/>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4">
            <a:extLst>
              <a:ext uri="{FF2B5EF4-FFF2-40B4-BE49-F238E27FC236}">
                <a16:creationId xmlns:a16="http://schemas.microsoft.com/office/drawing/2014/main" id="{B0C6AF5C-E29A-9E49-801E-0A1C09DFDE5F}"/>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4" name="Picture 6">
            <a:extLst>
              <a:ext uri="{FF2B5EF4-FFF2-40B4-BE49-F238E27FC236}">
                <a16:creationId xmlns:a16="http://schemas.microsoft.com/office/drawing/2014/main" id="{6BFF7639-E4DF-3741-90C7-2DFCD9D26A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pic>
        <p:nvPicPr>
          <p:cNvPr id="6" name="Picture 5" descr="A picture containing clock, light, drawing&#10;&#10;Description automatically generated">
            <a:extLst>
              <a:ext uri="{FF2B5EF4-FFF2-40B4-BE49-F238E27FC236}">
                <a16:creationId xmlns:a16="http://schemas.microsoft.com/office/drawing/2014/main" id="{43AE3E76-C4CC-8245-858F-A891F08C3E5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061" r="33611" b="20040"/>
          <a:stretch/>
        </p:blipFill>
        <p:spPr>
          <a:xfrm>
            <a:off x="6081728" y="-8059"/>
            <a:ext cx="6110273" cy="6866060"/>
          </a:xfrm>
          <a:prstGeom prst="rect">
            <a:avLst/>
          </a:prstGeom>
        </p:spPr>
      </p:pic>
      <p:sp>
        <p:nvSpPr>
          <p:cNvPr id="11" name="Text Placeholder 34">
            <a:extLst>
              <a:ext uri="{FF2B5EF4-FFF2-40B4-BE49-F238E27FC236}">
                <a16:creationId xmlns:a16="http://schemas.microsoft.com/office/drawing/2014/main" id="{C8C0CE08-E9A8-3940-A81E-001DC88592F4}"/>
              </a:ext>
            </a:extLst>
          </p:cNvPr>
          <p:cNvSpPr>
            <a:spLocks noGrp="1"/>
          </p:cNvSpPr>
          <p:nvPr>
            <p:ph type="body" sz="quarter" idx="11"/>
          </p:nvPr>
        </p:nvSpPr>
        <p:spPr>
          <a:xfrm>
            <a:off x="826938" y="3312584"/>
            <a:ext cx="8520925" cy="1945216"/>
          </a:xfrm>
        </p:spPr>
        <p:txBody>
          <a:bodyPr>
            <a:normAutofit/>
          </a:bodyPr>
          <a:lstStyle>
            <a:lvl1pPr marL="0" indent="0" algn="l">
              <a:buNone/>
              <a:defRPr sz="2667">
                <a:solidFill>
                  <a:schemeClr val="accent1">
                    <a:lumMod val="60000"/>
                    <a:lumOff val="40000"/>
                  </a:schemeClr>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0" name="Text Placeholder 32">
            <a:extLst>
              <a:ext uri="{FF2B5EF4-FFF2-40B4-BE49-F238E27FC236}">
                <a16:creationId xmlns:a16="http://schemas.microsoft.com/office/drawing/2014/main" id="{D5BF76BC-A168-D846-A33A-DDC741AB2C49}"/>
              </a:ext>
            </a:extLst>
          </p:cNvPr>
          <p:cNvSpPr>
            <a:spLocks noGrp="1"/>
          </p:cNvSpPr>
          <p:nvPr>
            <p:ph type="body" sz="quarter" idx="10"/>
          </p:nvPr>
        </p:nvSpPr>
        <p:spPr>
          <a:xfrm>
            <a:off x="826938" y="1167901"/>
            <a:ext cx="8520925" cy="2074832"/>
          </a:xfrm>
        </p:spPr>
        <p:txBody>
          <a:bodyPr anchor="b">
            <a:normAutofit/>
          </a:bodyPr>
          <a:lstStyle>
            <a:lvl1pPr marL="0" indent="0" algn="l">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9891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AS - Content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bg2"/>
              </a:buClr>
              <a:defRPr>
                <a:solidFill>
                  <a:schemeClr val="bg1"/>
                </a:solidFill>
                <a:latin typeface="+mj-lt"/>
              </a:defRPr>
            </a:lvl1pPr>
            <a:lvl2pPr>
              <a:buClr>
                <a:schemeClr val="bg2"/>
              </a:buClr>
              <a:defRPr>
                <a:solidFill>
                  <a:schemeClr val="bg1"/>
                </a:solidFill>
                <a:latin typeface="+mj-lt"/>
              </a:defRPr>
            </a:lvl2pPr>
            <a:lvl3pPr>
              <a:buClr>
                <a:schemeClr val="bg2"/>
              </a:buClr>
              <a:defRPr>
                <a:solidFill>
                  <a:schemeClr val="bg1"/>
                </a:solidFill>
                <a:latin typeface="+mj-lt"/>
              </a:defRPr>
            </a:lvl3pPr>
            <a:lvl4pPr>
              <a:buClr>
                <a:schemeClr val="bg2"/>
              </a:buClr>
              <a:defRPr>
                <a:solidFill>
                  <a:schemeClr val="bg1"/>
                </a:solidFill>
                <a:latin typeface="+mj-lt"/>
              </a:defRPr>
            </a:lvl4pPr>
            <a:lvl5pPr>
              <a:buClr>
                <a:schemeClr val="bg2"/>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97747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AS - Title &amp; Subtitle -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02222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AS - 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96719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AS - Comparison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buClr>
                <a:schemeClr val="bg2"/>
              </a:buClr>
              <a:defRPr/>
            </a:lvl1pPr>
            <a:lvl2pPr>
              <a:buClr>
                <a:schemeClr val="bg2"/>
              </a:buClr>
              <a:defRPr/>
            </a:lvl2pPr>
            <a:lvl3pPr>
              <a:buClr>
                <a:schemeClr val="bg2"/>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825625"/>
            <a:ext cx="5181600" cy="4351339"/>
          </a:xfrm>
        </p:spPr>
        <p:txBody>
          <a:bodyPr/>
          <a:lstStyle>
            <a:lvl1pPr>
              <a:buClr>
                <a:schemeClr val="bg2"/>
              </a:buClr>
              <a:defRPr/>
            </a:lvl1pPr>
            <a:lvl2pPr>
              <a:buClr>
                <a:schemeClr val="bg2"/>
              </a:buClr>
              <a:defRPr/>
            </a:lvl2pPr>
            <a:lvl3pPr>
              <a:buClr>
                <a:schemeClr val="bg2"/>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EFE90ADF-F9C8-471B-A694-7C0B48436B41}"/>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52343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AS - Content with Caption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E60C6F-E980-EE42-AE99-4BF9E126C012}"/>
              </a:ext>
            </a:extLst>
          </p:cNvPr>
          <p:cNvSpPr/>
          <p:nvPr/>
        </p:nvSpPr>
        <p:spPr>
          <a:xfrm>
            <a:off x="0" y="0"/>
            <a:ext cx="4169664" cy="6858000"/>
          </a:xfrm>
          <a:prstGeom prst="rect">
            <a:avLst/>
          </a:prstGeom>
          <a:gradFill flip="none" rotWithShape="1">
            <a:gsLst>
              <a:gs pos="0">
                <a:schemeClr val="tx2">
                  <a:lumMod val="90000"/>
                  <a:lumOff val="1000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1">
            <a:extLst>
              <a:ext uri="{FF2B5EF4-FFF2-40B4-BE49-F238E27FC236}">
                <a16:creationId xmlns:a16="http://schemas.microsoft.com/office/drawing/2014/main" id="{32F2FC9C-401F-5C4C-88BC-0A45460C4F9C}"/>
              </a:ext>
            </a:extLst>
          </p:cNvPr>
          <p:cNvSpPr>
            <a:spLocks noGrp="1"/>
          </p:cNvSpPr>
          <p:nvPr>
            <p:ph type="title" hasCustomPrompt="1"/>
          </p:nvPr>
        </p:nvSpPr>
        <p:spPr>
          <a:xfrm>
            <a:off x="0" y="305183"/>
            <a:ext cx="4169664" cy="424732"/>
          </a:xfrm>
        </p:spPr>
        <p:txBody>
          <a:bodyPr lIns="91440" rIns="91440" anchor="t" anchorCtr="0">
            <a:spAutoFit/>
          </a:bodyPr>
          <a:lstStyle>
            <a:lvl1pPr algn="ctr" defTabSz="243834">
              <a:spcBef>
                <a:spcPts val="0"/>
              </a:spcBef>
              <a:defRPr sz="2400" baseline="0">
                <a:solidFill>
                  <a:schemeClr val="accent1">
                    <a:lumMod val="60000"/>
                    <a:lumOff val="40000"/>
                  </a:schemeClr>
                </a:solidFill>
                <a:effectLst/>
                <a:latin typeface="+mj-lt"/>
              </a:defRPr>
            </a:lvl1pPr>
          </a:lstStyle>
          <a:p>
            <a:r>
              <a:rPr lang="en-US"/>
              <a:t>Click to add title</a:t>
            </a:r>
          </a:p>
        </p:txBody>
      </p:sp>
      <p:sp>
        <p:nvSpPr>
          <p:cNvPr id="4" name="Text Placeholder 4">
            <a:extLst>
              <a:ext uri="{FF2B5EF4-FFF2-40B4-BE49-F238E27FC236}">
                <a16:creationId xmlns:a16="http://schemas.microsoft.com/office/drawing/2014/main" id="{0ADB52DD-F50B-834D-99B3-5D1C55A9E47D}"/>
              </a:ext>
            </a:extLst>
          </p:cNvPr>
          <p:cNvSpPr>
            <a:spLocks noGrp="1"/>
          </p:cNvSpPr>
          <p:nvPr>
            <p:ph type="body" sz="quarter" idx="13" hasCustomPrompt="1"/>
          </p:nvPr>
        </p:nvSpPr>
        <p:spPr>
          <a:xfrm>
            <a:off x="548640" y="1328926"/>
            <a:ext cx="3072384" cy="820737"/>
          </a:xfrm>
        </p:spPr>
        <p:txBody>
          <a:bodyPr wrap="square" anchor="t" anchorCtr="0">
            <a:spAutoFit/>
          </a:bodyPr>
          <a:lstStyle>
            <a:lvl1pPr marL="0" indent="-243834" algn="l">
              <a:buFont typeface="Arial" pitchFamily="34" charset="0"/>
              <a:buNone/>
              <a:defRPr sz="2667" b="0" cap="none" baseline="0">
                <a:solidFill>
                  <a:schemeClr val="bg1">
                    <a:lumMod val="85000"/>
                  </a:schemeClr>
                </a:solidFill>
                <a:effectLst/>
                <a:latin typeface="+mn-lt"/>
              </a:defRPr>
            </a:lvl1pPr>
          </a:lstStyle>
          <a:p>
            <a:pPr lvl="0"/>
            <a:r>
              <a:rPr lang="en-US"/>
              <a:t>Click to edit caption text</a:t>
            </a:r>
          </a:p>
        </p:txBody>
      </p:sp>
      <p:sp>
        <p:nvSpPr>
          <p:cNvPr id="6" name="Text Placeholder 2">
            <a:extLst>
              <a:ext uri="{FF2B5EF4-FFF2-40B4-BE49-F238E27FC236}">
                <a16:creationId xmlns:a16="http://schemas.microsoft.com/office/drawing/2014/main" id="{AC4D2804-3DAD-EE40-936A-43F13F80C8DF}"/>
              </a:ext>
            </a:extLst>
          </p:cNvPr>
          <p:cNvSpPr>
            <a:spLocks noGrp="1"/>
          </p:cNvSpPr>
          <p:nvPr>
            <p:ph type="body" sz="quarter" idx="11" hasCustomPrompt="1"/>
          </p:nvPr>
        </p:nvSpPr>
        <p:spPr>
          <a:xfrm>
            <a:off x="4169664" y="850213"/>
            <a:ext cx="8022336" cy="365760"/>
          </a:xfrm>
        </p:spPr>
        <p:txBody>
          <a:bodyPr wrap="square" lIns="182880" rIns="182880" anchor="ctr" anchorCtr="0">
            <a:noAutofit/>
          </a:bodyPr>
          <a:lstStyle>
            <a:lvl1pPr marL="0" indent="0" algn="ctr">
              <a:lnSpc>
                <a:spcPct val="100000"/>
              </a:lnSpc>
              <a:spcBef>
                <a:spcPts val="0"/>
              </a:spcBef>
              <a:buFont typeface="Arial" pitchFamily="34" charset="0"/>
              <a:buNone/>
              <a:defRPr sz="2400" b="0" cap="none" baseline="0">
                <a:solidFill>
                  <a:schemeClr val="accent1">
                    <a:lumMod val="60000"/>
                    <a:lumOff val="40000"/>
                  </a:schemeClr>
                </a:solidFill>
                <a:effectLst/>
                <a:latin typeface="+mj-lt"/>
              </a:defRPr>
            </a:lvl1pPr>
          </a:lstStyle>
          <a:p>
            <a:pPr lvl="0"/>
            <a:r>
              <a:rPr lang="en-US"/>
              <a:t>Click to add subtitle</a:t>
            </a:r>
          </a:p>
        </p:txBody>
      </p:sp>
      <p:sp>
        <p:nvSpPr>
          <p:cNvPr id="7" name="Content Placeholder 3">
            <a:extLst>
              <a:ext uri="{FF2B5EF4-FFF2-40B4-BE49-F238E27FC236}">
                <a16:creationId xmlns:a16="http://schemas.microsoft.com/office/drawing/2014/main" id="{6A0DAF33-5110-D340-8044-FA8F4990F845}"/>
              </a:ext>
            </a:extLst>
          </p:cNvPr>
          <p:cNvSpPr>
            <a:spLocks noGrp="1"/>
          </p:cNvSpPr>
          <p:nvPr>
            <p:ph sz="quarter" idx="15" hasCustomPrompt="1"/>
          </p:nvPr>
        </p:nvSpPr>
        <p:spPr>
          <a:xfrm>
            <a:off x="4169664" y="1227116"/>
            <a:ext cx="8022336" cy="5620871"/>
          </a:xfrm>
        </p:spPr>
        <p:txBody>
          <a:bodyPr wrap="square" lIns="365760" rIns="274320" bIns="91440" anchor="t" anchorCtr="0">
            <a:normAutofit/>
          </a:bodyPr>
          <a:lstStyle>
            <a:lvl1pPr>
              <a:buClr>
                <a:schemeClr val="bg2"/>
              </a:buClr>
              <a:defRPr sz="2667" baseline="0">
                <a:solidFill>
                  <a:schemeClr val="bg1"/>
                </a:solidFill>
              </a:defRPr>
            </a:lvl1pPr>
            <a:lvl2pPr>
              <a:buClr>
                <a:schemeClr val="bg2"/>
              </a:buClr>
              <a:defRPr baseline="0">
                <a:solidFill>
                  <a:schemeClr val="bg1">
                    <a:lumMod val="75000"/>
                  </a:schemeClr>
                </a:solidFill>
              </a:defRPr>
            </a:lvl2pPr>
            <a:lvl3pPr>
              <a:buClr>
                <a:schemeClr val="bg2"/>
              </a:buClr>
              <a:defRPr baseline="0">
                <a:solidFill>
                  <a:schemeClr val="bg1">
                    <a:lumMod val="75000"/>
                  </a:schemeClr>
                </a:solidFill>
              </a:defRPr>
            </a:lvl3pPr>
            <a:lvl4pPr>
              <a:defRPr baseline="0"/>
            </a:lvl4pPr>
            <a:lvl5pPr>
              <a:defRPr baseline="0"/>
            </a:lvl5pPr>
          </a:lstStyle>
          <a:p>
            <a:pPr lvl="0"/>
            <a:r>
              <a:rPr lang="en-US"/>
              <a:t>Click to add text or click an icon to add other content types.</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841ED34-FEB5-C146-83AC-389AC6CD9768}"/>
              </a:ext>
            </a:extLst>
          </p:cNvPr>
          <p:cNvSpPr>
            <a:spLocks noGrp="1"/>
          </p:cNvSpPr>
          <p:nvPr>
            <p:ph type="body" sz="quarter" idx="16" hasCustomPrompt="1"/>
          </p:nvPr>
        </p:nvSpPr>
        <p:spPr>
          <a:xfrm>
            <a:off x="4169834" y="305183"/>
            <a:ext cx="8022167" cy="546100"/>
          </a:xfrm>
        </p:spPr>
        <p:txBody>
          <a:bodyPr>
            <a:noAutofit/>
          </a:bodyPr>
          <a:lstStyle>
            <a:lvl1pPr marL="0" indent="0" algn="ctr">
              <a:buNone/>
              <a:defRPr sz="3733" b="1">
                <a:latin typeface="+mn-lt"/>
              </a:defRPr>
            </a:lvl1pPr>
          </a:lstStyle>
          <a:p>
            <a:pPr lvl="0"/>
            <a:r>
              <a:rPr lang="en-US"/>
              <a:t>Click to add title</a:t>
            </a:r>
          </a:p>
        </p:txBody>
      </p:sp>
      <p:grpSp>
        <p:nvGrpSpPr>
          <p:cNvPr id="16" name="Group 15">
            <a:extLst>
              <a:ext uri="{FF2B5EF4-FFF2-40B4-BE49-F238E27FC236}">
                <a16:creationId xmlns:a16="http://schemas.microsoft.com/office/drawing/2014/main" id="{9E23137D-5031-B540-810B-5B5014DDB875}"/>
              </a:ext>
            </a:extLst>
          </p:cNvPr>
          <p:cNvGrpSpPr/>
          <p:nvPr/>
        </p:nvGrpSpPr>
        <p:grpSpPr>
          <a:xfrm>
            <a:off x="133507" y="5204181"/>
            <a:ext cx="2458117" cy="1478571"/>
            <a:chOff x="92670" y="3892522"/>
            <a:chExt cx="1843588" cy="1108928"/>
          </a:xfrm>
        </p:grpSpPr>
        <p:sp>
          <p:nvSpPr>
            <p:cNvPr id="17" name="Freeform 16">
              <a:extLst>
                <a:ext uri="{FF2B5EF4-FFF2-40B4-BE49-F238E27FC236}">
                  <a16:creationId xmlns:a16="http://schemas.microsoft.com/office/drawing/2014/main" id="{84F2A5B7-99AC-BD49-8594-6DAE464CF372}"/>
                </a:ext>
              </a:extLst>
            </p:cNvPr>
            <p:cNvSpPr/>
            <p:nvPr/>
          </p:nvSpPr>
          <p:spPr>
            <a:xfrm>
              <a:off x="1836799"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18" name="Freeform 17">
              <a:extLst>
                <a:ext uri="{FF2B5EF4-FFF2-40B4-BE49-F238E27FC236}">
                  <a16:creationId xmlns:a16="http://schemas.microsoft.com/office/drawing/2014/main" id="{AE995F31-A398-C943-8027-FFECF81903AA}"/>
                </a:ext>
              </a:extLst>
            </p:cNvPr>
            <p:cNvSpPr/>
            <p:nvPr/>
          </p:nvSpPr>
          <p:spPr>
            <a:xfrm>
              <a:off x="1587637"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9" name="Freeform 18">
              <a:extLst>
                <a:ext uri="{FF2B5EF4-FFF2-40B4-BE49-F238E27FC236}">
                  <a16:creationId xmlns:a16="http://schemas.microsoft.com/office/drawing/2014/main" id="{60762E83-CF17-2247-AB0C-CDF3C02BC0D7}"/>
                </a:ext>
              </a:extLst>
            </p:cNvPr>
            <p:cNvSpPr/>
            <p:nvPr/>
          </p:nvSpPr>
          <p:spPr>
            <a:xfrm>
              <a:off x="1338476"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0" name="Freeform 19">
              <a:extLst>
                <a:ext uri="{FF2B5EF4-FFF2-40B4-BE49-F238E27FC236}">
                  <a16:creationId xmlns:a16="http://schemas.microsoft.com/office/drawing/2014/main" id="{067A16E5-88F6-E34C-ADB8-42534BE72FC5}"/>
                </a:ext>
              </a:extLst>
            </p:cNvPr>
            <p:cNvSpPr/>
            <p:nvPr/>
          </p:nvSpPr>
          <p:spPr>
            <a:xfrm>
              <a:off x="1089315"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1" name="Freeform 20">
              <a:extLst>
                <a:ext uri="{FF2B5EF4-FFF2-40B4-BE49-F238E27FC236}">
                  <a16:creationId xmlns:a16="http://schemas.microsoft.com/office/drawing/2014/main" id="{87822DD3-7A44-584E-8FDE-044968D0AF24}"/>
                </a:ext>
              </a:extLst>
            </p:cNvPr>
            <p:cNvSpPr/>
            <p:nvPr/>
          </p:nvSpPr>
          <p:spPr>
            <a:xfrm>
              <a:off x="1089315"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2" name="Freeform 21">
              <a:extLst>
                <a:ext uri="{FF2B5EF4-FFF2-40B4-BE49-F238E27FC236}">
                  <a16:creationId xmlns:a16="http://schemas.microsoft.com/office/drawing/2014/main" id="{1CC0BCCA-D6DE-DD4E-8026-E1C841BE8CA7}"/>
                </a:ext>
              </a:extLst>
            </p:cNvPr>
            <p:cNvSpPr/>
            <p:nvPr/>
          </p:nvSpPr>
          <p:spPr>
            <a:xfrm>
              <a:off x="840154"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3" name="Freeform 22">
              <a:extLst>
                <a:ext uri="{FF2B5EF4-FFF2-40B4-BE49-F238E27FC236}">
                  <a16:creationId xmlns:a16="http://schemas.microsoft.com/office/drawing/2014/main" id="{E8AED6F9-E6A3-EB4A-A55C-0740537659D6}"/>
                </a:ext>
              </a:extLst>
            </p:cNvPr>
            <p:cNvSpPr/>
            <p:nvPr/>
          </p:nvSpPr>
          <p:spPr>
            <a:xfrm>
              <a:off x="1089315"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3000"/>
              </a:srgbClr>
            </a:solidFill>
            <a:ln w="2052" cap="flat">
              <a:noFill/>
              <a:prstDash val="solid"/>
              <a:miter/>
            </a:ln>
          </p:spPr>
          <p:txBody>
            <a:bodyPr rtlCol="0" anchor="ctr"/>
            <a:lstStyle/>
            <a:p>
              <a:endParaRPr lang="en-US" sz="2400"/>
            </a:p>
          </p:txBody>
        </p:sp>
        <p:sp>
          <p:nvSpPr>
            <p:cNvPr id="24" name="Freeform 23">
              <a:extLst>
                <a:ext uri="{FF2B5EF4-FFF2-40B4-BE49-F238E27FC236}">
                  <a16:creationId xmlns:a16="http://schemas.microsoft.com/office/drawing/2014/main" id="{D44A5219-46D3-9D49-A8CC-36711F2BF6DB}"/>
                </a:ext>
              </a:extLst>
            </p:cNvPr>
            <p:cNvSpPr/>
            <p:nvPr/>
          </p:nvSpPr>
          <p:spPr>
            <a:xfrm>
              <a:off x="840154"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25" name="Freeform 24">
              <a:extLst>
                <a:ext uri="{FF2B5EF4-FFF2-40B4-BE49-F238E27FC236}">
                  <a16:creationId xmlns:a16="http://schemas.microsoft.com/office/drawing/2014/main" id="{24628D6A-430F-AD46-B90A-8331A948822D}"/>
                </a:ext>
              </a:extLst>
            </p:cNvPr>
            <p:cNvSpPr/>
            <p:nvPr/>
          </p:nvSpPr>
          <p:spPr>
            <a:xfrm>
              <a:off x="590992"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6" name="Freeform 25">
              <a:extLst>
                <a:ext uri="{FF2B5EF4-FFF2-40B4-BE49-F238E27FC236}">
                  <a16:creationId xmlns:a16="http://schemas.microsoft.com/office/drawing/2014/main" id="{F0B47CCF-EFB3-B44B-9884-4494451C2D72}"/>
                </a:ext>
              </a:extLst>
            </p:cNvPr>
            <p:cNvSpPr/>
            <p:nvPr/>
          </p:nvSpPr>
          <p:spPr>
            <a:xfrm>
              <a:off x="341831"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7" name="Freeform 26">
              <a:extLst>
                <a:ext uri="{FF2B5EF4-FFF2-40B4-BE49-F238E27FC236}">
                  <a16:creationId xmlns:a16="http://schemas.microsoft.com/office/drawing/2014/main" id="{2A0D0CC0-B494-924D-8C7F-13E6CFA6A115}"/>
                </a:ext>
              </a:extLst>
            </p:cNvPr>
            <p:cNvSpPr/>
            <p:nvPr/>
          </p:nvSpPr>
          <p:spPr>
            <a:xfrm>
              <a:off x="92670"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8" name="Freeform 27">
              <a:extLst>
                <a:ext uri="{FF2B5EF4-FFF2-40B4-BE49-F238E27FC236}">
                  <a16:creationId xmlns:a16="http://schemas.microsoft.com/office/drawing/2014/main" id="{1A103DE1-86D1-CC40-BC8E-F37870113828}"/>
                </a:ext>
              </a:extLst>
            </p:cNvPr>
            <p:cNvSpPr/>
            <p:nvPr/>
          </p:nvSpPr>
          <p:spPr>
            <a:xfrm>
              <a:off x="341831"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F85B7FDA-2A3D-5148-882C-7F5FD28C86D6}"/>
                </a:ext>
              </a:extLst>
            </p:cNvPr>
            <p:cNvSpPr/>
            <p:nvPr/>
          </p:nvSpPr>
          <p:spPr>
            <a:xfrm>
              <a:off x="341831"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30" name="Freeform 29">
              <a:extLst>
                <a:ext uri="{FF2B5EF4-FFF2-40B4-BE49-F238E27FC236}">
                  <a16:creationId xmlns:a16="http://schemas.microsoft.com/office/drawing/2014/main" id="{D319DB66-4056-974A-B568-9BE51C46D6DB}"/>
                </a:ext>
              </a:extLst>
            </p:cNvPr>
            <p:cNvSpPr/>
            <p:nvPr/>
          </p:nvSpPr>
          <p:spPr>
            <a:xfrm>
              <a:off x="92670"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31" name="Freeform 30">
              <a:extLst>
                <a:ext uri="{FF2B5EF4-FFF2-40B4-BE49-F238E27FC236}">
                  <a16:creationId xmlns:a16="http://schemas.microsoft.com/office/drawing/2014/main" id="{7D9D4266-26E2-A649-B58A-BBD393D3909A}"/>
                </a:ext>
              </a:extLst>
            </p:cNvPr>
            <p:cNvSpPr/>
            <p:nvPr/>
          </p:nvSpPr>
          <p:spPr>
            <a:xfrm>
              <a:off x="341831" y="414168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32" name="Freeform 31">
              <a:extLst>
                <a:ext uri="{FF2B5EF4-FFF2-40B4-BE49-F238E27FC236}">
                  <a16:creationId xmlns:a16="http://schemas.microsoft.com/office/drawing/2014/main" id="{25792925-8473-D74D-AD5F-C84AAB25EA9D}"/>
                </a:ext>
              </a:extLst>
            </p:cNvPr>
            <p:cNvSpPr/>
            <p:nvPr/>
          </p:nvSpPr>
          <p:spPr>
            <a:xfrm>
              <a:off x="341831" y="389252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33" name="Freeform 32">
              <a:extLst>
                <a:ext uri="{FF2B5EF4-FFF2-40B4-BE49-F238E27FC236}">
                  <a16:creationId xmlns:a16="http://schemas.microsoft.com/office/drawing/2014/main" id="{0FFE52ED-3497-1048-86AD-9D9A6F52BF03}"/>
                </a:ext>
              </a:extLst>
            </p:cNvPr>
            <p:cNvSpPr/>
            <p:nvPr/>
          </p:nvSpPr>
          <p:spPr>
            <a:xfrm>
              <a:off x="590992" y="4141684"/>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34" name="Freeform 33">
              <a:extLst>
                <a:ext uri="{FF2B5EF4-FFF2-40B4-BE49-F238E27FC236}">
                  <a16:creationId xmlns:a16="http://schemas.microsoft.com/office/drawing/2014/main" id="{9AE3BE6B-1DF9-664B-8C6A-831ED119861F}"/>
                </a:ext>
              </a:extLst>
            </p:cNvPr>
            <p:cNvSpPr/>
            <p:nvPr/>
          </p:nvSpPr>
          <p:spPr>
            <a:xfrm>
              <a:off x="827337" y="4876356"/>
              <a:ext cx="125093" cy="125094"/>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25000"/>
              </a:srgbClr>
            </a:solidFill>
            <a:ln w="2052" cap="flat">
              <a:noFill/>
              <a:prstDash val="solid"/>
              <a:miter/>
            </a:ln>
          </p:spPr>
          <p:txBody>
            <a:bodyPr rtlCol="0" anchor="ctr"/>
            <a:lstStyle/>
            <a:p>
              <a:endParaRPr lang="en-US" sz="2400"/>
            </a:p>
          </p:txBody>
        </p:sp>
      </p:grpSp>
    </p:spTree>
    <p:custDataLst>
      <p:tags r:id="rId1"/>
    </p:custDataLst>
    <p:extLst>
      <p:ext uri="{BB962C8B-B14F-4D97-AF65-F5344CB8AC3E}">
        <p14:creationId xmlns:p14="http://schemas.microsoft.com/office/powerpoint/2010/main" val="396415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S - Content with Ima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492C8-F2B6-994C-93E7-13EF75C493AC}"/>
              </a:ext>
            </a:extLst>
          </p:cNvPr>
          <p:cNvSpPr>
            <a:spLocks noGrp="1"/>
          </p:cNvSpPr>
          <p:nvPr>
            <p:ph type="body" sz="quarter" idx="11"/>
          </p:nvPr>
        </p:nvSpPr>
        <p:spPr>
          <a:xfrm>
            <a:off x="7192203" y="2335948"/>
            <a:ext cx="4476749" cy="1363080"/>
          </a:xfrm>
        </p:spPr>
        <p:txBody>
          <a:bodyPr/>
          <a:lstStyle>
            <a:lvl1pPr marL="0" indent="0">
              <a:buNone/>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
        <p:nvSpPr>
          <p:cNvPr id="17" name="Freeform 16">
            <a:extLst>
              <a:ext uri="{FF2B5EF4-FFF2-40B4-BE49-F238E27FC236}">
                <a16:creationId xmlns:a16="http://schemas.microsoft.com/office/drawing/2014/main" id="{B28BF588-A539-E84D-BAE7-8D1EE1761D7B}"/>
              </a:ext>
            </a:extLst>
          </p:cNvPr>
          <p:cNvSpPr/>
          <p:nvPr/>
        </p:nvSpPr>
        <p:spPr>
          <a:xfrm>
            <a:off x="4166918" y="-1"/>
            <a:ext cx="4006609" cy="6858000"/>
          </a:xfrm>
          <a:custGeom>
            <a:avLst/>
            <a:gdLst>
              <a:gd name="connsiteX0" fmla="*/ 2952243 w 3004957"/>
              <a:gd name="connsiteY0" fmla="*/ 0 h 5143500"/>
              <a:gd name="connsiteX1" fmla="*/ 3004957 w 3004957"/>
              <a:gd name="connsiteY1" fmla="*/ 0 h 5143500"/>
              <a:gd name="connsiteX2" fmla="*/ 52714 w 3004957"/>
              <a:gd name="connsiteY2" fmla="*/ 5143500 h 5143500"/>
              <a:gd name="connsiteX3" fmla="*/ 0 w 3004957"/>
              <a:gd name="connsiteY3" fmla="*/ 5143500 h 5143500"/>
              <a:gd name="connsiteX4" fmla="*/ 2952243 w 300495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57" h="5143500">
                <a:moveTo>
                  <a:pt x="2952243" y="0"/>
                </a:moveTo>
                <a:lnTo>
                  <a:pt x="3004957" y="0"/>
                </a:lnTo>
                <a:lnTo>
                  <a:pt x="52714" y="5143500"/>
                </a:lnTo>
                <a:lnTo>
                  <a:pt x="0" y="5143500"/>
                </a:lnTo>
                <a:lnTo>
                  <a:pt x="2952243" y="0"/>
                </a:lnTo>
                <a:close/>
              </a:path>
            </a:pathLst>
          </a:custGeom>
          <a:gradFill flip="none" rotWithShape="1">
            <a:gsLst>
              <a:gs pos="30000">
                <a:srgbClr val="3D5AAE"/>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6">
            <a:extLst>
              <a:ext uri="{FF2B5EF4-FFF2-40B4-BE49-F238E27FC236}">
                <a16:creationId xmlns:a16="http://schemas.microsoft.com/office/drawing/2014/main" id="{2E8F94DC-1ACF-544C-BF1F-4C5126BC46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
        <p:nvSpPr>
          <p:cNvPr id="6" name="TextBox 4">
            <a:extLst>
              <a:ext uri="{FF2B5EF4-FFF2-40B4-BE49-F238E27FC236}">
                <a16:creationId xmlns:a16="http://schemas.microsoft.com/office/drawing/2014/main" id="{310B4187-0EBC-5A45-8561-21E3AF78A755}"/>
              </a:ext>
            </a:extLst>
          </p:cNvPr>
          <p:cNvSpPr txBox="1"/>
          <p:nvPr userDrawn="1"/>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
        <p:nvSpPr>
          <p:cNvPr id="3" name="Picture Placeholder 2">
            <a:extLst>
              <a:ext uri="{FF2B5EF4-FFF2-40B4-BE49-F238E27FC236}">
                <a16:creationId xmlns:a16="http://schemas.microsoft.com/office/drawing/2014/main" id="{9290C0E4-ECBA-5946-9BAC-DC37C672894D}"/>
              </a:ext>
            </a:extLst>
          </p:cNvPr>
          <p:cNvSpPr>
            <a:spLocks noGrp="1"/>
          </p:cNvSpPr>
          <p:nvPr>
            <p:ph type="pic" sz="quarter" idx="12"/>
          </p:nvPr>
        </p:nvSpPr>
        <p:spPr>
          <a:xfrm>
            <a:off x="-9410" y="0"/>
            <a:ext cx="8109180" cy="6858000"/>
          </a:xfrm>
          <a:custGeom>
            <a:avLst/>
            <a:gdLst>
              <a:gd name="connsiteX0" fmla="*/ 0 w 3125788"/>
              <a:gd name="connsiteY0" fmla="*/ 5143500 h 5143500"/>
              <a:gd name="connsiteX1" fmla="*/ 781447 w 3125788"/>
              <a:gd name="connsiteY1" fmla="*/ 0 h 5143500"/>
              <a:gd name="connsiteX2" fmla="*/ 2344341 w 3125788"/>
              <a:gd name="connsiteY2" fmla="*/ 0 h 5143500"/>
              <a:gd name="connsiteX3" fmla="*/ 3125788 w 3125788"/>
              <a:gd name="connsiteY3" fmla="*/ 5143500 h 5143500"/>
              <a:gd name="connsiteX4" fmla="*/ 0 w 3125788"/>
              <a:gd name="connsiteY4" fmla="*/ 5143500 h 5143500"/>
              <a:gd name="connsiteX0" fmla="*/ 0 w 6074828"/>
              <a:gd name="connsiteY0" fmla="*/ 5143500 h 5143500"/>
              <a:gd name="connsiteX1" fmla="*/ 781447 w 6074828"/>
              <a:gd name="connsiteY1" fmla="*/ 0 h 5143500"/>
              <a:gd name="connsiteX2" fmla="*/ 6074828 w 6074828"/>
              <a:gd name="connsiteY2" fmla="*/ 0 h 5143500"/>
              <a:gd name="connsiteX3" fmla="*/ 3125788 w 6074828"/>
              <a:gd name="connsiteY3" fmla="*/ 5143500 h 5143500"/>
              <a:gd name="connsiteX4" fmla="*/ 0 w 6074828"/>
              <a:gd name="connsiteY4" fmla="*/ 5143500 h 5143500"/>
              <a:gd name="connsiteX0" fmla="*/ 7057 w 6081885"/>
              <a:gd name="connsiteY0" fmla="*/ 5143500 h 5143500"/>
              <a:gd name="connsiteX1" fmla="*/ 0 w 6081885"/>
              <a:gd name="connsiteY1" fmla="*/ 0 h 5143500"/>
              <a:gd name="connsiteX2" fmla="*/ 6081885 w 6081885"/>
              <a:gd name="connsiteY2" fmla="*/ 0 h 5143500"/>
              <a:gd name="connsiteX3" fmla="*/ 3132845 w 6081885"/>
              <a:gd name="connsiteY3" fmla="*/ 5143500 h 5143500"/>
              <a:gd name="connsiteX4" fmla="*/ 7057 w 608188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885" h="5143500">
                <a:moveTo>
                  <a:pt x="7057" y="5143500"/>
                </a:moveTo>
                <a:cubicBezTo>
                  <a:pt x="4705" y="3429000"/>
                  <a:pt x="2352" y="1714500"/>
                  <a:pt x="0" y="0"/>
                </a:cubicBezTo>
                <a:lnTo>
                  <a:pt x="6081885" y="0"/>
                </a:lnTo>
                <a:lnTo>
                  <a:pt x="3132845" y="5143500"/>
                </a:lnTo>
                <a:lnTo>
                  <a:pt x="7057" y="5143500"/>
                </a:lnTo>
                <a:close/>
              </a:path>
            </a:pathLst>
          </a:custGeom>
        </p:spPr>
        <p:txBody>
          <a:bodyPr/>
          <a:lstStyle/>
          <a:p>
            <a:r>
              <a:rPr lang="en-US"/>
              <a:t>Click icon to add picture</a:t>
            </a:r>
          </a:p>
        </p:txBody>
      </p:sp>
    </p:spTree>
    <p:custDataLst>
      <p:tags r:id="rId1"/>
    </p:custDataLst>
    <p:extLst>
      <p:ext uri="{BB962C8B-B14F-4D97-AF65-F5344CB8AC3E}">
        <p14:creationId xmlns:p14="http://schemas.microsoft.com/office/powerpoint/2010/main" val="243435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SAS - Blue Backgroun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7936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SAS - Image Only - Whit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27EE352-7D2C-A441-A898-DDF88FC2D8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5857" y="6344362"/>
            <a:ext cx="745039" cy="307948"/>
          </a:xfrm>
          <a:prstGeom prst="rect">
            <a:avLst/>
          </a:prstGeom>
        </p:spPr>
      </p:pic>
      <p:sp>
        <p:nvSpPr>
          <p:cNvPr id="4" name="TextBox 4">
            <a:extLst>
              <a:ext uri="{FF2B5EF4-FFF2-40B4-BE49-F238E27FC236}">
                <a16:creationId xmlns:a16="http://schemas.microsoft.com/office/drawing/2014/main" id="{FC61EEC8-0C67-4E4B-96F0-B7FBDEF4618C}"/>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solidFill>
                <a:effectLst/>
                <a:uLnTx/>
                <a:uFillTx/>
                <a:latin typeface="+mn-lt"/>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351260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AS - Black Backgroun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1AFB0-E8BA-6E40-9F47-B58679E16989}"/>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a:extLst>
              <a:ext uri="{FF2B5EF4-FFF2-40B4-BE49-F238E27FC236}">
                <a16:creationId xmlns:a16="http://schemas.microsoft.com/office/drawing/2014/main" id="{9CC8A4CC-C6DD-674E-9755-C2307DA101AD}"/>
              </a:ext>
            </a:extLst>
          </p:cNvPr>
          <p:cNvGrpSpPr/>
          <p:nvPr/>
        </p:nvGrpSpPr>
        <p:grpSpPr>
          <a:xfrm>
            <a:off x="11237113" y="6353579"/>
            <a:ext cx="702523" cy="294037"/>
            <a:chOff x="6145213" y="4384676"/>
            <a:chExt cx="1582738" cy="649287"/>
          </a:xfrm>
          <a:solidFill>
            <a:schemeClr val="bg2">
              <a:lumMod val="50000"/>
            </a:schemeClr>
          </a:solidFill>
        </p:grpSpPr>
        <p:sp>
          <p:nvSpPr>
            <p:cNvPr id="5" name="Freeform 6">
              <a:extLst>
                <a:ext uri="{FF2B5EF4-FFF2-40B4-BE49-F238E27FC236}">
                  <a16:creationId xmlns:a16="http://schemas.microsoft.com/office/drawing/2014/main" id="{FC0936E0-05D4-D944-94E4-FBA36E861837}"/>
                </a:ext>
              </a:extLst>
            </p:cNvPr>
            <p:cNvSpPr>
              <a:spLocks/>
            </p:cNvSpPr>
            <p:nvPr/>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 name="Freeform 5">
              <a:extLst>
                <a:ext uri="{FF2B5EF4-FFF2-40B4-BE49-F238E27FC236}">
                  <a16:creationId xmlns:a16="http://schemas.microsoft.com/office/drawing/2014/main" id="{E5ACFC61-8225-8F4F-A539-DCE60FEB039A}"/>
                </a:ext>
              </a:extLst>
            </p:cNvPr>
            <p:cNvSpPr>
              <a:spLocks noEditPoints="1"/>
            </p:cNvSpPr>
            <p:nvPr/>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AB029620-52DD-C540-9F66-FD8586A661D7}"/>
                </a:ext>
              </a:extLst>
            </p:cNvPr>
            <p:cNvSpPr>
              <a:spLocks/>
            </p:cNvSpPr>
            <p:nvPr/>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7">
              <a:extLst>
                <a:ext uri="{FF2B5EF4-FFF2-40B4-BE49-F238E27FC236}">
                  <a16:creationId xmlns:a16="http://schemas.microsoft.com/office/drawing/2014/main" id="{5F2C8F16-8DA0-6A49-A6A6-F8C208B72416}"/>
                </a:ext>
              </a:extLst>
            </p:cNvPr>
            <p:cNvSpPr>
              <a:spLocks/>
            </p:cNvSpPr>
            <p:nvPr/>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8">
              <a:extLst>
                <a:ext uri="{FF2B5EF4-FFF2-40B4-BE49-F238E27FC236}">
                  <a16:creationId xmlns:a16="http://schemas.microsoft.com/office/drawing/2014/main" id="{3F51FBB3-DAAD-0546-AF4C-840293C90D95}"/>
                </a:ext>
              </a:extLst>
            </p:cNvPr>
            <p:cNvSpPr>
              <a:spLocks/>
            </p:cNvSpPr>
            <p:nvPr/>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9">
              <a:extLst>
                <a:ext uri="{FF2B5EF4-FFF2-40B4-BE49-F238E27FC236}">
                  <a16:creationId xmlns:a16="http://schemas.microsoft.com/office/drawing/2014/main" id="{ED4644BB-791F-6241-8C89-AFA3C1325C38}"/>
                </a:ext>
              </a:extLst>
            </p:cNvPr>
            <p:cNvSpPr>
              <a:spLocks noEditPoints="1"/>
            </p:cNvSpPr>
            <p:nvPr/>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0">
              <a:extLst>
                <a:ext uri="{FF2B5EF4-FFF2-40B4-BE49-F238E27FC236}">
                  <a16:creationId xmlns:a16="http://schemas.microsoft.com/office/drawing/2014/main" id="{2DAE9313-7E29-324E-B411-25184A85F9E3}"/>
                </a:ext>
              </a:extLst>
            </p:cNvPr>
            <p:cNvSpPr>
              <a:spLocks noEditPoints="1"/>
            </p:cNvSpPr>
            <p:nvPr/>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12" name="TextBox 3">
            <a:extLst>
              <a:ext uri="{FF2B5EF4-FFF2-40B4-BE49-F238E27FC236}">
                <a16:creationId xmlns:a16="http://schemas.microsoft.com/office/drawing/2014/main" id="{ACAC6727-2088-4147-A38A-47850B89BAF6}"/>
              </a:ext>
            </a:extLst>
          </p:cNvPr>
          <p:cNvSpPr txBox="1">
            <a:spLocks noChangeAspect="1"/>
          </p:cNvSpPr>
          <p:nvPr/>
        </p:nvSpPr>
        <p:spPr>
          <a:xfrm>
            <a:off x="4413504" y="6516793"/>
            <a:ext cx="3352800" cy="297646"/>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lumMod val="50000"/>
                  </a:schemeClr>
                </a:solidFill>
                <a:effectLst/>
                <a:uLnTx/>
                <a:uFillTx/>
                <a:latin typeface="+mn-lt"/>
                <a:ea typeface="Calibri" charset="0"/>
                <a:cs typeface="Arial" panose="020B0604020202020204" pitchFamily="34" charset="0"/>
              </a:rPr>
              <a:t>Company Confidential – For Internal Use Only</a:t>
            </a:r>
          </a:p>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lumMod val="50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303006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S - Title &amp; Subtitle -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4432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losing SA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0452-C0E9-BB4A-8CF5-CE4FAA54E306}"/>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close up of a logo&#10;&#10;Description automatically generated">
            <a:extLst>
              <a:ext uri="{FF2B5EF4-FFF2-40B4-BE49-F238E27FC236}">
                <a16:creationId xmlns:a16="http://schemas.microsoft.com/office/drawing/2014/main" id="{55DCED66-1892-224F-B3AD-DC1323E4C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971800" cy="6858000"/>
          </a:xfrm>
          <a:prstGeom prst="rect">
            <a:avLst/>
          </a:prstGeom>
        </p:spPr>
      </p:pic>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1835538" y="2391584"/>
            <a:ext cx="8520925" cy="2074832"/>
          </a:xfrm>
        </p:spPr>
        <p:txBody>
          <a:bodyPr anchor="ctr">
            <a:normAutofit/>
          </a:bodyPr>
          <a:lstStyle>
            <a:lvl1pPr marL="0" indent="0" algn="ctr">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60F2F4D0-EB0E-3842-9785-6EF69081820E}"/>
              </a:ext>
            </a:extLst>
          </p:cNvPr>
          <p:cNvSpPr/>
          <p:nvPr/>
        </p:nvSpPr>
        <p:spPr>
          <a:xfrm>
            <a:off x="1" y="0"/>
            <a:ext cx="3207900" cy="6864096"/>
          </a:xfrm>
          <a:prstGeom prst="rect">
            <a:avLst/>
          </a:prstGeom>
          <a:gradFill flip="none" rotWithShape="1">
            <a:gsLst>
              <a:gs pos="2000">
                <a:schemeClr val="tx2">
                  <a:alpha val="0"/>
                </a:schemeClr>
              </a:gs>
              <a:gs pos="100000">
                <a:schemeClr val="tx2">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4">
            <a:extLst>
              <a:ext uri="{FF2B5EF4-FFF2-40B4-BE49-F238E27FC236}">
                <a16:creationId xmlns:a16="http://schemas.microsoft.com/office/drawing/2014/main" id="{64A8B58C-CD7F-6F4B-B6E8-178EEF4B15DC}"/>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pic>
        <p:nvPicPr>
          <p:cNvPr id="15" name="Picture 14">
            <a:extLst>
              <a:ext uri="{FF2B5EF4-FFF2-40B4-BE49-F238E27FC236}">
                <a16:creationId xmlns:a16="http://schemas.microsoft.com/office/drawing/2014/main" id="{BDDF8B79-0449-724D-9AE1-DD5080E11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8847" y="5967045"/>
            <a:ext cx="1483157" cy="825136"/>
          </a:xfrm>
          <a:prstGeom prst="rect">
            <a:avLst/>
          </a:prstGeom>
        </p:spPr>
      </p:pic>
      <p:sp>
        <p:nvSpPr>
          <p:cNvPr id="2" name="TextBox 1">
            <a:extLst>
              <a:ext uri="{FF2B5EF4-FFF2-40B4-BE49-F238E27FC236}">
                <a16:creationId xmlns:a16="http://schemas.microsoft.com/office/drawing/2014/main" id="{503DB4AB-A9DE-4660-939A-CBDF75AC178E}"/>
              </a:ext>
            </a:extLst>
          </p:cNvPr>
          <p:cNvSpPr txBox="1"/>
          <p:nvPr/>
        </p:nvSpPr>
        <p:spPr>
          <a:xfrm>
            <a:off x="5462257" y="5517945"/>
            <a:ext cx="1295931" cy="502766"/>
          </a:xfrm>
          <a:prstGeom prst="rect">
            <a:avLst/>
          </a:prstGeom>
          <a:noFill/>
        </p:spPr>
        <p:txBody>
          <a:bodyPr wrap="none" rtlCol="0">
            <a:spAutoFit/>
          </a:bodyPr>
          <a:lstStyle/>
          <a:p>
            <a:pPr algn="ctr"/>
            <a:r>
              <a:rPr lang="en-US" sz="2667">
                <a:solidFill>
                  <a:schemeClr val="bg1"/>
                </a:solidFill>
                <a:latin typeface="+mj-lt"/>
              </a:rPr>
              <a:t>sas.com</a:t>
            </a:r>
          </a:p>
        </p:txBody>
      </p:sp>
    </p:spTree>
    <p:custDataLst>
      <p:tags r:id="rId1"/>
    </p:custDataLst>
    <p:extLst>
      <p:ext uri="{BB962C8B-B14F-4D97-AF65-F5344CB8AC3E}">
        <p14:creationId xmlns:p14="http://schemas.microsoft.com/office/powerpoint/2010/main" val="351565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NOT A MASTER - color referenc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5254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Image Only">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pPr/>
              <a:t>‹#›</a:t>
            </a:fld>
            <a:endParaRPr lang="en-US"/>
          </a:p>
        </p:txBody>
      </p:sp>
    </p:spTree>
    <p:extLst>
      <p:ext uri="{BB962C8B-B14F-4D97-AF65-F5344CB8AC3E}">
        <p14:creationId xmlns:p14="http://schemas.microsoft.com/office/powerpoint/2010/main" val="261806586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533" y="5517984"/>
            <a:ext cx="1711268" cy="705016"/>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5" y="798304"/>
            <a:ext cx="8082481" cy="1661993"/>
          </a:xfrm>
          <a:prstGeom prst="rect">
            <a:avLst/>
          </a:prstGeom>
        </p:spPr>
        <p:txBody>
          <a:bodyPr vert="horz" wrap="square" lIns="0" tIns="0" rIns="0" bIns="182880" rtlCol="0" anchor="t" anchorCtr="0">
            <a:spAutoFit/>
          </a:bodyPr>
          <a:lstStyle>
            <a:lvl1pPr>
              <a:lnSpc>
                <a:spcPct val="100000"/>
              </a:lnSpc>
              <a:spcBef>
                <a:spcPts val="400"/>
              </a:spcBef>
              <a:defRPr sz="4800">
                <a:solidFill>
                  <a:schemeClr val="bg1"/>
                </a:solidFill>
              </a:defRPr>
            </a:lvl1pPr>
          </a:lstStyle>
          <a:p>
            <a:r>
              <a:rPr lang="en-US" dirty="0"/>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5" y="1792914"/>
            <a:ext cx="8082481" cy="615553"/>
          </a:xfrm>
        </p:spPr>
        <p:txBody>
          <a:bodyPr wrap="square">
            <a:noAutofit/>
          </a:bodyPr>
          <a:lstStyle>
            <a:lvl1pPr marL="0" indent="0">
              <a:lnSpc>
                <a:spcPct val="100000"/>
              </a:lnSpc>
              <a:spcBef>
                <a:spcPts val="400"/>
              </a:spcBef>
              <a:buNone/>
              <a:defRPr sz="3200">
                <a:solidFill>
                  <a:schemeClr val="accent3"/>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dirty="0"/>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8082481" cy="705015"/>
          </a:xfrm>
        </p:spPr>
        <p:txBody>
          <a:bodyPr wrap="square" anchor="ctr" anchorCtr="0">
            <a:noAutofit/>
          </a:bodyPr>
          <a:lstStyle>
            <a:lvl1pPr marL="0" indent="0">
              <a:lnSpc>
                <a:spcPct val="100000"/>
              </a:lnSpc>
              <a:spcBef>
                <a:spcPts val="400"/>
              </a:spcBef>
              <a:buNone/>
              <a:defRPr sz="1867">
                <a:solidFill>
                  <a:schemeClr val="accent3"/>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dirty="0"/>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3"/>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37218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5" y="2505670"/>
            <a:ext cx="8082481"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1"/>
                </a:solidFill>
              </a:defRPr>
            </a:lvl1pPr>
          </a:lstStyle>
          <a:p>
            <a:r>
              <a:rPr lang="en-US" dirty="0"/>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5" y="3561836"/>
            <a:ext cx="8082481" cy="615553"/>
          </a:xfrm>
        </p:spPr>
        <p:txBody>
          <a:bodyPr wrap="square" anchor="t" anchorCtr="0">
            <a:noAutofit/>
          </a:bodyPr>
          <a:lstStyle>
            <a:lvl1pPr marL="0" indent="0">
              <a:lnSpc>
                <a:spcPct val="100000"/>
              </a:lnSpc>
              <a:spcBef>
                <a:spcPts val="400"/>
              </a:spcBef>
              <a:buNone/>
              <a:defRPr sz="3200">
                <a:solidFill>
                  <a:schemeClr val="accent5">
                    <a:lumMod val="40000"/>
                    <a:lumOff val="60000"/>
                  </a:schemeClr>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dirty="0"/>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5">
                    <a:lumMod val="20000"/>
                    <a:lumOff val="80000"/>
                  </a:schemeClr>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17439" y="6344362"/>
            <a:ext cx="741875" cy="307948"/>
          </a:xfrm>
          <a:prstGeom prst="rect">
            <a:avLst/>
          </a:prstGeom>
        </p:spPr>
      </p:pic>
    </p:spTree>
    <p:custDataLst>
      <p:tags r:id="rId1"/>
    </p:custDataLst>
    <p:extLst>
      <p:ext uri="{BB962C8B-B14F-4D97-AF65-F5344CB8AC3E}">
        <p14:creationId xmlns:p14="http://schemas.microsoft.com/office/powerpoint/2010/main" val="422969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755928"/>
            <a:ext cx="10515600" cy="517064"/>
          </a:xfrm>
          <a:prstGeom prst="rect">
            <a:avLst/>
          </a:prstGeom>
        </p:spPr>
        <p:txBody>
          <a:bodyPr vert="horz" lIns="0" tIns="0" rIns="0" bIns="0" rtlCol="0" anchor="ctr">
            <a:spAutoFit/>
          </a:bodyPr>
          <a:lstStyle/>
          <a:p>
            <a:r>
              <a:rPr lang="en-US" dirty="0"/>
              <a:t>Click to Add Slide Title</a:t>
            </a:r>
          </a:p>
        </p:txBody>
      </p:sp>
    </p:spTree>
    <p:custDataLst>
      <p:tags r:id="rId1"/>
    </p:custDataLst>
    <p:extLst>
      <p:ext uri="{BB962C8B-B14F-4D97-AF65-F5344CB8AC3E}">
        <p14:creationId xmlns:p14="http://schemas.microsoft.com/office/powerpoint/2010/main" val="261065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dirty="0"/>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838200" y="136581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1829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dirty="0"/>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838200" y="2068225"/>
            <a:ext cx="10515600" cy="4108739"/>
          </a:xfrm>
          <a:prstGeom prst="rect">
            <a:avLst/>
          </a:prstGeom>
        </p:spPr>
        <p:txBody>
          <a:bodyPr vert="horz" lIns="0" tIns="0" rIns="0" bIns="0" rtlCol="0">
            <a:normAutofit/>
          </a:bodyPr>
          <a:lstStyle>
            <a:lvl1pPr>
              <a:defRPr sz="2400"/>
            </a:lvl1pPr>
            <a:lvl2pPr>
              <a:defRPr sz="1867"/>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838200" y="136581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21550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dirty="0"/>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838199" y="2068226"/>
            <a:ext cx="5161231" cy="4108737"/>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6192571" y="2068226"/>
            <a:ext cx="5161232" cy="4108737"/>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838200" y="1365810"/>
            <a:ext cx="10515600" cy="366255"/>
          </a:xfrm>
          <a:prstGeom prst="rect">
            <a:avLst/>
          </a:prstGeom>
        </p:spPr>
        <p:txBody>
          <a:bodyPr anchor="t">
            <a:norm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344930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838200" y="2911937"/>
            <a:ext cx="2952184" cy="1034129"/>
          </a:xfrm>
          <a:prstGeom prst="rect">
            <a:avLst/>
          </a:prstGeom>
        </p:spPr>
        <p:txBody>
          <a:bodyPr vert="horz" wrap="square" lIns="0" tIns="0" rIns="0" bIns="0" rtlCol="0" anchor="ctr">
            <a:spAutoFit/>
          </a:bodyPr>
          <a:lstStyle/>
          <a:p>
            <a:r>
              <a:rPr lang="en-US" dirty="0"/>
              <a:t>Click to Add Slide Title</a:t>
            </a:r>
          </a:p>
        </p:txBody>
      </p:sp>
    </p:spTree>
    <p:custDataLst>
      <p:tags r:id="rId1"/>
    </p:custDataLst>
    <p:extLst>
      <p:ext uri="{BB962C8B-B14F-4D97-AF65-F5344CB8AC3E}">
        <p14:creationId xmlns:p14="http://schemas.microsoft.com/office/powerpoint/2010/main" val="364751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S - 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5895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947330"/>
            <a:ext cx="3336233" cy="366255"/>
          </a:xfrm>
          <a:prstGeom prst="rect">
            <a:avLst/>
          </a:prstGeom>
        </p:spPr>
        <p:txBody>
          <a:bodyPr wrap="square" anchor="t">
            <a:noAutofit/>
          </a:bodyPr>
          <a:lstStyle>
            <a:lvl1pPr marL="0" indent="0" algn="l">
              <a:buNone/>
              <a:defRPr>
                <a:solidFill>
                  <a:schemeClr val="bg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
        <p:nvSpPr>
          <p:cNvPr id="4" name="Text Placeholder 4">
            <a:extLst>
              <a:ext uri="{FF2B5EF4-FFF2-40B4-BE49-F238E27FC236}">
                <a16:creationId xmlns:a16="http://schemas.microsoft.com/office/drawing/2014/main" id="{F15E6FB2-C498-7DB4-4DF1-587F885631D5}"/>
              </a:ext>
            </a:extLst>
          </p:cNvPr>
          <p:cNvSpPr>
            <a:spLocks noGrp="1"/>
          </p:cNvSpPr>
          <p:nvPr>
            <p:ph type="body" sz="quarter" idx="11" hasCustomPrompt="1"/>
          </p:nvPr>
        </p:nvSpPr>
        <p:spPr>
          <a:xfrm>
            <a:off x="838200" y="2768821"/>
            <a:ext cx="3336233" cy="1034386"/>
          </a:xfrm>
          <a:prstGeom prst="rect">
            <a:avLst/>
          </a:prstGeom>
        </p:spPr>
        <p:txBody>
          <a:bodyPr vert="horz" wrap="square" lIns="0" tIns="0" rIns="0" bIns="0" rtlCol="0" anchor="b" anchorCtr="0">
            <a:spAutoFit/>
          </a:bodyPr>
          <a:lstStyle>
            <a:lvl1pPr>
              <a:defRPr lang="en-US" sz="3734" b="1" i="0" dirty="0">
                <a:solidFill>
                  <a:schemeClr val="accent5"/>
                </a:solidFill>
                <a:latin typeface="Anova Bold" panose="020B0503020203020204" pitchFamily="34" charset="0"/>
                <a:ea typeface="+mj-ea"/>
                <a:cs typeface="+mj-cs"/>
              </a:defRPr>
            </a:lvl1pPr>
          </a:lstStyle>
          <a:p>
            <a:pPr marL="0" lvl="0">
              <a:lnSpc>
                <a:spcPct val="90000"/>
              </a:lnSpc>
              <a:spcBef>
                <a:spcPct val="0"/>
              </a:spcBef>
              <a:buNone/>
            </a:pPr>
            <a:r>
              <a:rPr lang="en-US" dirty="0"/>
              <a:t>Click to Add Slide Title</a:t>
            </a:r>
          </a:p>
        </p:txBody>
      </p:sp>
    </p:spTree>
    <p:custDataLst>
      <p:tags r:id="rId1"/>
    </p:custDataLst>
    <p:extLst>
      <p:ext uri="{BB962C8B-B14F-4D97-AF65-F5344CB8AC3E}">
        <p14:creationId xmlns:p14="http://schemas.microsoft.com/office/powerpoint/2010/main" val="144439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5" y="2701342"/>
            <a:ext cx="8708755" cy="1661993"/>
          </a:xfrm>
          <a:prstGeom prst="rect">
            <a:avLst/>
          </a:prstGeom>
        </p:spPr>
        <p:txBody>
          <a:bodyPr vert="horz" wrap="square" lIns="0" tIns="0" rIns="0" bIns="182880" rtlCol="0" anchor="ctr" anchorCtr="0">
            <a:spAutoFit/>
          </a:bodyPr>
          <a:lstStyle>
            <a:lvl1pPr>
              <a:lnSpc>
                <a:spcPct val="100000"/>
              </a:lnSpc>
              <a:spcBef>
                <a:spcPts val="400"/>
              </a:spcBef>
              <a:defRPr sz="4800">
                <a:solidFill>
                  <a:schemeClr val="bg1"/>
                </a:solidFill>
              </a:defRPr>
            </a:lvl1pPr>
          </a:lstStyle>
          <a:p>
            <a:r>
              <a:rPr lang="en-US" dirty="0"/>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533" y="5517984"/>
            <a:ext cx="1711268" cy="705016"/>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834955" y="5517985"/>
            <a:ext cx="8082481" cy="705015"/>
          </a:xfrm>
        </p:spPr>
        <p:txBody>
          <a:bodyPr wrap="square" anchor="ctr" anchorCtr="0">
            <a:noAutofit/>
          </a:bodyPr>
          <a:lstStyle>
            <a:lvl1pPr marL="0" indent="0">
              <a:lnSpc>
                <a:spcPct val="100000"/>
              </a:lnSpc>
              <a:spcBef>
                <a:spcPts val="400"/>
              </a:spcBef>
              <a:buNone/>
              <a:defRPr sz="1867">
                <a:solidFill>
                  <a:schemeClr val="accent3"/>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dirty="0"/>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3"/>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341664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214DE9-CDD2-3C22-E128-264FF9EB0EA3}"/>
              </a:ext>
            </a:extLst>
          </p:cNvPr>
          <p:cNvSpPr/>
          <p:nvPr userDrawn="1"/>
        </p:nvSpPr>
        <p:spPr>
          <a:xfrm>
            <a:off x="227584" y="-1"/>
            <a:ext cx="666496" cy="1945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0" i="0" dirty="0">
              <a:latin typeface="Anova Light" panose="020B0403020203020204" pitchFamily="34" charset="0"/>
            </a:endParaRPr>
          </a:p>
        </p:txBody>
      </p:sp>
    </p:spTree>
    <p:custDataLst>
      <p:tags r:id="rId1"/>
    </p:custDataLst>
    <p:extLst>
      <p:ext uri="{BB962C8B-B14F-4D97-AF65-F5344CB8AC3E}">
        <p14:creationId xmlns:p14="http://schemas.microsoft.com/office/powerpoint/2010/main" val="24657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68E8285-3BE2-9990-FA54-E6AF741CC812}"/>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5"/>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pic>
        <p:nvPicPr>
          <p:cNvPr id="2" name="Picture 6">
            <a:extLst>
              <a:ext uri="{FF2B5EF4-FFF2-40B4-BE49-F238E27FC236}">
                <a16:creationId xmlns:a16="http://schemas.microsoft.com/office/drawing/2014/main" id="{9DCBE7B6-1449-C2E2-1508-3F2B78AA27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17439" y="6344362"/>
            <a:ext cx="741875" cy="307948"/>
          </a:xfrm>
          <a:prstGeom prst="rect">
            <a:avLst/>
          </a:prstGeom>
        </p:spPr>
      </p:pic>
    </p:spTree>
    <p:custDataLst>
      <p:tags r:id="rId1"/>
    </p:custDataLst>
    <p:extLst>
      <p:ext uri="{BB962C8B-B14F-4D97-AF65-F5344CB8AC3E}">
        <p14:creationId xmlns:p14="http://schemas.microsoft.com/office/powerpoint/2010/main" val="409325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AS - Title &amp; Subtitle -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83271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485DC0-C399-4290-906A-7FE62381CE9E}"/>
              </a:ext>
            </a:extLst>
          </p:cNvPr>
          <p:cNvGrpSpPr/>
          <p:nvPr userDrawn="1"/>
        </p:nvGrpSpPr>
        <p:grpSpPr>
          <a:xfrm>
            <a:off x="-2574" y="0"/>
            <a:ext cx="12192000" cy="6858004"/>
            <a:chOff x="-4657" y="-3"/>
            <a:chExt cx="9144000" cy="5143503"/>
          </a:xfrm>
        </p:grpSpPr>
        <p:sp>
          <p:nvSpPr>
            <p:cNvPr id="8" name="Rectangle 7">
              <a:extLst>
                <a:ext uri="{FF2B5EF4-FFF2-40B4-BE49-F238E27FC236}">
                  <a16:creationId xmlns:a16="http://schemas.microsoft.com/office/drawing/2014/main" id="{9D08E41B-F394-4D7B-9C79-9F8F15E3C4B3}"/>
                </a:ext>
              </a:extLst>
            </p:cNvPr>
            <p:cNvSpPr/>
            <p:nvPr/>
          </p:nvSpPr>
          <p:spPr>
            <a:xfrm>
              <a:off x="-4657" y="-3"/>
              <a:ext cx="9144000" cy="5143500"/>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solidFill>
                  <a:schemeClr val="accent1"/>
                </a:solidFill>
              </a:endParaRPr>
            </a:p>
          </p:txBody>
        </p:sp>
        <p:pic>
          <p:nvPicPr>
            <p:cNvPr id="9" name="Picture 8" descr="A close up of a logo&#10;&#10;Description automatically generated">
              <a:extLst>
                <a:ext uri="{FF2B5EF4-FFF2-40B4-BE49-F238E27FC236}">
                  <a16:creationId xmlns:a16="http://schemas.microsoft.com/office/drawing/2014/main" id="{6FC26874-D1F4-48DC-8BA1-16DEC130E84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9283" b="12812"/>
            <a:stretch/>
          </p:blipFill>
          <p:spPr>
            <a:xfrm>
              <a:off x="4657" y="3237978"/>
              <a:ext cx="5292246" cy="1905522"/>
            </a:xfrm>
            <a:prstGeom prst="rect">
              <a:avLst/>
            </a:prstGeom>
          </p:spPr>
        </p:pic>
        <p:sp>
          <p:nvSpPr>
            <p:cNvPr id="12" name="TextBox 4">
              <a:extLst>
                <a:ext uri="{FF2B5EF4-FFF2-40B4-BE49-F238E27FC236}">
                  <a16:creationId xmlns:a16="http://schemas.microsoft.com/office/drawing/2014/main" id="{8EEC03AF-A175-4822-9B18-DD2E574D7CB5}"/>
                </a:ext>
              </a:extLst>
            </p:cNvPr>
            <p:cNvSpPr txBox="1"/>
            <p:nvPr/>
          </p:nvSpPr>
          <p:spPr>
            <a:xfrm>
              <a:off x="3310128" y="4964587"/>
              <a:ext cx="2514600" cy="146243"/>
            </a:xfrm>
            <a:prstGeom prst="rect">
              <a:avLst/>
            </a:prstGeom>
            <a:noFill/>
          </p:spPr>
          <p:txBody>
            <a:bodyPr wrap="square" anchor="b" anchorCtr="0">
              <a:spAutoFit/>
            </a:bodyPr>
            <a:lstStyle/>
            <a:p>
              <a:pPr marL="0" marR="0" lvl="0" indent="0" algn="ctr" defTabSz="365751"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a:ln>
                    <a:noFill/>
                  </a:ln>
                  <a:solidFill>
                    <a:schemeClr val="bg1">
                      <a:lumMod val="85000"/>
                      <a:alpha val="50000"/>
                    </a:schemeClr>
                  </a:solidFill>
                  <a:effectLst/>
                  <a:uLnTx/>
                  <a:uFillTx/>
                  <a:latin typeface="+mn-lt"/>
                  <a:ea typeface="Calibri" charset="0"/>
                  <a:cs typeface="Arial" panose="020B0604020202020204" pitchFamily="34" charset="0"/>
                </a:rPr>
                <a:t>Copyright © SAS Institute Inc. All rights reserved.</a:t>
              </a:r>
            </a:p>
          </p:txBody>
        </p:sp>
        <p:pic>
          <p:nvPicPr>
            <p:cNvPr id="13" name="Picture 12">
              <a:extLst>
                <a:ext uri="{FF2B5EF4-FFF2-40B4-BE49-F238E27FC236}">
                  <a16:creationId xmlns:a16="http://schemas.microsoft.com/office/drawing/2014/main" id="{4C071CEA-AE98-44D3-A3F3-7DF9329B9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951" y="4750173"/>
              <a:ext cx="436472" cy="180671"/>
            </a:xfrm>
            <a:prstGeom prst="rect">
              <a:avLst/>
            </a:prstGeom>
          </p:spPr>
        </p:pic>
      </p:grpSp>
      <p:sp>
        <p:nvSpPr>
          <p:cNvPr id="63" name="Text Placeholder 62">
            <a:extLst>
              <a:ext uri="{FF2B5EF4-FFF2-40B4-BE49-F238E27FC236}">
                <a16:creationId xmlns:a16="http://schemas.microsoft.com/office/drawing/2014/main" id="{2E5D70AF-E7F0-2E44-896B-A1AA972D1BEB}"/>
              </a:ext>
            </a:extLst>
          </p:cNvPr>
          <p:cNvSpPr>
            <a:spLocks noGrp="1"/>
          </p:cNvSpPr>
          <p:nvPr>
            <p:ph type="body" sz="quarter" idx="15" hasCustomPrompt="1"/>
          </p:nvPr>
        </p:nvSpPr>
        <p:spPr>
          <a:xfrm>
            <a:off x="459454" y="357903"/>
            <a:ext cx="11431588" cy="630237"/>
          </a:xfrm>
        </p:spPr>
        <p:txBody>
          <a:bodyPr/>
          <a:lstStyle>
            <a:lvl1pPr marL="0" indent="0">
              <a:buNone/>
              <a:defRPr sz="3200" b="1">
                <a:solidFill>
                  <a:schemeClr val="bg1"/>
                </a:solidFill>
              </a:defRPr>
            </a:lvl1pPr>
          </a:lstStyle>
          <a:p>
            <a:pPr lvl="0"/>
            <a:r>
              <a:rPr lang="en-US"/>
              <a:t>Company Name</a:t>
            </a:r>
          </a:p>
        </p:txBody>
      </p:sp>
      <p:sp>
        <p:nvSpPr>
          <p:cNvPr id="55" name="Rectangle: Top Corners Rounded 57">
            <a:extLst>
              <a:ext uri="{FF2B5EF4-FFF2-40B4-BE49-F238E27FC236}">
                <a16:creationId xmlns:a16="http://schemas.microsoft.com/office/drawing/2014/main" id="{5E28E649-30B4-FA45-8B3E-9E0F87C27356}"/>
              </a:ext>
            </a:extLst>
          </p:cNvPr>
          <p:cNvSpPr/>
          <p:nvPr userDrawn="1"/>
        </p:nvSpPr>
        <p:spPr>
          <a:xfrm rot="16200000" flipH="1">
            <a:off x="8172901" y="-215537"/>
            <a:ext cx="380165" cy="1524848"/>
          </a:xfrm>
          <a:prstGeom prst="round2SameRect">
            <a:avLst/>
          </a:prstGeom>
          <a:solidFill>
            <a:schemeClr val="bg1"/>
          </a:solidFill>
          <a:ln>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GB" sz="1600">
                <a:solidFill>
                  <a:srgbClr val="084164"/>
                </a:solidFill>
                <a:ea typeface="Roboto" panose="02000000000000000000" pitchFamily="2" charset="0"/>
                <a:cs typeface="Calibri" panose="020F0502020204030204" pitchFamily="34" charset="0"/>
              </a:rPr>
              <a:t>Key Capability:</a:t>
            </a:r>
          </a:p>
        </p:txBody>
      </p:sp>
      <p:cxnSp>
        <p:nvCxnSpPr>
          <p:cNvPr id="57" name="Straight Connector 56">
            <a:extLst>
              <a:ext uri="{FF2B5EF4-FFF2-40B4-BE49-F238E27FC236}">
                <a16:creationId xmlns:a16="http://schemas.microsoft.com/office/drawing/2014/main" id="{FBB97904-FF54-B845-AD94-E83133C280FB}"/>
              </a:ext>
            </a:extLst>
          </p:cNvPr>
          <p:cNvCxnSpPr>
            <a:cxnSpLocks/>
          </p:cNvCxnSpPr>
          <p:nvPr userDrawn="1"/>
        </p:nvCxnSpPr>
        <p:spPr>
          <a:xfrm flipV="1">
            <a:off x="531699" y="2102768"/>
            <a:ext cx="11131114"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8EF49A5-9AC8-0347-B1F1-C2371E71FFF5}"/>
              </a:ext>
            </a:extLst>
          </p:cNvPr>
          <p:cNvSpPr/>
          <p:nvPr userDrawn="1"/>
        </p:nvSpPr>
        <p:spPr>
          <a:xfrm>
            <a:off x="2640668" y="2625392"/>
            <a:ext cx="1440000" cy="1440000"/>
          </a:xfrm>
          <a:prstGeom prst="ellipse">
            <a:avLst/>
          </a:prstGeom>
          <a:gradFill>
            <a:gsLst>
              <a:gs pos="100000">
                <a:schemeClr val="accent4"/>
              </a:gs>
              <a:gs pos="0">
                <a:schemeClr val="accent6">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mn-ea"/>
              <a:cs typeface="+mn-cs"/>
            </a:endParaRPr>
          </a:p>
        </p:txBody>
      </p:sp>
      <p:sp>
        <p:nvSpPr>
          <p:cNvPr id="59" name="Oval 58">
            <a:extLst>
              <a:ext uri="{FF2B5EF4-FFF2-40B4-BE49-F238E27FC236}">
                <a16:creationId xmlns:a16="http://schemas.microsoft.com/office/drawing/2014/main" id="{015136F0-B4E4-5C48-BDA1-69C95852B702}"/>
              </a:ext>
            </a:extLst>
          </p:cNvPr>
          <p:cNvSpPr/>
          <p:nvPr userDrawn="1"/>
        </p:nvSpPr>
        <p:spPr>
          <a:xfrm>
            <a:off x="8111332" y="2625392"/>
            <a:ext cx="1440000" cy="1440000"/>
          </a:xfrm>
          <a:prstGeom prst="ellipse">
            <a:avLst/>
          </a:prstGeom>
          <a:gradFill>
            <a:gsLst>
              <a:gs pos="100000">
                <a:srgbClr val="5447AE"/>
              </a:gs>
              <a:gs pos="8000">
                <a:srgbClr val="DB385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60" name="Oval 59">
            <a:extLst>
              <a:ext uri="{FF2B5EF4-FFF2-40B4-BE49-F238E27FC236}">
                <a16:creationId xmlns:a16="http://schemas.microsoft.com/office/drawing/2014/main" id="{1697770E-B0E0-C94C-90F7-662B2DD4ECD6}"/>
              </a:ext>
            </a:extLst>
          </p:cNvPr>
          <p:cNvSpPr/>
          <p:nvPr userDrawn="1"/>
        </p:nvSpPr>
        <p:spPr>
          <a:xfrm>
            <a:off x="5376000" y="2625392"/>
            <a:ext cx="1440000" cy="1440000"/>
          </a:xfrm>
          <a:prstGeom prst="ellipse">
            <a:avLst/>
          </a:prstGeom>
          <a:gradFill flip="none" rotWithShape="1">
            <a:gsLst>
              <a:gs pos="0">
                <a:schemeClr val="accent4"/>
              </a:gs>
              <a:gs pos="94000">
                <a:srgbClr val="DB385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68" name="Content Placeholder 67">
            <a:extLst>
              <a:ext uri="{FF2B5EF4-FFF2-40B4-BE49-F238E27FC236}">
                <a16:creationId xmlns:a16="http://schemas.microsoft.com/office/drawing/2014/main" id="{8DAA14FF-D78C-EC48-BDE7-92FFEDE2BB9B}"/>
              </a:ext>
            </a:extLst>
          </p:cNvPr>
          <p:cNvSpPr>
            <a:spLocks noGrp="1"/>
          </p:cNvSpPr>
          <p:nvPr>
            <p:ph sz="quarter" idx="16" hasCustomPrompt="1"/>
          </p:nvPr>
        </p:nvSpPr>
        <p:spPr>
          <a:xfrm>
            <a:off x="9143579" y="357188"/>
            <a:ext cx="2538413" cy="379412"/>
          </a:xfrm>
          <a:prstGeom prst="roundRect">
            <a:avLst/>
          </a:prstGeom>
          <a:ln cap="rnd">
            <a:noFill/>
            <a:miter lim="800000"/>
          </a:ln>
        </p:spPr>
        <p:txBody>
          <a:bodyPr anchor="ctr" anchorCtr="0">
            <a:normAutofit/>
          </a:bodyPr>
          <a:lstStyle>
            <a:lvl1pPr marL="0" indent="0" algn="ctr">
              <a:buNone/>
              <a:defRPr sz="1600">
                <a:solidFill>
                  <a:schemeClr val="bg1"/>
                </a:solidFill>
              </a:defRPr>
            </a:lvl1pPr>
          </a:lstStyle>
          <a:p>
            <a:pPr lvl="0"/>
            <a:r>
              <a:rPr lang="en-US" sz="1600"/>
              <a:t>Add Capability</a:t>
            </a:r>
            <a:endParaRPr lang="en-US"/>
          </a:p>
        </p:txBody>
      </p:sp>
      <p:sp>
        <p:nvSpPr>
          <p:cNvPr id="70" name="Content Placeholder 69">
            <a:extLst>
              <a:ext uri="{FF2B5EF4-FFF2-40B4-BE49-F238E27FC236}">
                <a16:creationId xmlns:a16="http://schemas.microsoft.com/office/drawing/2014/main" id="{484829BB-47D4-6B4E-ADB9-78D613A73780}"/>
              </a:ext>
            </a:extLst>
          </p:cNvPr>
          <p:cNvSpPr>
            <a:spLocks noGrp="1"/>
          </p:cNvSpPr>
          <p:nvPr>
            <p:ph sz="quarter" idx="17" hasCustomPrompt="1"/>
          </p:nvPr>
        </p:nvSpPr>
        <p:spPr>
          <a:xfrm>
            <a:off x="531813" y="1090613"/>
            <a:ext cx="11128488" cy="1012825"/>
          </a:xfrm>
        </p:spPr>
        <p:txBody>
          <a:bodyPr numCol="2">
            <a:normAutofit/>
          </a:bodyPr>
          <a:lstStyle>
            <a:lvl1pPr marL="0" indent="0">
              <a:buNone/>
              <a:defRPr sz="1400">
                <a:solidFill>
                  <a:schemeClr val="bg1"/>
                </a:solidFill>
              </a:defRPr>
            </a:lvl1pPr>
          </a:lstStyle>
          <a:p>
            <a:pPr lvl="0"/>
            <a:r>
              <a:rPr lang="en-US" sz="1400"/>
              <a:t>Company description and business challenges</a:t>
            </a:r>
            <a:endParaRPr lang="en-US"/>
          </a:p>
        </p:txBody>
      </p:sp>
      <p:sp>
        <p:nvSpPr>
          <p:cNvPr id="71" name="Rounded Rectangle 70">
            <a:extLst>
              <a:ext uri="{FF2B5EF4-FFF2-40B4-BE49-F238E27FC236}">
                <a16:creationId xmlns:a16="http://schemas.microsoft.com/office/drawing/2014/main" id="{F9D05494-22EC-654E-9FAB-984585990FCE}"/>
              </a:ext>
            </a:extLst>
          </p:cNvPr>
          <p:cNvSpPr/>
          <p:nvPr userDrawn="1"/>
        </p:nvSpPr>
        <p:spPr>
          <a:xfrm>
            <a:off x="8912994" y="356804"/>
            <a:ext cx="2749819" cy="38016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73">
            <a:extLst>
              <a:ext uri="{FF2B5EF4-FFF2-40B4-BE49-F238E27FC236}">
                <a16:creationId xmlns:a16="http://schemas.microsoft.com/office/drawing/2014/main" id="{D0BB9CF9-FB85-A34A-95FC-BF902B3D5A29}"/>
              </a:ext>
            </a:extLst>
          </p:cNvPr>
          <p:cNvSpPr>
            <a:spLocks noGrp="1"/>
          </p:cNvSpPr>
          <p:nvPr>
            <p:ph type="body" sz="quarter" idx="19" hasCustomPrompt="1"/>
          </p:nvPr>
        </p:nvSpPr>
        <p:spPr>
          <a:xfrm>
            <a:off x="2147887" y="4251636"/>
            <a:ext cx="2332037" cy="1165225"/>
          </a:xfrm>
        </p:spPr>
        <p:txBody>
          <a:bodyPr>
            <a:normAutofit/>
          </a:bodyPr>
          <a:lstStyle>
            <a:lvl1pPr marL="0" indent="0" algn="ctr">
              <a:buNone/>
              <a:defRPr sz="1600">
                <a:solidFill>
                  <a:schemeClr val="bg1"/>
                </a:solidFill>
                <a:latin typeface="+mj-lt"/>
              </a:defRPr>
            </a:lvl1pPr>
          </a:lstStyle>
          <a:p>
            <a:pPr lvl="0"/>
            <a:r>
              <a:rPr lang="en-US"/>
              <a:t>Bullet 1</a:t>
            </a:r>
          </a:p>
        </p:txBody>
      </p:sp>
      <p:sp>
        <p:nvSpPr>
          <p:cNvPr id="75" name="Text Placeholder 73">
            <a:extLst>
              <a:ext uri="{FF2B5EF4-FFF2-40B4-BE49-F238E27FC236}">
                <a16:creationId xmlns:a16="http://schemas.microsoft.com/office/drawing/2014/main" id="{2FFE5D8F-F425-7B49-ABA6-4168D820586E}"/>
              </a:ext>
            </a:extLst>
          </p:cNvPr>
          <p:cNvSpPr>
            <a:spLocks noGrp="1"/>
          </p:cNvSpPr>
          <p:nvPr>
            <p:ph type="body" sz="quarter" idx="20" hasCustomPrompt="1"/>
          </p:nvPr>
        </p:nvSpPr>
        <p:spPr>
          <a:xfrm>
            <a:off x="4930951" y="4254115"/>
            <a:ext cx="2332037" cy="1165225"/>
          </a:xfrm>
        </p:spPr>
        <p:txBody>
          <a:bodyPr>
            <a:normAutofit/>
          </a:bodyPr>
          <a:lstStyle>
            <a:lvl1pPr marL="0" indent="0" algn="ctr">
              <a:buNone/>
              <a:defRPr sz="1600">
                <a:solidFill>
                  <a:schemeClr val="bg1"/>
                </a:solidFill>
                <a:latin typeface="+mj-lt"/>
              </a:defRPr>
            </a:lvl1pPr>
          </a:lstStyle>
          <a:p>
            <a:pPr lvl="0"/>
            <a:r>
              <a:rPr lang="en-US"/>
              <a:t>Bullet 2</a:t>
            </a:r>
          </a:p>
        </p:txBody>
      </p:sp>
      <p:sp>
        <p:nvSpPr>
          <p:cNvPr id="76" name="Text Placeholder 73">
            <a:extLst>
              <a:ext uri="{FF2B5EF4-FFF2-40B4-BE49-F238E27FC236}">
                <a16:creationId xmlns:a16="http://schemas.microsoft.com/office/drawing/2014/main" id="{00E09992-9B6C-8148-981D-5D68A663785F}"/>
              </a:ext>
            </a:extLst>
          </p:cNvPr>
          <p:cNvSpPr>
            <a:spLocks noGrp="1"/>
          </p:cNvSpPr>
          <p:nvPr>
            <p:ph type="body" sz="quarter" idx="21" hasCustomPrompt="1"/>
          </p:nvPr>
        </p:nvSpPr>
        <p:spPr>
          <a:xfrm>
            <a:off x="7665313" y="4266702"/>
            <a:ext cx="2332037" cy="1165225"/>
          </a:xfrm>
        </p:spPr>
        <p:txBody>
          <a:bodyPr>
            <a:normAutofit/>
          </a:bodyPr>
          <a:lstStyle>
            <a:lvl1pPr marL="0" indent="0" algn="ctr">
              <a:buNone/>
              <a:defRPr sz="1600">
                <a:solidFill>
                  <a:schemeClr val="bg1"/>
                </a:solidFill>
                <a:latin typeface="+mj-lt"/>
              </a:defRPr>
            </a:lvl1pPr>
          </a:lstStyle>
          <a:p>
            <a:pPr lvl="0"/>
            <a:r>
              <a:rPr lang="en-US"/>
              <a:t>Bullet 3</a:t>
            </a:r>
          </a:p>
        </p:txBody>
      </p:sp>
      <p:sp>
        <p:nvSpPr>
          <p:cNvPr id="78" name="Content Placeholder 77">
            <a:extLst>
              <a:ext uri="{FF2B5EF4-FFF2-40B4-BE49-F238E27FC236}">
                <a16:creationId xmlns:a16="http://schemas.microsoft.com/office/drawing/2014/main" id="{3A8E2DBD-B0F6-594B-A0C6-0EC1F88827D8}"/>
              </a:ext>
            </a:extLst>
          </p:cNvPr>
          <p:cNvSpPr>
            <a:spLocks noGrp="1"/>
          </p:cNvSpPr>
          <p:nvPr>
            <p:ph sz="quarter" idx="22" hasCustomPrompt="1"/>
          </p:nvPr>
        </p:nvSpPr>
        <p:spPr>
          <a:xfrm>
            <a:off x="1478268" y="5815047"/>
            <a:ext cx="9393959" cy="286232"/>
          </a:xfrm>
        </p:spPr>
        <p:txBody>
          <a:bodyPr anchor="ctr" anchorCtr="0">
            <a:spAutoFit/>
          </a:bodyPr>
          <a:lstStyle>
            <a:lvl1pPr marL="0" indent="0" algn="ctr">
              <a:buNone/>
              <a:defRPr sz="1400">
                <a:solidFill>
                  <a:schemeClr val="bg1"/>
                </a:solidFill>
              </a:defRPr>
            </a:lvl1pPr>
          </a:lstStyle>
          <a:p>
            <a:pPr lvl="0"/>
            <a:r>
              <a:rPr lang="en-US" sz="1400"/>
              <a:t>Add customer quote</a:t>
            </a:r>
            <a:endParaRPr lang="en-US"/>
          </a:p>
        </p:txBody>
      </p:sp>
      <p:sp>
        <p:nvSpPr>
          <p:cNvPr id="79" name="Content Placeholder 77">
            <a:extLst>
              <a:ext uri="{FF2B5EF4-FFF2-40B4-BE49-F238E27FC236}">
                <a16:creationId xmlns:a16="http://schemas.microsoft.com/office/drawing/2014/main" id="{AD6540DC-4312-764B-9E23-59F314C67A82}"/>
              </a:ext>
            </a:extLst>
          </p:cNvPr>
          <p:cNvSpPr>
            <a:spLocks noGrp="1"/>
          </p:cNvSpPr>
          <p:nvPr>
            <p:ph sz="quarter" idx="23" hasCustomPrompt="1"/>
          </p:nvPr>
        </p:nvSpPr>
        <p:spPr>
          <a:xfrm>
            <a:off x="1478268" y="6083745"/>
            <a:ext cx="9393959" cy="343966"/>
          </a:xfrm>
        </p:spPr>
        <p:txBody>
          <a:bodyPr anchor="ctr" anchorCtr="0">
            <a:noAutofit/>
          </a:bodyPr>
          <a:lstStyle>
            <a:lvl1pPr marL="0" indent="0" algn="ctr">
              <a:buNone/>
              <a:defRPr sz="1300" i="1">
                <a:solidFill>
                  <a:schemeClr val="bg1"/>
                </a:solidFill>
              </a:defRPr>
            </a:lvl1pPr>
          </a:lstStyle>
          <a:p>
            <a:pPr lvl="0"/>
            <a:r>
              <a:rPr lang="en-US" sz="1400"/>
              <a:t>Add customer name</a:t>
            </a:r>
            <a:endParaRPr lang="en-US"/>
          </a:p>
        </p:txBody>
      </p:sp>
    </p:spTree>
    <p:extLst>
      <p:ext uri="{BB962C8B-B14F-4D97-AF65-F5344CB8AC3E}">
        <p14:creationId xmlns:p14="http://schemas.microsoft.com/office/powerpoint/2010/main" val="218671589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485DC0-C399-4290-906A-7FE62381CE9E}"/>
              </a:ext>
            </a:extLst>
          </p:cNvPr>
          <p:cNvGrpSpPr/>
          <p:nvPr userDrawn="1"/>
        </p:nvGrpSpPr>
        <p:grpSpPr>
          <a:xfrm>
            <a:off x="-2574" y="0"/>
            <a:ext cx="12192000" cy="6858004"/>
            <a:chOff x="-4657" y="-3"/>
            <a:chExt cx="9144000" cy="5143503"/>
          </a:xfrm>
        </p:grpSpPr>
        <p:sp>
          <p:nvSpPr>
            <p:cNvPr id="8" name="Rectangle 7">
              <a:extLst>
                <a:ext uri="{FF2B5EF4-FFF2-40B4-BE49-F238E27FC236}">
                  <a16:creationId xmlns:a16="http://schemas.microsoft.com/office/drawing/2014/main" id="{9D08E41B-F394-4D7B-9C79-9F8F15E3C4B3}"/>
                </a:ext>
              </a:extLst>
            </p:cNvPr>
            <p:cNvSpPr/>
            <p:nvPr/>
          </p:nvSpPr>
          <p:spPr>
            <a:xfrm>
              <a:off x="-4657" y="-3"/>
              <a:ext cx="9144000" cy="5143500"/>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solidFill>
                  <a:schemeClr val="accent1"/>
                </a:solidFill>
              </a:endParaRPr>
            </a:p>
          </p:txBody>
        </p:sp>
        <p:pic>
          <p:nvPicPr>
            <p:cNvPr id="9" name="Picture 8" descr="A close up of a logo&#10;&#10;Description automatically generated">
              <a:extLst>
                <a:ext uri="{FF2B5EF4-FFF2-40B4-BE49-F238E27FC236}">
                  <a16:creationId xmlns:a16="http://schemas.microsoft.com/office/drawing/2014/main" id="{6FC26874-D1F4-48DC-8BA1-16DEC130E84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9283" b="12812"/>
            <a:stretch/>
          </p:blipFill>
          <p:spPr>
            <a:xfrm>
              <a:off x="4657" y="3237978"/>
              <a:ext cx="5292246" cy="1905522"/>
            </a:xfrm>
            <a:prstGeom prst="rect">
              <a:avLst/>
            </a:prstGeom>
          </p:spPr>
        </p:pic>
        <p:sp>
          <p:nvSpPr>
            <p:cNvPr id="12" name="TextBox 4">
              <a:extLst>
                <a:ext uri="{FF2B5EF4-FFF2-40B4-BE49-F238E27FC236}">
                  <a16:creationId xmlns:a16="http://schemas.microsoft.com/office/drawing/2014/main" id="{8EEC03AF-A175-4822-9B18-DD2E574D7CB5}"/>
                </a:ext>
              </a:extLst>
            </p:cNvPr>
            <p:cNvSpPr txBox="1"/>
            <p:nvPr/>
          </p:nvSpPr>
          <p:spPr>
            <a:xfrm>
              <a:off x="3310128" y="4964587"/>
              <a:ext cx="2514600" cy="146243"/>
            </a:xfrm>
            <a:prstGeom prst="rect">
              <a:avLst/>
            </a:prstGeom>
            <a:noFill/>
          </p:spPr>
          <p:txBody>
            <a:bodyPr wrap="square" anchor="b" anchorCtr="0">
              <a:spAutoFit/>
            </a:bodyPr>
            <a:lstStyle/>
            <a:p>
              <a:pPr marL="0" marR="0" lvl="0" indent="0" algn="ctr" defTabSz="365751"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a:ln>
                    <a:noFill/>
                  </a:ln>
                  <a:solidFill>
                    <a:schemeClr val="bg1">
                      <a:lumMod val="85000"/>
                      <a:alpha val="50000"/>
                    </a:schemeClr>
                  </a:solidFill>
                  <a:effectLst/>
                  <a:uLnTx/>
                  <a:uFillTx/>
                  <a:latin typeface="+mn-lt"/>
                  <a:ea typeface="Calibri" charset="0"/>
                  <a:cs typeface="Arial" panose="020B0604020202020204" pitchFamily="34" charset="0"/>
                </a:rPr>
                <a:t>Copyright © SAS Institute Inc. All rights reserved.</a:t>
              </a:r>
            </a:p>
          </p:txBody>
        </p:sp>
        <p:pic>
          <p:nvPicPr>
            <p:cNvPr id="13" name="Picture 12">
              <a:extLst>
                <a:ext uri="{FF2B5EF4-FFF2-40B4-BE49-F238E27FC236}">
                  <a16:creationId xmlns:a16="http://schemas.microsoft.com/office/drawing/2014/main" id="{4C071CEA-AE98-44D3-A3F3-7DF9329B9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951" y="4750173"/>
              <a:ext cx="436472" cy="180671"/>
            </a:xfrm>
            <a:prstGeom prst="rect">
              <a:avLst/>
            </a:prstGeom>
          </p:spPr>
        </p:pic>
      </p:grpSp>
      <p:sp>
        <p:nvSpPr>
          <p:cNvPr id="63" name="Text Placeholder 62">
            <a:extLst>
              <a:ext uri="{FF2B5EF4-FFF2-40B4-BE49-F238E27FC236}">
                <a16:creationId xmlns:a16="http://schemas.microsoft.com/office/drawing/2014/main" id="{2E5D70AF-E7F0-2E44-896B-A1AA972D1BEB}"/>
              </a:ext>
            </a:extLst>
          </p:cNvPr>
          <p:cNvSpPr>
            <a:spLocks noGrp="1"/>
          </p:cNvSpPr>
          <p:nvPr>
            <p:ph type="body" sz="quarter" idx="15" hasCustomPrompt="1"/>
          </p:nvPr>
        </p:nvSpPr>
        <p:spPr>
          <a:xfrm>
            <a:off x="459454" y="357903"/>
            <a:ext cx="11431588" cy="630237"/>
          </a:xfrm>
        </p:spPr>
        <p:txBody>
          <a:bodyPr/>
          <a:lstStyle>
            <a:lvl1pPr marL="0" indent="0">
              <a:buNone/>
              <a:defRPr sz="3200" b="1">
                <a:solidFill>
                  <a:schemeClr val="bg1"/>
                </a:solidFill>
              </a:defRPr>
            </a:lvl1pPr>
          </a:lstStyle>
          <a:p>
            <a:pPr lvl="0"/>
            <a:r>
              <a:rPr lang="en-US"/>
              <a:t>Anonymous Name</a:t>
            </a:r>
          </a:p>
        </p:txBody>
      </p:sp>
      <p:sp>
        <p:nvSpPr>
          <p:cNvPr id="55" name="Rectangle: Top Corners Rounded 57">
            <a:extLst>
              <a:ext uri="{FF2B5EF4-FFF2-40B4-BE49-F238E27FC236}">
                <a16:creationId xmlns:a16="http://schemas.microsoft.com/office/drawing/2014/main" id="{5E28E649-30B4-FA45-8B3E-9E0F87C27356}"/>
              </a:ext>
            </a:extLst>
          </p:cNvPr>
          <p:cNvSpPr/>
          <p:nvPr userDrawn="1"/>
        </p:nvSpPr>
        <p:spPr>
          <a:xfrm rot="16200000" flipH="1">
            <a:off x="8172901" y="-215537"/>
            <a:ext cx="380165" cy="1524848"/>
          </a:xfrm>
          <a:prstGeom prst="round2SameRect">
            <a:avLst/>
          </a:prstGeom>
          <a:solidFill>
            <a:schemeClr val="bg1"/>
          </a:solidFill>
          <a:ln>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GB" sz="1600">
                <a:solidFill>
                  <a:srgbClr val="084164"/>
                </a:solidFill>
                <a:ea typeface="Roboto" panose="02000000000000000000" pitchFamily="2" charset="0"/>
                <a:cs typeface="Calibri" panose="020F0502020204030204" pitchFamily="34" charset="0"/>
              </a:rPr>
              <a:t>Key Capability:</a:t>
            </a:r>
          </a:p>
        </p:txBody>
      </p:sp>
      <p:cxnSp>
        <p:nvCxnSpPr>
          <p:cNvPr id="57" name="Straight Connector 56">
            <a:extLst>
              <a:ext uri="{FF2B5EF4-FFF2-40B4-BE49-F238E27FC236}">
                <a16:creationId xmlns:a16="http://schemas.microsoft.com/office/drawing/2014/main" id="{FBB97904-FF54-B845-AD94-E83133C280FB}"/>
              </a:ext>
            </a:extLst>
          </p:cNvPr>
          <p:cNvCxnSpPr>
            <a:cxnSpLocks/>
          </p:cNvCxnSpPr>
          <p:nvPr userDrawn="1"/>
        </p:nvCxnSpPr>
        <p:spPr>
          <a:xfrm flipV="1">
            <a:off x="531699" y="2102768"/>
            <a:ext cx="11131114"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8EF49A5-9AC8-0347-B1F1-C2371E71FFF5}"/>
              </a:ext>
            </a:extLst>
          </p:cNvPr>
          <p:cNvSpPr/>
          <p:nvPr userDrawn="1"/>
        </p:nvSpPr>
        <p:spPr>
          <a:xfrm>
            <a:off x="2640668" y="2625392"/>
            <a:ext cx="1440000" cy="1440000"/>
          </a:xfrm>
          <a:prstGeom prst="ellipse">
            <a:avLst/>
          </a:prstGeom>
          <a:gradFill>
            <a:gsLst>
              <a:gs pos="100000">
                <a:schemeClr val="accent4"/>
              </a:gs>
              <a:gs pos="0">
                <a:schemeClr val="accent6">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mn-ea"/>
              <a:cs typeface="+mn-cs"/>
            </a:endParaRPr>
          </a:p>
        </p:txBody>
      </p:sp>
      <p:sp>
        <p:nvSpPr>
          <p:cNvPr id="59" name="Oval 58">
            <a:extLst>
              <a:ext uri="{FF2B5EF4-FFF2-40B4-BE49-F238E27FC236}">
                <a16:creationId xmlns:a16="http://schemas.microsoft.com/office/drawing/2014/main" id="{015136F0-B4E4-5C48-BDA1-69C95852B702}"/>
              </a:ext>
            </a:extLst>
          </p:cNvPr>
          <p:cNvSpPr/>
          <p:nvPr userDrawn="1"/>
        </p:nvSpPr>
        <p:spPr>
          <a:xfrm>
            <a:off x="8111332" y="2625392"/>
            <a:ext cx="1440000" cy="1440000"/>
          </a:xfrm>
          <a:prstGeom prst="ellipse">
            <a:avLst/>
          </a:prstGeom>
          <a:gradFill>
            <a:gsLst>
              <a:gs pos="100000">
                <a:srgbClr val="5447AE"/>
              </a:gs>
              <a:gs pos="8000">
                <a:srgbClr val="DB385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60" name="Oval 59">
            <a:extLst>
              <a:ext uri="{FF2B5EF4-FFF2-40B4-BE49-F238E27FC236}">
                <a16:creationId xmlns:a16="http://schemas.microsoft.com/office/drawing/2014/main" id="{1697770E-B0E0-C94C-90F7-662B2DD4ECD6}"/>
              </a:ext>
            </a:extLst>
          </p:cNvPr>
          <p:cNvSpPr/>
          <p:nvPr userDrawn="1"/>
        </p:nvSpPr>
        <p:spPr>
          <a:xfrm>
            <a:off x="5376000" y="2625392"/>
            <a:ext cx="1440000" cy="1440000"/>
          </a:xfrm>
          <a:prstGeom prst="ellipse">
            <a:avLst/>
          </a:prstGeom>
          <a:gradFill flip="none" rotWithShape="1">
            <a:gsLst>
              <a:gs pos="0">
                <a:schemeClr val="accent4"/>
              </a:gs>
              <a:gs pos="94000">
                <a:srgbClr val="DB385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68" name="Content Placeholder 67">
            <a:extLst>
              <a:ext uri="{FF2B5EF4-FFF2-40B4-BE49-F238E27FC236}">
                <a16:creationId xmlns:a16="http://schemas.microsoft.com/office/drawing/2014/main" id="{8DAA14FF-D78C-EC48-BDE7-92FFEDE2BB9B}"/>
              </a:ext>
            </a:extLst>
          </p:cNvPr>
          <p:cNvSpPr>
            <a:spLocks noGrp="1"/>
          </p:cNvSpPr>
          <p:nvPr>
            <p:ph sz="quarter" idx="16" hasCustomPrompt="1"/>
          </p:nvPr>
        </p:nvSpPr>
        <p:spPr>
          <a:xfrm>
            <a:off x="9143579" y="357188"/>
            <a:ext cx="2538413" cy="379412"/>
          </a:xfrm>
          <a:prstGeom prst="roundRect">
            <a:avLst/>
          </a:prstGeom>
          <a:ln cap="rnd">
            <a:noFill/>
            <a:miter lim="800000"/>
          </a:ln>
        </p:spPr>
        <p:txBody>
          <a:bodyPr anchor="ctr" anchorCtr="0">
            <a:normAutofit/>
          </a:bodyPr>
          <a:lstStyle>
            <a:lvl1pPr marL="0" indent="0" algn="ctr">
              <a:buNone/>
              <a:defRPr sz="1600">
                <a:solidFill>
                  <a:schemeClr val="bg1"/>
                </a:solidFill>
              </a:defRPr>
            </a:lvl1pPr>
          </a:lstStyle>
          <a:p>
            <a:pPr lvl="0"/>
            <a:r>
              <a:rPr lang="en-US" sz="1600"/>
              <a:t>Add Capability</a:t>
            </a:r>
            <a:endParaRPr lang="en-US"/>
          </a:p>
        </p:txBody>
      </p:sp>
      <p:sp>
        <p:nvSpPr>
          <p:cNvPr id="70" name="Content Placeholder 69">
            <a:extLst>
              <a:ext uri="{FF2B5EF4-FFF2-40B4-BE49-F238E27FC236}">
                <a16:creationId xmlns:a16="http://schemas.microsoft.com/office/drawing/2014/main" id="{484829BB-47D4-6B4E-ADB9-78D613A73780}"/>
              </a:ext>
            </a:extLst>
          </p:cNvPr>
          <p:cNvSpPr>
            <a:spLocks noGrp="1"/>
          </p:cNvSpPr>
          <p:nvPr>
            <p:ph sz="quarter" idx="17" hasCustomPrompt="1"/>
          </p:nvPr>
        </p:nvSpPr>
        <p:spPr>
          <a:xfrm>
            <a:off x="531813" y="1090613"/>
            <a:ext cx="11128488" cy="1012825"/>
          </a:xfrm>
        </p:spPr>
        <p:txBody>
          <a:bodyPr numCol="2">
            <a:normAutofit/>
          </a:bodyPr>
          <a:lstStyle>
            <a:lvl1pPr marL="0" indent="0">
              <a:buNone/>
              <a:defRPr sz="1400">
                <a:solidFill>
                  <a:schemeClr val="bg1"/>
                </a:solidFill>
              </a:defRPr>
            </a:lvl1pPr>
          </a:lstStyle>
          <a:p>
            <a:pPr lvl="0"/>
            <a:r>
              <a:rPr lang="en-US" sz="1400"/>
              <a:t>Company description and business challenges</a:t>
            </a:r>
            <a:endParaRPr lang="en-US"/>
          </a:p>
        </p:txBody>
      </p:sp>
      <p:sp>
        <p:nvSpPr>
          <p:cNvPr id="71" name="Rounded Rectangle 70">
            <a:extLst>
              <a:ext uri="{FF2B5EF4-FFF2-40B4-BE49-F238E27FC236}">
                <a16:creationId xmlns:a16="http://schemas.microsoft.com/office/drawing/2014/main" id="{F9D05494-22EC-654E-9FAB-984585990FCE}"/>
              </a:ext>
            </a:extLst>
          </p:cNvPr>
          <p:cNvSpPr/>
          <p:nvPr userDrawn="1"/>
        </p:nvSpPr>
        <p:spPr>
          <a:xfrm>
            <a:off x="8912994" y="356804"/>
            <a:ext cx="2749819" cy="38016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73">
            <a:extLst>
              <a:ext uri="{FF2B5EF4-FFF2-40B4-BE49-F238E27FC236}">
                <a16:creationId xmlns:a16="http://schemas.microsoft.com/office/drawing/2014/main" id="{D0BB9CF9-FB85-A34A-95FC-BF902B3D5A29}"/>
              </a:ext>
            </a:extLst>
          </p:cNvPr>
          <p:cNvSpPr>
            <a:spLocks noGrp="1"/>
          </p:cNvSpPr>
          <p:nvPr>
            <p:ph type="body" sz="quarter" idx="19" hasCustomPrompt="1"/>
          </p:nvPr>
        </p:nvSpPr>
        <p:spPr>
          <a:xfrm>
            <a:off x="2147887" y="4251636"/>
            <a:ext cx="2332037" cy="1165225"/>
          </a:xfrm>
        </p:spPr>
        <p:txBody>
          <a:bodyPr>
            <a:normAutofit/>
          </a:bodyPr>
          <a:lstStyle>
            <a:lvl1pPr marL="0" indent="0" algn="ctr">
              <a:buNone/>
              <a:defRPr sz="1600">
                <a:solidFill>
                  <a:schemeClr val="bg1"/>
                </a:solidFill>
                <a:latin typeface="+mj-lt"/>
              </a:defRPr>
            </a:lvl1pPr>
          </a:lstStyle>
          <a:p>
            <a:pPr lvl="0"/>
            <a:r>
              <a:rPr lang="en-US"/>
              <a:t>Bullet 1</a:t>
            </a:r>
          </a:p>
        </p:txBody>
      </p:sp>
      <p:sp>
        <p:nvSpPr>
          <p:cNvPr id="75" name="Text Placeholder 73">
            <a:extLst>
              <a:ext uri="{FF2B5EF4-FFF2-40B4-BE49-F238E27FC236}">
                <a16:creationId xmlns:a16="http://schemas.microsoft.com/office/drawing/2014/main" id="{2FFE5D8F-F425-7B49-ABA6-4168D820586E}"/>
              </a:ext>
            </a:extLst>
          </p:cNvPr>
          <p:cNvSpPr>
            <a:spLocks noGrp="1"/>
          </p:cNvSpPr>
          <p:nvPr>
            <p:ph type="body" sz="quarter" idx="20" hasCustomPrompt="1"/>
          </p:nvPr>
        </p:nvSpPr>
        <p:spPr>
          <a:xfrm>
            <a:off x="4930951" y="4254115"/>
            <a:ext cx="2332037" cy="1165225"/>
          </a:xfrm>
        </p:spPr>
        <p:txBody>
          <a:bodyPr>
            <a:normAutofit/>
          </a:bodyPr>
          <a:lstStyle>
            <a:lvl1pPr marL="0" indent="0" algn="ctr">
              <a:buNone/>
              <a:defRPr sz="1600">
                <a:solidFill>
                  <a:schemeClr val="bg1"/>
                </a:solidFill>
                <a:latin typeface="+mj-lt"/>
              </a:defRPr>
            </a:lvl1pPr>
          </a:lstStyle>
          <a:p>
            <a:pPr lvl="0"/>
            <a:r>
              <a:rPr lang="en-US"/>
              <a:t>Bullet 2</a:t>
            </a:r>
          </a:p>
        </p:txBody>
      </p:sp>
      <p:sp>
        <p:nvSpPr>
          <p:cNvPr id="76" name="Text Placeholder 73">
            <a:extLst>
              <a:ext uri="{FF2B5EF4-FFF2-40B4-BE49-F238E27FC236}">
                <a16:creationId xmlns:a16="http://schemas.microsoft.com/office/drawing/2014/main" id="{00E09992-9B6C-8148-981D-5D68A663785F}"/>
              </a:ext>
            </a:extLst>
          </p:cNvPr>
          <p:cNvSpPr>
            <a:spLocks noGrp="1"/>
          </p:cNvSpPr>
          <p:nvPr>
            <p:ph type="body" sz="quarter" idx="21" hasCustomPrompt="1"/>
          </p:nvPr>
        </p:nvSpPr>
        <p:spPr>
          <a:xfrm>
            <a:off x="7665313" y="4266702"/>
            <a:ext cx="2332037" cy="1165225"/>
          </a:xfrm>
        </p:spPr>
        <p:txBody>
          <a:bodyPr>
            <a:normAutofit/>
          </a:bodyPr>
          <a:lstStyle>
            <a:lvl1pPr marL="0" indent="0" algn="ctr">
              <a:buNone/>
              <a:defRPr sz="1600">
                <a:solidFill>
                  <a:schemeClr val="bg1"/>
                </a:solidFill>
                <a:latin typeface="+mj-lt"/>
              </a:defRPr>
            </a:lvl1pPr>
          </a:lstStyle>
          <a:p>
            <a:pPr lvl="0"/>
            <a:r>
              <a:rPr lang="en-US"/>
              <a:t>Bullet 3</a:t>
            </a:r>
          </a:p>
        </p:txBody>
      </p:sp>
      <p:sp>
        <p:nvSpPr>
          <p:cNvPr id="78" name="Content Placeholder 77">
            <a:extLst>
              <a:ext uri="{FF2B5EF4-FFF2-40B4-BE49-F238E27FC236}">
                <a16:creationId xmlns:a16="http://schemas.microsoft.com/office/drawing/2014/main" id="{3A8E2DBD-B0F6-594B-A0C6-0EC1F88827D8}"/>
              </a:ext>
            </a:extLst>
          </p:cNvPr>
          <p:cNvSpPr>
            <a:spLocks noGrp="1"/>
          </p:cNvSpPr>
          <p:nvPr>
            <p:ph sz="quarter" idx="22" hasCustomPrompt="1"/>
          </p:nvPr>
        </p:nvSpPr>
        <p:spPr>
          <a:xfrm>
            <a:off x="1478268" y="5815047"/>
            <a:ext cx="9393959" cy="286232"/>
          </a:xfrm>
        </p:spPr>
        <p:txBody>
          <a:bodyPr anchor="ctr" anchorCtr="0">
            <a:spAutoFit/>
          </a:bodyPr>
          <a:lstStyle>
            <a:lvl1pPr marL="0" indent="0" algn="ctr">
              <a:buNone/>
              <a:defRPr sz="1400">
                <a:solidFill>
                  <a:schemeClr val="bg1"/>
                </a:solidFill>
              </a:defRPr>
            </a:lvl1pPr>
          </a:lstStyle>
          <a:p>
            <a:pPr lvl="0"/>
            <a:r>
              <a:rPr lang="en-US" sz="1400"/>
              <a:t>Add anonymous </a:t>
            </a:r>
            <a:r>
              <a:rPr lang="en-US" sz="1400" dirty="0"/>
              <a:t>quote</a:t>
            </a:r>
            <a:endParaRPr lang="en-US" dirty="0"/>
          </a:p>
        </p:txBody>
      </p:sp>
      <p:sp>
        <p:nvSpPr>
          <p:cNvPr id="79" name="Content Placeholder 77">
            <a:extLst>
              <a:ext uri="{FF2B5EF4-FFF2-40B4-BE49-F238E27FC236}">
                <a16:creationId xmlns:a16="http://schemas.microsoft.com/office/drawing/2014/main" id="{AD6540DC-4312-764B-9E23-59F314C67A82}"/>
              </a:ext>
            </a:extLst>
          </p:cNvPr>
          <p:cNvSpPr>
            <a:spLocks noGrp="1"/>
          </p:cNvSpPr>
          <p:nvPr>
            <p:ph sz="quarter" idx="23" hasCustomPrompt="1"/>
          </p:nvPr>
        </p:nvSpPr>
        <p:spPr>
          <a:xfrm>
            <a:off x="1478268" y="6083745"/>
            <a:ext cx="9393959" cy="343966"/>
          </a:xfrm>
        </p:spPr>
        <p:txBody>
          <a:bodyPr anchor="ctr" anchorCtr="0">
            <a:noAutofit/>
          </a:bodyPr>
          <a:lstStyle>
            <a:lvl1pPr marL="0" indent="0" algn="ctr">
              <a:buNone/>
              <a:defRPr sz="1300" i="1">
                <a:solidFill>
                  <a:schemeClr val="bg1"/>
                </a:solidFill>
              </a:defRPr>
            </a:lvl1pPr>
          </a:lstStyle>
          <a:p>
            <a:pPr lvl="0"/>
            <a:r>
              <a:rPr lang="en-US" sz="1400"/>
              <a:t>Add customer title</a:t>
            </a:r>
            <a:endParaRPr lang="en-US"/>
          </a:p>
        </p:txBody>
      </p:sp>
    </p:spTree>
    <p:extLst>
      <p:ext uri="{BB962C8B-B14F-4D97-AF65-F5344CB8AC3E}">
        <p14:creationId xmlns:p14="http://schemas.microsoft.com/office/powerpoint/2010/main" val="322079183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AS -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0452-C0E9-BB4A-8CF5-CE4FAA54E306}"/>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close up of a logo&#10;&#10;Description automatically generated">
            <a:extLst>
              <a:ext uri="{FF2B5EF4-FFF2-40B4-BE49-F238E27FC236}">
                <a16:creationId xmlns:a16="http://schemas.microsoft.com/office/drawing/2014/main" id="{55DCED66-1892-224F-B3AD-DC1323E4C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971800" cy="6858000"/>
          </a:xfrm>
          <a:prstGeom prst="rect">
            <a:avLst/>
          </a:prstGeom>
        </p:spPr>
      </p:pic>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2205163" y="1167901"/>
            <a:ext cx="8520925" cy="2074832"/>
          </a:xfrm>
        </p:spPr>
        <p:txBody>
          <a:bodyPr anchor="b">
            <a:normAutofit/>
          </a:bodyPr>
          <a:lstStyle>
            <a:lvl1pPr marL="0" indent="0" algn="l">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0" name="Text Placeholder 34">
            <a:extLst>
              <a:ext uri="{FF2B5EF4-FFF2-40B4-BE49-F238E27FC236}">
                <a16:creationId xmlns:a16="http://schemas.microsoft.com/office/drawing/2014/main" id="{9B949CCB-8408-0B41-9681-4ECA35605A82}"/>
              </a:ext>
            </a:extLst>
          </p:cNvPr>
          <p:cNvSpPr>
            <a:spLocks noGrp="1"/>
          </p:cNvSpPr>
          <p:nvPr>
            <p:ph type="body" sz="quarter" idx="11"/>
          </p:nvPr>
        </p:nvSpPr>
        <p:spPr>
          <a:xfrm>
            <a:off x="2205163" y="3312584"/>
            <a:ext cx="8520925" cy="1945216"/>
          </a:xfrm>
        </p:spPr>
        <p:txBody>
          <a:bodyPr>
            <a:normAutofit/>
          </a:bodyPr>
          <a:lstStyle>
            <a:lvl1pPr marL="0" indent="0" algn="l">
              <a:buNone/>
              <a:defRPr sz="2667">
                <a:solidFill>
                  <a:schemeClr val="accent1">
                    <a:lumMod val="60000"/>
                    <a:lumOff val="40000"/>
                  </a:schemeClr>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60F2F4D0-EB0E-3842-9785-6EF69081820E}"/>
              </a:ext>
            </a:extLst>
          </p:cNvPr>
          <p:cNvSpPr/>
          <p:nvPr/>
        </p:nvSpPr>
        <p:spPr>
          <a:xfrm>
            <a:off x="1" y="0"/>
            <a:ext cx="3207900" cy="6864096"/>
          </a:xfrm>
          <a:prstGeom prst="rect">
            <a:avLst/>
          </a:prstGeom>
          <a:gradFill flip="none" rotWithShape="1">
            <a:gsLst>
              <a:gs pos="2000">
                <a:schemeClr val="tx2">
                  <a:alpha val="0"/>
                </a:schemeClr>
              </a:gs>
              <a:gs pos="100000">
                <a:schemeClr val="tx2">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BDDF8B79-0449-724D-9AE1-DD5080E117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48847" y="5967045"/>
            <a:ext cx="1483157" cy="825136"/>
          </a:xfrm>
          <a:prstGeom prst="rect">
            <a:avLst/>
          </a:prstGeom>
        </p:spPr>
      </p:pic>
      <p:sp>
        <p:nvSpPr>
          <p:cNvPr id="12" name="TextBox 3">
            <a:extLst>
              <a:ext uri="{FF2B5EF4-FFF2-40B4-BE49-F238E27FC236}">
                <a16:creationId xmlns:a16="http://schemas.microsoft.com/office/drawing/2014/main" id="{236C16C5-D5EF-3441-8F91-D303F439563D}"/>
              </a:ext>
            </a:extLst>
          </p:cNvPr>
          <p:cNvSpPr txBox="1">
            <a:spLocks noChangeAspect="1"/>
          </p:cNvSpPr>
          <p:nvPr userDrawn="1"/>
        </p:nvSpPr>
        <p:spPr>
          <a:xfrm>
            <a:off x="4413504" y="6516793"/>
            <a:ext cx="3352800" cy="297646"/>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Company Confidential – For Internal Use Only</a:t>
            </a:r>
          </a:p>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350407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AS - Section Header - Dark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900AF95-1FC8-274C-A784-F831F6B8647F}"/>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6">
            <a:extLst>
              <a:ext uri="{FF2B5EF4-FFF2-40B4-BE49-F238E27FC236}">
                <a16:creationId xmlns:a16="http://schemas.microsoft.com/office/drawing/2014/main" id="{6BFF7639-E4DF-3741-90C7-2DFCD9D26A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pic>
        <p:nvPicPr>
          <p:cNvPr id="6" name="Picture 5" descr="A picture containing clock, light, drawing&#10;&#10;Description automatically generated">
            <a:extLst>
              <a:ext uri="{FF2B5EF4-FFF2-40B4-BE49-F238E27FC236}">
                <a16:creationId xmlns:a16="http://schemas.microsoft.com/office/drawing/2014/main" id="{43AE3E76-C4CC-8245-858F-A891F08C3E5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81728" y="-8059"/>
            <a:ext cx="6110273" cy="6866060"/>
          </a:xfrm>
          <a:prstGeom prst="rect">
            <a:avLst/>
          </a:prstGeom>
        </p:spPr>
      </p:pic>
      <p:sp>
        <p:nvSpPr>
          <p:cNvPr id="11" name="Text Placeholder 34">
            <a:extLst>
              <a:ext uri="{FF2B5EF4-FFF2-40B4-BE49-F238E27FC236}">
                <a16:creationId xmlns:a16="http://schemas.microsoft.com/office/drawing/2014/main" id="{C8C0CE08-E9A8-3940-A81E-001DC88592F4}"/>
              </a:ext>
            </a:extLst>
          </p:cNvPr>
          <p:cNvSpPr>
            <a:spLocks noGrp="1"/>
          </p:cNvSpPr>
          <p:nvPr>
            <p:ph type="body" sz="quarter" idx="11"/>
          </p:nvPr>
        </p:nvSpPr>
        <p:spPr>
          <a:xfrm>
            <a:off x="826938" y="3312584"/>
            <a:ext cx="8520925" cy="1945216"/>
          </a:xfrm>
        </p:spPr>
        <p:txBody>
          <a:bodyPr>
            <a:normAutofit/>
          </a:bodyPr>
          <a:lstStyle>
            <a:lvl1pPr marL="0" indent="0" algn="l">
              <a:buNone/>
              <a:defRPr sz="2667">
                <a:solidFill>
                  <a:schemeClr val="accent1">
                    <a:lumMod val="60000"/>
                    <a:lumOff val="40000"/>
                  </a:schemeClr>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0" name="Text Placeholder 32">
            <a:extLst>
              <a:ext uri="{FF2B5EF4-FFF2-40B4-BE49-F238E27FC236}">
                <a16:creationId xmlns:a16="http://schemas.microsoft.com/office/drawing/2014/main" id="{D5BF76BC-A168-D846-A33A-DDC741AB2C49}"/>
              </a:ext>
            </a:extLst>
          </p:cNvPr>
          <p:cNvSpPr>
            <a:spLocks noGrp="1"/>
          </p:cNvSpPr>
          <p:nvPr>
            <p:ph type="body" sz="quarter" idx="10"/>
          </p:nvPr>
        </p:nvSpPr>
        <p:spPr>
          <a:xfrm>
            <a:off x="826938" y="1167901"/>
            <a:ext cx="8520925" cy="2074832"/>
          </a:xfrm>
        </p:spPr>
        <p:txBody>
          <a:bodyPr anchor="b">
            <a:normAutofit/>
          </a:bodyPr>
          <a:lstStyle>
            <a:lvl1pPr marL="0" indent="0" algn="l">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8" name="TextBox 3">
            <a:extLst>
              <a:ext uri="{FF2B5EF4-FFF2-40B4-BE49-F238E27FC236}">
                <a16:creationId xmlns:a16="http://schemas.microsoft.com/office/drawing/2014/main" id="{EC0A23F0-4378-A14B-B987-EC746178DAE2}"/>
              </a:ext>
            </a:extLst>
          </p:cNvPr>
          <p:cNvSpPr txBox="1">
            <a:spLocks noChangeAspect="1"/>
          </p:cNvSpPr>
          <p:nvPr userDrawn="1"/>
        </p:nvSpPr>
        <p:spPr>
          <a:xfrm>
            <a:off x="4413504" y="6516793"/>
            <a:ext cx="3352800" cy="297646"/>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Company Confidential – For Internal Use Only</a:t>
            </a:r>
          </a:p>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206133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AS - Content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bg2"/>
              </a:buClr>
              <a:defRPr>
                <a:solidFill>
                  <a:schemeClr val="bg1"/>
                </a:solidFill>
                <a:latin typeface="+mj-lt"/>
              </a:defRPr>
            </a:lvl1pPr>
            <a:lvl2pPr>
              <a:buClr>
                <a:schemeClr val="bg2"/>
              </a:buClr>
              <a:defRPr>
                <a:solidFill>
                  <a:schemeClr val="bg1"/>
                </a:solidFill>
                <a:latin typeface="+mj-lt"/>
              </a:defRPr>
            </a:lvl2pPr>
            <a:lvl3pPr>
              <a:buClr>
                <a:schemeClr val="bg2"/>
              </a:buClr>
              <a:defRPr>
                <a:solidFill>
                  <a:schemeClr val="bg1"/>
                </a:solidFill>
                <a:latin typeface="+mj-lt"/>
              </a:defRPr>
            </a:lvl3pPr>
            <a:lvl4pPr>
              <a:buClr>
                <a:schemeClr val="bg2"/>
              </a:buClr>
              <a:defRPr>
                <a:solidFill>
                  <a:schemeClr val="bg1"/>
                </a:solidFill>
                <a:latin typeface="+mj-lt"/>
              </a:defRPr>
            </a:lvl4pPr>
            <a:lvl5pPr>
              <a:buClr>
                <a:schemeClr val="bg2"/>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38095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S - Comparison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buClr>
                <a:schemeClr val="bg2"/>
              </a:buClr>
              <a:defRPr/>
            </a:lvl1pPr>
            <a:lvl2pPr>
              <a:buClr>
                <a:schemeClr val="bg2"/>
              </a:buClr>
              <a:defRPr/>
            </a:lvl2pPr>
            <a:lvl3pPr>
              <a:buClr>
                <a:schemeClr val="bg2"/>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825625"/>
            <a:ext cx="5181600" cy="4351339"/>
          </a:xfrm>
        </p:spPr>
        <p:txBody>
          <a:bodyPr/>
          <a:lstStyle>
            <a:lvl1pPr>
              <a:buClr>
                <a:schemeClr val="bg2"/>
              </a:buClr>
              <a:defRPr/>
            </a:lvl1pPr>
            <a:lvl2pPr>
              <a:buClr>
                <a:schemeClr val="bg2"/>
              </a:buClr>
              <a:defRPr/>
            </a:lvl2pPr>
            <a:lvl3pPr>
              <a:buClr>
                <a:schemeClr val="bg2"/>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EFE90ADF-F9C8-471B-A694-7C0B48436B41}"/>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6001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AS - Title &amp; Subtitle -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96548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AS - 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22026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AS - Comparison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buClr>
                <a:schemeClr val="bg2"/>
              </a:buClr>
              <a:defRPr/>
            </a:lvl1pPr>
            <a:lvl2pPr>
              <a:buClr>
                <a:schemeClr val="bg2"/>
              </a:buClr>
              <a:defRPr/>
            </a:lvl2pPr>
            <a:lvl3pPr>
              <a:buClr>
                <a:schemeClr val="bg2"/>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825625"/>
            <a:ext cx="5181600" cy="4351339"/>
          </a:xfrm>
        </p:spPr>
        <p:txBody>
          <a:bodyPr/>
          <a:lstStyle>
            <a:lvl1pPr>
              <a:buClr>
                <a:schemeClr val="bg2"/>
              </a:buClr>
              <a:defRPr/>
            </a:lvl1pPr>
            <a:lvl2pPr>
              <a:buClr>
                <a:schemeClr val="bg2"/>
              </a:buClr>
              <a:defRPr/>
            </a:lvl2pPr>
            <a:lvl3pPr>
              <a:buClr>
                <a:schemeClr val="bg2"/>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EFE90ADF-F9C8-471B-A694-7C0B48436B41}"/>
              </a:ext>
            </a:extLst>
          </p:cNvPr>
          <p:cNvSpPr>
            <a:spLocks noGrp="1"/>
          </p:cNvSpPr>
          <p:nvPr>
            <p:ph type="body" sz="quarter" idx="10"/>
          </p:nvPr>
        </p:nvSpPr>
        <p:spPr>
          <a:xfrm>
            <a:off x="838200" y="975784"/>
            <a:ext cx="10515600" cy="609600"/>
          </a:xfrm>
        </p:spPr>
        <p:txBody>
          <a:bodyPr anchor="t"/>
          <a:lstStyle>
            <a:lvl1pPr marL="0" indent="0" algn="ctr">
              <a:buNone/>
              <a:defRPr>
                <a:solidFill>
                  <a:schemeClr val="accent1">
                    <a:lumMod val="60000"/>
                    <a:lumOff val="40000"/>
                  </a:schemeClr>
                </a:solidFill>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48859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AS - Content with Caption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E60C6F-E980-EE42-AE99-4BF9E126C012}"/>
              </a:ext>
            </a:extLst>
          </p:cNvPr>
          <p:cNvSpPr/>
          <p:nvPr/>
        </p:nvSpPr>
        <p:spPr>
          <a:xfrm>
            <a:off x="0" y="0"/>
            <a:ext cx="4169664" cy="6858000"/>
          </a:xfrm>
          <a:prstGeom prst="rect">
            <a:avLst/>
          </a:prstGeom>
          <a:gradFill flip="none" rotWithShape="1">
            <a:gsLst>
              <a:gs pos="0">
                <a:schemeClr val="tx2">
                  <a:lumMod val="90000"/>
                  <a:lumOff val="1000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1">
            <a:extLst>
              <a:ext uri="{FF2B5EF4-FFF2-40B4-BE49-F238E27FC236}">
                <a16:creationId xmlns:a16="http://schemas.microsoft.com/office/drawing/2014/main" id="{32F2FC9C-401F-5C4C-88BC-0A45460C4F9C}"/>
              </a:ext>
            </a:extLst>
          </p:cNvPr>
          <p:cNvSpPr>
            <a:spLocks noGrp="1"/>
          </p:cNvSpPr>
          <p:nvPr>
            <p:ph type="title" hasCustomPrompt="1"/>
          </p:nvPr>
        </p:nvSpPr>
        <p:spPr>
          <a:xfrm>
            <a:off x="0" y="305183"/>
            <a:ext cx="4169664" cy="424732"/>
          </a:xfrm>
        </p:spPr>
        <p:txBody>
          <a:bodyPr lIns="91440" rIns="91440" anchor="t" anchorCtr="0">
            <a:spAutoFit/>
          </a:bodyPr>
          <a:lstStyle>
            <a:lvl1pPr algn="ctr" defTabSz="243834">
              <a:spcBef>
                <a:spcPts val="0"/>
              </a:spcBef>
              <a:defRPr sz="2400" baseline="0">
                <a:solidFill>
                  <a:schemeClr val="accent1">
                    <a:lumMod val="60000"/>
                    <a:lumOff val="40000"/>
                  </a:schemeClr>
                </a:solidFill>
                <a:effectLst/>
                <a:latin typeface="+mj-lt"/>
              </a:defRPr>
            </a:lvl1pPr>
          </a:lstStyle>
          <a:p>
            <a:r>
              <a:rPr lang="en-US"/>
              <a:t>Click to add title</a:t>
            </a:r>
          </a:p>
        </p:txBody>
      </p:sp>
      <p:sp>
        <p:nvSpPr>
          <p:cNvPr id="4" name="Text Placeholder 4">
            <a:extLst>
              <a:ext uri="{FF2B5EF4-FFF2-40B4-BE49-F238E27FC236}">
                <a16:creationId xmlns:a16="http://schemas.microsoft.com/office/drawing/2014/main" id="{0ADB52DD-F50B-834D-99B3-5D1C55A9E47D}"/>
              </a:ext>
            </a:extLst>
          </p:cNvPr>
          <p:cNvSpPr>
            <a:spLocks noGrp="1"/>
          </p:cNvSpPr>
          <p:nvPr>
            <p:ph type="body" sz="quarter" idx="13" hasCustomPrompt="1"/>
          </p:nvPr>
        </p:nvSpPr>
        <p:spPr>
          <a:xfrm>
            <a:off x="548640" y="1328926"/>
            <a:ext cx="3072384" cy="820737"/>
          </a:xfrm>
        </p:spPr>
        <p:txBody>
          <a:bodyPr wrap="square" anchor="t" anchorCtr="0">
            <a:spAutoFit/>
          </a:bodyPr>
          <a:lstStyle>
            <a:lvl1pPr marL="0" indent="-243834" algn="l">
              <a:buFont typeface="Arial" pitchFamily="34" charset="0"/>
              <a:buNone/>
              <a:defRPr sz="2667" b="0" cap="none" baseline="0">
                <a:solidFill>
                  <a:schemeClr val="bg1">
                    <a:lumMod val="85000"/>
                  </a:schemeClr>
                </a:solidFill>
                <a:effectLst/>
                <a:latin typeface="+mn-lt"/>
              </a:defRPr>
            </a:lvl1pPr>
          </a:lstStyle>
          <a:p>
            <a:pPr lvl="0"/>
            <a:r>
              <a:rPr lang="en-US"/>
              <a:t>Click to edit caption text</a:t>
            </a:r>
          </a:p>
        </p:txBody>
      </p:sp>
      <p:sp>
        <p:nvSpPr>
          <p:cNvPr id="6" name="Text Placeholder 2">
            <a:extLst>
              <a:ext uri="{FF2B5EF4-FFF2-40B4-BE49-F238E27FC236}">
                <a16:creationId xmlns:a16="http://schemas.microsoft.com/office/drawing/2014/main" id="{AC4D2804-3DAD-EE40-936A-43F13F80C8DF}"/>
              </a:ext>
            </a:extLst>
          </p:cNvPr>
          <p:cNvSpPr>
            <a:spLocks noGrp="1"/>
          </p:cNvSpPr>
          <p:nvPr>
            <p:ph type="body" sz="quarter" idx="11" hasCustomPrompt="1"/>
          </p:nvPr>
        </p:nvSpPr>
        <p:spPr>
          <a:xfrm>
            <a:off x="4169664" y="850213"/>
            <a:ext cx="8022336" cy="365760"/>
          </a:xfrm>
        </p:spPr>
        <p:txBody>
          <a:bodyPr wrap="square" lIns="182880" rIns="182880" anchor="ctr" anchorCtr="0">
            <a:noAutofit/>
          </a:bodyPr>
          <a:lstStyle>
            <a:lvl1pPr marL="0" indent="0" algn="ctr">
              <a:lnSpc>
                <a:spcPct val="100000"/>
              </a:lnSpc>
              <a:spcBef>
                <a:spcPts val="0"/>
              </a:spcBef>
              <a:buFont typeface="Arial" pitchFamily="34" charset="0"/>
              <a:buNone/>
              <a:defRPr sz="2400" b="0" cap="none" baseline="0">
                <a:solidFill>
                  <a:schemeClr val="accent1">
                    <a:lumMod val="60000"/>
                    <a:lumOff val="40000"/>
                  </a:schemeClr>
                </a:solidFill>
                <a:effectLst/>
                <a:latin typeface="+mj-lt"/>
              </a:defRPr>
            </a:lvl1pPr>
          </a:lstStyle>
          <a:p>
            <a:pPr lvl="0"/>
            <a:r>
              <a:rPr lang="en-US"/>
              <a:t>Click to add subtitle</a:t>
            </a:r>
          </a:p>
        </p:txBody>
      </p:sp>
      <p:sp>
        <p:nvSpPr>
          <p:cNvPr id="7" name="Content Placeholder 3">
            <a:extLst>
              <a:ext uri="{FF2B5EF4-FFF2-40B4-BE49-F238E27FC236}">
                <a16:creationId xmlns:a16="http://schemas.microsoft.com/office/drawing/2014/main" id="{6A0DAF33-5110-D340-8044-FA8F4990F845}"/>
              </a:ext>
            </a:extLst>
          </p:cNvPr>
          <p:cNvSpPr>
            <a:spLocks noGrp="1"/>
          </p:cNvSpPr>
          <p:nvPr>
            <p:ph sz="quarter" idx="15" hasCustomPrompt="1"/>
          </p:nvPr>
        </p:nvSpPr>
        <p:spPr>
          <a:xfrm>
            <a:off x="4169664" y="1227116"/>
            <a:ext cx="8022336" cy="5620871"/>
          </a:xfrm>
        </p:spPr>
        <p:txBody>
          <a:bodyPr wrap="square" lIns="365760" rIns="274320" bIns="91440" anchor="t" anchorCtr="0">
            <a:normAutofit/>
          </a:bodyPr>
          <a:lstStyle>
            <a:lvl1pPr>
              <a:buClr>
                <a:schemeClr val="bg2"/>
              </a:buClr>
              <a:defRPr sz="2667" baseline="0">
                <a:solidFill>
                  <a:schemeClr val="bg1"/>
                </a:solidFill>
              </a:defRPr>
            </a:lvl1pPr>
            <a:lvl2pPr>
              <a:buClr>
                <a:schemeClr val="bg2"/>
              </a:buClr>
              <a:defRPr baseline="0">
                <a:solidFill>
                  <a:schemeClr val="bg1">
                    <a:lumMod val="75000"/>
                  </a:schemeClr>
                </a:solidFill>
              </a:defRPr>
            </a:lvl2pPr>
            <a:lvl3pPr>
              <a:buClr>
                <a:schemeClr val="bg2"/>
              </a:buClr>
              <a:defRPr baseline="0">
                <a:solidFill>
                  <a:schemeClr val="bg1">
                    <a:lumMod val="75000"/>
                  </a:schemeClr>
                </a:solidFill>
              </a:defRPr>
            </a:lvl3pPr>
            <a:lvl4pPr>
              <a:defRPr baseline="0"/>
            </a:lvl4pPr>
            <a:lvl5pPr>
              <a:defRPr baseline="0"/>
            </a:lvl5pPr>
          </a:lstStyle>
          <a:p>
            <a:pPr lvl="0"/>
            <a:r>
              <a:rPr lang="en-US"/>
              <a:t>Click to add text or click an icon to add other content types.</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841ED34-FEB5-C146-83AC-389AC6CD9768}"/>
              </a:ext>
            </a:extLst>
          </p:cNvPr>
          <p:cNvSpPr>
            <a:spLocks noGrp="1"/>
          </p:cNvSpPr>
          <p:nvPr>
            <p:ph type="body" sz="quarter" idx="16" hasCustomPrompt="1"/>
          </p:nvPr>
        </p:nvSpPr>
        <p:spPr>
          <a:xfrm>
            <a:off x="4169834" y="305183"/>
            <a:ext cx="8022167" cy="546100"/>
          </a:xfrm>
        </p:spPr>
        <p:txBody>
          <a:bodyPr>
            <a:noAutofit/>
          </a:bodyPr>
          <a:lstStyle>
            <a:lvl1pPr marL="0" indent="0" algn="ctr">
              <a:buNone/>
              <a:defRPr sz="3733" b="1">
                <a:latin typeface="+mn-lt"/>
              </a:defRPr>
            </a:lvl1pPr>
          </a:lstStyle>
          <a:p>
            <a:pPr lvl="0"/>
            <a:r>
              <a:rPr lang="en-US"/>
              <a:t>Click to add title</a:t>
            </a:r>
          </a:p>
        </p:txBody>
      </p:sp>
      <p:grpSp>
        <p:nvGrpSpPr>
          <p:cNvPr id="16" name="Group 15">
            <a:extLst>
              <a:ext uri="{FF2B5EF4-FFF2-40B4-BE49-F238E27FC236}">
                <a16:creationId xmlns:a16="http://schemas.microsoft.com/office/drawing/2014/main" id="{9E23137D-5031-B540-810B-5B5014DDB875}"/>
              </a:ext>
            </a:extLst>
          </p:cNvPr>
          <p:cNvGrpSpPr/>
          <p:nvPr/>
        </p:nvGrpSpPr>
        <p:grpSpPr>
          <a:xfrm>
            <a:off x="133507" y="5204181"/>
            <a:ext cx="2458117" cy="1478571"/>
            <a:chOff x="92670" y="3892522"/>
            <a:chExt cx="1843588" cy="1108928"/>
          </a:xfrm>
        </p:grpSpPr>
        <p:sp>
          <p:nvSpPr>
            <p:cNvPr id="17" name="Freeform 16">
              <a:extLst>
                <a:ext uri="{FF2B5EF4-FFF2-40B4-BE49-F238E27FC236}">
                  <a16:creationId xmlns:a16="http://schemas.microsoft.com/office/drawing/2014/main" id="{84F2A5B7-99AC-BD49-8594-6DAE464CF372}"/>
                </a:ext>
              </a:extLst>
            </p:cNvPr>
            <p:cNvSpPr/>
            <p:nvPr/>
          </p:nvSpPr>
          <p:spPr>
            <a:xfrm>
              <a:off x="1836799"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18" name="Freeform 17">
              <a:extLst>
                <a:ext uri="{FF2B5EF4-FFF2-40B4-BE49-F238E27FC236}">
                  <a16:creationId xmlns:a16="http://schemas.microsoft.com/office/drawing/2014/main" id="{AE995F31-A398-C943-8027-FFECF81903AA}"/>
                </a:ext>
              </a:extLst>
            </p:cNvPr>
            <p:cNvSpPr/>
            <p:nvPr/>
          </p:nvSpPr>
          <p:spPr>
            <a:xfrm>
              <a:off x="1587637"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9" name="Freeform 18">
              <a:extLst>
                <a:ext uri="{FF2B5EF4-FFF2-40B4-BE49-F238E27FC236}">
                  <a16:creationId xmlns:a16="http://schemas.microsoft.com/office/drawing/2014/main" id="{60762E83-CF17-2247-AB0C-CDF3C02BC0D7}"/>
                </a:ext>
              </a:extLst>
            </p:cNvPr>
            <p:cNvSpPr/>
            <p:nvPr/>
          </p:nvSpPr>
          <p:spPr>
            <a:xfrm>
              <a:off x="1338476"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0" name="Freeform 19">
              <a:extLst>
                <a:ext uri="{FF2B5EF4-FFF2-40B4-BE49-F238E27FC236}">
                  <a16:creationId xmlns:a16="http://schemas.microsoft.com/office/drawing/2014/main" id="{067A16E5-88F6-E34C-ADB8-42534BE72FC5}"/>
                </a:ext>
              </a:extLst>
            </p:cNvPr>
            <p:cNvSpPr/>
            <p:nvPr/>
          </p:nvSpPr>
          <p:spPr>
            <a:xfrm>
              <a:off x="1089315"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1" name="Freeform 20">
              <a:extLst>
                <a:ext uri="{FF2B5EF4-FFF2-40B4-BE49-F238E27FC236}">
                  <a16:creationId xmlns:a16="http://schemas.microsoft.com/office/drawing/2014/main" id="{87822DD3-7A44-584E-8FDE-044968D0AF24}"/>
                </a:ext>
              </a:extLst>
            </p:cNvPr>
            <p:cNvSpPr/>
            <p:nvPr/>
          </p:nvSpPr>
          <p:spPr>
            <a:xfrm>
              <a:off x="1089315"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2" name="Freeform 21">
              <a:extLst>
                <a:ext uri="{FF2B5EF4-FFF2-40B4-BE49-F238E27FC236}">
                  <a16:creationId xmlns:a16="http://schemas.microsoft.com/office/drawing/2014/main" id="{1CC0BCCA-D6DE-DD4E-8026-E1C841BE8CA7}"/>
                </a:ext>
              </a:extLst>
            </p:cNvPr>
            <p:cNvSpPr/>
            <p:nvPr/>
          </p:nvSpPr>
          <p:spPr>
            <a:xfrm>
              <a:off x="840154"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3" name="Freeform 22">
              <a:extLst>
                <a:ext uri="{FF2B5EF4-FFF2-40B4-BE49-F238E27FC236}">
                  <a16:creationId xmlns:a16="http://schemas.microsoft.com/office/drawing/2014/main" id="{E8AED6F9-E6A3-EB4A-A55C-0740537659D6}"/>
                </a:ext>
              </a:extLst>
            </p:cNvPr>
            <p:cNvSpPr/>
            <p:nvPr/>
          </p:nvSpPr>
          <p:spPr>
            <a:xfrm>
              <a:off x="1089315"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3000"/>
              </a:srgbClr>
            </a:solidFill>
            <a:ln w="2052" cap="flat">
              <a:noFill/>
              <a:prstDash val="solid"/>
              <a:miter/>
            </a:ln>
          </p:spPr>
          <p:txBody>
            <a:bodyPr rtlCol="0" anchor="ctr"/>
            <a:lstStyle/>
            <a:p>
              <a:endParaRPr lang="en-US" sz="2400"/>
            </a:p>
          </p:txBody>
        </p:sp>
        <p:sp>
          <p:nvSpPr>
            <p:cNvPr id="24" name="Freeform 23">
              <a:extLst>
                <a:ext uri="{FF2B5EF4-FFF2-40B4-BE49-F238E27FC236}">
                  <a16:creationId xmlns:a16="http://schemas.microsoft.com/office/drawing/2014/main" id="{D44A5219-46D3-9D49-A8CC-36711F2BF6DB}"/>
                </a:ext>
              </a:extLst>
            </p:cNvPr>
            <p:cNvSpPr/>
            <p:nvPr/>
          </p:nvSpPr>
          <p:spPr>
            <a:xfrm>
              <a:off x="840154"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25" name="Freeform 24">
              <a:extLst>
                <a:ext uri="{FF2B5EF4-FFF2-40B4-BE49-F238E27FC236}">
                  <a16:creationId xmlns:a16="http://schemas.microsoft.com/office/drawing/2014/main" id="{24628D6A-430F-AD46-B90A-8331A948822D}"/>
                </a:ext>
              </a:extLst>
            </p:cNvPr>
            <p:cNvSpPr/>
            <p:nvPr/>
          </p:nvSpPr>
          <p:spPr>
            <a:xfrm>
              <a:off x="590992"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6" name="Freeform 25">
              <a:extLst>
                <a:ext uri="{FF2B5EF4-FFF2-40B4-BE49-F238E27FC236}">
                  <a16:creationId xmlns:a16="http://schemas.microsoft.com/office/drawing/2014/main" id="{F0B47CCF-EFB3-B44B-9884-4494451C2D72}"/>
                </a:ext>
              </a:extLst>
            </p:cNvPr>
            <p:cNvSpPr/>
            <p:nvPr/>
          </p:nvSpPr>
          <p:spPr>
            <a:xfrm>
              <a:off x="341831"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7" name="Freeform 26">
              <a:extLst>
                <a:ext uri="{FF2B5EF4-FFF2-40B4-BE49-F238E27FC236}">
                  <a16:creationId xmlns:a16="http://schemas.microsoft.com/office/drawing/2014/main" id="{2A0D0CC0-B494-924D-8C7F-13E6CFA6A115}"/>
                </a:ext>
              </a:extLst>
            </p:cNvPr>
            <p:cNvSpPr/>
            <p:nvPr/>
          </p:nvSpPr>
          <p:spPr>
            <a:xfrm>
              <a:off x="92670"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8" name="Freeform 27">
              <a:extLst>
                <a:ext uri="{FF2B5EF4-FFF2-40B4-BE49-F238E27FC236}">
                  <a16:creationId xmlns:a16="http://schemas.microsoft.com/office/drawing/2014/main" id="{1A103DE1-86D1-CC40-BC8E-F37870113828}"/>
                </a:ext>
              </a:extLst>
            </p:cNvPr>
            <p:cNvSpPr/>
            <p:nvPr/>
          </p:nvSpPr>
          <p:spPr>
            <a:xfrm>
              <a:off x="341831"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F85B7FDA-2A3D-5148-882C-7F5FD28C86D6}"/>
                </a:ext>
              </a:extLst>
            </p:cNvPr>
            <p:cNvSpPr/>
            <p:nvPr/>
          </p:nvSpPr>
          <p:spPr>
            <a:xfrm>
              <a:off x="341831"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30" name="Freeform 29">
              <a:extLst>
                <a:ext uri="{FF2B5EF4-FFF2-40B4-BE49-F238E27FC236}">
                  <a16:creationId xmlns:a16="http://schemas.microsoft.com/office/drawing/2014/main" id="{D319DB66-4056-974A-B568-9BE51C46D6DB}"/>
                </a:ext>
              </a:extLst>
            </p:cNvPr>
            <p:cNvSpPr/>
            <p:nvPr/>
          </p:nvSpPr>
          <p:spPr>
            <a:xfrm>
              <a:off x="92670"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31" name="Freeform 30">
              <a:extLst>
                <a:ext uri="{FF2B5EF4-FFF2-40B4-BE49-F238E27FC236}">
                  <a16:creationId xmlns:a16="http://schemas.microsoft.com/office/drawing/2014/main" id="{7D9D4266-26E2-A649-B58A-BBD393D3909A}"/>
                </a:ext>
              </a:extLst>
            </p:cNvPr>
            <p:cNvSpPr/>
            <p:nvPr/>
          </p:nvSpPr>
          <p:spPr>
            <a:xfrm>
              <a:off x="341831" y="414168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32" name="Freeform 31">
              <a:extLst>
                <a:ext uri="{FF2B5EF4-FFF2-40B4-BE49-F238E27FC236}">
                  <a16:creationId xmlns:a16="http://schemas.microsoft.com/office/drawing/2014/main" id="{25792925-8473-D74D-AD5F-C84AAB25EA9D}"/>
                </a:ext>
              </a:extLst>
            </p:cNvPr>
            <p:cNvSpPr/>
            <p:nvPr/>
          </p:nvSpPr>
          <p:spPr>
            <a:xfrm>
              <a:off x="341831" y="389252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33" name="Freeform 32">
              <a:extLst>
                <a:ext uri="{FF2B5EF4-FFF2-40B4-BE49-F238E27FC236}">
                  <a16:creationId xmlns:a16="http://schemas.microsoft.com/office/drawing/2014/main" id="{0FFE52ED-3497-1048-86AD-9D9A6F52BF03}"/>
                </a:ext>
              </a:extLst>
            </p:cNvPr>
            <p:cNvSpPr/>
            <p:nvPr/>
          </p:nvSpPr>
          <p:spPr>
            <a:xfrm>
              <a:off x="590992" y="4141684"/>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34" name="Freeform 33">
              <a:extLst>
                <a:ext uri="{FF2B5EF4-FFF2-40B4-BE49-F238E27FC236}">
                  <a16:creationId xmlns:a16="http://schemas.microsoft.com/office/drawing/2014/main" id="{9AE3BE6B-1DF9-664B-8C6A-831ED119861F}"/>
                </a:ext>
              </a:extLst>
            </p:cNvPr>
            <p:cNvSpPr/>
            <p:nvPr/>
          </p:nvSpPr>
          <p:spPr>
            <a:xfrm>
              <a:off x="827337" y="4876356"/>
              <a:ext cx="125093" cy="125094"/>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25000"/>
              </a:srgbClr>
            </a:solidFill>
            <a:ln w="2052" cap="flat">
              <a:noFill/>
              <a:prstDash val="solid"/>
              <a:miter/>
            </a:ln>
          </p:spPr>
          <p:txBody>
            <a:bodyPr rtlCol="0" anchor="ctr"/>
            <a:lstStyle/>
            <a:p>
              <a:endParaRPr lang="en-US" sz="2400"/>
            </a:p>
          </p:txBody>
        </p:sp>
      </p:grpSp>
    </p:spTree>
    <p:custDataLst>
      <p:tags r:id="rId1"/>
    </p:custDataLst>
    <p:extLst>
      <p:ext uri="{BB962C8B-B14F-4D97-AF65-F5344CB8AC3E}">
        <p14:creationId xmlns:p14="http://schemas.microsoft.com/office/powerpoint/2010/main" val="111346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AS - Content with Ima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492C8-F2B6-994C-93E7-13EF75C493AC}"/>
              </a:ext>
            </a:extLst>
          </p:cNvPr>
          <p:cNvSpPr>
            <a:spLocks noGrp="1"/>
          </p:cNvSpPr>
          <p:nvPr>
            <p:ph type="body" sz="quarter" idx="11"/>
          </p:nvPr>
        </p:nvSpPr>
        <p:spPr>
          <a:xfrm>
            <a:off x="7192203" y="2335948"/>
            <a:ext cx="4476749" cy="1363080"/>
          </a:xfrm>
        </p:spPr>
        <p:txBody>
          <a:bodyPr/>
          <a:lstStyle>
            <a:lvl1pPr marL="0" indent="0">
              <a:buNone/>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
        <p:nvSpPr>
          <p:cNvPr id="17" name="Freeform 16">
            <a:extLst>
              <a:ext uri="{FF2B5EF4-FFF2-40B4-BE49-F238E27FC236}">
                <a16:creationId xmlns:a16="http://schemas.microsoft.com/office/drawing/2014/main" id="{B28BF588-A539-E84D-BAE7-8D1EE1761D7B}"/>
              </a:ext>
            </a:extLst>
          </p:cNvPr>
          <p:cNvSpPr/>
          <p:nvPr/>
        </p:nvSpPr>
        <p:spPr>
          <a:xfrm>
            <a:off x="4166918" y="-1"/>
            <a:ext cx="4006609" cy="6858000"/>
          </a:xfrm>
          <a:custGeom>
            <a:avLst/>
            <a:gdLst>
              <a:gd name="connsiteX0" fmla="*/ 2952243 w 3004957"/>
              <a:gd name="connsiteY0" fmla="*/ 0 h 5143500"/>
              <a:gd name="connsiteX1" fmla="*/ 3004957 w 3004957"/>
              <a:gd name="connsiteY1" fmla="*/ 0 h 5143500"/>
              <a:gd name="connsiteX2" fmla="*/ 52714 w 3004957"/>
              <a:gd name="connsiteY2" fmla="*/ 5143500 h 5143500"/>
              <a:gd name="connsiteX3" fmla="*/ 0 w 3004957"/>
              <a:gd name="connsiteY3" fmla="*/ 5143500 h 5143500"/>
              <a:gd name="connsiteX4" fmla="*/ 2952243 w 300495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57" h="5143500">
                <a:moveTo>
                  <a:pt x="2952243" y="0"/>
                </a:moveTo>
                <a:lnTo>
                  <a:pt x="3004957" y="0"/>
                </a:lnTo>
                <a:lnTo>
                  <a:pt x="52714" y="5143500"/>
                </a:lnTo>
                <a:lnTo>
                  <a:pt x="0" y="5143500"/>
                </a:lnTo>
                <a:lnTo>
                  <a:pt x="2952243" y="0"/>
                </a:lnTo>
                <a:close/>
              </a:path>
            </a:pathLst>
          </a:custGeom>
          <a:gradFill flip="none" rotWithShape="1">
            <a:gsLst>
              <a:gs pos="30000">
                <a:srgbClr val="3D5AAE"/>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6">
            <a:extLst>
              <a:ext uri="{FF2B5EF4-FFF2-40B4-BE49-F238E27FC236}">
                <a16:creationId xmlns:a16="http://schemas.microsoft.com/office/drawing/2014/main" id="{2E8F94DC-1ACF-544C-BF1F-4C5126BC46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
        <p:nvSpPr>
          <p:cNvPr id="6" name="TextBox 4">
            <a:extLst>
              <a:ext uri="{FF2B5EF4-FFF2-40B4-BE49-F238E27FC236}">
                <a16:creationId xmlns:a16="http://schemas.microsoft.com/office/drawing/2014/main" id="{310B4187-0EBC-5A45-8561-21E3AF78A755}"/>
              </a:ext>
            </a:extLst>
          </p:cNvPr>
          <p:cNvSpPr txBox="1"/>
          <p:nvPr userDrawn="1"/>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
        <p:nvSpPr>
          <p:cNvPr id="3" name="Picture Placeholder 2">
            <a:extLst>
              <a:ext uri="{FF2B5EF4-FFF2-40B4-BE49-F238E27FC236}">
                <a16:creationId xmlns:a16="http://schemas.microsoft.com/office/drawing/2014/main" id="{9290C0E4-ECBA-5946-9BAC-DC37C672894D}"/>
              </a:ext>
            </a:extLst>
          </p:cNvPr>
          <p:cNvSpPr>
            <a:spLocks noGrp="1"/>
          </p:cNvSpPr>
          <p:nvPr>
            <p:ph type="pic" sz="quarter" idx="12"/>
          </p:nvPr>
        </p:nvSpPr>
        <p:spPr>
          <a:xfrm>
            <a:off x="-9410" y="0"/>
            <a:ext cx="8109180" cy="6858000"/>
          </a:xfrm>
          <a:custGeom>
            <a:avLst/>
            <a:gdLst>
              <a:gd name="connsiteX0" fmla="*/ 0 w 3125788"/>
              <a:gd name="connsiteY0" fmla="*/ 5143500 h 5143500"/>
              <a:gd name="connsiteX1" fmla="*/ 781447 w 3125788"/>
              <a:gd name="connsiteY1" fmla="*/ 0 h 5143500"/>
              <a:gd name="connsiteX2" fmla="*/ 2344341 w 3125788"/>
              <a:gd name="connsiteY2" fmla="*/ 0 h 5143500"/>
              <a:gd name="connsiteX3" fmla="*/ 3125788 w 3125788"/>
              <a:gd name="connsiteY3" fmla="*/ 5143500 h 5143500"/>
              <a:gd name="connsiteX4" fmla="*/ 0 w 3125788"/>
              <a:gd name="connsiteY4" fmla="*/ 5143500 h 5143500"/>
              <a:gd name="connsiteX0" fmla="*/ 0 w 6074828"/>
              <a:gd name="connsiteY0" fmla="*/ 5143500 h 5143500"/>
              <a:gd name="connsiteX1" fmla="*/ 781447 w 6074828"/>
              <a:gd name="connsiteY1" fmla="*/ 0 h 5143500"/>
              <a:gd name="connsiteX2" fmla="*/ 6074828 w 6074828"/>
              <a:gd name="connsiteY2" fmla="*/ 0 h 5143500"/>
              <a:gd name="connsiteX3" fmla="*/ 3125788 w 6074828"/>
              <a:gd name="connsiteY3" fmla="*/ 5143500 h 5143500"/>
              <a:gd name="connsiteX4" fmla="*/ 0 w 6074828"/>
              <a:gd name="connsiteY4" fmla="*/ 5143500 h 5143500"/>
              <a:gd name="connsiteX0" fmla="*/ 7057 w 6081885"/>
              <a:gd name="connsiteY0" fmla="*/ 5143500 h 5143500"/>
              <a:gd name="connsiteX1" fmla="*/ 0 w 6081885"/>
              <a:gd name="connsiteY1" fmla="*/ 0 h 5143500"/>
              <a:gd name="connsiteX2" fmla="*/ 6081885 w 6081885"/>
              <a:gd name="connsiteY2" fmla="*/ 0 h 5143500"/>
              <a:gd name="connsiteX3" fmla="*/ 3132845 w 6081885"/>
              <a:gd name="connsiteY3" fmla="*/ 5143500 h 5143500"/>
              <a:gd name="connsiteX4" fmla="*/ 7057 w 608188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885" h="5143500">
                <a:moveTo>
                  <a:pt x="7057" y="5143500"/>
                </a:moveTo>
                <a:cubicBezTo>
                  <a:pt x="4705" y="3429000"/>
                  <a:pt x="2352" y="1714500"/>
                  <a:pt x="0" y="0"/>
                </a:cubicBezTo>
                <a:lnTo>
                  <a:pt x="6081885" y="0"/>
                </a:lnTo>
                <a:lnTo>
                  <a:pt x="3132845" y="5143500"/>
                </a:lnTo>
                <a:lnTo>
                  <a:pt x="7057" y="5143500"/>
                </a:lnTo>
                <a:close/>
              </a:path>
            </a:pathLst>
          </a:custGeom>
        </p:spPr>
        <p:txBody>
          <a:bodyPr/>
          <a:lstStyle/>
          <a:p>
            <a:r>
              <a:rPr lang="en-US"/>
              <a:t>Click icon to add picture</a:t>
            </a:r>
          </a:p>
        </p:txBody>
      </p:sp>
    </p:spTree>
    <p:custDataLst>
      <p:tags r:id="rId1"/>
    </p:custDataLst>
    <p:extLst>
      <p:ext uri="{BB962C8B-B14F-4D97-AF65-F5344CB8AC3E}">
        <p14:creationId xmlns:p14="http://schemas.microsoft.com/office/powerpoint/2010/main" val="122868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SAS - Blue Backgroun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54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SAS - Image Only - White">
    <p:bg>
      <p:bgPr>
        <a:solidFill>
          <a:schemeClr val="bg1"/>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27EE352-7D2C-A441-A898-DDF88FC2D8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215857" y="6344362"/>
            <a:ext cx="745039" cy="307948"/>
          </a:xfrm>
          <a:prstGeom prst="rect">
            <a:avLst/>
          </a:prstGeom>
        </p:spPr>
      </p:pic>
      <p:sp>
        <p:nvSpPr>
          <p:cNvPr id="5" name="TextBox 3">
            <a:extLst>
              <a:ext uri="{FF2B5EF4-FFF2-40B4-BE49-F238E27FC236}">
                <a16:creationId xmlns:a16="http://schemas.microsoft.com/office/drawing/2014/main" id="{6F03857C-1DB6-474F-8845-1ADD3BD92192}"/>
              </a:ext>
            </a:extLst>
          </p:cNvPr>
          <p:cNvSpPr txBox="1">
            <a:spLocks noChangeAspect="1"/>
          </p:cNvSpPr>
          <p:nvPr userDrawn="1"/>
        </p:nvSpPr>
        <p:spPr>
          <a:xfrm>
            <a:off x="4413504" y="6516793"/>
            <a:ext cx="3352800" cy="297646"/>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solidFill>
                <a:effectLst/>
                <a:uLnTx/>
                <a:uFillTx/>
                <a:latin typeface="+mn-lt"/>
                <a:ea typeface="Calibri" charset="0"/>
                <a:cs typeface="Arial" panose="020B0604020202020204" pitchFamily="34" charset="0"/>
              </a:rPr>
              <a:t>Company Confidential – For Internal Use Only</a:t>
            </a:r>
          </a:p>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solidFill>
                <a:effectLst/>
                <a:uLnTx/>
                <a:uFillTx/>
                <a:latin typeface="+mn-lt"/>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194676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AS - Black Backgroun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1AFB0-E8BA-6E40-9F47-B58679E16989}"/>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a:extLst>
              <a:ext uri="{FF2B5EF4-FFF2-40B4-BE49-F238E27FC236}">
                <a16:creationId xmlns:a16="http://schemas.microsoft.com/office/drawing/2014/main" id="{9CC8A4CC-C6DD-674E-9755-C2307DA101AD}"/>
              </a:ext>
            </a:extLst>
          </p:cNvPr>
          <p:cNvGrpSpPr/>
          <p:nvPr/>
        </p:nvGrpSpPr>
        <p:grpSpPr>
          <a:xfrm>
            <a:off x="11237113" y="6353579"/>
            <a:ext cx="702523" cy="294037"/>
            <a:chOff x="6145213" y="4384676"/>
            <a:chExt cx="1582738" cy="649287"/>
          </a:xfrm>
          <a:solidFill>
            <a:schemeClr val="bg2">
              <a:lumMod val="50000"/>
            </a:schemeClr>
          </a:solidFill>
        </p:grpSpPr>
        <p:sp>
          <p:nvSpPr>
            <p:cNvPr id="5" name="Freeform 6">
              <a:extLst>
                <a:ext uri="{FF2B5EF4-FFF2-40B4-BE49-F238E27FC236}">
                  <a16:creationId xmlns:a16="http://schemas.microsoft.com/office/drawing/2014/main" id="{FC0936E0-05D4-D944-94E4-FBA36E861837}"/>
                </a:ext>
              </a:extLst>
            </p:cNvPr>
            <p:cNvSpPr>
              <a:spLocks/>
            </p:cNvSpPr>
            <p:nvPr/>
          </p:nvSpPr>
          <p:spPr bwMode="auto">
            <a:xfrm>
              <a:off x="6640513" y="4454526"/>
              <a:ext cx="341313" cy="449263"/>
            </a:xfrm>
            <a:custGeom>
              <a:avLst/>
              <a:gdLst>
                <a:gd name="T0" fmla="*/ 485 w 859"/>
                <a:gd name="T1" fmla="*/ 5 h 1132"/>
                <a:gd name="T2" fmla="*/ 603 w 859"/>
                <a:gd name="T3" fmla="*/ 31 h 1132"/>
                <a:gd name="T4" fmla="*/ 699 w 859"/>
                <a:gd name="T5" fmla="*/ 82 h 1132"/>
                <a:gd name="T6" fmla="*/ 771 w 859"/>
                <a:gd name="T7" fmla="*/ 167 h 1132"/>
                <a:gd name="T8" fmla="*/ 810 w 859"/>
                <a:gd name="T9" fmla="*/ 290 h 1132"/>
                <a:gd name="T10" fmla="*/ 642 w 859"/>
                <a:gd name="T11" fmla="*/ 307 h 1132"/>
                <a:gd name="T12" fmla="*/ 606 w 859"/>
                <a:gd name="T13" fmla="*/ 231 h 1132"/>
                <a:gd name="T14" fmla="*/ 544 w 859"/>
                <a:gd name="T15" fmla="*/ 184 h 1132"/>
                <a:gd name="T16" fmla="*/ 467 w 859"/>
                <a:gd name="T17" fmla="*/ 162 h 1132"/>
                <a:gd name="T18" fmla="*/ 385 w 859"/>
                <a:gd name="T19" fmla="*/ 158 h 1132"/>
                <a:gd name="T20" fmla="*/ 304 w 859"/>
                <a:gd name="T21" fmla="*/ 172 h 1132"/>
                <a:gd name="T22" fmla="*/ 236 w 859"/>
                <a:gd name="T23" fmla="*/ 207 h 1132"/>
                <a:gd name="T24" fmla="*/ 200 w 859"/>
                <a:gd name="T25" fmla="*/ 268 h 1132"/>
                <a:gd name="T26" fmla="*/ 207 w 859"/>
                <a:gd name="T27" fmla="*/ 344 h 1132"/>
                <a:gd name="T28" fmla="*/ 256 w 859"/>
                <a:gd name="T29" fmla="*/ 397 h 1132"/>
                <a:gd name="T30" fmla="*/ 334 w 859"/>
                <a:gd name="T31" fmla="*/ 434 h 1132"/>
                <a:gd name="T32" fmla="*/ 428 w 859"/>
                <a:gd name="T33" fmla="*/ 460 h 1132"/>
                <a:gd name="T34" fmla="*/ 528 w 859"/>
                <a:gd name="T35" fmla="*/ 484 h 1132"/>
                <a:gd name="T36" fmla="*/ 634 w 859"/>
                <a:gd name="T37" fmla="*/ 513 h 1132"/>
                <a:gd name="T38" fmla="*/ 728 w 859"/>
                <a:gd name="T39" fmla="*/ 556 h 1132"/>
                <a:gd name="T40" fmla="*/ 804 w 859"/>
                <a:gd name="T41" fmla="*/ 620 h 1132"/>
                <a:gd name="T42" fmla="*/ 850 w 859"/>
                <a:gd name="T43" fmla="*/ 711 h 1132"/>
                <a:gd name="T44" fmla="*/ 857 w 859"/>
                <a:gd name="T45" fmla="*/ 838 h 1132"/>
                <a:gd name="T46" fmla="*/ 821 w 859"/>
                <a:gd name="T47" fmla="*/ 954 h 1132"/>
                <a:gd name="T48" fmla="*/ 750 w 859"/>
                <a:gd name="T49" fmla="*/ 1037 h 1132"/>
                <a:gd name="T50" fmla="*/ 655 w 859"/>
                <a:gd name="T51" fmla="*/ 1093 h 1132"/>
                <a:gd name="T52" fmla="*/ 545 w 859"/>
                <a:gd name="T53" fmla="*/ 1124 h 1132"/>
                <a:gd name="T54" fmla="*/ 428 w 859"/>
                <a:gd name="T55" fmla="*/ 1132 h 1132"/>
                <a:gd name="T56" fmla="*/ 297 w 859"/>
                <a:gd name="T57" fmla="*/ 1120 h 1132"/>
                <a:gd name="T58" fmla="*/ 182 w 859"/>
                <a:gd name="T59" fmla="*/ 1081 h 1132"/>
                <a:gd name="T60" fmla="*/ 89 w 859"/>
                <a:gd name="T61" fmla="*/ 1012 h 1132"/>
                <a:gd name="T62" fmla="*/ 26 w 859"/>
                <a:gd name="T63" fmla="*/ 908 h 1132"/>
                <a:gd name="T64" fmla="*/ 0 w 859"/>
                <a:gd name="T65" fmla="*/ 767 h 1132"/>
                <a:gd name="T66" fmla="*/ 178 w 859"/>
                <a:gd name="T67" fmla="*/ 838 h 1132"/>
                <a:gd name="T68" fmla="*/ 229 w 859"/>
                <a:gd name="T69" fmla="*/ 913 h 1132"/>
                <a:gd name="T70" fmla="*/ 308 w 859"/>
                <a:gd name="T71" fmla="*/ 957 h 1132"/>
                <a:gd name="T72" fmla="*/ 404 w 859"/>
                <a:gd name="T73" fmla="*/ 974 h 1132"/>
                <a:gd name="T74" fmla="*/ 488 w 859"/>
                <a:gd name="T75" fmla="*/ 974 h 1132"/>
                <a:gd name="T76" fmla="*/ 564 w 859"/>
                <a:gd name="T77" fmla="*/ 960 h 1132"/>
                <a:gd name="T78" fmla="*/ 630 w 859"/>
                <a:gd name="T79" fmla="*/ 927 h 1132"/>
                <a:gd name="T80" fmla="*/ 674 w 859"/>
                <a:gd name="T81" fmla="*/ 871 h 1132"/>
                <a:gd name="T82" fmla="*/ 681 w 859"/>
                <a:gd name="T83" fmla="*/ 787 h 1132"/>
                <a:gd name="T84" fmla="*/ 647 w 859"/>
                <a:gd name="T85" fmla="*/ 722 h 1132"/>
                <a:gd name="T86" fmla="*/ 580 w 859"/>
                <a:gd name="T87" fmla="*/ 677 h 1132"/>
                <a:gd name="T88" fmla="*/ 490 w 859"/>
                <a:gd name="T89" fmla="*/ 647 h 1132"/>
                <a:gd name="T90" fmla="*/ 387 w 859"/>
                <a:gd name="T91" fmla="*/ 622 h 1132"/>
                <a:gd name="T92" fmla="*/ 281 w 859"/>
                <a:gd name="T93" fmla="*/ 595 h 1132"/>
                <a:gd name="T94" fmla="*/ 183 w 859"/>
                <a:gd name="T95" fmla="*/ 558 h 1132"/>
                <a:gd name="T96" fmla="*/ 99 w 859"/>
                <a:gd name="T97" fmla="*/ 504 h 1132"/>
                <a:gd name="T98" fmla="*/ 42 w 859"/>
                <a:gd name="T99" fmla="*/ 423 h 1132"/>
                <a:gd name="T100" fmla="*/ 21 w 859"/>
                <a:gd name="T101" fmla="*/ 308 h 1132"/>
                <a:gd name="T102" fmla="*/ 43 w 859"/>
                <a:gd name="T103" fmla="*/ 193 h 1132"/>
                <a:gd name="T104" fmla="*/ 103 w 859"/>
                <a:gd name="T105" fmla="*/ 107 h 1132"/>
                <a:gd name="T106" fmla="*/ 190 w 859"/>
                <a:gd name="T107" fmla="*/ 46 h 1132"/>
                <a:gd name="T108" fmla="*/ 292 w 859"/>
                <a:gd name="T109" fmla="*/ 12 h 1132"/>
                <a:gd name="T110" fmla="*/ 399 w 859"/>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9" h="1132">
                  <a:moveTo>
                    <a:pt x="399" y="0"/>
                  </a:moveTo>
                  <a:lnTo>
                    <a:pt x="443" y="2"/>
                  </a:lnTo>
                  <a:lnTo>
                    <a:pt x="485" y="5"/>
                  </a:lnTo>
                  <a:lnTo>
                    <a:pt x="527" y="11"/>
                  </a:lnTo>
                  <a:lnTo>
                    <a:pt x="566" y="20"/>
                  </a:lnTo>
                  <a:lnTo>
                    <a:pt x="603" y="31"/>
                  </a:lnTo>
                  <a:lnTo>
                    <a:pt x="637" y="44"/>
                  </a:lnTo>
                  <a:lnTo>
                    <a:pt x="670" y="62"/>
                  </a:lnTo>
                  <a:lnTo>
                    <a:pt x="699" y="82"/>
                  </a:lnTo>
                  <a:lnTo>
                    <a:pt x="726" y="107"/>
                  </a:lnTo>
                  <a:lnTo>
                    <a:pt x="750" y="134"/>
                  </a:lnTo>
                  <a:lnTo>
                    <a:pt x="771" y="167"/>
                  </a:lnTo>
                  <a:lnTo>
                    <a:pt x="787" y="203"/>
                  </a:lnTo>
                  <a:lnTo>
                    <a:pt x="800" y="244"/>
                  </a:lnTo>
                  <a:lnTo>
                    <a:pt x="810" y="290"/>
                  </a:lnTo>
                  <a:lnTo>
                    <a:pt x="815" y="339"/>
                  </a:lnTo>
                  <a:lnTo>
                    <a:pt x="648" y="339"/>
                  </a:lnTo>
                  <a:lnTo>
                    <a:pt x="642" y="307"/>
                  </a:lnTo>
                  <a:lnTo>
                    <a:pt x="634" y="278"/>
                  </a:lnTo>
                  <a:lnTo>
                    <a:pt x="621" y="254"/>
                  </a:lnTo>
                  <a:lnTo>
                    <a:pt x="606" y="231"/>
                  </a:lnTo>
                  <a:lnTo>
                    <a:pt x="587" y="213"/>
                  </a:lnTo>
                  <a:lnTo>
                    <a:pt x="567" y="197"/>
                  </a:lnTo>
                  <a:lnTo>
                    <a:pt x="544" y="184"/>
                  </a:lnTo>
                  <a:lnTo>
                    <a:pt x="519" y="174"/>
                  </a:lnTo>
                  <a:lnTo>
                    <a:pt x="494" y="167"/>
                  </a:lnTo>
                  <a:lnTo>
                    <a:pt x="467" y="162"/>
                  </a:lnTo>
                  <a:lnTo>
                    <a:pt x="440" y="158"/>
                  </a:lnTo>
                  <a:lnTo>
                    <a:pt x="412" y="157"/>
                  </a:lnTo>
                  <a:lnTo>
                    <a:pt x="385" y="158"/>
                  </a:lnTo>
                  <a:lnTo>
                    <a:pt x="358" y="161"/>
                  </a:lnTo>
                  <a:lnTo>
                    <a:pt x="330" y="166"/>
                  </a:lnTo>
                  <a:lnTo>
                    <a:pt x="304" y="172"/>
                  </a:lnTo>
                  <a:lnTo>
                    <a:pt x="279" y="180"/>
                  </a:lnTo>
                  <a:lnTo>
                    <a:pt x="257" y="192"/>
                  </a:lnTo>
                  <a:lnTo>
                    <a:pt x="236" y="207"/>
                  </a:lnTo>
                  <a:lnTo>
                    <a:pt x="221" y="224"/>
                  </a:lnTo>
                  <a:lnTo>
                    <a:pt x="208" y="244"/>
                  </a:lnTo>
                  <a:lnTo>
                    <a:pt x="200" y="268"/>
                  </a:lnTo>
                  <a:lnTo>
                    <a:pt x="198" y="296"/>
                  </a:lnTo>
                  <a:lnTo>
                    <a:pt x="200" y="321"/>
                  </a:lnTo>
                  <a:lnTo>
                    <a:pt x="207" y="344"/>
                  </a:lnTo>
                  <a:lnTo>
                    <a:pt x="219" y="365"/>
                  </a:lnTo>
                  <a:lnTo>
                    <a:pt x="236" y="382"/>
                  </a:lnTo>
                  <a:lnTo>
                    <a:pt x="256" y="397"/>
                  </a:lnTo>
                  <a:lnTo>
                    <a:pt x="279" y="411"/>
                  </a:lnTo>
                  <a:lnTo>
                    <a:pt x="304" y="423"/>
                  </a:lnTo>
                  <a:lnTo>
                    <a:pt x="334" y="434"/>
                  </a:lnTo>
                  <a:lnTo>
                    <a:pt x="363" y="443"/>
                  </a:lnTo>
                  <a:lnTo>
                    <a:pt x="395" y="452"/>
                  </a:lnTo>
                  <a:lnTo>
                    <a:pt x="428" y="460"/>
                  </a:lnTo>
                  <a:lnTo>
                    <a:pt x="461" y="467"/>
                  </a:lnTo>
                  <a:lnTo>
                    <a:pt x="495" y="476"/>
                  </a:lnTo>
                  <a:lnTo>
                    <a:pt x="528" y="484"/>
                  </a:lnTo>
                  <a:lnTo>
                    <a:pt x="564" y="493"/>
                  </a:lnTo>
                  <a:lnTo>
                    <a:pt x="600" y="502"/>
                  </a:lnTo>
                  <a:lnTo>
                    <a:pt x="634" y="513"/>
                  </a:lnTo>
                  <a:lnTo>
                    <a:pt x="666" y="527"/>
                  </a:lnTo>
                  <a:lnTo>
                    <a:pt x="698" y="540"/>
                  </a:lnTo>
                  <a:lnTo>
                    <a:pt x="728" y="556"/>
                  </a:lnTo>
                  <a:lnTo>
                    <a:pt x="756" y="575"/>
                  </a:lnTo>
                  <a:lnTo>
                    <a:pt x="782" y="595"/>
                  </a:lnTo>
                  <a:lnTo>
                    <a:pt x="804" y="620"/>
                  </a:lnTo>
                  <a:lnTo>
                    <a:pt x="823" y="646"/>
                  </a:lnTo>
                  <a:lnTo>
                    <a:pt x="838" y="676"/>
                  </a:lnTo>
                  <a:lnTo>
                    <a:pt x="850" y="711"/>
                  </a:lnTo>
                  <a:lnTo>
                    <a:pt x="857" y="750"/>
                  </a:lnTo>
                  <a:lnTo>
                    <a:pt x="859" y="792"/>
                  </a:lnTo>
                  <a:lnTo>
                    <a:pt x="857" y="838"/>
                  </a:lnTo>
                  <a:lnTo>
                    <a:pt x="849" y="880"/>
                  </a:lnTo>
                  <a:lnTo>
                    <a:pt x="838" y="919"/>
                  </a:lnTo>
                  <a:lnTo>
                    <a:pt x="821" y="954"/>
                  </a:lnTo>
                  <a:lnTo>
                    <a:pt x="801" y="985"/>
                  </a:lnTo>
                  <a:lnTo>
                    <a:pt x="777" y="1013"/>
                  </a:lnTo>
                  <a:lnTo>
                    <a:pt x="750" y="1037"/>
                  </a:lnTo>
                  <a:lnTo>
                    <a:pt x="721" y="1059"/>
                  </a:lnTo>
                  <a:lnTo>
                    <a:pt x="689" y="1077"/>
                  </a:lnTo>
                  <a:lnTo>
                    <a:pt x="655" y="1093"/>
                  </a:lnTo>
                  <a:lnTo>
                    <a:pt x="619" y="1106"/>
                  </a:lnTo>
                  <a:lnTo>
                    <a:pt x="583" y="1116"/>
                  </a:lnTo>
                  <a:lnTo>
                    <a:pt x="545" y="1124"/>
                  </a:lnTo>
                  <a:lnTo>
                    <a:pt x="506" y="1129"/>
                  </a:lnTo>
                  <a:lnTo>
                    <a:pt x="467" y="1132"/>
                  </a:lnTo>
                  <a:lnTo>
                    <a:pt x="428" y="1132"/>
                  </a:lnTo>
                  <a:lnTo>
                    <a:pt x="383" y="1131"/>
                  </a:lnTo>
                  <a:lnTo>
                    <a:pt x="340" y="1128"/>
                  </a:lnTo>
                  <a:lnTo>
                    <a:pt x="297" y="1120"/>
                  </a:lnTo>
                  <a:lnTo>
                    <a:pt x="257" y="1111"/>
                  </a:lnTo>
                  <a:lnTo>
                    <a:pt x="218" y="1097"/>
                  </a:lnTo>
                  <a:lnTo>
                    <a:pt x="182" y="1081"/>
                  </a:lnTo>
                  <a:lnTo>
                    <a:pt x="148" y="1061"/>
                  </a:lnTo>
                  <a:lnTo>
                    <a:pt x="117" y="1038"/>
                  </a:lnTo>
                  <a:lnTo>
                    <a:pt x="89" y="1012"/>
                  </a:lnTo>
                  <a:lnTo>
                    <a:pt x="65" y="980"/>
                  </a:lnTo>
                  <a:lnTo>
                    <a:pt x="43" y="947"/>
                  </a:lnTo>
                  <a:lnTo>
                    <a:pt x="26" y="908"/>
                  </a:lnTo>
                  <a:lnTo>
                    <a:pt x="13" y="865"/>
                  </a:lnTo>
                  <a:lnTo>
                    <a:pt x="4" y="819"/>
                  </a:lnTo>
                  <a:lnTo>
                    <a:pt x="0" y="767"/>
                  </a:lnTo>
                  <a:lnTo>
                    <a:pt x="166" y="767"/>
                  </a:lnTo>
                  <a:lnTo>
                    <a:pt x="170" y="804"/>
                  </a:lnTo>
                  <a:lnTo>
                    <a:pt x="178" y="838"/>
                  </a:lnTo>
                  <a:lnTo>
                    <a:pt x="191" y="867"/>
                  </a:lnTo>
                  <a:lnTo>
                    <a:pt x="208" y="891"/>
                  </a:lnTo>
                  <a:lnTo>
                    <a:pt x="229" y="913"/>
                  </a:lnTo>
                  <a:lnTo>
                    <a:pt x="253" y="931"/>
                  </a:lnTo>
                  <a:lnTo>
                    <a:pt x="279" y="945"/>
                  </a:lnTo>
                  <a:lnTo>
                    <a:pt x="308" y="957"/>
                  </a:lnTo>
                  <a:lnTo>
                    <a:pt x="338" y="966"/>
                  </a:lnTo>
                  <a:lnTo>
                    <a:pt x="371" y="972"/>
                  </a:lnTo>
                  <a:lnTo>
                    <a:pt x="404" y="974"/>
                  </a:lnTo>
                  <a:lnTo>
                    <a:pt x="438" y="976"/>
                  </a:lnTo>
                  <a:lnTo>
                    <a:pt x="462" y="976"/>
                  </a:lnTo>
                  <a:lnTo>
                    <a:pt x="488" y="974"/>
                  </a:lnTo>
                  <a:lnTo>
                    <a:pt x="513" y="971"/>
                  </a:lnTo>
                  <a:lnTo>
                    <a:pt x="539" y="966"/>
                  </a:lnTo>
                  <a:lnTo>
                    <a:pt x="564" y="960"/>
                  </a:lnTo>
                  <a:lnTo>
                    <a:pt x="589" y="951"/>
                  </a:lnTo>
                  <a:lnTo>
                    <a:pt x="610" y="941"/>
                  </a:lnTo>
                  <a:lnTo>
                    <a:pt x="630" y="927"/>
                  </a:lnTo>
                  <a:lnTo>
                    <a:pt x="648" y="912"/>
                  </a:lnTo>
                  <a:lnTo>
                    <a:pt x="663" y="892"/>
                  </a:lnTo>
                  <a:lnTo>
                    <a:pt x="674" y="871"/>
                  </a:lnTo>
                  <a:lnTo>
                    <a:pt x="681" y="844"/>
                  </a:lnTo>
                  <a:lnTo>
                    <a:pt x="683" y="815"/>
                  </a:lnTo>
                  <a:lnTo>
                    <a:pt x="681" y="787"/>
                  </a:lnTo>
                  <a:lnTo>
                    <a:pt x="674" y="762"/>
                  </a:lnTo>
                  <a:lnTo>
                    <a:pt x="661" y="740"/>
                  </a:lnTo>
                  <a:lnTo>
                    <a:pt x="647" y="722"/>
                  </a:lnTo>
                  <a:lnTo>
                    <a:pt x="627" y="705"/>
                  </a:lnTo>
                  <a:lnTo>
                    <a:pt x="606" y="691"/>
                  </a:lnTo>
                  <a:lnTo>
                    <a:pt x="580" y="677"/>
                  </a:lnTo>
                  <a:lnTo>
                    <a:pt x="552" y="667"/>
                  </a:lnTo>
                  <a:lnTo>
                    <a:pt x="522" y="656"/>
                  </a:lnTo>
                  <a:lnTo>
                    <a:pt x="490" y="647"/>
                  </a:lnTo>
                  <a:lnTo>
                    <a:pt x="457" y="639"/>
                  </a:lnTo>
                  <a:lnTo>
                    <a:pt x="422" y="630"/>
                  </a:lnTo>
                  <a:lnTo>
                    <a:pt x="387" y="622"/>
                  </a:lnTo>
                  <a:lnTo>
                    <a:pt x="352" y="613"/>
                  </a:lnTo>
                  <a:lnTo>
                    <a:pt x="317" y="605"/>
                  </a:lnTo>
                  <a:lnTo>
                    <a:pt x="281" y="595"/>
                  </a:lnTo>
                  <a:lnTo>
                    <a:pt x="247" y="585"/>
                  </a:lnTo>
                  <a:lnTo>
                    <a:pt x="215" y="572"/>
                  </a:lnTo>
                  <a:lnTo>
                    <a:pt x="183" y="558"/>
                  </a:lnTo>
                  <a:lnTo>
                    <a:pt x="153" y="542"/>
                  </a:lnTo>
                  <a:lnTo>
                    <a:pt x="125" y="524"/>
                  </a:lnTo>
                  <a:lnTo>
                    <a:pt x="99" y="504"/>
                  </a:lnTo>
                  <a:lnTo>
                    <a:pt x="77" y="480"/>
                  </a:lnTo>
                  <a:lnTo>
                    <a:pt x="58" y="453"/>
                  </a:lnTo>
                  <a:lnTo>
                    <a:pt x="42" y="423"/>
                  </a:lnTo>
                  <a:lnTo>
                    <a:pt x="31" y="389"/>
                  </a:lnTo>
                  <a:lnTo>
                    <a:pt x="24" y="350"/>
                  </a:lnTo>
                  <a:lnTo>
                    <a:pt x="21" y="308"/>
                  </a:lnTo>
                  <a:lnTo>
                    <a:pt x="24" y="267"/>
                  </a:lnTo>
                  <a:lnTo>
                    <a:pt x="31" y="228"/>
                  </a:lnTo>
                  <a:lnTo>
                    <a:pt x="43" y="193"/>
                  </a:lnTo>
                  <a:lnTo>
                    <a:pt x="60" y="161"/>
                  </a:lnTo>
                  <a:lnTo>
                    <a:pt x="80" y="132"/>
                  </a:lnTo>
                  <a:lnTo>
                    <a:pt x="103" y="107"/>
                  </a:lnTo>
                  <a:lnTo>
                    <a:pt x="130" y="84"/>
                  </a:lnTo>
                  <a:lnTo>
                    <a:pt x="159" y="63"/>
                  </a:lnTo>
                  <a:lnTo>
                    <a:pt x="190" y="46"/>
                  </a:lnTo>
                  <a:lnTo>
                    <a:pt x="223" y="32"/>
                  </a:lnTo>
                  <a:lnTo>
                    <a:pt x="257" y="21"/>
                  </a:lnTo>
                  <a:lnTo>
                    <a:pt x="292" y="12"/>
                  </a:lnTo>
                  <a:lnTo>
                    <a:pt x="327"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 name="Freeform 5">
              <a:extLst>
                <a:ext uri="{FF2B5EF4-FFF2-40B4-BE49-F238E27FC236}">
                  <a16:creationId xmlns:a16="http://schemas.microsoft.com/office/drawing/2014/main" id="{E5ACFC61-8225-8F4F-A539-DCE60FEB039A}"/>
                </a:ext>
              </a:extLst>
            </p:cNvPr>
            <p:cNvSpPr>
              <a:spLocks noEditPoints="1"/>
            </p:cNvSpPr>
            <p:nvPr/>
          </p:nvSpPr>
          <p:spPr bwMode="auto">
            <a:xfrm>
              <a:off x="6994526" y="4454526"/>
              <a:ext cx="377825" cy="449263"/>
            </a:xfrm>
            <a:custGeom>
              <a:avLst/>
              <a:gdLst>
                <a:gd name="T0" fmla="*/ 629 w 951"/>
                <a:gd name="T1" fmla="*/ 576 h 1132"/>
                <a:gd name="T2" fmla="*/ 530 w 951"/>
                <a:gd name="T3" fmla="*/ 600 h 1132"/>
                <a:gd name="T4" fmla="*/ 417 w 951"/>
                <a:gd name="T5" fmla="*/ 616 h 1132"/>
                <a:gd name="T6" fmla="*/ 322 w 951"/>
                <a:gd name="T7" fmla="*/ 636 h 1132"/>
                <a:gd name="T8" fmla="*/ 247 w 951"/>
                <a:gd name="T9" fmla="*/ 670 h 1132"/>
                <a:gd name="T10" fmla="*/ 196 w 951"/>
                <a:gd name="T11" fmla="*/ 728 h 1132"/>
                <a:gd name="T12" fmla="*/ 176 w 951"/>
                <a:gd name="T13" fmla="*/ 817 h 1132"/>
                <a:gd name="T14" fmla="*/ 194 w 951"/>
                <a:gd name="T15" fmla="*/ 897 h 1132"/>
                <a:gd name="T16" fmla="*/ 245 w 951"/>
                <a:gd name="T17" fmla="*/ 947 h 1132"/>
                <a:gd name="T18" fmla="*/ 317 w 951"/>
                <a:gd name="T19" fmla="*/ 972 h 1132"/>
                <a:gd name="T20" fmla="*/ 417 w 951"/>
                <a:gd name="T21" fmla="*/ 974 h 1132"/>
                <a:gd name="T22" fmla="*/ 528 w 951"/>
                <a:gd name="T23" fmla="*/ 944 h 1132"/>
                <a:gd name="T24" fmla="*/ 609 w 951"/>
                <a:gd name="T25" fmla="*/ 890 h 1132"/>
                <a:gd name="T26" fmla="*/ 658 w 951"/>
                <a:gd name="T27" fmla="*/ 822 h 1132"/>
                <a:gd name="T28" fmla="*/ 679 w 951"/>
                <a:gd name="T29" fmla="*/ 753 h 1132"/>
                <a:gd name="T30" fmla="*/ 468 w 951"/>
                <a:gd name="T31" fmla="*/ 0 h 1132"/>
                <a:gd name="T32" fmla="*/ 570 w 951"/>
                <a:gd name="T33" fmla="*/ 6 h 1132"/>
                <a:gd name="T34" fmla="*/ 668 w 951"/>
                <a:gd name="T35" fmla="*/ 28 h 1132"/>
                <a:gd name="T36" fmla="*/ 752 w 951"/>
                <a:gd name="T37" fmla="*/ 72 h 1132"/>
                <a:gd name="T38" fmla="*/ 814 w 951"/>
                <a:gd name="T39" fmla="*/ 145 h 1132"/>
                <a:gd name="T40" fmla="*/ 845 w 951"/>
                <a:gd name="T41" fmla="*/ 253 h 1132"/>
                <a:gd name="T42" fmla="*/ 848 w 951"/>
                <a:gd name="T43" fmla="*/ 884 h 1132"/>
                <a:gd name="T44" fmla="*/ 854 w 951"/>
                <a:gd name="T45" fmla="*/ 947 h 1132"/>
                <a:gd name="T46" fmla="*/ 883 w 951"/>
                <a:gd name="T47" fmla="*/ 974 h 1132"/>
                <a:gd name="T48" fmla="*/ 932 w 951"/>
                <a:gd name="T49" fmla="*/ 972 h 1132"/>
                <a:gd name="T50" fmla="*/ 933 w 951"/>
                <a:gd name="T51" fmla="*/ 1114 h 1132"/>
                <a:gd name="T52" fmla="*/ 861 w 951"/>
                <a:gd name="T53" fmla="*/ 1131 h 1132"/>
                <a:gd name="T54" fmla="*/ 779 w 951"/>
                <a:gd name="T55" fmla="*/ 1125 h 1132"/>
                <a:gd name="T56" fmla="*/ 721 w 951"/>
                <a:gd name="T57" fmla="*/ 1083 h 1132"/>
                <a:gd name="T58" fmla="*/ 692 w 951"/>
                <a:gd name="T59" fmla="*/ 1002 h 1132"/>
                <a:gd name="T60" fmla="*/ 616 w 951"/>
                <a:gd name="T61" fmla="*/ 1041 h 1132"/>
                <a:gd name="T62" fmla="*/ 485 w 951"/>
                <a:gd name="T63" fmla="*/ 1111 h 1132"/>
                <a:gd name="T64" fmla="*/ 334 w 951"/>
                <a:gd name="T65" fmla="*/ 1132 h 1132"/>
                <a:gd name="T66" fmla="*/ 222 w 951"/>
                <a:gd name="T67" fmla="*/ 1120 h 1132"/>
                <a:gd name="T68" fmla="*/ 125 w 951"/>
                <a:gd name="T69" fmla="*/ 1082 h 1132"/>
                <a:gd name="T70" fmla="*/ 52 w 951"/>
                <a:gd name="T71" fmla="*/ 1013 h 1132"/>
                <a:gd name="T72" fmla="*/ 9 w 951"/>
                <a:gd name="T73" fmla="*/ 914 h 1132"/>
                <a:gd name="T74" fmla="*/ 1 w 951"/>
                <a:gd name="T75" fmla="*/ 784 h 1132"/>
                <a:gd name="T76" fmla="*/ 33 w 951"/>
                <a:gd name="T77" fmla="*/ 671 h 1132"/>
                <a:gd name="T78" fmla="*/ 94 w 951"/>
                <a:gd name="T79" fmla="*/ 594 h 1132"/>
                <a:gd name="T80" fmla="*/ 176 w 951"/>
                <a:gd name="T81" fmla="*/ 545 h 1132"/>
                <a:gd name="T82" fmla="*/ 273 w 951"/>
                <a:gd name="T83" fmla="*/ 512 h 1132"/>
                <a:gd name="T84" fmla="*/ 381 w 951"/>
                <a:gd name="T85" fmla="*/ 489 h 1132"/>
                <a:gd name="T86" fmla="*/ 491 w 951"/>
                <a:gd name="T87" fmla="*/ 472 h 1132"/>
                <a:gd name="T88" fmla="*/ 582 w 951"/>
                <a:gd name="T89" fmla="*/ 453 h 1132"/>
                <a:gd name="T90" fmla="*/ 647 w 951"/>
                <a:gd name="T91" fmla="*/ 422 h 1132"/>
                <a:gd name="T92" fmla="*/ 680 w 951"/>
                <a:gd name="T93" fmla="*/ 365 h 1132"/>
                <a:gd name="T94" fmla="*/ 675 w 951"/>
                <a:gd name="T95" fmla="*/ 276 h 1132"/>
                <a:gd name="T96" fmla="*/ 638 w 951"/>
                <a:gd name="T97" fmla="*/ 210 h 1132"/>
                <a:gd name="T98" fmla="*/ 578 w 951"/>
                <a:gd name="T99" fmla="*/ 175 h 1132"/>
                <a:gd name="T100" fmla="*/ 506 w 951"/>
                <a:gd name="T101" fmla="*/ 160 h 1132"/>
                <a:gd name="T102" fmla="*/ 423 w 951"/>
                <a:gd name="T103" fmla="*/ 158 h 1132"/>
                <a:gd name="T104" fmla="*/ 332 w 951"/>
                <a:gd name="T105" fmla="*/ 175 h 1132"/>
                <a:gd name="T106" fmla="*/ 261 w 951"/>
                <a:gd name="T107" fmla="*/ 218 h 1132"/>
                <a:gd name="T108" fmla="*/ 216 w 951"/>
                <a:gd name="T109" fmla="*/ 292 h 1132"/>
                <a:gd name="T110" fmla="*/ 39 w 951"/>
                <a:gd name="T111" fmla="*/ 362 h 1132"/>
                <a:gd name="T112" fmla="*/ 66 w 951"/>
                <a:gd name="T113" fmla="*/ 222 h 1132"/>
                <a:gd name="T114" fmla="*/ 129 w 951"/>
                <a:gd name="T115" fmla="*/ 120 h 1132"/>
                <a:gd name="T116" fmla="*/ 222 w 951"/>
                <a:gd name="T117" fmla="*/ 51 h 1132"/>
                <a:gd name="T118" fmla="*/ 338 w 951"/>
                <a:gd name="T119" fmla="*/ 12 h 1132"/>
                <a:gd name="T120" fmla="*/ 468 w 951"/>
                <a:gd name="T1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1" h="1132">
                  <a:moveTo>
                    <a:pt x="681" y="550"/>
                  </a:moveTo>
                  <a:lnTo>
                    <a:pt x="657" y="564"/>
                  </a:lnTo>
                  <a:lnTo>
                    <a:pt x="629" y="576"/>
                  </a:lnTo>
                  <a:lnTo>
                    <a:pt x="599" y="586"/>
                  </a:lnTo>
                  <a:lnTo>
                    <a:pt x="565" y="593"/>
                  </a:lnTo>
                  <a:lnTo>
                    <a:pt x="530" y="600"/>
                  </a:lnTo>
                  <a:lnTo>
                    <a:pt x="493" y="605"/>
                  </a:lnTo>
                  <a:lnTo>
                    <a:pt x="455" y="611"/>
                  </a:lnTo>
                  <a:lnTo>
                    <a:pt x="417" y="616"/>
                  </a:lnTo>
                  <a:lnTo>
                    <a:pt x="379" y="622"/>
                  </a:lnTo>
                  <a:lnTo>
                    <a:pt x="350" y="629"/>
                  </a:lnTo>
                  <a:lnTo>
                    <a:pt x="322" y="636"/>
                  </a:lnTo>
                  <a:lnTo>
                    <a:pt x="295" y="646"/>
                  </a:lnTo>
                  <a:lnTo>
                    <a:pt x="270" y="657"/>
                  </a:lnTo>
                  <a:lnTo>
                    <a:pt x="247" y="670"/>
                  </a:lnTo>
                  <a:lnTo>
                    <a:pt x="227" y="686"/>
                  </a:lnTo>
                  <a:lnTo>
                    <a:pt x="209" y="705"/>
                  </a:lnTo>
                  <a:lnTo>
                    <a:pt x="196" y="728"/>
                  </a:lnTo>
                  <a:lnTo>
                    <a:pt x="185" y="753"/>
                  </a:lnTo>
                  <a:lnTo>
                    <a:pt x="177" y="784"/>
                  </a:lnTo>
                  <a:lnTo>
                    <a:pt x="176" y="817"/>
                  </a:lnTo>
                  <a:lnTo>
                    <a:pt x="177" y="848"/>
                  </a:lnTo>
                  <a:lnTo>
                    <a:pt x="185" y="874"/>
                  </a:lnTo>
                  <a:lnTo>
                    <a:pt x="194" y="897"/>
                  </a:lnTo>
                  <a:lnTo>
                    <a:pt x="209" y="916"/>
                  </a:lnTo>
                  <a:lnTo>
                    <a:pt x="226" y="933"/>
                  </a:lnTo>
                  <a:lnTo>
                    <a:pt x="245" y="947"/>
                  </a:lnTo>
                  <a:lnTo>
                    <a:pt x="267" y="957"/>
                  </a:lnTo>
                  <a:lnTo>
                    <a:pt x="292" y="966"/>
                  </a:lnTo>
                  <a:lnTo>
                    <a:pt x="317" y="972"/>
                  </a:lnTo>
                  <a:lnTo>
                    <a:pt x="344" y="974"/>
                  </a:lnTo>
                  <a:lnTo>
                    <a:pt x="372" y="976"/>
                  </a:lnTo>
                  <a:lnTo>
                    <a:pt x="417" y="974"/>
                  </a:lnTo>
                  <a:lnTo>
                    <a:pt x="458" y="967"/>
                  </a:lnTo>
                  <a:lnTo>
                    <a:pt x="496" y="957"/>
                  </a:lnTo>
                  <a:lnTo>
                    <a:pt x="528" y="944"/>
                  </a:lnTo>
                  <a:lnTo>
                    <a:pt x="559" y="929"/>
                  </a:lnTo>
                  <a:lnTo>
                    <a:pt x="585" y="910"/>
                  </a:lnTo>
                  <a:lnTo>
                    <a:pt x="609" y="890"/>
                  </a:lnTo>
                  <a:lnTo>
                    <a:pt x="628" y="869"/>
                  </a:lnTo>
                  <a:lnTo>
                    <a:pt x="645" y="846"/>
                  </a:lnTo>
                  <a:lnTo>
                    <a:pt x="658" y="822"/>
                  </a:lnTo>
                  <a:lnTo>
                    <a:pt x="668" y="799"/>
                  </a:lnTo>
                  <a:lnTo>
                    <a:pt x="675" y="775"/>
                  </a:lnTo>
                  <a:lnTo>
                    <a:pt x="679" y="753"/>
                  </a:lnTo>
                  <a:lnTo>
                    <a:pt x="681" y="732"/>
                  </a:lnTo>
                  <a:lnTo>
                    <a:pt x="681" y="550"/>
                  </a:lnTo>
                  <a:close/>
                  <a:moveTo>
                    <a:pt x="468" y="0"/>
                  </a:moveTo>
                  <a:lnTo>
                    <a:pt x="502" y="2"/>
                  </a:lnTo>
                  <a:lnTo>
                    <a:pt x="536" y="3"/>
                  </a:lnTo>
                  <a:lnTo>
                    <a:pt x="570" y="6"/>
                  </a:lnTo>
                  <a:lnTo>
                    <a:pt x="604" y="11"/>
                  </a:lnTo>
                  <a:lnTo>
                    <a:pt x="636" y="18"/>
                  </a:lnTo>
                  <a:lnTo>
                    <a:pt x="668" y="28"/>
                  </a:lnTo>
                  <a:lnTo>
                    <a:pt x="697" y="40"/>
                  </a:lnTo>
                  <a:lnTo>
                    <a:pt x="725" y="55"/>
                  </a:lnTo>
                  <a:lnTo>
                    <a:pt x="752" y="72"/>
                  </a:lnTo>
                  <a:lnTo>
                    <a:pt x="775" y="93"/>
                  </a:lnTo>
                  <a:lnTo>
                    <a:pt x="796" y="117"/>
                  </a:lnTo>
                  <a:lnTo>
                    <a:pt x="814" y="145"/>
                  </a:lnTo>
                  <a:lnTo>
                    <a:pt x="828" y="177"/>
                  </a:lnTo>
                  <a:lnTo>
                    <a:pt x="838" y="213"/>
                  </a:lnTo>
                  <a:lnTo>
                    <a:pt x="845" y="253"/>
                  </a:lnTo>
                  <a:lnTo>
                    <a:pt x="848" y="298"/>
                  </a:lnTo>
                  <a:lnTo>
                    <a:pt x="848" y="855"/>
                  </a:lnTo>
                  <a:lnTo>
                    <a:pt x="848" y="884"/>
                  </a:lnTo>
                  <a:lnTo>
                    <a:pt x="848" y="909"/>
                  </a:lnTo>
                  <a:lnTo>
                    <a:pt x="850" y="930"/>
                  </a:lnTo>
                  <a:lnTo>
                    <a:pt x="854" y="947"/>
                  </a:lnTo>
                  <a:lnTo>
                    <a:pt x="860" y="960"/>
                  </a:lnTo>
                  <a:lnTo>
                    <a:pt x="870" y="968"/>
                  </a:lnTo>
                  <a:lnTo>
                    <a:pt x="883" y="974"/>
                  </a:lnTo>
                  <a:lnTo>
                    <a:pt x="900" y="976"/>
                  </a:lnTo>
                  <a:lnTo>
                    <a:pt x="915" y="976"/>
                  </a:lnTo>
                  <a:lnTo>
                    <a:pt x="932" y="972"/>
                  </a:lnTo>
                  <a:lnTo>
                    <a:pt x="951" y="966"/>
                  </a:lnTo>
                  <a:lnTo>
                    <a:pt x="951" y="1104"/>
                  </a:lnTo>
                  <a:lnTo>
                    <a:pt x="933" y="1114"/>
                  </a:lnTo>
                  <a:lnTo>
                    <a:pt x="911" y="1122"/>
                  </a:lnTo>
                  <a:lnTo>
                    <a:pt x="888" y="1128"/>
                  </a:lnTo>
                  <a:lnTo>
                    <a:pt x="861" y="1131"/>
                  </a:lnTo>
                  <a:lnTo>
                    <a:pt x="832" y="1132"/>
                  </a:lnTo>
                  <a:lnTo>
                    <a:pt x="804" y="1131"/>
                  </a:lnTo>
                  <a:lnTo>
                    <a:pt x="779" y="1125"/>
                  </a:lnTo>
                  <a:lnTo>
                    <a:pt x="757" y="1116"/>
                  </a:lnTo>
                  <a:lnTo>
                    <a:pt x="737" y="1101"/>
                  </a:lnTo>
                  <a:lnTo>
                    <a:pt x="721" y="1083"/>
                  </a:lnTo>
                  <a:lnTo>
                    <a:pt x="708" y="1061"/>
                  </a:lnTo>
                  <a:lnTo>
                    <a:pt x="698" y="1034"/>
                  </a:lnTo>
                  <a:lnTo>
                    <a:pt x="692" y="1002"/>
                  </a:lnTo>
                  <a:lnTo>
                    <a:pt x="691" y="966"/>
                  </a:lnTo>
                  <a:lnTo>
                    <a:pt x="655" y="1006"/>
                  </a:lnTo>
                  <a:lnTo>
                    <a:pt x="616" y="1041"/>
                  </a:lnTo>
                  <a:lnTo>
                    <a:pt x="575" y="1069"/>
                  </a:lnTo>
                  <a:lnTo>
                    <a:pt x="531" y="1093"/>
                  </a:lnTo>
                  <a:lnTo>
                    <a:pt x="485" y="1111"/>
                  </a:lnTo>
                  <a:lnTo>
                    <a:pt x="436" y="1123"/>
                  </a:lnTo>
                  <a:lnTo>
                    <a:pt x="386" y="1130"/>
                  </a:lnTo>
                  <a:lnTo>
                    <a:pt x="334" y="1132"/>
                  </a:lnTo>
                  <a:lnTo>
                    <a:pt x="295" y="1131"/>
                  </a:lnTo>
                  <a:lnTo>
                    <a:pt x="258" y="1128"/>
                  </a:lnTo>
                  <a:lnTo>
                    <a:pt x="222" y="1120"/>
                  </a:lnTo>
                  <a:lnTo>
                    <a:pt x="187" y="1111"/>
                  </a:lnTo>
                  <a:lnTo>
                    <a:pt x="155" y="1097"/>
                  </a:lnTo>
                  <a:lnTo>
                    <a:pt x="125" y="1082"/>
                  </a:lnTo>
                  <a:lnTo>
                    <a:pt x="98" y="1062"/>
                  </a:lnTo>
                  <a:lnTo>
                    <a:pt x="73" y="1040"/>
                  </a:lnTo>
                  <a:lnTo>
                    <a:pt x="52" y="1013"/>
                  </a:lnTo>
                  <a:lnTo>
                    <a:pt x="34" y="984"/>
                  </a:lnTo>
                  <a:lnTo>
                    <a:pt x="19" y="951"/>
                  </a:lnTo>
                  <a:lnTo>
                    <a:pt x="9" y="914"/>
                  </a:lnTo>
                  <a:lnTo>
                    <a:pt x="1" y="874"/>
                  </a:lnTo>
                  <a:lnTo>
                    <a:pt x="0" y="830"/>
                  </a:lnTo>
                  <a:lnTo>
                    <a:pt x="1" y="784"/>
                  </a:lnTo>
                  <a:lnTo>
                    <a:pt x="9" y="741"/>
                  </a:lnTo>
                  <a:lnTo>
                    <a:pt x="18" y="704"/>
                  </a:lnTo>
                  <a:lnTo>
                    <a:pt x="33" y="671"/>
                  </a:lnTo>
                  <a:lnTo>
                    <a:pt x="50" y="642"/>
                  </a:lnTo>
                  <a:lnTo>
                    <a:pt x="70" y="617"/>
                  </a:lnTo>
                  <a:lnTo>
                    <a:pt x="94" y="594"/>
                  </a:lnTo>
                  <a:lnTo>
                    <a:pt x="119" y="575"/>
                  </a:lnTo>
                  <a:lnTo>
                    <a:pt x="147" y="559"/>
                  </a:lnTo>
                  <a:lnTo>
                    <a:pt x="176" y="545"/>
                  </a:lnTo>
                  <a:lnTo>
                    <a:pt x="208" y="533"/>
                  </a:lnTo>
                  <a:lnTo>
                    <a:pt x="241" y="522"/>
                  </a:lnTo>
                  <a:lnTo>
                    <a:pt x="273" y="512"/>
                  </a:lnTo>
                  <a:lnTo>
                    <a:pt x="307" y="505"/>
                  </a:lnTo>
                  <a:lnTo>
                    <a:pt x="343" y="496"/>
                  </a:lnTo>
                  <a:lnTo>
                    <a:pt x="381" y="489"/>
                  </a:lnTo>
                  <a:lnTo>
                    <a:pt x="419" y="483"/>
                  </a:lnTo>
                  <a:lnTo>
                    <a:pt x="455" y="477"/>
                  </a:lnTo>
                  <a:lnTo>
                    <a:pt x="491" y="472"/>
                  </a:lnTo>
                  <a:lnTo>
                    <a:pt x="523" y="466"/>
                  </a:lnTo>
                  <a:lnTo>
                    <a:pt x="554" y="460"/>
                  </a:lnTo>
                  <a:lnTo>
                    <a:pt x="582" y="453"/>
                  </a:lnTo>
                  <a:lnTo>
                    <a:pt x="606" y="445"/>
                  </a:lnTo>
                  <a:lnTo>
                    <a:pt x="629" y="434"/>
                  </a:lnTo>
                  <a:lnTo>
                    <a:pt x="647" y="422"/>
                  </a:lnTo>
                  <a:lnTo>
                    <a:pt x="662" y="406"/>
                  </a:lnTo>
                  <a:lnTo>
                    <a:pt x="674" y="387"/>
                  </a:lnTo>
                  <a:lnTo>
                    <a:pt x="680" y="365"/>
                  </a:lnTo>
                  <a:lnTo>
                    <a:pt x="683" y="338"/>
                  </a:lnTo>
                  <a:lnTo>
                    <a:pt x="680" y="304"/>
                  </a:lnTo>
                  <a:lnTo>
                    <a:pt x="675" y="276"/>
                  </a:lnTo>
                  <a:lnTo>
                    <a:pt x="666" y="250"/>
                  </a:lnTo>
                  <a:lnTo>
                    <a:pt x="652" y="228"/>
                  </a:lnTo>
                  <a:lnTo>
                    <a:pt x="638" y="210"/>
                  </a:lnTo>
                  <a:lnTo>
                    <a:pt x="619" y="196"/>
                  </a:lnTo>
                  <a:lnTo>
                    <a:pt x="600" y="184"/>
                  </a:lnTo>
                  <a:lnTo>
                    <a:pt x="578" y="175"/>
                  </a:lnTo>
                  <a:lnTo>
                    <a:pt x="555" y="168"/>
                  </a:lnTo>
                  <a:lnTo>
                    <a:pt x="532" y="163"/>
                  </a:lnTo>
                  <a:lnTo>
                    <a:pt x="506" y="160"/>
                  </a:lnTo>
                  <a:lnTo>
                    <a:pt x="482" y="158"/>
                  </a:lnTo>
                  <a:lnTo>
                    <a:pt x="458" y="157"/>
                  </a:lnTo>
                  <a:lnTo>
                    <a:pt x="423" y="158"/>
                  </a:lnTo>
                  <a:lnTo>
                    <a:pt x="391" y="162"/>
                  </a:lnTo>
                  <a:lnTo>
                    <a:pt x="360" y="168"/>
                  </a:lnTo>
                  <a:lnTo>
                    <a:pt x="332" y="175"/>
                  </a:lnTo>
                  <a:lnTo>
                    <a:pt x="305" y="186"/>
                  </a:lnTo>
                  <a:lnTo>
                    <a:pt x="282" y="201"/>
                  </a:lnTo>
                  <a:lnTo>
                    <a:pt x="261" y="218"/>
                  </a:lnTo>
                  <a:lnTo>
                    <a:pt x="243" y="239"/>
                  </a:lnTo>
                  <a:lnTo>
                    <a:pt x="228" y="263"/>
                  </a:lnTo>
                  <a:lnTo>
                    <a:pt x="216" y="292"/>
                  </a:lnTo>
                  <a:lnTo>
                    <a:pt x="209" y="325"/>
                  </a:lnTo>
                  <a:lnTo>
                    <a:pt x="205" y="362"/>
                  </a:lnTo>
                  <a:lnTo>
                    <a:pt x="39" y="362"/>
                  </a:lnTo>
                  <a:lnTo>
                    <a:pt x="43" y="312"/>
                  </a:lnTo>
                  <a:lnTo>
                    <a:pt x="52" y="265"/>
                  </a:lnTo>
                  <a:lnTo>
                    <a:pt x="66" y="222"/>
                  </a:lnTo>
                  <a:lnTo>
                    <a:pt x="83" y="184"/>
                  </a:lnTo>
                  <a:lnTo>
                    <a:pt x="104" y="150"/>
                  </a:lnTo>
                  <a:lnTo>
                    <a:pt x="129" y="120"/>
                  </a:lnTo>
                  <a:lnTo>
                    <a:pt x="157" y="93"/>
                  </a:lnTo>
                  <a:lnTo>
                    <a:pt x="188" y="70"/>
                  </a:lnTo>
                  <a:lnTo>
                    <a:pt x="222" y="51"/>
                  </a:lnTo>
                  <a:lnTo>
                    <a:pt x="259" y="35"/>
                  </a:lnTo>
                  <a:lnTo>
                    <a:pt x="296" y="22"/>
                  </a:lnTo>
                  <a:lnTo>
                    <a:pt x="338" y="12"/>
                  </a:lnTo>
                  <a:lnTo>
                    <a:pt x="379" y="6"/>
                  </a:lnTo>
                  <a:lnTo>
                    <a:pt x="423" y="3"/>
                  </a:lnTo>
                  <a:lnTo>
                    <a:pt x="4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AB029620-52DD-C540-9F66-FD8586A661D7}"/>
                </a:ext>
              </a:extLst>
            </p:cNvPr>
            <p:cNvSpPr>
              <a:spLocks/>
            </p:cNvSpPr>
            <p:nvPr/>
          </p:nvSpPr>
          <p:spPr bwMode="auto">
            <a:xfrm>
              <a:off x="7367588" y="4454526"/>
              <a:ext cx="341313" cy="449263"/>
            </a:xfrm>
            <a:custGeom>
              <a:avLst/>
              <a:gdLst>
                <a:gd name="T0" fmla="*/ 486 w 860"/>
                <a:gd name="T1" fmla="*/ 5 h 1132"/>
                <a:gd name="T2" fmla="*/ 604 w 860"/>
                <a:gd name="T3" fmla="*/ 31 h 1132"/>
                <a:gd name="T4" fmla="*/ 701 w 860"/>
                <a:gd name="T5" fmla="*/ 82 h 1132"/>
                <a:gd name="T6" fmla="*/ 771 w 860"/>
                <a:gd name="T7" fmla="*/ 167 h 1132"/>
                <a:gd name="T8" fmla="*/ 810 w 860"/>
                <a:gd name="T9" fmla="*/ 290 h 1132"/>
                <a:gd name="T10" fmla="*/ 644 w 860"/>
                <a:gd name="T11" fmla="*/ 307 h 1132"/>
                <a:gd name="T12" fmla="*/ 606 w 860"/>
                <a:gd name="T13" fmla="*/ 231 h 1132"/>
                <a:gd name="T14" fmla="*/ 545 w 860"/>
                <a:gd name="T15" fmla="*/ 184 h 1132"/>
                <a:gd name="T16" fmla="*/ 467 w 860"/>
                <a:gd name="T17" fmla="*/ 162 h 1132"/>
                <a:gd name="T18" fmla="*/ 386 w 860"/>
                <a:gd name="T19" fmla="*/ 158 h 1132"/>
                <a:gd name="T20" fmla="*/ 305 w 860"/>
                <a:gd name="T21" fmla="*/ 172 h 1132"/>
                <a:gd name="T22" fmla="*/ 238 w 860"/>
                <a:gd name="T23" fmla="*/ 207 h 1132"/>
                <a:gd name="T24" fmla="*/ 200 w 860"/>
                <a:gd name="T25" fmla="*/ 268 h 1132"/>
                <a:gd name="T26" fmla="*/ 208 w 860"/>
                <a:gd name="T27" fmla="*/ 344 h 1132"/>
                <a:gd name="T28" fmla="*/ 256 w 860"/>
                <a:gd name="T29" fmla="*/ 397 h 1132"/>
                <a:gd name="T30" fmla="*/ 334 w 860"/>
                <a:gd name="T31" fmla="*/ 434 h 1132"/>
                <a:gd name="T32" fmla="*/ 429 w 860"/>
                <a:gd name="T33" fmla="*/ 460 h 1132"/>
                <a:gd name="T34" fmla="*/ 528 w 860"/>
                <a:gd name="T35" fmla="*/ 484 h 1132"/>
                <a:gd name="T36" fmla="*/ 634 w 860"/>
                <a:gd name="T37" fmla="*/ 513 h 1132"/>
                <a:gd name="T38" fmla="*/ 729 w 860"/>
                <a:gd name="T39" fmla="*/ 556 h 1132"/>
                <a:gd name="T40" fmla="*/ 804 w 860"/>
                <a:gd name="T41" fmla="*/ 620 h 1132"/>
                <a:gd name="T42" fmla="*/ 850 w 860"/>
                <a:gd name="T43" fmla="*/ 711 h 1132"/>
                <a:gd name="T44" fmla="*/ 857 w 860"/>
                <a:gd name="T45" fmla="*/ 838 h 1132"/>
                <a:gd name="T46" fmla="*/ 821 w 860"/>
                <a:gd name="T47" fmla="*/ 954 h 1132"/>
                <a:gd name="T48" fmla="*/ 750 w 860"/>
                <a:gd name="T49" fmla="*/ 1037 h 1132"/>
                <a:gd name="T50" fmla="*/ 656 w 860"/>
                <a:gd name="T51" fmla="*/ 1093 h 1132"/>
                <a:gd name="T52" fmla="*/ 545 w 860"/>
                <a:gd name="T53" fmla="*/ 1124 h 1132"/>
                <a:gd name="T54" fmla="*/ 429 w 860"/>
                <a:gd name="T55" fmla="*/ 1132 h 1132"/>
                <a:gd name="T56" fmla="*/ 299 w 860"/>
                <a:gd name="T57" fmla="*/ 1120 h 1132"/>
                <a:gd name="T58" fmla="*/ 182 w 860"/>
                <a:gd name="T59" fmla="*/ 1081 h 1132"/>
                <a:gd name="T60" fmla="*/ 90 w 860"/>
                <a:gd name="T61" fmla="*/ 1012 h 1132"/>
                <a:gd name="T62" fmla="*/ 27 w 860"/>
                <a:gd name="T63" fmla="*/ 908 h 1132"/>
                <a:gd name="T64" fmla="*/ 0 w 860"/>
                <a:gd name="T65" fmla="*/ 767 h 1132"/>
                <a:gd name="T66" fmla="*/ 180 w 860"/>
                <a:gd name="T67" fmla="*/ 838 h 1132"/>
                <a:gd name="T68" fmla="*/ 229 w 860"/>
                <a:gd name="T69" fmla="*/ 913 h 1132"/>
                <a:gd name="T70" fmla="*/ 308 w 860"/>
                <a:gd name="T71" fmla="*/ 957 h 1132"/>
                <a:gd name="T72" fmla="*/ 404 w 860"/>
                <a:gd name="T73" fmla="*/ 974 h 1132"/>
                <a:gd name="T74" fmla="*/ 488 w 860"/>
                <a:gd name="T75" fmla="*/ 974 h 1132"/>
                <a:gd name="T76" fmla="*/ 565 w 860"/>
                <a:gd name="T77" fmla="*/ 960 h 1132"/>
                <a:gd name="T78" fmla="*/ 631 w 860"/>
                <a:gd name="T79" fmla="*/ 927 h 1132"/>
                <a:gd name="T80" fmla="*/ 674 w 860"/>
                <a:gd name="T81" fmla="*/ 871 h 1132"/>
                <a:gd name="T82" fmla="*/ 681 w 860"/>
                <a:gd name="T83" fmla="*/ 787 h 1132"/>
                <a:gd name="T84" fmla="*/ 647 w 860"/>
                <a:gd name="T85" fmla="*/ 722 h 1132"/>
                <a:gd name="T86" fmla="*/ 580 w 860"/>
                <a:gd name="T87" fmla="*/ 677 h 1132"/>
                <a:gd name="T88" fmla="*/ 491 w 860"/>
                <a:gd name="T89" fmla="*/ 647 h 1132"/>
                <a:gd name="T90" fmla="*/ 389 w 860"/>
                <a:gd name="T91" fmla="*/ 622 h 1132"/>
                <a:gd name="T92" fmla="*/ 283 w 860"/>
                <a:gd name="T93" fmla="*/ 595 h 1132"/>
                <a:gd name="T94" fmla="*/ 183 w 860"/>
                <a:gd name="T95" fmla="*/ 558 h 1132"/>
                <a:gd name="T96" fmla="*/ 99 w 860"/>
                <a:gd name="T97" fmla="*/ 504 h 1132"/>
                <a:gd name="T98" fmla="*/ 42 w 860"/>
                <a:gd name="T99" fmla="*/ 423 h 1132"/>
                <a:gd name="T100" fmla="*/ 22 w 860"/>
                <a:gd name="T101" fmla="*/ 308 h 1132"/>
                <a:gd name="T102" fmla="*/ 44 w 860"/>
                <a:gd name="T103" fmla="*/ 193 h 1132"/>
                <a:gd name="T104" fmla="*/ 104 w 860"/>
                <a:gd name="T105" fmla="*/ 107 h 1132"/>
                <a:gd name="T106" fmla="*/ 191 w 860"/>
                <a:gd name="T107" fmla="*/ 46 h 1132"/>
                <a:gd name="T108" fmla="*/ 293 w 860"/>
                <a:gd name="T109" fmla="*/ 12 h 1132"/>
                <a:gd name="T110" fmla="*/ 399 w 860"/>
                <a:gd name="T11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0" h="1132">
                  <a:moveTo>
                    <a:pt x="399" y="0"/>
                  </a:moveTo>
                  <a:lnTo>
                    <a:pt x="443" y="2"/>
                  </a:lnTo>
                  <a:lnTo>
                    <a:pt x="486" y="5"/>
                  </a:lnTo>
                  <a:lnTo>
                    <a:pt x="527" y="11"/>
                  </a:lnTo>
                  <a:lnTo>
                    <a:pt x="566" y="20"/>
                  </a:lnTo>
                  <a:lnTo>
                    <a:pt x="604" y="31"/>
                  </a:lnTo>
                  <a:lnTo>
                    <a:pt x="639" y="44"/>
                  </a:lnTo>
                  <a:lnTo>
                    <a:pt x="670" y="62"/>
                  </a:lnTo>
                  <a:lnTo>
                    <a:pt x="701" y="82"/>
                  </a:lnTo>
                  <a:lnTo>
                    <a:pt x="727" y="107"/>
                  </a:lnTo>
                  <a:lnTo>
                    <a:pt x="750" y="134"/>
                  </a:lnTo>
                  <a:lnTo>
                    <a:pt x="771" y="167"/>
                  </a:lnTo>
                  <a:lnTo>
                    <a:pt x="788" y="203"/>
                  </a:lnTo>
                  <a:lnTo>
                    <a:pt x="800" y="244"/>
                  </a:lnTo>
                  <a:lnTo>
                    <a:pt x="810" y="290"/>
                  </a:lnTo>
                  <a:lnTo>
                    <a:pt x="815" y="339"/>
                  </a:lnTo>
                  <a:lnTo>
                    <a:pt x="648" y="339"/>
                  </a:lnTo>
                  <a:lnTo>
                    <a:pt x="644" y="307"/>
                  </a:lnTo>
                  <a:lnTo>
                    <a:pt x="634" y="278"/>
                  </a:lnTo>
                  <a:lnTo>
                    <a:pt x="622" y="254"/>
                  </a:lnTo>
                  <a:lnTo>
                    <a:pt x="606" y="231"/>
                  </a:lnTo>
                  <a:lnTo>
                    <a:pt x="588" y="213"/>
                  </a:lnTo>
                  <a:lnTo>
                    <a:pt x="567" y="197"/>
                  </a:lnTo>
                  <a:lnTo>
                    <a:pt x="545" y="184"/>
                  </a:lnTo>
                  <a:lnTo>
                    <a:pt x="520" y="174"/>
                  </a:lnTo>
                  <a:lnTo>
                    <a:pt x="494" y="167"/>
                  </a:lnTo>
                  <a:lnTo>
                    <a:pt x="467" y="162"/>
                  </a:lnTo>
                  <a:lnTo>
                    <a:pt x="441" y="158"/>
                  </a:lnTo>
                  <a:lnTo>
                    <a:pt x="413" y="157"/>
                  </a:lnTo>
                  <a:lnTo>
                    <a:pt x="386" y="158"/>
                  </a:lnTo>
                  <a:lnTo>
                    <a:pt x="358" y="161"/>
                  </a:lnTo>
                  <a:lnTo>
                    <a:pt x="330" y="166"/>
                  </a:lnTo>
                  <a:lnTo>
                    <a:pt x="305" y="172"/>
                  </a:lnTo>
                  <a:lnTo>
                    <a:pt x="279" y="180"/>
                  </a:lnTo>
                  <a:lnTo>
                    <a:pt x="257" y="192"/>
                  </a:lnTo>
                  <a:lnTo>
                    <a:pt x="238" y="207"/>
                  </a:lnTo>
                  <a:lnTo>
                    <a:pt x="221" y="224"/>
                  </a:lnTo>
                  <a:lnTo>
                    <a:pt x="209" y="244"/>
                  </a:lnTo>
                  <a:lnTo>
                    <a:pt x="200" y="268"/>
                  </a:lnTo>
                  <a:lnTo>
                    <a:pt x="198" y="296"/>
                  </a:lnTo>
                  <a:lnTo>
                    <a:pt x="200" y="321"/>
                  </a:lnTo>
                  <a:lnTo>
                    <a:pt x="208" y="344"/>
                  </a:lnTo>
                  <a:lnTo>
                    <a:pt x="220" y="365"/>
                  </a:lnTo>
                  <a:lnTo>
                    <a:pt x="237" y="382"/>
                  </a:lnTo>
                  <a:lnTo>
                    <a:pt x="256" y="397"/>
                  </a:lnTo>
                  <a:lnTo>
                    <a:pt x="279" y="411"/>
                  </a:lnTo>
                  <a:lnTo>
                    <a:pt x="305" y="423"/>
                  </a:lnTo>
                  <a:lnTo>
                    <a:pt x="334" y="434"/>
                  </a:lnTo>
                  <a:lnTo>
                    <a:pt x="364" y="443"/>
                  </a:lnTo>
                  <a:lnTo>
                    <a:pt x="396" y="452"/>
                  </a:lnTo>
                  <a:lnTo>
                    <a:pt x="429" y="460"/>
                  </a:lnTo>
                  <a:lnTo>
                    <a:pt x="461" y="467"/>
                  </a:lnTo>
                  <a:lnTo>
                    <a:pt x="495" y="476"/>
                  </a:lnTo>
                  <a:lnTo>
                    <a:pt x="528" y="484"/>
                  </a:lnTo>
                  <a:lnTo>
                    <a:pt x="565" y="493"/>
                  </a:lnTo>
                  <a:lnTo>
                    <a:pt x="600" y="502"/>
                  </a:lnTo>
                  <a:lnTo>
                    <a:pt x="634" y="513"/>
                  </a:lnTo>
                  <a:lnTo>
                    <a:pt x="667" y="527"/>
                  </a:lnTo>
                  <a:lnTo>
                    <a:pt x="699" y="540"/>
                  </a:lnTo>
                  <a:lnTo>
                    <a:pt x="729" y="556"/>
                  </a:lnTo>
                  <a:lnTo>
                    <a:pt x="757" y="575"/>
                  </a:lnTo>
                  <a:lnTo>
                    <a:pt x="782" y="595"/>
                  </a:lnTo>
                  <a:lnTo>
                    <a:pt x="804" y="620"/>
                  </a:lnTo>
                  <a:lnTo>
                    <a:pt x="823" y="646"/>
                  </a:lnTo>
                  <a:lnTo>
                    <a:pt x="839" y="676"/>
                  </a:lnTo>
                  <a:lnTo>
                    <a:pt x="850" y="711"/>
                  </a:lnTo>
                  <a:lnTo>
                    <a:pt x="857" y="750"/>
                  </a:lnTo>
                  <a:lnTo>
                    <a:pt x="860" y="792"/>
                  </a:lnTo>
                  <a:lnTo>
                    <a:pt x="857" y="838"/>
                  </a:lnTo>
                  <a:lnTo>
                    <a:pt x="850" y="880"/>
                  </a:lnTo>
                  <a:lnTo>
                    <a:pt x="838" y="919"/>
                  </a:lnTo>
                  <a:lnTo>
                    <a:pt x="821" y="954"/>
                  </a:lnTo>
                  <a:lnTo>
                    <a:pt x="801" y="985"/>
                  </a:lnTo>
                  <a:lnTo>
                    <a:pt x="777" y="1013"/>
                  </a:lnTo>
                  <a:lnTo>
                    <a:pt x="750" y="1037"/>
                  </a:lnTo>
                  <a:lnTo>
                    <a:pt x="721" y="1059"/>
                  </a:lnTo>
                  <a:lnTo>
                    <a:pt x="690" y="1077"/>
                  </a:lnTo>
                  <a:lnTo>
                    <a:pt x="656" y="1093"/>
                  </a:lnTo>
                  <a:lnTo>
                    <a:pt x="621" y="1106"/>
                  </a:lnTo>
                  <a:lnTo>
                    <a:pt x="583" y="1116"/>
                  </a:lnTo>
                  <a:lnTo>
                    <a:pt x="545" y="1124"/>
                  </a:lnTo>
                  <a:lnTo>
                    <a:pt x="506" y="1129"/>
                  </a:lnTo>
                  <a:lnTo>
                    <a:pt x="467" y="1132"/>
                  </a:lnTo>
                  <a:lnTo>
                    <a:pt x="429" y="1132"/>
                  </a:lnTo>
                  <a:lnTo>
                    <a:pt x="384" y="1131"/>
                  </a:lnTo>
                  <a:lnTo>
                    <a:pt x="340" y="1128"/>
                  </a:lnTo>
                  <a:lnTo>
                    <a:pt x="299" y="1120"/>
                  </a:lnTo>
                  <a:lnTo>
                    <a:pt x="257" y="1111"/>
                  </a:lnTo>
                  <a:lnTo>
                    <a:pt x="218" y="1097"/>
                  </a:lnTo>
                  <a:lnTo>
                    <a:pt x="182" y="1081"/>
                  </a:lnTo>
                  <a:lnTo>
                    <a:pt x="149" y="1061"/>
                  </a:lnTo>
                  <a:lnTo>
                    <a:pt x="118" y="1038"/>
                  </a:lnTo>
                  <a:lnTo>
                    <a:pt x="90" y="1012"/>
                  </a:lnTo>
                  <a:lnTo>
                    <a:pt x="65" y="980"/>
                  </a:lnTo>
                  <a:lnTo>
                    <a:pt x="44" y="947"/>
                  </a:lnTo>
                  <a:lnTo>
                    <a:pt x="27" y="908"/>
                  </a:lnTo>
                  <a:lnTo>
                    <a:pt x="13" y="865"/>
                  </a:lnTo>
                  <a:lnTo>
                    <a:pt x="5" y="819"/>
                  </a:lnTo>
                  <a:lnTo>
                    <a:pt x="0" y="767"/>
                  </a:lnTo>
                  <a:lnTo>
                    <a:pt x="166" y="767"/>
                  </a:lnTo>
                  <a:lnTo>
                    <a:pt x="171" y="804"/>
                  </a:lnTo>
                  <a:lnTo>
                    <a:pt x="180" y="838"/>
                  </a:lnTo>
                  <a:lnTo>
                    <a:pt x="192" y="867"/>
                  </a:lnTo>
                  <a:lnTo>
                    <a:pt x="209" y="891"/>
                  </a:lnTo>
                  <a:lnTo>
                    <a:pt x="229" y="913"/>
                  </a:lnTo>
                  <a:lnTo>
                    <a:pt x="254" y="931"/>
                  </a:lnTo>
                  <a:lnTo>
                    <a:pt x="279" y="945"/>
                  </a:lnTo>
                  <a:lnTo>
                    <a:pt x="308" y="957"/>
                  </a:lnTo>
                  <a:lnTo>
                    <a:pt x="339" y="966"/>
                  </a:lnTo>
                  <a:lnTo>
                    <a:pt x="372" y="972"/>
                  </a:lnTo>
                  <a:lnTo>
                    <a:pt x="404" y="974"/>
                  </a:lnTo>
                  <a:lnTo>
                    <a:pt x="438" y="976"/>
                  </a:lnTo>
                  <a:lnTo>
                    <a:pt x="463" y="976"/>
                  </a:lnTo>
                  <a:lnTo>
                    <a:pt x="488" y="974"/>
                  </a:lnTo>
                  <a:lnTo>
                    <a:pt x="515" y="971"/>
                  </a:lnTo>
                  <a:lnTo>
                    <a:pt x="540" y="966"/>
                  </a:lnTo>
                  <a:lnTo>
                    <a:pt x="565" y="960"/>
                  </a:lnTo>
                  <a:lnTo>
                    <a:pt x="589" y="951"/>
                  </a:lnTo>
                  <a:lnTo>
                    <a:pt x="611" y="941"/>
                  </a:lnTo>
                  <a:lnTo>
                    <a:pt x="631" y="927"/>
                  </a:lnTo>
                  <a:lnTo>
                    <a:pt x="648" y="912"/>
                  </a:lnTo>
                  <a:lnTo>
                    <a:pt x="663" y="892"/>
                  </a:lnTo>
                  <a:lnTo>
                    <a:pt x="674" y="871"/>
                  </a:lnTo>
                  <a:lnTo>
                    <a:pt x="681" y="844"/>
                  </a:lnTo>
                  <a:lnTo>
                    <a:pt x="684" y="815"/>
                  </a:lnTo>
                  <a:lnTo>
                    <a:pt x="681" y="787"/>
                  </a:lnTo>
                  <a:lnTo>
                    <a:pt x="674" y="762"/>
                  </a:lnTo>
                  <a:lnTo>
                    <a:pt x="662" y="740"/>
                  </a:lnTo>
                  <a:lnTo>
                    <a:pt x="647" y="722"/>
                  </a:lnTo>
                  <a:lnTo>
                    <a:pt x="628" y="705"/>
                  </a:lnTo>
                  <a:lnTo>
                    <a:pt x="606" y="691"/>
                  </a:lnTo>
                  <a:lnTo>
                    <a:pt x="580" y="677"/>
                  </a:lnTo>
                  <a:lnTo>
                    <a:pt x="552" y="667"/>
                  </a:lnTo>
                  <a:lnTo>
                    <a:pt x="523" y="656"/>
                  </a:lnTo>
                  <a:lnTo>
                    <a:pt x="491" y="647"/>
                  </a:lnTo>
                  <a:lnTo>
                    <a:pt x="458" y="639"/>
                  </a:lnTo>
                  <a:lnTo>
                    <a:pt x="424" y="630"/>
                  </a:lnTo>
                  <a:lnTo>
                    <a:pt x="389" y="622"/>
                  </a:lnTo>
                  <a:lnTo>
                    <a:pt x="352" y="613"/>
                  </a:lnTo>
                  <a:lnTo>
                    <a:pt x="317" y="605"/>
                  </a:lnTo>
                  <a:lnTo>
                    <a:pt x="283" y="595"/>
                  </a:lnTo>
                  <a:lnTo>
                    <a:pt x="248" y="585"/>
                  </a:lnTo>
                  <a:lnTo>
                    <a:pt x="215" y="572"/>
                  </a:lnTo>
                  <a:lnTo>
                    <a:pt x="183" y="558"/>
                  </a:lnTo>
                  <a:lnTo>
                    <a:pt x="153" y="542"/>
                  </a:lnTo>
                  <a:lnTo>
                    <a:pt x="125" y="524"/>
                  </a:lnTo>
                  <a:lnTo>
                    <a:pt x="99" y="504"/>
                  </a:lnTo>
                  <a:lnTo>
                    <a:pt x="78" y="480"/>
                  </a:lnTo>
                  <a:lnTo>
                    <a:pt x="58" y="453"/>
                  </a:lnTo>
                  <a:lnTo>
                    <a:pt x="42" y="423"/>
                  </a:lnTo>
                  <a:lnTo>
                    <a:pt x="31" y="389"/>
                  </a:lnTo>
                  <a:lnTo>
                    <a:pt x="24" y="350"/>
                  </a:lnTo>
                  <a:lnTo>
                    <a:pt x="22" y="308"/>
                  </a:lnTo>
                  <a:lnTo>
                    <a:pt x="24" y="267"/>
                  </a:lnTo>
                  <a:lnTo>
                    <a:pt x="31" y="228"/>
                  </a:lnTo>
                  <a:lnTo>
                    <a:pt x="44" y="193"/>
                  </a:lnTo>
                  <a:lnTo>
                    <a:pt x="61" y="161"/>
                  </a:lnTo>
                  <a:lnTo>
                    <a:pt x="80" y="132"/>
                  </a:lnTo>
                  <a:lnTo>
                    <a:pt x="104" y="107"/>
                  </a:lnTo>
                  <a:lnTo>
                    <a:pt x="130" y="84"/>
                  </a:lnTo>
                  <a:lnTo>
                    <a:pt x="159" y="63"/>
                  </a:lnTo>
                  <a:lnTo>
                    <a:pt x="191" y="46"/>
                  </a:lnTo>
                  <a:lnTo>
                    <a:pt x="223" y="32"/>
                  </a:lnTo>
                  <a:lnTo>
                    <a:pt x="257" y="21"/>
                  </a:lnTo>
                  <a:lnTo>
                    <a:pt x="293" y="12"/>
                  </a:lnTo>
                  <a:lnTo>
                    <a:pt x="328" y="6"/>
                  </a:lnTo>
                  <a:lnTo>
                    <a:pt x="364" y="2"/>
                  </a:lnTo>
                  <a:lnTo>
                    <a:pt x="3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7">
              <a:extLst>
                <a:ext uri="{FF2B5EF4-FFF2-40B4-BE49-F238E27FC236}">
                  <a16:creationId xmlns:a16="http://schemas.microsoft.com/office/drawing/2014/main" id="{5F2C8F16-8DA0-6A49-A6A6-F8C208B72416}"/>
                </a:ext>
              </a:extLst>
            </p:cNvPr>
            <p:cNvSpPr>
              <a:spLocks/>
            </p:cNvSpPr>
            <p:nvPr/>
          </p:nvSpPr>
          <p:spPr bwMode="auto">
            <a:xfrm>
              <a:off x="6146801" y="4554538"/>
              <a:ext cx="434975" cy="479425"/>
            </a:xfrm>
            <a:custGeom>
              <a:avLst/>
              <a:gdLst>
                <a:gd name="T0" fmla="*/ 621 w 1095"/>
                <a:gd name="T1" fmla="*/ 1 h 1208"/>
                <a:gd name="T2" fmla="*/ 664 w 1095"/>
                <a:gd name="T3" fmla="*/ 18 h 1208"/>
                <a:gd name="T4" fmla="*/ 709 w 1095"/>
                <a:gd name="T5" fmla="*/ 67 h 1208"/>
                <a:gd name="T6" fmla="*/ 947 w 1095"/>
                <a:gd name="T7" fmla="*/ 353 h 1208"/>
                <a:gd name="T8" fmla="*/ 1027 w 1095"/>
                <a:gd name="T9" fmla="*/ 469 h 1208"/>
                <a:gd name="T10" fmla="*/ 1076 w 1095"/>
                <a:gd name="T11" fmla="*/ 580 h 1208"/>
                <a:gd name="T12" fmla="*/ 1095 w 1095"/>
                <a:gd name="T13" fmla="*/ 687 h 1208"/>
                <a:gd name="T14" fmla="*/ 1090 w 1095"/>
                <a:gd name="T15" fmla="*/ 786 h 1208"/>
                <a:gd name="T16" fmla="*/ 1064 w 1095"/>
                <a:gd name="T17" fmla="*/ 877 h 1208"/>
                <a:gd name="T18" fmla="*/ 1020 w 1095"/>
                <a:gd name="T19" fmla="*/ 959 h 1208"/>
                <a:gd name="T20" fmla="*/ 962 w 1095"/>
                <a:gd name="T21" fmla="*/ 1032 h 1208"/>
                <a:gd name="T22" fmla="*/ 892 w 1095"/>
                <a:gd name="T23" fmla="*/ 1093 h 1208"/>
                <a:gd name="T24" fmla="*/ 817 w 1095"/>
                <a:gd name="T25" fmla="*/ 1142 h 1208"/>
                <a:gd name="T26" fmla="*/ 738 w 1095"/>
                <a:gd name="T27" fmla="*/ 1177 h 1208"/>
                <a:gd name="T28" fmla="*/ 630 w 1095"/>
                <a:gd name="T29" fmla="*/ 1202 h 1208"/>
                <a:gd name="T30" fmla="*/ 498 w 1095"/>
                <a:gd name="T31" fmla="*/ 1207 h 1208"/>
                <a:gd name="T32" fmla="*/ 374 w 1095"/>
                <a:gd name="T33" fmla="*/ 1187 h 1208"/>
                <a:gd name="T34" fmla="*/ 261 w 1095"/>
                <a:gd name="T35" fmla="*/ 1144 h 1208"/>
                <a:gd name="T36" fmla="*/ 162 w 1095"/>
                <a:gd name="T37" fmla="*/ 1080 h 1208"/>
                <a:gd name="T38" fmla="*/ 82 w 1095"/>
                <a:gd name="T39" fmla="*/ 998 h 1208"/>
                <a:gd name="T40" fmla="*/ 22 w 1095"/>
                <a:gd name="T41" fmla="*/ 901 h 1208"/>
                <a:gd name="T42" fmla="*/ 25 w 1095"/>
                <a:gd name="T43" fmla="*/ 883 h 1208"/>
                <a:gd name="T44" fmla="*/ 90 w 1095"/>
                <a:gd name="T45" fmla="*/ 940 h 1208"/>
                <a:gd name="T46" fmla="*/ 170 w 1095"/>
                <a:gd name="T47" fmla="*/ 982 h 1208"/>
                <a:gd name="T48" fmla="*/ 258 w 1095"/>
                <a:gd name="T49" fmla="*/ 1009 h 1208"/>
                <a:gd name="T50" fmla="*/ 353 w 1095"/>
                <a:gd name="T51" fmla="*/ 1020 h 1208"/>
                <a:gd name="T52" fmla="*/ 447 w 1095"/>
                <a:gd name="T53" fmla="*/ 1015 h 1208"/>
                <a:gd name="T54" fmla="*/ 534 w 1095"/>
                <a:gd name="T55" fmla="*/ 994 h 1208"/>
                <a:gd name="T56" fmla="*/ 612 w 1095"/>
                <a:gd name="T57" fmla="*/ 958 h 1208"/>
                <a:gd name="T58" fmla="*/ 694 w 1095"/>
                <a:gd name="T59" fmla="*/ 894 h 1208"/>
                <a:gd name="T60" fmla="*/ 756 w 1095"/>
                <a:gd name="T61" fmla="*/ 821 h 1208"/>
                <a:gd name="T62" fmla="*/ 796 w 1095"/>
                <a:gd name="T63" fmla="*/ 738 h 1208"/>
                <a:gd name="T64" fmla="*/ 811 w 1095"/>
                <a:gd name="T65" fmla="*/ 652 h 1208"/>
                <a:gd name="T66" fmla="*/ 800 w 1095"/>
                <a:gd name="T67" fmla="*/ 563 h 1208"/>
                <a:gd name="T68" fmla="*/ 761 w 1095"/>
                <a:gd name="T69" fmla="*/ 478 h 1208"/>
                <a:gd name="T70" fmla="*/ 728 w 1095"/>
                <a:gd name="T71" fmla="*/ 433 h 1208"/>
                <a:gd name="T72" fmla="*/ 714 w 1095"/>
                <a:gd name="T73" fmla="*/ 415 h 1208"/>
                <a:gd name="T74" fmla="*/ 687 w 1095"/>
                <a:gd name="T75" fmla="*/ 382 h 1208"/>
                <a:gd name="T76" fmla="*/ 651 w 1095"/>
                <a:gd name="T77" fmla="*/ 340 h 1208"/>
                <a:gd name="T78" fmla="*/ 609 w 1095"/>
                <a:gd name="T79" fmla="*/ 291 h 1208"/>
                <a:gd name="T80" fmla="*/ 567 w 1095"/>
                <a:gd name="T81" fmla="*/ 239 h 1208"/>
                <a:gd name="T82" fmla="*/ 524 w 1095"/>
                <a:gd name="T83" fmla="*/ 188 h 1208"/>
                <a:gd name="T84" fmla="*/ 521 w 1095"/>
                <a:gd name="T85" fmla="*/ 184 h 1208"/>
                <a:gd name="T86" fmla="*/ 515 w 1095"/>
                <a:gd name="T87" fmla="*/ 177 h 1208"/>
                <a:gd name="T88" fmla="*/ 512 w 1095"/>
                <a:gd name="T89" fmla="*/ 175 h 1208"/>
                <a:gd name="T90" fmla="*/ 492 w 1095"/>
                <a:gd name="T91" fmla="*/ 131 h 1208"/>
                <a:gd name="T92" fmla="*/ 494 w 1095"/>
                <a:gd name="T93" fmla="*/ 87 h 1208"/>
                <a:gd name="T94" fmla="*/ 517 w 1095"/>
                <a:gd name="T95" fmla="*/ 44 h 1208"/>
                <a:gd name="T96" fmla="*/ 555 w 1095"/>
                <a:gd name="T97" fmla="*/ 13 h 1208"/>
                <a:gd name="T98" fmla="*/ 600 w 1095"/>
                <a:gd name="T99"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5" h="1208">
                  <a:moveTo>
                    <a:pt x="600" y="0"/>
                  </a:moveTo>
                  <a:lnTo>
                    <a:pt x="621" y="1"/>
                  </a:lnTo>
                  <a:lnTo>
                    <a:pt x="643" y="7"/>
                  </a:lnTo>
                  <a:lnTo>
                    <a:pt x="664" y="18"/>
                  </a:lnTo>
                  <a:lnTo>
                    <a:pt x="682" y="35"/>
                  </a:lnTo>
                  <a:lnTo>
                    <a:pt x="709" y="67"/>
                  </a:lnTo>
                  <a:lnTo>
                    <a:pt x="694" y="50"/>
                  </a:lnTo>
                  <a:lnTo>
                    <a:pt x="947" y="353"/>
                  </a:lnTo>
                  <a:lnTo>
                    <a:pt x="991" y="411"/>
                  </a:lnTo>
                  <a:lnTo>
                    <a:pt x="1027" y="469"/>
                  </a:lnTo>
                  <a:lnTo>
                    <a:pt x="1055" y="525"/>
                  </a:lnTo>
                  <a:lnTo>
                    <a:pt x="1076" y="580"/>
                  </a:lnTo>
                  <a:lnTo>
                    <a:pt x="1088" y="633"/>
                  </a:lnTo>
                  <a:lnTo>
                    <a:pt x="1095" y="687"/>
                  </a:lnTo>
                  <a:lnTo>
                    <a:pt x="1095" y="737"/>
                  </a:lnTo>
                  <a:lnTo>
                    <a:pt x="1090" y="786"/>
                  </a:lnTo>
                  <a:lnTo>
                    <a:pt x="1079" y="833"/>
                  </a:lnTo>
                  <a:lnTo>
                    <a:pt x="1064" y="877"/>
                  </a:lnTo>
                  <a:lnTo>
                    <a:pt x="1044" y="920"/>
                  </a:lnTo>
                  <a:lnTo>
                    <a:pt x="1020" y="959"/>
                  </a:lnTo>
                  <a:lnTo>
                    <a:pt x="992" y="998"/>
                  </a:lnTo>
                  <a:lnTo>
                    <a:pt x="962" y="1032"/>
                  </a:lnTo>
                  <a:lnTo>
                    <a:pt x="929" y="1064"/>
                  </a:lnTo>
                  <a:lnTo>
                    <a:pt x="892" y="1093"/>
                  </a:lnTo>
                  <a:lnTo>
                    <a:pt x="856" y="1119"/>
                  </a:lnTo>
                  <a:lnTo>
                    <a:pt x="817" y="1142"/>
                  </a:lnTo>
                  <a:lnTo>
                    <a:pt x="778" y="1161"/>
                  </a:lnTo>
                  <a:lnTo>
                    <a:pt x="738" y="1177"/>
                  </a:lnTo>
                  <a:lnTo>
                    <a:pt x="698" y="1189"/>
                  </a:lnTo>
                  <a:lnTo>
                    <a:pt x="630" y="1202"/>
                  </a:lnTo>
                  <a:lnTo>
                    <a:pt x="563" y="1208"/>
                  </a:lnTo>
                  <a:lnTo>
                    <a:pt x="498" y="1207"/>
                  </a:lnTo>
                  <a:lnTo>
                    <a:pt x="434" y="1201"/>
                  </a:lnTo>
                  <a:lnTo>
                    <a:pt x="374" y="1187"/>
                  </a:lnTo>
                  <a:lnTo>
                    <a:pt x="315" y="1168"/>
                  </a:lnTo>
                  <a:lnTo>
                    <a:pt x="261" y="1144"/>
                  </a:lnTo>
                  <a:lnTo>
                    <a:pt x="210" y="1114"/>
                  </a:lnTo>
                  <a:lnTo>
                    <a:pt x="162" y="1080"/>
                  </a:lnTo>
                  <a:lnTo>
                    <a:pt x="120" y="1040"/>
                  </a:lnTo>
                  <a:lnTo>
                    <a:pt x="82" y="998"/>
                  </a:lnTo>
                  <a:lnTo>
                    <a:pt x="49" y="951"/>
                  </a:lnTo>
                  <a:lnTo>
                    <a:pt x="22" y="901"/>
                  </a:lnTo>
                  <a:lnTo>
                    <a:pt x="0" y="848"/>
                  </a:lnTo>
                  <a:lnTo>
                    <a:pt x="25" y="883"/>
                  </a:lnTo>
                  <a:lnTo>
                    <a:pt x="56" y="913"/>
                  </a:lnTo>
                  <a:lnTo>
                    <a:pt x="90" y="940"/>
                  </a:lnTo>
                  <a:lnTo>
                    <a:pt x="128" y="963"/>
                  </a:lnTo>
                  <a:lnTo>
                    <a:pt x="170" y="982"/>
                  </a:lnTo>
                  <a:lnTo>
                    <a:pt x="213" y="997"/>
                  </a:lnTo>
                  <a:lnTo>
                    <a:pt x="258" y="1009"/>
                  </a:lnTo>
                  <a:lnTo>
                    <a:pt x="306" y="1016"/>
                  </a:lnTo>
                  <a:lnTo>
                    <a:pt x="353" y="1020"/>
                  </a:lnTo>
                  <a:lnTo>
                    <a:pt x="399" y="1019"/>
                  </a:lnTo>
                  <a:lnTo>
                    <a:pt x="447" y="1015"/>
                  </a:lnTo>
                  <a:lnTo>
                    <a:pt x="492" y="1006"/>
                  </a:lnTo>
                  <a:lnTo>
                    <a:pt x="534" y="994"/>
                  </a:lnTo>
                  <a:lnTo>
                    <a:pt x="575" y="979"/>
                  </a:lnTo>
                  <a:lnTo>
                    <a:pt x="612" y="958"/>
                  </a:lnTo>
                  <a:lnTo>
                    <a:pt x="655" y="928"/>
                  </a:lnTo>
                  <a:lnTo>
                    <a:pt x="694" y="894"/>
                  </a:lnTo>
                  <a:lnTo>
                    <a:pt x="728" y="858"/>
                  </a:lnTo>
                  <a:lnTo>
                    <a:pt x="756" y="821"/>
                  </a:lnTo>
                  <a:lnTo>
                    <a:pt x="779" y="780"/>
                  </a:lnTo>
                  <a:lnTo>
                    <a:pt x="796" y="738"/>
                  </a:lnTo>
                  <a:lnTo>
                    <a:pt x="806" y="695"/>
                  </a:lnTo>
                  <a:lnTo>
                    <a:pt x="811" y="652"/>
                  </a:lnTo>
                  <a:lnTo>
                    <a:pt x="809" y="608"/>
                  </a:lnTo>
                  <a:lnTo>
                    <a:pt x="800" y="563"/>
                  </a:lnTo>
                  <a:lnTo>
                    <a:pt x="784" y="520"/>
                  </a:lnTo>
                  <a:lnTo>
                    <a:pt x="761" y="478"/>
                  </a:lnTo>
                  <a:lnTo>
                    <a:pt x="731" y="436"/>
                  </a:lnTo>
                  <a:lnTo>
                    <a:pt x="728" y="433"/>
                  </a:lnTo>
                  <a:lnTo>
                    <a:pt x="724" y="426"/>
                  </a:lnTo>
                  <a:lnTo>
                    <a:pt x="714" y="415"/>
                  </a:lnTo>
                  <a:lnTo>
                    <a:pt x="702" y="401"/>
                  </a:lnTo>
                  <a:lnTo>
                    <a:pt x="687" y="382"/>
                  </a:lnTo>
                  <a:lnTo>
                    <a:pt x="670" y="363"/>
                  </a:lnTo>
                  <a:lnTo>
                    <a:pt x="651" y="340"/>
                  </a:lnTo>
                  <a:lnTo>
                    <a:pt x="631" y="316"/>
                  </a:lnTo>
                  <a:lnTo>
                    <a:pt x="609" y="291"/>
                  </a:lnTo>
                  <a:lnTo>
                    <a:pt x="589" y="265"/>
                  </a:lnTo>
                  <a:lnTo>
                    <a:pt x="567" y="239"/>
                  </a:lnTo>
                  <a:lnTo>
                    <a:pt x="545" y="213"/>
                  </a:lnTo>
                  <a:lnTo>
                    <a:pt x="524" y="188"/>
                  </a:lnTo>
                  <a:lnTo>
                    <a:pt x="526" y="189"/>
                  </a:lnTo>
                  <a:lnTo>
                    <a:pt x="521" y="184"/>
                  </a:lnTo>
                  <a:lnTo>
                    <a:pt x="517" y="180"/>
                  </a:lnTo>
                  <a:lnTo>
                    <a:pt x="515" y="177"/>
                  </a:lnTo>
                  <a:lnTo>
                    <a:pt x="513" y="175"/>
                  </a:lnTo>
                  <a:lnTo>
                    <a:pt x="512" y="175"/>
                  </a:lnTo>
                  <a:lnTo>
                    <a:pt x="499" y="154"/>
                  </a:lnTo>
                  <a:lnTo>
                    <a:pt x="492" y="131"/>
                  </a:lnTo>
                  <a:lnTo>
                    <a:pt x="490" y="110"/>
                  </a:lnTo>
                  <a:lnTo>
                    <a:pt x="494" y="87"/>
                  </a:lnTo>
                  <a:lnTo>
                    <a:pt x="502" y="65"/>
                  </a:lnTo>
                  <a:lnTo>
                    <a:pt x="517" y="44"/>
                  </a:lnTo>
                  <a:lnTo>
                    <a:pt x="534" y="28"/>
                  </a:lnTo>
                  <a:lnTo>
                    <a:pt x="555" y="13"/>
                  </a:lnTo>
                  <a:lnTo>
                    <a:pt x="577" y="5"/>
                  </a:lnTo>
                  <a:lnTo>
                    <a:pt x="6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8">
              <a:extLst>
                <a:ext uri="{FF2B5EF4-FFF2-40B4-BE49-F238E27FC236}">
                  <a16:creationId xmlns:a16="http://schemas.microsoft.com/office/drawing/2014/main" id="{3F51FBB3-DAAD-0546-AF4C-840293C90D95}"/>
                </a:ext>
              </a:extLst>
            </p:cNvPr>
            <p:cNvSpPr>
              <a:spLocks/>
            </p:cNvSpPr>
            <p:nvPr/>
          </p:nvSpPr>
          <p:spPr bwMode="auto">
            <a:xfrm>
              <a:off x="6145213" y="4384676"/>
              <a:ext cx="434975" cy="476250"/>
            </a:xfrm>
            <a:custGeom>
              <a:avLst/>
              <a:gdLst>
                <a:gd name="T0" fmla="*/ 599 w 1096"/>
                <a:gd name="T1" fmla="*/ 0 h 1202"/>
                <a:gd name="T2" fmla="*/ 723 w 1096"/>
                <a:gd name="T3" fmla="*/ 21 h 1202"/>
                <a:gd name="T4" fmla="*/ 834 w 1096"/>
                <a:gd name="T5" fmla="*/ 64 h 1202"/>
                <a:gd name="T6" fmla="*/ 933 w 1096"/>
                <a:gd name="T7" fmla="*/ 128 h 1202"/>
                <a:gd name="T8" fmla="*/ 1014 w 1096"/>
                <a:gd name="T9" fmla="*/ 210 h 1202"/>
                <a:gd name="T10" fmla="*/ 1075 w 1096"/>
                <a:gd name="T11" fmla="*/ 307 h 1202"/>
                <a:gd name="T12" fmla="*/ 1071 w 1096"/>
                <a:gd name="T13" fmla="*/ 325 h 1202"/>
                <a:gd name="T14" fmla="*/ 1007 w 1096"/>
                <a:gd name="T15" fmla="*/ 268 h 1202"/>
                <a:gd name="T16" fmla="*/ 927 w 1096"/>
                <a:gd name="T17" fmla="*/ 226 h 1202"/>
                <a:gd name="T18" fmla="*/ 838 w 1096"/>
                <a:gd name="T19" fmla="*/ 199 h 1202"/>
                <a:gd name="T20" fmla="*/ 743 w 1096"/>
                <a:gd name="T21" fmla="*/ 188 h 1202"/>
                <a:gd name="T22" fmla="*/ 650 w 1096"/>
                <a:gd name="T23" fmla="*/ 193 h 1202"/>
                <a:gd name="T24" fmla="*/ 561 w 1096"/>
                <a:gd name="T25" fmla="*/ 214 h 1202"/>
                <a:gd name="T26" fmla="*/ 483 w 1096"/>
                <a:gd name="T27" fmla="*/ 249 h 1202"/>
                <a:gd name="T28" fmla="*/ 401 w 1096"/>
                <a:gd name="T29" fmla="*/ 313 h 1202"/>
                <a:gd name="T30" fmla="*/ 339 w 1096"/>
                <a:gd name="T31" fmla="*/ 388 h 1202"/>
                <a:gd name="T32" fmla="*/ 300 w 1096"/>
                <a:gd name="T33" fmla="*/ 470 h 1202"/>
                <a:gd name="T34" fmla="*/ 285 w 1096"/>
                <a:gd name="T35" fmla="*/ 555 h 1202"/>
                <a:gd name="T36" fmla="*/ 296 w 1096"/>
                <a:gd name="T37" fmla="*/ 643 h 1202"/>
                <a:gd name="T38" fmla="*/ 335 w 1096"/>
                <a:gd name="T39" fmla="*/ 730 h 1202"/>
                <a:gd name="T40" fmla="*/ 367 w 1096"/>
                <a:gd name="T41" fmla="*/ 775 h 1202"/>
                <a:gd name="T42" fmla="*/ 383 w 1096"/>
                <a:gd name="T43" fmla="*/ 793 h 1202"/>
                <a:gd name="T44" fmla="*/ 411 w 1096"/>
                <a:gd name="T45" fmla="*/ 827 h 1202"/>
                <a:gd name="T46" fmla="*/ 447 w 1096"/>
                <a:gd name="T47" fmla="*/ 870 h 1202"/>
                <a:gd name="T48" fmla="*/ 489 w 1096"/>
                <a:gd name="T49" fmla="*/ 921 h 1202"/>
                <a:gd name="T50" fmla="*/ 534 w 1096"/>
                <a:gd name="T51" fmla="*/ 974 h 1202"/>
                <a:gd name="T52" fmla="*/ 523 w 1096"/>
                <a:gd name="T53" fmla="*/ 962 h 1202"/>
                <a:gd name="T54" fmla="*/ 551 w 1096"/>
                <a:gd name="T55" fmla="*/ 996 h 1202"/>
                <a:gd name="T56" fmla="*/ 571 w 1096"/>
                <a:gd name="T57" fmla="*/ 1020 h 1202"/>
                <a:gd name="T58" fmla="*/ 578 w 1096"/>
                <a:gd name="T59" fmla="*/ 1028 h 1202"/>
                <a:gd name="T60" fmla="*/ 599 w 1096"/>
                <a:gd name="T61" fmla="*/ 1071 h 1202"/>
                <a:gd name="T62" fmla="*/ 596 w 1096"/>
                <a:gd name="T63" fmla="*/ 1115 h 1202"/>
                <a:gd name="T64" fmla="*/ 574 w 1096"/>
                <a:gd name="T65" fmla="*/ 1158 h 1202"/>
                <a:gd name="T66" fmla="*/ 536 w 1096"/>
                <a:gd name="T67" fmla="*/ 1189 h 1202"/>
                <a:gd name="T68" fmla="*/ 491 w 1096"/>
                <a:gd name="T69" fmla="*/ 1202 h 1202"/>
                <a:gd name="T70" fmla="*/ 447 w 1096"/>
                <a:gd name="T71" fmla="*/ 1196 h 1202"/>
                <a:gd name="T72" fmla="*/ 409 w 1096"/>
                <a:gd name="T73" fmla="*/ 1168 h 1202"/>
                <a:gd name="T74" fmla="*/ 390 w 1096"/>
                <a:gd name="T75" fmla="*/ 1143 h 1202"/>
                <a:gd name="T76" fmla="*/ 104 w 1096"/>
                <a:gd name="T77" fmla="*/ 796 h 1202"/>
                <a:gd name="T78" fmla="*/ 41 w 1096"/>
                <a:gd name="T79" fmla="*/ 682 h 1202"/>
                <a:gd name="T80" fmla="*/ 7 w 1096"/>
                <a:gd name="T81" fmla="*/ 573 h 1202"/>
                <a:gd name="T82" fmla="*/ 0 w 1096"/>
                <a:gd name="T83" fmla="*/ 471 h 1202"/>
                <a:gd name="T84" fmla="*/ 17 w 1096"/>
                <a:gd name="T85" fmla="*/ 375 h 1202"/>
                <a:gd name="T86" fmla="*/ 52 w 1096"/>
                <a:gd name="T87" fmla="*/ 287 h 1202"/>
                <a:gd name="T88" fmla="*/ 103 w 1096"/>
                <a:gd name="T89" fmla="*/ 210 h 1202"/>
                <a:gd name="T90" fmla="*/ 168 w 1096"/>
                <a:gd name="T91" fmla="*/ 144 h 1202"/>
                <a:gd name="T92" fmla="*/ 240 w 1096"/>
                <a:gd name="T93" fmla="*/ 88 h 1202"/>
                <a:gd name="T94" fmla="*/ 318 w 1096"/>
                <a:gd name="T95" fmla="*/ 47 h 1202"/>
                <a:gd name="T96" fmla="*/ 398 w 1096"/>
                <a:gd name="T97" fmla="*/ 19 h 1202"/>
                <a:gd name="T98" fmla="*/ 533 w 1096"/>
                <a:gd name="T99"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6" h="1202">
                  <a:moveTo>
                    <a:pt x="533" y="0"/>
                  </a:moveTo>
                  <a:lnTo>
                    <a:pt x="599" y="0"/>
                  </a:lnTo>
                  <a:lnTo>
                    <a:pt x="662" y="7"/>
                  </a:lnTo>
                  <a:lnTo>
                    <a:pt x="723" y="21"/>
                  </a:lnTo>
                  <a:lnTo>
                    <a:pt x="780" y="40"/>
                  </a:lnTo>
                  <a:lnTo>
                    <a:pt x="834" y="64"/>
                  </a:lnTo>
                  <a:lnTo>
                    <a:pt x="887" y="94"/>
                  </a:lnTo>
                  <a:lnTo>
                    <a:pt x="933" y="128"/>
                  </a:lnTo>
                  <a:lnTo>
                    <a:pt x="976" y="167"/>
                  </a:lnTo>
                  <a:lnTo>
                    <a:pt x="1014" y="210"/>
                  </a:lnTo>
                  <a:lnTo>
                    <a:pt x="1047" y="256"/>
                  </a:lnTo>
                  <a:lnTo>
                    <a:pt x="1075" y="307"/>
                  </a:lnTo>
                  <a:lnTo>
                    <a:pt x="1096" y="360"/>
                  </a:lnTo>
                  <a:lnTo>
                    <a:pt x="1071" y="325"/>
                  </a:lnTo>
                  <a:lnTo>
                    <a:pt x="1041" y="295"/>
                  </a:lnTo>
                  <a:lnTo>
                    <a:pt x="1007" y="268"/>
                  </a:lnTo>
                  <a:lnTo>
                    <a:pt x="968" y="245"/>
                  </a:lnTo>
                  <a:lnTo>
                    <a:pt x="927" y="226"/>
                  </a:lnTo>
                  <a:lnTo>
                    <a:pt x="883" y="210"/>
                  </a:lnTo>
                  <a:lnTo>
                    <a:pt x="838" y="199"/>
                  </a:lnTo>
                  <a:lnTo>
                    <a:pt x="791" y="192"/>
                  </a:lnTo>
                  <a:lnTo>
                    <a:pt x="743" y="188"/>
                  </a:lnTo>
                  <a:lnTo>
                    <a:pt x="696" y="188"/>
                  </a:lnTo>
                  <a:lnTo>
                    <a:pt x="650" y="193"/>
                  </a:lnTo>
                  <a:lnTo>
                    <a:pt x="605" y="202"/>
                  </a:lnTo>
                  <a:lnTo>
                    <a:pt x="561" y="214"/>
                  </a:lnTo>
                  <a:lnTo>
                    <a:pt x="521" y="229"/>
                  </a:lnTo>
                  <a:lnTo>
                    <a:pt x="483" y="249"/>
                  </a:lnTo>
                  <a:lnTo>
                    <a:pt x="440" y="280"/>
                  </a:lnTo>
                  <a:lnTo>
                    <a:pt x="401" y="313"/>
                  </a:lnTo>
                  <a:lnTo>
                    <a:pt x="368" y="349"/>
                  </a:lnTo>
                  <a:lnTo>
                    <a:pt x="339" y="388"/>
                  </a:lnTo>
                  <a:lnTo>
                    <a:pt x="317" y="427"/>
                  </a:lnTo>
                  <a:lnTo>
                    <a:pt x="300" y="470"/>
                  </a:lnTo>
                  <a:lnTo>
                    <a:pt x="289" y="512"/>
                  </a:lnTo>
                  <a:lnTo>
                    <a:pt x="285" y="555"/>
                  </a:lnTo>
                  <a:lnTo>
                    <a:pt x="287" y="600"/>
                  </a:lnTo>
                  <a:lnTo>
                    <a:pt x="296" y="643"/>
                  </a:lnTo>
                  <a:lnTo>
                    <a:pt x="312" y="687"/>
                  </a:lnTo>
                  <a:lnTo>
                    <a:pt x="335" y="730"/>
                  </a:lnTo>
                  <a:lnTo>
                    <a:pt x="366" y="773"/>
                  </a:lnTo>
                  <a:lnTo>
                    <a:pt x="367" y="775"/>
                  </a:lnTo>
                  <a:lnTo>
                    <a:pt x="373" y="782"/>
                  </a:lnTo>
                  <a:lnTo>
                    <a:pt x="383" y="793"/>
                  </a:lnTo>
                  <a:lnTo>
                    <a:pt x="396" y="809"/>
                  </a:lnTo>
                  <a:lnTo>
                    <a:pt x="411" y="827"/>
                  </a:lnTo>
                  <a:lnTo>
                    <a:pt x="429" y="847"/>
                  </a:lnTo>
                  <a:lnTo>
                    <a:pt x="447" y="870"/>
                  </a:lnTo>
                  <a:lnTo>
                    <a:pt x="468" y="896"/>
                  </a:lnTo>
                  <a:lnTo>
                    <a:pt x="489" y="921"/>
                  </a:lnTo>
                  <a:lnTo>
                    <a:pt x="511" y="948"/>
                  </a:lnTo>
                  <a:lnTo>
                    <a:pt x="534" y="974"/>
                  </a:lnTo>
                  <a:lnTo>
                    <a:pt x="556" y="999"/>
                  </a:lnTo>
                  <a:lnTo>
                    <a:pt x="523" y="962"/>
                  </a:lnTo>
                  <a:lnTo>
                    <a:pt x="538" y="980"/>
                  </a:lnTo>
                  <a:lnTo>
                    <a:pt x="551" y="996"/>
                  </a:lnTo>
                  <a:lnTo>
                    <a:pt x="562" y="1009"/>
                  </a:lnTo>
                  <a:lnTo>
                    <a:pt x="571" y="1020"/>
                  </a:lnTo>
                  <a:lnTo>
                    <a:pt x="577" y="1026"/>
                  </a:lnTo>
                  <a:lnTo>
                    <a:pt x="578" y="1028"/>
                  </a:lnTo>
                  <a:lnTo>
                    <a:pt x="591" y="1049"/>
                  </a:lnTo>
                  <a:lnTo>
                    <a:pt x="599" y="1071"/>
                  </a:lnTo>
                  <a:lnTo>
                    <a:pt x="600" y="1094"/>
                  </a:lnTo>
                  <a:lnTo>
                    <a:pt x="596" y="1115"/>
                  </a:lnTo>
                  <a:lnTo>
                    <a:pt x="588" y="1137"/>
                  </a:lnTo>
                  <a:lnTo>
                    <a:pt x="574" y="1158"/>
                  </a:lnTo>
                  <a:lnTo>
                    <a:pt x="556" y="1176"/>
                  </a:lnTo>
                  <a:lnTo>
                    <a:pt x="536" y="1189"/>
                  </a:lnTo>
                  <a:lnTo>
                    <a:pt x="514" y="1199"/>
                  </a:lnTo>
                  <a:lnTo>
                    <a:pt x="491" y="1202"/>
                  </a:lnTo>
                  <a:lnTo>
                    <a:pt x="469" y="1202"/>
                  </a:lnTo>
                  <a:lnTo>
                    <a:pt x="447" y="1196"/>
                  </a:lnTo>
                  <a:lnTo>
                    <a:pt x="428" y="1184"/>
                  </a:lnTo>
                  <a:lnTo>
                    <a:pt x="409" y="1168"/>
                  </a:lnTo>
                  <a:lnTo>
                    <a:pt x="352" y="1098"/>
                  </a:lnTo>
                  <a:lnTo>
                    <a:pt x="390" y="1143"/>
                  </a:lnTo>
                  <a:lnTo>
                    <a:pt x="149" y="855"/>
                  </a:lnTo>
                  <a:lnTo>
                    <a:pt x="104" y="796"/>
                  </a:lnTo>
                  <a:lnTo>
                    <a:pt x="69" y="739"/>
                  </a:lnTo>
                  <a:lnTo>
                    <a:pt x="41" y="682"/>
                  </a:lnTo>
                  <a:lnTo>
                    <a:pt x="21" y="628"/>
                  </a:lnTo>
                  <a:lnTo>
                    <a:pt x="7" y="573"/>
                  </a:lnTo>
                  <a:lnTo>
                    <a:pt x="1" y="522"/>
                  </a:lnTo>
                  <a:lnTo>
                    <a:pt x="0" y="471"/>
                  </a:lnTo>
                  <a:lnTo>
                    <a:pt x="6" y="421"/>
                  </a:lnTo>
                  <a:lnTo>
                    <a:pt x="17" y="375"/>
                  </a:lnTo>
                  <a:lnTo>
                    <a:pt x="33" y="331"/>
                  </a:lnTo>
                  <a:lnTo>
                    <a:pt x="52" y="287"/>
                  </a:lnTo>
                  <a:lnTo>
                    <a:pt x="77" y="248"/>
                  </a:lnTo>
                  <a:lnTo>
                    <a:pt x="103" y="210"/>
                  </a:lnTo>
                  <a:lnTo>
                    <a:pt x="135" y="175"/>
                  </a:lnTo>
                  <a:lnTo>
                    <a:pt x="168" y="144"/>
                  </a:lnTo>
                  <a:lnTo>
                    <a:pt x="203" y="115"/>
                  </a:lnTo>
                  <a:lnTo>
                    <a:pt x="240" y="88"/>
                  </a:lnTo>
                  <a:lnTo>
                    <a:pt x="279" y="65"/>
                  </a:lnTo>
                  <a:lnTo>
                    <a:pt x="318" y="47"/>
                  </a:lnTo>
                  <a:lnTo>
                    <a:pt x="358" y="31"/>
                  </a:lnTo>
                  <a:lnTo>
                    <a:pt x="398" y="19"/>
                  </a:lnTo>
                  <a:lnTo>
                    <a:pt x="466" y="6"/>
                  </a:lnTo>
                  <a:lnTo>
                    <a:pt x="5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9">
              <a:extLst>
                <a:ext uri="{FF2B5EF4-FFF2-40B4-BE49-F238E27FC236}">
                  <a16:creationId xmlns:a16="http://schemas.microsoft.com/office/drawing/2014/main" id="{ED4644BB-791F-6241-8C89-AFA3C1325C38}"/>
                </a:ext>
              </a:extLst>
            </p:cNvPr>
            <p:cNvSpPr>
              <a:spLocks noEditPoints="1"/>
            </p:cNvSpPr>
            <p:nvPr/>
          </p:nvSpPr>
          <p:spPr bwMode="auto">
            <a:xfrm>
              <a:off x="7675563" y="4867276"/>
              <a:ext cx="52388" cy="50800"/>
            </a:xfrm>
            <a:custGeom>
              <a:avLst/>
              <a:gdLst>
                <a:gd name="T0" fmla="*/ 51 w 130"/>
                <a:gd name="T1" fmla="*/ 60 h 128"/>
                <a:gd name="T2" fmla="*/ 70 w 130"/>
                <a:gd name="T3" fmla="*/ 60 h 128"/>
                <a:gd name="T4" fmla="*/ 77 w 130"/>
                <a:gd name="T5" fmla="*/ 59 h 128"/>
                <a:gd name="T6" fmla="*/ 82 w 130"/>
                <a:gd name="T7" fmla="*/ 55 h 128"/>
                <a:gd name="T8" fmla="*/ 83 w 130"/>
                <a:gd name="T9" fmla="*/ 48 h 128"/>
                <a:gd name="T10" fmla="*/ 82 w 130"/>
                <a:gd name="T11" fmla="*/ 42 h 128"/>
                <a:gd name="T12" fmla="*/ 77 w 130"/>
                <a:gd name="T13" fmla="*/ 38 h 128"/>
                <a:gd name="T14" fmla="*/ 71 w 130"/>
                <a:gd name="T15" fmla="*/ 37 h 128"/>
                <a:gd name="T16" fmla="*/ 51 w 130"/>
                <a:gd name="T17" fmla="*/ 37 h 128"/>
                <a:gd name="T18" fmla="*/ 68 w 130"/>
                <a:gd name="T19" fmla="*/ 28 h 128"/>
                <a:gd name="T20" fmla="*/ 89 w 130"/>
                <a:gd name="T21" fmla="*/ 32 h 128"/>
                <a:gd name="T22" fmla="*/ 95 w 130"/>
                <a:gd name="T23" fmla="*/ 48 h 128"/>
                <a:gd name="T24" fmla="*/ 90 w 130"/>
                <a:gd name="T25" fmla="*/ 63 h 128"/>
                <a:gd name="T26" fmla="*/ 76 w 130"/>
                <a:gd name="T27" fmla="*/ 69 h 128"/>
                <a:gd name="T28" fmla="*/ 84 w 130"/>
                <a:gd name="T29" fmla="*/ 101 h 128"/>
                <a:gd name="T30" fmla="*/ 51 w 130"/>
                <a:gd name="T31" fmla="*/ 69 h 128"/>
                <a:gd name="T32" fmla="*/ 40 w 130"/>
                <a:gd name="T33" fmla="*/ 101 h 128"/>
                <a:gd name="T34" fmla="*/ 66 w 130"/>
                <a:gd name="T35" fmla="*/ 11 h 128"/>
                <a:gd name="T36" fmla="*/ 34 w 130"/>
                <a:gd name="T37" fmla="*/ 20 h 128"/>
                <a:gd name="T38" fmla="*/ 16 w 130"/>
                <a:gd name="T39" fmla="*/ 47 h 128"/>
                <a:gd name="T40" fmla="*/ 16 w 130"/>
                <a:gd name="T41" fmla="*/ 82 h 128"/>
                <a:gd name="T42" fmla="*/ 34 w 130"/>
                <a:gd name="T43" fmla="*/ 107 h 128"/>
                <a:gd name="T44" fmla="*/ 66 w 130"/>
                <a:gd name="T45" fmla="*/ 117 h 128"/>
                <a:gd name="T46" fmla="*/ 96 w 130"/>
                <a:gd name="T47" fmla="*/ 107 h 128"/>
                <a:gd name="T48" fmla="*/ 115 w 130"/>
                <a:gd name="T49" fmla="*/ 82 h 128"/>
                <a:gd name="T50" fmla="*/ 115 w 130"/>
                <a:gd name="T51" fmla="*/ 47 h 128"/>
                <a:gd name="T52" fmla="*/ 96 w 130"/>
                <a:gd name="T53" fmla="*/ 20 h 128"/>
                <a:gd name="T54" fmla="*/ 66 w 130"/>
                <a:gd name="T55" fmla="*/ 11 h 128"/>
                <a:gd name="T56" fmla="*/ 85 w 130"/>
                <a:gd name="T57" fmla="*/ 3 h 128"/>
                <a:gd name="T58" fmla="*/ 118 w 130"/>
                <a:gd name="T59" fmla="*/ 25 h 128"/>
                <a:gd name="T60" fmla="*/ 130 w 130"/>
                <a:gd name="T61" fmla="*/ 64 h 128"/>
                <a:gd name="T62" fmla="*/ 118 w 130"/>
                <a:gd name="T63" fmla="*/ 102 h 128"/>
                <a:gd name="T64" fmla="*/ 85 w 130"/>
                <a:gd name="T65" fmla="*/ 125 h 128"/>
                <a:gd name="T66" fmla="*/ 45 w 130"/>
                <a:gd name="T67" fmla="*/ 125 h 128"/>
                <a:gd name="T68" fmla="*/ 13 w 130"/>
                <a:gd name="T69" fmla="*/ 102 h 128"/>
                <a:gd name="T70" fmla="*/ 0 w 130"/>
                <a:gd name="T71" fmla="*/ 64 h 128"/>
                <a:gd name="T72" fmla="*/ 13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6" y="60"/>
                  </a:lnTo>
                  <a:lnTo>
                    <a:pt x="70" y="60"/>
                  </a:lnTo>
                  <a:lnTo>
                    <a:pt x="73" y="59"/>
                  </a:lnTo>
                  <a:lnTo>
                    <a:pt x="77" y="59"/>
                  </a:lnTo>
                  <a:lnTo>
                    <a:pt x="79" y="56"/>
                  </a:lnTo>
                  <a:lnTo>
                    <a:pt x="82" y="55"/>
                  </a:lnTo>
                  <a:lnTo>
                    <a:pt x="83" y="52"/>
                  </a:lnTo>
                  <a:lnTo>
                    <a:pt x="83" y="48"/>
                  </a:lnTo>
                  <a:lnTo>
                    <a:pt x="83" y="44"/>
                  </a:lnTo>
                  <a:lnTo>
                    <a:pt x="82" y="42"/>
                  </a:lnTo>
                  <a:lnTo>
                    <a:pt x="79" y="40"/>
                  </a:lnTo>
                  <a:lnTo>
                    <a:pt x="77" y="38"/>
                  </a:lnTo>
                  <a:lnTo>
                    <a:pt x="73" y="37"/>
                  </a:lnTo>
                  <a:lnTo>
                    <a:pt x="71" y="37"/>
                  </a:lnTo>
                  <a:lnTo>
                    <a:pt x="67" y="37"/>
                  </a:lnTo>
                  <a:lnTo>
                    <a:pt x="51" y="37"/>
                  </a:lnTo>
                  <a:close/>
                  <a:moveTo>
                    <a:pt x="40" y="28"/>
                  </a:moveTo>
                  <a:lnTo>
                    <a:pt x="68" y="28"/>
                  </a:lnTo>
                  <a:lnTo>
                    <a:pt x="81" y="29"/>
                  </a:lnTo>
                  <a:lnTo>
                    <a:pt x="89" y="32"/>
                  </a:lnTo>
                  <a:lnTo>
                    <a:pt x="94" y="38"/>
                  </a:lnTo>
                  <a:lnTo>
                    <a:pt x="95" y="48"/>
                  </a:lnTo>
                  <a:lnTo>
                    <a:pt x="94" y="56"/>
                  </a:lnTo>
                  <a:lnTo>
                    <a:pt x="90" y="63"/>
                  </a:lnTo>
                  <a:lnTo>
                    <a:pt x="83" y="66"/>
                  </a:lnTo>
                  <a:lnTo>
                    <a:pt x="76" y="69"/>
                  </a:lnTo>
                  <a:lnTo>
                    <a:pt x="98" y="101"/>
                  </a:lnTo>
                  <a:lnTo>
                    <a:pt x="84" y="101"/>
                  </a:lnTo>
                  <a:lnTo>
                    <a:pt x="65" y="69"/>
                  </a:lnTo>
                  <a:lnTo>
                    <a:pt x="51" y="69"/>
                  </a:lnTo>
                  <a:lnTo>
                    <a:pt x="51" y="101"/>
                  </a:lnTo>
                  <a:lnTo>
                    <a:pt x="40" y="101"/>
                  </a:lnTo>
                  <a:lnTo>
                    <a:pt x="40" y="28"/>
                  </a:lnTo>
                  <a:close/>
                  <a:moveTo>
                    <a:pt x="66" y="11"/>
                  </a:moveTo>
                  <a:lnTo>
                    <a:pt x="49" y="13"/>
                  </a:lnTo>
                  <a:lnTo>
                    <a:pt x="34" y="20"/>
                  </a:lnTo>
                  <a:lnTo>
                    <a:pt x="23" y="32"/>
                  </a:lnTo>
                  <a:lnTo>
                    <a:pt x="16" y="47"/>
                  </a:lnTo>
                  <a:lnTo>
                    <a:pt x="14" y="64"/>
                  </a:lnTo>
                  <a:lnTo>
                    <a:pt x="16" y="82"/>
                  </a:lnTo>
                  <a:lnTo>
                    <a:pt x="23" y="96"/>
                  </a:lnTo>
                  <a:lnTo>
                    <a:pt x="34" y="107"/>
                  </a:lnTo>
                  <a:lnTo>
                    <a:pt x="49" y="114"/>
                  </a:lnTo>
                  <a:lnTo>
                    <a:pt x="66" y="117"/>
                  </a:lnTo>
                  <a:lnTo>
                    <a:pt x="82" y="114"/>
                  </a:lnTo>
                  <a:lnTo>
                    <a:pt x="96" y="107"/>
                  </a:lnTo>
                  <a:lnTo>
                    <a:pt x="107" y="96"/>
                  </a:lnTo>
                  <a:lnTo>
                    <a:pt x="115" y="82"/>
                  </a:lnTo>
                  <a:lnTo>
                    <a:pt x="118" y="64"/>
                  </a:lnTo>
                  <a:lnTo>
                    <a:pt x="115" y="47"/>
                  </a:lnTo>
                  <a:lnTo>
                    <a:pt x="107" y="32"/>
                  </a:lnTo>
                  <a:lnTo>
                    <a:pt x="96" y="20"/>
                  </a:lnTo>
                  <a:lnTo>
                    <a:pt x="82" y="13"/>
                  </a:lnTo>
                  <a:lnTo>
                    <a:pt x="66" y="11"/>
                  </a:lnTo>
                  <a:close/>
                  <a:moveTo>
                    <a:pt x="66" y="0"/>
                  </a:moveTo>
                  <a:lnTo>
                    <a:pt x="85" y="3"/>
                  </a:lnTo>
                  <a:lnTo>
                    <a:pt x="104" y="12"/>
                  </a:lnTo>
                  <a:lnTo>
                    <a:pt x="118" y="25"/>
                  </a:lnTo>
                  <a:lnTo>
                    <a:pt x="127" y="43"/>
                  </a:lnTo>
                  <a:lnTo>
                    <a:pt x="130" y="64"/>
                  </a:lnTo>
                  <a:lnTo>
                    <a:pt x="127" y="84"/>
                  </a:lnTo>
                  <a:lnTo>
                    <a:pt x="118" y="102"/>
                  </a:lnTo>
                  <a:lnTo>
                    <a:pt x="104" y="116"/>
                  </a:lnTo>
                  <a:lnTo>
                    <a:pt x="85" y="125"/>
                  </a:lnTo>
                  <a:lnTo>
                    <a:pt x="66" y="128"/>
                  </a:lnTo>
                  <a:lnTo>
                    <a:pt x="45" y="125"/>
                  </a:lnTo>
                  <a:lnTo>
                    <a:pt x="27" y="116"/>
                  </a:lnTo>
                  <a:lnTo>
                    <a:pt x="13" y="102"/>
                  </a:lnTo>
                  <a:lnTo>
                    <a:pt x="4" y="84"/>
                  </a:lnTo>
                  <a:lnTo>
                    <a:pt x="0" y="64"/>
                  </a:lnTo>
                  <a:lnTo>
                    <a:pt x="4" y="43"/>
                  </a:lnTo>
                  <a:lnTo>
                    <a:pt x="13" y="25"/>
                  </a:lnTo>
                  <a:lnTo>
                    <a:pt x="27" y="12"/>
                  </a:lnTo>
                  <a:lnTo>
                    <a:pt x="45" y="3"/>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0">
              <a:extLst>
                <a:ext uri="{FF2B5EF4-FFF2-40B4-BE49-F238E27FC236}">
                  <a16:creationId xmlns:a16="http://schemas.microsoft.com/office/drawing/2014/main" id="{2DAE9313-7E29-324E-B411-25184A85F9E3}"/>
                </a:ext>
              </a:extLst>
            </p:cNvPr>
            <p:cNvSpPr>
              <a:spLocks noEditPoints="1"/>
            </p:cNvSpPr>
            <p:nvPr/>
          </p:nvSpPr>
          <p:spPr bwMode="auto">
            <a:xfrm>
              <a:off x="6591301" y="4867276"/>
              <a:ext cx="52388" cy="50800"/>
            </a:xfrm>
            <a:custGeom>
              <a:avLst/>
              <a:gdLst>
                <a:gd name="T0" fmla="*/ 51 w 130"/>
                <a:gd name="T1" fmla="*/ 60 h 128"/>
                <a:gd name="T2" fmla="*/ 69 w 130"/>
                <a:gd name="T3" fmla="*/ 60 h 128"/>
                <a:gd name="T4" fmla="*/ 75 w 130"/>
                <a:gd name="T5" fmla="*/ 59 h 128"/>
                <a:gd name="T6" fmla="*/ 81 w 130"/>
                <a:gd name="T7" fmla="*/ 55 h 128"/>
                <a:gd name="T8" fmla="*/ 82 w 130"/>
                <a:gd name="T9" fmla="*/ 48 h 128"/>
                <a:gd name="T10" fmla="*/ 81 w 130"/>
                <a:gd name="T11" fmla="*/ 42 h 128"/>
                <a:gd name="T12" fmla="*/ 76 w 130"/>
                <a:gd name="T13" fmla="*/ 38 h 128"/>
                <a:gd name="T14" fmla="*/ 70 w 130"/>
                <a:gd name="T15" fmla="*/ 37 h 128"/>
                <a:gd name="T16" fmla="*/ 51 w 130"/>
                <a:gd name="T17" fmla="*/ 37 h 128"/>
                <a:gd name="T18" fmla="*/ 68 w 130"/>
                <a:gd name="T19" fmla="*/ 28 h 128"/>
                <a:gd name="T20" fmla="*/ 88 w 130"/>
                <a:gd name="T21" fmla="*/ 32 h 128"/>
                <a:gd name="T22" fmla="*/ 94 w 130"/>
                <a:gd name="T23" fmla="*/ 48 h 128"/>
                <a:gd name="T24" fmla="*/ 88 w 130"/>
                <a:gd name="T25" fmla="*/ 63 h 128"/>
                <a:gd name="T26" fmla="*/ 75 w 130"/>
                <a:gd name="T27" fmla="*/ 69 h 128"/>
                <a:gd name="T28" fmla="*/ 83 w 130"/>
                <a:gd name="T29" fmla="*/ 101 h 128"/>
                <a:gd name="T30" fmla="*/ 51 w 130"/>
                <a:gd name="T31" fmla="*/ 69 h 128"/>
                <a:gd name="T32" fmla="*/ 40 w 130"/>
                <a:gd name="T33" fmla="*/ 101 h 128"/>
                <a:gd name="T34" fmla="*/ 64 w 130"/>
                <a:gd name="T35" fmla="*/ 11 h 128"/>
                <a:gd name="T36" fmla="*/ 34 w 130"/>
                <a:gd name="T37" fmla="*/ 20 h 128"/>
                <a:gd name="T38" fmla="*/ 14 w 130"/>
                <a:gd name="T39" fmla="*/ 47 h 128"/>
                <a:gd name="T40" fmla="*/ 14 w 130"/>
                <a:gd name="T41" fmla="*/ 82 h 128"/>
                <a:gd name="T42" fmla="*/ 34 w 130"/>
                <a:gd name="T43" fmla="*/ 107 h 128"/>
                <a:gd name="T44" fmla="*/ 64 w 130"/>
                <a:gd name="T45" fmla="*/ 117 h 128"/>
                <a:gd name="T46" fmla="*/ 96 w 130"/>
                <a:gd name="T47" fmla="*/ 107 h 128"/>
                <a:gd name="T48" fmla="*/ 114 w 130"/>
                <a:gd name="T49" fmla="*/ 82 h 128"/>
                <a:gd name="T50" fmla="*/ 114 w 130"/>
                <a:gd name="T51" fmla="*/ 47 h 128"/>
                <a:gd name="T52" fmla="*/ 96 w 130"/>
                <a:gd name="T53" fmla="*/ 20 h 128"/>
                <a:gd name="T54" fmla="*/ 64 w 130"/>
                <a:gd name="T55" fmla="*/ 11 h 128"/>
                <a:gd name="T56" fmla="*/ 85 w 130"/>
                <a:gd name="T57" fmla="*/ 3 h 128"/>
                <a:gd name="T58" fmla="*/ 117 w 130"/>
                <a:gd name="T59" fmla="*/ 25 h 128"/>
                <a:gd name="T60" fmla="*/ 130 w 130"/>
                <a:gd name="T61" fmla="*/ 64 h 128"/>
                <a:gd name="T62" fmla="*/ 117 w 130"/>
                <a:gd name="T63" fmla="*/ 102 h 128"/>
                <a:gd name="T64" fmla="*/ 85 w 130"/>
                <a:gd name="T65" fmla="*/ 125 h 128"/>
                <a:gd name="T66" fmla="*/ 45 w 130"/>
                <a:gd name="T67" fmla="*/ 125 h 128"/>
                <a:gd name="T68" fmla="*/ 12 w 130"/>
                <a:gd name="T69" fmla="*/ 102 h 128"/>
                <a:gd name="T70" fmla="*/ 0 w 130"/>
                <a:gd name="T71" fmla="*/ 64 h 128"/>
                <a:gd name="T72" fmla="*/ 12 w 130"/>
                <a:gd name="T73" fmla="*/ 25 h 128"/>
                <a:gd name="T74" fmla="*/ 45 w 130"/>
                <a:gd name="T75"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28">
                  <a:moveTo>
                    <a:pt x="51" y="37"/>
                  </a:moveTo>
                  <a:lnTo>
                    <a:pt x="51" y="60"/>
                  </a:lnTo>
                  <a:lnTo>
                    <a:pt x="64" y="60"/>
                  </a:lnTo>
                  <a:lnTo>
                    <a:pt x="69" y="60"/>
                  </a:lnTo>
                  <a:lnTo>
                    <a:pt x="73" y="59"/>
                  </a:lnTo>
                  <a:lnTo>
                    <a:pt x="75" y="59"/>
                  </a:lnTo>
                  <a:lnTo>
                    <a:pt x="79" y="56"/>
                  </a:lnTo>
                  <a:lnTo>
                    <a:pt x="81" y="55"/>
                  </a:lnTo>
                  <a:lnTo>
                    <a:pt x="82" y="52"/>
                  </a:lnTo>
                  <a:lnTo>
                    <a:pt x="82" y="48"/>
                  </a:lnTo>
                  <a:lnTo>
                    <a:pt x="82" y="44"/>
                  </a:lnTo>
                  <a:lnTo>
                    <a:pt x="81" y="42"/>
                  </a:lnTo>
                  <a:lnTo>
                    <a:pt x="79" y="40"/>
                  </a:lnTo>
                  <a:lnTo>
                    <a:pt x="76" y="38"/>
                  </a:lnTo>
                  <a:lnTo>
                    <a:pt x="73" y="37"/>
                  </a:lnTo>
                  <a:lnTo>
                    <a:pt x="70" y="37"/>
                  </a:lnTo>
                  <a:lnTo>
                    <a:pt x="66" y="37"/>
                  </a:lnTo>
                  <a:lnTo>
                    <a:pt x="51" y="37"/>
                  </a:lnTo>
                  <a:close/>
                  <a:moveTo>
                    <a:pt x="40" y="28"/>
                  </a:moveTo>
                  <a:lnTo>
                    <a:pt x="68" y="28"/>
                  </a:lnTo>
                  <a:lnTo>
                    <a:pt x="80" y="29"/>
                  </a:lnTo>
                  <a:lnTo>
                    <a:pt x="88" y="32"/>
                  </a:lnTo>
                  <a:lnTo>
                    <a:pt x="93" y="38"/>
                  </a:lnTo>
                  <a:lnTo>
                    <a:pt x="94" y="48"/>
                  </a:lnTo>
                  <a:lnTo>
                    <a:pt x="93" y="56"/>
                  </a:lnTo>
                  <a:lnTo>
                    <a:pt x="88" y="63"/>
                  </a:lnTo>
                  <a:lnTo>
                    <a:pt x="82" y="66"/>
                  </a:lnTo>
                  <a:lnTo>
                    <a:pt x="75" y="69"/>
                  </a:lnTo>
                  <a:lnTo>
                    <a:pt x="96" y="101"/>
                  </a:lnTo>
                  <a:lnTo>
                    <a:pt x="83" y="101"/>
                  </a:lnTo>
                  <a:lnTo>
                    <a:pt x="64" y="69"/>
                  </a:lnTo>
                  <a:lnTo>
                    <a:pt x="51" y="69"/>
                  </a:lnTo>
                  <a:lnTo>
                    <a:pt x="51" y="101"/>
                  </a:lnTo>
                  <a:lnTo>
                    <a:pt x="40" y="101"/>
                  </a:lnTo>
                  <a:lnTo>
                    <a:pt x="40" y="28"/>
                  </a:lnTo>
                  <a:close/>
                  <a:moveTo>
                    <a:pt x="64" y="11"/>
                  </a:moveTo>
                  <a:lnTo>
                    <a:pt x="48" y="13"/>
                  </a:lnTo>
                  <a:lnTo>
                    <a:pt x="34" y="20"/>
                  </a:lnTo>
                  <a:lnTo>
                    <a:pt x="22" y="32"/>
                  </a:lnTo>
                  <a:lnTo>
                    <a:pt x="14" y="47"/>
                  </a:lnTo>
                  <a:lnTo>
                    <a:pt x="12" y="64"/>
                  </a:lnTo>
                  <a:lnTo>
                    <a:pt x="14" y="82"/>
                  </a:lnTo>
                  <a:lnTo>
                    <a:pt x="22" y="96"/>
                  </a:lnTo>
                  <a:lnTo>
                    <a:pt x="34" y="107"/>
                  </a:lnTo>
                  <a:lnTo>
                    <a:pt x="48" y="114"/>
                  </a:lnTo>
                  <a:lnTo>
                    <a:pt x="64" y="117"/>
                  </a:lnTo>
                  <a:lnTo>
                    <a:pt x="81" y="114"/>
                  </a:lnTo>
                  <a:lnTo>
                    <a:pt x="96" y="107"/>
                  </a:lnTo>
                  <a:lnTo>
                    <a:pt x="107" y="96"/>
                  </a:lnTo>
                  <a:lnTo>
                    <a:pt x="114" y="82"/>
                  </a:lnTo>
                  <a:lnTo>
                    <a:pt x="116" y="64"/>
                  </a:lnTo>
                  <a:lnTo>
                    <a:pt x="114" y="47"/>
                  </a:lnTo>
                  <a:lnTo>
                    <a:pt x="107" y="32"/>
                  </a:lnTo>
                  <a:lnTo>
                    <a:pt x="96" y="20"/>
                  </a:lnTo>
                  <a:lnTo>
                    <a:pt x="81" y="13"/>
                  </a:lnTo>
                  <a:lnTo>
                    <a:pt x="64" y="11"/>
                  </a:lnTo>
                  <a:close/>
                  <a:moveTo>
                    <a:pt x="64" y="0"/>
                  </a:moveTo>
                  <a:lnTo>
                    <a:pt x="85" y="3"/>
                  </a:lnTo>
                  <a:lnTo>
                    <a:pt x="103" y="12"/>
                  </a:lnTo>
                  <a:lnTo>
                    <a:pt x="117" y="25"/>
                  </a:lnTo>
                  <a:lnTo>
                    <a:pt x="126" y="43"/>
                  </a:lnTo>
                  <a:lnTo>
                    <a:pt x="130" y="64"/>
                  </a:lnTo>
                  <a:lnTo>
                    <a:pt x="126" y="84"/>
                  </a:lnTo>
                  <a:lnTo>
                    <a:pt x="117" y="102"/>
                  </a:lnTo>
                  <a:lnTo>
                    <a:pt x="103" y="116"/>
                  </a:lnTo>
                  <a:lnTo>
                    <a:pt x="85" y="125"/>
                  </a:lnTo>
                  <a:lnTo>
                    <a:pt x="64" y="128"/>
                  </a:lnTo>
                  <a:lnTo>
                    <a:pt x="45" y="125"/>
                  </a:lnTo>
                  <a:lnTo>
                    <a:pt x="26" y="116"/>
                  </a:lnTo>
                  <a:lnTo>
                    <a:pt x="12" y="102"/>
                  </a:lnTo>
                  <a:lnTo>
                    <a:pt x="2" y="84"/>
                  </a:lnTo>
                  <a:lnTo>
                    <a:pt x="0" y="64"/>
                  </a:lnTo>
                  <a:lnTo>
                    <a:pt x="2" y="43"/>
                  </a:lnTo>
                  <a:lnTo>
                    <a:pt x="12" y="25"/>
                  </a:lnTo>
                  <a:lnTo>
                    <a:pt x="26" y="12"/>
                  </a:lnTo>
                  <a:lnTo>
                    <a:pt x="45"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12" name="TextBox 3">
            <a:extLst>
              <a:ext uri="{FF2B5EF4-FFF2-40B4-BE49-F238E27FC236}">
                <a16:creationId xmlns:a16="http://schemas.microsoft.com/office/drawing/2014/main" id="{ACAC6727-2088-4147-A38A-47850B89BAF6}"/>
              </a:ext>
            </a:extLst>
          </p:cNvPr>
          <p:cNvSpPr txBox="1">
            <a:spLocks noChangeAspect="1"/>
          </p:cNvSpPr>
          <p:nvPr/>
        </p:nvSpPr>
        <p:spPr>
          <a:xfrm>
            <a:off x="4413504" y="6516793"/>
            <a:ext cx="3352800" cy="297646"/>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lumMod val="50000"/>
                  </a:schemeClr>
                </a:solidFill>
                <a:effectLst/>
                <a:uLnTx/>
                <a:uFillTx/>
                <a:latin typeface="+mn-lt"/>
                <a:ea typeface="Calibri" charset="0"/>
                <a:cs typeface="Arial" panose="020B0604020202020204" pitchFamily="34" charset="0"/>
              </a:rPr>
              <a:t>Company Confidential – For Internal Use Only</a:t>
            </a:r>
          </a:p>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2">
                    <a:lumMod val="50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4577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losing SA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640452-C0E9-BB4A-8CF5-CE4FAA54E306}"/>
              </a:ext>
            </a:extLst>
          </p:cNvPr>
          <p:cNvSpPr/>
          <p:nvPr/>
        </p:nvSpPr>
        <p:spPr>
          <a:xfrm>
            <a:off x="1" y="-8061"/>
            <a:ext cx="12163455" cy="683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close up of a logo&#10;&#10;Description automatically generated">
            <a:extLst>
              <a:ext uri="{FF2B5EF4-FFF2-40B4-BE49-F238E27FC236}">
                <a16:creationId xmlns:a16="http://schemas.microsoft.com/office/drawing/2014/main" id="{55DCED66-1892-224F-B3AD-DC1323E4C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971800" cy="6858000"/>
          </a:xfrm>
          <a:prstGeom prst="rect">
            <a:avLst/>
          </a:prstGeom>
        </p:spPr>
      </p:pic>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1835538" y="2391584"/>
            <a:ext cx="8520925" cy="2074832"/>
          </a:xfrm>
        </p:spPr>
        <p:txBody>
          <a:bodyPr anchor="ctr">
            <a:normAutofit/>
          </a:bodyPr>
          <a:lstStyle>
            <a:lvl1pPr marL="0" indent="0" algn="ctr">
              <a:buNone/>
              <a:defRPr lang="en-US" sz="4000" b="1" kern="1200" dirty="0">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text styles</a:t>
            </a:r>
          </a:p>
        </p:txBody>
      </p:sp>
      <p:sp>
        <p:nvSpPr>
          <p:cNvPr id="11" name="Rectangle 10">
            <a:extLst>
              <a:ext uri="{FF2B5EF4-FFF2-40B4-BE49-F238E27FC236}">
                <a16:creationId xmlns:a16="http://schemas.microsoft.com/office/drawing/2014/main" id="{60F2F4D0-EB0E-3842-9785-6EF69081820E}"/>
              </a:ext>
            </a:extLst>
          </p:cNvPr>
          <p:cNvSpPr/>
          <p:nvPr/>
        </p:nvSpPr>
        <p:spPr>
          <a:xfrm>
            <a:off x="1" y="0"/>
            <a:ext cx="3207900" cy="6864096"/>
          </a:xfrm>
          <a:prstGeom prst="rect">
            <a:avLst/>
          </a:prstGeom>
          <a:gradFill flip="none" rotWithShape="1">
            <a:gsLst>
              <a:gs pos="2000">
                <a:schemeClr val="tx2">
                  <a:alpha val="0"/>
                </a:schemeClr>
              </a:gs>
              <a:gs pos="100000">
                <a:schemeClr val="tx2">
                  <a:alpha val="3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BDDF8B79-0449-724D-9AE1-DD5080E117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48847" y="5967045"/>
            <a:ext cx="1483157" cy="825136"/>
          </a:xfrm>
          <a:prstGeom prst="rect">
            <a:avLst/>
          </a:prstGeom>
        </p:spPr>
      </p:pic>
      <p:sp>
        <p:nvSpPr>
          <p:cNvPr id="2" name="TextBox 1">
            <a:extLst>
              <a:ext uri="{FF2B5EF4-FFF2-40B4-BE49-F238E27FC236}">
                <a16:creationId xmlns:a16="http://schemas.microsoft.com/office/drawing/2014/main" id="{503DB4AB-A9DE-4660-939A-CBDF75AC178E}"/>
              </a:ext>
            </a:extLst>
          </p:cNvPr>
          <p:cNvSpPr txBox="1"/>
          <p:nvPr/>
        </p:nvSpPr>
        <p:spPr>
          <a:xfrm>
            <a:off x="5467324" y="5517945"/>
            <a:ext cx="1285800" cy="502766"/>
          </a:xfrm>
          <a:prstGeom prst="rect">
            <a:avLst/>
          </a:prstGeom>
          <a:noFill/>
        </p:spPr>
        <p:txBody>
          <a:bodyPr wrap="none" rtlCol="0">
            <a:spAutoFit/>
          </a:bodyPr>
          <a:lstStyle/>
          <a:p>
            <a:pPr algn="ctr"/>
            <a:r>
              <a:rPr lang="en-US" sz="2667">
                <a:solidFill>
                  <a:schemeClr val="bg1"/>
                </a:solidFill>
                <a:latin typeface="+mj-lt"/>
              </a:rPr>
              <a:t>sas.com</a:t>
            </a:r>
          </a:p>
        </p:txBody>
      </p:sp>
      <p:sp>
        <p:nvSpPr>
          <p:cNvPr id="10" name="TextBox 3">
            <a:extLst>
              <a:ext uri="{FF2B5EF4-FFF2-40B4-BE49-F238E27FC236}">
                <a16:creationId xmlns:a16="http://schemas.microsoft.com/office/drawing/2014/main" id="{EBDB97C4-A9A5-5240-872E-02735FE065C9}"/>
              </a:ext>
            </a:extLst>
          </p:cNvPr>
          <p:cNvSpPr txBox="1">
            <a:spLocks noChangeAspect="1"/>
          </p:cNvSpPr>
          <p:nvPr userDrawn="1"/>
        </p:nvSpPr>
        <p:spPr>
          <a:xfrm>
            <a:off x="4413504" y="6516793"/>
            <a:ext cx="3352800" cy="297646"/>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Company Confidential – For Internal Use Only</a:t>
            </a:r>
          </a:p>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Tree>
    <p:custDataLst>
      <p:tags r:id="rId1"/>
    </p:custDataLst>
    <p:extLst>
      <p:ext uri="{BB962C8B-B14F-4D97-AF65-F5344CB8AC3E}">
        <p14:creationId xmlns:p14="http://schemas.microsoft.com/office/powerpoint/2010/main" val="32974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Image Only">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409415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S - Content with Caption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E60C6F-E980-EE42-AE99-4BF9E126C012}"/>
              </a:ext>
            </a:extLst>
          </p:cNvPr>
          <p:cNvSpPr/>
          <p:nvPr/>
        </p:nvSpPr>
        <p:spPr>
          <a:xfrm>
            <a:off x="0" y="0"/>
            <a:ext cx="4169664" cy="6858000"/>
          </a:xfrm>
          <a:prstGeom prst="rect">
            <a:avLst/>
          </a:prstGeom>
          <a:gradFill flip="none" rotWithShape="1">
            <a:gsLst>
              <a:gs pos="0">
                <a:schemeClr val="tx2">
                  <a:lumMod val="90000"/>
                  <a:lumOff val="1000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1">
            <a:extLst>
              <a:ext uri="{FF2B5EF4-FFF2-40B4-BE49-F238E27FC236}">
                <a16:creationId xmlns:a16="http://schemas.microsoft.com/office/drawing/2014/main" id="{32F2FC9C-401F-5C4C-88BC-0A45460C4F9C}"/>
              </a:ext>
            </a:extLst>
          </p:cNvPr>
          <p:cNvSpPr>
            <a:spLocks noGrp="1"/>
          </p:cNvSpPr>
          <p:nvPr>
            <p:ph type="title" hasCustomPrompt="1"/>
          </p:nvPr>
        </p:nvSpPr>
        <p:spPr>
          <a:xfrm>
            <a:off x="0" y="305183"/>
            <a:ext cx="4169664" cy="424732"/>
          </a:xfrm>
        </p:spPr>
        <p:txBody>
          <a:bodyPr lIns="91440" rIns="91440" anchor="t" anchorCtr="0">
            <a:spAutoFit/>
          </a:bodyPr>
          <a:lstStyle>
            <a:lvl1pPr algn="ctr" defTabSz="243834">
              <a:spcBef>
                <a:spcPts val="0"/>
              </a:spcBef>
              <a:defRPr sz="2400" baseline="0">
                <a:solidFill>
                  <a:schemeClr val="accent1">
                    <a:lumMod val="60000"/>
                    <a:lumOff val="40000"/>
                  </a:schemeClr>
                </a:solidFill>
                <a:effectLst/>
                <a:latin typeface="+mj-lt"/>
              </a:defRPr>
            </a:lvl1pPr>
          </a:lstStyle>
          <a:p>
            <a:r>
              <a:rPr lang="en-US"/>
              <a:t>Click to add title</a:t>
            </a:r>
          </a:p>
        </p:txBody>
      </p:sp>
      <p:sp>
        <p:nvSpPr>
          <p:cNvPr id="4" name="Text Placeholder 4">
            <a:extLst>
              <a:ext uri="{FF2B5EF4-FFF2-40B4-BE49-F238E27FC236}">
                <a16:creationId xmlns:a16="http://schemas.microsoft.com/office/drawing/2014/main" id="{0ADB52DD-F50B-834D-99B3-5D1C55A9E47D}"/>
              </a:ext>
            </a:extLst>
          </p:cNvPr>
          <p:cNvSpPr>
            <a:spLocks noGrp="1"/>
          </p:cNvSpPr>
          <p:nvPr>
            <p:ph type="body" sz="quarter" idx="13" hasCustomPrompt="1"/>
          </p:nvPr>
        </p:nvSpPr>
        <p:spPr>
          <a:xfrm>
            <a:off x="548640" y="1328926"/>
            <a:ext cx="3072384" cy="820737"/>
          </a:xfrm>
        </p:spPr>
        <p:txBody>
          <a:bodyPr wrap="square" anchor="t" anchorCtr="0">
            <a:spAutoFit/>
          </a:bodyPr>
          <a:lstStyle>
            <a:lvl1pPr marL="0" indent="-243834" algn="l">
              <a:buFont typeface="Arial" pitchFamily="34" charset="0"/>
              <a:buNone/>
              <a:defRPr sz="2667" b="0" cap="none" baseline="0">
                <a:solidFill>
                  <a:schemeClr val="bg1">
                    <a:lumMod val="85000"/>
                  </a:schemeClr>
                </a:solidFill>
                <a:effectLst/>
                <a:latin typeface="+mn-lt"/>
              </a:defRPr>
            </a:lvl1pPr>
          </a:lstStyle>
          <a:p>
            <a:pPr lvl="0"/>
            <a:r>
              <a:rPr lang="en-US"/>
              <a:t>Click to edit caption text</a:t>
            </a:r>
          </a:p>
        </p:txBody>
      </p:sp>
      <p:sp>
        <p:nvSpPr>
          <p:cNvPr id="6" name="Text Placeholder 2">
            <a:extLst>
              <a:ext uri="{FF2B5EF4-FFF2-40B4-BE49-F238E27FC236}">
                <a16:creationId xmlns:a16="http://schemas.microsoft.com/office/drawing/2014/main" id="{AC4D2804-3DAD-EE40-936A-43F13F80C8DF}"/>
              </a:ext>
            </a:extLst>
          </p:cNvPr>
          <p:cNvSpPr>
            <a:spLocks noGrp="1"/>
          </p:cNvSpPr>
          <p:nvPr>
            <p:ph type="body" sz="quarter" idx="11" hasCustomPrompt="1"/>
          </p:nvPr>
        </p:nvSpPr>
        <p:spPr>
          <a:xfrm>
            <a:off x="4169664" y="850213"/>
            <a:ext cx="8022336" cy="365760"/>
          </a:xfrm>
        </p:spPr>
        <p:txBody>
          <a:bodyPr wrap="square" lIns="182880" rIns="182880" anchor="ctr" anchorCtr="0">
            <a:noAutofit/>
          </a:bodyPr>
          <a:lstStyle>
            <a:lvl1pPr marL="0" indent="0" algn="ctr">
              <a:lnSpc>
                <a:spcPct val="100000"/>
              </a:lnSpc>
              <a:spcBef>
                <a:spcPts val="0"/>
              </a:spcBef>
              <a:buFont typeface="Arial" pitchFamily="34" charset="0"/>
              <a:buNone/>
              <a:defRPr sz="2400" b="0" cap="none" baseline="0">
                <a:solidFill>
                  <a:schemeClr val="accent1">
                    <a:lumMod val="60000"/>
                    <a:lumOff val="40000"/>
                  </a:schemeClr>
                </a:solidFill>
                <a:effectLst/>
                <a:latin typeface="+mj-lt"/>
              </a:defRPr>
            </a:lvl1pPr>
          </a:lstStyle>
          <a:p>
            <a:pPr lvl="0"/>
            <a:r>
              <a:rPr lang="en-US"/>
              <a:t>Click to add subtitle</a:t>
            </a:r>
          </a:p>
        </p:txBody>
      </p:sp>
      <p:sp>
        <p:nvSpPr>
          <p:cNvPr id="7" name="Content Placeholder 3">
            <a:extLst>
              <a:ext uri="{FF2B5EF4-FFF2-40B4-BE49-F238E27FC236}">
                <a16:creationId xmlns:a16="http://schemas.microsoft.com/office/drawing/2014/main" id="{6A0DAF33-5110-D340-8044-FA8F4990F845}"/>
              </a:ext>
            </a:extLst>
          </p:cNvPr>
          <p:cNvSpPr>
            <a:spLocks noGrp="1"/>
          </p:cNvSpPr>
          <p:nvPr>
            <p:ph sz="quarter" idx="15" hasCustomPrompt="1"/>
          </p:nvPr>
        </p:nvSpPr>
        <p:spPr>
          <a:xfrm>
            <a:off x="4169664" y="1227116"/>
            <a:ext cx="8022336" cy="5620871"/>
          </a:xfrm>
        </p:spPr>
        <p:txBody>
          <a:bodyPr wrap="square" lIns="365760" rIns="274320" bIns="91440" anchor="t" anchorCtr="0">
            <a:normAutofit/>
          </a:bodyPr>
          <a:lstStyle>
            <a:lvl1pPr>
              <a:buClr>
                <a:schemeClr val="bg2"/>
              </a:buClr>
              <a:defRPr sz="2667" baseline="0">
                <a:solidFill>
                  <a:schemeClr val="bg1"/>
                </a:solidFill>
              </a:defRPr>
            </a:lvl1pPr>
            <a:lvl2pPr>
              <a:buClr>
                <a:schemeClr val="bg2"/>
              </a:buClr>
              <a:defRPr baseline="0">
                <a:solidFill>
                  <a:schemeClr val="bg1">
                    <a:lumMod val="75000"/>
                  </a:schemeClr>
                </a:solidFill>
              </a:defRPr>
            </a:lvl2pPr>
            <a:lvl3pPr>
              <a:buClr>
                <a:schemeClr val="bg2"/>
              </a:buClr>
              <a:defRPr baseline="0">
                <a:solidFill>
                  <a:schemeClr val="bg1">
                    <a:lumMod val="75000"/>
                  </a:schemeClr>
                </a:solidFill>
              </a:defRPr>
            </a:lvl3pPr>
            <a:lvl4pPr>
              <a:defRPr baseline="0"/>
            </a:lvl4pPr>
            <a:lvl5pPr>
              <a:defRPr baseline="0"/>
            </a:lvl5pPr>
          </a:lstStyle>
          <a:p>
            <a:pPr lvl="0"/>
            <a:r>
              <a:rPr lang="en-US"/>
              <a:t>Click to add text or click an icon to add other content types.</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841ED34-FEB5-C146-83AC-389AC6CD9768}"/>
              </a:ext>
            </a:extLst>
          </p:cNvPr>
          <p:cNvSpPr>
            <a:spLocks noGrp="1"/>
          </p:cNvSpPr>
          <p:nvPr>
            <p:ph type="body" sz="quarter" idx="16" hasCustomPrompt="1"/>
          </p:nvPr>
        </p:nvSpPr>
        <p:spPr>
          <a:xfrm>
            <a:off x="4169834" y="305183"/>
            <a:ext cx="8022167" cy="546100"/>
          </a:xfrm>
        </p:spPr>
        <p:txBody>
          <a:bodyPr>
            <a:noAutofit/>
          </a:bodyPr>
          <a:lstStyle>
            <a:lvl1pPr marL="0" indent="0" algn="ctr">
              <a:buNone/>
              <a:defRPr sz="3733" b="1">
                <a:latin typeface="+mn-lt"/>
              </a:defRPr>
            </a:lvl1pPr>
          </a:lstStyle>
          <a:p>
            <a:pPr lvl="0"/>
            <a:r>
              <a:rPr lang="en-US"/>
              <a:t>Click to add title</a:t>
            </a:r>
          </a:p>
        </p:txBody>
      </p:sp>
      <p:grpSp>
        <p:nvGrpSpPr>
          <p:cNvPr id="16" name="Group 15">
            <a:extLst>
              <a:ext uri="{FF2B5EF4-FFF2-40B4-BE49-F238E27FC236}">
                <a16:creationId xmlns:a16="http://schemas.microsoft.com/office/drawing/2014/main" id="{9E23137D-5031-B540-810B-5B5014DDB875}"/>
              </a:ext>
            </a:extLst>
          </p:cNvPr>
          <p:cNvGrpSpPr/>
          <p:nvPr/>
        </p:nvGrpSpPr>
        <p:grpSpPr>
          <a:xfrm>
            <a:off x="133507" y="5204181"/>
            <a:ext cx="2458117" cy="1478571"/>
            <a:chOff x="92670" y="3892522"/>
            <a:chExt cx="1843588" cy="1108928"/>
          </a:xfrm>
        </p:grpSpPr>
        <p:sp>
          <p:nvSpPr>
            <p:cNvPr id="17" name="Freeform 16">
              <a:extLst>
                <a:ext uri="{FF2B5EF4-FFF2-40B4-BE49-F238E27FC236}">
                  <a16:creationId xmlns:a16="http://schemas.microsoft.com/office/drawing/2014/main" id="{84F2A5B7-99AC-BD49-8594-6DAE464CF372}"/>
                </a:ext>
              </a:extLst>
            </p:cNvPr>
            <p:cNvSpPr/>
            <p:nvPr/>
          </p:nvSpPr>
          <p:spPr>
            <a:xfrm>
              <a:off x="1836799"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18" name="Freeform 17">
              <a:extLst>
                <a:ext uri="{FF2B5EF4-FFF2-40B4-BE49-F238E27FC236}">
                  <a16:creationId xmlns:a16="http://schemas.microsoft.com/office/drawing/2014/main" id="{AE995F31-A398-C943-8027-FFECF81903AA}"/>
                </a:ext>
              </a:extLst>
            </p:cNvPr>
            <p:cNvSpPr/>
            <p:nvPr/>
          </p:nvSpPr>
          <p:spPr>
            <a:xfrm>
              <a:off x="1587637"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9" name="Freeform 18">
              <a:extLst>
                <a:ext uri="{FF2B5EF4-FFF2-40B4-BE49-F238E27FC236}">
                  <a16:creationId xmlns:a16="http://schemas.microsoft.com/office/drawing/2014/main" id="{60762E83-CF17-2247-AB0C-CDF3C02BC0D7}"/>
                </a:ext>
              </a:extLst>
            </p:cNvPr>
            <p:cNvSpPr/>
            <p:nvPr/>
          </p:nvSpPr>
          <p:spPr>
            <a:xfrm>
              <a:off x="1338476"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0" name="Freeform 19">
              <a:extLst>
                <a:ext uri="{FF2B5EF4-FFF2-40B4-BE49-F238E27FC236}">
                  <a16:creationId xmlns:a16="http://schemas.microsoft.com/office/drawing/2014/main" id="{067A16E5-88F6-E34C-ADB8-42534BE72FC5}"/>
                </a:ext>
              </a:extLst>
            </p:cNvPr>
            <p:cNvSpPr/>
            <p:nvPr/>
          </p:nvSpPr>
          <p:spPr>
            <a:xfrm>
              <a:off x="1089315"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1" name="Freeform 20">
              <a:extLst>
                <a:ext uri="{FF2B5EF4-FFF2-40B4-BE49-F238E27FC236}">
                  <a16:creationId xmlns:a16="http://schemas.microsoft.com/office/drawing/2014/main" id="{87822DD3-7A44-584E-8FDE-044968D0AF24}"/>
                </a:ext>
              </a:extLst>
            </p:cNvPr>
            <p:cNvSpPr/>
            <p:nvPr/>
          </p:nvSpPr>
          <p:spPr>
            <a:xfrm>
              <a:off x="1089315"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2" name="Freeform 21">
              <a:extLst>
                <a:ext uri="{FF2B5EF4-FFF2-40B4-BE49-F238E27FC236}">
                  <a16:creationId xmlns:a16="http://schemas.microsoft.com/office/drawing/2014/main" id="{1CC0BCCA-D6DE-DD4E-8026-E1C841BE8CA7}"/>
                </a:ext>
              </a:extLst>
            </p:cNvPr>
            <p:cNvSpPr/>
            <p:nvPr/>
          </p:nvSpPr>
          <p:spPr>
            <a:xfrm>
              <a:off x="840154"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3" name="Freeform 22">
              <a:extLst>
                <a:ext uri="{FF2B5EF4-FFF2-40B4-BE49-F238E27FC236}">
                  <a16:creationId xmlns:a16="http://schemas.microsoft.com/office/drawing/2014/main" id="{E8AED6F9-E6A3-EB4A-A55C-0740537659D6}"/>
                </a:ext>
              </a:extLst>
            </p:cNvPr>
            <p:cNvSpPr/>
            <p:nvPr/>
          </p:nvSpPr>
          <p:spPr>
            <a:xfrm>
              <a:off x="1089315"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3000"/>
              </a:srgbClr>
            </a:solidFill>
            <a:ln w="2052" cap="flat">
              <a:noFill/>
              <a:prstDash val="solid"/>
              <a:miter/>
            </a:ln>
          </p:spPr>
          <p:txBody>
            <a:bodyPr rtlCol="0" anchor="ctr"/>
            <a:lstStyle/>
            <a:p>
              <a:endParaRPr lang="en-US" sz="2400"/>
            </a:p>
          </p:txBody>
        </p:sp>
        <p:sp>
          <p:nvSpPr>
            <p:cNvPr id="24" name="Freeform 23">
              <a:extLst>
                <a:ext uri="{FF2B5EF4-FFF2-40B4-BE49-F238E27FC236}">
                  <a16:creationId xmlns:a16="http://schemas.microsoft.com/office/drawing/2014/main" id="{D44A5219-46D3-9D49-A8CC-36711F2BF6DB}"/>
                </a:ext>
              </a:extLst>
            </p:cNvPr>
            <p:cNvSpPr/>
            <p:nvPr/>
          </p:nvSpPr>
          <p:spPr>
            <a:xfrm>
              <a:off x="840154"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25" name="Freeform 24">
              <a:extLst>
                <a:ext uri="{FF2B5EF4-FFF2-40B4-BE49-F238E27FC236}">
                  <a16:creationId xmlns:a16="http://schemas.microsoft.com/office/drawing/2014/main" id="{24628D6A-430F-AD46-B90A-8331A948822D}"/>
                </a:ext>
              </a:extLst>
            </p:cNvPr>
            <p:cNvSpPr/>
            <p:nvPr/>
          </p:nvSpPr>
          <p:spPr>
            <a:xfrm>
              <a:off x="590992"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6" name="Freeform 25">
              <a:extLst>
                <a:ext uri="{FF2B5EF4-FFF2-40B4-BE49-F238E27FC236}">
                  <a16:creationId xmlns:a16="http://schemas.microsoft.com/office/drawing/2014/main" id="{F0B47CCF-EFB3-B44B-9884-4494451C2D72}"/>
                </a:ext>
              </a:extLst>
            </p:cNvPr>
            <p:cNvSpPr/>
            <p:nvPr/>
          </p:nvSpPr>
          <p:spPr>
            <a:xfrm>
              <a:off x="341831"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27" name="Freeform 26">
              <a:extLst>
                <a:ext uri="{FF2B5EF4-FFF2-40B4-BE49-F238E27FC236}">
                  <a16:creationId xmlns:a16="http://schemas.microsoft.com/office/drawing/2014/main" id="{2A0D0CC0-B494-924D-8C7F-13E6CFA6A115}"/>
                </a:ext>
              </a:extLst>
            </p:cNvPr>
            <p:cNvSpPr/>
            <p:nvPr/>
          </p:nvSpPr>
          <p:spPr>
            <a:xfrm>
              <a:off x="92670"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8" name="Freeform 27">
              <a:extLst>
                <a:ext uri="{FF2B5EF4-FFF2-40B4-BE49-F238E27FC236}">
                  <a16:creationId xmlns:a16="http://schemas.microsoft.com/office/drawing/2014/main" id="{1A103DE1-86D1-CC40-BC8E-F37870113828}"/>
                </a:ext>
              </a:extLst>
            </p:cNvPr>
            <p:cNvSpPr/>
            <p:nvPr/>
          </p:nvSpPr>
          <p:spPr>
            <a:xfrm>
              <a:off x="341831"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F85B7FDA-2A3D-5148-882C-7F5FD28C86D6}"/>
                </a:ext>
              </a:extLst>
            </p:cNvPr>
            <p:cNvSpPr/>
            <p:nvPr/>
          </p:nvSpPr>
          <p:spPr>
            <a:xfrm>
              <a:off x="341831"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30" name="Freeform 29">
              <a:extLst>
                <a:ext uri="{FF2B5EF4-FFF2-40B4-BE49-F238E27FC236}">
                  <a16:creationId xmlns:a16="http://schemas.microsoft.com/office/drawing/2014/main" id="{D319DB66-4056-974A-B568-9BE51C46D6DB}"/>
                </a:ext>
              </a:extLst>
            </p:cNvPr>
            <p:cNvSpPr/>
            <p:nvPr/>
          </p:nvSpPr>
          <p:spPr>
            <a:xfrm>
              <a:off x="92670"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31" name="Freeform 30">
              <a:extLst>
                <a:ext uri="{FF2B5EF4-FFF2-40B4-BE49-F238E27FC236}">
                  <a16:creationId xmlns:a16="http://schemas.microsoft.com/office/drawing/2014/main" id="{7D9D4266-26E2-A649-B58A-BBD393D3909A}"/>
                </a:ext>
              </a:extLst>
            </p:cNvPr>
            <p:cNvSpPr/>
            <p:nvPr/>
          </p:nvSpPr>
          <p:spPr>
            <a:xfrm>
              <a:off x="341831" y="414168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32" name="Freeform 31">
              <a:extLst>
                <a:ext uri="{FF2B5EF4-FFF2-40B4-BE49-F238E27FC236}">
                  <a16:creationId xmlns:a16="http://schemas.microsoft.com/office/drawing/2014/main" id="{25792925-8473-D74D-AD5F-C84AAB25EA9D}"/>
                </a:ext>
              </a:extLst>
            </p:cNvPr>
            <p:cNvSpPr/>
            <p:nvPr/>
          </p:nvSpPr>
          <p:spPr>
            <a:xfrm>
              <a:off x="341831" y="389252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33" name="Freeform 32">
              <a:extLst>
                <a:ext uri="{FF2B5EF4-FFF2-40B4-BE49-F238E27FC236}">
                  <a16:creationId xmlns:a16="http://schemas.microsoft.com/office/drawing/2014/main" id="{0FFE52ED-3497-1048-86AD-9D9A6F52BF03}"/>
                </a:ext>
              </a:extLst>
            </p:cNvPr>
            <p:cNvSpPr/>
            <p:nvPr/>
          </p:nvSpPr>
          <p:spPr>
            <a:xfrm>
              <a:off x="590992" y="4141684"/>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34" name="Freeform 33">
              <a:extLst>
                <a:ext uri="{FF2B5EF4-FFF2-40B4-BE49-F238E27FC236}">
                  <a16:creationId xmlns:a16="http://schemas.microsoft.com/office/drawing/2014/main" id="{9AE3BE6B-1DF9-664B-8C6A-831ED119861F}"/>
                </a:ext>
              </a:extLst>
            </p:cNvPr>
            <p:cNvSpPr/>
            <p:nvPr/>
          </p:nvSpPr>
          <p:spPr>
            <a:xfrm>
              <a:off x="827337" y="4876356"/>
              <a:ext cx="125093" cy="125094"/>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25000"/>
              </a:srgbClr>
            </a:solidFill>
            <a:ln w="2052" cap="flat">
              <a:noFill/>
              <a:prstDash val="solid"/>
              <a:miter/>
            </a:ln>
          </p:spPr>
          <p:txBody>
            <a:bodyPr rtlCol="0" anchor="ctr"/>
            <a:lstStyle/>
            <a:p>
              <a:endParaRPr lang="en-US" sz="2400"/>
            </a:p>
          </p:txBody>
        </p:sp>
      </p:grpSp>
    </p:spTree>
    <p:custDataLst>
      <p:tags r:id="rId1"/>
    </p:custDataLst>
    <p:extLst>
      <p:ext uri="{BB962C8B-B14F-4D97-AF65-F5344CB8AC3E}">
        <p14:creationId xmlns:p14="http://schemas.microsoft.com/office/powerpoint/2010/main" val="361189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152" y="256032"/>
            <a:ext cx="10521696" cy="609600"/>
          </a:xfrm>
        </p:spPr>
        <p:txBody>
          <a:bodyPr anchor="ctr" anchorCtr="0">
            <a:noAutofit/>
          </a:bodyPr>
          <a:lstStyle>
            <a:lvl1pPr algn="ctr">
              <a:defRPr baseline="0">
                <a:solidFill>
                  <a:schemeClr val="tx2"/>
                </a:solidFill>
              </a:defRPr>
            </a:lvl1pPr>
          </a:lstStyle>
          <a:p>
            <a:r>
              <a:rPr lang="en-US"/>
              <a:t>Click to Edit Title</a:t>
            </a:r>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a:p>
        </p:txBody>
      </p:sp>
    </p:spTree>
    <p:extLst>
      <p:ext uri="{BB962C8B-B14F-4D97-AF65-F5344CB8AC3E}">
        <p14:creationId xmlns:p14="http://schemas.microsoft.com/office/powerpoint/2010/main" val="414008263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485DC0-C399-4290-906A-7FE62381CE9E}"/>
              </a:ext>
            </a:extLst>
          </p:cNvPr>
          <p:cNvGrpSpPr/>
          <p:nvPr userDrawn="1"/>
        </p:nvGrpSpPr>
        <p:grpSpPr>
          <a:xfrm>
            <a:off x="-2574" y="0"/>
            <a:ext cx="12192000" cy="6858004"/>
            <a:chOff x="-4657" y="-3"/>
            <a:chExt cx="9144000" cy="5143503"/>
          </a:xfrm>
        </p:grpSpPr>
        <p:sp>
          <p:nvSpPr>
            <p:cNvPr id="8" name="Rectangle 7">
              <a:extLst>
                <a:ext uri="{FF2B5EF4-FFF2-40B4-BE49-F238E27FC236}">
                  <a16:creationId xmlns:a16="http://schemas.microsoft.com/office/drawing/2014/main" id="{9D08E41B-F394-4D7B-9C79-9F8F15E3C4B3}"/>
                </a:ext>
              </a:extLst>
            </p:cNvPr>
            <p:cNvSpPr/>
            <p:nvPr/>
          </p:nvSpPr>
          <p:spPr>
            <a:xfrm>
              <a:off x="-4657" y="-3"/>
              <a:ext cx="9144000" cy="5143500"/>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solidFill>
                  <a:schemeClr val="accent1"/>
                </a:solidFill>
              </a:endParaRPr>
            </a:p>
          </p:txBody>
        </p:sp>
        <p:pic>
          <p:nvPicPr>
            <p:cNvPr id="9" name="Picture 8" descr="A close up of a logo&#10;&#10;Description automatically generated">
              <a:extLst>
                <a:ext uri="{FF2B5EF4-FFF2-40B4-BE49-F238E27FC236}">
                  <a16:creationId xmlns:a16="http://schemas.microsoft.com/office/drawing/2014/main" id="{6FC26874-D1F4-48DC-8BA1-16DEC130E84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9283" b="12812"/>
            <a:stretch/>
          </p:blipFill>
          <p:spPr>
            <a:xfrm>
              <a:off x="4657" y="3237978"/>
              <a:ext cx="5292246" cy="1905522"/>
            </a:xfrm>
            <a:prstGeom prst="rect">
              <a:avLst/>
            </a:prstGeom>
          </p:spPr>
        </p:pic>
        <p:sp>
          <p:nvSpPr>
            <p:cNvPr id="12" name="TextBox 4">
              <a:extLst>
                <a:ext uri="{FF2B5EF4-FFF2-40B4-BE49-F238E27FC236}">
                  <a16:creationId xmlns:a16="http://schemas.microsoft.com/office/drawing/2014/main" id="{8EEC03AF-A175-4822-9B18-DD2E574D7CB5}"/>
                </a:ext>
              </a:extLst>
            </p:cNvPr>
            <p:cNvSpPr txBox="1"/>
            <p:nvPr/>
          </p:nvSpPr>
          <p:spPr>
            <a:xfrm>
              <a:off x="3310128" y="4964587"/>
              <a:ext cx="2514600" cy="146243"/>
            </a:xfrm>
            <a:prstGeom prst="rect">
              <a:avLst/>
            </a:prstGeom>
            <a:noFill/>
          </p:spPr>
          <p:txBody>
            <a:bodyPr wrap="square" anchor="b" anchorCtr="0">
              <a:spAutoFit/>
            </a:bodyPr>
            <a:lstStyle/>
            <a:p>
              <a:pPr marL="0" marR="0" lvl="0" indent="0" algn="ctr" defTabSz="365751"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a:ln>
                    <a:noFill/>
                  </a:ln>
                  <a:solidFill>
                    <a:schemeClr val="bg1">
                      <a:lumMod val="85000"/>
                      <a:alpha val="50000"/>
                    </a:schemeClr>
                  </a:solidFill>
                  <a:effectLst/>
                  <a:uLnTx/>
                  <a:uFillTx/>
                  <a:latin typeface="+mn-lt"/>
                  <a:ea typeface="Calibri" charset="0"/>
                  <a:cs typeface="Arial" panose="020B0604020202020204" pitchFamily="34" charset="0"/>
                </a:rPr>
                <a:t>Copyright © SAS Institute Inc. All rights reserved.</a:t>
              </a:r>
            </a:p>
          </p:txBody>
        </p:sp>
        <p:pic>
          <p:nvPicPr>
            <p:cNvPr id="13" name="Picture 12">
              <a:extLst>
                <a:ext uri="{FF2B5EF4-FFF2-40B4-BE49-F238E27FC236}">
                  <a16:creationId xmlns:a16="http://schemas.microsoft.com/office/drawing/2014/main" id="{4C071CEA-AE98-44D3-A3F3-7DF9329B9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951" y="4750173"/>
              <a:ext cx="436472" cy="180671"/>
            </a:xfrm>
            <a:prstGeom prst="rect">
              <a:avLst/>
            </a:prstGeom>
          </p:spPr>
        </p:pic>
      </p:grpSp>
      <p:sp>
        <p:nvSpPr>
          <p:cNvPr id="63" name="Text Placeholder 62">
            <a:extLst>
              <a:ext uri="{FF2B5EF4-FFF2-40B4-BE49-F238E27FC236}">
                <a16:creationId xmlns:a16="http://schemas.microsoft.com/office/drawing/2014/main" id="{2E5D70AF-E7F0-2E44-896B-A1AA972D1BEB}"/>
              </a:ext>
            </a:extLst>
          </p:cNvPr>
          <p:cNvSpPr>
            <a:spLocks noGrp="1"/>
          </p:cNvSpPr>
          <p:nvPr>
            <p:ph type="body" sz="quarter" idx="15" hasCustomPrompt="1"/>
          </p:nvPr>
        </p:nvSpPr>
        <p:spPr>
          <a:xfrm>
            <a:off x="459454" y="357903"/>
            <a:ext cx="11431588" cy="630237"/>
          </a:xfrm>
        </p:spPr>
        <p:txBody>
          <a:bodyPr/>
          <a:lstStyle>
            <a:lvl1pPr marL="0" indent="0">
              <a:buNone/>
              <a:defRPr sz="3200" b="1">
                <a:solidFill>
                  <a:schemeClr val="bg1"/>
                </a:solidFill>
              </a:defRPr>
            </a:lvl1pPr>
          </a:lstStyle>
          <a:p>
            <a:pPr lvl="0"/>
            <a:r>
              <a:rPr lang="en-US"/>
              <a:t>Company Name</a:t>
            </a:r>
          </a:p>
        </p:txBody>
      </p:sp>
      <p:sp>
        <p:nvSpPr>
          <p:cNvPr id="55" name="Rectangle: Top Corners Rounded 57">
            <a:extLst>
              <a:ext uri="{FF2B5EF4-FFF2-40B4-BE49-F238E27FC236}">
                <a16:creationId xmlns:a16="http://schemas.microsoft.com/office/drawing/2014/main" id="{5E28E649-30B4-FA45-8B3E-9E0F87C27356}"/>
              </a:ext>
            </a:extLst>
          </p:cNvPr>
          <p:cNvSpPr/>
          <p:nvPr userDrawn="1"/>
        </p:nvSpPr>
        <p:spPr>
          <a:xfrm rot="16200000" flipH="1">
            <a:off x="8172901" y="-215537"/>
            <a:ext cx="380165" cy="1524848"/>
          </a:xfrm>
          <a:prstGeom prst="round2SameRect">
            <a:avLst/>
          </a:prstGeom>
          <a:solidFill>
            <a:schemeClr val="bg1"/>
          </a:solidFill>
          <a:ln>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GB" sz="1600">
                <a:solidFill>
                  <a:srgbClr val="084164"/>
                </a:solidFill>
                <a:ea typeface="Roboto" panose="02000000000000000000" pitchFamily="2" charset="0"/>
                <a:cs typeface="Calibri" panose="020F0502020204030204" pitchFamily="34" charset="0"/>
              </a:rPr>
              <a:t>Key Capability:</a:t>
            </a:r>
          </a:p>
        </p:txBody>
      </p:sp>
      <p:cxnSp>
        <p:nvCxnSpPr>
          <p:cNvPr id="57" name="Straight Connector 56">
            <a:extLst>
              <a:ext uri="{FF2B5EF4-FFF2-40B4-BE49-F238E27FC236}">
                <a16:creationId xmlns:a16="http://schemas.microsoft.com/office/drawing/2014/main" id="{FBB97904-FF54-B845-AD94-E83133C280FB}"/>
              </a:ext>
            </a:extLst>
          </p:cNvPr>
          <p:cNvCxnSpPr>
            <a:cxnSpLocks/>
          </p:cNvCxnSpPr>
          <p:nvPr userDrawn="1"/>
        </p:nvCxnSpPr>
        <p:spPr>
          <a:xfrm flipV="1">
            <a:off x="531699" y="2102768"/>
            <a:ext cx="11131114"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8EF49A5-9AC8-0347-B1F1-C2371E71FFF5}"/>
              </a:ext>
            </a:extLst>
          </p:cNvPr>
          <p:cNvSpPr/>
          <p:nvPr userDrawn="1"/>
        </p:nvSpPr>
        <p:spPr>
          <a:xfrm>
            <a:off x="832000" y="2432073"/>
            <a:ext cx="1440000" cy="1440000"/>
          </a:xfrm>
          <a:prstGeom prst="ellipse">
            <a:avLst/>
          </a:prstGeom>
          <a:gradFill>
            <a:gsLst>
              <a:gs pos="100000">
                <a:schemeClr val="accent4"/>
              </a:gs>
              <a:gs pos="0">
                <a:schemeClr val="accent6">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mn-ea"/>
              <a:cs typeface="+mn-cs"/>
            </a:endParaRPr>
          </a:p>
        </p:txBody>
      </p:sp>
      <p:sp>
        <p:nvSpPr>
          <p:cNvPr id="59" name="Oval 58">
            <a:extLst>
              <a:ext uri="{FF2B5EF4-FFF2-40B4-BE49-F238E27FC236}">
                <a16:creationId xmlns:a16="http://schemas.microsoft.com/office/drawing/2014/main" id="{015136F0-B4E4-5C48-BDA1-69C95852B702}"/>
              </a:ext>
            </a:extLst>
          </p:cNvPr>
          <p:cNvSpPr/>
          <p:nvPr userDrawn="1"/>
        </p:nvSpPr>
        <p:spPr>
          <a:xfrm>
            <a:off x="5376000" y="2432073"/>
            <a:ext cx="1440000" cy="1440000"/>
          </a:xfrm>
          <a:prstGeom prst="ellipse">
            <a:avLst/>
          </a:prstGeom>
          <a:gradFill>
            <a:gsLst>
              <a:gs pos="100000">
                <a:srgbClr val="5447AE"/>
              </a:gs>
              <a:gs pos="8000">
                <a:srgbClr val="DB385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60" name="Oval 59">
            <a:extLst>
              <a:ext uri="{FF2B5EF4-FFF2-40B4-BE49-F238E27FC236}">
                <a16:creationId xmlns:a16="http://schemas.microsoft.com/office/drawing/2014/main" id="{1697770E-B0E0-C94C-90F7-662B2DD4ECD6}"/>
              </a:ext>
            </a:extLst>
          </p:cNvPr>
          <p:cNvSpPr/>
          <p:nvPr userDrawn="1"/>
        </p:nvSpPr>
        <p:spPr>
          <a:xfrm>
            <a:off x="3104000" y="2432073"/>
            <a:ext cx="1440000" cy="1440000"/>
          </a:xfrm>
          <a:prstGeom prst="ellipse">
            <a:avLst/>
          </a:prstGeom>
          <a:gradFill flip="none" rotWithShape="1">
            <a:gsLst>
              <a:gs pos="0">
                <a:schemeClr val="accent4"/>
              </a:gs>
              <a:gs pos="94000">
                <a:srgbClr val="DB385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68" name="Content Placeholder 67">
            <a:extLst>
              <a:ext uri="{FF2B5EF4-FFF2-40B4-BE49-F238E27FC236}">
                <a16:creationId xmlns:a16="http://schemas.microsoft.com/office/drawing/2014/main" id="{8DAA14FF-D78C-EC48-BDE7-92FFEDE2BB9B}"/>
              </a:ext>
            </a:extLst>
          </p:cNvPr>
          <p:cNvSpPr>
            <a:spLocks noGrp="1"/>
          </p:cNvSpPr>
          <p:nvPr>
            <p:ph sz="quarter" idx="16" hasCustomPrompt="1"/>
          </p:nvPr>
        </p:nvSpPr>
        <p:spPr>
          <a:xfrm>
            <a:off x="9143579" y="357188"/>
            <a:ext cx="2538413" cy="379412"/>
          </a:xfrm>
          <a:prstGeom prst="roundRect">
            <a:avLst/>
          </a:prstGeom>
          <a:ln cap="rnd">
            <a:noFill/>
            <a:miter lim="800000"/>
          </a:ln>
        </p:spPr>
        <p:txBody>
          <a:bodyPr anchor="ctr" anchorCtr="0">
            <a:normAutofit/>
          </a:bodyPr>
          <a:lstStyle>
            <a:lvl1pPr marL="0" indent="0" algn="ctr">
              <a:buNone/>
              <a:defRPr sz="1600">
                <a:solidFill>
                  <a:schemeClr val="bg1"/>
                </a:solidFill>
              </a:defRPr>
            </a:lvl1pPr>
          </a:lstStyle>
          <a:p>
            <a:pPr lvl="0"/>
            <a:r>
              <a:rPr lang="en-US" sz="1600"/>
              <a:t>Add Capability</a:t>
            </a:r>
            <a:endParaRPr lang="en-US"/>
          </a:p>
        </p:txBody>
      </p:sp>
      <p:sp>
        <p:nvSpPr>
          <p:cNvPr id="70" name="Content Placeholder 69">
            <a:extLst>
              <a:ext uri="{FF2B5EF4-FFF2-40B4-BE49-F238E27FC236}">
                <a16:creationId xmlns:a16="http://schemas.microsoft.com/office/drawing/2014/main" id="{484829BB-47D4-6B4E-ADB9-78D613A73780}"/>
              </a:ext>
            </a:extLst>
          </p:cNvPr>
          <p:cNvSpPr>
            <a:spLocks noGrp="1"/>
          </p:cNvSpPr>
          <p:nvPr>
            <p:ph sz="quarter" idx="17" hasCustomPrompt="1"/>
          </p:nvPr>
        </p:nvSpPr>
        <p:spPr>
          <a:xfrm>
            <a:off x="531813" y="1090613"/>
            <a:ext cx="11128488" cy="1012825"/>
          </a:xfrm>
        </p:spPr>
        <p:txBody>
          <a:bodyPr numCol="2">
            <a:normAutofit/>
          </a:bodyPr>
          <a:lstStyle>
            <a:lvl1pPr marL="0" indent="0">
              <a:buNone/>
              <a:defRPr sz="1400">
                <a:solidFill>
                  <a:schemeClr val="bg1"/>
                </a:solidFill>
              </a:defRPr>
            </a:lvl1pPr>
          </a:lstStyle>
          <a:p>
            <a:pPr lvl="0"/>
            <a:r>
              <a:rPr lang="en-US" sz="1400"/>
              <a:t>Company description and business challenges</a:t>
            </a:r>
            <a:endParaRPr lang="en-US"/>
          </a:p>
        </p:txBody>
      </p:sp>
      <p:sp>
        <p:nvSpPr>
          <p:cNvPr id="71" name="Rounded Rectangle 70">
            <a:extLst>
              <a:ext uri="{FF2B5EF4-FFF2-40B4-BE49-F238E27FC236}">
                <a16:creationId xmlns:a16="http://schemas.microsoft.com/office/drawing/2014/main" id="{F9D05494-22EC-654E-9FAB-984585990FCE}"/>
              </a:ext>
            </a:extLst>
          </p:cNvPr>
          <p:cNvSpPr/>
          <p:nvPr userDrawn="1"/>
        </p:nvSpPr>
        <p:spPr>
          <a:xfrm>
            <a:off x="8912994" y="356804"/>
            <a:ext cx="2749819" cy="38016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73">
            <a:extLst>
              <a:ext uri="{FF2B5EF4-FFF2-40B4-BE49-F238E27FC236}">
                <a16:creationId xmlns:a16="http://schemas.microsoft.com/office/drawing/2014/main" id="{D0BB9CF9-FB85-A34A-95FC-BF902B3D5A29}"/>
              </a:ext>
            </a:extLst>
          </p:cNvPr>
          <p:cNvSpPr>
            <a:spLocks noGrp="1"/>
          </p:cNvSpPr>
          <p:nvPr>
            <p:ph type="body" sz="quarter" idx="19" hasCustomPrompt="1"/>
          </p:nvPr>
        </p:nvSpPr>
        <p:spPr>
          <a:xfrm>
            <a:off x="681541" y="4113290"/>
            <a:ext cx="1620551" cy="1165225"/>
          </a:xfrm>
        </p:spPr>
        <p:txBody>
          <a:bodyPr>
            <a:normAutofit/>
          </a:bodyPr>
          <a:lstStyle>
            <a:lvl1pPr marL="0" indent="0" algn="ctr">
              <a:buNone/>
              <a:defRPr sz="1600">
                <a:solidFill>
                  <a:schemeClr val="bg1"/>
                </a:solidFill>
                <a:latin typeface="+mj-lt"/>
              </a:defRPr>
            </a:lvl1pPr>
          </a:lstStyle>
          <a:p>
            <a:pPr lvl="0"/>
            <a:r>
              <a:rPr lang="en-US"/>
              <a:t>Bullet 1</a:t>
            </a:r>
          </a:p>
        </p:txBody>
      </p:sp>
      <p:sp>
        <p:nvSpPr>
          <p:cNvPr id="75" name="Text Placeholder 73">
            <a:extLst>
              <a:ext uri="{FF2B5EF4-FFF2-40B4-BE49-F238E27FC236}">
                <a16:creationId xmlns:a16="http://schemas.microsoft.com/office/drawing/2014/main" id="{2FFE5D8F-F425-7B49-ABA6-4168D820586E}"/>
              </a:ext>
            </a:extLst>
          </p:cNvPr>
          <p:cNvSpPr>
            <a:spLocks noGrp="1"/>
          </p:cNvSpPr>
          <p:nvPr>
            <p:ph type="body" sz="quarter" idx="20" hasCustomPrompt="1"/>
          </p:nvPr>
        </p:nvSpPr>
        <p:spPr>
          <a:xfrm>
            <a:off x="2983633" y="4113289"/>
            <a:ext cx="1620551" cy="1165225"/>
          </a:xfrm>
        </p:spPr>
        <p:txBody>
          <a:bodyPr>
            <a:normAutofit/>
          </a:bodyPr>
          <a:lstStyle>
            <a:lvl1pPr marL="0" indent="0" algn="ctr">
              <a:buNone/>
              <a:defRPr sz="1600">
                <a:solidFill>
                  <a:schemeClr val="bg1"/>
                </a:solidFill>
                <a:latin typeface="+mj-lt"/>
              </a:defRPr>
            </a:lvl1pPr>
          </a:lstStyle>
          <a:p>
            <a:pPr lvl="0"/>
            <a:r>
              <a:rPr lang="en-US"/>
              <a:t>Bullet 2</a:t>
            </a:r>
          </a:p>
        </p:txBody>
      </p:sp>
      <p:sp>
        <p:nvSpPr>
          <p:cNvPr id="76" name="Text Placeholder 73">
            <a:extLst>
              <a:ext uri="{FF2B5EF4-FFF2-40B4-BE49-F238E27FC236}">
                <a16:creationId xmlns:a16="http://schemas.microsoft.com/office/drawing/2014/main" id="{00E09992-9B6C-8148-981D-5D68A663785F}"/>
              </a:ext>
            </a:extLst>
          </p:cNvPr>
          <p:cNvSpPr>
            <a:spLocks noGrp="1"/>
          </p:cNvSpPr>
          <p:nvPr>
            <p:ph type="body" sz="quarter" idx="21" hasCustomPrompt="1"/>
          </p:nvPr>
        </p:nvSpPr>
        <p:spPr>
          <a:xfrm>
            <a:off x="5285725" y="4108927"/>
            <a:ext cx="1620551" cy="1165225"/>
          </a:xfrm>
        </p:spPr>
        <p:txBody>
          <a:bodyPr>
            <a:normAutofit/>
          </a:bodyPr>
          <a:lstStyle>
            <a:lvl1pPr marL="0" indent="0" algn="ctr">
              <a:buNone/>
              <a:defRPr sz="1600">
                <a:solidFill>
                  <a:schemeClr val="bg1"/>
                </a:solidFill>
                <a:latin typeface="+mj-lt"/>
              </a:defRPr>
            </a:lvl1pPr>
          </a:lstStyle>
          <a:p>
            <a:pPr lvl="0"/>
            <a:r>
              <a:rPr lang="en-US"/>
              <a:t>Bullet 3</a:t>
            </a:r>
          </a:p>
        </p:txBody>
      </p:sp>
      <p:sp>
        <p:nvSpPr>
          <p:cNvPr id="78" name="Content Placeholder 77">
            <a:extLst>
              <a:ext uri="{FF2B5EF4-FFF2-40B4-BE49-F238E27FC236}">
                <a16:creationId xmlns:a16="http://schemas.microsoft.com/office/drawing/2014/main" id="{3A8E2DBD-B0F6-594B-A0C6-0EC1F88827D8}"/>
              </a:ext>
            </a:extLst>
          </p:cNvPr>
          <p:cNvSpPr>
            <a:spLocks noGrp="1"/>
          </p:cNvSpPr>
          <p:nvPr>
            <p:ph sz="quarter" idx="22" hasCustomPrompt="1"/>
          </p:nvPr>
        </p:nvSpPr>
        <p:spPr>
          <a:xfrm>
            <a:off x="1478268" y="5815047"/>
            <a:ext cx="9393959" cy="286232"/>
          </a:xfrm>
        </p:spPr>
        <p:txBody>
          <a:bodyPr anchor="ctr" anchorCtr="0">
            <a:spAutoFit/>
          </a:bodyPr>
          <a:lstStyle>
            <a:lvl1pPr marL="0" indent="0" algn="ctr">
              <a:buNone/>
              <a:defRPr sz="1400">
                <a:solidFill>
                  <a:schemeClr val="bg1"/>
                </a:solidFill>
              </a:defRPr>
            </a:lvl1pPr>
          </a:lstStyle>
          <a:p>
            <a:pPr lvl="0"/>
            <a:r>
              <a:rPr lang="en-US" sz="1400"/>
              <a:t>Add customer quote</a:t>
            </a:r>
            <a:endParaRPr lang="en-US"/>
          </a:p>
        </p:txBody>
      </p:sp>
      <p:sp>
        <p:nvSpPr>
          <p:cNvPr id="79" name="Content Placeholder 77">
            <a:extLst>
              <a:ext uri="{FF2B5EF4-FFF2-40B4-BE49-F238E27FC236}">
                <a16:creationId xmlns:a16="http://schemas.microsoft.com/office/drawing/2014/main" id="{AD6540DC-4312-764B-9E23-59F314C67A82}"/>
              </a:ext>
            </a:extLst>
          </p:cNvPr>
          <p:cNvSpPr>
            <a:spLocks noGrp="1"/>
          </p:cNvSpPr>
          <p:nvPr>
            <p:ph sz="quarter" idx="23" hasCustomPrompt="1"/>
          </p:nvPr>
        </p:nvSpPr>
        <p:spPr>
          <a:xfrm>
            <a:off x="1478268" y="6083745"/>
            <a:ext cx="9393959" cy="343966"/>
          </a:xfrm>
        </p:spPr>
        <p:txBody>
          <a:bodyPr anchor="ctr" anchorCtr="0">
            <a:noAutofit/>
          </a:bodyPr>
          <a:lstStyle>
            <a:lvl1pPr marL="0" indent="0" algn="ctr">
              <a:buNone/>
              <a:defRPr sz="1300" i="1">
                <a:solidFill>
                  <a:schemeClr val="bg1"/>
                </a:solidFill>
              </a:defRPr>
            </a:lvl1pPr>
          </a:lstStyle>
          <a:p>
            <a:pPr lvl="0"/>
            <a:r>
              <a:rPr lang="en-US" sz="1400"/>
              <a:t>Add customer name</a:t>
            </a:r>
            <a:endParaRPr lang="en-US"/>
          </a:p>
        </p:txBody>
      </p:sp>
      <p:sp>
        <p:nvSpPr>
          <p:cNvPr id="80" name="Oval 79">
            <a:extLst>
              <a:ext uri="{FF2B5EF4-FFF2-40B4-BE49-F238E27FC236}">
                <a16:creationId xmlns:a16="http://schemas.microsoft.com/office/drawing/2014/main" id="{64A2A0F8-D0FF-1344-9EA0-8EED7AFC24A7}"/>
              </a:ext>
            </a:extLst>
          </p:cNvPr>
          <p:cNvSpPr/>
          <p:nvPr userDrawn="1"/>
        </p:nvSpPr>
        <p:spPr>
          <a:xfrm>
            <a:off x="9920000" y="2432073"/>
            <a:ext cx="1440000" cy="1440000"/>
          </a:xfrm>
          <a:prstGeom prst="ellipse">
            <a:avLst/>
          </a:prstGeom>
          <a:gradFill flip="none" rotWithShape="1">
            <a:gsLst>
              <a:gs pos="100000">
                <a:srgbClr val="2F90EC"/>
              </a:gs>
              <a:gs pos="0">
                <a:srgbClr val="5447A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82" name="Text Placeholder 73">
            <a:extLst>
              <a:ext uri="{FF2B5EF4-FFF2-40B4-BE49-F238E27FC236}">
                <a16:creationId xmlns:a16="http://schemas.microsoft.com/office/drawing/2014/main" id="{E3809F1B-1503-374C-B026-DDF08E610381}"/>
              </a:ext>
            </a:extLst>
          </p:cNvPr>
          <p:cNvSpPr>
            <a:spLocks noGrp="1"/>
          </p:cNvSpPr>
          <p:nvPr>
            <p:ph type="body" sz="quarter" idx="24" hasCustomPrompt="1"/>
          </p:nvPr>
        </p:nvSpPr>
        <p:spPr>
          <a:xfrm>
            <a:off x="7587817" y="4092124"/>
            <a:ext cx="1620551" cy="1180290"/>
          </a:xfrm>
        </p:spPr>
        <p:txBody>
          <a:bodyPr>
            <a:normAutofit/>
          </a:bodyPr>
          <a:lstStyle>
            <a:lvl1pPr marL="0" indent="0" algn="ctr">
              <a:buNone/>
              <a:defRPr sz="1600">
                <a:solidFill>
                  <a:schemeClr val="bg1"/>
                </a:solidFill>
                <a:latin typeface="+mj-lt"/>
              </a:defRPr>
            </a:lvl1pPr>
          </a:lstStyle>
          <a:p>
            <a:pPr lvl="0"/>
            <a:r>
              <a:rPr lang="en-US"/>
              <a:t>Bullet 4</a:t>
            </a:r>
          </a:p>
        </p:txBody>
      </p:sp>
      <p:sp>
        <p:nvSpPr>
          <p:cNvPr id="83" name="Oval 82">
            <a:extLst>
              <a:ext uri="{FF2B5EF4-FFF2-40B4-BE49-F238E27FC236}">
                <a16:creationId xmlns:a16="http://schemas.microsoft.com/office/drawing/2014/main" id="{BE92F7DD-FBFC-B84C-B876-17F476E56952}"/>
              </a:ext>
            </a:extLst>
          </p:cNvPr>
          <p:cNvSpPr/>
          <p:nvPr userDrawn="1"/>
        </p:nvSpPr>
        <p:spPr>
          <a:xfrm>
            <a:off x="7648000" y="2432073"/>
            <a:ext cx="1440000" cy="1440000"/>
          </a:xfrm>
          <a:prstGeom prst="ellipse">
            <a:avLst/>
          </a:prstGeom>
          <a:gradFill>
            <a:gsLst>
              <a:gs pos="0">
                <a:srgbClr val="8E2F8A"/>
              </a:gs>
              <a:gs pos="100000">
                <a:srgbClr val="5447A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74BE"/>
              </a:solidFill>
              <a:effectLst/>
              <a:uLnTx/>
              <a:uFillTx/>
              <a:ea typeface="+mn-ea"/>
              <a:cs typeface="+mn-cs"/>
            </a:endParaRPr>
          </a:p>
        </p:txBody>
      </p:sp>
      <p:sp>
        <p:nvSpPr>
          <p:cNvPr id="84" name="Text Placeholder 73">
            <a:extLst>
              <a:ext uri="{FF2B5EF4-FFF2-40B4-BE49-F238E27FC236}">
                <a16:creationId xmlns:a16="http://schemas.microsoft.com/office/drawing/2014/main" id="{90E325DB-2FC5-4645-9257-DE3B383D6034}"/>
              </a:ext>
            </a:extLst>
          </p:cNvPr>
          <p:cNvSpPr>
            <a:spLocks noGrp="1"/>
          </p:cNvSpPr>
          <p:nvPr>
            <p:ph type="body" sz="quarter" idx="25" hasCustomPrompt="1"/>
          </p:nvPr>
        </p:nvSpPr>
        <p:spPr>
          <a:xfrm>
            <a:off x="9889909" y="4110273"/>
            <a:ext cx="1620551" cy="1180290"/>
          </a:xfrm>
        </p:spPr>
        <p:txBody>
          <a:bodyPr>
            <a:normAutofit/>
          </a:bodyPr>
          <a:lstStyle>
            <a:lvl1pPr marL="0" indent="0" algn="ctr">
              <a:buNone/>
              <a:defRPr sz="1600">
                <a:solidFill>
                  <a:schemeClr val="bg1"/>
                </a:solidFill>
                <a:latin typeface="+mj-lt"/>
              </a:defRPr>
            </a:lvl1pPr>
          </a:lstStyle>
          <a:p>
            <a:pPr lvl="0"/>
            <a:r>
              <a:rPr lang="en-US"/>
              <a:t>Bullet 5</a:t>
            </a:r>
          </a:p>
        </p:txBody>
      </p:sp>
    </p:spTree>
    <p:extLst>
      <p:ext uri="{BB962C8B-B14F-4D97-AF65-F5344CB8AC3E}">
        <p14:creationId xmlns:p14="http://schemas.microsoft.com/office/powerpoint/2010/main" val="369104845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485DC0-C399-4290-906A-7FE62381CE9E}"/>
              </a:ext>
            </a:extLst>
          </p:cNvPr>
          <p:cNvGrpSpPr/>
          <p:nvPr userDrawn="1"/>
        </p:nvGrpSpPr>
        <p:grpSpPr>
          <a:xfrm>
            <a:off x="-2574" y="0"/>
            <a:ext cx="12192000" cy="6858004"/>
            <a:chOff x="-4657" y="-3"/>
            <a:chExt cx="9144000" cy="5143503"/>
          </a:xfrm>
        </p:grpSpPr>
        <p:sp>
          <p:nvSpPr>
            <p:cNvPr id="8" name="Rectangle 7">
              <a:extLst>
                <a:ext uri="{FF2B5EF4-FFF2-40B4-BE49-F238E27FC236}">
                  <a16:creationId xmlns:a16="http://schemas.microsoft.com/office/drawing/2014/main" id="{9D08E41B-F394-4D7B-9C79-9F8F15E3C4B3}"/>
                </a:ext>
              </a:extLst>
            </p:cNvPr>
            <p:cNvSpPr/>
            <p:nvPr/>
          </p:nvSpPr>
          <p:spPr>
            <a:xfrm>
              <a:off x="-4657" y="-3"/>
              <a:ext cx="9144000" cy="5143500"/>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a:solidFill>
                  <a:schemeClr val="accent1"/>
                </a:solidFill>
              </a:endParaRPr>
            </a:p>
          </p:txBody>
        </p:sp>
        <p:pic>
          <p:nvPicPr>
            <p:cNvPr id="9" name="Picture 8" descr="A close up of a logo&#10;&#10;Description automatically generated">
              <a:extLst>
                <a:ext uri="{FF2B5EF4-FFF2-40B4-BE49-F238E27FC236}">
                  <a16:creationId xmlns:a16="http://schemas.microsoft.com/office/drawing/2014/main" id="{6FC26874-D1F4-48DC-8BA1-16DEC130E84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9283" b="12812"/>
            <a:stretch/>
          </p:blipFill>
          <p:spPr>
            <a:xfrm>
              <a:off x="4657" y="3237978"/>
              <a:ext cx="5292246" cy="1905522"/>
            </a:xfrm>
            <a:prstGeom prst="rect">
              <a:avLst/>
            </a:prstGeom>
          </p:spPr>
        </p:pic>
        <p:sp>
          <p:nvSpPr>
            <p:cNvPr id="12" name="TextBox 4">
              <a:extLst>
                <a:ext uri="{FF2B5EF4-FFF2-40B4-BE49-F238E27FC236}">
                  <a16:creationId xmlns:a16="http://schemas.microsoft.com/office/drawing/2014/main" id="{8EEC03AF-A175-4822-9B18-DD2E574D7CB5}"/>
                </a:ext>
              </a:extLst>
            </p:cNvPr>
            <p:cNvSpPr txBox="1"/>
            <p:nvPr/>
          </p:nvSpPr>
          <p:spPr>
            <a:xfrm>
              <a:off x="3310128" y="4964587"/>
              <a:ext cx="2514600" cy="146243"/>
            </a:xfrm>
            <a:prstGeom prst="rect">
              <a:avLst/>
            </a:prstGeom>
            <a:noFill/>
          </p:spPr>
          <p:txBody>
            <a:bodyPr wrap="square" anchor="b" anchorCtr="0">
              <a:spAutoFit/>
            </a:bodyPr>
            <a:lstStyle/>
            <a:p>
              <a:pPr marL="0" marR="0" lvl="0" indent="0" algn="ctr" defTabSz="365751"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a:ln>
                    <a:noFill/>
                  </a:ln>
                  <a:solidFill>
                    <a:schemeClr val="bg1">
                      <a:lumMod val="85000"/>
                      <a:alpha val="50000"/>
                    </a:schemeClr>
                  </a:solidFill>
                  <a:effectLst/>
                  <a:uLnTx/>
                  <a:uFillTx/>
                  <a:latin typeface="+mn-lt"/>
                  <a:ea typeface="Calibri" charset="0"/>
                  <a:cs typeface="Arial" panose="020B0604020202020204" pitchFamily="34" charset="0"/>
                </a:rPr>
                <a:t>Copyright © SAS Institute Inc. All rights reserved.</a:t>
              </a:r>
            </a:p>
          </p:txBody>
        </p:sp>
        <p:pic>
          <p:nvPicPr>
            <p:cNvPr id="13" name="Picture 12">
              <a:extLst>
                <a:ext uri="{FF2B5EF4-FFF2-40B4-BE49-F238E27FC236}">
                  <a16:creationId xmlns:a16="http://schemas.microsoft.com/office/drawing/2014/main" id="{4C071CEA-AE98-44D3-A3F3-7DF9329B9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951" y="4750173"/>
              <a:ext cx="436472" cy="180671"/>
            </a:xfrm>
            <a:prstGeom prst="rect">
              <a:avLst/>
            </a:prstGeom>
          </p:spPr>
        </p:pic>
      </p:grpSp>
      <p:sp>
        <p:nvSpPr>
          <p:cNvPr id="63" name="Text Placeholder 62">
            <a:extLst>
              <a:ext uri="{FF2B5EF4-FFF2-40B4-BE49-F238E27FC236}">
                <a16:creationId xmlns:a16="http://schemas.microsoft.com/office/drawing/2014/main" id="{2E5D70AF-E7F0-2E44-896B-A1AA972D1BEB}"/>
              </a:ext>
            </a:extLst>
          </p:cNvPr>
          <p:cNvSpPr>
            <a:spLocks noGrp="1"/>
          </p:cNvSpPr>
          <p:nvPr>
            <p:ph type="body" sz="quarter" idx="15" hasCustomPrompt="1"/>
          </p:nvPr>
        </p:nvSpPr>
        <p:spPr>
          <a:xfrm>
            <a:off x="459454" y="357903"/>
            <a:ext cx="11431588" cy="630237"/>
          </a:xfrm>
        </p:spPr>
        <p:txBody>
          <a:bodyPr/>
          <a:lstStyle>
            <a:lvl1pPr marL="0" indent="0">
              <a:buNone/>
              <a:defRPr sz="3200" b="1">
                <a:solidFill>
                  <a:schemeClr val="bg1"/>
                </a:solidFill>
              </a:defRPr>
            </a:lvl1pPr>
          </a:lstStyle>
          <a:p>
            <a:pPr lvl="0"/>
            <a:r>
              <a:rPr lang="en-US"/>
              <a:t>Anonymous Name</a:t>
            </a:r>
          </a:p>
        </p:txBody>
      </p:sp>
      <p:sp>
        <p:nvSpPr>
          <p:cNvPr id="55" name="Rectangle: Top Corners Rounded 57">
            <a:extLst>
              <a:ext uri="{FF2B5EF4-FFF2-40B4-BE49-F238E27FC236}">
                <a16:creationId xmlns:a16="http://schemas.microsoft.com/office/drawing/2014/main" id="{5E28E649-30B4-FA45-8B3E-9E0F87C27356}"/>
              </a:ext>
            </a:extLst>
          </p:cNvPr>
          <p:cNvSpPr/>
          <p:nvPr userDrawn="1"/>
        </p:nvSpPr>
        <p:spPr>
          <a:xfrm rot="16200000" flipH="1">
            <a:off x="8172901" y="-215537"/>
            <a:ext cx="380165" cy="1524848"/>
          </a:xfrm>
          <a:prstGeom prst="round2SameRect">
            <a:avLst/>
          </a:prstGeom>
          <a:solidFill>
            <a:schemeClr val="bg1"/>
          </a:solidFill>
          <a:ln>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GB" sz="1600">
                <a:solidFill>
                  <a:srgbClr val="084164"/>
                </a:solidFill>
                <a:ea typeface="Roboto" panose="02000000000000000000" pitchFamily="2" charset="0"/>
                <a:cs typeface="Calibri" panose="020F0502020204030204" pitchFamily="34" charset="0"/>
              </a:rPr>
              <a:t>Key Capability:</a:t>
            </a:r>
          </a:p>
        </p:txBody>
      </p:sp>
      <p:cxnSp>
        <p:nvCxnSpPr>
          <p:cNvPr id="57" name="Straight Connector 56">
            <a:extLst>
              <a:ext uri="{FF2B5EF4-FFF2-40B4-BE49-F238E27FC236}">
                <a16:creationId xmlns:a16="http://schemas.microsoft.com/office/drawing/2014/main" id="{FBB97904-FF54-B845-AD94-E83133C280FB}"/>
              </a:ext>
            </a:extLst>
          </p:cNvPr>
          <p:cNvCxnSpPr>
            <a:cxnSpLocks/>
          </p:cNvCxnSpPr>
          <p:nvPr userDrawn="1"/>
        </p:nvCxnSpPr>
        <p:spPr>
          <a:xfrm flipV="1">
            <a:off x="531699" y="2102768"/>
            <a:ext cx="11131114"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8EF49A5-9AC8-0347-B1F1-C2371E71FFF5}"/>
              </a:ext>
            </a:extLst>
          </p:cNvPr>
          <p:cNvSpPr/>
          <p:nvPr userDrawn="1"/>
        </p:nvSpPr>
        <p:spPr>
          <a:xfrm>
            <a:off x="832000" y="2432073"/>
            <a:ext cx="1440000" cy="1440000"/>
          </a:xfrm>
          <a:prstGeom prst="ellipse">
            <a:avLst/>
          </a:prstGeom>
          <a:gradFill>
            <a:gsLst>
              <a:gs pos="100000">
                <a:schemeClr val="accent4"/>
              </a:gs>
              <a:gs pos="0">
                <a:schemeClr val="accent6">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mn-ea"/>
              <a:cs typeface="+mn-cs"/>
            </a:endParaRPr>
          </a:p>
        </p:txBody>
      </p:sp>
      <p:sp>
        <p:nvSpPr>
          <p:cNvPr id="59" name="Oval 58">
            <a:extLst>
              <a:ext uri="{FF2B5EF4-FFF2-40B4-BE49-F238E27FC236}">
                <a16:creationId xmlns:a16="http://schemas.microsoft.com/office/drawing/2014/main" id="{015136F0-B4E4-5C48-BDA1-69C95852B702}"/>
              </a:ext>
            </a:extLst>
          </p:cNvPr>
          <p:cNvSpPr/>
          <p:nvPr userDrawn="1"/>
        </p:nvSpPr>
        <p:spPr>
          <a:xfrm>
            <a:off x="5376000" y="2432073"/>
            <a:ext cx="1440000" cy="1440000"/>
          </a:xfrm>
          <a:prstGeom prst="ellipse">
            <a:avLst/>
          </a:prstGeom>
          <a:gradFill>
            <a:gsLst>
              <a:gs pos="100000">
                <a:srgbClr val="5447AE"/>
              </a:gs>
              <a:gs pos="8000">
                <a:srgbClr val="DB385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60" name="Oval 59">
            <a:extLst>
              <a:ext uri="{FF2B5EF4-FFF2-40B4-BE49-F238E27FC236}">
                <a16:creationId xmlns:a16="http://schemas.microsoft.com/office/drawing/2014/main" id="{1697770E-B0E0-C94C-90F7-662B2DD4ECD6}"/>
              </a:ext>
            </a:extLst>
          </p:cNvPr>
          <p:cNvSpPr/>
          <p:nvPr userDrawn="1"/>
        </p:nvSpPr>
        <p:spPr>
          <a:xfrm>
            <a:off x="3104000" y="2432073"/>
            <a:ext cx="1440000" cy="1440000"/>
          </a:xfrm>
          <a:prstGeom prst="ellipse">
            <a:avLst/>
          </a:prstGeom>
          <a:gradFill flip="none" rotWithShape="1">
            <a:gsLst>
              <a:gs pos="0">
                <a:schemeClr val="accent4"/>
              </a:gs>
              <a:gs pos="94000">
                <a:srgbClr val="DB385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68" name="Content Placeholder 67">
            <a:extLst>
              <a:ext uri="{FF2B5EF4-FFF2-40B4-BE49-F238E27FC236}">
                <a16:creationId xmlns:a16="http://schemas.microsoft.com/office/drawing/2014/main" id="{8DAA14FF-D78C-EC48-BDE7-92FFEDE2BB9B}"/>
              </a:ext>
            </a:extLst>
          </p:cNvPr>
          <p:cNvSpPr>
            <a:spLocks noGrp="1"/>
          </p:cNvSpPr>
          <p:nvPr>
            <p:ph sz="quarter" idx="16" hasCustomPrompt="1"/>
          </p:nvPr>
        </p:nvSpPr>
        <p:spPr>
          <a:xfrm>
            <a:off x="9143579" y="357188"/>
            <a:ext cx="2538413" cy="379412"/>
          </a:xfrm>
          <a:prstGeom prst="roundRect">
            <a:avLst/>
          </a:prstGeom>
          <a:ln cap="rnd">
            <a:noFill/>
            <a:miter lim="800000"/>
          </a:ln>
        </p:spPr>
        <p:txBody>
          <a:bodyPr anchor="ctr" anchorCtr="0">
            <a:normAutofit/>
          </a:bodyPr>
          <a:lstStyle>
            <a:lvl1pPr marL="0" indent="0" algn="ctr">
              <a:buNone/>
              <a:defRPr sz="1600">
                <a:solidFill>
                  <a:schemeClr val="bg1"/>
                </a:solidFill>
              </a:defRPr>
            </a:lvl1pPr>
          </a:lstStyle>
          <a:p>
            <a:pPr lvl="0"/>
            <a:r>
              <a:rPr lang="en-US" sz="1600"/>
              <a:t>Add Capability</a:t>
            </a:r>
            <a:endParaRPr lang="en-US"/>
          </a:p>
        </p:txBody>
      </p:sp>
      <p:sp>
        <p:nvSpPr>
          <p:cNvPr id="70" name="Content Placeholder 69">
            <a:extLst>
              <a:ext uri="{FF2B5EF4-FFF2-40B4-BE49-F238E27FC236}">
                <a16:creationId xmlns:a16="http://schemas.microsoft.com/office/drawing/2014/main" id="{484829BB-47D4-6B4E-ADB9-78D613A73780}"/>
              </a:ext>
            </a:extLst>
          </p:cNvPr>
          <p:cNvSpPr>
            <a:spLocks noGrp="1"/>
          </p:cNvSpPr>
          <p:nvPr>
            <p:ph sz="quarter" idx="17" hasCustomPrompt="1"/>
          </p:nvPr>
        </p:nvSpPr>
        <p:spPr>
          <a:xfrm>
            <a:off x="531813" y="1090613"/>
            <a:ext cx="11128488" cy="1012825"/>
          </a:xfrm>
        </p:spPr>
        <p:txBody>
          <a:bodyPr numCol="2">
            <a:normAutofit/>
          </a:bodyPr>
          <a:lstStyle>
            <a:lvl1pPr marL="0" indent="0">
              <a:buNone/>
              <a:defRPr sz="1400">
                <a:solidFill>
                  <a:schemeClr val="bg1"/>
                </a:solidFill>
              </a:defRPr>
            </a:lvl1pPr>
          </a:lstStyle>
          <a:p>
            <a:pPr lvl="0"/>
            <a:r>
              <a:rPr lang="en-US" sz="1400"/>
              <a:t>Company description and business challenges</a:t>
            </a:r>
            <a:endParaRPr lang="en-US"/>
          </a:p>
        </p:txBody>
      </p:sp>
      <p:sp>
        <p:nvSpPr>
          <p:cNvPr id="71" name="Rounded Rectangle 70">
            <a:extLst>
              <a:ext uri="{FF2B5EF4-FFF2-40B4-BE49-F238E27FC236}">
                <a16:creationId xmlns:a16="http://schemas.microsoft.com/office/drawing/2014/main" id="{F9D05494-22EC-654E-9FAB-984585990FCE}"/>
              </a:ext>
            </a:extLst>
          </p:cNvPr>
          <p:cNvSpPr/>
          <p:nvPr userDrawn="1"/>
        </p:nvSpPr>
        <p:spPr>
          <a:xfrm>
            <a:off x="8912994" y="356804"/>
            <a:ext cx="2749819" cy="38016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73">
            <a:extLst>
              <a:ext uri="{FF2B5EF4-FFF2-40B4-BE49-F238E27FC236}">
                <a16:creationId xmlns:a16="http://schemas.microsoft.com/office/drawing/2014/main" id="{D0BB9CF9-FB85-A34A-95FC-BF902B3D5A29}"/>
              </a:ext>
            </a:extLst>
          </p:cNvPr>
          <p:cNvSpPr>
            <a:spLocks noGrp="1"/>
          </p:cNvSpPr>
          <p:nvPr>
            <p:ph type="body" sz="quarter" idx="19" hasCustomPrompt="1"/>
          </p:nvPr>
        </p:nvSpPr>
        <p:spPr>
          <a:xfrm>
            <a:off x="681541" y="4113290"/>
            <a:ext cx="1620551" cy="1165225"/>
          </a:xfrm>
        </p:spPr>
        <p:txBody>
          <a:bodyPr>
            <a:normAutofit/>
          </a:bodyPr>
          <a:lstStyle>
            <a:lvl1pPr marL="0" indent="0" algn="ctr">
              <a:buNone/>
              <a:defRPr sz="1600">
                <a:solidFill>
                  <a:schemeClr val="bg1"/>
                </a:solidFill>
                <a:latin typeface="+mj-lt"/>
              </a:defRPr>
            </a:lvl1pPr>
          </a:lstStyle>
          <a:p>
            <a:pPr lvl="0"/>
            <a:r>
              <a:rPr lang="en-US"/>
              <a:t>Bullet 1</a:t>
            </a:r>
          </a:p>
        </p:txBody>
      </p:sp>
      <p:sp>
        <p:nvSpPr>
          <p:cNvPr id="75" name="Text Placeholder 73">
            <a:extLst>
              <a:ext uri="{FF2B5EF4-FFF2-40B4-BE49-F238E27FC236}">
                <a16:creationId xmlns:a16="http://schemas.microsoft.com/office/drawing/2014/main" id="{2FFE5D8F-F425-7B49-ABA6-4168D820586E}"/>
              </a:ext>
            </a:extLst>
          </p:cNvPr>
          <p:cNvSpPr>
            <a:spLocks noGrp="1"/>
          </p:cNvSpPr>
          <p:nvPr>
            <p:ph type="body" sz="quarter" idx="20" hasCustomPrompt="1"/>
          </p:nvPr>
        </p:nvSpPr>
        <p:spPr>
          <a:xfrm>
            <a:off x="2983633" y="4113289"/>
            <a:ext cx="1620551" cy="1165225"/>
          </a:xfrm>
        </p:spPr>
        <p:txBody>
          <a:bodyPr>
            <a:normAutofit/>
          </a:bodyPr>
          <a:lstStyle>
            <a:lvl1pPr marL="0" indent="0" algn="ctr">
              <a:buNone/>
              <a:defRPr sz="1600">
                <a:solidFill>
                  <a:schemeClr val="bg1"/>
                </a:solidFill>
                <a:latin typeface="+mj-lt"/>
              </a:defRPr>
            </a:lvl1pPr>
          </a:lstStyle>
          <a:p>
            <a:pPr lvl="0"/>
            <a:r>
              <a:rPr lang="en-US"/>
              <a:t>Bullet 2</a:t>
            </a:r>
          </a:p>
        </p:txBody>
      </p:sp>
      <p:sp>
        <p:nvSpPr>
          <p:cNvPr id="76" name="Text Placeholder 73">
            <a:extLst>
              <a:ext uri="{FF2B5EF4-FFF2-40B4-BE49-F238E27FC236}">
                <a16:creationId xmlns:a16="http://schemas.microsoft.com/office/drawing/2014/main" id="{00E09992-9B6C-8148-981D-5D68A663785F}"/>
              </a:ext>
            </a:extLst>
          </p:cNvPr>
          <p:cNvSpPr>
            <a:spLocks noGrp="1"/>
          </p:cNvSpPr>
          <p:nvPr>
            <p:ph type="body" sz="quarter" idx="21" hasCustomPrompt="1"/>
          </p:nvPr>
        </p:nvSpPr>
        <p:spPr>
          <a:xfrm>
            <a:off x="5285725" y="4108927"/>
            <a:ext cx="1620551" cy="1165225"/>
          </a:xfrm>
        </p:spPr>
        <p:txBody>
          <a:bodyPr>
            <a:normAutofit/>
          </a:bodyPr>
          <a:lstStyle>
            <a:lvl1pPr marL="0" indent="0" algn="ctr">
              <a:buNone/>
              <a:defRPr sz="1600">
                <a:solidFill>
                  <a:schemeClr val="bg1"/>
                </a:solidFill>
                <a:latin typeface="+mj-lt"/>
              </a:defRPr>
            </a:lvl1pPr>
          </a:lstStyle>
          <a:p>
            <a:pPr lvl="0"/>
            <a:r>
              <a:rPr lang="en-US"/>
              <a:t>Bullet 3</a:t>
            </a:r>
          </a:p>
        </p:txBody>
      </p:sp>
      <p:sp>
        <p:nvSpPr>
          <p:cNvPr id="78" name="Content Placeholder 77">
            <a:extLst>
              <a:ext uri="{FF2B5EF4-FFF2-40B4-BE49-F238E27FC236}">
                <a16:creationId xmlns:a16="http://schemas.microsoft.com/office/drawing/2014/main" id="{3A8E2DBD-B0F6-594B-A0C6-0EC1F88827D8}"/>
              </a:ext>
            </a:extLst>
          </p:cNvPr>
          <p:cNvSpPr>
            <a:spLocks noGrp="1"/>
          </p:cNvSpPr>
          <p:nvPr>
            <p:ph sz="quarter" idx="22" hasCustomPrompt="1"/>
          </p:nvPr>
        </p:nvSpPr>
        <p:spPr>
          <a:xfrm>
            <a:off x="1478268" y="5815047"/>
            <a:ext cx="9393959" cy="286232"/>
          </a:xfrm>
        </p:spPr>
        <p:txBody>
          <a:bodyPr anchor="ctr" anchorCtr="0">
            <a:spAutoFit/>
          </a:bodyPr>
          <a:lstStyle>
            <a:lvl1pPr marL="0" indent="0" algn="ctr">
              <a:buNone/>
              <a:defRPr sz="1400">
                <a:solidFill>
                  <a:schemeClr val="bg1"/>
                </a:solidFill>
              </a:defRPr>
            </a:lvl1pPr>
          </a:lstStyle>
          <a:p>
            <a:pPr lvl="0"/>
            <a:r>
              <a:rPr lang="en-US" sz="1400"/>
              <a:t>Add anonymous quote</a:t>
            </a:r>
            <a:endParaRPr lang="en-US"/>
          </a:p>
        </p:txBody>
      </p:sp>
      <p:sp>
        <p:nvSpPr>
          <p:cNvPr id="79" name="Content Placeholder 77">
            <a:extLst>
              <a:ext uri="{FF2B5EF4-FFF2-40B4-BE49-F238E27FC236}">
                <a16:creationId xmlns:a16="http://schemas.microsoft.com/office/drawing/2014/main" id="{AD6540DC-4312-764B-9E23-59F314C67A82}"/>
              </a:ext>
            </a:extLst>
          </p:cNvPr>
          <p:cNvSpPr>
            <a:spLocks noGrp="1"/>
          </p:cNvSpPr>
          <p:nvPr>
            <p:ph sz="quarter" idx="23" hasCustomPrompt="1"/>
          </p:nvPr>
        </p:nvSpPr>
        <p:spPr>
          <a:xfrm>
            <a:off x="1478268" y="6083745"/>
            <a:ext cx="9393959" cy="343966"/>
          </a:xfrm>
        </p:spPr>
        <p:txBody>
          <a:bodyPr anchor="ctr" anchorCtr="0">
            <a:noAutofit/>
          </a:bodyPr>
          <a:lstStyle>
            <a:lvl1pPr marL="0" indent="0" algn="ctr">
              <a:buNone/>
              <a:defRPr sz="1300" i="1">
                <a:solidFill>
                  <a:schemeClr val="bg1"/>
                </a:solidFill>
              </a:defRPr>
            </a:lvl1pPr>
          </a:lstStyle>
          <a:p>
            <a:pPr lvl="0"/>
            <a:r>
              <a:rPr lang="en-US" sz="1400"/>
              <a:t>Add customer title</a:t>
            </a:r>
            <a:endParaRPr lang="en-US"/>
          </a:p>
        </p:txBody>
      </p:sp>
      <p:sp>
        <p:nvSpPr>
          <p:cNvPr id="80" name="Oval 79">
            <a:extLst>
              <a:ext uri="{FF2B5EF4-FFF2-40B4-BE49-F238E27FC236}">
                <a16:creationId xmlns:a16="http://schemas.microsoft.com/office/drawing/2014/main" id="{64A2A0F8-D0FF-1344-9EA0-8EED7AFC24A7}"/>
              </a:ext>
            </a:extLst>
          </p:cNvPr>
          <p:cNvSpPr/>
          <p:nvPr userDrawn="1"/>
        </p:nvSpPr>
        <p:spPr>
          <a:xfrm>
            <a:off x="9920000" y="2432073"/>
            <a:ext cx="1440000" cy="1440000"/>
          </a:xfrm>
          <a:prstGeom prst="ellipse">
            <a:avLst/>
          </a:prstGeom>
          <a:gradFill flip="none" rotWithShape="1">
            <a:gsLst>
              <a:gs pos="100000">
                <a:srgbClr val="2F90EC"/>
              </a:gs>
              <a:gs pos="0">
                <a:srgbClr val="5447A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ea typeface="+mn-ea"/>
              <a:cs typeface="+mn-cs"/>
            </a:endParaRPr>
          </a:p>
        </p:txBody>
      </p:sp>
      <p:sp>
        <p:nvSpPr>
          <p:cNvPr id="82" name="Text Placeholder 73">
            <a:extLst>
              <a:ext uri="{FF2B5EF4-FFF2-40B4-BE49-F238E27FC236}">
                <a16:creationId xmlns:a16="http://schemas.microsoft.com/office/drawing/2014/main" id="{E3809F1B-1503-374C-B026-DDF08E610381}"/>
              </a:ext>
            </a:extLst>
          </p:cNvPr>
          <p:cNvSpPr>
            <a:spLocks noGrp="1"/>
          </p:cNvSpPr>
          <p:nvPr>
            <p:ph type="body" sz="quarter" idx="24" hasCustomPrompt="1"/>
          </p:nvPr>
        </p:nvSpPr>
        <p:spPr>
          <a:xfrm>
            <a:off x="7587817" y="4092124"/>
            <a:ext cx="1620551" cy="1180290"/>
          </a:xfrm>
        </p:spPr>
        <p:txBody>
          <a:bodyPr>
            <a:normAutofit/>
          </a:bodyPr>
          <a:lstStyle>
            <a:lvl1pPr marL="0" indent="0" algn="ctr">
              <a:buNone/>
              <a:defRPr sz="1600">
                <a:solidFill>
                  <a:schemeClr val="bg1"/>
                </a:solidFill>
                <a:latin typeface="+mj-lt"/>
              </a:defRPr>
            </a:lvl1pPr>
          </a:lstStyle>
          <a:p>
            <a:pPr lvl="0"/>
            <a:r>
              <a:rPr lang="en-US"/>
              <a:t>Bullet 4</a:t>
            </a:r>
          </a:p>
        </p:txBody>
      </p:sp>
      <p:sp>
        <p:nvSpPr>
          <p:cNvPr id="83" name="Oval 82">
            <a:extLst>
              <a:ext uri="{FF2B5EF4-FFF2-40B4-BE49-F238E27FC236}">
                <a16:creationId xmlns:a16="http://schemas.microsoft.com/office/drawing/2014/main" id="{BE92F7DD-FBFC-B84C-B876-17F476E56952}"/>
              </a:ext>
            </a:extLst>
          </p:cNvPr>
          <p:cNvSpPr/>
          <p:nvPr userDrawn="1"/>
        </p:nvSpPr>
        <p:spPr>
          <a:xfrm>
            <a:off x="7648000" y="2432073"/>
            <a:ext cx="1440000" cy="1440000"/>
          </a:xfrm>
          <a:prstGeom prst="ellipse">
            <a:avLst/>
          </a:prstGeom>
          <a:gradFill>
            <a:gsLst>
              <a:gs pos="0">
                <a:srgbClr val="8E2F8A"/>
              </a:gs>
              <a:gs pos="100000">
                <a:srgbClr val="5447A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74BE"/>
              </a:solidFill>
              <a:effectLst/>
              <a:uLnTx/>
              <a:uFillTx/>
              <a:ea typeface="+mn-ea"/>
              <a:cs typeface="+mn-cs"/>
            </a:endParaRPr>
          </a:p>
        </p:txBody>
      </p:sp>
      <p:sp>
        <p:nvSpPr>
          <p:cNvPr id="84" name="Text Placeholder 73">
            <a:extLst>
              <a:ext uri="{FF2B5EF4-FFF2-40B4-BE49-F238E27FC236}">
                <a16:creationId xmlns:a16="http://schemas.microsoft.com/office/drawing/2014/main" id="{90E325DB-2FC5-4645-9257-DE3B383D6034}"/>
              </a:ext>
            </a:extLst>
          </p:cNvPr>
          <p:cNvSpPr>
            <a:spLocks noGrp="1"/>
          </p:cNvSpPr>
          <p:nvPr>
            <p:ph type="body" sz="quarter" idx="25" hasCustomPrompt="1"/>
          </p:nvPr>
        </p:nvSpPr>
        <p:spPr>
          <a:xfrm>
            <a:off x="9889909" y="4110273"/>
            <a:ext cx="1620551" cy="1180290"/>
          </a:xfrm>
        </p:spPr>
        <p:txBody>
          <a:bodyPr>
            <a:normAutofit/>
          </a:bodyPr>
          <a:lstStyle>
            <a:lvl1pPr marL="0" indent="0" algn="ctr">
              <a:buNone/>
              <a:defRPr sz="1600">
                <a:solidFill>
                  <a:schemeClr val="bg1"/>
                </a:solidFill>
                <a:latin typeface="+mj-lt"/>
              </a:defRPr>
            </a:lvl1pPr>
          </a:lstStyle>
          <a:p>
            <a:pPr lvl="0"/>
            <a:r>
              <a:rPr lang="en-US"/>
              <a:t>Bullet 5</a:t>
            </a:r>
          </a:p>
        </p:txBody>
      </p:sp>
    </p:spTree>
    <p:extLst>
      <p:ext uri="{BB962C8B-B14F-4D97-AF65-F5344CB8AC3E}">
        <p14:creationId xmlns:p14="http://schemas.microsoft.com/office/powerpoint/2010/main" val="33013973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S - Content with Ima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492C8-F2B6-994C-93E7-13EF75C493AC}"/>
              </a:ext>
            </a:extLst>
          </p:cNvPr>
          <p:cNvSpPr>
            <a:spLocks noGrp="1"/>
          </p:cNvSpPr>
          <p:nvPr>
            <p:ph type="body" sz="quarter" idx="11"/>
          </p:nvPr>
        </p:nvSpPr>
        <p:spPr>
          <a:xfrm>
            <a:off x="7192203" y="2335948"/>
            <a:ext cx="4476749" cy="1363080"/>
          </a:xfrm>
        </p:spPr>
        <p:txBody>
          <a:bodyPr/>
          <a:lstStyle>
            <a:lvl1pPr marL="0" indent="0">
              <a:buNone/>
              <a:defRPr/>
            </a:lvl1pPr>
            <a:lvl2pPr marL="243834" indent="0">
              <a:buNone/>
              <a:defRPr/>
            </a:lvl2pPr>
            <a:lvl3pPr marL="487668" indent="0">
              <a:buNone/>
              <a:defRPr/>
            </a:lvl3pPr>
            <a:lvl4pPr marL="1371566" indent="0">
              <a:buNone/>
              <a:defRPr/>
            </a:lvl4pPr>
            <a:lvl5pPr marL="1828754" indent="0">
              <a:buNone/>
              <a:defRPr/>
            </a:lvl5pPr>
          </a:lstStyle>
          <a:p>
            <a:pPr lvl="0"/>
            <a:r>
              <a:rPr lang="en-US"/>
              <a:t>Click to edit Master text styles</a:t>
            </a:r>
          </a:p>
        </p:txBody>
      </p:sp>
      <p:sp>
        <p:nvSpPr>
          <p:cNvPr id="17" name="Freeform 16">
            <a:extLst>
              <a:ext uri="{FF2B5EF4-FFF2-40B4-BE49-F238E27FC236}">
                <a16:creationId xmlns:a16="http://schemas.microsoft.com/office/drawing/2014/main" id="{B28BF588-A539-E84D-BAE7-8D1EE1761D7B}"/>
              </a:ext>
            </a:extLst>
          </p:cNvPr>
          <p:cNvSpPr/>
          <p:nvPr/>
        </p:nvSpPr>
        <p:spPr>
          <a:xfrm>
            <a:off x="4166918" y="-1"/>
            <a:ext cx="4006609" cy="6858000"/>
          </a:xfrm>
          <a:custGeom>
            <a:avLst/>
            <a:gdLst>
              <a:gd name="connsiteX0" fmla="*/ 2952243 w 3004957"/>
              <a:gd name="connsiteY0" fmla="*/ 0 h 5143500"/>
              <a:gd name="connsiteX1" fmla="*/ 3004957 w 3004957"/>
              <a:gd name="connsiteY1" fmla="*/ 0 h 5143500"/>
              <a:gd name="connsiteX2" fmla="*/ 52714 w 3004957"/>
              <a:gd name="connsiteY2" fmla="*/ 5143500 h 5143500"/>
              <a:gd name="connsiteX3" fmla="*/ 0 w 3004957"/>
              <a:gd name="connsiteY3" fmla="*/ 5143500 h 5143500"/>
              <a:gd name="connsiteX4" fmla="*/ 2952243 w 300495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57" h="5143500">
                <a:moveTo>
                  <a:pt x="2952243" y="0"/>
                </a:moveTo>
                <a:lnTo>
                  <a:pt x="3004957" y="0"/>
                </a:lnTo>
                <a:lnTo>
                  <a:pt x="52714" y="5143500"/>
                </a:lnTo>
                <a:lnTo>
                  <a:pt x="0" y="5143500"/>
                </a:lnTo>
                <a:lnTo>
                  <a:pt x="2952243" y="0"/>
                </a:lnTo>
                <a:close/>
              </a:path>
            </a:pathLst>
          </a:custGeom>
          <a:gradFill flip="none" rotWithShape="1">
            <a:gsLst>
              <a:gs pos="30000">
                <a:srgbClr val="3D5AAE"/>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6">
            <a:extLst>
              <a:ext uri="{FF2B5EF4-FFF2-40B4-BE49-F238E27FC236}">
                <a16:creationId xmlns:a16="http://schemas.microsoft.com/office/drawing/2014/main" id="{2E8F94DC-1ACF-544C-BF1F-4C5126BC465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15857" y="6329009"/>
            <a:ext cx="745039" cy="338655"/>
          </a:xfrm>
          <a:prstGeom prst="rect">
            <a:avLst/>
          </a:prstGeom>
        </p:spPr>
      </p:pic>
      <p:sp>
        <p:nvSpPr>
          <p:cNvPr id="6" name="TextBox 4">
            <a:extLst>
              <a:ext uri="{FF2B5EF4-FFF2-40B4-BE49-F238E27FC236}">
                <a16:creationId xmlns:a16="http://schemas.microsoft.com/office/drawing/2014/main" id="{310B4187-0EBC-5A45-8561-21E3AF78A755}"/>
              </a:ext>
            </a:extLst>
          </p:cNvPr>
          <p:cNvSpPr txBox="1"/>
          <p:nvPr userDrawn="1"/>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
        <p:nvSpPr>
          <p:cNvPr id="3" name="Picture Placeholder 2">
            <a:extLst>
              <a:ext uri="{FF2B5EF4-FFF2-40B4-BE49-F238E27FC236}">
                <a16:creationId xmlns:a16="http://schemas.microsoft.com/office/drawing/2014/main" id="{9290C0E4-ECBA-5946-9BAC-DC37C672894D}"/>
              </a:ext>
            </a:extLst>
          </p:cNvPr>
          <p:cNvSpPr>
            <a:spLocks noGrp="1"/>
          </p:cNvSpPr>
          <p:nvPr>
            <p:ph type="pic" sz="quarter" idx="12"/>
          </p:nvPr>
        </p:nvSpPr>
        <p:spPr>
          <a:xfrm>
            <a:off x="-9410" y="0"/>
            <a:ext cx="8109180" cy="6858000"/>
          </a:xfrm>
          <a:custGeom>
            <a:avLst/>
            <a:gdLst>
              <a:gd name="connsiteX0" fmla="*/ 0 w 3125788"/>
              <a:gd name="connsiteY0" fmla="*/ 5143500 h 5143500"/>
              <a:gd name="connsiteX1" fmla="*/ 781447 w 3125788"/>
              <a:gd name="connsiteY1" fmla="*/ 0 h 5143500"/>
              <a:gd name="connsiteX2" fmla="*/ 2344341 w 3125788"/>
              <a:gd name="connsiteY2" fmla="*/ 0 h 5143500"/>
              <a:gd name="connsiteX3" fmla="*/ 3125788 w 3125788"/>
              <a:gd name="connsiteY3" fmla="*/ 5143500 h 5143500"/>
              <a:gd name="connsiteX4" fmla="*/ 0 w 3125788"/>
              <a:gd name="connsiteY4" fmla="*/ 5143500 h 5143500"/>
              <a:gd name="connsiteX0" fmla="*/ 0 w 6074828"/>
              <a:gd name="connsiteY0" fmla="*/ 5143500 h 5143500"/>
              <a:gd name="connsiteX1" fmla="*/ 781447 w 6074828"/>
              <a:gd name="connsiteY1" fmla="*/ 0 h 5143500"/>
              <a:gd name="connsiteX2" fmla="*/ 6074828 w 6074828"/>
              <a:gd name="connsiteY2" fmla="*/ 0 h 5143500"/>
              <a:gd name="connsiteX3" fmla="*/ 3125788 w 6074828"/>
              <a:gd name="connsiteY3" fmla="*/ 5143500 h 5143500"/>
              <a:gd name="connsiteX4" fmla="*/ 0 w 6074828"/>
              <a:gd name="connsiteY4" fmla="*/ 5143500 h 5143500"/>
              <a:gd name="connsiteX0" fmla="*/ 7057 w 6081885"/>
              <a:gd name="connsiteY0" fmla="*/ 5143500 h 5143500"/>
              <a:gd name="connsiteX1" fmla="*/ 0 w 6081885"/>
              <a:gd name="connsiteY1" fmla="*/ 0 h 5143500"/>
              <a:gd name="connsiteX2" fmla="*/ 6081885 w 6081885"/>
              <a:gd name="connsiteY2" fmla="*/ 0 h 5143500"/>
              <a:gd name="connsiteX3" fmla="*/ 3132845 w 6081885"/>
              <a:gd name="connsiteY3" fmla="*/ 5143500 h 5143500"/>
              <a:gd name="connsiteX4" fmla="*/ 7057 w 608188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885" h="5143500">
                <a:moveTo>
                  <a:pt x="7057" y="5143500"/>
                </a:moveTo>
                <a:cubicBezTo>
                  <a:pt x="4705" y="3429000"/>
                  <a:pt x="2352" y="1714500"/>
                  <a:pt x="0" y="0"/>
                </a:cubicBezTo>
                <a:lnTo>
                  <a:pt x="6081885" y="0"/>
                </a:lnTo>
                <a:lnTo>
                  <a:pt x="3132845" y="5143500"/>
                </a:lnTo>
                <a:lnTo>
                  <a:pt x="7057" y="5143500"/>
                </a:lnTo>
                <a:close/>
              </a:path>
            </a:pathLst>
          </a:custGeom>
        </p:spPr>
        <p:txBody>
          <a:bodyPr/>
          <a:lstStyle/>
          <a:p>
            <a:r>
              <a:rPr lang="en-US"/>
              <a:t>Click icon to add picture</a:t>
            </a:r>
          </a:p>
        </p:txBody>
      </p:sp>
    </p:spTree>
    <p:custDataLst>
      <p:tags r:id="rId1"/>
    </p:custDataLst>
    <p:extLst>
      <p:ext uri="{BB962C8B-B14F-4D97-AF65-F5344CB8AC3E}">
        <p14:creationId xmlns:p14="http://schemas.microsoft.com/office/powerpoint/2010/main" val="357475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AS - Blue Backgroun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1134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13.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tags" Target="../tags/tag2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1.sv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0.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ags" Target="../tags/tag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ags" Target="../tags/tag50.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50908C7C-E096-4B50-9AD8-7AF3F5E717FE}"/>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1215857" y="6329009"/>
            <a:ext cx="745039" cy="338655"/>
          </a:xfrm>
          <a:prstGeom prst="rect">
            <a:avLst/>
          </a:prstGeom>
        </p:spPr>
      </p:pic>
      <p:sp>
        <p:nvSpPr>
          <p:cNvPr id="17" name="TextBox 4">
            <a:extLst>
              <a:ext uri="{FF2B5EF4-FFF2-40B4-BE49-F238E27FC236}">
                <a16:creationId xmlns:a16="http://schemas.microsoft.com/office/drawing/2014/main" id="{1E37FEA7-CA51-4399-92F6-AB705B7FF650}"/>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
        <p:nvSpPr>
          <p:cNvPr id="81" name="Freeform 80">
            <a:extLst>
              <a:ext uri="{FF2B5EF4-FFF2-40B4-BE49-F238E27FC236}">
                <a16:creationId xmlns:a16="http://schemas.microsoft.com/office/drawing/2014/main" id="{28E9C9DB-EB60-FD4A-AB5D-86A6DDF93363}"/>
              </a:ext>
            </a:extLst>
          </p:cNvPr>
          <p:cNvSpPr/>
          <p:nvPr/>
        </p:nvSpPr>
        <p:spPr>
          <a:xfrm>
            <a:off x="8956227"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3" name="Freeform 82">
            <a:extLst>
              <a:ext uri="{FF2B5EF4-FFF2-40B4-BE49-F238E27FC236}">
                <a16:creationId xmlns:a16="http://schemas.microsoft.com/office/drawing/2014/main" id="{72DA3650-6307-5742-A8B7-F65D2E045EF9}"/>
              </a:ext>
            </a:extLst>
          </p:cNvPr>
          <p:cNvSpPr/>
          <p:nvPr/>
        </p:nvSpPr>
        <p:spPr>
          <a:xfrm>
            <a:off x="928844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4" name="Freeform 83">
            <a:extLst>
              <a:ext uri="{FF2B5EF4-FFF2-40B4-BE49-F238E27FC236}">
                <a16:creationId xmlns:a16="http://schemas.microsoft.com/office/drawing/2014/main" id="{5D71E475-0C72-0A4B-9E83-D4F8682CCF9E}"/>
              </a:ext>
            </a:extLst>
          </p:cNvPr>
          <p:cNvSpPr/>
          <p:nvPr/>
        </p:nvSpPr>
        <p:spPr>
          <a:xfrm>
            <a:off x="9620658"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5" name="Freeform 84">
            <a:extLst>
              <a:ext uri="{FF2B5EF4-FFF2-40B4-BE49-F238E27FC236}">
                <a16:creationId xmlns:a16="http://schemas.microsoft.com/office/drawing/2014/main" id="{119E67ED-5612-6E4C-9FEB-97F8BF6D2FB2}"/>
              </a:ext>
            </a:extLst>
          </p:cNvPr>
          <p:cNvSpPr/>
          <p:nvPr/>
        </p:nvSpPr>
        <p:spPr>
          <a:xfrm>
            <a:off x="995287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86" name="Freeform 85">
            <a:extLst>
              <a:ext uri="{FF2B5EF4-FFF2-40B4-BE49-F238E27FC236}">
                <a16:creationId xmlns:a16="http://schemas.microsoft.com/office/drawing/2014/main" id="{7F786CC9-2F25-734F-983E-AFCA587D626B}"/>
              </a:ext>
            </a:extLst>
          </p:cNvPr>
          <p:cNvSpPr/>
          <p:nvPr/>
        </p:nvSpPr>
        <p:spPr>
          <a:xfrm>
            <a:off x="928844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7" name="Freeform 86">
            <a:extLst>
              <a:ext uri="{FF2B5EF4-FFF2-40B4-BE49-F238E27FC236}">
                <a16:creationId xmlns:a16="http://schemas.microsoft.com/office/drawing/2014/main" id="{259F8CA0-60EE-8647-AF4F-6B77D6C4B963}"/>
              </a:ext>
            </a:extLst>
          </p:cNvPr>
          <p:cNvSpPr/>
          <p:nvPr/>
        </p:nvSpPr>
        <p:spPr>
          <a:xfrm>
            <a:off x="995287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8" name="Freeform 87">
            <a:extLst>
              <a:ext uri="{FF2B5EF4-FFF2-40B4-BE49-F238E27FC236}">
                <a16:creationId xmlns:a16="http://schemas.microsoft.com/office/drawing/2014/main" id="{F02A52DA-8B8C-264F-877F-42F66B1C30F6}"/>
              </a:ext>
            </a:extLst>
          </p:cNvPr>
          <p:cNvSpPr/>
          <p:nvPr/>
        </p:nvSpPr>
        <p:spPr>
          <a:xfrm rot="16753102">
            <a:off x="10284938" y="438673"/>
            <a:ext cx="132613" cy="132615"/>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9" name="Freeform 88">
            <a:extLst>
              <a:ext uri="{FF2B5EF4-FFF2-40B4-BE49-F238E27FC236}">
                <a16:creationId xmlns:a16="http://schemas.microsoft.com/office/drawing/2014/main" id="{D2036A5F-121A-E149-BAB9-6E06E0E39343}"/>
              </a:ext>
            </a:extLst>
          </p:cNvPr>
          <p:cNvSpPr/>
          <p:nvPr/>
        </p:nvSpPr>
        <p:spPr>
          <a:xfrm>
            <a:off x="9952873"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0" name="Freeform 89">
            <a:extLst>
              <a:ext uri="{FF2B5EF4-FFF2-40B4-BE49-F238E27FC236}">
                <a16:creationId xmlns:a16="http://schemas.microsoft.com/office/drawing/2014/main" id="{BCF0DED3-D5D0-CF4A-9C2B-7DFE2A602AEE}"/>
              </a:ext>
            </a:extLst>
          </p:cNvPr>
          <p:cNvSpPr/>
          <p:nvPr/>
        </p:nvSpPr>
        <p:spPr>
          <a:xfrm rot="16753102">
            <a:off x="10284942" y="770894"/>
            <a:ext cx="132613" cy="132615"/>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1" name="Freeform 90">
            <a:extLst>
              <a:ext uri="{FF2B5EF4-FFF2-40B4-BE49-F238E27FC236}">
                <a16:creationId xmlns:a16="http://schemas.microsoft.com/office/drawing/2014/main" id="{45B174D9-5533-0241-B420-5CDE83187945}"/>
              </a:ext>
            </a:extLst>
          </p:cNvPr>
          <p:cNvSpPr/>
          <p:nvPr/>
        </p:nvSpPr>
        <p:spPr>
          <a:xfrm>
            <a:off x="1061730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2" name="Freeform 91">
            <a:extLst>
              <a:ext uri="{FF2B5EF4-FFF2-40B4-BE49-F238E27FC236}">
                <a16:creationId xmlns:a16="http://schemas.microsoft.com/office/drawing/2014/main" id="{E5E8A156-1317-3742-B05E-569311DF62A5}"/>
              </a:ext>
            </a:extLst>
          </p:cNvPr>
          <p:cNvSpPr/>
          <p:nvPr/>
        </p:nvSpPr>
        <p:spPr>
          <a:xfrm>
            <a:off x="10949518"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3" name="Freeform 92">
            <a:extLst>
              <a:ext uri="{FF2B5EF4-FFF2-40B4-BE49-F238E27FC236}">
                <a16:creationId xmlns:a16="http://schemas.microsoft.com/office/drawing/2014/main" id="{ED64574D-EFC6-364B-997D-3822C78B7DDA}"/>
              </a:ext>
            </a:extLst>
          </p:cNvPr>
          <p:cNvSpPr/>
          <p:nvPr/>
        </p:nvSpPr>
        <p:spPr>
          <a:xfrm>
            <a:off x="11613949"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4" name="Freeform 93">
            <a:extLst>
              <a:ext uri="{FF2B5EF4-FFF2-40B4-BE49-F238E27FC236}">
                <a16:creationId xmlns:a16="http://schemas.microsoft.com/office/drawing/2014/main" id="{2E32684E-45ED-F540-B6E1-CA9A46C85404}"/>
              </a:ext>
            </a:extLst>
          </p:cNvPr>
          <p:cNvSpPr/>
          <p:nvPr/>
        </p:nvSpPr>
        <p:spPr>
          <a:xfrm>
            <a:off x="1128173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5" name="Freeform 94">
            <a:extLst>
              <a:ext uri="{FF2B5EF4-FFF2-40B4-BE49-F238E27FC236}">
                <a16:creationId xmlns:a16="http://schemas.microsoft.com/office/drawing/2014/main" id="{FAF9B900-34B5-D04E-A2B0-680BCAE79708}"/>
              </a:ext>
            </a:extLst>
          </p:cNvPr>
          <p:cNvSpPr/>
          <p:nvPr/>
        </p:nvSpPr>
        <p:spPr>
          <a:xfrm>
            <a:off x="10949518"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6" name="Freeform 95">
            <a:extLst>
              <a:ext uri="{FF2B5EF4-FFF2-40B4-BE49-F238E27FC236}">
                <a16:creationId xmlns:a16="http://schemas.microsoft.com/office/drawing/2014/main" id="{69BB02AA-00B1-4D4A-AFD8-68A4BE0B04FE}"/>
              </a:ext>
            </a:extLst>
          </p:cNvPr>
          <p:cNvSpPr/>
          <p:nvPr/>
        </p:nvSpPr>
        <p:spPr>
          <a:xfrm>
            <a:off x="10949518"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97" name="Freeform 96">
            <a:extLst>
              <a:ext uri="{FF2B5EF4-FFF2-40B4-BE49-F238E27FC236}">
                <a16:creationId xmlns:a16="http://schemas.microsoft.com/office/drawing/2014/main" id="{C04F0CC8-D44B-AB45-AA17-D3AD761A08A8}"/>
              </a:ext>
            </a:extLst>
          </p:cNvPr>
          <p:cNvSpPr/>
          <p:nvPr/>
        </p:nvSpPr>
        <p:spPr>
          <a:xfrm>
            <a:off x="11281733"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8" name="Freeform 97">
            <a:extLst>
              <a:ext uri="{FF2B5EF4-FFF2-40B4-BE49-F238E27FC236}">
                <a16:creationId xmlns:a16="http://schemas.microsoft.com/office/drawing/2014/main" id="{1773D5B2-17F9-3F4D-8BBE-C2EA05C60813}"/>
              </a:ext>
            </a:extLst>
          </p:cNvPr>
          <p:cNvSpPr/>
          <p:nvPr/>
        </p:nvSpPr>
        <p:spPr>
          <a:xfrm>
            <a:off x="11613949"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9" name="Freeform 98">
            <a:extLst>
              <a:ext uri="{FF2B5EF4-FFF2-40B4-BE49-F238E27FC236}">
                <a16:creationId xmlns:a16="http://schemas.microsoft.com/office/drawing/2014/main" id="{F398E671-8204-9D4A-B924-0745B00504F1}"/>
              </a:ext>
            </a:extLst>
          </p:cNvPr>
          <p:cNvSpPr/>
          <p:nvPr/>
        </p:nvSpPr>
        <p:spPr>
          <a:xfrm>
            <a:off x="10949518" y="1103059"/>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00" name="Freeform 99">
            <a:extLst>
              <a:ext uri="{FF2B5EF4-FFF2-40B4-BE49-F238E27FC236}">
                <a16:creationId xmlns:a16="http://schemas.microsoft.com/office/drawing/2014/main" id="{DA042452-BCFC-5F46-ABEF-0923CA3AF459}"/>
              </a:ext>
            </a:extLst>
          </p:cNvPr>
          <p:cNvSpPr/>
          <p:nvPr/>
        </p:nvSpPr>
        <p:spPr>
          <a:xfrm>
            <a:off x="10949518" y="143527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01" name="Freeform 100">
            <a:extLst>
              <a:ext uri="{FF2B5EF4-FFF2-40B4-BE49-F238E27FC236}">
                <a16:creationId xmlns:a16="http://schemas.microsoft.com/office/drawing/2014/main" id="{06351593-861B-E04C-B112-38D55ED1A2EE}"/>
              </a:ext>
            </a:extLst>
          </p:cNvPr>
          <p:cNvSpPr/>
          <p:nvPr/>
        </p:nvSpPr>
        <p:spPr>
          <a:xfrm>
            <a:off x="11597542" y="1086653"/>
            <a:ext cx="165423" cy="165424"/>
          </a:xfrm>
          <a:custGeom>
            <a:avLst/>
            <a:gdLst>
              <a:gd name="connsiteX0" fmla="*/ 124068 w 124067"/>
              <a:gd name="connsiteY0" fmla="*/ 62034 h 124068"/>
              <a:gd name="connsiteX1" fmla="*/ 62034 w 124067"/>
              <a:gd name="connsiteY1" fmla="*/ 124069 h 124068"/>
              <a:gd name="connsiteX2" fmla="*/ 0 w 124067"/>
              <a:gd name="connsiteY2" fmla="*/ 62034 h 124068"/>
              <a:gd name="connsiteX3" fmla="*/ 62034 w 124067"/>
              <a:gd name="connsiteY3" fmla="*/ 0 h 124068"/>
              <a:gd name="connsiteX4" fmla="*/ 124068 w 124067"/>
              <a:gd name="connsiteY4" fmla="*/ 62034 h 12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67" h="124068">
                <a:moveTo>
                  <a:pt x="124068" y="62034"/>
                </a:moveTo>
                <a:cubicBezTo>
                  <a:pt x="124068" y="96295"/>
                  <a:pt x="96294" y="124069"/>
                  <a:pt x="62034" y="124069"/>
                </a:cubicBezTo>
                <a:cubicBezTo>
                  <a:pt x="27773" y="124069"/>
                  <a:pt x="0" y="96295"/>
                  <a:pt x="0" y="62034"/>
                </a:cubicBezTo>
                <a:cubicBezTo>
                  <a:pt x="0" y="27774"/>
                  <a:pt x="27773" y="0"/>
                  <a:pt x="62034" y="0"/>
                </a:cubicBezTo>
                <a:cubicBezTo>
                  <a:pt x="96294" y="0"/>
                  <a:pt x="124068" y="27774"/>
                  <a:pt x="124068" y="62034"/>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02" name="Freeform 101">
            <a:extLst>
              <a:ext uri="{FF2B5EF4-FFF2-40B4-BE49-F238E27FC236}">
                <a16:creationId xmlns:a16="http://schemas.microsoft.com/office/drawing/2014/main" id="{D3399C5D-791D-8C43-8239-04E408AB56AA}"/>
              </a:ext>
            </a:extLst>
          </p:cNvPr>
          <p:cNvSpPr/>
          <p:nvPr/>
        </p:nvSpPr>
        <p:spPr>
          <a:xfrm>
            <a:off x="10617303" y="1103059"/>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07" name="Freeform 106">
            <a:extLst>
              <a:ext uri="{FF2B5EF4-FFF2-40B4-BE49-F238E27FC236}">
                <a16:creationId xmlns:a16="http://schemas.microsoft.com/office/drawing/2014/main" id="{99F779EA-6472-FF42-885F-A0B8DB934CC7}"/>
              </a:ext>
            </a:extLst>
          </p:cNvPr>
          <p:cNvSpPr/>
          <p:nvPr/>
        </p:nvSpPr>
        <p:spPr>
          <a:xfrm>
            <a:off x="10267999" y="89319"/>
            <a:ext cx="166791" cy="166792"/>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24" name="Freeform 123">
            <a:extLst>
              <a:ext uri="{FF2B5EF4-FFF2-40B4-BE49-F238E27FC236}">
                <a16:creationId xmlns:a16="http://schemas.microsoft.com/office/drawing/2014/main" id="{FC8CCAED-F8CD-AE4A-86B3-CF9C9523B962}"/>
              </a:ext>
            </a:extLst>
          </p:cNvPr>
          <p:cNvSpPr/>
          <p:nvPr/>
        </p:nvSpPr>
        <p:spPr>
          <a:xfrm>
            <a:off x="11912669"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29" name="Freeform 128">
            <a:extLst>
              <a:ext uri="{FF2B5EF4-FFF2-40B4-BE49-F238E27FC236}">
                <a16:creationId xmlns:a16="http://schemas.microsoft.com/office/drawing/2014/main" id="{C7E879DF-EE44-AA45-AE05-DD5B4FA49205}"/>
              </a:ext>
            </a:extLst>
          </p:cNvPr>
          <p:cNvSpPr/>
          <p:nvPr/>
        </p:nvSpPr>
        <p:spPr>
          <a:xfrm>
            <a:off x="11912669"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78" name="Freeform 177">
            <a:extLst>
              <a:ext uri="{FF2B5EF4-FFF2-40B4-BE49-F238E27FC236}">
                <a16:creationId xmlns:a16="http://schemas.microsoft.com/office/drawing/2014/main" id="{285D0C28-DCE9-1946-93BF-94EBD76B7959}"/>
              </a:ext>
            </a:extLst>
          </p:cNvPr>
          <p:cNvSpPr/>
          <p:nvPr/>
        </p:nvSpPr>
        <p:spPr>
          <a:xfrm>
            <a:off x="2459013" y="6533050"/>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80" name="Freeform 179">
            <a:extLst>
              <a:ext uri="{FF2B5EF4-FFF2-40B4-BE49-F238E27FC236}">
                <a16:creationId xmlns:a16="http://schemas.microsoft.com/office/drawing/2014/main" id="{293133EB-DE7C-8D41-8FFA-DD26B577D8C1}"/>
              </a:ext>
            </a:extLst>
          </p:cNvPr>
          <p:cNvSpPr/>
          <p:nvPr/>
        </p:nvSpPr>
        <p:spPr>
          <a:xfrm>
            <a:off x="2126797"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1" name="Freeform 180">
            <a:extLst>
              <a:ext uri="{FF2B5EF4-FFF2-40B4-BE49-F238E27FC236}">
                <a16:creationId xmlns:a16="http://schemas.microsoft.com/office/drawing/2014/main" id="{34550379-B92D-8241-B540-0627AA0A921B}"/>
              </a:ext>
            </a:extLst>
          </p:cNvPr>
          <p:cNvSpPr/>
          <p:nvPr/>
        </p:nvSpPr>
        <p:spPr>
          <a:xfrm>
            <a:off x="1794582"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2" name="Freeform 181">
            <a:extLst>
              <a:ext uri="{FF2B5EF4-FFF2-40B4-BE49-F238E27FC236}">
                <a16:creationId xmlns:a16="http://schemas.microsoft.com/office/drawing/2014/main" id="{C33ECA2F-821B-5F44-80D3-EA291967F056}"/>
              </a:ext>
            </a:extLst>
          </p:cNvPr>
          <p:cNvSpPr/>
          <p:nvPr/>
        </p:nvSpPr>
        <p:spPr>
          <a:xfrm>
            <a:off x="1462367"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3" name="Freeform 182">
            <a:extLst>
              <a:ext uri="{FF2B5EF4-FFF2-40B4-BE49-F238E27FC236}">
                <a16:creationId xmlns:a16="http://schemas.microsoft.com/office/drawing/2014/main" id="{DF4643A6-1BE6-854C-9B0E-F821AD1BA95B}"/>
              </a:ext>
            </a:extLst>
          </p:cNvPr>
          <p:cNvSpPr/>
          <p:nvPr/>
        </p:nvSpPr>
        <p:spPr>
          <a:xfrm>
            <a:off x="1462367"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4" name="Freeform 183">
            <a:extLst>
              <a:ext uri="{FF2B5EF4-FFF2-40B4-BE49-F238E27FC236}">
                <a16:creationId xmlns:a16="http://schemas.microsoft.com/office/drawing/2014/main" id="{6EE82805-A90B-A042-95FE-EDAEC75607FC}"/>
              </a:ext>
            </a:extLst>
          </p:cNvPr>
          <p:cNvSpPr/>
          <p:nvPr/>
        </p:nvSpPr>
        <p:spPr>
          <a:xfrm>
            <a:off x="1130153"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5" name="Freeform 184">
            <a:extLst>
              <a:ext uri="{FF2B5EF4-FFF2-40B4-BE49-F238E27FC236}">
                <a16:creationId xmlns:a16="http://schemas.microsoft.com/office/drawing/2014/main" id="{E0F43706-4963-5541-8BA1-5360C57199BD}"/>
              </a:ext>
            </a:extLst>
          </p:cNvPr>
          <p:cNvSpPr/>
          <p:nvPr/>
        </p:nvSpPr>
        <p:spPr>
          <a:xfrm>
            <a:off x="1462367"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86" name="Freeform 185">
            <a:extLst>
              <a:ext uri="{FF2B5EF4-FFF2-40B4-BE49-F238E27FC236}">
                <a16:creationId xmlns:a16="http://schemas.microsoft.com/office/drawing/2014/main" id="{9CF17A4F-24D1-414E-85A4-79CAB802EDFE}"/>
              </a:ext>
            </a:extLst>
          </p:cNvPr>
          <p:cNvSpPr/>
          <p:nvPr/>
        </p:nvSpPr>
        <p:spPr>
          <a:xfrm>
            <a:off x="1130153"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7" name="Freeform 186">
            <a:extLst>
              <a:ext uri="{FF2B5EF4-FFF2-40B4-BE49-F238E27FC236}">
                <a16:creationId xmlns:a16="http://schemas.microsoft.com/office/drawing/2014/main" id="{F8D99D0D-2A3B-754A-909E-B11A8D9C982E}"/>
              </a:ext>
            </a:extLst>
          </p:cNvPr>
          <p:cNvSpPr/>
          <p:nvPr/>
        </p:nvSpPr>
        <p:spPr>
          <a:xfrm>
            <a:off x="797937" y="6533050"/>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8" name="Freeform 187">
            <a:extLst>
              <a:ext uri="{FF2B5EF4-FFF2-40B4-BE49-F238E27FC236}">
                <a16:creationId xmlns:a16="http://schemas.microsoft.com/office/drawing/2014/main" id="{7A063DF6-3D26-8746-96A9-A68F23AC46EB}"/>
              </a:ext>
            </a:extLst>
          </p:cNvPr>
          <p:cNvSpPr/>
          <p:nvPr/>
        </p:nvSpPr>
        <p:spPr>
          <a:xfrm>
            <a:off x="465722"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0" name="Freeform 189">
            <a:extLst>
              <a:ext uri="{FF2B5EF4-FFF2-40B4-BE49-F238E27FC236}">
                <a16:creationId xmlns:a16="http://schemas.microsoft.com/office/drawing/2014/main" id="{BFBD2FDE-BC73-8A4B-9055-8144DB5167A6}"/>
              </a:ext>
            </a:extLst>
          </p:cNvPr>
          <p:cNvSpPr/>
          <p:nvPr/>
        </p:nvSpPr>
        <p:spPr>
          <a:xfrm>
            <a:off x="133507"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91" name="Freeform 190">
            <a:extLst>
              <a:ext uri="{FF2B5EF4-FFF2-40B4-BE49-F238E27FC236}">
                <a16:creationId xmlns:a16="http://schemas.microsoft.com/office/drawing/2014/main" id="{F21114F7-8C53-0C46-8032-4A441EFEC029}"/>
              </a:ext>
            </a:extLst>
          </p:cNvPr>
          <p:cNvSpPr/>
          <p:nvPr/>
        </p:nvSpPr>
        <p:spPr>
          <a:xfrm>
            <a:off x="465722"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2" name="Freeform 191">
            <a:extLst>
              <a:ext uri="{FF2B5EF4-FFF2-40B4-BE49-F238E27FC236}">
                <a16:creationId xmlns:a16="http://schemas.microsoft.com/office/drawing/2014/main" id="{802624AF-2E76-4848-B378-0F6CA56E5D64}"/>
              </a:ext>
            </a:extLst>
          </p:cNvPr>
          <p:cNvSpPr/>
          <p:nvPr/>
        </p:nvSpPr>
        <p:spPr>
          <a:xfrm>
            <a:off x="465722"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3" name="Freeform 192">
            <a:extLst>
              <a:ext uri="{FF2B5EF4-FFF2-40B4-BE49-F238E27FC236}">
                <a16:creationId xmlns:a16="http://schemas.microsoft.com/office/drawing/2014/main" id="{8D92ACBB-C8A4-F041-8849-AA788332613E}"/>
              </a:ext>
            </a:extLst>
          </p:cNvPr>
          <p:cNvSpPr/>
          <p:nvPr/>
        </p:nvSpPr>
        <p:spPr>
          <a:xfrm>
            <a:off x="133507"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5" name="Freeform 194">
            <a:extLst>
              <a:ext uri="{FF2B5EF4-FFF2-40B4-BE49-F238E27FC236}">
                <a16:creationId xmlns:a16="http://schemas.microsoft.com/office/drawing/2014/main" id="{48879B34-D83A-D449-BC84-AF089636A307}"/>
              </a:ext>
            </a:extLst>
          </p:cNvPr>
          <p:cNvSpPr/>
          <p:nvPr/>
        </p:nvSpPr>
        <p:spPr>
          <a:xfrm>
            <a:off x="465722" y="553639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96" name="Freeform 195">
            <a:extLst>
              <a:ext uri="{FF2B5EF4-FFF2-40B4-BE49-F238E27FC236}">
                <a16:creationId xmlns:a16="http://schemas.microsoft.com/office/drawing/2014/main" id="{6C9D0334-9555-DC43-96F0-34E1A057E2AC}"/>
              </a:ext>
            </a:extLst>
          </p:cNvPr>
          <p:cNvSpPr/>
          <p:nvPr/>
        </p:nvSpPr>
        <p:spPr>
          <a:xfrm>
            <a:off x="465722" y="520418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8" name="Freeform 197">
            <a:extLst>
              <a:ext uri="{FF2B5EF4-FFF2-40B4-BE49-F238E27FC236}">
                <a16:creationId xmlns:a16="http://schemas.microsoft.com/office/drawing/2014/main" id="{885549F4-767E-C847-874B-3624FA050C9A}"/>
              </a:ext>
            </a:extLst>
          </p:cNvPr>
          <p:cNvSpPr/>
          <p:nvPr/>
        </p:nvSpPr>
        <p:spPr>
          <a:xfrm>
            <a:off x="797937" y="5536398"/>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203" name="Freeform 202">
            <a:extLst>
              <a:ext uri="{FF2B5EF4-FFF2-40B4-BE49-F238E27FC236}">
                <a16:creationId xmlns:a16="http://schemas.microsoft.com/office/drawing/2014/main" id="{E078AB53-08B6-5D4B-949A-B8FE2F42C2EB}"/>
              </a:ext>
            </a:extLst>
          </p:cNvPr>
          <p:cNvSpPr/>
          <p:nvPr/>
        </p:nvSpPr>
        <p:spPr>
          <a:xfrm>
            <a:off x="1113063" y="6515960"/>
            <a:ext cx="166791" cy="166792"/>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Title Placeholder 1"/>
          <p:cNvSpPr>
            <a:spLocks noGrp="1"/>
          </p:cNvSpPr>
          <p:nvPr>
            <p:ph type="title"/>
          </p:nvPr>
        </p:nvSpPr>
        <p:spPr>
          <a:xfrm>
            <a:off x="838200" y="365125"/>
            <a:ext cx="10515600" cy="609600"/>
          </a:xfrm>
          <a:prstGeom prst="rect">
            <a:avLst/>
          </a:prstGeom>
        </p:spPr>
        <p:txBody>
          <a:bodyPr vert="horz" lIns="91440" tIns="45720" rIns="91440" bIns="45720" rtlCol="0" anchor="ctr">
            <a:normAutofit/>
          </a:bodyPr>
          <a:lstStyle/>
          <a:p>
            <a:r>
              <a:rPr lang="en-US"/>
              <a:t>Click to edit Master title style</a:t>
            </a:r>
          </a:p>
        </p:txBody>
      </p:sp>
    </p:spTree>
    <p:custDataLst>
      <p:tags r:id="rId15"/>
    </p:custDataLst>
    <p:extLst>
      <p:ext uri="{BB962C8B-B14F-4D97-AF65-F5344CB8AC3E}">
        <p14:creationId xmlns:p14="http://schemas.microsoft.com/office/powerpoint/2010/main" val="3740698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7" rtl="0" eaLnBrk="1" latinLnBrk="0" hangingPunct="1">
        <a:lnSpc>
          <a:spcPct val="90000"/>
        </a:lnSpc>
        <a:spcBef>
          <a:spcPct val="0"/>
        </a:spcBef>
        <a:buNone/>
        <a:defRPr sz="3733" b="1" kern="1200">
          <a:solidFill>
            <a:schemeClr val="bg1"/>
          </a:solidFill>
          <a:latin typeface="+mn-lt"/>
          <a:ea typeface="+mj-ea"/>
          <a:cs typeface="+mj-cs"/>
        </a:defRPr>
      </a:lvl1pPr>
    </p:titleStyle>
    <p:bodyStyle>
      <a:lvl1pPr marL="243834" indent="-243834" algn="l" defTabSz="914377" rtl="0" eaLnBrk="1" latinLnBrk="0" hangingPunct="1">
        <a:lnSpc>
          <a:spcPct val="85000"/>
        </a:lnSpc>
        <a:spcBef>
          <a:spcPts val="1067"/>
        </a:spcBef>
        <a:buFont typeface="Arial" panose="020B0604020202020204" pitchFamily="34" charset="0"/>
        <a:buChar char="•"/>
        <a:defRPr sz="2800" kern="1200">
          <a:solidFill>
            <a:schemeClr val="bg1"/>
          </a:solidFill>
          <a:latin typeface="+mj-lt"/>
          <a:ea typeface="+mn-ea"/>
          <a:cs typeface="+mn-cs"/>
        </a:defRPr>
      </a:lvl1pPr>
      <a:lvl2pPr marL="487668" indent="-243834" algn="l" defTabSz="914377" rtl="0" eaLnBrk="1" latinLnBrk="0" hangingPunct="1">
        <a:lnSpc>
          <a:spcPct val="85000"/>
        </a:lnSpc>
        <a:spcBef>
          <a:spcPts val="1067"/>
        </a:spcBef>
        <a:buFont typeface="Calibri Light" panose="020F0302020204030204" pitchFamily="34" charset="0"/>
        <a:buChar char="–"/>
        <a:defRPr sz="2400" kern="1200">
          <a:solidFill>
            <a:schemeClr val="bg1"/>
          </a:solidFill>
          <a:latin typeface="+mj-lt"/>
          <a:ea typeface="+mn-ea"/>
          <a:cs typeface="+mn-cs"/>
        </a:defRPr>
      </a:lvl2pPr>
      <a:lvl3pPr marL="731502" indent="-243834" algn="l" defTabSz="914377" rtl="0" eaLnBrk="1" latinLnBrk="0" hangingPunct="1">
        <a:lnSpc>
          <a:spcPct val="85000"/>
        </a:lnSpc>
        <a:spcBef>
          <a:spcPts val="1067"/>
        </a:spcBef>
        <a:buFont typeface="Arial" panose="020B0604020202020204" pitchFamily="34" charset="0"/>
        <a:buChar char="•"/>
        <a:defRPr sz="2000" kern="1200">
          <a:solidFill>
            <a:schemeClr val="bg1"/>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50908C7C-E096-4B50-9AD8-7AF3F5E717F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
        <p:nvSpPr>
          <p:cNvPr id="17" name="TextBox 4">
            <a:extLst>
              <a:ext uri="{FF2B5EF4-FFF2-40B4-BE49-F238E27FC236}">
                <a16:creationId xmlns:a16="http://schemas.microsoft.com/office/drawing/2014/main" id="{1E37FEA7-CA51-4399-92F6-AB705B7FF650}"/>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grpSp>
        <p:nvGrpSpPr>
          <p:cNvPr id="205" name="Group 204">
            <a:extLst>
              <a:ext uri="{FF2B5EF4-FFF2-40B4-BE49-F238E27FC236}">
                <a16:creationId xmlns:a16="http://schemas.microsoft.com/office/drawing/2014/main" id="{CEEE07FD-FB9A-5146-86A7-7AE8BC7B637F}"/>
              </a:ext>
            </a:extLst>
          </p:cNvPr>
          <p:cNvGrpSpPr/>
          <p:nvPr/>
        </p:nvGrpSpPr>
        <p:grpSpPr>
          <a:xfrm>
            <a:off x="8956227" y="89319"/>
            <a:ext cx="3089053" cy="1478571"/>
            <a:chOff x="6717170" y="66989"/>
            <a:chExt cx="2316790" cy="1108928"/>
          </a:xfrm>
        </p:grpSpPr>
        <p:sp>
          <p:nvSpPr>
            <p:cNvPr id="81" name="Freeform 80">
              <a:extLst>
                <a:ext uri="{FF2B5EF4-FFF2-40B4-BE49-F238E27FC236}">
                  <a16:creationId xmlns:a16="http://schemas.microsoft.com/office/drawing/2014/main" id="{28E9C9DB-EB60-FD4A-AB5D-86A6DDF93363}"/>
                </a:ext>
              </a:extLst>
            </p:cNvPr>
            <p:cNvSpPr/>
            <p:nvPr/>
          </p:nvSpPr>
          <p:spPr>
            <a:xfrm>
              <a:off x="6717170"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83" name="Freeform 82">
              <a:extLst>
                <a:ext uri="{FF2B5EF4-FFF2-40B4-BE49-F238E27FC236}">
                  <a16:creationId xmlns:a16="http://schemas.microsoft.com/office/drawing/2014/main" id="{72DA3650-6307-5742-A8B7-F65D2E045EF9}"/>
                </a:ext>
              </a:extLst>
            </p:cNvPr>
            <p:cNvSpPr/>
            <p:nvPr/>
          </p:nvSpPr>
          <p:spPr>
            <a:xfrm>
              <a:off x="6966332"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endParaRPr lang="en-US" sz="2400"/>
            </a:p>
          </p:txBody>
        </p:sp>
        <p:sp>
          <p:nvSpPr>
            <p:cNvPr id="84" name="Freeform 83">
              <a:extLst>
                <a:ext uri="{FF2B5EF4-FFF2-40B4-BE49-F238E27FC236}">
                  <a16:creationId xmlns:a16="http://schemas.microsoft.com/office/drawing/2014/main" id="{5D71E475-0C72-0A4B-9E83-D4F8682CCF9E}"/>
                </a:ext>
              </a:extLst>
            </p:cNvPr>
            <p:cNvSpPr/>
            <p:nvPr/>
          </p:nvSpPr>
          <p:spPr>
            <a:xfrm>
              <a:off x="7215493"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endParaRPr lang="en-US" sz="2400"/>
            </a:p>
          </p:txBody>
        </p:sp>
        <p:sp>
          <p:nvSpPr>
            <p:cNvPr id="85" name="Freeform 84">
              <a:extLst>
                <a:ext uri="{FF2B5EF4-FFF2-40B4-BE49-F238E27FC236}">
                  <a16:creationId xmlns:a16="http://schemas.microsoft.com/office/drawing/2014/main" id="{119E67ED-5612-6E4C-9FEB-97F8BF6D2FB2}"/>
                </a:ext>
              </a:extLst>
            </p:cNvPr>
            <p:cNvSpPr/>
            <p:nvPr/>
          </p:nvSpPr>
          <p:spPr>
            <a:xfrm>
              <a:off x="7464654"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endParaRPr lang="en-US" sz="2400"/>
            </a:p>
          </p:txBody>
        </p:sp>
        <p:sp>
          <p:nvSpPr>
            <p:cNvPr id="86" name="Freeform 85">
              <a:extLst>
                <a:ext uri="{FF2B5EF4-FFF2-40B4-BE49-F238E27FC236}">
                  <a16:creationId xmlns:a16="http://schemas.microsoft.com/office/drawing/2014/main" id="{7F786CC9-2F25-734F-983E-AFCA587D626B}"/>
                </a:ext>
              </a:extLst>
            </p:cNvPr>
            <p:cNvSpPr/>
            <p:nvPr/>
          </p:nvSpPr>
          <p:spPr>
            <a:xfrm>
              <a:off x="6966332"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87" name="Freeform 86">
              <a:extLst>
                <a:ext uri="{FF2B5EF4-FFF2-40B4-BE49-F238E27FC236}">
                  <a16:creationId xmlns:a16="http://schemas.microsoft.com/office/drawing/2014/main" id="{259F8CA0-60EE-8647-AF4F-6B77D6C4B963}"/>
                </a:ext>
              </a:extLst>
            </p:cNvPr>
            <p:cNvSpPr/>
            <p:nvPr/>
          </p:nvSpPr>
          <p:spPr>
            <a:xfrm>
              <a:off x="7464654"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endParaRPr lang="en-US" sz="2400"/>
            </a:p>
          </p:txBody>
        </p:sp>
        <p:sp>
          <p:nvSpPr>
            <p:cNvPr id="88" name="Freeform 87">
              <a:extLst>
                <a:ext uri="{FF2B5EF4-FFF2-40B4-BE49-F238E27FC236}">
                  <a16:creationId xmlns:a16="http://schemas.microsoft.com/office/drawing/2014/main" id="{F02A52DA-8B8C-264F-877F-42F66B1C30F6}"/>
                </a:ext>
              </a:extLst>
            </p:cNvPr>
            <p:cNvSpPr/>
            <p:nvPr/>
          </p:nvSpPr>
          <p:spPr>
            <a:xfrm rot="16753102">
              <a:off x="7713703" y="329004"/>
              <a:ext cx="99460" cy="99461"/>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6000"/>
              </a:srgbClr>
            </a:solidFill>
            <a:ln w="2052" cap="flat">
              <a:noFill/>
              <a:prstDash val="solid"/>
              <a:miter/>
            </a:ln>
          </p:spPr>
          <p:txBody>
            <a:bodyPr rtlCol="0" anchor="ctr"/>
            <a:lstStyle/>
            <a:p>
              <a:endParaRPr lang="en-US" sz="2400"/>
            </a:p>
          </p:txBody>
        </p:sp>
        <p:sp>
          <p:nvSpPr>
            <p:cNvPr id="89" name="Freeform 88">
              <a:extLst>
                <a:ext uri="{FF2B5EF4-FFF2-40B4-BE49-F238E27FC236}">
                  <a16:creationId xmlns:a16="http://schemas.microsoft.com/office/drawing/2014/main" id="{D2036A5F-121A-E149-BAB9-6E06E0E39343}"/>
                </a:ext>
              </a:extLst>
            </p:cNvPr>
            <p:cNvSpPr/>
            <p:nvPr/>
          </p:nvSpPr>
          <p:spPr>
            <a:xfrm>
              <a:off x="7464654" y="57813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90" name="Freeform 89">
              <a:extLst>
                <a:ext uri="{FF2B5EF4-FFF2-40B4-BE49-F238E27FC236}">
                  <a16:creationId xmlns:a16="http://schemas.microsoft.com/office/drawing/2014/main" id="{BCF0DED3-D5D0-CF4A-9C2B-7DFE2A602AEE}"/>
                </a:ext>
              </a:extLst>
            </p:cNvPr>
            <p:cNvSpPr/>
            <p:nvPr/>
          </p:nvSpPr>
          <p:spPr>
            <a:xfrm rot="16753102">
              <a:off x="7713706" y="578170"/>
              <a:ext cx="99460" cy="99461"/>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91" name="Freeform 90">
              <a:extLst>
                <a:ext uri="{FF2B5EF4-FFF2-40B4-BE49-F238E27FC236}">
                  <a16:creationId xmlns:a16="http://schemas.microsoft.com/office/drawing/2014/main" id="{45B174D9-5533-0241-B420-5CDE83187945}"/>
                </a:ext>
              </a:extLst>
            </p:cNvPr>
            <p:cNvSpPr/>
            <p:nvPr/>
          </p:nvSpPr>
          <p:spPr>
            <a:xfrm>
              <a:off x="7962977"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endParaRPr lang="en-US" sz="2400"/>
            </a:p>
          </p:txBody>
        </p:sp>
        <p:sp>
          <p:nvSpPr>
            <p:cNvPr id="92" name="Freeform 91">
              <a:extLst>
                <a:ext uri="{FF2B5EF4-FFF2-40B4-BE49-F238E27FC236}">
                  <a16:creationId xmlns:a16="http://schemas.microsoft.com/office/drawing/2014/main" id="{E5E8A156-1317-3742-B05E-569311DF62A5}"/>
                </a:ext>
              </a:extLst>
            </p:cNvPr>
            <p:cNvSpPr/>
            <p:nvPr/>
          </p:nvSpPr>
          <p:spPr>
            <a:xfrm>
              <a:off x="8212138"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endParaRPr lang="en-US" sz="2400"/>
            </a:p>
          </p:txBody>
        </p:sp>
        <p:sp>
          <p:nvSpPr>
            <p:cNvPr id="93" name="Freeform 92">
              <a:extLst>
                <a:ext uri="{FF2B5EF4-FFF2-40B4-BE49-F238E27FC236}">
                  <a16:creationId xmlns:a16="http://schemas.microsoft.com/office/drawing/2014/main" id="{ED64574D-EFC6-364B-997D-3822C78B7DDA}"/>
                </a:ext>
              </a:extLst>
            </p:cNvPr>
            <p:cNvSpPr/>
            <p:nvPr/>
          </p:nvSpPr>
          <p:spPr>
            <a:xfrm>
              <a:off x="8710461"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94" name="Freeform 93">
              <a:extLst>
                <a:ext uri="{FF2B5EF4-FFF2-40B4-BE49-F238E27FC236}">
                  <a16:creationId xmlns:a16="http://schemas.microsoft.com/office/drawing/2014/main" id="{2E32684E-45ED-F540-B6E1-CA9A46C85404}"/>
                </a:ext>
              </a:extLst>
            </p:cNvPr>
            <p:cNvSpPr/>
            <p:nvPr/>
          </p:nvSpPr>
          <p:spPr>
            <a:xfrm>
              <a:off x="8461299"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95" name="Freeform 94">
              <a:extLst>
                <a:ext uri="{FF2B5EF4-FFF2-40B4-BE49-F238E27FC236}">
                  <a16:creationId xmlns:a16="http://schemas.microsoft.com/office/drawing/2014/main" id="{FAF9B900-34B5-D04E-A2B0-680BCAE79708}"/>
                </a:ext>
              </a:extLst>
            </p:cNvPr>
            <p:cNvSpPr/>
            <p:nvPr/>
          </p:nvSpPr>
          <p:spPr>
            <a:xfrm>
              <a:off x="8212138"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96" name="Freeform 95">
              <a:extLst>
                <a:ext uri="{FF2B5EF4-FFF2-40B4-BE49-F238E27FC236}">
                  <a16:creationId xmlns:a16="http://schemas.microsoft.com/office/drawing/2014/main" id="{69BB02AA-00B1-4D4A-AFD8-68A4BE0B04FE}"/>
                </a:ext>
              </a:extLst>
            </p:cNvPr>
            <p:cNvSpPr/>
            <p:nvPr/>
          </p:nvSpPr>
          <p:spPr>
            <a:xfrm>
              <a:off x="8212138" y="57813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97" name="Freeform 96">
              <a:extLst>
                <a:ext uri="{FF2B5EF4-FFF2-40B4-BE49-F238E27FC236}">
                  <a16:creationId xmlns:a16="http://schemas.microsoft.com/office/drawing/2014/main" id="{C04F0CC8-D44B-AB45-AA17-D3AD761A08A8}"/>
                </a:ext>
              </a:extLst>
            </p:cNvPr>
            <p:cNvSpPr/>
            <p:nvPr/>
          </p:nvSpPr>
          <p:spPr>
            <a:xfrm>
              <a:off x="8461299" y="57813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98" name="Freeform 97">
              <a:extLst>
                <a:ext uri="{FF2B5EF4-FFF2-40B4-BE49-F238E27FC236}">
                  <a16:creationId xmlns:a16="http://schemas.microsoft.com/office/drawing/2014/main" id="{1773D5B2-17F9-3F4D-8BBE-C2EA05C60813}"/>
                </a:ext>
              </a:extLst>
            </p:cNvPr>
            <p:cNvSpPr/>
            <p:nvPr/>
          </p:nvSpPr>
          <p:spPr>
            <a:xfrm>
              <a:off x="8710461" y="57813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99" name="Freeform 98">
              <a:extLst>
                <a:ext uri="{FF2B5EF4-FFF2-40B4-BE49-F238E27FC236}">
                  <a16:creationId xmlns:a16="http://schemas.microsoft.com/office/drawing/2014/main" id="{F398E671-8204-9D4A-B924-0745B00504F1}"/>
                </a:ext>
              </a:extLst>
            </p:cNvPr>
            <p:cNvSpPr/>
            <p:nvPr/>
          </p:nvSpPr>
          <p:spPr>
            <a:xfrm>
              <a:off x="8212138" y="82729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100" name="Freeform 99">
              <a:extLst>
                <a:ext uri="{FF2B5EF4-FFF2-40B4-BE49-F238E27FC236}">
                  <a16:creationId xmlns:a16="http://schemas.microsoft.com/office/drawing/2014/main" id="{DA042452-BCFC-5F46-ABEF-0923CA3AF459}"/>
                </a:ext>
              </a:extLst>
            </p:cNvPr>
            <p:cNvSpPr/>
            <p:nvPr/>
          </p:nvSpPr>
          <p:spPr>
            <a:xfrm>
              <a:off x="8212138" y="107645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101" name="Freeform 100">
              <a:extLst>
                <a:ext uri="{FF2B5EF4-FFF2-40B4-BE49-F238E27FC236}">
                  <a16:creationId xmlns:a16="http://schemas.microsoft.com/office/drawing/2014/main" id="{06351593-861B-E04C-B112-38D55ED1A2EE}"/>
                </a:ext>
              </a:extLst>
            </p:cNvPr>
            <p:cNvSpPr/>
            <p:nvPr/>
          </p:nvSpPr>
          <p:spPr>
            <a:xfrm>
              <a:off x="8698156" y="814990"/>
              <a:ext cx="124067" cy="124068"/>
            </a:xfrm>
            <a:custGeom>
              <a:avLst/>
              <a:gdLst>
                <a:gd name="connsiteX0" fmla="*/ 124068 w 124067"/>
                <a:gd name="connsiteY0" fmla="*/ 62034 h 124068"/>
                <a:gd name="connsiteX1" fmla="*/ 62034 w 124067"/>
                <a:gd name="connsiteY1" fmla="*/ 124069 h 124068"/>
                <a:gd name="connsiteX2" fmla="*/ 0 w 124067"/>
                <a:gd name="connsiteY2" fmla="*/ 62034 h 124068"/>
                <a:gd name="connsiteX3" fmla="*/ 62034 w 124067"/>
                <a:gd name="connsiteY3" fmla="*/ 0 h 124068"/>
                <a:gd name="connsiteX4" fmla="*/ 124068 w 124067"/>
                <a:gd name="connsiteY4" fmla="*/ 62034 h 12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67" h="124068">
                  <a:moveTo>
                    <a:pt x="124068" y="62034"/>
                  </a:moveTo>
                  <a:cubicBezTo>
                    <a:pt x="124068" y="96295"/>
                    <a:pt x="96294" y="124069"/>
                    <a:pt x="62034" y="124069"/>
                  </a:cubicBezTo>
                  <a:cubicBezTo>
                    <a:pt x="27773" y="124069"/>
                    <a:pt x="0" y="96295"/>
                    <a:pt x="0" y="62034"/>
                  </a:cubicBezTo>
                  <a:cubicBezTo>
                    <a:pt x="0" y="27774"/>
                    <a:pt x="27773" y="0"/>
                    <a:pt x="62034" y="0"/>
                  </a:cubicBezTo>
                  <a:cubicBezTo>
                    <a:pt x="96294" y="0"/>
                    <a:pt x="124068" y="27774"/>
                    <a:pt x="124068" y="62034"/>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102" name="Freeform 101">
              <a:extLst>
                <a:ext uri="{FF2B5EF4-FFF2-40B4-BE49-F238E27FC236}">
                  <a16:creationId xmlns:a16="http://schemas.microsoft.com/office/drawing/2014/main" id="{D3399C5D-791D-8C43-8239-04E408AB56AA}"/>
                </a:ext>
              </a:extLst>
            </p:cNvPr>
            <p:cNvSpPr/>
            <p:nvPr/>
          </p:nvSpPr>
          <p:spPr>
            <a:xfrm>
              <a:off x="7962977" y="82729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07" name="Freeform 106">
              <a:extLst>
                <a:ext uri="{FF2B5EF4-FFF2-40B4-BE49-F238E27FC236}">
                  <a16:creationId xmlns:a16="http://schemas.microsoft.com/office/drawing/2014/main" id="{99F779EA-6472-FF42-885F-A0B8DB934CC7}"/>
                </a:ext>
              </a:extLst>
            </p:cNvPr>
            <p:cNvSpPr/>
            <p:nvPr/>
          </p:nvSpPr>
          <p:spPr>
            <a:xfrm>
              <a:off x="7700999" y="66989"/>
              <a:ext cx="125093" cy="125094"/>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23000"/>
              </a:srgbClr>
            </a:solidFill>
            <a:ln w="2052" cap="flat">
              <a:noFill/>
              <a:prstDash val="solid"/>
              <a:miter/>
            </a:ln>
          </p:spPr>
          <p:txBody>
            <a:bodyPr rtlCol="0" anchor="ctr"/>
            <a:lstStyle/>
            <a:p>
              <a:endParaRPr lang="en-US" sz="2400"/>
            </a:p>
          </p:txBody>
        </p:sp>
        <p:sp>
          <p:nvSpPr>
            <p:cNvPr id="124" name="Freeform 123">
              <a:extLst>
                <a:ext uri="{FF2B5EF4-FFF2-40B4-BE49-F238E27FC236}">
                  <a16:creationId xmlns:a16="http://schemas.microsoft.com/office/drawing/2014/main" id="{FC8CCAED-F8CD-AE4A-86B3-CF9C9523B962}"/>
                </a:ext>
              </a:extLst>
            </p:cNvPr>
            <p:cNvSpPr/>
            <p:nvPr/>
          </p:nvSpPr>
          <p:spPr>
            <a:xfrm>
              <a:off x="8934501"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129" name="Freeform 128">
              <a:extLst>
                <a:ext uri="{FF2B5EF4-FFF2-40B4-BE49-F238E27FC236}">
                  <a16:creationId xmlns:a16="http://schemas.microsoft.com/office/drawing/2014/main" id="{C7E879DF-EE44-AA45-AE05-DD5B4FA49205}"/>
                </a:ext>
              </a:extLst>
            </p:cNvPr>
            <p:cNvSpPr/>
            <p:nvPr/>
          </p:nvSpPr>
          <p:spPr>
            <a:xfrm>
              <a:off x="8934501"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endParaRPr lang="en-US" sz="2400"/>
            </a:p>
          </p:txBody>
        </p:sp>
      </p:grpSp>
      <p:grpSp>
        <p:nvGrpSpPr>
          <p:cNvPr id="204" name="Group 203">
            <a:extLst>
              <a:ext uri="{FF2B5EF4-FFF2-40B4-BE49-F238E27FC236}">
                <a16:creationId xmlns:a16="http://schemas.microsoft.com/office/drawing/2014/main" id="{98C6D2D3-238B-EB4D-B8B4-6CA49DB6AA18}"/>
              </a:ext>
            </a:extLst>
          </p:cNvPr>
          <p:cNvGrpSpPr/>
          <p:nvPr/>
        </p:nvGrpSpPr>
        <p:grpSpPr>
          <a:xfrm>
            <a:off x="133507" y="5204181"/>
            <a:ext cx="2458117" cy="1478571"/>
            <a:chOff x="92670" y="3892522"/>
            <a:chExt cx="1843588" cy="1108928"/>
          </a:xfrm>
        </p:grpSpPr>
        <p:sp>
          <p:nvSpPr>
            <p:cNvPr id="178" name="Freeform 177">
              <a:extLst>
                <a:ext uri="{FF2B5EF4-FFF2-40B4-BE49-F238E27FC236}">
                  <a16:creationId xmlns:a16="http://schemas.microsoft.com/office/drawing/2014/main" id="{285D0C28-DCE9-1946-93BF-94EBD76B7959}"/>
                </a:ext>
              </a:extLst>
            </p:cNvPr>
            <p:cNvSpPr/>
            <p:nvPr/>
          </p:nvSpPr>
          <p:spPr>
            <a:xfrm>
              <a:off x="1836799"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180" name="Freeform 179">
              <a:extLst>
                <a:ext uri="{FF2B5EF4-FFF2-40B4-BE49-F238E27FC236}">
                  <a16:creationId xmlns:a16="http://schemas.microsoft.com/office/drawing/2014/main" id="{293133EB-DE7C-8D41-8FFA-DD26B577D8C1}"/>
                </a:ext>
              </a:extLst>
            </p:cNvPr>
            <p:cNvSpPr/>
            <p:nvPr/>
          </p:nvSpPr>
          <p:spPr>
            <a:xfrm>
              <a:off x="1587637"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81" name="Freeform 180">
              <a:extLst>
                <a:ext uri="{FF2B5EF4-FFF2-40B4-BE49-F238E27FC236}">
                  <a16:creationId xmlns:a16="http://schemas.microsoft.com/office/drawing/2014/main" id="{34550379-B92D-8241-B540-0627AA0A921B}"/>
                </a:ext>
              </a:extLst>
            </p:cNvPr>
            <p:cNvSpPr/>
            <p:nvPr/>
          </p:nvSpPr>
          <p:spPr>
            <a:xfrm>
              <a:off x="1338476"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82" name="Freeform 181">
              <a:extLst>
                <a:ext uri="{FF2B5EF4-FFF2-40B4-BE49-F238E27FC236}">
                  <a16:creationId xmlns:a16="http://schemas.microsoft.com/office/drawing/2014/main" id="{C33ECA2F-821B-5F44-80D3-EA291967F056}"/>
                </a:ext>
              </a:extLst>
            </p:cNvPr>
            <p:cNvSpPr/>
            <p:nvPr/>
          </p:nvSpPr>
          <p:spPr>
            <a:xfrm>
              <a:off x="1089315"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83" name="Freeform 182">
              <a:extLst>
                <a:ext uri="{FF2B5EF4-FFF2-40B4-BE49-F238E27FC236}">
                  <a16:creationId xmlns:a16="http://schemas.microsoft.com/office/drawing/2014/main" id="{DF4643A6-1BE6-854C-9B0E-F821AD1BA95B}"/>
                </a:ext>
              </a:extLst>
            </p:cNvPr>
            <p:cNvSpPr/>
            <p:nvPr/>
          </p:nvSpPr>
          <p:spPr>
            <a:xfrm>
              <a:off x="1089315"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84" name="Freeform 183">
              <a:extLst>
                <a:ext uri="{FF2B5EF4-FFF2-40B4-BE49-F238E27FC236}">
                  <a16:creationId xmlns:a16="http://schemas.microsoft.com/office/drawing/2014/main" id="{6EE82805-A90B-A042-95FE-EDAEC75607FC}"/>
                </a:ext>
              </a:extLst>
            </p:cNvPr>
            <p:cNvSpPr/>
            <p:nvPr/>
          </p:nvSpPr>
          <p:spPr>
            <a:xfrm>
              <a:off x="840154"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85" name="Freeform 184">
              <a:extLst>
                <a:ext uri="{FF2B5EF4-FFF2-40B4-BE49-F238E27FC236}">
                  <a16:creationId xmlns:a16="http://schemas.microsoft.com/office/drawing/2014/main" id="{E0F43706-4963-5541-8BA1-5360C57199BD}"/>
                </a:ext>
              </a:extLst>
            </p:cNvPr>
            <p:cNvSpPr/>
            <p:nvPr/>
          </p:nvSpPr>
          <p:spPr>
            <a:xfrm>
              <a:off x="1089315"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3000"/>
              </a:srgbClr>
            </a:solidFill>
            <a:ln w="2052" cap="flat">
              <a:noFill/>
              <a:prstDash val="solid"/>
              <a:miter/>
            </a:ln>
          </p:spPr>
          <p:txBody>
            <a:bodyPr rtlCol="0" anchor="ctr"/>
            <a:lstStyle/>
            <a:p>
              <a:endParaRPr lang="en-US" sz="2400"/>
            </a:p>
          </p:txBody>
        </p:sp>
        <p:sp>
          <p:nvSpPr>
            <p:cNvPr id="186" name="Freeform 185">
              <a:extLst>
                <a:ext uri="{FF2B5EF4-FFF2-40B4-BE49-F238E27FC236}">
                  <a16:creationId xmlns:a16="http://schemas.microsoft.com/office/drawing/2014/main" id="{9CF17A4F-24D1-414E-85A4-79CAB802EDFE}"/>
                </a:ext>
              </a:extLst>
            </p:cNvPr>
            <p:cNvSpPr/>
            <p:nvPr/>
          </p:nvSpPr>
          <p:spPr>
            <a:xfrm>
              <a:off x="840154"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187" name="Freeform 186">
              <a:extLst>
                <a:ext uri="{FF2B5EF4-FFF2-40B4-BE49-F238E27FC236}">
                  <a16:creationId xmlns:a16="http://schemas.microsoft.com/office/drawing/2014/main" id="{F8D99D0D-2A3B-754A-909E-B11A8D9C982E}"/>
                </a:ext>
              </a:extLst>
            </p:cNvPr>
            <p:cNvSpPr/>
            <p:nvPr/>
          </p:nvSpPr>
          <p:spPr>
            <a:xfrm>
              <a:off x="590992"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88" name="Freeform 187">
              <a:extLst>
                <a:ext uri="{FF2B5EF4-FFF2-40B4-BE49-F238E27FC236}">
                  <a16:creationId xmlns:a16="http://schemas.microsoft.com/office/drawing/2014/main" id="{7A063DF6-3D26-8746-96A9-A68F23AC46EB}"/>
                </a:ext>
              </a:extLst>
            </p:cNvPr>
            <p:cNvSpPr/>
            <p:nvPr/>
          </p:nvSpPr>
          <p:spPr>
            <a:xfrm>
              <a:off x="341831"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90" name="Freeform 189">
              <a:extLst>
                <a:ext uri="{FF2B5EF4-FFF2-40B4-BE49-F238E27FC236}">
                  <a16:creationId xmlns:a16="http://schemas.microsoft.com/office/drawing/2014/main" id="{BFBD2FDE-BC73-8A4B-9055-8144DB5167A6}"/>
                </a:ext>
              </a:extLst>
            </p:cNvPr>
            <p:cNvSpPr/>
            <p:nvPr/>
          </p:nvSpPr>
          <p:spPr>
            <a:xfrm>
              <a:off x="92670"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191" name="Freeform 190">
              <a:extLst>
                <a:ext uri="{FF2B5EF4-FFF2-40B4-BE49-F238E27FC236}">
                  <a16:creationId xmlns:a16="http://schemas.microsoft.com/office/drawing/2014/main" id="{F21114F7-8C53-0C46-8032-4A441EFEC029}"/>
                </a:ext>
              </a:extLst>
            </p:cNvPr>
            <p:cNvSpPr/>
            <p:nvPr/>
          </p:nvSpPr>
          <p:spPr>
            <a:xfrm>
              <a:off x="341831"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192" name="Freeform 191">
              <a:extLst>
                <a:ext uri="{FF2B5EF4-FFF2-40B4-BE49-F238E27FC236}">
                  <a16:creationId xmlns:a16="http://schemas.microsoft.com/office/drawing/2014/main" id="{802624AF-2E76-4848-B378-0F6CA56E5D64}"/>
                </a:ext>
              </a:extLst>
            </p:cNvPr>
            <p:cNvSpPr/>
            <p:nvPr/>
          </p:nvSpPr>
          <p:spPr>
            <a:xfrm>
              <a:off x="341831"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93" name="Freeform 192">
              <a:extLst>
                <a:ext uri="{FF2B5EF4-FFF2-40B4-BE49-F238E27FC236}">
                  <a16:creationId xmlns:a16="http://schemas.microsoft.com/office/drawing/2014/main" id="{8D92ACBB-C8A4-F041-8849-AA788332613E}"/>
                </a:ext>
              </a:extLst>
            </p:cNvPr>
            <p:cNvSpPr/>
            <p:nvPr/>
          </p:nvSpPr>
          <p:spPr>
            <a:xfrm>
              <a:off x="92670"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endParaRPr lang="en-US" sz="2400"/>
            </a:p>
          </p:txBody>
        </p:sp>
        <p:sp>
          <p:nvSpPr>
            <p:cNvPr id="195" name="Freeform 194">
              <a:extLst>
                <a:ext uri="{FF2B5EF4-FFF2-40B4-BE49-F238E27FC236}">
                  <a16:creationId xmlns:a16="http://schemas.microsoft.com/office/drawing/2014/main" id="{48879B34-D83A-D449-BC84-AF089636A307}"/>
                </a:ext>
              </a:extLst>
            </p:cNvPr>
            <p:cNvSpPr/>
            <p:nvPr/>
          </p:nvSpPr>
          <p:spPr>
            <a:xfrm>
              <a:off x="341831" y="414168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endParaRPr lang="en-US" sz="2400"/>
            </a:p>
          </p:txBody>
        </p:sp>
        <p:sp>
          <p:nvSpPr>
            <p:cNvPr id="196" name="Freeform 195">
              <a:extLst>
                <a:ext uri="{FF2B5EF4-FFF2-40B4-BE49-F238E27FC236}">
                  <a16:creationId xmlns:a16="http://schemas.microsoft.com/office/drawing/2014/main" id="{6C9D0334-9555-DC43-96F0-34E1A057E2AC}"/>
                </a:ext>
              </a:extLst>
            </p:cNvPr>
            <p:cNvSpPr/>
            <p:nvPr/>
          </p:nvSpPr>
          <p:spPr>
            <a:xfrm>
              <a:off x="341831" y="389252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endParaRPr lang="en-US" sz="2400"/>
            </a:p>
          </p:txBody>
        </p:sp>
        <p:sp>
          <p:nvSpPr>
            <p:cNvPr id="198" name="Freeform 197">
              <a:extLst>
                <a:ext uri="{FF2B5EF4-FFF2-40B4-BE49-F238E27FC236}">
                  <a16:creationId xmlns:a16="http://schemas.microsoft.com/office/drawing/2014/main" id="{885549F4-767E-C847-874B-3624FA050C9A}"/>
                </a:ext>
              </a:extLst>
            </p:cNvPr>
            <p:cNvSpPr/>
            <p:nvPr/>
          </p:nvSpPr>
          <p:spPr>
            <a:xfrm>
              <a:off x="590992" y="4141684"/>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24000"/>
              </a:srgbClr>
            </a:solidFill>
            <a:ln w="2052" cap="flat">
              <a:noFill/>
              <a:prstDash val="solid"/>
              <a:miter/>
            </a:ln>
          </p:spPr>
          <p:txBody>
            <a:bodyPr rtlCol="0" anchor="ctr"/>
            <a:lstStyle/>
            <a:p>
              <a:endParaRPr lang="en-US" sz="2400"/>
            </a:p>
          </p:txBody>
        </p:sp>
        <p:sp>
          <p:nvSpPr>
            <p:cNvPr id="203" name="Freeform 202">
              <a:extLst>
                <a:ext uri="{FF2B5EF4-FFF2-40B4-BE49-F238E27FC236}">
                  <a16:creationId xmlns:a16="http://schemas.microsoft.com/office/drawing/2014/main" id="{E078AB53-08B6-5D4B-949A-B8FE2F42C2EB}"/>
                </a:ext>
              </a:extLst>
            </p:cNvPr>
            <p:cNvSpPr/>
            <p:nvPr/>
          </p:nvSpPr>
          <p:spPr>
            <a:xfrm>
              <a:off x="827337" y="4876356"/>
              <a:ext cx="125093" cy="125094"/>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25000"/>
              </a:srgbClr>
            </a:solidFill>
            <a:ln w="2052" cap="flat">
              <a:noFill/>
              <a:prstDash val="solid"/>
              <a:miter/>
            </a:ln>
          </p:spPr>
          <p:txBody>
            <a:bodyPr rtlCol="0" anchor="ctr"/>
            <a:lstStyle/>
            <a:p>
              <a:endParaRPr lang="en-US" sz="2400"/>
            </a:p>
          </p:txBody>
        </p:sp>
      </p:gr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Title Placeholder 1"/>
          <p:cNvSpPr>
            <a:spLocks noGrp="1"/>
          </p:cNvSpPr>
          <p:nvPr>
            <p:ph type="title"/>
          </p:nvPr>
        </p:nvSpPr>
        <p:spPr>
          <a:xfrm>
            <a:off x="838200" y="365125"/>
            <a:ext cx="10515600" cy="609600"/>
          </a:xfrm>
          <a:prstGeom prst="rect">
            <a:avLst/>
          </a:prstGeom>
        </p:spPr>
        <p:txBody>
          <a:bodyPr vert="horz" lIns="91440" tIns="45720" rIns="91440" bIns="45720" rtlCol="0" anchor="ctr">
            <a:normAutofit/>
          </a:bodyPr>
          <a:lstStyle/>
          <a:p>
            <a:r>
              <a:rPr lang="en-US"/>
              <a:t>Click to edit Master title style</a:t>
            </a:r>
          </a:p>
        </p:txBody>
      </p:sp>
    </p:spTree>
    <p:custDataLst>
      <p:tags r:id="rId17"/>
    </p:custDataLst>
    <p:extLst>
      <p:ext uri="{BB962C8B-B14F-4D97-AF65-F5344CB8AC3E}">
        <p14:creationId xmlns:p14="http://schemas.microsoft.com/office/powerpoint/2010/main" val="24027850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7" rtl="0" eaLnBrk="1" latinLnBrk="0" hangingPunct="1">
        <a:lnSpc>
          <a:spcPct val="90000"/>
        </a:lnSpc>
        <a:spcBef>
          <a:spcPct val="0"/>
        </a:spcBef>
        <a:buNone/>
        <a:defRPr sz="3733" kern="1200">
          <a:solidFill>
            <a:schemeClr val="bg1"/>
          </a:solidFill>
          <a:latin typeface="+mn-lt"/>
          <a:ea typeface="+mj-ea"/>
          <a:cs typeface="+mj-cs"/>
        </a:defRPr>
      </a:lvl1pPr>
    </p:titleStyle>
    <p:bodyStyle>
      <a:lvl1pPr marL="243834" indent="-243834" algn="l" defTabSz="914377" rtl="0" eaLnBrk="1" latinLnBrk="0" hangingPunct="1">
        <a:lnSpc>
          <a:spcPct val="85000"/>
        </a:lnSpc>
        <a:spcBef>
          <a:spcPts val="1067"/>
        </a:spcBef>
        <a:buFont typeface="Arial" panose="020B0604020202020204" pitchFamily="34" charset="0"/>
        <a:buChar char="•"/>
        <a:defRPr sz="2800" kern="1200">
          <a:solidFill>
            <a:schemeClr val="bg1"/>
          </a:solidFill>
          <a:latin typeface="+mj-lt"/>
          <a:ea typeface="+mn-ea"/>
          <a:cs typeface="+mn-cs"/>
        </a:defRPr>
      </a:lvl1pPr>
      <a:lvl2pPr marL="487668" indent="-243834" algn="l" defTabSz="914377" rtl="0" eaLnBrk="1" latinLnBrk="0" hangingPunct="1">
        <a:lnSpc>
          <a:spcPct val="85000"/>
        </a:lnSpc>
        <a:spcBef>
          <a:spcPts val="1067"/>
        </a:spcBef>
        <a:buFont typeface="Calibri Light" panose="020F0302020204030204" pitchFamily="34" charset="0"/>
        <a:buChar char="–"/>
        <a:defRPr sz="2400" kern="1200">
          <a:solidFill>
            <a:schemeClr val="bg1"/>
          </a:solidFill>
          <a:latin typeface="+mj-lt"/>
          <a:ea typeface="+mn-ea"/>
          <a:cs typeface="+mn-cs"/>
        </a:defRPr>
      </a:lvl2pPr>
      <a:lvl3pPr marL="731502" indent="-243834" algn="l" defTabSz="914377" rtl="0" eaLnBrk="1" latinLnBrk="0" hangingPunct="1">
        <a:lnSpc>
          <a:spcPct val="85000"/>
        </a:lnSpc>
        <a:spcBef>
          <a:spcPts val="1067"/>
        </a:spcBef>
        <a:buFont typeface="Arial" panose="020B0604020202020204" pitchFamily="34" charset="0"/>
        <a:buChar char="•"/>
        <a:defRPr sz="2000" kern="1200">
          <a:solidFill>
            <a:schemeClr val="bg1"/>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50908C7C-E096-4B50-9AD8-7AF3F5E717F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
        <p:nvSpPr>
          <p:cNvPr id="17" name="TextBox 4">
            <a:extLst>
              <a:ext uri="{FF2B5EF4-FFF2-40B4-BE49-F238E27FC236}">
                <a16:creationId xmlns:a16="http://schemas.microsoft.com/office/drawing/2014/main" id="{1E37FEA7-CA51-4399-92F6-AB705B7FF650}"/>
              </a:ext>
            </a:extLst>
          </p:cNvPr>
          <p:cNvSpPr txBox="1"/>
          <p:nvPr/>
        </p:nvSpPr>
        <p:spPr>
          <a:xfrm>
            <a:off x="4413504" y="6619449"/>
            <a:ext cx="3352800" cy="194990"/>
          </a:xfrm>
          <a:prstGeom prst="rect">
            <a:avLst/>
          </a:prstGeom>
          <a:noFill/>
        </p:spPr>
        <p:txBody>
          <a:bodyPr wrap="square" anchor="b" anchorCtr="0">
            <a:spAutoFit/>
          </a:bodyPr>
          <a:lstStyle/>
          <a:p>
            <a:pPr marL="0" marR="0" lvl="0" indent="0" algn="ctr" defTabSz="365742"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a:ln>
                  <a:noFill/>
                </a:ln>
                <a:solidFill>
                  <a:schemeClr val="bg1"/>
                </a:solidFill>
                <a:effectLst/>
                <a:uLnTx/>
                <a:uFillTx/>
                <a:latin typeface="+mn-lt"/>
                <a:ea typeface="Calibri" charset="0"/>
                <a:cs typeface="Arial" panose="020B0604020202020204" pitchFamily="34" charset="0"/>
              </a:rPr>
              <a:t>Copyright © SAS Institute Inc. All rights reserved.</a:t>
            </a:r>
          </a:p>
        </p:txBody>
      </p:sp>
      <p:sp>
        <p:nvSpPr>
          <p:cNvPr id="81" name="Freeform 80">
            <a:extLst>
              <a:ext uri="{FF2B5EF4-FFF2-40B4-BE49-F238E27FC236}">
                <a16:creationId xmlns:a16="http://schemas.microsoft.com/office/drawing/2014/main" id="{28E9C9DB-EB60-FD4A-AB5D-86A6DDF93363}"/>
              </a:ext>
            </a:extLst>
          </p:cNvPr>
          <p:cNvSpPr/>
          <p:nvPr/>
        </p:nvSpPr>
        <p:spPr>
          <a:xfrm>
            <a:off x="8956227"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3" name="Freeform 82">
            <a:extLst>
              <a:ext uri="{FF2B5EF4-FFF2-40B4-BE49-F238E27FC236}">
                <a16:creationId xmlns:a16="http://schemas.microsoft.com/office/drawing/2014/main" id="{72DA3650-6307-5742-A8B7-F65D2E045EF9}"/>
              </a:ext>
            </a:extLst>
          </p:cNvPr>
          <p:cNvSpPr/>
          <p:nvPr/>
        </p:nvSpPr>
        <p:spPr>
          <a:xfrm>
            <a:off x="928844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4" name="Freeform 83">
            <a:extLst>
              <a:ext uri="{FF2B5EF4-FFF2-40B4-BE49-F238E27FC236}">
                <a16:creationId xmlns:a16="http://schemas.microsoft.com/office/drawing/2014/main" id="{5D71E475-0C72-0A4B-9E83-D4F8682CCF9E}"/>
              </a:ext>
            </a:extLst>
          </p:cNvPr>
          <p:cNvSpPr/>
          <p:nvPr/>
        </p:nvSpPr>
        <p:spPr>
          <a:xfrm>
            <a:off x="9620658"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5" name="Freeform 84">
            <a:extLst>
              <a:ext uri="{FF2B5EF4-FFF2-40B4-BE49-F238E27FC236}">
                <a16:creationId xmlns:a16="http://schemas.microsoft.com/office/drawing/2014/main" id="{119E67ED-5612-6E4C-9FEB-97F8BF6D2FB2}"/>
              </a:ext>
            </a:extLst>
          </p:cNvPr>
          <p:cNvSpPr/>
          <p:nvPr/>
        </p:nvSpPr>
        <p:spPr>
          <a:xfrm>
            <a:off x="995287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86" name="Freeform 85">
            <a:extLst>
              <a:ext uri="{FF2B5EF4-FFF2-40B4-BE49-F238E27FC236}">
                <a16:creationId xmlns:a16="http://schemas.microsoft.com/office/drawing/2014/main" id="{7F786CC9-2F25-734F-983E-AFCA587D626B}"/>
              </a:ext>
            </a:extLst>
          </p:cNvPr>
          <p:cNvSpPr/>
          <p:nvPr/>
        </p:nvSpPr>
        <p:spPr>
          <a:xfrm>
            <a:off x="928844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7" name="Freeform 86">
            <a:extLst>
              <a:ext uri="{FF2B5EF4-FFF2-40B4-BE49-F238E27FC236}">
                <a16:creationId xmlns:a16="http://schemas.microsoft.com/office/drawing/2014/main" id="{259F8CA0-60EE-8647-AF4F-6B77D6C4B963}"/>
              </a:ext>
            </a:extLst>
          </p:cNvPr>
          <p:cNvSpPr/>
          <p:nvPr/>
        </p:nvSpPr>
        <p:spPr>
          <a:xfrm>
            <a:off x="995287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8" name="Freeform 87">
            <a:extLst>
              <a:ext uri="{FF2B5EF4-FFF2-40B4-BE49-F238E27FC236}">
                <a16:creationId xmlns:a16="http://schemas.microsoft.com/office/drawing/2014/main" id="{F02A52DA-8B8C-264F-877F-42F66B1C30F6}"/>
              </a:ext>
            </a:extLst>
          </p:cNvPr>
          <p:cNvSpPr/>
          <p:nvPr/>
        </p:nvSpPr>
        <p:spPr>
          <a:xfrm rot="16753102">
            <a:off x="10284938" y="438673"/>
            <a:ext cx="132613" cy="132615"/>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89" name="Freeform 88">
            <a:extLst>
              <a:ext uri="{FF2B5EF4-FFF2-40B4-BE49-F238E27FC236}">
                <a16:creationId xmlns:a16="http://schemas.microsoft.com/office/drawing/2014/main" id="{D2036A5F-121A-E149-BAB9-6E06E0E39343}"/>
              </a:ext>
            </a:extLst>
          </p:cNvPr>
          <p:cNvSpPr/>
          <p:nvPr/>
        </p:nvSpPr>
        <p:spPr>
          <a:xfrm>
            <a:off x="9952873"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0" name="Freeform 89">
            <a:extLst>
              <a:ext uri="{FF2B5EF4-FFF2-40B4-BE49-F238E27FC236}">
                <a16:creationId xmlns:a16="http://schemas.microsoft.com/office/drawing/2014/main" id="{BCF0DED3-D5D0-CF4A-9C2B-7DFE2A602AEE}"/>
              </a:ext>
            </a:extLst>
          </p:cNvPr>
          <p:cNvSpPr/>
          <p:nvPr/>
        </p:nvSpPr>
        <p:spPr>
          <a:xfrm rot="16753102">
            <a:off x="10284942" y="770894"/>
            <a:ext cx="132613" cy="132615"/>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1" name="Freeform 90">
            <a:extLst>
              <a:ext uri="{FF2B5EF4-FFF2-40B4-BE49-F238E27FC236}">
                <a16:creationId xmlns:a16="http://schemas.microsoft.com/office/drawing/2014/main" id="{45B174D9-5533-0241-B420-5CDE83187945}"/>
              </a:ext>
            </a:extLst>
          </p:cNvPr>
          <p:cNvSpPr/>
          <p:nvPr/>
        </p:nvSpPr>
        <p:spPr>
          <a:xfrm>
            <a:off x="1061730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2" name="Freeform 91">
            <a:extLst>
              <a:ext uri="{FF2B5EF4-FFF2-40B4-BE49-F238E27FC236}">
                <a16:creationId xmlns:a16="http://schemas.microsoft.com/office/drawing/2014/main" id="{E5E8A156-1317-3742-B05E-569311DF62A5}"/>
              </a:ext>
            </a:extLst>
          </p:cNvPr>
          <p:cNvSpPr/>
          <p:nvPr/>
        </p:nvSpPr>
        <p:spPr>
          <a:xfrm>
            <a:off x="10949518"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3" name="Freeform 92">
            <a:extLst>
              <a:ext uri="{FF2B5EF4-FFF2-40B4-BE49-F238E27FC236}">
                <a16:creationId xmlns:a16="http://schemas.microsoft.com/office/drawing/2014/main" id="{ED64574D-EFC6-364B-997D-3822C78B7DDA}"/>
              </a:ext>
            </a:extLst>
          </p:cNvPr>
          <p:cNvSpPr/>
          <p:nvPr/>
        </p:nvSpPr>
        <p:spPr>
          <a:xfrm>
            <a:off x="11613949"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4" name="Freeform 93">
            <a:extLst>
              <a:ext uri="{FF2B5EF4-FFF2-40B4-BE49-F238E27FC236}">
                <a16:creationId xmlns:a16="http://schemas.microsoft.com/office/drawing/2014/main" id="{2E32684E-45ED-F540-B6E1-CA9A46C85404}"/>
              </a:ext>
            </a:extLst>
          </p:cNvPr>
          <p:cNvSpPr/>
          <p:nvPr/>
        </p:nvSpPr>
        <p:spPr>
          <a:xfrm>
            <a:off x="1128173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5" name="Freeform 94">
            <a:extLst>
              <a:ext uri="{FF2B5EF4-FFF2-40B4-BE49-F238E27FC236}">
                <a16:creationId xmlns:a16="http://schemas.microsoft.com/office/drawing/2014/main" id="{FAF9B900-34B5-D04E-A2B0-680BCAE79708}"/>
              </a:ext>
            </a:extLst>
          </p:cNvPr>
          <p:cNvSpPr/>
          <p:nvPr/>
        </p:nvSpPr>
        <p:spPr>
          <a:xfrm>
            <a:off x="10949518"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6" name="Freeform 95">
            <a:extLst>
              <a:ext uri="{FF2B5EF4-FFF2-40B4-BE49-F238E27FC236}">
                <a16:creationId xmlns:a16="http://schemas.microsoft.com/office/drawing/2014/main" id="{69BB02AA-00B1-4D4A-AFD8-68A4BE0B04FE}"/>
              </a:ext>
            </a:extLst>
          </p:cNvPr>
          <p:cNvSpPr/>
          <p:nvPr/>
        </p:nvSpPr>
        <p:spPr>
          <a:xfrm>
            <a:off x="10949518"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97" name="Freeform 96">
            <a:extLst>
              <a:ext uri="{FF2B5EF4-FFF2-40B4-BE49-F238E27FC236}">
                <a16:creationId xmlns:a16="http://schemas.microsoft.com/office/drawing/2014/main" id="{C04F0CC8-D44B-AB45-AA17-D3AD761A08A8}"/>
              </a:ext>
            </a:extLst>
          </p:cNvPr>
          <p:cNvSpPr/>
          <p:nvPr/>
        </p:nvSpPr>
        <p:spPr>
          <a:xfrm>
            <a:off x="11281733"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8" name="Freeform 97">
            <a:extLst>
              <a:ext uri="{FF2B5EF4-FFF2-40B4-BE49-F238E27FC236}">
                <a16:creationId xmlns:a16="http://schemas.microsoft.com/office/drawing/2014/main" id="{1773D5B2-17F9-3F4D-8BBE-C2EA05C60813}"/>
              </a:ext>
            </a:extLst>
          </p:cNvPr>
          <p:cNvSpPr/>
          <p:nvPr/>
        </p:nvSpPr>
        <p:spPr>
          <a:xfrm>
            <a:off x="11613949"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99" name="Freeform 98">
            <a:extLst>
              <a:ext uri="{FF2B5EF4-FFF2-40B4-BE49-F238E27FC236}">
                <a16:creationId xmlns:a16="http://schemas.microsoft.com/office/drawing/2014/main" id="{F398E671-8204-9D4A-B924-0745B00504F1}"/>
              </a:ext>
            </a:extLst>
          </p:cNvPr>
          <p:cNvSpPr/>
          <p:nvPr/>
        </p:nvSpPr>
        <p:spPr>
          <a:xfrm>
            <a:off x="10949518" y="1103059"/>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00" name="Freeform 99">
            <a:extLst>
              <a:ext uri="{FF2B5EF4-FFF2-40B4-BE49-F238E27FC236}">
                <a16:creationId xmlns:a16="http://schemas.microsoft.com/office/drawing/2014/main" id="{DA042452-BCFC-5F46-ABEF-0923CA3AF459}"/>
              </a:ext>
            </a:extLst>
          </p:cNvPr>
          <p:cNvSpPr/>
          <p:nvPr/>
        </p:nvSpPr>
        <p:spPr>
          <a:xfrm>
            <a:off x="10949518" y="143527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01" name="Freeform 100">
            <a:extLst>
              <a:ext uri="{FF2B5EF4-FFF2-40B4-BE49-F238E27FC236}">
                <a16:creationId xmlns:a16="http://schemas.microsoft.com/office/drawing/2014/main" id="{06351593-861B-E04C-B112-38D55ED1A2EE}"/>
              </a:ext>
            </a:extLst>
          </p:cNvPr>
          <p:cNvSpPr/>
          <p:nvPr/>
        </p:nvSpPr>
        <p:spPr>
          <a:xfrm>
            <a:off x="11597542" y="1086653"/>
            <a:ext cx="165423" cy="165424"/>
          </a:xfrm>
          <a:custGeom>
            <a:avLst/>
            <a:gdLst>
              <a:gd name="connsiteX0" fmla="*/ 124068 w 124067"/>
              <a:gd name="connsiteY0" fmla="*/ 62034 h 124068"/>
              <a:gd name="connsiteX1" fmla="*/ 62034 w 124067"/>
              <a:gd name="connsiteY1" fmla="*/ 124069 h 124068"/>
              <a:gd name="connsiteX2" fmla="*/ 0 w 124067"/>
              <a:gd name="connsiteY2" fmla="*/ 62034 h 124068"/>
              <a:gd name="connsiteX3" fmla="*/ 62034 w 124067"/>
              <a:gd name="connsiteY3" fmla="*/ 0 h 124068"/>
              <a:gd name="connsiteX4" fmla="*/ 124068 w 124067"/>
              <a:gd name="connsiteY4" fmla="*/ 62034 h 12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67" h="124068">
                <a:moveTo>
                  <a:pt x="124068" y="62034"/>
                </a:moveTo>
                <a:cubicBezTo>
                  <a:pt x="124068" y="96295"/>
                  <a:pt x="96294" y="124069"/>
                  <a:pt x="62034" y="124069"/>
                </a:cubicBezTo>
                <a:cubicBezTo>
                  <a:pt x="27773" y="124069"/>
                  <a:pt x="0" y="96295"/>
                  <a:pt x="0" y="62034"/>
                </a:cubicBezTo>
                <a:cubicBezTo>
                  <a:pt x="0" y="27774"/>
                  <a:pt x="27773" y="0"/>
                  <a:pt x="62034" y="0"/>
                </a:cubicBezTo>
                <a:cubicBezTo>
                  <a:pt x="96294" y="0"/>
                  <a:pt x="124068" y="27774"/>
                  <a:pt x="124068" y="62034"/>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02" name="Freeform 101">
            <a:extLst>
              <a:ext uri="{FF2B5EF4-FFF2-40B4-BE49-F238E27FC236}">
                <a16:creationId xmlns:a16="http://schemas.microsoft.com/office/drawing/2014/main" id="{D3399C5D-791D-8C43-8239-04E408AB56AA}"/>
              </a:ext>
            </a:extLst>
          </p:cNvPr>
          <p:cNvSpPr/>
          <p:nvPr/>
        </p:nvSpPr>
        <p:spPr>
          <a:xfrm>
            <a:off x="10617303" y="1103059"/>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07" name="Freeform 106">
            <a:extLst>
              <a:ext uri="{FF2B5EF4-FFF2-40B4-BE49-F238E27FC236}">
                <a16:creationId xmlns:a16="http://schemas.microsoft.com/office/drawing/2014/main" id="{99F779EA-6472-FF42-885F-A0B8DB934CC7}"/>
              </a:ext>
            </a:extLst>
          </p:cNvPr>
          <p:cNvSpPr/>
          <p:nvPr/>
        </p:nvSpPr>
        <p:spPr>
          <a:xfrm>
            <a:off x="10267999" y="89319"/>
            <a:ext cx="166791" cy="166792"/>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24" name="Freeform 123">
            <a:extLst>
              <a:ext uri="{FF2B5EF4-FFF2-40B4-BE49-F238E27FC236}">
                <a16:creationId xmlns:a16="http://schemas.microsoft.com/office/drawing/2014/main" id="{FC8CCAED-F8CD-AE4A-86B3-CF9C9523B962}"/>
              </a:ext>
            </a:extLst>
          </p:cNvPr>
          <p:cNvSpPr/>
          <p:nvPr/>
        </p:nvSpPr>
        <p:spPr>
          <a:xfrm>
            <a:off x="11912669"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29" name="Freeform 128">
            <a:extLst>
              <a:ext uri="{FF2B5EF4-FFF2-40B4-BE49-F238E27FC236}">
                <a16:creationId xmlns:a16="http://schemas.microsoft.com/office/drawing/2014/main" id="{C7E879DF-EE44-AA45-AE05-DD5B4FA49205}"/>
              </a:ext>
            </a:extLst>
          </p:cNvPr>
          <p:cNvSpPr/>
          <p:nvPr/>
        </p:nvSpPr>
        <p:spPr>
          <a:xfrm>
            <a:off x="11912669"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78" name="Freeform 177">
            <a:extLst>
              <a:ext uri="{FF2B5EF4-FFF2-40B4-BE49-F238E27FC236}">
                <a16:creationId xmlns:a16="http://schemas.microsoft.com/office/drawing/2014/main" id="{285D0C28-DCE9-1946-93BF-94EBD76B7959}"/>
              </a:ext>
            </a:extLst>
          </p:cNvPr>
          <p:cNvSpPr/>
          <p:nvPr/>
        </p:nvSpPr>
        <p:spPr>
          <a:xfrm>
            <a:off x="2459013" y="6533050"/>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80" name="Freeform 179">
            <a:extLst>
              <a:ext uri="{FF2B5EF4-FFF2-40B4-BE49-F238E27FC236}">
                <a16:creationId xmlns:a16="http://schemas.microsoft.com/office/drawing/2014/main" id="{293133EB-DE7C-8D41-8FFA-DD26B577D8C1}"/>
              </a:ext>
            </a:extLst>
          </p:cNvPr>
          <p:cNvSpPr/>
          <p:nvPr/>
        </p:nvSpPr>
        <p:spPr>
          <a:xfrm>
            <a:off x="2126797"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1" name="Freeform 180">
            <a:extLst>
              <a:ext uri="{FF2B5EF4-FFF2-40B4-BE49-F238E27FC236}">
                <a16:creationId xmlns:a16="http://schemas.microsoft.com/office/drawing/2014/main" id="{34550379-B92D-8241-B540-0627AA0A921B}"/>
              </a:ext>
            </a:extLst>
          </p:cNvPr>
          <p:cNvSpPr/>
          <p:nvPr/>
        </p:nvSpPr>
        <p:spPr>
          <a:xfrm>
            <a:off x="1794582"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2" name="Freeform 181">
            <a:extLst>
              <a:ext uri="{FF2B5EF4-FFF2-40B4-BE49-F238E27FC236}">
                <a16:creationId xmlns:a16="http://schemas.microsoft.com/office/drawing/2014/main" id="{C33ECA2F-821B-5F44-80D3-EA291967F056}"/>
              </a:ext>
            </a:extLst>
          </p:cNvPr>
          <p:cNvSpPr/>
          <p:nvPr/>
        </p:nvSpPr>
        <p:spPr>
          <a:xfrm>
            <a:off x="1462367"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3" name="Freeform 182">
            <a:extLst>
              <a:ext uri="{FF2B5EF4-FFF2-40B4-BE49-F238E27FC236}">
                <a16:creationId xmlns:a16="http://schemas.microsoft.com/office/drawing/2014/main" id="{DF4643A6-1BE6-854C-9B0E-F821AD1BA95B}"/>
              </a:ext>
            </a:extLst>
          </p:cNvPr>
          <p:cNvSpPr/>
          <p:nvPr/>
        </p:nvSpPr>
        <p:spPr>
          <a:xfrm>
            <a:off x="1462367"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4" name="Freeform 183">
            <a:extLst>
              <a:ext uri="{FF2B5EF4-FFF2-40B4-BE49-F238E27FC236}">
                <a16:creationId xmlns:a16="http://schemas.microsoft.com/office/drawing/2014/main" id="{6EE82805-A90B-A042-95FE-EDAEC75607FC}"/>
              </a:ext>
            </a:extLst>
          </p:cNvPr>
          <p:cNvSpPr/>
          <p:nvPr/>
        </p:nvSpPr>
        <p:spPr>
          <a:xfrm>
            <a:off x="1130153"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5" name="Freeform 184">
            <a:extLst>
              <a:ext uri="{FF2B5EF4-FFF2-40B4-BE49-F238E27FC236}">
                <a16:creationId xmlns:a16="http://schemas.microsoft.com/office/drawing/2014/main" id="{E0F43706-4963-5541-8BA1-5360C57199BD}"/>
              </a:ext>
            </a:extLst>
          </p:cNvPr>
          <p:cNvSpPr/>
          <p:nvPr/>
        </p:nvSpPr>
        <p:spPr>
          <a:xfrm>
            <a:off x="1462367"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86" name="Freeform 185">
            <a:extLst>
              <a:ext uri="{FF2B5EF4-FFF2-40B4-BE49-F238E27FC236}">
                <a16:creationId xmlns:a16="http://schemas.microsoft.com/office/drawing/2014/main" id="{9CF17A4F-24D1-414E-85A4-79CAB802EDFE}"/>
              </a:ext>
            </a:extLst>
          </p:cNvPr>
          <p:cNvSpPr/>
          <p:nvPr/>
        </p:nvSpPr>
        <p:spPr>
          <a:xfrm>
            <a:off x="1130153"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7" name="Freeform 186">
            <a:extLst>
              <a:ext uri="{FF2B5EF4-FFF2-40B4-BE49-F238E27FC236}">
                <a16:creationId xmlns:a16="http://schemas.microsoft.com/office/drawing/2014/main" id="{F8D99D0D-2A3B-754A-909E-B11A8D9C982E}"/>
              </a:ext>
            </a:extLst>
          </p:cNvPr>
          <p:cNvSpPr/>
          <p:nvPr/>
        </p:nvSpPr>
        <p:spPr>
          <a:xfrm>
            <a:off x="797937" y="6533050"/>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88" name="Freeform 187">
            <a:extLst>
              <a:ext uri="{FF2B5EF4-FFF2-40B4-BE49-F238E27FC236}">
                <a16:creationId xmlns:a16="http://schemas.microsoft.com/office/drawing/2014/main" id="{7A063DF6-3D26-8746-96A9-A68F23AC46EB}"/>
              </a:ext>
            </a:extLst>
          </p:cNvPr>
          <p:cNvSpPr/>
          <p:nvPr/>
        </p:nvSpPr>
        <p:spPr>
          <a:xfrm>
            <a:off x="465722"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0" name="Freeform 189">
            <a:extLst>
              <a:ext uri="{FF2B5EF4-FFF2-40B4-BE49-F238E27FC236}">
                <a16:creationId xmlns:a16="http://schemas.microsoft.com/office/drawing/2014/main" id="{BFBD2FDE-BC73-8A4B-9055-8144DB5167A6}"/>
              </a:ext>
            </a:extLst>
          </p:cNvPr>
          <p:cNvSpPr/>
          <p:nvPr/>
        </p:nvSpPr>
        <p:spPr>
          <a:xfrm>
            <a:off x="133507"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91" name="Freeform 190">
            <a:extLst>
              <a:ext uri="{FF2B5EF4-FFF2-40B4-BE49-F238E27FC236}">
                <a16:creationId xmlns:a16="http://schemas.microsoft.com/office/drawing/2014/main" id="{F21114F7-8C53-0C46-8032-4A441EFEC029}"/>
              </a:ext>
            </a:extLst>
          </p:cNvPr>
          <p:cNvSpPr/>
          <p:nvPr/>
        </p:nvSpPr>
        <p:spPr>
          <a:xfrm>
            <a:off x="465722"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2" name="Freeform 191">
            <a:extLst>
              <a:ext uri="{FF2B5EF4-FFF2-40B4-BE49-F238E27FC236}">
                <a16:creationId xmlns:a16="http://schemas.microsoft.com/office/drawing/2014/main" id="{802624AF-2E76-4848-B378-0F6CA56E5D64}"/>
              </a:ext>
            </a:extLst>
          </p:cNvPr>
          <p:cNvSpPr/>
          <p:nvPr/>
        </p:nvSpPr>
        <p:spPr>
          <a:xfrm>
            <a:off x="465722"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3" name="Freeform 192">
            <a:extLst>
              <a:ext uri="{FF2B5EF4-FFF2-40B4-BE49-F238E27FC236}">
                <a16:creationId xmlns:a16="http://schemas.microsoft.com/office/drawing/2014/main" id="{8D92ACBB-C8A4-F041-8849-AA788332613E}"/>
              </a:ext>
            </a:extLst>
          </p:cNvPr>
          <p:cNvSpPr/>
          <p:nvPr/>
        </p:nvSpPr>
        <p:spPr>
          <a:xfrm>
            <a:off x="133507"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5" name="Freeform 194">
            <a:extLst>
              <a:ext uri="{FF2B5EF4-FFF2-40B4-BE49-F238E27FC236}">
                <a16:creationId xmlns:a16="http://schemas.microsoft.com/office/drawing/2014/main" id="{48879B34-D83A-D449-BC84-AF089636A307}"/>
              </a:ext>
            </a:extLst>
          </p:cNvPr>
          <p:cNvSpPr/>
          <p:nvPr/>
        </p:nvSpPr>
        <p:spPr>
          <a:xfrm>
            <a:off x="465722" y="553639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196" name="Freeform 195">
            <a:extLst>
              <a:ext uri="{FF2B5EF4-FFF2-40B4-BE49-F238E27FC236}">
                <a16:creationId xmlns:a16="http://schemas.microsoft.com/office/drawing/2014/main" id="{6C9D0334-9555-DC43-96F0-34E1A057E2AC}"/>
              </a:ext>
            </a:extLst>
          </p:cNvPr>
          <p:cNvSpPr/>
          <p:nvPr/>
        </p:nvSpPr>
        <p:spPr>
          <a:xfrm>
            <a:off x="465722" y="520418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198" name="Freeform 197">
            <a:extLst>
              <a:ext uri="{FF2B5EF4-FFF2-40B4-BE49-F238E27FC236}">
                <a16:creationId xmlns:a16="http://schemas.microsoft.com/office/drawing/2014/main" id="{885549F4-767E-C847-874B-3624FA050C9A}"/>
              </a:ext>
            </a:extLst>
          </p:cNvPr>
          <p:cNvSpPr/>
          <p:nvPr/>
        </p:nvSpPr>
        <p:spPr>
          <a:xfrm>
            <a:off x="797937" y="5536398"/>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4000"/>
            </a:srgbClr>
          </a:solidFill>
          <a:ln w="2052" cap="flat">
            <a:noFill/>
            <a:prstDash val="solid"/>
            <a:miter/>
          </a:ln>
        </p:spPr>
        <p:txBody>
          <a:bodyPr rtlCol="0" anchor="ctr"/>
          <a:lstStyle/>
          <a:p>
            <a:endParaRPr lang="en-US" sz="2400"/>
          </a:p>
        </p:txBody>
      </p:sp>
      <p:sp>
        <p:nvSpPr>
          <p:cNvPr id="203" name="Freeform 202">
            <a:extLst>
              <a:ext uri="{FF2B5EF4-FFF2-40B4-BE49-F238E27FC236}">
                <a16:creationId xmlns:a16="http://schemas.microsoft.com/office/drawing/2014/main" id="{E078AB53-08B6-5D4B-949A-B8FE2F42C2EB}"/>
              </a:ext>
            </a:extLst>
          </p:cNvPr>
          <p:cNvSpPr/>
          <p:nvPr/>
        </p:nvSpPr>
        <p:spPr>
          <a:xfrm>
            <a:off x="1113063" y="6515960"/>
            <a:ext cx="166791" cy="166792"/>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10000"/>
            </a:srgbClr>
          </a:solidFill>
          <a:ln w="2052" cap="flat">
            <a:noFill/>
            <a:prstDash val="solid"/>
            <a:miter/>
          </a:ln>
        </p:spPr>
        <p:txBody>
          <a:bodyPr rtlCol="0" anchor="ctr"/>
          <a:lstStyle/>
          <a:p>
            <a:endParaRPr lang="en-US" sz="240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Title Placeholder 1"/>
          <p:cNvSpPr>
            <a:spLocks noGrp="1"/>
          </p:cNvSpPr>
          <p:nvPr>
            <p:ph type="title"/>
          </p:nvPr>
        </p:nvSpPr>
        <p:spPr>
          <a:xfrm>
            <a:off x="838200" y="365125"/>
            <a:ext cx="10515600" cy="609600"/>
          </a:xfrm>
          <a:prstGeom prst="rect">
            <a:avLst/>
          </a:prstGeom>
        </p:spPr>
        <p:txBody>
          <a:bodyPr vert="horz" lIns="91440" tIns="45720" rIns="91440" bIns="45720" rtlCol="0" anchor="ctr">
            <a:normAutofit/>
          </a:bodyPr>
          <a:lstStyle/>
          <a:p>
            <a:r>
              <a:rPr lang="en-US"/>
              <a:t>Click to edit Master title style</a:t>
            </a:r>
          </a:p>
        </p:txBody>
      </p:sp>
    </p:spTree>
    <p:custDataLst>
      <p:tags r:id="rId16"/>
    </p:custDataLst>
    <p:extLst>
      <p:ext uri="{BB962C8B-B14F-4D97-AF65-F5344CB8AC3E}">
        <p14:creationId xmlns:p14="http://schemas.microsoft.com/office/powerpoint/2010/main" val="35317348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7" rtl="0" eaLnBrk="1" latinLnBrk="0" hangingPunct="1">
        <a:lnSpc>
          <a:spcPct val="90000"/>
        </a:lnSpc>
        <a:spcBef>
          <a:spcPct val="0"/>
        </a:spcBef>
        <a:buNone/>
        <a:defRPr sz="3733" b="1" kern="1200">
          <a:solidFill>
            <a:schemeClr val="bg1"/>
          </a:solidFill>
          <a:latin typeface="+mn-lt"/>
          <a:ea typeface="+mj-ea"/>
          <a:cs typeface="+mj-cs"/>
        </a:defRPr>
      </a:lvl1pPr>
    </p:titleStyle>
    <p:bodyStyle>
      <a:lvl1pPr marL="243834" indent="-243834" algn="l" defTabSz="914377" rtl="0" eaLnBrk="1" latinLnBrk="0" hangingPunct="1">
        <a:lnSpc>
          <a:spcPct val="85000"/>
        </a:lnSpc>
        <a:spcBef>
          <a:spcPts val="1067"/>
        </a:spcBef>
        <a:buFont typeface="Arial" panose="020B0604020202020204" pitchFamily="34" charset="0"/>
        <a:buChar char="•"/>
        <a:defRPr sz="2800" kern="1200">
          <a:solidFill>
            <a:schemeClr val="bg1"/>
          </a:solidFill>
          <a:latin typeface="+mj-lt"/>
          <a:ea typeface="+mn-ea"/>
          <a:cs typeface="+mn-cs"/>
        </a:defRPr>
      </a:lvl1pPr>
      <a:lvl2pPr marL="487668" indent="-243834" algn="l" defTabSz="914377" rtl="0" eaLnBrk="1" latinLnBrk="0" hangingPunct="1">
        <a:lnSpc>
          <a:spcPct val="85000"/>
        </a:lnSpc>
        <a:spcBef>
          <a:spcPts val="1067"/>
        </a:spcBef>
        <a:buFont typeface="Calibri Light" panose="020F0302020204030204" pitchFamily="34" charset="0"/>
        <a:buChar char="–"/>
        <a:defRPr sz="2400" kern="1200">
          <a:solidFill>
            <a:schemeClr val="bg1"/>
          </a:solidFill>
          <a:latin typeface="+mj-lt"/>
          <a:ea typeface="+mn-ea"/>
          <a:cs typeface="+mn-cs"/>
        </a:defRPr>
      </a:lvl2pPr>
      <a:lvl3pPr marL="731502" indent="-243834" algn="l" defTabSz="914377" rtl="0" eaLnBrk="1" latinLnBrk="0" hangingPunct="1">
        <a:lnSpc>
          <a:spcPct val="85000"/>
        </a:lnSpc>
        <a:spcBef>
          <a:spcPts val="1067"/>
        </a:spcBef>
        <a:buFont typeface="Arial" panose="020B0604020202020204" pitchFamily="34" charset="0"/>
        <a:buChar char="•"/>
        <a:defRPr sz="2000" kern="1200">
          <a:solidFill>
            <a:schemeClr val="bg1"/>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667" b="0" i="0" u="none" strike="noStrike" kern="300" cap="none" spc="67" normalizeH="0" baseline="0" noProof="0" dirty="0">
                <a:ln>
                  <a:noFill/>
                </a:ln>
                <a:solidFill>
                  <a:schemeClr val="accent5"/>
                </a:solidFill>
                <a:effectLst/>
                <a:uLnTx/>
                <a:uFillTx/>
                <a:latin typeface="Anova Light" panose="020B0403020203020204" pitchFamily="34" charset="0"/>
                <a:ea typeface="Calibri" charset="0"/>
                <a:cs typeface="Arial" panose="020B0604020202020204" pitchFamily="34" charset="0"/>
              </a:rPr>
              <a:t>Copyright © SAS Institute Inc. All rights reserved.</a:t>
            </a:r>
          </a:p>
        </p:txBody>
      </p:sp>
      <p:sp>
        <p:nvSpPr>
          <p:cNvPr id="3" name="Text Placeholder 2"/>
          <p:cNvSpPr>
            <a:spLocks noGrp="1"/>
          </p:cNvSpPr>
          <p:nvPr>
            <p:ph type="body" idx="1"/>
          </p:nvPr>
        </p:nvSpPr>
        <p:spPr>
          <a:xfrm>
            <a:off x="834955" y="2068225"/>
            <a:ext cx="10515600" cy="4108739"/>
          </a:xfrm>
          <a:prstGeom prst="rect">
            <a:avLst/>
          </a:prstGeom>
        </p:spPr>
        <p:txBody>
          <a:bodyPr vert="horz" lIns="0" tIns="0" rIns="0" bIns="0" rtlCol="0">
            <a:normAutofit/>
          </a:bodyPr>
          <a:lstStyle/>
          <a:p>
            <a:pPr lvl="0"/>
            <a:r>
              <a:rPr lang="en-US" dirty="0"/>
              <a:t>Click to Edit Text</a:t>
            </a:r>
          </a:p>
          <a:p>
            <a:pPr lvl="1"/>
            <a:r>
              <a:rPr lang="en-US" dirty="0"/>
              <a:t>Second level</a:t>
            </a:r>
          </a:p>
          <a:p>
            <a:pPr lvl="2"/>
            <a:r>
              <a:rPr lang="en-US" dirty="0"/>
              <a:t>Third level</a:t>
            </a:r>
          </a:p>
        </p:txBody>
      </p:sp>
      <p:sp>
        <p:nvSpPr>
          <p:cNvPr id="2" name="Title Placeholder 1"/>
          <p:cNvSpPr>
            <a:spLocks noGrp="1"/>
          </p:cNvSpPr>
          <p:nvPr>
            <p:ph type="title"/>
          </p:nvPr>
        </p:nvSpPr>
        <p:spPr>
          <a:xfrm>
            <a:off x="834955" y="755928"/>
            <a:ext cx="10515600" cy="517064"/>
          </a:xfrm>
          <a:prstGeom prst="rect">
            <a:avLst/>
          </a:prstGeom>
        </p:spPr>
        <p:txBody>
          <a:bodyPr vert="horz" lIns="0" tIns="0" rIns="0" bIns="0" rtlCol="0" anchor="ctr">
            <a:normAutofit/>
          </a:bodyPr>
          <a:lstStyle/>
          <a:p>
            <a:r>
              <a:rPr lang="en-US" dirty="0"/>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1217439" y="6344362"/>
            <a:ext cx="741875" cy="307948"/>
          </a:xfrm>
          <a:prstGeom prst="rect">
            <a:avLst/>
          </a:prstGeom>
        </p:spPr>
      </p:pic>
    </p:spTree>
    <p:custDataLst>
      <p:tags r:id="rId14"/>
    </p:custDataLst>
    <p:extLst>
      <p:ext uri="{BB962C8B-B14F-4D97-AF65-F5344CB8AC3E}">
        <p14:creationId xmlns:p14="http://schemas.microsoft.com/office/powerpoint/2010/main" val="10213504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3734" b="1" i="0" kern="1200">
          <a:solidFill>
            <a:schemeClr val="accent5"/>
          </a:solidFill>
          <a:latin typeface="Anova Bold" panose="020B0503020203020204" pitchFamily="34" charset="0"/>
          <a:ea typeface="+mj-ea"/>
          <a:cs typeface="+mj-cs"/>
        </a:defRPr>
      </a:lvl1pPr>
    </p:titleStyle>
    <p:bodyStyle>
      <a:lvl1pPr marL="243852" indent="-243852" algn="l" defTabSz="914446" rtl="0" eaLnBrk="1" latinLnBrk="0" hangingPunct="1">
        <a:lnSpc>
          <a:spcPct val="85000"/>
        </a:lnSpc>
        <a:spcBef>
          <a:spcPts val="1067"/>
        </a:spcBef>
        <a:buClr>
          <a:schemeClr val="accent5"/>
        </a:buClr>
        <a:buFont typeface="Arial" panose="020B0604020202020204" pitchFamily="34" charset="0"/>
        <a:buChar char="•"/>
        <a:defRPr sz="2400" b="0" i="0" kern="1200">
          <a:solidFill>
            <a:schemeClr val="tx1"/>
          </a:solidFill>
          <a:latin typeface="+mn-lt"/>
          <a:ea typeface="+mn-ea"/>
          <a:cs typeface="+mn-cs"/>
        </a:defRPr>
      </a:lvl1pPr>
      <a:lvl2pPr marL="487704" indent="-243852" algn="l" defTabSz="914446" rtl="0" eaLnBrk="1" latinLnBrk="0" hangingPunct="1">
        <a:lnSpc>
          <a:spcPct val="85000"/>
        </a:lnSpc>
        <a:spcBef>
          <a:spcPts val="1067"/>
        </a:spcBef>
        <a:buClr>
          <a:schemeClr val="accent5"/>
        </a:buClr>
        <a:buFont typeface="Calibri Light" panose="020F0302020204030204" pitchFamily="34" charset="0"/>
        <a:buChar char="–"/>
        <a:defRPr sz="1867" b="0" i="0" kern="1200">
          <a:solidFill>
            <a:schemeClr val="tx1"/>
          </a:solidFill>
          <a:latin typeface="+mn-lt"/>
          <a:ea typeface="+mn-ea"/>
          <a:cs typeface="+mn-cs"/>
        </a:defRPr>
      </a:lvl2pPr>
      <a:lvl3pPr marL="731557" indent="-243852" algn="l" defTabSz="914446" rtl="0" eaLnBrk="1" latinLnBrk="0" hangingPunct="1">
        <a:lnSpc>
          <a:spcPct val="85000"/>
        </a:lnSpc>
        <a:spcBef>
          <a:spcPts val="1067"/>
        </a:spcBef>
        <a:buClr>
          <a:schemeClr val="accent5"/>
        </a:buClr>
        <a:buFont typeface="Arial" panose="020B0604020202020204" pitchFamily="34" charset="0"/>
        <a:buChar char="•"/>
        <a:defRPr sz="1600" b="0" i="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141942-FFCF-4903-BABD-66BD9EA9F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D97E6F-0996-4E45-9895-D37CCD5B9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ABCC5-22A0-49C0-AD0C-59701C913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181CC-158A-4373-A076-37CF4C62C583}" type="datetimeFigureOut">
              <a:rPr lang="en-US" smtClean="0"/>
              <a:t>10/23/2023</a:t>
            </a:fld>
            <a:endParaRPr lang="en-US"/>
          </a:p>
        </p:txBody>
      </p:sp>
      <p:sp>
        <p:nvSpPr>
          <p:cNvPr id="5" name="Footer Placeholder 4">
            <a:extLst>
              <a:ext uri="{FF2B5EF4-FFF2-40B4-BE49-F238E27FC236}">
                <a16:creationId xmlns:a16="http://schemas.microsoft.com/office/drawing/2014/main" id="{60462018-E0C7-44A6-A512-7F2CBDB847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382CA3-4A55-4510-94D7-823A346AAA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1591A-7378-432B-A83F-07D6271CAB69}" type="slidenum">
              <a:rPr lang="en-US" smtClean="0"/>
              <a:t>‹#›</a:t>
            </a:fld>
            <a:endParaRPr lang="en-US"/>
          </a:p>
        </p:txBody>
      </p:sp>
    </p:spTree>
    <p:extLst>
      <p:ext uri="{BB962C8B-B14F-4D97-AF65-F5344CB8AC3E}">
        <p14:creationId xmlns:p14="http://schemas.microsoft.com/office/powerpoint/2010/main" val="2848586541"/>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Title Placeholder 1"/>
          <p:cNvSpPr>
            <a:spLocks noGrp="1"/>
          </p:cNvSpPr>
          <p:nvPr>
            <p:ph type="title"/>
          </p:nvPr>
        </p:nvSpPr>
        <p:spPr>
          <a:xfrm>
            <a:off x="838200" y="365125"/>
            <a:ext cx="10515600" cy="609600"/>
          </a:xfrm>
          <a:prstGeom prst="rect">
            <a:avLst/>
          </a:prstGeom>
        </p:spPr>
        <p:txBody>
          <a:bodyPr vert="horz" lIns="91440" tIns="45720" rIns="91440" bIns="45720" rtlCol="0" anchor="ctr">
            <a:normAutofit/>
          </a:bodyPr>
          <a:lstStyle/>
          <a:p>
            <a:r>
              <a:rPr lang="en-US"/>
              <a:t>Click to edit Master title style</a:t>
            </a:r>
          </a:p>
        </p:txBody>
      </p:sp>
    </p:spTree>
    <p:custDataLst>
      <p:tags r:id="rId16"/>
    </p:custDataLst>
    <p:extLst>
      <p:ext uri="{BB962C8B-B14F-4D97-AF65-F5344CB8AC3E}">
        <p14:creationId xmlns:p14="http://schemas.microsoft.com/office/powerpoint/2010/main" val="34388809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7" rtl="0" eaLnBrk="1" latinLnBrk="0" hangingPunct="1">
        <a:lnSpc>
          <a:spcPct val="90000"/>
        </a:lnSpc>
        <a:spcBef>
          <a:spcPct val="0"/>
        </a:spcBef>
        <a:buNone/>
        <a:defRPr sz="3733" b="1" kern="1200">
          <a:solidFill>
            <a:schemeClr val="bg1"/>
          </a:solidFill>
          <a:latin typeface="+mn-lt"/>
          <a:ea typeface="+mj-ea"/>
          <a:cs typeface="+mj-cs"/>
        </a:defRPr>
      </a:lvl1pPr>
    </p:titleStyle>
    <p:bodyStyle>
      <a:lvl1pPr marL="243834" indent="-243834" algn="l" defTabSz="914377" rtl="0" eaLnBrk="1" latinLnBrk="0" hangingPunct="1">
        <a:lnSpc>
          <a:spcPct val="85000"/>
        </a:lnSpc>
        <a:spcBef>
          <a:spcPts val="1067"/>
        </a:spcBef>
        <a:buFont typeface="Arial" panose="020B0604020202020204" pitchFamily="34" charset="0"/>
        <a:buChar char="•"/>
        <a:defRPr sz="2800" kern="1200">
          <a:solidFill>
            <a:schemeClr val="bg1"/>
          </a:solidFill>
          <a:latin typeface="+mj-lt"/>
          <a:ea typeface="+mn-ea"/>
          <a:cs typeface="+mn-cs"/>
        </a:defRPr>
      </a:lvl1pPr>
      <a:lvl2pPr marL="487668" indent="-243834" algn="l" defTabSz="914377" rtl="0" eaLnBrk="1" latinLnBrk="0" hangingPunct="1">
        <a:lnSpc>
          <a:spcPct val="85000"/>
        </a:lnSpc>
        <a:spcBef>
          <a:spcPts val="1067"/>
        </a:spcBef>
        <a:buFont typeface="Calibri Light" panose="020F0302020204030204" pitchFamily="34" charset="0"/>
        <a:buChar char="–"/>
        <a:defRPr sz="2400" kern="1200">
          <a:solidFill>
            <a:schemeClr val="bg1"/>
          </a:solidFill>
          <a:latin typeface="+mj-lt"/>
          <a:ea typeface="+mn-ea"/>
          <a:cs typeface="+mn-cs"/>
        </a:defRPr>
      </a:lvl2pPr>
      <a:lvl3pPr marL="731502" indent="-243834" algn="l" defTabSz="914377" rtl="0" eaLnBrk="1" latinLnBrk="0" hangingPunct="1">
        <a:lnSpc>
          <a:spcPct val="85000"/>
        </a:lnSpc>
        <a:spcBef>
          <a:spcPts val="1067"/>
        </a:spcBef>
        <a:buFont typeface="Arial" panose="020B0604020202020204" pitchFamily="34" charset="0"/>
        <a:buChar char="•"/>
        <a:defRPr sz="2000" kern="1200">
          <a:solidFill>
            <a:schemeClr val="bg1"/>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141942-FFCF-4903-BABD-66BD9EA9F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D97E6F-0996-4E45-9895-D37CCD5B9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ABCC5-22A0-49C0-AD0C-59701C913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181CC-158A-4373-A076-37CF4C62C583}" type="datetimeFigureOut">
              <a:rPr lang="en-US" smtClean="0"/>
              <a:t>10/24/2023</a:t>
            </a:fld>
            <a:endParaRPr lang="en-US"/>
          </a:p>
        </p:txBody>
      </p:sp>
      <p:sp>
        <p:nvSpPr>
          <p:cNvPr id="5" name="Footer Placeholder 4">
            <a:extLst>
              <a:ext uri="{FF2B5EF4-FFF2-40B4-BE49-F238E27FC236}">
                <a16:creationId xmlns:a16="http://schemas.microsoft.com/office/drawing/2014/main" id="{60462018-E0C7-44A6-A512-7F2CBDB847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382CA3-4A55-4510-94D7-823A346AAA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1591A-7378-432B-A83F-07D6271CAB69}" type="slidenum">
              <a:rPr lang="en-US" smtClean="0"/>
              <a:t>‹#›</a:t>
            </a:fld>
            <a:endParaRPr lang="en-US"/>
          </a:p>
        </p:txBody>
      </p:sp>
    </p:spTree>
    <p:extLst>
      <p:ext uri="{BB962C8B-B14F-4D97-AF65-F5344CB8AC3E}">
        <p14:creationId xmlns:p14="http://schemas.microsoft.com/office/powerpoint/2010/main" val="575925724"/>
      </p:ext>
    </p:extLst>
  </p:cSld>
  <p:clrMap bg1="lt1" tx1="dk1" bg2="lt2" tx2="dk2" accent1="accent1" accent2="accent2" accent3="accent3" accent4="accent4" accent5="accent5" accent6="accent6" hlink="hlink" folHlink="folHlink"/>
  <p:sldLayoutIdLst>
    <p:sldLayoutId id="2147483737" r:id="rId1"/>
    <p:sldLayoutId id="214748373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6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70.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3.jpeg"/><Relationship Id="rId11" Type="http://schemas.openxmlformats.org/officeDocument/2006/relationships/image" Target="../media/image57.png"/><Relationship Id="rId5" Type="http://schemas.openxmlformats.org/officeDocument/2006/relationships/image" Target="../media/image52.jpeg"/><Relationship Id="rId10" Type="http://schemas.openxmlformats.org/officeDocument/2006/relationships/image" Target="../media/image1.png"/><Relationship Id="rId4" Type="http://schemas.openxmlformats.org/officeDocument/2006/relationships/image" Target="../media/image51.jpeg"/><Relationship Id="rId9" Type="http://schemas.openxmlformats.org/officeDocument/2006/relationships/image" Target="../media/image56.jpeg"/></Relationships>
</file>

<file path=ppt/slides/_rels/slide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61.jpeg"/><Relationship Id="rId11" Type="http://schemas.openxmlformats.org/officeDocument/2006/relationships/image" Target="../media/image57.pn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A4EDD102-905F-4DDE-BBAE-96D3AD229073}"/>
              </a:ext>
            </a:extLst>
          </p:cNvPr>
          <p:cNvSpPr/>
          <p:nvPr/>
        </p:nvSpPr>
        <p:spPr>
          <a:xfrm>
            <a:off x="4260162" y="0"/>
            <a:ext cx="7633252" cy="6858000"/>
          </a:xfrm>
          <a:prstGeom prst="chevron">
            <a:avLst>
              <a:gd name="adj" fmla="val 51136"/>
            </a:avLst>
          </a:prstGeom>
          <a:blipFill dpi="0" rotWithShape="1">
            <a:blip r:embed="rId3" cstate="screen">
              <a:alphaModFix amt="57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a:solidFill>
                <a:srgbClr val="012036"/>
              </a:solidFill>
              <a:latin typeface="Calibri" panose="020F0502020204030204"/>
            </a:endParaRPr>
          </a:p>
        </p:txBody>
      </p:sp>
      <p:sp>
        <p:nvSpPr>
          <p:cNvPr id="5" name="Title 3">
            <a:extLst>
              <a:ext uri="{FF2B5EF4-FFF2-40B4-BE49-F238E27FC236}">
                <a16:creationId xmlns:a16="http://schemas.microsoft.com/office/drawing/2014/main" id="{4F2A2455-DD8D-4907-AF44-F6E53C08172D}"/>
              </a:ext>
            </a:extLst>
          </p:cNvPr>
          <p:cNvSpPr txBox="1">
            <a:spLocks/>
          </p:cNvSpPr>
          <p:nvPr/>
        </p:nvSpPr>
        <p:spPr>
          <a:xfrm>
            <a:off x="1720480" y="1585929"/>
            <a:ext cx="3809120" cy="1744135"/>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pPr algn="l" defTabSz="243834">
              <a:defRPr/>
            </a:pPr>
            <a:r>
              <a:rPr lang="en-US" sz="9600" spc="600" dirty="0">
                <a:solidFill>
                  <a:srgbClr val="FFFFFF"/>
                </a:solidFill>
                <a:latin typeface="Calibri Light" panose="020F0302020204030204"/>
              </a:rPr>
              <a:t>SAS</a:t>
            </a:r>
            <a:r>
              <a:rPr lang="en-US" sz="9600" spc="600" dirty="0">
                <a:solidFill>
                  <a:srgbClr val="012036">
                    <a:lumMod val="90000"/>
                    <a:lumOff val="10000"/>
                  </a:srgbClr>
                </a:solidFill>
                <a:latin typeface="Calibri Light" panose="020F0302020204030204"/>
              </a:rPr>
              <a:t>	</a:t>
            </a:r>
          </a:p>
        </p:txBody>
      </p:sp>
      <p:sp>
        <p:nvSpPr>
          <p:cNvPr id="6" name="Text Placeholder 4">
            <a:extLst>
              <a:ext uri="{FF2B5EF4-FFF2-40B4-BE49-F238E27FC236}">
                <a16:creationId xmlns:a16="http://schemas.microsoft.com/office/drawing/2014/main" id="{71364EAA-CD66-4FDF-AB14-242E55454D05}"/>
              </a:ext>
            </a:extLst>
          </p:cNvPr>
          <p:cNvSpPr txBox="1">
            <a:spLocks/>
          </p:cNvSpPr>
          <p:nvPr/>
        </p:nvSpPr>
        <p:spPr>
          <a:xfrm>
            <a:off x="1056343" y="3971321"/>
            <a:ext cx="4206124" cy="619385"/>
          </a:xfrm>
          <a:prstGeom prst="rect">
            <a:avLst/>
          </a:prstGeom>
        </p:spPr>
        <p:txBody>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defTabSz="487668">
              <a:lnSpc>
                <a:spcPct val="100000"/>
              </a:lnSpc>
              <a:spcBef>
                <a:spcPts val="1067"/>
              </a:spcBef>
              <a:buClr>
                <a:srgbClr val="33A3FF"/>
              </a:buClr>
              <a:buNone/>
              <a:defRPr/>
            </a:pPr>
            <a:endParaRPr lang="en-US" spc="51">
              <a:solidFill>
                <a:srgbClr val="012036">
                  <a:lumMod val="90000"/>
                  <a:lumOff val="10000"/>
                </a:srgbClr>
              </a:solidFill>
              <a:latin typeface="Calibri" panose="020F0502020204030204"/>
            </a:endParaRPr>
          </a:p>
        </p:txBody>
      </p:sp>
      <p:cxnSp>
        <p:nvCxnSpPr>
          <p:cNvPr id="9" name="Straight Connector 8">
            <a:extLst>
              <a:ext uri="{FF2B5EF4-FFF2-40B4-BE49-F238E27FC236}">
                <a16:creationId xmlns:a16="http://schemas.microsoft.com/office/drawing/2014/main" id="{4A1BC0A4-9B41-478E-A778-5EAF567DD490}"/>
              </a:ext>
            </a:extLst>
          </p:cNvPr>
          <p:cNvCxnSpPr>
            <a:cxnSpLocks/>
          </p:cNvCxnSpPr>
          <p:nvPr/>
        </p:nvCxnSpPr>
        <p:spPr>
          <a:xfrm>
            <a:off x="1720482" y="3683999"/>
            <a:ext cx="2707697" cy="0"/>
          </a:xfrm>
          <a:prstGeom prst="line">
            <a:avLst/>
          </a:prstGeom>
          <a:ln w="285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37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A0549-CE15-584B-918A-84250BB78DB3}"/>
              </a:ext>
            </a:extLst>
          </p:cNvPr>
          <p:cNvSpPr>
            <a:spLocks noGrp="1"/>
          </p:cNvSpPr>
          <p:nvPr>
            <p:ph type="body" sz="quarter" idx="15"/>
          </p:nvPr>
        </p:nvSpPr>
        <p:spPr/>
        <p:txBody>
          <a:bodyPr vert="horz" lIns="91440" tIns="45720" rIns="91440" bIns="45720" rtlCol="0" anchor="t">
            <a:normAutofit/>
          </a:bodyPr>
          <a:lstStyle/>
          <a:p>
            <a:r>
              <a:rPr lang="en-US" dirty="0">
                <a:cs typeface="Calibri"/>
              </a:rPr>
              <a:t>Federal Public Service Finance</a:t>
            </a:r>
          </a:p>
        </p:txBody>
      </p:sp>
      <p:sp>
        <p:nvSpPr>
          <p:cNvPr id="3" name="Content Placeholder 2">
            <a:extLst>
              <a:ext uri="{FF2B5EF4-FFF2-40B4-BE49-F238E27FC236}">
                <a16:creationId xmlns:a16="http://schemas.microsoft.com/office/drawing/2014/main" id="{7D92615A-C346-3A4D-BE03-CEE1C0219D51}"/>
              </a:ext>
            </a:extLst>
          </p:cNvPr>
          <p:cNvSpPr>
            <a:spLocks noGrp="1"/>
          </p:cNvSpPr>
          <p:nvPr>
            <p:ph sz="quarter" idx="16"/>
          </p:nvPr>
        </p:nvSpPr>
        <p:spPr/>
        <p:txBody>
          <a:bodyPr>
            <a:normAutofit/>
          </a:bodyPr>
          <a:lstStyle/>
          <a:p>
            <a:r>
              <a:rPr lang="en-US" sz="1200" dirty="0">
                <a:cs typeface="Calibri"/>
              </a:rPr>
              <a:t>SAS Viya</a:t>
            </a:r>
          </a:p>
        </p:txBody>
      </p:sp>
      <p:sp>
        <p:nvSpPr>
          <p:cNvPr id="4" name="Content Placeholder 3">
            <a:extLst>
              <a:ext uri="{FF2B5EF4-FFF2-40B4-BE49-F238E27FC236}">
                <a16:creationId xmlns:a16="http://schemas.microsoft.com/office/drawing/2014/main" id="{1EBFFDEF-539C-4F46-9417-69325EB7D90C}"/>
              </a:ext>
            </a:extLst>
          </p:cNvPr>
          <p:cNvSpPr>
            <a:spLocks noGrp="1"/>
          </p:cNvSpPr>
          <p:nvPr>
            <p:ph sz="quarter" idx="17"/>
          </p:nvPr>
        </p:nvSpPr>
        <p:spPr>
          <a:xfrm>
            <a:off x="531813" y="1031621"/>
            <a:ext cx="11128488" cy="1012825"/>
          </a:xfrm>
        </p:spPr>
        <p:txBody>
          <a:bodyPr vert="horz" lIns="91440" tIns="45720" rIns="91440" bIns="45720" numCol="2" spcCol="91440" rtlCol="0" anchor="t">
            <a:noAutofit/>
          </a:bodyPr>
          <a:lstStyle/>
          <a:p>
            <a:r>
              <a:rPr lang="en-US" dirty="0">
                <a:cs typeface="Calibri"/>
              </a:rPr>
              <a:t>Belgium’s Federal Public Service Finance supports almost 12 million people, with 7 million personal income tax returns. Approximately 65,000 business rules and 3,000 distinct declaration codes are used to calculate tax returns. The average Belgian fills in 10 to 20 fields of a form and receives a two- or three- page document that calculates their final tax bill. Predicting the impact of even a small change in Belgian tax laws is a valuable contribution to public policy making and having this understanding before regulations are impacted can help profile the “winners” and the “losers”.</a:t>
            </a:r>
          </a:p>
        </p:txBody>
      </p:sp>
      <p:sp>
        <p:nvSpPr>
          <p:cNvPr id="5" name="Text Placeholder 4">
            <a:extLst>
              <a:ext uri="{FF2B5EF4-FFF2-40B4-BE49-F238E27FC236}">
                <a16:creationId xmlns:a16="http://schemas.microsoft.com/office/drawing/2014/main" id="{704C4B0E-5DC6-5A46-9703-1A44C286D5D3}"/>
              </a:ext>
            </a:extLst>
          </p:cNvPr>
          <p:cNvSpPr>
            <a:spLocks noGrp="1"/>
          </p:cNvSpPr>
          <p:nvPr>
            <p:ph type="body" sz="quarter" idx="19"/>
          </p:nvPr>
        </p:nvSpPr>
        <p:spPr>
          <a:xfrm>
            <a:off x="2147887" y="4206813"/>
            <a:ext cx="2332037" cy="1165225"/>
          </a:xfrm>
        </p:spPr>
        <p:txBody>
          <a:bodyPr vert="horz" lIns="91440" tIns="45720" rIns="91440" bIns="45720" rtlCol="0" anchor="t">
            <a:normAutofit fontScale="92500"/>
          </a:bodyPr>
          <a:lstStyle/>
          <a:p>
            <a:r>
              <a:rPr lang="en-US" sz="1500" dirty="0">
                <a:cs typeface="Calibri Light"/>
              </a:rPr>
              <a:t>Changing from a population sampling approach to a digital twin calculator removes bias due to sampling and provides more accurate predictions.</a:t>
            </a:r>
          </a:p>
        </p:txBody>
      </p:sp>
      <p:sp>
        <p:nvSpPr>
          <p:cNvPr id="6" name="Text Placeholder 5">
            <a:extLst>
              <a:ext uri="{FF2B5EF4-FFF2-40B4-BE49-F238E27FC236}">
                <a16:creationId xmlns:a16="http://schemas.microsoft.com/office/drawing/2014/main" id="{3247407C-15F3-DD4F-9810-39E974BF7C82}"/>
              </a:ext>
            </a:extLst>
          </p:cNvPr>
          <p:cNvSpPr>
            <a:spLocks noGrp="1"/>
          </p:cNvSpPr>
          <p:nvPr>
            <p:ph type="body" sz="quarter" idx="20"/>
          </p:nvPr>
        </p:nvSpPr>
        <p:spPr>
          <a:xfrm>
            <a:off x="4930951" y="4164468"/>
            <a:ext cx="2332037" cy="1165225"/>
          </a:xfrm>
        </p:spPr>
        <p:txBody>
          <a:bodyPr vert="horz" lIns="91440" tIns="45720" rIns="91440" bIns="45720" rtlCol="0" anchor="t">
            <a:normAutofit/>
          </a:bodyPr>
          <a:lstStyle/>
          <a:p>
            <a:r>
              <a:rPr lang="en-US" sz="1500" dirty="0">
                <a:cs typeface="Calibri Light"/>
              </a:rPr>
              <a:t>Dynamic visual reports give the right information to the right audience, including the ability to drill down and answer critical questions.</a:t>
            </a:r>
          </a:p>
        </p:txBody>
      </p:sp>
      <p:sp>
        <p:nvSpPr>
          <p:cNvPr id="7" name="Text Placeholder 6">
            <a:extLst>
              <a:ext uri="{FF2B5EF4-FFF2-40B4-BE49-F238E27FC236}">
                <a16:creationId xmlns:a16="http://schemas.microsoft.com/office/drawing/2014/main" id="{D36B62D6-6BDF-FF4E-BFFF-C96DD4F082BC}"/>
              </a:ext>
            </a:extLst>
          </p:cNvPr>
          <p:cNvSpPr>
            <a:spLocks noGrp="1"/>
          </p:cNvSpPr>
          <p:nvPr>
            <p:ph type="body" sz="quarter" idx="21"/>
          </p:nvPr>
        </p:nvSpPr>
        <p:spPr>
          <a:xfrm>
            <a:off x="7681844" y="4176053"/>
            <a:ext cx="2332037" cy="1165225"/>
          </a:xfrm>
        </p:spPr>
        <p:txBody>
          <a:bodyPr vert="horz" lIns="91440" tIns="45720" rIns="91440" bIns="45720" rtlCol="0" anchor="t">
            <a:normAutofit fontScale="92500" lnSpcReduction="10000"/>
          </a:bodyPr>
          <a:lstStyle/>
          <a:p>
            <a:r>
              <a:rPr lang="en-US" sz="1500" dirty="0">
                <a:cs typeface="Calibri Light"/>
              </a:rPr>
              <a:t>Retroactive checks on the system’s assessments can be made. Out of 67 billion euros, the difference between prediction and reality was minimal (6.7).</a:t>
            </a:r>
          </a:p>
        </p:txBody>
      </p:sp>
      <p:sp>
        <p:nvSpPr>
          <p:cNvPr id="8" name="Content Placeholder 7">
            <a:extLst>
              <a:ext uri="{FF2B5EF4-FFF2-40B4-BE49-F238E27FC236}">
                <a16:creationId xmlns:a16="http://schemas.microsoft.com/office/drawing/2014/main" id="{F66AAC7A-29C5-E842-8118-D6F946583F1D}"/>
              </a:ext>
            </a:extLst>
          </p:cNvPr>
          <p:cNvSpPr>
            <a:spLocks noGrp="1"/>
          </p:cNvSpPr>
          <p:nvPr>
            <p:ph sz="quarter" idx="22"/>
          </p:nvPr>
        </p:nvSpPr>
        <p:spPr>
          <a:xfrm>
            <a:off x="747252" y="5007708"/>
            <a:ext cx="10913048" cy="1328569"/>
          </a:xfrm>
        </p:spPr>
        <p:txBody>
          <a:bodyPr/>
          <a:lstStyle/>
          <a:p>
            <a:endParaRPr lang="en-US" sz="2000" dirty="0">
              <a:solidFill>
                <a:schemeClr val="accent4"/>
              </a:solidFill>
              <a:cs typeface="Calibri" panose="020F0502020204030204"/>
            </a:endParaRPr>
          </a:p>
          <a:p>
            <a:r>
              <a:rPr lang="en-US" sz="2000" dirty="0">
                <a:solidFill>
                  <a:schemeClr val="accent4"/>
                </a:solidFill>
                <a:cs typeface="Calibri" panose="020F0502020204030204"/>
              </a:rPr>
              <a:t>“</a:t>
            </a:r>
            <a:r>
              <a:rPr lang="en-US" sz="2000" b="0" i="0" dirty="0">
                <a:solidFill>
                  <a:schemeClr val="accent4"/>
                </a:solidFill>
                <a:effectLst/>
                <a:latin typeface="avenir-light"/>
              </a:rPr>
              <a:t>We use Aurora [based on SAS Viya] whenever we need very accurate results or an analysis of a tax regime that is very rare. The better our estimations are, the better our policymakers are informed and the better the results will be.</a:t>
            </a:r>
            <a:r>
              <a:rPr lang="en-US" sz="1600" dirty="0">
                <a:solidFill>
                  <a:schemeClr val="accent4"/>
                </a:solidFill>
                <a:cs typeface="Calibri" panose="020F0502020204030204"/>
              </a:rPr>
              <a:t>”</a:t>
            </a:r>
            <a:endParaRPr lang="en-US" sz="2000" dirty="0">
              <a:solidFill>
                <a:schemeClr val="accent4"/>
              </a:solidFill>
              <a:cs typeface="Calibri" panose="020F0502020204030204"/>
            </a:endParaRPr>
          </a:p>
        </p:txBody>
      </p:sp>
      <p:sp>
        <p:nvSpPr>
          <p:cNvPr id="9" name="Content Placeholder 8">
            <a:extLst>
              <a:ext uri="{FF2B5EF4-FFF2-40B4-BE49-F238E27FC236}">
                <a16:creationId xmlns:a16="http://schemas.microsoft.com/office/drawing/2014/main" id="{09A50873-DC1C-A140-8D9E-2698117AC680}"/>
              </a:ext>
            </a:extLst>
          </p:cNvPr>
          <p:cNvSpPr>
            <a:spLocks noGrp="1"/>
          </p:cNvSpPr>
          <p:nvPr>
            <p:ph sz="quarter" idx="23"/>
          </p:nvPr>
        </p:nvSpPr>
        <p:spPr/>
        <p:txBody>
          <a:bodyPr/>
          <a:lstStyle/>
          <a:p>
            <a:endParaRPr lang="en-US" sz="1600" dirty="0">
              <a:solidFill>
                <a:schemeClr val="accent4"/>
              </a:solidFill>
              <a:cs typeface="Calibri" panose="020F0502020204030204"/>
            </a:endParaRPr>
          </a:p>
          <a:p>
            <a:r>
              <a:rPr lang="en-US" sz="1600" dirty="0">
                <a:solidFill>
                  <a:schemeClr val="accent4"/>
                </a:solidFill>
                <a:cs typeface="Calibri" panose="020F0502020204030204"/>
              </a:rPr>
              <a:t>Adriaan </a:t>
            </a:r>
            <a:r>
              <a:rPr lang="en-US" sz="1600" dirty="0" err="1">
                <a:solidFill>
                  <a:schemeClr val="accent4"/>
                </a:solidFill>
                <a:cs typeface="Calibri" panose="020F0502020204030204"/>
              </a:rPr>
              <a:t>Luyten</a:t>
            </a:r>
            <a:r>
              <a:rPr lang="en-US" sz="1600" dirty="0">
                <a:solidFill>
                  <a:schemeClr val="accent4"/>
                </a:solidFill>
                <a:cs typeface="Calibri" panose="020F0502020204030204"/>
              </a:rPr>
              <a:t>, Head of the Tax Policy Unit, Federal Public Service Finance</a:t>
            </a:r>
          </a:p>
        </p:txBody>
      </p:sp>
      <p:sp>
        <p:nvSpPr>
          <p:cNvPr id="10" name="Freeform 16">
            <a:extLst>
              <a:ext uri="{FF2B5EF4-FFF2-40B4-BE49-F238E27FC236}">
                <a16:creationId xmlns:a16="http://schemas.microsoft.com/office/drawing/2014/main" id="{059ED05D-B52B-435B-9C7A-DD9E855BEDC8}"/>
              </a:ext>
            </a:extLst>
          </p:cNvPr>
          <p:cNvSpPr>
            <a:spLocks noChangeAspect="1" noEditPoints="1"/>
          </p:cNvSpPr>
          <p:nvPr/>
        </p:nvSpPr>
        <p:spPr bwMode="auto">
          <a:xfrm>
            <a:off x="2941607" y="2845547"/>
            <a:ext cx="883141" cy="869342"/>
          </a:xfrm>
          <a:custGeom>
            <a:avLst/>
            <a:gdLst>
              <a:gd name="T0" fmla="*/ 1946 w 5760"/>
              <a:gd name="T1" fmla="*/ 4556 h 5669"/>
              <a:gd name="T2" fmla="*/ 2184 w 5760"/>
              <a:gd name="T3" fmla="*/ 5509 h 5669"/>
              <a:gd name="T4" fmla="*/ 2908 w 5760"/>
              <a:gd name="T5" fmla="*/ 5271 h 5669"/>
              <a:gd name="T6" fmla="*/ 2671 w 5760"/>
              <a:gd name="T7" fmla="*/ 4319 h 5669"/>
              <a:gd name="T8" fmla="*/ 2992 w 5760"/>
              <a:gd name="T9" fmla="*/ 4321 h 5669"/>
              <a:gd name="T10" fmla="*/ 2992 w 5760"/>
              <a:gd name="T11" fmla="*/ 5507 h 5669"/>
              <a:gd name="T12" fmla="*/ 2058 w 5760"/>
              <a:gd name="T13" fmla="*/ 5648 h 5669"/>
              <a:gd name="T14" fmla="*/ 1786 w 5760"/>
              <a:gd name="T15" fmla="*/ 4556 h 5669"/>
              <a:gd name="T16" fmla="*/ 2119 w 5760"/>
              <a:gd name="T17" fmla="*/ 4164 h 5669"/>
              <a:gd name="T18" fmla="*/ 264 w 5760"/>
              <a:gd name="T19" fmla="*/ 3806 h 5669"/>
              <a:gd name="T20" fmla="*/ 447 w 5760"/>
              <a:gd name="T21" fmla="*/ 5503 h 5669"/>
              <a:gd name="T22" fmla="*/ 1192 w 5760"/>
              <a:gd name="T23" fmla="*/ 5320 h 5669"/>
              <a:gd name="T24" fmla="*/ 1009 w 5760"/>
              <a:gd name="T25" fmla="*/ 3621 h 5669"/>
              <a:gd name="T26" fmla="*/ 1241 w 5760"/>
              <a:gd name="T27" fmla="*/ 3572 h 5669"/>
              <a:gd name="T28" fmla="*/ 1314 w 5760"/>
              <a:gd name="T29" fmla="*/ 5454 h 5669"/>
              <a:gd name="T30" fmla="*/ 431 w 5760"/>
              <a:gd name="T31" fmla="*/ 5664 h 5669"/>
              <a:gd name="T32" fmla="*/ 98 w 5760"/>
              <a:gd name="T33" fmla="*/ 5271 h 5669"/>
              <a:gd name="T34" fmla="*/ 370 w 5760"/>
              <a:gd name="T35" fmla="*/ 3476 h 5669"/>
              <a:gd name="T36" fmla="*/ 3690 w 5760"/>
              <a:gd name="T37" fmla="*/ 3377 h 5669"/>
              <a:gd name="T38" fmla="*/ 3816 w 5760"/>
              <a:gd name="T39" fmla="*/ 5489 h 5669"/>
              <a:gd name="T40" fmla="*/ 4591 w 5760"/>
              <a:gd name="T41" fmla="*/ 5364 h 5669"/>
              <a:gd name="T42" fmla="*/ 4463 w 5760"/>
              <a:gd name="T43" fmla="*/ 3251 h 5669"/>
              <a:gd name="T44" fmla="*/ 4606 w 5760"/>
              <a:gd name="T45" fmla="*/ 3148 h 5669"/>
              <a:gd name="T46" fmla="*/ 4749 w 5760"/>
              <a:gd name="T47" fmla="*/ 5397 h 5669"/>
              <a:gd name="T48" fmla="*/ 3908 w 5760"/>
              <a:gd name="T49" fmla="*/ 5669 h 5669"/>
              <a:gd name="T50" fmla="*/ 3515 w 5760"/>
              <a:gd name="T51" fmla="*/ 5336 h 5669"/>
              <a:gd name="T52" fmla="*/ 3725 w 5760"/>
              <a:gd name="T53" fmla="*/ 3115 h 5669"/>
              <a:gd name="T54" fmla="*/ 206 w 5760"/>
              <a:gd name="T55" fmla="*/ 2712 h 5669"/>
              <a:gd name="T56" fmla="*/ 319 w 5760"/>
              <a:gd name="T57" fmla="*/ 3098 h 5669"/>
              <a:gd name="T58" fmla="*/ 677 w 5760"/>
              <a:gd name="T59" fmla="*/ 2911 h 5669"/>
              <a:gd name="T60" fmla="*/ 422 w 5760"/>
              <a:gd name="T61" fmla="*/ 2597 h 5669"/>
              <a:gd name="T62" fmla="*/ 2644 w 5760"/>
              <a:gd name="T63" fmla="*/ 2852 h 5669"/>
              <a:gd name="T64" fmla="*/ 2959 w 5760"/>
              <a:gd name="T65" fmla="*/ 3108 h 5669"/>
              <a:gd name="T66" fmla="*/ 3147 w 5760"/>
              <a:gd name="T67" fmla="*/ 2751 h 5669"/>
              <a:gd name="T68" fmla="*/ 1726 w 5760"/>
              <a:gd name="T69" fmla="*/ 1535 h 5669"/>
              <a:gd name="T70" fmla="*/ 1611 w 5760"/>
              <a:gd name="T71" fmla="*/ 1920 h 5669"/>
              <a:gd name="T72" fmla="*/ 2013 w 5760"/>
              <a:gd name="T73" fmla="*/ 1959 h 5669"/>
              <a:gd name="T74" fmla="*/ 1972 w 5760"/>
              <a:gd name="T75" fmla="*/ 1558 h 5669"/>
              <a:gd name="T76" fmla="*/ 5121 w 5760"/>
              <a:gd name="T77" fmla="*/ 276 h 5669"/>
              <a:gd name="T78" fmla="*/ 5236 w 5760"/>
              <a:gd name="T79" fmla="*/ 661 h 5669"/>
              <a:gd name="T80" fmla="*/ 5594 w 5760"/>
              <a:gd name="T81" fmla="*/ 474 h 5669"/>
              <a:gd name="T82" fmla="*/ 5338 w 5760"/>
              <a:gd name="T83" fmla="*/ 160 h 5669"/>
              <a:gd name="T84" fmla="*/ 5713 w 5760"/>
              <a:gd name="T85" fmla="*/ 228 h 5669"/>
              <a:gd name="T86" fmla="*/ 5587 w 5760"/>
              <a:gd name="T87" fmla="*/ 760 h 5669"/>
              <a:gd name="T88" fmla="*/ 3259 w 5760"/>
              <a:gd name="T89" fmla="*/ 2625 h 5669"/>
              <a:gd name="T90" fmla="*/ 3205 w 5760"/>
              <a:gd name="T91" fmla="*/ 3150 h 5669"/>
              <a:gd name="T92" fmla="*/ 2657 w 5760"/>
              <a:gd name="T93" fmla="*/ 3192 h 5669"/>
              <a:gd name="T94" fmla="*/ 2526 w 5760"/>
              <a:gd name="T95" fmla="*/ 2669 h 5669"/>
              <a:gd name="T96" fmla="*/ 1651 w 5760"/>
              <a:gd name="T97" fmla="*/ 2156 h 5669"/>
              <a:gd name="T98" fmla="*/ 822 w 5760"/>
              <a:gd name="T99" fmla="*/ 2991 h 5669"/>
              <a:gd name="T100" fmla="*/ 353 w 5760"/>
              <a:gd name="T101" fmla="*/ 3274 h 5669"/>
              <a:gd name="T102" fmla="*/ 0 w 5760"/>
              <a:gd name="T103" fmla="*/ 2859 h 5669"/>
              <a:gd name="T104" fmla="*/ 353 w 5760"/>
              <a:gd name="T105" fmla="*/ 2442 h 5669"/>
              <a:gd name="T106" fmla="*/ 1419 w 5760"/>
              <a:gd name="T107" fmla="*/ 1875 h 5669"/>
              <a:gd name="T108" fmla="*/ 1634 w 5760"/>
              <a:gd name="T109" fmla="*/ 1401 h 5669"/>
              <a:gd name="T110" fmla="*/ 2168 w 5760"/>
              <a:gd name="T111" fmla="*/ 1526 h 5669"/>
              <a:gd name="T112" fmla="*/ 2671 w 5760"/>
              <a:gd name="T113" fmla="*/ 2503 h 5669"/>
              <a:gd name="T114" fmla="*/ 4997 w 5760"/>
              <a:gd name="T115" fmla="*/ 666 h 5669"/>
              <a:gd name="T116" fmla="*/ 4997 w 5760"/>
              <a:gd name="T117" fmla="*/ 173 h 5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60" h="5669">
                <a:moveTo>
                  <a:pt x="2184" y="4319"/>
                </a:moveTo>
                <a:lnTo>
                  <a:pt x="2136" y="4324"/>
                </a:lnTo>
                <a:lnTo>
                  <a:pt x="2091" y="4336"/>
                </a:lnTo>
                <a:lnTo>
                  <a:pt x="2051" y="4359"/>
                </a:lnTo>
                <a:lnTo>
                  <a:pt x="2016" y="4389"/>
                </a:lnTo>
                <a:lnTo>
                  <a:pt x="1986" y="4424"/>
                </a:lnTo>
                <a:lnTo>
                  <a:pt x="1965" y="4464"/>
                </a:lnTo>
                <a:lnTo>
                  <a:pt x="1951" y="4507"/>
                </a:lnTo>
                <a:lnTo>
                  <a:pt x="1946" y="4556"/>
                </a:lnTo>
                <a:lnTo>
                  <a:pt x="1946" y="5271"/>
                </a:lnTo>
                <a:lnTo>
                  <a:pt x="1951" y="5320"/>
                </a:lnTo>
                <a:lnTo>
                  <a:pt x="1965" y="5364"/>
                </a:lnTo>
                <a:lnTo>
                  <a:pt x="1986" y="5404"/>
                </a:lnTo>
                <a:lnTo>
                  <a:pt x="2016" y="5439"/>
                </a:lnTo>
                <a:lnTo>
                  <a:pt x="2051" y="5468"/>
                </a:lnTo>
                <a:lnTo>
                  <a:pt x="2091" y="5489"/>
                </a:lnTo>
                <a:lnTo>
                  <a:pt x="2136" y="5503"/>
                </a:lnTo>
                <a:lnTo>
                  <a:pt x="2184" y="5509"/>
                </a:lnTo>
                <a:lnTo>
                  <a:pt x="2671" y="5509"/>
                </a:lnTo>
                <a:lnTo>
                  <a:pt x="2718" y="5503"/>
                </a:lnTo>
                <a:lnTo>
                  <a:pt x="2763" y="5489"/>
                </a:lnTo>
                <a:lnTo>
                  <a:pt x="2803" y="5468"/>
                </a:lnTo>
                <a:lnTo>
                  <a:pt x="2838" y="5439"/>
                </a:lnTo>
                <a:lnTo>
                  <a:pt x="2868" y="5404"/>
                </a:lnTo>
                <a:lnTo>
                  <a:pt x="2889" y="5364"/>
                </a:lnTo>
                <a:lnTo>
                  <a:pt x="2903" y="5320"/>
                </a:lnTo>
                <a:lnTo>
                  <a:pt x="2908" y="5271"/>
                </a:lnTo>
                <a:lnTo>
                  <a:pt x="2908" y="4556"/>
                </a:lnTo>
                <a:lnTo>
                  <a:pt x="2903" y="4507"/>
                </a:lnTo>
                <a:lnTo>
                  <a:pt x="2889" y="4464"/>
                </a:lnTo>
                <a:lnTo>
                  <a:pt x="2868" y="4424"/>
                </a:lnTo>
                <a:lnTo>
                  <a:pt x="2838" y="4389"/>
                </a:lnTo>
                <a:lnTo>
                  <a:pt x="2803" y="4359"/>
                </a:lnTo>
                <a:lnTo>
                  <a:pt x="2763" y="4336"/>
                </a:lnTo>
                <a:lnTo>
                  <a:pt x="2718" y="4324"/>
                </a:lnTo>
                <a:lnTo>
                  <a:pt x="2671" y="4319"/>
                </a:lnTo>
                <a:lnTo>
                  <a:pt x="2184" y="4319"/>
                </a:lnTo>
                <a:close/>
                <a:moveTo>
                  <a:pt x="2184" y="4158"/>
                </a:moveTo>
                <a:lnTo>
                  <a:pt x="2671" y="4158"/>
                </a:lnTo>
                <a:lnTo>
                  <a:pt x="2735" y="4164"/>
                </a:lnTo>
                <a:lnTo>
                  <a:pt x="2796" y="4178"/>
                </a:lnTo>
                <a:lnTo>
                  <a:pt x="2854" y="4202"/>
                </a:lnTo>
                <a:lnTo>
                  <a:pt x="2906" y="4235"/>
                </a:lnTo>
                <a:lnTo>
                  <a:pt x="2952" y="4275"/>
                </a:lnTo>
                <a:lnTo>
                  <a:pt x="2992" y="4321"/>
                </a:lnTo>
                <a:lnTo>
                  <a:pt x="3025" y="4373"/>
                </a:lnTo>
                <a:lnTo>
                  <a:pt x="3048" y="4431"/>
                </a:lnTo>
                <a:lnTo>
                  <a:pt x="3063" y="4492"/>
                </a:lnTo>
                <a:lnTo>
                  <a:pt x="3069" y="4556"/>
                </a:lnTo>
                <a:lnTo>
                  <a:pt x="3069" y="5271"/>
                </a:lnTo>
                <a:lnTo>
                  <a:pt x="3063" y="5336"/>
                </a:lnTo>
                <a:lnTo>
                  <a:pt x="3048" y="5397"/>
                </a:lnTo>
                <a:lnTo>
                  <a:pt x="3025" y="5454"/>
                </a:lnTo>
                <a:lnTo>
                  <a:pt x="2992" y="5507"/>
                </a:lnTo>
                <a:lnTo>
                  <a:pt x="2952" y="5552"/>
                </a:lnTo>
                <a:lnTo>
                  <a:pt x="2906" y="5592"/>
                </a:lnTo>
                <a:lnTo>
                  <a:pt x="2854" y="5625"/>
                </a:lnTo>
                <a:lnTo>
                  <a:pt x="2796" y="5648"/>
                </a:lnTo>
                <a:lnTo>
                  <a:pt x="2735" y="5664"/>
                </a:lnTo>
                <a:lnTo>
                  <a:pt x="2671" y="5669"/>
                </a:lnTo>
                <a:lnTo>
                  <a:pt x="2184" y="5669"/>
                </a:lnTo>
                <a:lnTo>
                  <a:pt x="2119" y="5664"/>
                </a:lnTo>
                <a:lnTo>
                  <a:pt x="2058" y="5648"/>
                </a:lnTo>
                <a:lnTo>
                  <a:pt x="2000" y="5625"/>
                </a:lnTo>
                <a:lnTo>
                  <a:pt x="1948" y="5592"/>
                </a:lnTo>
                <a:lnTo>
                  <a:pt x="1903" y="5552"/>
                </a:lnTo>
                <a:lnTo>
                  <a:pt x="1862" y="5507"/>
                </a:lnTo>
                <a:lnTo>
                  <a:pt x="1831" y="5454"/>
                </a:lnTo>
                <a:lnTo>
                  <a:pt x="1807" y="5397"/>
                </a:lnTo>
                <a:lnTo>
                  <a:pt x="1791" y="5336"/>
                </a:lnTo>
                <a:lnTo>
                  <a:pt x="1786" y="5271"/>
                </a:lnTo>
                <a:lnTo>
                  <a:pt x="1786" y="4556"/>
                </a:lnTo>
                <a:lnTo>
                  <a:pt x="1791" y="4492"/>
                </a:lnTo>
                <a:lnTo>
                  <a:pt x="1807" y="4431"/>
                </a:lnTo>
                <a:lnTo>
                  <a:pt x="1831" y="4373"/>
                </a:lnTo>
                <a:lnTo>
                  <a:pt x="1862" y="4321"/>
                </a:lnTo>
                <a:lnTo>
                  <a:pt x="1903" y="4275"/>
                </a:lnTo>
                <a:lnTo>
                  <a:pt x="1948" y="4235"/>
                </a:lnTo>
                <a:lnTo>
                  <a:pt x="2000" y="4202"/>
                </a:lnTo>
                <a:lnTo>
                  <a:pt x="2058" y="4178"/>
                </a:lnTo>
                <a:lnTo>
                  <a:pt x="2119" y="4164"/>
                </a:lnTo>
                <a:lnTo>
                  <a:pt x="2184" y="4158"/>
                </a:lnTo>
                <a:close/>
                <a:moveTo>
                  <a:pt x="496" y="3616"/>
                </a:moveTo>
                <a:lnTo>
                  <a:pt x="447" y="3621"/>
                </a:lnTo>
                <a:lnTo>
                  <a:pt x="403" y="3635"/>
                </a:lnTo>
                <a:lnTo>
                  <a:pt x="363" y="3658"/>
                </a:lnTo>
                <a:lnTo>
                  <a:pt x="328" y="3686"/>
                </a:lnTo>
                <a:lnTo>
                  <a:pt x="298" y="3721"/>
                </a:lnTo>
                <a:lnTo>
                  <a:pt x="278" y="3761"/>
                </a:lnTo>
                <a:lnTo>
                  <a:pt x="264" y="3806"/>
                </a:lnTo>
                <a:lnTo>
                  <a:pt x="258" y="3853"/>
                </a:lnTo>
                <a:lnTo>
                  <a:pt x="258" y="5271"/>
                </a:lnTo>
                <a:lnTo>
                  <a:pt x="264" y="5320"/>
                </a:lnTo>
                <a:lnTo>
                  <a:pt x="278" y="5364"/>
                </a:lnTo>
                <a:lnTo>
                  <a:pt x="298" y="5404"/>
                </a:lnTo>
                <a:lnTo>
                  <a:pt x="328" y="5439"/>
                </a:lnTo>
                <a:lnTo>
                  <a:pt x="363" y="5468"/>
                </a:lnTo>
                <a:lnTo>
                  <a:pt x="403" y="5489"/>
                </a:lnTo>
                <a:lnTo>
                  <a:pt x="447" y="5503"/>
                </a:lnTo>
                <a:lnTo>
                  <a:pt x="496" y="5509"/>
                </a:lnTo>
                <a:lnTo>
                  <a:pt x="960" y="5509"/>
                </a:lnTo>
                <a:lnTo>
                  <a:pt x="1009" y="5503"/>
                </a:lnTo>
                <a:lnTo>
                  <a:pt x="1053" y="5489"/>
                </a:lnTo>
                <a:lnTo>
                  <a:pt x="1093" y="5468"/>
                </a:lnTo>
                <a:lnTo>
                  <a:pt x="1128" y="5439"/>
                </a:lnTo>
                <a:lnTo>
                  <a:pt x="1157" y="5404"/>
                </a:lnTo>
                <a:lnTo>
                  <a:pt x="1178" y="5364"/>
                </a:lnTo>
                <a:lnTo>
                  <a:pt x="1192" y="5320"/>
                </a:lnTo>
                <a:lnTo>
                  <a:pt x="1197" y="5271"/>
                </a:lnTo>
                <a:lnTo>
                  <a:pt x="1197" y="3853"/>
                </a:lnTo>
                <a:lnTo>
                  <a:pt x="1192" y="3806"/>
                </a:lnTo>
                <a:lnTo>
                  <a:pt x="1178" y="3761"/>
                </a:lnTo>
                <a:lnTo>
                  <a:pt x="1157" y="3721"/>
                </a:lnTo>
                <a:lnTo>
                  <a:pt x="1128" y="3686"/>
                </a:lnTo>
                <a:lnTo>
                  <a:pt x="1093" y="3658"/>
                </a:lnTo>
                <a:lnTo>
                  <a:pt x="1053" y="3635"/>
                </a:lnTo>
                <a:lnTo>
                  <a:pt x="1009" y="3621"/>
                </a:lnTo>
                <a:lnTo>
                  <a:pt x="960" y="3616"/>
                </a:lnTo>
                <a:lnTo>
                  <a:pt x="496" y="3616"/>
                </a:lnTo>
                <a:close/>
                <a:moveTo>
                  <a:pt x="496" y="3455"/>
                </a:moveTo>
                <a:lnTo>
                  <a:pt x="960" y="3455"/>
                </a:lnTo>
                <a:lnTo>
                  <a:pt x="1025" y="3461"/>
                </a:lnTo>
                <a:lnTo>
                  <a:pt x="1086" y="3476"/>
                </a:lnTo>
                <a:lnTo>
                  <a:pt x="1143" y="3501"/>
                </a:lnTo>
                <a:lnTo>
                  <a:pt x="1196" y="3532"/>
                </a:lnTo>
                <a:lnTo>
                  <a:pt x="1241" y="3572"/>
                </a:lnTo>
                <a:lnTo>
                  <a:pt x="1281" y="3619"/>
                </a:lnTo>
                <a:lnTo>
                  <a:pt x="1314" y="3672"/>
                </a:lnTo>
                <a:lnTo>
                  <a:pt x="1337" y="3728"/>
                </a:lnTo>
                <a:lnTo>
                  <a:pt x="1353" y="3789"/>
                </a:lnTo>
                <a:lnTo>
                  <a:pt x="1358" y="3853"/>
                </a:lnTo>
                <a:lnTo>
                  <a:pt x="1358" y="5271"/>
                </a:lnTo>
                <a:lnTo>
                  <a:pt x="1353" y="5336"/>
                </a:lnTo>
                <a:lnTo>
                  <a:pt x="1337" y="5397"/>
                </a:lnTo>
                <a:lnTo>
                  <a:pt x="1314" y="5454"/>
                </a:lnTo>
                <a:lnTo>
                  <a:pt x="1281" y="5507"/>
                </a:lnTo>
                <a:lnTo>
                  <a:pt x="1241" y="5552"/>
                </a:lnTo>
                <a:lnTo>
                  <a:pt x="1196" y="5592"/>
                </a:lnTo>
                <a:lnTo>
                  <a:pt x="1143" y="5625"/>
                </a:lnTo>
                <a:lnTo>
                  <a:pt x="1086" y="5648"/>
                </a:lnTo>
                <a:lnTo>
                  <a:pt x="1025" y="5664"/>
                </a:lnTo>
                <a:lnTo>
                  <a:pt x="960" y="5669"/>
                </a:lnTo>
                <a:lnTo>
                  <a:pt x="496" y="5669"/>
                </a:lnTo>
                <a:lnTo>
                  <a:pt x="431" y="5664"/>
                </a:lnTo>
                <a:lnTo>
                  <a:pt x="370" y="5648"/>
                </a:lnTo>
                <a:lnTo>
                  <a:pt x="312" y="5625"/>
                </a:lnTo>
                <a:lnTo>
                  <a:pt x="260" y="5592"/>
                </a:lnTo>
                <a:lnTo>
                  <a:pt x="215" y="5552"/>
                </a:lnTo>
                <a:lnTo>
                  <a:pt x="175" y="5507"/>
                </a:lnTo>
                <a:lnTo>
                  <a:pt x="141" y="5454"/>
                </a:lnTo>
                <a:lnTo>
                  <a:pt x="119" y="5397"/>
                </a:lnTo>
                <a:lnTo>
                  <a:pt x="103" y="5336"/>
                </a:lnTo>
                <a:lnTo>
                  <a:pt x="98" y="5271"/>
                </a:lnTo>
                <a:lnTo>
                  <a:pt x="98" y="3853"/>
                </a:lnTo>
                <a:lnTo>
                  <a:pt x="103" y="3789"/>
                </a:lnTo>
                <a:lnTo>
                  <a:pt x="119" y="3728"/>
                </a:lnTo>
                <a:lnTo>
                  <a:pt x="141" y="3672"/>
                </a:lnTo>
                <a:lnTo>
                  <a:pt x="175" y="3619"/>
                </a:lnTo>
                <a:lnTo>
                  <a:pt x="215" y="3572"/>
                </a:lnTo>
                <a:lnTo>
                  <a:pt x="260" y="3532"/>
                </a:lnTo>
                <a:lnTo>
                  <a:pt x="312" y="3501"/>
                </a:lnTo>
                <a:lnTo>
                  <a:pt x="370" y="3476"/>
                </a:lnTo>
                <a:lnTo>
                  <a:pt x="431" y="3461"/>
                </a:lnTo>
                <a:lnTo>
                  <a:pt x="496" y="3455"/>
                </a:lnTo>
                <a:close/>
                <a:moveTo>
                  <a:pt x="3908" y="3232"/>
                </a:moveTo>
                <a:lnTo>
                  <a:pt x="3859" y="3237"/>
                </a:lnTo>
                <a:lnTo>
                  <a:pt x="3816" y="3251"/>
                </a:lnTo>
                <a:lnTo>
                  <a:pt x="3775" y="3272"/>
                </a:lnTo>
                <a:lnTo>
                  <a:pt x="3741" y="3302"/>
                </a:lnTo>
                <a:lnTo>
                  <a:pt x="3711" y="3337"/>
                </a:lnTo>
                <a:lnTo>
                  <a:pt x="3690" y="3377"/>
                </a:lnTo>
                <a:lnTo>
                  <a:pt x="3676" y="3421"/>
                </a:lnTo>
                <a:lnTo>
                  <a:pt x="3671" y="3469"/>
                </a:lnTo>
                <a:lnTo>
                  <a:pt x="3671" y="5271"/>
                </a:lnTo>
                <a:lnTo>
                  <a:pt x="3676" y="5320"/>
                </a:lnTo>
                <a:lnTo>
                  <a:pt x="3690" y="5364"/>
                </a:lnTo>
                <a:lnTo>
                  <a:pt x="3711" y="5404"/>
                </a:lnTo>
                <a:lnTo>
                  <a:pt x="3741" y="5439"/>
                </a:lnTo>
                <a:lnTo>
                  <a:pt x="3775" y="5468"/>
                </a:lnTo>
                <a:lnTo>
                  <a:pt x="3816" y="5489"/>
                </a:lnTo>
                <a:lnTo>
                  <a:pt x="3859" y="5503"/>
                </a:lnTo>
                <a:lnTo>
                  <a:pt x="3908" y="5509"/>
                </a:lnTo>
                <a:lnTo>
                  <a:pt x="4372" y="5509"/>
                </a:lnTo>
                <a:lnTo>
                  <a:pt x="4419" y="5503"/>
                </a:lnTo>
                <a:lnTo>
                  <a:pt x="4463" y="5489"/>
                </a:lnTo>
                <a:lnTo>
                  <a:pt x="4503" y="5468"/>
                </a:lnTo>
                <a:lnTo>
                  <a:pt x="4540" y="5439"/>
                </a:lnTo>
                <a:lnTo>
                  <a:pt x="4568" y="5404"/>
                </a:lnTo>
                <a:lnTo>
                  <a:pt x="4591" y="5364"/>
                </a:lnTo>
                <a:lnTo>
                  <a:pt x="4605" y="5320"/>
                </a:lnTo>
                <a:lnTo>
                  <a:pt x="4608" y="5271"/>
                </a:lnTo>
                <a:lnTo>
                  <a:pt x="4608" y="3469"/>
                </a:lnTo>
                <a:lnTo>
                  <a:pt x="4605" y="3421"/>
                </a:lnTo>
                <a:lnTo>
                  <a:pt x="4591" y="3377"/>
                </a:lnTo>
                <a:lnTo>
                  <a:pt x="4568" y="3337"/>
                </a:lnTo>
                <a:lnTo>
                  <a:pt x="4540" y="3302"/>
                </a:lnTo>
                <a:lnTo>
                  <a:pt x="4503" y="3272"/>
                </a:lnTo>
                <a:lnTo>
                  <a:pt x="4463" y="3251"/>
                </a:lnTo>
                <a:lnTo>
                  <a:pt x="4419" y="3237"/>
                </a:lnTo>
                <a:lnTo>
                  <a:pt x="4372" y="3232"/>
                </a:lnTo>
                <a:lnTo>
                  <a:pt x="3908" y="3232"/>
                </a:lnTo>
                <a:close/>
                <a:moveTo>
                  <a:pt x="3908" y="3072"/>
                </a:moveTo>
                <a:lnTo>
                  <a:pt x="4372" y="3072"/>
                </a:lnTo>
                <a:lnTo>
                  <a:pt x="4435" y="3077"/>
                </a:lnTo>
                <a:lnTo>
                  <a:pt x="4498" y="3093"/>
                </a:lnTo>
                <a:lnTo>
                  <a:pt x="4554" y="3115"/>
                </a:lnTo>
                <a:lnTo>
                  <a:pt x="4606" y="3148"/>
                </a:lnTo>
                <a:lnTo>
                  <a:pt x="4653" y="3189"/>
                </a:lnTo>
                <a:lnTo>
                  <a:pt x="4692" y="3234"/>
                </a:lnTo>
                <a:lnTo>
                  <a:pt x="4725" y="3286"/>
                </a:lnTo>
                <a:lnTo>
                  <a:pt x="4749" y="3344"/>
                </a:lnTo>
                <a:lnTo>
                  <a:pt x="4763" y="3405"/>
                </a:lnTo>
                <a:lnTo>
                  <a:pt x="4769" y="3469"/>
                </a:lnTo>
                <a:lnTo>
                  <a:pt x="4769" y="5271"/>
                </a:lnTo>
                <a:lnTo>
                  <a:pt x="4763" y="5336"/>
                </a:lnTo>
                <a:lnTo>
                  <a:pt x="4749" y="5397"/>
                </a:lnTo>
                <a:lnTo>
                  <a:pt x="4725" y="5454"/>
                </a:lnTo>
                <a:lnTo>
                  <a:pt x="4692" y="5507"/>
                </a:lnTo>
                <a:lnTo>
                  <a:pt x="4653" y="5552"/>
                </a:lnTo>
                <a:lnTo>
                  <a:pt x="4606" y="5592"/>
                </a:lnTo>
                <a:lnTo>
                  <a:pt x="4554" y="5625"/>
                </a:lnTo>
                <a:lnTo>
                  <a:pt x="4498" y="5648"/>
                </a:lnTo>
                <a:lnTo>
                  <a:pt x="4435" y="5664"/>
                </a:lnTo>
                <a:lnTo>
                  <a:pt x="4372" y="5669"/>
                </a:lnTo>
                <a:lnTo>
                  <a:pt x="3908" y="5669"/>
                </a:lnTo>
                <a:lnTo>
                  <a:pt x="3843" y="5664"/>
                </a:lnTo>
                <a:lnTo>
                  <a:pt x="3782" y="5648"/>
                </a:lnTo>
                <a:lnTo>
                  <a:pt x="3725" y="5625"/>
                </a:lnTo>
                <a:lnTo>
                  <a:pt x="3672" y="5592"/>
                </a:lnTo>
                <a:lnTo>
                  <a:pt x="3627" y="5552"/>
                </a:lnTo>
                <a:lnTo>
                  <a:pt x="3587" y="5507"/>
                </a:lnTo>
                <a:lnTo>
                  <a:pt x="3554" y="5454"/>
                </a:lnTo>
                <a:lnTo>
                  <a:pt x="3531" y="5397"/>
                </a:lnTo>
                <a:lnTo>
                  <a:pt x="3515" y="5336"/>
                </a:lnTo>
                <a:lnTo>
                  <a:pt x="3510" y="5271"/>
                </a:lnTo>
                <a:lnTo>
                  <a:pt x="3510" y="3469"/>
                </a:lnTo>
                <a:lnTo>
                  <a:pt x="3515" y="3405"/>
                </a:lnTo>
                <a:lnTo>
                  <a:pt x="3531" y="3344"/>
                </a:lnTo>
                <a:lnTo>
                  <a:pt x="3554" y="3286"/>
                </a:lnTo>
                <a:lnTo>
                  <a:pt x="3587" y="3234"/>
                </a:lnTo>
                <a:lnTo>
                  <a:pt x="3627" y="3189"/>
                </a:lnTo>
                <a:lnTo>
                  <a:pt x="3672" y="3148"/>
                </a:lnTo>
                <a:lnTo>
                  <a:pt x="3725" y="3115"/>
                </a:lnTo>
                <a:lnTo>
                  <a:pt x="3782" y="3093"/>
                </a:lnTo>
                <a:lnTo>
                  <a:pt x="3843" y="3077"/>
                </a:lnTo>
                <a:lnTo>
                  <a:pt x="3908" y="3072"/>
                </a:lnTo>
                <a:close/>
                <a:moveTo>
                  <a:pt x="422" y="2597"/>
                </a:moveTo>
                <a:lnTo>
                  <a:pt x="370" y="2602"/>
                </a:lnTo>
                <a:lnTo>
                  <a:pt x="319" y="2618"/>
                </a:lnTo>
                <a:lnTo>
                  <a:pt x="276" y="2643"/>
                </a:lnTo>
                <a:lnTo>
                  <a:pt x="237" y="2674"/>
                </a:lnTo>
                <a:lnTo>
                  <a:pt x="206" y="2712"/>
                </a:lnTo>
                <a:lnTo>
                  <a:pt x="182" y="2756"/>
                </a:lnTo>
                <a:lnTo>
                  <a:pt x="166" y="2807"/>
                </a:lnTo>
                <a:lnTo>
                  <a:pt x="161" y="2859"/>
                </a:lnTo>
                <a:lnTo>
                  <a:pt x="166" y="2911"/>
                </a:lnTo>
                <a:lnTo>
                  <a:pt x="182" y="2960"/>
                </a:lnTo>
                <a:lnTo>
                  <a:pt x="206" y="3004"/>
                </a:lnTo>
                <a:lnTo>
                  <a:pt x="237" y="3042"/>
                </a:lnTo>
                <a:lnTo>
                  <a:pt x="276" y="3075"/>
                </a:lnTo>
                <a:lnTo>
                  <a:pt x="319" y="3098"/>
                </a:lnTo>
                <a:lnTo>
                  <a:pt x="370" y="3114"/>
                </a:lnTo>
                <a:lnTo>
                  <a:pt x="422" y="3119"/>
                </a:lnTo>
                <a:lnTo>
                  <a:pt x="475" y="3114"/>
                </a:lnTo>
                <a:lnTo>
                  <a:pt x="524" y="3098"/>
                </a:lnTo>
                <a:lnTo>
                  <a:pt x="567" y="3075"/>
                </a:lnTo>
                <a:lnTo>
                  <a:pt x="606" y="3042"/>
                </a:lnTo>
                <a:lnTo>
                  <a:pt x="639" y="3004"/>
                </a:lnTo>
                <a:lnTo>
                  <a:pt x="662" y="2960"/>
                </a:lnTo>
                <a:lnTo>
                  <a:pt x="677" y="2911"/>
                </a:lnTo>
                <a:lnTo>
                  <a:pt x="682" y="2859"/>
                </a:lnTo>
                <a:lnTo>
                  <a:pt x="677" y="2807"/>
                </a:lnTo>
                <a:lnTo>
                  <a:pt x="662" y="2756"/>
                </a:lnTo>
                <a:lnTo>
                  <a:pt x="639" y="2712"/>
                </a:lnTo>
                <a:lnTo>
                  <a:pt x="606" y="2674"/>
                </a:lnTo>
                <a:lnTo>
                  <a:pt x="567" y="2643"/>
                </a:lnTo>
                <a:lnTo>
                  <a:pt x="524" y="2618"/>
                </a:lnTo>
                <a:lnTo>
                  <a:pt x="475" y="2602"/>
                </a:lnTo>
                <a:lnTo>
                  <a:pt x="422" y="2597"/>
                </a:lnTo>
                <a:close/>
                <a:moveTo>
                  <a:pt x="2906" y="2592"/>
                </a:moveTo>
                <a:lnTo>
                  <a:pt x="2854" y="2597"/>
                </a:lnTo>
                <a:lnTo>
                  <a:pt x="2805" y="2611"/>
                </a:lnTo>
                <a:lnTo>
                  <a:pt x="2760" y="2636"/>
                </a:lnTo>
                <a:lnTo>
                  <a:pt x="2721" y="2667"/>
                </a:lnTo>
                <a:lnTo>
                  <a:pt x="2690" y="2707"/>
                </a:lnTo>
                <a:lnTo>
                  <a:pt x="2665" y="2751"/>
                </a:lnTo>
                <a:lnTo>
                  <a:pt x="2650" y="2800"/>
                </a:lnTo>
                <a:lnTo>
                  <a:pt x="2644" y="2852"/>
                </a:lnTo>
                <a:lnTo>
                  <a:pt x="2650" y="2904"/>
                </a:lnTo>
                <a:lnTo>
                  <a:pt x="2665" y="2953"/>
                </a:lnTo>
                <a:lnTo>
                  <a:pt x="2690" y="2998"/>
                </a:lnTo>
                <a:lnTo>
                  <a:pt x="2721" y="3037"/>
                </a:lnTo>
                <a:lnTo>
                  <a:pt x="2760" y="3068"/>
                </a:lnTo>
                <a:lnTo>
                  <a:pt x="2805" y="3093"/>
                </a:lnTo>
                <a:lnTo>
                  <a:pt x="2854" y="3108"/>
                </a:lnTo>
                <a:lnTo>
                  <a:pt x="2906" y="3114"/>
                </a:lnTo>
                <a:lnTo>
                  <a:pt x="2959" y="3108"/>
                </a:lnTo>
                <a:lnTo>
                  <a:pt x="3007" y="3093"/>
                </a:lnTo>
                <a:lnTo>
                  <a:pt x="3051" y="3068"/>
                </a:lnTo>
                <a:lnTo>
                  <a:pt x="3089" y="3037"/>
                </a:lnTo>
                <a:lnTo>
                  <a:pt x="3123" y="2998"/>
                </a:lnTo>
                <a:lnTo>
                  <a:pt x="3147" y="2953"/>
                </a:lnTo>
                <a:lnTo>
                  <a:pt x="3161" y="2904"/>
                </a:lnTo>
                <a:lnTo>
                  <a:pt x="3166" y="2852"/>
                </a:lnTo>
                <a:lnTo>
                  <a:pt x="3161" y="2800"/>
                </a:lnTo>
                <a:lnTo>
                  <a:pt x="3147" y="2751"/>
                </a:lnTo>
                <a:lnTo>
                  <a:pt x="3123" y="2707"/>
                </a:lnTo>
                <a:lnTo>
                  <a:pt x="3089" y="2667"/>
                </a:lnTo>
                <a:lnTo>
                  <a:pt x="3051" y="2636"/>
                </a:lnTo>
                <a:lnTo>
                  <a:pt x="3007" y="2611"/>
                </a:lnTo>
                <a:lnTo>
                  <a:pt x="2959" y="2597"/>
                </a:lnTo>
                <a:lnTo>
                  <a:pt x="2906" y="2592"/>
                </a:lnTo>
                <a:close/>
                <a:moveTo>
                  <a:pt x="1827" y="1514"/>
                </a:moveTo>
                <a:lnTo>
                  <a:pt x="1775" y="1519"/>
                </a:lnTo>
                <a:lnTo>
                  <a:pt x="1726" y="1535"/>
                </a:lnTo>
                <a:lnTo>
                  <a:pt x="1681" y="1558"/>
                </a:lnTo>
                <a:lnTo>
                  <a:pt x="1642" y="1591"/>
                </a:lnTo>
                <a:lnTo>
                  <a:pt x="1611" y="1629"/>
                </a:lnTo>
                <a:lnTo>
                  <a:pt x="1587" y="1673"/>
                </a:lnTo>
                <a:lnTo>
                  <a:pt x="1571" y="1722"/>
                </a:lnTo>
                <a:lnTo>
                  <a:pt x="1566" y="1774"/>
                </a:lnTo>
                <a:lnTo>
                  <a:pt x="1571" y="1826"/>
                </a:lnTo>
                <a:lnTo>
                  <a:pt x="1587" y="1875"/>
                </a:lnTo>
                <a:lnTo>
                  <a:pt x="1611" y="1920"/>
                </a:lnTo>
                <a:lnTo>
                  <a:pt x="1642" y="1959"/>
                </a:lnTo>
                <a:lnTo>
                  <a:pt x="1681" y="1990"/>
                </a:lnTo>
                <a:lnTo>
                  <a:pt x="1726" y="2015"/>
                </a:lnTo>
                <a:lnTo>
                  <a:pt x="1775" y="2030"/>
                </a:lnTo>
                <a:lnTo>
                  <a:pt x="1827" y="2036"/>
                </a:lnTo>
                <a:lnTo>
                  <a:pt x="1880" y="2030"/>
                </a:lnTo>
                <a:lnTo>
                  <a:pt x="1929" y="2015"/>
                </a:lnTo>
                <a:lnTo>
                  <a:pt x="1972" y="1990"/>
                </a:lnTo>
                <a:lnTo>
                  <a:pt x="2013" y="1959"/>
                </a:lnTo>
                <a:lnTo>
                  <a:pt x="2044" y="1920"/>
                </a:lnTo>
                <a:lnTo>
                  <a:pt x="2068" y="1875"/>
                </a:lnTo>
                <a:lnTo>
                  <a:pt x="2082" y="1826"/>
                </a:lnTo>
                <a:lnTo>
                  <a:pt x="2088" y="1774"/>
                </a:lnTo>
                <a:lnTo>
                  <a:pt x="2082" y="1722"/>
                </a:lnTo>
                <a:lnTo>
                  <a:pt x="2068" y="1673"/>
                </a:lnTo>
                <a:lnTo>
                  <a:pt x="2044" y="1629"/>
                </a:lnTo>
                <a:lnTo>
                  <a:pt x="2013" y="1591"/>
                </a:lnTo>
                <a:lnTo>
                  <a:pt x="1972" y="1558"/>
                </a:lnTo>
                <a:lnTo>
                  <a:pt x="1929" y="1535"/>
                </a:lnTo>
                <a:lnTo>
                  <a:pt x="1880" y="1519"/>
                </a:lnTo>
                <a:lnTo>
                  <a:pt x="1827" y="1514"/>
                </a:lnTo>
                <a:close/>
                <a:moveTo>
                  <a:pt x="5338" y="160"/>
                </a:moveTo>
                <a:lnTo>
                  <a:pt x="5285" y="166"/>
                </a:lnTo>
                <a:lnTo>
                  <a:pt x="5236" y="181"/>
                </a:lnTo>
                <a:lnTo>
                  <a:pt x="5193" y="206"/>
                </a:lnTo>
                <a:lnTo>
                  <a:pt x="5154" y="237"/>
                </a:lnTo>
                <a:lnTo>
                  <a:pt x="5121" y="276"/>
                </a:lnTo>
                <a:lnTo>
                  <a:pt x="5098" y="319"/>
                </a:lnTo>
                <a:lnTo>
                  <a:pt x="5083" y="368"/>
                </a:lnTo>
                <a:lnTo>
                  <a:pt x="5078" y="422"/>
                </a:lnTo>
                <a:lnTo>
                  <a:pt x="5083" y="474"/>
                </a:lnTo>
                <a:lnTo>
                  <a:pt x="5098" y="523"/>
                </a:lnTo>
                <a:lnTo>
                  <a:pt x="5121" y="567"/>
                </a:lnTo>
                <a:lnTo>
                  <a:pt x="5154" y="605"/>
                </a:lnTo>
                <a:lnTo>
                  <a:pt x="5193" y="638"/>
                </a:lnTo>
                <a:lnTo>
                  <a:pt x="5236" y="661"/>
                </a:lnTo>
                <a:lnTo>
                  <a:pt x="5285" y="677"/>
                </a:lnTo>
                <a:lnTo>
                  <a:pt x="5338" y="682"/>
                </a:lnTo>
                <a:lnTo>
                  <a:pt x="5390" y="677"/>
                </a:lnTo>
                <a:lnTo>
                  <a:pt x="5441" y="661"/>
                </a:lnTo>
                <a:lnTo>
                  <a:pt x="5484" y="638"/>
                </a:lnTo>
                <a:lnTo>
                  <a:pt x="5523" y="605"/>
                </a:lnTo>
                <a:lnTo>
                  <a:pt x="5554" y="567"/>
                </a:lnTo>
                <a:lnTo>
                  <a:pt x="5578" y="523"/>
                </a:lnTo>
                <a:lnTo>
                  <a:pt x="5594" y="474"/>
                </a:lnTo>
                <a:lnTo>
                  <a:pt x="5599" y="422"/>
                </a:lnTo>
                <a:lnTo>
                  <a:pt x="5594" y="368"/>
                </a:lnTo>
                <a:lnTo>
                  <a:pt x="5578" y="319"/>
                </a:lnTo>
                <a:lnTo>
                  <a:pt x="5554" y="276"/>
                </a:lnTo>
                <a:lnTo>
                  <a:pt x="5523" y="237"/>
                </a:lnTo>
                <a:lnTo>
                  <a:pt x="5484" y="206"/>
                </a:lnTo>
                <a:lnTo>
                  <a:pt x="5441" y="181"/>
                </a:lnTo>
                <a:lnTo>
                  <a:pt x="5390" y="166"/>
                </a:lnTo>
                <a:lnTo>
                  <a:pt x="5338" y="160"/>
                </a:lnTo>
                <a:close/>
                <a:moveTo>
                  <a:pt x="5338" y="0"/>
                </a:moveTo>
                <a:lnTo>
                  <a:pt x="5338" y="0"/>
                </a:lnTo>
                <a:lnTo>
                  <a:pt x="5407" y="5"/>
                </a:lnTo>
                <a:lnTo>
                  <a:pt x="5472" y="21"/>
                </a:lnTo>
                <a:lnTo>
                  <a:pt x="5531" y="47"/>
                </a:lnTo>
                <a:lnTo>
                  <a:pt x="5587" y="82"/>
                </a:lnTo>
                <a:lnTo>
                  <a:pt x="5636" y="124"/>
                </a:lnTo>
                <a:lnTo>
                  <a:pt x="5678" y="173"/>
                </a:lnTo>
                <a:lnTo>
                  <a:pt x="5713" y="228"/>
                </a:lnTo>
                <a:lnTo>
                  <a:pt x="5739" y="288"/>
                </a:lnTo>
                <a:lnTo>
                  <a:pt x="5755" y="352"/>
                </a:lnTo>
                <a:lnTo>
                  <a:pt x="5760" y="422"/>
                </a:lnTo>
                <a:lnTo>
                  <a:pt x="5755" y="490"/>
                </a:lnTo>
                <a:lnTo>
                  <a:pt x="5739" y="555"/>
                </a:lnTo>
                <a:lnTo>
                  <a:pt x="5713" y="614"/>
                </a:lnTo>
                <a:lnTo>
                  <a:pt x="5678" y="670"/>
                </a:lnTo>
                <a:lnTo>
                  <a:pt x="5636" y="719"/>
                </a:lnTo>
                <a:lnTo>
                  <a:pt x="5587" y="760"/>
                </a:lnTo>
                <a:lnTo>
                  <a:pt x="5531" y="795"/>
                </a:lnTo>
                <a:lnTo>
                  <a:pt x="5472" y="822"/>
                </a:lnTo>
                <a:lnTo>
                  <a:pt x="5407" y="837"/>
                </a:lnTo>
                <a:lnTo>
                  <a:pt x="5338" y="842"/>
                </a:lnTo>
                <a:lnTo>
                  <a:pt x="5278" y="839"/>
                </a:lnTo>
                <a:lnTo>
                  <a:pt x="5219" y="825"/>
                </a:lnTo>
                <a:lnTo>
                  <a:pt x="5165" y="804"/>
                </a:lnTo>
                <a:lnTo>
                  <a:pt x="5114" y="776"/>
                </a:lnTo>
                <a:lnTo>
                  <a:pt x="3259" y="2625"/>
                </a:lnTo>
                <a:lnTo>
                  <a:pt x="3288" y="2676"/>
                </a:lnTo>
                <a:lnTo>
                  <a:pt x="3309" y="2732"/>
                </a:lnTo>
                <a:lnTo>
                  <a:pt x="3323" y="2791"/>
                </a:lnTo>
                <a:lnTo>
                  <a:pt x="3327" y="2852"/>
                </a:lnTo>
                <a:lnTo>
                  <a:pt x="3322" y="2920"/>
                </a:lnTo>
                <a:lnTo>
                  <a:pt x="3306" y="2984"/>
                </a:lnTo>
                <a:lnTo>
                  <a:pt x="3280" y="3046"/>
                </a:lnTo>
                <a:lnTo>
                  <a:pt x="3247" y="3101"/>
                </a:lnTo>
                <a:lnTo>
                  <a:pt x="3205" y="3150"/>
                </a:lnTo>
                <a:lnTo>
                  <a:pt x="3154" y="3192"/>
                </a:lnTo>
                <a:lnTo>
                  <a:pt x="3100" y="3227"/>
                </a:lnTo>
                <a:lnTo>
                  <a:pt x="3039" y="3251"/>
                </a:lnTo>
                <a:lnTo>
                  <a:pt x="2974" y="3269"/>
                </a:lnTo>
                <a:lnTo>
                  <a:pt x="2906" y="3274"/>
                </a:lnTo>
                <a:lnTo>
                  <a:pt x="2838" y="3269"/>
                </a:lnTo>
                <a:lnTo>
                  <a:pt x="2772" y="3251"/>
                </a:lnTo>
                <a:lnTo>
                  <a:pt x="2712" y="3227"/>
                </a:lnTo>
                <a:lnTo>
                  <a:pt x="2657" y="3192"/>
                </a:lnTo>
                <a:lnTo>
                  <a:pt x="2608" y="3150"/>
                </a:lnTo>
                <a:lnTo>
                  <a:pt x="2566" y="3101"/>
                </a:lnTo>
                <a:lnTo>
                  <a:pt x="2531" y="3046"/>
                </a:lnTo>
                <a:lnTo>
                  <a:pt x="2505" y="2984"/>
                </a:lnTo>
                <a:lnTo>
                  <a:pt x="2489" y="2920"/>
                </a:lnTo>
                <a:lnTo>
                  <a:pt x="2484" y="2852"/>
                </a:lnTo>
                <a:lnTo>
                  <a:pt x="2489" y="2787"/>
                </a:lnTo>
                <a:lnTo>
                  <a:pt x="2503" y="2726"/>
                </a:lnTo>
                <a:lnTo>
                  <a:pt x="2526" y="2669"/>
                </a:lnTo>
                <a:lnTo>
                  <a:pt x="2557" y="2616"/>
                </a:lnTo>
                <a:lnTo>
                  <a:pt x="2063" y="2125"/>
                </a:lnTo>
                <a:lnTo>
                  <a:pt x="2011" y="2154"/>
                </a:lnTo>
                <a:lnTo>
                  <a:pt x="1953" y="2177"/>
                </a:lnTo>
                <a:lnTo>
                  <a:pt x="1892" y="2191"/>
                </a:lnTo>
                <a:lnTo>
                  <a:pt x="1827" y="2196"/>
                </a:lnTo>
                <a:lnTo>
                  <a:pt x="1765" y="2191"/>
                </a:lnTo>
                <a:lnTo>
                  <a:pt x="1707" y="2177"/>
                </a:lnTo>
                <a:lnTo>
                  <a:pt x="1651" y="2156"/>
                </a:lnTo>
                <a:lnTo>
                  <a:pt x="1601" y="2128"/>
                </a:lnTo>
                <a:lnTo>
                  <a:pt x="1553" y="2091"/>
                </a:lnTo>
                <a:lnTo>
                  <a:pt x="785" y="2650"/>
                </a:lnTo>
                <a:lnTo>
                  <a:pt x="810" y="2697"/>
                </a:lnTo>
                <a:lnTo>
                  <a:pt x="827" y="2749"/>
                </a:lnTo>
                <a:lnTo>
                  <a:pt x="840" y="2801"/>
                </a:lnTo>
                <a:lnTo>
                  <a:pt x="843" y="2859"/>
                </a:lnTo>
                <a:lnTo>
                  <a:pt x="838" y="2927"/>
                </a:lnTo>
                <a:lnTo>
                  <a:pt x="822" y="2991"/>
                </a:lnTo>
                <a:lnTo>
                  <a:pt x="796" y="3053"/>
                </a:lnTo>
                <a:lnTo>
                  <a:pt x="763" y="3107"/>
                </a:lnTo>
                <a:lnTo>
                  <a:pt x="719" y="3155"/>
                </a:lnTo>
                <a:lnTo>
                  <a:pt x="670" y="3199"/>
                </a:lnTo>
                <a:lnTo>
                  <a:pt x="616" y="3232"/>
                </a:lnTo>
                <a:lnTo>
                  <a:pt x="555" y="3258"/>
                </a:lnTo>
                <a:lnTo>
                  <a:pt x="490" y="3274"/>
                </a:lnTo>
                <a:lnTo>
                  <a:pt x="422" y="3279"/>
                </a:lnTo>
                <a:lnTo>
                  <a:pt x="353" y="3274"/>
                </a:lnTo>
                <a:lnTo>
                  <a:pt x="288" y="3258"/>
                </a:lnTo>
                <a:lnTo>
                  <a:pt x="229" y="3232"/>
                </a:lnTo>
                <a:lnTo>
                  <a:pt x="173" y="3199"/>
                </a:lnTo>
                <a:lnTo>
                  <a:pt x="124" y="3155"/>
                </a:lnTo>
                <a:lnTo>
                  <a:pt x="82" y="3107"/>
                </a:lnTo>
                <a:lnTo>
                  <a:pt x="47" y="3053"/>
                </a:lnTo>
                <a:lnTo>
                  <a:pt x="21" y="2991"/>
                </a:lnTo>
                <a:lnTo>
                  <a:pt x="5" y="2927"/>
                </a:lnTo>
                <a:lnTo>
                  <a:pt x="0" y="2859"/>
                </a:lnTo>
                <a:lnTo>
                  <a:pt x="5" y="2789"/>
                </a:lnTo>
                <a:lnTo>
                  <a:pt x="21" y="2725"/>
                </a:lnTo>
                <a:lnTo>
                  <a:pt x="47" y="2665"/>
                </a:lnTo>
                <a:lnTo>
                  <a:pt x="82" y="2609"/>
                </a:lnTo>
                <a:lnTo>
                  <a:pt x="124" y="2561"/>
                </a:lnTo>
                <a:lnTo>
                  <a:pt x="173" y="2519"/>
                </a:lnTo>
                <a:lnTo>
                  <a:pt x="229" y="2484"/>
                </a:lnTo>
                <a:lnTo>
                  <a:pt x="288" y="2458"/>
                </a:lnTo>
                <a:lnTo>
                  <a:pt x="353" y="2442"/>
                </a:lnTo>
                <a:lnTo>
                  <a:pt x="422" y="2437"/>
                </a:lnTo>
                <a:lnTo>
                  <a:pt x="480" y="2440"/>
                </a:lnTo>
                <a:lnTo>
                  <a:pt x="534" y="2452"/>
                </a:lnTo>
                <a:lnTo>
                  <a:pt x="586" y="2472"/>
                </a:lnTo>
                <a:lnTo>
                  <a:pt x="635" y="2496"/>
                </a:lnTo>
                <a:lnTo>
                  <a:pt x="681" y="2527"/>
                </a:lnTo>
                <a:lnTo>
                  <a:pt x="1454" y="1966"/>
                </a:lnTo>
                <a:lnTo>
                  <a:pt x="1433" y="1920"/>
                </a:lnTo>
                <a:lnTo>
                  <a:pt x="1419" y="1875"/>
                </a:lnTo>
                <a:lnTo>
                  <a:pt x="1409" y="1825"/>
                </a:lnTo>
                <a:lnTo>
                  <a:pt x="1405" y="1774"/>
                </a:lnTo>
                <a:lnTo>
                  <a:pt x="1410" y="1706"/>
                </a:lnTo>
                <a:lnTo>
                  <a:pt x="1428" y="1641"/>
                </a:lnTo>
                <a:lnTo>
                  <a:pt x="1452" y="1580"/>
                </a:lnTo>
                <a:lnTo>
                  <a:pt x="1487" y="1526"/>
                </a:lnTo>
                <a:lnTo>
                  <a:pt x="1529" y="1477"/>
                </a:lnTo>
                <a:lnTo>
                  <a:pt x="1578" y="1434"/>
                </a:lnTo>
                <a:lnTo>
                  <a:pt x="1634" y="1401"/>
                </a:lnTo>
                <a:lnTo>
                  <a:pt x="1695" y="1374"/>
                </a:lnTo>
                <a:lnTo>
                  <a:pt x="1759" y="1359"/>
                </a:lnTo>
                <a:lnTo>
                  <a:pt x="1827" y="1354"/>
                </a:lnTo>
                <a:lnTo>
                  <a:pt x="1896" y="1359"/>
                </a:lnTo>
                <a:lnTo>
                  <a:pt x="1960" y="1374"/>
                </a:lnTo>
                <a:lnTo>
                  <a:pt x="2021" y="1401"/>
                </a:lnTo>
                <a:lnTo>
                  <a:pt x="2077" y="1434"/>
                </a:lnTo>
                <a:lnTo>
                  <a:pt x="2126" y="1477"/>
                </a:lnTo>
                <a:lnTo>
                  <a:pt x="2168" y="1526"/>
                </a:lnTo>
                <a:lnTo>
                  <a:pt x="2203" y="1580"/>
                </a:lnTo>
                <a:lnTo>
                  <a:pt x="2227" y="1641"/>
                </a:lnTo>
                <a:lnTo>
                  <a:pt x="2243" y="1706"/>
                </a:lnTo>
                <a:lnTo>
                  <a:pt x="2250" y="1774"/>
                </a:lnTo>
                <a:lnTo>
                  <a:pt x="2245" y="1838"/>
                </a:lnTo>
                <a:lnTo>
                  <a:pt x="2231" y="1900"/>
                </a:lnTo>
                <a:lnTo>
                  <a:pt x="2208" y="1957"/>
                </a:lnTo>
                <a:lnTo>
                  <a:pt x="2177" y="2009"/>
                </a:lnTo>
                <a:lnTo>
                  <a:pt x="2671" y="2503"/>
                </a:lnTo>
                <a:lnTo>
                  <a:pt x="2723" y="2472"/>
                </a:lnTo>
                <a:lnTo>
                  <a:pt x="2781" y="2449"/>
                </a:lnTo>
                <a:lnTo>
                  <a:pt x="2842" y="2435"/>
                </a:lnTo>
                <a:lnTo>
                  <a:pt x="2906" y="2432"/>
                </a:lnTo>
                <a:lnTo>
                  <a:pt x="2973" y="2437"/>
                </a:lnTo>
                <a:lnTo>
                  <a:pt x="3035" y="2451"/>
                </a:lnTo>
                <a:lnTo>
                  <a:pt x="3095" y="2475"/>
                </a:lnTo>
                <a:lnTo>
                  <a:pt x="3149" y="2508"/>
                </a:lnTo>
                <a:lnTo>
                  <a:pt x="4997" y="666"/>
                </a:lnTo>
                <a:lnTo>
                  <a:pt x="4969" y="623"/>
                </a:lnTo>
                <a:lnTo>
                  <a:pt x="4947" y="577"/>
                </a:lnTo>
                <a:lnTo>
                  <a:pt x="4931" y="527"/>
                </a:lnTo>
                <a:lnTo>
                  <a:pt x="4920" y="476"/>
                </a:lnTo>
                <a:lnTo>
                  <a:pt x="4917" y="422"/>
                </a:lnTo>
                <a:lnTo>
                  <a:pt x="4922" y="352"/>
                </a:lnTo>
                <a:lnTo>
                  <a:pt x="4938" y="288"/>
                </a:lnTo>
                <a:lnTo>
                  <a:pt x="4964" y="228"/>
                </a:lnTo>
                <a:lnTo>
                  <a:pt x="4997" y="173"/>
                </a:lnTo>
                <a:lnTo>
                  <a:pt x="5041" y="124"/>
                </a:lnTo>
                <a:lnTo>
                  <a:pt x="5090" y="82"/>
                </a:lnTo>
                <a:lnTo>
                  <a:pt x="5144" y="47"/>
                </a:lnTo>
                <a:lnTo>
                  <a:pt x="5205" y="21"/>
                </a:lnTo>
                <a:lnTo>
                  <a:pt x="5270" y="5"/>
                </a:lnTo>
                <a:lnTo>
                  <a:pt x="533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4386A1-786D-45D1-8746-C444062B97A1}"/>
              </a:ext>
            </a:extLst>
          </p:cNvPr>
          <p:cNvSpPr/>
          <p:nvPr/>
        </p:nvSpPr>
        <p:spPr>
          <a:xfrm>
            <a:off x="2831690" y="2825883"/>
            <a:ext cx="1012722" cy="988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8DB0190C-BD6C-489B-8099-1F80B5ABFD3F}"/>
              </a:ext>
            </a:extLst>
          </p:cNvPr>
          <p:cNvSpPr>
            <a:spLocks noChangeAspect="1" noEditPoints="1"/>
          </p:cNvSpPr>
          <p:nvPr/>
        </p:nvSpPr>
        <p:spPr bwMode="auto">
          <a:xfrm>
            <a:off x="5589638" y="2845547"/>
            <a:ext cx="1012723" cy="1012723"/>
          </a:xfrm>
          <a:custGeom>
            <a:avLst/>
            <a:gdLst>
              <a:gd name="T0" fmla="*/ 3195 w 4798"/>
              <a:gd name="T1" fmla="*/ 2463 h 4799"/>
              <a:gd name="T2" fmla="*/ 2219 w 4798"/>
              <a:gd name="T3" fmla="*/ 1958 h 4799"/>
              <a:gd name="T4" fmla="*/ 903 w 4798"/>
              <a:gd name="T5" fmla="*/ 2783 h 4799"/>
              <a:gd name="T6" fmla="*/ 903 w 4798"/>
              <a:gd name="T7" fmla="*/ 1921 h 4799"/>
              <a:gd name="T8" fmla="*/ 963 w 4798"/>
              <a:gd name="T9" fmla="*/ 1899 h 4799"/>
              <a:gd name="T10" fmla="*/ 1981 w 4798"/>
              <a:gd name="T11" fmla="*/ 849 h 4799"/>
              <a:gd name="T12" fmla="*/ 2957 w 4798"/>
              <a:gd name="T13" fmla="*/ 1549 h 4799"/>
              <a:gd name="T14" fmla="*/ 3245 w 4798"/>
              <a:gd name="T15" fmla="*/ 1503 h 4799"/>
              <a:gd name="T16" fmla="*/ 3881 w 4798"/>
              <a:gd name="T17" fmla="*/ 2147 h 4799"/>
              <a:gd name="T18" fmla="*/ 3943 w 4798"/>
              <a:gd name="T19" fmla="*/ 2157 h 4799"/>
              <a:gd name="T20" fmla="*/ 4332 w 4798"/>
              <a:gd name="T21" fmla="*/ 2466 h 4799"/>
              <a:gd name="T22" fmla="*/ 3721 w 4798"/>
              <a:gd name="T23" fmla="*/ 2783 h 4799"/>
              <a:gd name="T24" fmla="*/ 3195 w 4798"/>
              <a:gd name="T25" fmla="*/ 2463 h 4799"/>
              <a:gd name="T26" fmla="*/ 4469 w 4798"/>
              <a:gd name="T27" fmla="*/ 2466 h 4799"/>
              <a:gd name="T28" fmla="*/ 3245 w 4798"/>
              <a:gd name="T29" fmla="*/ 1366 h 4799"/>
              <a:gd name="T30" fmla="*/ 1981 w 4798"/>
              <a:gd name="T31" fmla="*/ 712 h 4799"/>
              <a:gd name="T32" fmla="*/ 335 w 4798"/>
              <a:gd name="T33" fmla="*/ 2352 h 4799"/>
              <a:gd name="T34" fmla="*/ 1064 w 4798"/>
              <a:gd name="T35" fmla="*/ 2920 h 4799"/>
              <a:gd name="T36" fmla="*/ 1387 w 4798"/>
              <a:gd name="T37" fmla="*/ 3694 h 4799"/>
              <a:gd name="T38" fmla="*/ 1930 w 4798"/>
              <a:gd name="T39" fmla="*/ 3626 h 4799"/>
              <a:gd name="T40" fmla="*/ 1387 w 4798"/>
              <a:gd name="T41" fmla="*/ 3557 h 4799"/>
              <a:gd name="T42" fmla="*/ 1387 w 4798"/>
              <a:gd name="T43" fmla="*/ 2923 h 4799"/>
              <a:gd name="T44" fmla="*/ 1393 w 4798"/>
              <a:gd name="T45" fmla="*/ 2907 h 4799"/>
              <a:gd name="T46" fmla="*/ 1444 w 4798"/>
              <a:gd name="T47" fmla="*/ 2901 h 4799"/>
              <a:gd name="T48" fmla="*/ 2219 w 4798"/>
              <a:gd name="T49" fmla="*/ 2095 h 4799"/>
              <a:gd name="T50" fmla="*/ 2966 w 4798"/>
              <a:gd name="T51" fmla="*/ 2634 h 4799"/>
              <a:gd name="T52" fmla="*/ 3195 w 4798"/>
              <a:gd name="T53" fmla="*/ 2600 h 4799"/>
              <a:gd name="T54" fmla="*/ 3679 w 4798"/>
              <a:gd name="T55" fmla="*/ 3093 h 4799"/>
              <a:gd name="T56" fmla="*/ 3789 w 4798"/>
              <a:gd name="T57" fmla="*/ 3098 h 4799"/>
              <a:gd name="T58" fmla="*/ 3789 w 4798"/>
              <a:gd name="T59" fmla="*/ 3557 h 4799"/>
              <a:gd name="T60" fmla="*/ 2339 w 4798"/>
              <a:gd name="T61" fmla="*/ 3626 h 4799"/>
              <a:gd name="T62" fmla="*/ 3789 w 4798"/>
              <a:gd name="T63" fmla="*/ 3694 h 4799"/>
              <a:gd name="T64" fmla="*/ 3779 w 4798"/>
              <a:gd name="T65" fmla="*/ 2961 h 4799"/>
              <a:gd name="T66" fmla="*/ 4014 w 4798"/>
              <a:gd name="T67" fmla="*/ 2921 h 4799"/>
              <a:gd name="T68" fmla="*/ 4469 w 4798"/>
              <a:gd name="T69" fmla="*/ 2466 h 4799"/>
              <a:gd name="T70" fmla="*/ 2399 w 4798"/>
              <a:gd name="T71" fmla="*/ 4660 h 4799"/>
              <a:gd name="T72" fmla="*/ 397 w 4798"/>
              <a:gd name="T73" fmla="*/ 3450 h 4799"/>
              <a:gd name="T74" fmla="*/ 139 w 4798"/>
              <a:gd name="T75" fmla="*/ 2402 h 4799"/>
              <a:gd name="T76" fmla="*/ 4657 w 4798"/>
              <a:gd name="T77" fmla="*/ 2402 h 4799"/>
              <a:gd name="T78" fmla="*/ 2399 w 4798"/>
              <a:gd name="T79" fmla="*/ 4660 h 4799"/>
              <a:gd name="T80" fmla="*/ 4798 w 4798"/>
              <a:gd name="T81" fmla="*/ 2398 h 4799"/>
              <a:gd name="T82" fmla="*/ 2399 w 4798"/>
              <a:gd name="T83" fmla="*/ 0 h 4799"/>
              <a:gd name="T84" fmla="*/ 238 w 4798"/>
              <a:gd name="T85" fmla="*/ 3440 h 4799"/>
              <a:gd name="T86" fmla="*/ 4093 w 4798"/>
              <a:gd name="T87" fmla="*/ 409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98" h="4799">
                <a:moveTo>
                  <a:pt x="3195" y="2463"/>
                </a:moveTo>
                <a:lnTo>
                  <a:pt x="3195" y="2463"/>
                </a:lnTo>
                <a:cubicBezTo>
                  <a:pt x="3140" y="2463"/>
                  <a:pt x="3085" y="2470"/>
                  <a:pt x="3033" y="2485"/>
                </a:cubicBezTo>
                <a:cubicBezTo>
                  <a:pt x="2890" y="2167"/>
                  <a:pt x="2571" y="1958"/>
                  <a:pt x="2219" y="1958"/>
                </a:cubicBezTo>
                <a:cubicBezTo>
                  <a:pt x="1751" y="1958"/>
                  <a:pt x="1366" y="2321"/>
                  <a:pt x="1330" y="2783"/>
                </a:cubicBezTo>
                <a:lnTo>
                  <a:pt x="903" y="2783"/>
                </a:lnTo>
                <a:cubicBezTo>
                  <a:pt x="665" y="2783"/>
                  <a:pt x="472" y="2590"/>
                  <a:pt x="472" y="2352"/>
                </a:cubicBezTo>
                <a:cubicBezTo>
                  <a:pt x="472" y="2114"/>
                  <a:pt x="665" y="1921"/>
                  <a:pt x="903" y="1921"/>
                </a:cubicBezTo>
                <a:lnTo>
                  <a:pt x="913" y="1921"/>
                </a:lnTo>
                <a:cubicBezTo>
                  <a:pt x="930" y="1924"/>
                  <a:pt x="949" y="1912"/>
                  <a:pt x="963" y="1899"/>
                </a:cubicBezTo>
                <a:cubicBezTo>
                  <a:pt x="976" y="1886"/>
                  <a:pt x="983" y="1866"/>
                  <a:pt x="983" y="1847"/>
                </a:cubicBezTo>
                <a:cubicBezTo>
                  <a:pt x="983" y="1297"/>
                  <a:pt x="1431" y="849"/>
                  <a:pt x="1981" y="849"/>
                </a:cubicBezTo>
                <a:cubicBezTo>
                  <a:pt x="2401" y="849"/>
                  <a:pt x="2778" y="1115"/>
                  <a:pt x="2920" y="1510"/>
                </a:cubicBezTo>
                <a:cubicBezTo>
                  <a:pt x="2926" y="1528"/>
                  <a:pt x="2939" y="1542"/>
                  <a:pt x="2957" y="1549"/>
                </a:cubicBezTo>
                <a:cubicBezTo>
                  <a:pt x="2974" y="1557"/>
                  <a:pt x="2993" y="1557"/>
                  <a:pt x="3011" y="1550"/>
                </a:cubicBezTo>
                <a:cubicBezTo>
                  <a:pt x="3085" y="1519"/>
                  <a:pt x="3164" y="1503"/>
                  <a:pt x="3245" y="1503"/>
                </a:cubicBezTo>
                <a:cubicBezTo>
                  <a:pt x="3575" y="1503"/>
                  <a:pt x="3842" y="1761"/>
                  <a:pt x="3853" y="2097"/>
                </a:cubicBezTo>
                <a:cubicBezTo>
                  <a:pt x="3854" y="2117"/>
                  <a:pt x="3864" y="2135"/>
                  <a:pt x="3881" y="2147"/>
                </a:cubicBezTo>
                <a:cubicBezTo>
                  <a:pt x="3897" y="2159"/>
                  <a:pt x="3917" y="2163"/>
                  <a:pt x="3937" y="2159"/>
                </a:cubicBezTo>
                <a:lnTo>
                  <a:pt x="3943" y="2157"/>
                </a:lnTo>
                <a:cubicBezTo>
                  <a:pt x="3967" y="2152"/>
                  <a:pt x="3991" y="2149"/>
                  <a:pt x="4014" y="2149"/>
                </a:cubicBezTo>
                <a:cubicBezTo>
                  <a:pt x="4189" y="2149"/>
                  <a:pt x="4332" y="2291"/>
                  <a:pt x="4332" y="2466"/>
                </a:cubicBezTo>
                <a:cubicBezTo>
                  <a:pt x="4332" y="2641"/>
                  <a:pt x="4189" y="2784"/>
                  <a:pt x="4014" y="2784"/>
                </a:cubicBezTo>
                <a:lnTo>
                  <a:pt x="3721" y="2783"/>
                </a:lnTo>
                <a:cubicBezTo>
                  <a:pt x="3623" y="2592"/>
                  <a:pt x="3425" y="2463"/>
                  <a:pt x="3195" y="2463"/>
                </a:cubicBezTo>
                <a:lnTo>
                  <a:pt x="3195" y="2463"/>
                </a:lnTo>
                <a:close/>
                <a:moveTo>
                  <a:pt x="4469" y="2466"/>
                </a:moveTo>
                <a:lnTo>
                  <a:pt x="4469" y="2466"/>
                </a:lnTo>
                <a:cubicBezTo>
                  <a:pt x="4469" y="2205"/>
                  <a:pt x="4246" y="1995"/>
                  <a:pt x="3984" y="2013"/>
                </a:cubicBezTo>
                <a:cubicBezTo>
                  <a:pt x="3936" y="1645"/>
                  <a:pt x="3624" y="1366"/>
                  <a:pt x="3245" y="1366"/>
                </a:cubicBezTo>
                <a:cubicBezTo>
                  <a:pt x="3169" y="1366"/>
                  <a:pt x="3095" y="1377"/>
                  <a:pt x="3024" y="1399"/>
                </a:cubicBezTo>
                <a:cubicBezTo>
                  <a:pt x="2846" y="986"/>
                  <a:pt x="2435" y="712"/>
                  <a:pt x="1981" y="712"/>
                </a:cubicBezTo>
                <a:cubicBezTo>
                  <a:pt x="1377" y="712"/>
                  <a:pt x="882" y="1186"/>
                  <a:pt x="848" y="1787"/>
                </a:cubicBezTo>
                <a:cubicBezTo>
                  <a:pt x="560" y="1814"/>
                  <a:pt x="335" y="2057"/>
                  <a:pt x="335" y="2352"/>
                </a:cubicBezTo>
                <a:cubicBezTo>
                  <a:pt x="335" y="2665"/>
                  <a:pt x="590" y="2920"/>
                  <a:pt x="903" y="2920"/>
                </a:cubicBezTo>
                <a:lnTo>
                  <a:pt x="1064" y="2920"/>
                </a:lnTo>
                <a:cubicBezTo>
                  <a:pt x="983" y="3003"/>
                  <a:pt x="932" y="3115"/>
                  <a:pt x="932" y="3240"/>
                </a:cubicBezTo>
                <a:cubicBezTo>
                  <a:pt x="932" y="3490"/>
                  <a:pt x="1136" y="3694"/>
                  <a:pt x="1387" y="3694"/>
                </a:cubicBezTo>
                <a:lnTo>
                  <a:pt x="1861" y="3694"/>
                </a:lnTo>
                <a:cubicBezTo>
                  <a:pt x="1899" y="3694"/>
                  <a:pt x="1930" y="3664"/>
                  <a:pt x="1930" y="3626"/>
                </a:cubicBezTo>
                <a:cubicBezTo>
                  <a:pt x="1930" y="3588"/>
                  <a:pt x="1899" y="3557"/>
                  <a:pt x="1861" y="3557"/>
                </a:cubicBezTo>
                <a:lnTo>
                  <a:pt x="1387" y="3557"/>
                </a:lnTo>
                <a:cubicBezTo>
                  <a:pt x="1212" y="3557"/>
                  <a:pt x="1070" y="3415"/>
                  <a:pt x="1070" y="3240"/>
                </a:cubicBezTo>
                <a:cubicBezTo>
                  <a:pt x="1070" y="3065"/>
                  <a:pt x="1212" y="2923"/>
                  <a:pt x="1387" y="2923"/>
                </a:cubicBezTo>
                <a:lnTo>
                  <a:pt x="1387" y="2911"/>
                </a:lnTo>
                <a:cubicBezTo>
                  <a:pt x="1389" y="2910"/>
                  <a:pt x="1391" y="2908"/>
                  <a:pt x="1393" y="2907"/>
                </a:cubicBezTo>
                <a:lnTo>
                  <a:pt x="1395" y="2923"/>
                </a:lnTo>
                <a:cubicBezTo>
                  <a:pt x="1414" y="2921"/>
                  <a:pt x="1431" y="2914"/>
                  <a:pt x="1444" y="2901"/>
                </a:cubicBezTo>
                <a:cubicBezTo>
                  <a:pt x="1457" y="2888"/>
                  <a:pt x="1465" y="2868"/>
                  <a:pt x="1465" y="2850"/>
                </a:cubicBezTo>
                <a:cubicBezTo>
                  <a:pt x="1465" y="2434"/>
                  <a:pt x="1803" y="2095"/>
                  <a:pt x="2219" y="2095"/>
                </a:cubicBezTo>
                <a:cubicBezTo>
                  <a:pt x="2536" y="2095"/>
                  <a:pt x="2822" y="2296"/>
                  <a:pt x="2929" y="2595"/>
                </a:cubicBezTo>
                <a:cubicBezTo>
                  <a:pt x="2935" y="2612"/>
                  <a:pt x="2949" y="2627"/>
                  <a:pt x="2966" y="2634"/>
                </a:cubicBezTo>
                <a:cubicBezTo>
                  <a:pt x="2983" y="2642"/>
                  <a:pt x="3003" y="2642"/>
                  <a:pt x="3020" y="2635"/>
                </a:cubicBezTo>
                <a:cubicBezTo>
                  <a:pt x="3076" y="2612"/>
                  <a:pt x="3134" y="2600"/>
                  <a:pt x="3195" y="2600"/>
                </a:cubicBezTo>
                <a:cubicBezTo>
                  <a:pt x="3441" y="2600"/>
                  <a:pt x="3640" y="2793"/>
                  <a:pt x="3649" y="3043"/>
                </a:cubicBezTo>
                <a:cubicBezTo>
                  <a:pt x="3650" y="3063"/>
                  <a:pt x="3663" y="3081"/>
                  <a:pt x="3679" y="3093"/>
                </a:cubicBezTo>
                <a:cubicBezTo>
                  <a:pt x="3695" y="3105"/>
                  <a:pt x="3718" y="3109"/>
                  <a:pt x="3738" y="3104"/>
                </a:cubicBezTo>
                <a:cubicBezTo>
                  <a:pt x="3755" y="3100"/>
                  <a:pt x="3772" y="3098"/>
                  <a:pt x="3789" y="3098"/>
                </a:cubicBezTo>
                <a:cubicBezTo>
                  <a:pt x="3915" y="3098"/>
                  <a:pt x="4018" y="3201"/>
                  <a:pt x="4018" y="3328"/>
                </a:cubicBezTo>
                <a:cubicBezTo>
                  <a:pt x="4018" y="3454"/>
                  <a:pt x="3915" y="3557"/>
                  <a:pt x="3789" y="3557"/>
                </a:cubicBezTo>
                <a:lnTo>
                  <a:pt x="2408" y="3557"/>
                </a:lnTo>
                <a:cubicBezTo>
                  <a:pt x="2370" y="3557"/>
                  <a:pt x="2339" y="3588"/>
                  <a:pt x="2339" y="3626"/>
                </a:cubicBezTo>
                <a:cubicBezTo>
                  <a:pt x="2339" y="3664"/>
                  <a:pt x="2370" y="3694"/>
                  <a:pt x="2408" y="3694"/>
                </a:cubicBezTo>
                <a:lnTo>
                  <a:pt x="3789" y="3694"/>
                </a:lnTo>
                <a:cubicBezTo>
                  <a:pt x="3991" y="3694"/>
                  <a:pt x="4156" y="3530"/>
                  <a:pt x="4156" y="3328"/>
                </a:cubicBezTo>
                <a:cubicBezTo>
                  <a:pt x="4156" y="3122"/>
                  <a:pt x="3988" y="2959"/>
                  <a:pt x="3779" y="2961"/>
                </a:cubicBezTo>
                <a:cubicBezTo>
                  <a:pt x="3777" y="2948"/>
                  <a:pt x="3774" y="2934"/>
                  <a:pt x="3771" y="2921"/>
                </a:cubicBezTo>
                <a:lnTo>
                  <a:pt x="4014" y="2921"/>
                </a:lnTo>
                <a:cubicBezTo>
                  <a:pt x="4265" y="2921"/>
                  <a:pt x="4469" y="2717"/>
                  <a:pt x="4469" y="2466"/>
                </a:cubicBezTo>
                <a:lnTo>
                  <a:pt x="4469" y="2466"/>
                </a:lnTo>
                <a:close/>
                <a:moveTo>
                  <a:pt x="2399" y="4660"/>
                </a:moveTo>
                <a:lnTo>
                  <a:pt x="2399" y="4660"/>
                </a:lnTo>
                <a:cubicBezTo>
                  <a:pt x="1541" y="4660"/>
                  <a:pt x="794" y="4180"/>
                  <a:pt x="410" y="3475"/>
                </a:cubicBezTo>
                <a:cubicBezTo>
                  <a:pt x="406" y="3467"/>
                  <a:pt x="402" y="3458"/>
                  <a:pt x="397" y="3450"/>
                </a:cubicBezTo>
                <a:cubicBezTo>
                  <a:pt x="385" y="3427"/>
                  <a:pt x="373" y="3404"/>
                  <a:pt x="362" y="3381"/>
                </a:cubicBezTo>
                <a:cubicBezTo>
                  <a:pt x="219" y="3084"/>
                  <a:pt x="139" y="2752"/>
                  <a:pt x="139" y="2402"/>
                </a:cubicBezTo>
                <a:cubicBezTo>
                  <a:pt x="139" y="1156"/>
                  <a:pt x="1152" y="143"/>
                  <a:pt x="2398" y="143"/>
                </a:cubicBezTo>
                <a:cubicBezTo>
                  <a:pt x="3644" y="143"/>
                  <a:pt x="4657" y="1156"/>
                  <a:pt x="4657" y="2402"/>
                </a:cubicBezTo>
                <a:cubicBezTo>
                  <a:pt x="4657" y="3024"/>
                  <a:pt x="4404" y="3589"/>
                  <a:pt x="3996" y="3998"/>
                </a:cubicBezTo>
                <a:cubicBezTo>
                  <a:pt x="3586" y="4407"/>
                  <a:pt x="3021" y="4660"/>
                  <a:pt x="2399" y="4660"/>
                </a:cubicBezTo>
                <a:lnTo>
                  <a:pt x="2399" y="4660"/>
                </a:lnTo>
                <a:close/>
                <a:moveTo>
                  <a:pt x="4798" y="2398"/>
                </a:moveTo>
                <a:lnTo>
                  <a:pt x="4798" y="2398"/>
                </a:lnTo>
                <a:cubicBezTo>
                  <a:pt x="4798" y="1075"/>
                  <a:pt x="3722" y="0"/>
                  <a:pt x="2399" y="0"/>
                </a:cubicBezTo>
                <a:cubicBezTo>
                  <a:pt x="1076" y="0"/>
                  <a:pt x="0" y="1075"/>
                  <a:pt x="0" y="2398"/>
                </a:cubicBezTo>
                <a:cubicBezTo>
                  <a:pt x="0" y="2771"/>
                  <a:pt x="85" y="3125"/>
                  <a:pt x="238" y="3440"/>
                </a:cubicBezTo>
                <a:cubicBezTo>
                  <a:pt x="626" y="4243"/>
                  <a:pt x="1448" y="4799"/>
                  <a:pt x="2398" y="4799"/>
                </a:cubicBezTo>
                <a:cubicBezTo>
                  <a:pt x="3059" y="4799"/>
                  <a:pt x="3658" y="4529"/>
                  <a:pt x="4093" y="4095"/>
                </a:cubicBezTo>
                <a:cubicBezTo>
                  <a:pt x="4528" y="3660"/>
                  <a:pt x="4798" y="3060"/>
                  <a:pt x="4798" y="2398"/>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descr="Escalator Up outline">
            <a:extLst>
              <a:ext uri="{FF2B5EF4-FFF2-40B4-BE49-F238E27FC236}">
                <a16:creationId xmlns:a16="http://schemas.microsoft.com/office/drawing/2014/main" id="{21EB3FCE-E82D-C84C-2999-C865AD86DA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9225" y="2738724"/>
            <a:ext cx="1134183" cy="1134183"/>
          </a:xfrm>
          <a:prstGeom prst="rect">
            <a:avLst/>
          </a:prstGeom>
        </p:spPr>
      </p:pic>
    </p:spTree>
    <p:extLst>
      <p:ext uri="{BB962C8B-B14F-4D97-AF65-F5344CB8AC3E}">
        <p14:creationId xmlns:p14="http://schemas.microsoft.com/office/powerpoint/2010/main" val="16474527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180198-095C-F149-AB88-AFA244774D95}"/>
              </a:ext>
            </a:extLst>
          </p:cNvPr>
          <p:cNvSpPr>
            <a:spLocks noGrp="1"/>
          </p:cNvSpPr>
          <p:nvPr>
            <p:ph type="body" sz="quarter" idx="15"/>
          </p:nvPr>
        </p:nvSpPr>
        <p:spPr/>
        <p:txBody>
          <a:bodyPr/>
          <a:lstStyle/>
          <a:p>
            <a:r>
              <a:rPr lang="en-US" dirty="0"/>
              <a:t>Istanbul Metropolitan Municipality</a:t>
            </a:r>
          </a:p>
          <a:p>
            <a:endParaRPr lang="en-US" dirty="0"/>
          </a:p>
        </p:txBody>
      </p:sp>
      <p:sp>
        <p:nvSpPr>
          <p:cNvPr id="3" name="Content Placeholder 2">
            <a:extLst>
              <a:ext uri="{FF2B5EF4-FFF2-40B4-BE49-F238E27FC236}">
                <a16:creationId xmlns:a16="http://schemas.microsoft.com/office/drawing/2014/main" id="{B8222066-E982-E64A-845F-FDB86F376CA5}"/>
              </a:ext>
            </a:extLst>
          </p:cNvPr>
          <p:cNvSpPr>
            <a:spLocks noGrp="1"/>
          </p:cNvSpPr>
          <p:nvPr>
            <p:ph sz="quarter" idx="16"/>
          </p:nvPr>
        </p:nvSpPr>
        <p:spPr/>
        <p:txBody>
          <a:bodyPr>
            <a:normAutofit fontScale="77500" lnSpcReduction="20000"/>
          </a:bodyPr>
          <a:lstStyle/>
          <a:p>
            <a:r>
              <a:rPr lang="en-US" sz="1400" dirty="0"/>
              <a:t>SAS Viya, enabled with ESP and AI/ML</a:t>
            </a:r>
          </a:p>
        </p:txBody>
      </p:sp>
      <p:sp>
        <p:nvSpPr>
          <p:cNvPr id="4" name="Content Placeholder 3">
            <a:extLst>
              <a:ext uri="{FF2B5EF4-FFF2-40B4-BE49-F238E27FC236}">
                <a16:creationId xmlns:a16="http://schemas.microsoft.com/office/drawing/2014/main" id="{99D51109-E53E-B345-8409-9C5E75366431}"/>
              </a:ext>
            </a:extLst>
          </p:cNvPr>
          <p:cNvSpPr>
            <a:spLocks noGrp="1"/>
          </p:cNvSpPr>
          <p:nvPr>
            <p:ph sz="quarter" idx="17"/>
          </p:nvPr>
        </p:nvSpPr>
        <p:spPr/>
        <p:txBody>
          <a:bodyPr>
            <a:normAutofit fontScale="92500" lnSpcReduction="20000"/>
          </a:bodyPr>
          <a:lstStyle/>
          <a:p>
            <a:r>
              <a:rPr lang="en-US" dirty="0">
                <a:cs typeface="Calibri"/>
              </a:rPr>
              <a:t>In 2021, Istanbul was ranked first in the TomTom Traffic Index as the most congested city in the world. Its residents spent countess minutes or even hours to get from neighborhood to another. Traffic woes contributed to broader, country-wide problems, including the high cost of importing oil to Turkey, an increased carbon footprint, and long commutes that decreased the quality of life for residents. Using a grant from the USTDA,  IMM installed a SAS-based, Ai-enabled analytics platform for evaluating Istanbul’s road traffic, optimizing public transportation, managing traffic accidents and adapting to changing traffic patterns. Using IoT-enabled sensor and networking technology combined with advanced analytics, IMM has a data-driven and precise picture of its traffic conditions.</a:t>
            </a:r>
          </a:p>
        </p:txBody>
      </p:sp>
      <p:sp>
        <p:nvSpPr>
          <p:cNvPr id="5" name="Text Placeholder 4">
            <a:extLst>
              <a:ext uri="{FF2B5EF4-FFF2-40B4-BE49-F238E27FC236}">
                <a16:creationId xmlns:a16="http://schemas.microsoft.com/office/drawing/2014/main" id="{0D56DAC9-0D8D-1E41-81DF-B2AF0A31BFEC}"/>
              </a:ext>
            </a:extLst>
          </p:cNvPr>
          <p:cNvSpPr>
            <a:spLocks noGrp="1"/>
          </p:cNvSpPr>
          <p:nvPr>
            <p:ph type="body" sz="quarter" idx="19"/>
          </p:nvPr>
        </p:nvSpPr>
        <p:spPr/>
        <p:txBody>
          <a:bodyPr>
            <a:normAutofit fontScale="70000" lnSpcReduction="20000"/>
          </a:bodyPr>
          <a:lstStyle/>
          <a:p>
            <a:r>
              <a:rPr lang="en-US" sz="1600" dirty="0"/>
              <a:t>Traffic congestion forecasting model was developed. IoT sensor data is captured all around the city, enriched with road capacity, relationship between roads to predict accurate traffic flow in the city.</a:t>
            </a:r>
          </a:p>
        </p:txBody>
      </p:sp>
      <p:sp>
        <p:nvSpPr>
          <p:cNvPr id="6" name="Text Placeholder 5">
            <a:extLst>
              <a:ext uri="{FF2B5EF4-FFF2-40B4-BE49-F238E27FC236}">
                <a16:creationId xmlns:a16="http://schemas.microsoft.com/office/drawing/2014/main" id="{625497F7-23B5-B144-A708-53EF26064EE8}"/>
              </a:ext>
            </a:extLst>
          </p:cNvPr>
          <p:cNvSpPr>
            <a:spLocks noGrp="1"/>
          </p:cNvSpPr>
          <p:nvPr>
            <p:ph type="body" sz="quarter" idx="20"/>
          </p:nvPr>
        </p:nvSpPr>
        <p:spPr>
          <a:xfrm>
            <a:off x="2877670" y="4113289"/>
            <a:ext cx="1792941" cy="1165225"/>
          </a:xfrm>
        </p:spPr>
        <p:txBody>
          <a:bodyPr>
            <a:normAutofit fontScale="70000" lnSpcReduction="20000"/>
          </a:bodyPr>
          <a:lstStyle/>
          <a:p>
            <a:r>
              <a:rPr lang="en-US" sz="1600" dirty="0"/>
              <a:t>A Park &amp; Ride campaign was launched using SAS Event Stream Processing (ESP) and connecting it with a city’s mobile application with over a million active users. Push notifications are sent based on real-time information.</a:t>
            </a:r>
          </a:p>
        </p:txBody>
      </p:sp>
      <p:sp>
        <p:nvSpPr>
          <p:cNvPr id="7" name="Text Placeholder 6">
            <a:extLst>
              <a:ext uri="{FF2B5EF4-FFF2-40B4-BE49-F238E27FC236}">
                <a16:creationId xmlns:a16="http://schemas.microsoft.com/office/drawing/2014/main" id="{F8510C83-3A03-CC41-A2D0-B185FC1597FB}"/>
              </a:ext>
            </a:extLst>
          </p:cNvPr>
          <p:cNvSpPr>
            <a:spLocks noGrp="1"/>
          </p:cNvSpPr>
          <p:nvPr>
            <p:ph type="body" sz="quarter" idx="21"/>
          </p:nvPr>
        </p:nvSpPr>
        <p:spPr/>
        <p:txBody>
          <a:bodyPr>
            <a:normAutofit fontScale="77500" lnSpcReduction="20000"/>
          </a:bodyPr>
          <a:lstStyle/>
          <a:p>
            <a:r>
              <a:rPr lang="en-US" dirty="0"/>
              <a:t>Comprehensive training was provided to increase analytic maturity of its stakeholders, enabling a greater number of use cases and greater overall benefits.</a:t>
            </a:r>
          </a:p>
        </p:txBody>
      </p:sp>
      <p:sp>
        <p:nvSpPr>
          <p:cNvPr id="8" name="Content Placeholder 7">
            <a:extLst>
              <a:ext uri="{FF2B5EF4-FFF2-40B4-BE49-F238E27FC236}">
                <a16:creationId xmlns:a16="http://schemas.microsoft.com/office/drawing/2014/main" id="{C349E33F-939E-2F41-9637-121F339DACAA}"/>
              </a:ext>
            </a:extLst>
          </p:cNvPr>
          <p:cNvSpPr>
            <a:spLocks noGrp="1"/>
          </p:cNvSpPr>
          <p:nvPr>
            <p:ph sz="quarter" idx="22"/>
          </p:nvPr>
        </p:nvSpPr>
        <p:spPr>
          <a:xfrm>
            <a:off x="1478268" y="5609712"/>
            <a:ext cx="9393959" cy="535531"/>
          </a:xfrm>
        </p:spPr>
        <p:txBody>
          <a:bodyPr/>
          <a:lstStyle/>
          <a:p>
            <a:r>
              <a:rPr lang="en-US" sz="1600" dirty="0">
                <a:effectLst/>
                <a:latin typeface="Calibri" panose="020F0502020204030204" pitchFamily="34" charset="0"/>
                <a:ea typeface="Calibri" panose="020F0502020204030204" pitchFamily="34" charset="0"/>
              </a:rPr>
              <a:t>With SAS AI and analytics, Istanbul’s </a:t>
            </a:r>
            <a:r>
              <a:rPr lang="en-US" sz="1600" i="1" dirty="0">
                <a:effectLst/>
                <a:latin typeface="Calibri" panose="020F0502020204030204" pitchFamily="34" charset="0"/>
                <a:ea typeface="Calibri" panose="020F0502020204030204" pitchFamily="34" charset="0"/>
              </a:rPr>
              <a:t>municipal government </a:t>
            </a:r>
            <a:r>
              <a:rPr lang="en-US" sz="1600" dirty="0">
                <a:effectLst/>
                <a:latin typeface="Calibri" panose="020F0502020204030204" pitchFamily="34" charset="0"/>
                <a:ea typeface="Calibri" panose="020F0502020204030204" pitchFamily="34" charset="0"/>
              </a:rPr>
              <a:t>can assess traffic conditions in real time, anticipate congestion trouble spots, and intelligently route traffic and guide citizens on their journeys</a:t>
            </a:r>
            <a:endParaRPr lang="en-US" sz="1200" dirty="0"/>
          </a:p>
        </p:txBody>
      </p:sp>
      <p:sp>
        <p:nvSpPr>
          <p:cNvPr id="9" name="Content Placeholder 8">
            <a:extLst>
              <a:ext uri="{FF2B5EF4-FFF2-40B4-BE49-F238E27FC236}">
                <a16:creationId xmlns:a16="http://schemas.microsoft.com/office/drawing/2014/main" id="{92217E7C-9330-2640-9621-B8A554AE0F1C}"/>
              </a:ext>
            </a:extLst>
          </p:cNvPr>
          <p:cNvSpPr>
            <a:spLocks noGrp="1"/>
          </p:cNvSpPr>
          <p:nvPr>
            <p:ph sz="quarter" idx="23"/>
          </p:nvPr>
        </p:nvSpPr>
        <p:spPr/>
        <p:txBody>
          <a:bodyPr/>
          <a:lstStyle/>
          <a:p>
            <a:r>
              <a:rPr lang="en-US" sz="1800" dirty="0">
                <a:effectLst/>
                <a:latin typeface="Calibri" panose="020F0502020204030204" pitchFamily="34" charset="0"/>
                <a:ea typeface="Calibri" panose="020F0502020204030204" pitchFamily="34" charset="0"/>
              </a:rPr>
              <a:t>Dr. Naim Erol </a:t>
            </a:r>
            <a:r>
              <a:rPr lang="en-US" sz="1800" dirty="0" err="1">
                <a:effectLst/>
                <a:latin typeface="Calibri" panose="020F0502020204030204" pitchFamily="34" charset="0"/>
                <a:ea typeface="Calibri" panose="020F0502020204030204" pitchFamily="34" charset="0"/>
              </a:rPr>
              <a:t>Özgüner</a:t>
            </a:r>
            <a:r>
              <a:rPr lang="en-US" sz="1800" dirty="0">
                <a:effectLst/>
                <a:latin typeface="Calibri" panose="020F0502020204030204" pitchFamily="34" charset="0"/>
                <a:ea typeface="Calibri" panose="020F0502020204030204" pitchFamily="34" charset="0"/>
              </a:rPr>
              <a:t>, CIO of IMM</a:t>
            </a:r>
            <a:endParaRPr lang="en-US" dirty="0"/>
          </a:p>
        </p:txBody>
      </p:sp>
      <p:sp>
        <p:nvSpPr>
          <p:cNvPr id="10" name="Text Placeholder 9">
            <a:extLst>
              <a:ext uri="{FF2B5EF4-FFF2-40B4-BE49-F238E27FC236}">
                <a16:creationId xmlns:a16="http://schemas.microsoft.com/office/drawing/2014/main" id="{C36F636A-63EC-B34F-BBD9-FFC423D2CB18}"/>
              </a:ext>
            </a:extLst>
          </p:cNvPr>
          <p:cNvSpPr>
            <a:spLocks noGrp="1"/>
          </p:cNvSpPr>
          <p:nvPr>
            <p:ph type="body" sz="quarter" idx="24"/>
          </p:nvPr>
        </p:nvSpPr>
        <p:spPr/>
        <p:txBody>
          <a:bodyPr>
            <a:normAutofit fontScale="70000" lnSpcReduction="20000"/>
          </a:bodyPr>
          <a:lstStyle/>
          <a:p>
            <a:r>
              <a:rPr lang="en-US" sz="1600" dirty="0"/>
              <a:t>Optimization models were developed such as public bus scheduling optimization in order to operate bus fleet efficiently to maximize service hours within the city.</a:t>
            </a:r>
          </a:p>
        </p:txBody>
      </p:sp>
      <p:sp>
        <p:nvSpPr>
          <p:cNvPr id="11" name="Text Placeholder 10">
            <a:extLst>
              <a:ext uri="{FF2B5EF4-FFF2-40B4-BE49-F238E27FC236}">
                <a16:creationId xmlns:a16="http://schemas.microsoft.com/office/drawing/2014/main" id="{A4738C8B-0BF9-D043-B4DF-E672CF4FCC38}"/>
              </a:ext>
            </a:extLst>
          </p:cNvPr>
          <p:cNvSpPr>
            <a:spLocks noGrp="1"/>
          </p:cNvSpPr>
          <p:nvPr>
            <p:ph type="body" sz="quarter" idx="25"/>
          </p:nvPr>
        </p:nvSpPr>
        <p:spPr/>
        <p:txBody>
          <a:bodyPr>
            <a:normAutofit fontScale="85000" lnSpcReduction="20000"/>
          </a:bodyPr>
          <a:lstStyle/>
          <a:p>
            <a:r>
              <a:rPr lang="en-US" dirty="0"/>
              <a:t>Analytics and insight generated from the program are informing policy making at the leadership level in Istanbul.</a:t>
            </a:r>
          </a:p>
        </p:txBody>
      </p:sp>
      <p:sp>
        <p:nvSpPr>
          <p:cNvPr id="12" name="Freeform 9">
            <a:extLst>
              <a:ext uri="{FF2B5EF4-FFF2-40B4-BE49-F238E27FC236}">
                <a16:creationId xmlns:a16="http://schemas.microsoft.com/office/drawing/2014/main" id="{D743F991-8373-AF4D-763A-74010E3EF38B}"/>
              </a:ext>
            </a:extLst>
          </p:cNvPr>
          <p:cNvSpPr>
            <a:spLocks noChangeAspect="1" noEditPoints="1"/>
          </p:cNvSpPr>
          <p:nvPr/>
        </p:nvSpPr>
        <p:spPr bwMode="auto">
          <a:xfrm>
            <a:off x="995083" y="2790180"/>
            <a:ext cx="1130160" cy="706248"/>
          </a:xfrm>
          <a:custGeom>
            <a:avLst/>
            <a:gdLst>
              <a:gd name="T0" fmla="*/ 2519 w 4816"/>
              <a:gd name="T1" fmla="*/ 1150 h 2999"/>
              <a:gd name="T2" fmla="*/ 2548 w 4816"/>
              <a:gd name="T3" fmla="*/ 1909 h 2999"/>
              <a:gd name="T4" fmla="*/ 2301 w 4816"/>
              <a:gd name="T5" fmla="*/ 1917 h 2999"/>
              <a:gd name="T6" fmla="*/ 2275 w 4816"/>
              <a:gd name="T7" fmla="*/ 1890 h 2999"/>
              <a:gd name="T8" fmla="*/ 2348 w 4816"/>
              <a:gd name="T9" fmla="*/ 1125 h 2999"/>
              <a:gd name="T10" fmla="*/ 2519 w 4816"/>
              <a:gd name="T11" fmla="*/ 1150 h 2999"/>
              <a:gd name="T12" fmla="*/ 2348 w 4816"/>
              <a:gd name="T13" fmla="*/ 872 h 2999"/>
              <a:gd name="T14" fmla="*/ 2341 w 4816"/>
              <a:gd name="T15" fmla="*/ 853 h 2999"/>
              <a:gd name="T16" fmla="*/ 2388 w 4816"/>
              <a:gd name="T17" fmla="*/ 501 h 2999"/>
              <a:gd name="T18" fmla="*/ 2489 w 4816"/>
              <a:gd name="T19" fmla="*/ 526 h 2999"/>
              <a:gd name="T20" fmla="*/ 2498 w 4816"/>
              <a:gd name="T21" fmla="*/ 872 h 2999"/>
              <a:gd name="T22" fmla="*/ 2367 w 4816"/>
              <a:gd name="T23" fmla="*/ 880 h 2999"/>
              <a:gd name="T24" fmla="*/ 2348 w 4816"/>
              <a:gd name="T25" fmla="*/ 872 h 2999"/>
              <a:gd name="T26" fmla="*/ 4505 w 4816"/>
              <a:gd name="T27" fmla="*/ 2873 h 2999"/>
              <a:gd name="T28" fmla="*/ 2579 w 4816"/>
              <a:gd name="T29" fmla="*/ 2407 h 2999"/>
              <a:gd name="T30" fmla="*/ 2268 w 4816"/>
              <a:gd name="T31" fmla="*/ 2382 h 2999"/>
              <a:gd name="T32" fmla="*/ 2212 w 4816"/>
              <a:gd name="T33" fmla="*/ 2873 h 2999"/>
              <a:gd name="T34" fmla="*/ 133 w 4816"/>
              <a:gd name="T35" fmla="*/ 2833 h 2999"/>
              <a:gd name="T36" fmla="*/ 1994 w 4816"/>
              <a:gd name="T37" fmla="*/ 255 h 2999"/>
              <a:gd name="T38" fmla="*/ 2387 w 4816"/>
              <a:gd name="T39" fmla="*/ 128 h 2999"/>
              <a:gd name="T40" fmla="*/ 2383 w 4816"/>
              <a:gd name="T41" fmla="*/ 319 h 2999"/>
              <a:gd name="T42" fmla="*/ 2453 w 4816"/>
              <a:gd name="T43" fmla="*/ 327 h 2999"/>
              <a:gd name="T44" fmla="*/ 2479 w 4816"/>
              <a:gd name="T45" fmla="*/ 300 h 2999"/>
              <a:gd name="T46" fmla="*/ 2742 w 4816"/>
              <a:gd name="T47" fmla="*/ 124 h 2999"/>
              <a:gd name="T48" fmla="*/ 4677 w 4816"/>
              <a:gd name="T49" fmla="*/ 2822 h 2999"/>
              <a:gd name="T50" fmla="*/ 4505 w 4816"/>
              <a:gd name="T51" fmla="*/ 2873 h 2999"/>
              <a:gd name="T52" fmla="*/ 4779 w 4816"/>
              <a:gd name="T53" fmla="*/ 2749 h 2999"/>
              <a:gd name="T54" fmla="*/ 2959 w 4816"/>
              <a:gd name="T55" fmla="*/ 175 h 2999"/>
              <a:gd name="T56" fmla="*/ 2750 w 4816"/>
              <a:gd name="T57" fmla="*/ 0 h 2999"/>
              <a:gd name="T58" fmla="*/ 1892 w 4816"/>
              <a:gd name="T59" fmla="*/ 181 h 2999"/>
              <a:gd name="T60" fmla="*/ 21 w 4816"/>
              <a:gd name="T61" fmla="*/ 2887 h 2999"/>
              <a:gd name="T62" fmla="*/ 4505 w 4816"/>
              <a:gd name="T63" fmla="*/ 2999 h 2999"/>
              <a:gd name="T64" fmla="*/ 4779 w 4816"/>
              <a:gd name="T65" fmla="*/ 2749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16" h="2999">
                <a:moveTo>
                  <a:pt x="2519" y="1150"/>
                </a:moveTo>
                <a:lnTo>
                  <a:pt x="2519" y="1150"/>
                </a:lnTo>
                <a:lnTo>
                  <a:pt x="2555" y="1890"/>
                </a:lnTo>
                <a:cubicBezTo>
                  <a:pt x="2555" y="1897"/>
                  <a:pt x="2552" y="1904"/>
                  <a:pt x="2548" y="1909"/>
                </a:cubicBezTo>
                <a:cubicBezTo>
                  <a:pt x="2543" y="1915"/>
                  <a:pt x="2536" y="1917"/>
                  <a:pt x="2529" y="1917"/>
                </a:cubicBezTo>
                <a:lnTo>
                  <a:pt x="2301" y="1917"/>
                </a:lnTo>
                <a:cubicBezTo>
                  <a:pt x="2293" y="1917"/>
                  <a:pt x="2287" y="1914"/>
                  <a:pt x="2282" y="1909"/>
                </a:cubicBezTo>
                <a:cubicBezTo>
                  <a:pt x="2277" y="1904"/>
                  <a:pt x="2274" y="1897"/>
                  <a:pt x="2275" y="1890"/>
                </a:cubicBezTo>
                <a:lnTo>
                  <a:pt x="2322" y="1149"/>
                </a:lnTo>
                <a:cubicBezTo>
                  <a:pt x="2323" y="1136"/>
                  <a:pt x="2334" y="1125"/>
                  <a:pt x="2348" y="1125"/>
                </a:cubicBezTo>
                <a:lnTo>
                  <a:pt x="2493" y="1125"/>
                </a:lnTo>
                <a:cubicBezTo>
                  <a:pt x="2507" y="1125"/>
                  <a:pt x="2519" y="1136"/>
                  <a:pt x="2519" y="1150"/>
                </a:cubicBezTo>
                <a:lnTo>
                  <a:pt x="2519" y="1150"/>
                </a:lnTo>
                <a:close/>
                <a:moveTo>
                  <a:pt x="2348" y="872"/>
                </a:moveTo>
                <a:lnTo>
                  <a:pt x="2348" y="872"/>
                </a:lnTo>
                <a:cubicBezTo>
                  <a:pt x="2343" y="867"/>
                  <a:pt x="2340" y="860"/>
                  <a:pt x="2341" y="853"/>
                </a:cubicBezTo>
                <a:lnTo>
                  <a:pt x="2362" y="526"/>
                </a:lnTo>
                <a:cubicBezTo>
                  <a:pt x="2363" y="512"/>
                  <a:pt x="2374" y="501"/>
                  <a:pt x="2388" y="501"/>
                </a:cubicBezTo>
                <a:lnTo>
                  <a:pt x="2463" y="501"/>
                </a:lnTo>
                <a:cubicBezTo>
                  <a:pt x="2477" y="501"/>
                  <a:pt x="2489" y="512"/>
                  <a:pt x="2489" y="526"/>
                </a:cubicBezTo>
                <a:lnTo>
                  <a:pt x="2505" y="853"/>
                </a:lnTo>
                <a:cubicBezTo>
                  <a:pt x="2505" y="860"/>
                  <a:pt x="2503" y="867"/>
                  <a:pt x="2498" y="872"/>
                </a:cubicBezTo>
                <a:cubicBezTo>
                  <a:pt x="2493" y="877"/>
                  <a:pt x="2486" y="880"/>
                  <a:pt x="2479" y="880"/>
                </a:cubicBezTo>
                <a:lnTo>
                  <a:pt x="2367" y="880"/>
                </a:lnTo>
                <a:cubicBezTo>
                  <a:pt x="2360" y="880"/>
                  <a:pt x="2353" y="877"/>
                  <a:pt x="2348" y="872"/>
                </a:cubicBezTo>
                <a:lnTo>
                  <a:pt x="2348" y="872"/>
                </a:lnTo>
                <a:close/>
                <a:moveTo>
                  <a:pt x="4505" y="2873"/>
                </a:moveTo>
                <a:lnTo>
                  <a:pt x="4505" y="2873"/>
                </a:lnTo>
                <a:lnTo>
                  <a:pt x="2602" y="2873"/>
                </a:lnTo>
                <a:lnTo>
                  <a:pt x="2579" y="2407"/>
                </a:lnTo>
                <a:cubicBezTo>
                  <a:pt x="2579" y="2393"/>
                  <a:pt x="2567" y="2382"/>
                  <a:pt x="2553" y="2382"/>
                </a:cubicBezTo>
                <a:lnTo>
                  <a:pt x="2268" y="2382"/>
                </a:lnTo>
                <a:cubicBezTo>
                  <a:pt x="2254" y="2382"/>
                  <a:pt x="2243" y="2393"/>
                  <a:pt x="2242" y="2406"/>
                </a:cubicBezTo>
                <a:lnTo>
                  <a:pt x="2212" y="2873"/>
                </a:lnTo>
                <a:lnTo>
                  <a:pt x="308" y="2873"/>
                </a:lnTo>
                <a:cubicBezTo>
                  <a:pt x="190" y="2873"/>
                  <a:pt x="138" y="2841"/>
                  <a:pt x="133" y="2833"/>
                </a:cubicBezTo>
                <a:cubicBezTo>
                  <a:pt x="133" y="2833"/>
                  <a:pt x="134" y="2829"/>
                  <a:pt x="139" y="2823"/>
                </a:cubicBezTo>
                <a:lnTo>
                  <a:pt x="1994" y="255"/>
                </a:lnTo>
                <a:cubicBezTo>
                  <a:pt x="2045" y="185"/>
                  <a:pt x="2093" y="141"/>
                  <a:pt x="2111" y="130"/>
                </a:cubicBezTo>
                <a:lnTo>
                  <a:pt x="2387" y="128"/>
                </a:lnTo>
                <a:lnTo>
                  <a:pt x="2376" y="300"/>
                </a:lnTo>
                <a:cubicBezTo>
                  <a:pt x="2376" y="307"/>
                  <a:pt x="2378" y="314"/>
                  <a:pt x="2383" y="319"/>
                </a:cubicBezTo>
                <a:cubicBezTo>
                  <a:pt x="2388" y="324"/>
                  <a:pt x="2395" y="327"/>
                  <a:pt x="2402" y="327"/>
                </a:cubicBezTo>
                <a:lnTo>
                  <a:pt x="2453" y="327"/>
                </a:lnTo>
                <a:cubicBezTo>
                  <a:pt x="2460" y="327"/>
                  <a:pt x="2467" y="324"/>
                  <a:pt x="2472" y="319"/>
                </a:cubicBezTo>
                <a:cubicBezTo>
                  <a:pt x="2476" y="314"/>
                  <a:pt x="2479" y="307"/>
                  <a:pt x="2479" y="300"/>
                </a:cubicBezTo>
                <a:lnTo>
                  <a:pt x="2470" y="127"/>
                </a:lnTo>
                <a:lnTo>
                  <a:pt x="2742" y="124"/>
                </a:lnTo>
                <a:cubicBezTo>
                  <a:pt x="2760" y="135"/>
                  <a:pt x="2807" y="179"/>
                  <a:pt x="2856" y="248"/>
                </a:cubicBezTo>
                <a:lnTo>
                  <a:pt x="4677" y="2822"/>
                </a:lnTo>
                <a:cubicBezTo>
                  <a:pt x="4680" y="2827"/>
                  <a:pt x="4682" y="2830"/>
                  <a:pt x="4682" y="2829"/>
                </a:cubicBezTo>
                <a:cubicBezTo>
                  <a:pt x="4676" y="2841"/>
                  <a:pt x="4624" y="2873"/>
                  <a:pt x="4505" y="2873"/>
                </a:cubicBezTo>
                <a:lnTo>
                  <a:pt x="4505" y="2873"/>
                </a:lnTo>
                <a:close/>
                <a:moveTo>
                  <a:pt x="4779" y="2749"/>
                </a:moveTo>
                <a:lnTo>
                  <a:pt x="4779" y="2749"/>
                </a:lnTo>
                <a:lnTo>
                  <a:pt x="2959" y="175"/>
                </a:lnTo>
                <a:cubicBezTo>
                  <a:pt x="2929" y="133"/>
                  <a:pt x="2828" y="0"/>
                  <a:pt x="2750" y="0"/>
                </a:cubicBezTo>
                <a:lnTo>
                  <a:pt x="2750" y="0"/>
                </a:lnTo>
                <a:lnTo>
                  <a:pt x="2102" y="5"/>
                </a:lnTo>
                <a:cubicBezTo>
                  <a:pt x="2025" y="5"/>
                  <a:pt x="1922" y="140"/>
                  <a:pt x="1892" y="181"/>
                </a:cubicBezTo>
                <a:lnTo>
                  <a:pt x="37" y="2749"/>
                </a:lnTo>
                <a:cubicBezTo>
                  <a:pt x="5" y="2793"/>
                  <a:pt x="0" y="2844"/>
                  <a:pt x="21" y="2887"/>
                </a:cubicBezTo>
                <a:cubicBezTo>
                  <a:pt x="57" y="2958"/>
                  <a:pt x="162" y="2999"/>
                  <a:pt x="308" y="2999"/>
                </a:cubicBezTo>
                <a:lnTo>
                  <a:pt x="4505" y="2999"/>
                </a:lnTo>
                <a:cubicBezTo>
                  <a:pt x="4652" y="2999"/>
                  <a:pt x="4757" y="2958"/>
                  <a:pt x="4794" y="2887"/>
                </a:cubicBezTo>
                <a:cubicBezTo>
                  <a:pt x="4816" y="2844"/>
                  <a:pt x="4811" y="2794"/>
                  <a:pt x="4779" y="274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757A5DB-4817-E1A2-30D0-0A2F66C32695}"/>
              </a:ext>
            </a:extLst>
          </p:cNvPr>
          <p:cNvGrpSpPr/>
          <p:nvPr/>
        </p:nvGrpSpPr>
        <p:grpSpPr>
          <a:xfrm>
            <a:off x="1491816" y="2559426"/>
            <a:ext cx="510989" cy="461508"/>
            <a:chOff x="2115667" y="2258792"/>
            <a:chExt cx="510989" cy="461508"/>
          </a:xfrm>
        </p:grpSpPr>
        <p:sp>
          <p:nvSpPr>
            <p:cNvPr id="14" name="Arc 13">
              <a:extLst>
                <a:ext uri="{FF2B5EF4-FFF2-40B4-BE49-F238E27FC236}">
                  <a16:creationId xmlns:a16="http://schemas.microsoft.com/office/drawing/2014/main" id="{A83D0255-8CDA-93AA-EF77-16B12F5DFCE4}"/>
                </a:ext>
              </a:extLst>
            </p:cNvPr>
            <p:cNvSpPr/>
            <p:nvPr/>
          </p:nvSpPr>
          <p:spPr>
            <a:xfrm>
              <a:off x="2196353" y="2463534"/>
              <a:ext cx="322729" cy="256766"/>
            </a:xfrm>
            <a:prstGeom prst="arc">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166AB09-4E0D-723E-8FD6-AC93BD913CD5}"/>
                </a:ext>
              </a:extLst>
            </p:cNvPr>
            <p:cNvSpPr/>
            <p:nvPr/>
          </p:nvSpPr>
          <p:spPr>
            <a:xfrm>
              <a:off x="2160493" y="2354206"/>
              <a:ext cx="412376" cy="348164"/>
            </a:xfrm>
            <a:prstGeom prst="arc">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953AB1A3-D68B-E230-CA23-36CAAA80326B}"/>
                </a:ext>
              </a:extLst>
            </p:cNvPr>
            <p:cNvSpPr/>
            <p:nvPr/>
          </p:nvSpPr>
          <p:spPr>
            <a:xfrm>
              <a:off x="2115667" y="2258792"/>
              <a:ext cx="510989" cy="348164"/>
            </a:xfrm>
            <a:prstGeom prst="arc">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Freeform 13">
            <a:extLst>
              <a:ext uri="{FF2B5EF4-FFF2-40B4-BE49-F238E27FC236}">
                <a16:creationId xmlns:a16="http://schemas.microsoft.com/office/drawing/2014/main" id="{1B2DF976-DF8D-FC8D-3F5D-85063EDA4FD2}"/>
              </a:ext>
            </a:extLst>
          </p:cNvPr>
          <p:cNvSpPr>
            <a:spLocks noChangeAspect="1" noEditPoints="1"/>
          </p:cNvSpPr>
          <p:nvPr/>
        </p:nvSpPr>
        <p:spPr bwMode="auto">
          <a:xfrm>
            <a:off x="3919414" y="2770010"/>
            <a:ext cx="510989" cy="593982"/>
          </a:xfrm>
          <a:custGeom>
            <a:avLst/>
            <a:gdLst>
              <a:gd name="T0" fmla="*/ 1529 w 4122"/>
              <a:gd name="T1" fmla="*/ 125 h 4799"/>
              <a:gd name="T2" fmla="*/ 1529 w 4122"/>
              <a:gd name="T3" fmla="*/ 259 h 4799"/>
              <a:gd name="T4" fmla="*/ 1529 w 4122"/>
              <a:gd name="T5" fmla="*/ 125 h 4799"/>
              <a:gd name="T6" fmla="*/ 1529 w 4122"/>
              <a:gd name="T7" fmla="*/ 385 h 4799"/>
              <a:gd name="T8" fmla="*/ 1722 w 4122"/>
              <a:gd name="T9" fmla="*/ 192 h 4799"/>
              <a:gd name="T10" fmla="*/ 1336 w 4122"/>
              <a:gd name="T11" fmla="*/ 192 h 4799"/>
              <a:gd name="T12" fmla="*/ 1529 w 4122"/>
              <a:gd name="T13" fmla="*/ 385 h 4799"/>
              <a:gd name="T14" fmla="*/ 2582 w 4122"/>
              <a:gd name="T15" fmla="*/ 125 h 4799"/>
              <a:gd name="T16" fmla="*/ 2582 w 4122"/>
              <a:gd name="T17" fmla="*/ 259 h 4799"/>
              <a:gd name="T18" fmla="*/ 2582 w 4122"/>
              <a:gd name="T19" fmla="*/ 125 h 4799"/>
              <a:gd name="T20" fmla="*/ 2582 w 4122"/>
              <a:gd name="T21" fmla="*/ 385 h 4799"/>
              <a:gd name="T22" fmla="*/ 2775 w 4122"/>
              <a:gd name="T23" fmla="*/ 192 h 4799"/>
              <a:gd name="T24" fmla="*/ 2389 w 4122"/>
              <a:gd name="T25" fmla="*/ 192 h 4799"/>
              <a:gd name="T26" fmla="*/ 2582 w 4122"/>
              <a:gd name="T27" fmla="*/ 385 h 4799"/>
              <a:gd name="T28" fmla="*/ 3388 w 4122"/>
              <a:gd name="T29" fmla="*/ 3843 h 4799"/>
              <a:gd name="T30" fmla="*/ 3388 w 4122"/>
              <a:gd name="T31" fmla="*/ 3488 h 4799"/>
              <a:gd name="T32" fmla="*/ 3388 w 4122"/>
              <a:gd name="T33" fmla="*/ 3843 h 4799"/>
              <a:gd name="T34" fmla="*/ 3388 w 4122"/>
              <a:gd name="T35" fmla="*/ 3362 h 4799"/>
              <a:gd name="T36" fmla="*/ 3084 w 4122"/>
              <a:gd name="T37" fmla="*/ 3666 h 4799"/>
              <a:gd name="T38" fmla="*/ 3692 w 4122"/>
              <a:gd name="T39" fmla="*/ 3666 h 4799"/>
              <a:gd name="T40" fmla="*/ 3388 w 4122"/>
              <a:gd name="T41" fmla="*/ 3362 h 4799"/>
              <a:gd name="T42" fmla="*/ 727 w 4122"/>
              <a:gd name="T43" fmla="*/ 3843 h 4799"/>
              <a:gd name="T44" fmla="*/ 727 w 4122"/>
              <a:gd name="T45" fmla="*/ 3488 h 4799"/>
              <a:gd name="T46" fmla="*/ 727 w 4122"/>
              <a:gd name="T47" fmla="*/ 3843 h 4799"/>
              <a:gd name="T48" fmla="*/ 727 w 4122"/>
              <a:gd name="T49" fmla="*/ 3362 h 4799"/>
              <a:gd name="T50" fmla="*/ 423 w 4122"/>
              <a:gd name="T51" fmla="*/ 3666 h 4799"/>
              <a:gd name="T52" fmla="*/ 1031 w 4122"/>
              <a:gd name="T53" fmla="*/ 3666 h 4799"/>
              <a:gd name="T54" fmla="*/ 727 w 4122"/>
              <a:gd name="T55" fmla="*/ 3362 h 4799"/>
              <a:gd name="T56" fmla="*/ 987 w 4122"/>
              <a:gd name="T57" fmla="*/ 893 h 4799"/>
              <a:gd name="T58" fmla="*/ 3093 w 4122"/>
              <a:gd name="T59" fmla="*/ 838 h 4799"/>
              <a:gd name="T60" fmla="*/ 3148 w 4122"/>
              <a:gd name="T61" fmla="*/ 952 h 4799"/>
              <a:gd name="T62" fmla="*/ 1042 w 4122"/>
              <a:gd name="T63" fmla="*/ 1007 h 4799"/>
              <a:gd name="T64" fmla="*/ 987 w 4122"/>
              <a:gd name="T65" fmla="*/ 893 h 4799"/>
              <a:gd name="T66" fmla="*/ 1042 w 4122"/>
              <a:gd name="T67" fmla="*/ 1133 h 4799"/>
              <a:gd name="T68" fmla="*/ 3093 w 4122"/>
              <a:gd name="T69" fmla="*/ 1133 h 4799"/>
              <a:gd name="T70" fmla="*/ 3274 w 4122"/>
              <a:gd name="T71" fmla="*/ 893 h 4799"/>
              <a:gd name="T72" fmla="*/ 1042 w 4122"/>
              <a:gd name="T73" fmla="*/ 712 h 4799"/>
              <a:gd name="T74" fmla="*/ 861 w 4122"/>
              <a:gd name="T75" fmla="*/ 952 h 4799"/>
              <a:gd name="T76" fmla="*/ 1042 w 4122"/>
              <a:gd name="T77" fmla="*/ 1133 h 4799"/>
              <a:gd name="T78" fmla="*/ 3823 w 4122"/>
              <a:gd name="T79" fmla="*/ 4151 h 4799"/>
              <a:gd name="T80" fmla="*/ 126 w 4122"/>
              <a:gd name="T81" fmla="*/ 3978 h 4799"/>
              <a:gd name="T82" fmla="*/ 3996 w 4122"/>
              <a:gd name="T83" fmla="*/ 3247 h 4799"/>
              <a:gd name="T84" fmla="*/ 3823 w 4122"/>
              <a:gd name="T85" fmla="*/ 4151 h 4799"/>
              <a:gd name="T86" fmla="*/ 126 w 4122"/>
              <a:gd name="T87" fmla="*/ 1386 h 4799"/>
              <a:gd name="T88" fmla="*/ 3996 w 4122"/>
              <a:gd name="T89" fmla="*/ 1386 h 4799"/>
              <a:gd name="T90" fmla="*/ 126 w 4122"/>
              <a:gd name="T91" fmla="*/ 3121 h 4799"/>
              <a:gd name="T92" fmla="*/ 299 w 4122"/>
              <a:gd name="T93" fmla="*/ 551 h 4799"/>
              <a:gd name="T94" fmla="*/ 3823 w 4122"/>
              <a:gd name="T95" fmla="*/ 551 h 4799"/>
              <a:gd name="T96" fmla="*/ 3996 w 4122"/>
              <a:gd name="T97" fmla="*/ 1259 h 4799"/>
              <a:gd name="T98" fmla="*/ 126 w 4122"/>
              <a:gd name="T99" fmla="*/ 724 h 4799"/>
              <a:gd name="T100" fmla="*/ 299 w 4122"/>
              <a:gd name="T101" fmla="*/ 551 h 4799"/>
              <a:gd name="T102" fmla="*/ 3823 w 4122"/>
              <a:gd name="T103" fmla="*/ 425 h 4799"/>
              <a:gd name="T104" fmla="*/ 0 w 4122"/>
              <a:gd name="T105" fmla="*/ 724 h 4799"/>
              <a:gd name="T106" fmla="*/ 299 w 4122"/>
              <a:gd name="T107" fmla="*/ 4277 h 4799"/>
              <a:gd name="T108" fmla="*/ 428 w 4122"/>
              <a:gd name="T109" fmla="*/ 4695 h 4799"/>
              <a:gd name="T110" fmla="*/ 476 w 4122"/>
              <a:gd name="T111" fmla="*/ 4799 h 4799"/>
              <a:gd name="T112" fmla="*/ 923 w 4122"/>
              <a:gd name="T113" fmla="*/ 4303 h 4799"/>
              <a:gd name="T114" fmla="*/ 3192 w 4122"/>
              <a:gd name="T115" fmla="*/ 4277 h 4799"/>
              <a:gd name="T116" fmla="*/ 3598 w 4122"/>
              <a:gd name="T117" fmla="*/ 4754 h 4799"/>
              <a:gd name="T118" fmla="*/ 3686 w 4122"/>
              <a:gd name="T119" fmla="*/ 4761 h 4799"/>
              <a:gd name="T120" fmla="*/ 3355 w 4122"/>
              <a:gd name="T121" fmla="*/ 4277 h 4799"/>
              <a:gd name="T122" fmla="*/ 4122 w 4122"/>
              <a:gd name="T123" fmla="*/ 3978 h 4799"/>
              <a:gd name="T124" fmla="*/ 3823 w 4122"/>
              <a:gd name="T125" fmla="*/ 42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2" h="4799">
                <a:moveTo>
                  <a:pt x="1529" y="125"/>
                </a:moveTo>
                <a:lnTo>
                  <a:pt x="1529" y="125"/>
                </a:lnTo>
                <a:cubicBezTo>
                  <a:pt x="1566" y="125"/>
                  <a:pt x="1596" y="155"/>
                  <a:pt x="1596" y="192"/>
                </a:cubicBezTo>
                <a:cubicBezTo>
                  <a:pt x="1596" y="229"/>
                  <a:pt x="1566" y="259"/>
                  <a:pt x="1529" y="259"/>
                </a:cubicBezTo>
                <a:cubicBezTo>
                  <a:pt x="1492" y="259"/>
                  <a:pt x="1462" y="229"/>
                  <a:pt x="1462" y="192"/>
                </a:cubicBezTo>
                <a:cubicBezTo>
                  <a:pt x="1462" y="155"/>
                  <a:pt x="1492" y="125"/>
                  <a:pt x="1529" y="125"/>
                </a:cubicBezTo>
                <a:lnTo>
                  <a:pt x="1529" y="125"/>
                </a:lnTo>
                <a:close/>
                <a:moveTo>
                  <a:pt x="1529" y="385"/>
                </a:moveTo>
                <a:lnTo>
                  <a:pt x="1529" y="385"/>
                </a:lnTo>
                <a:cubicBezTo>
                  <a:pt x="1636" y="385"/>
                  <a:pt x="1722" y="298"/>
                  <a:pt x="1722" y="192"/>
                </a:cubicBezTo>
                <a:cubicBezTo>
                  <a:pt x="1722" y="85"/>
                  <a:pt x="1636" y="0"/>
                  <a:pt x="1529" y="0"/>
                </a:cubicBezTo>
                <a:cubicBezTo>
                  <a:pt x="1423" y="0"/>
                  <a:pt x="1336" y="85"/>
                  <a:pt x="1336" y="192"/>
                </a:cubicBezTo>
                <a:cubicBezTo>
                  <a:pt x="1336" y="298"/>
                  <a:pt x="1423" y="385"/>
                  <a:pt x="1529" y="385"/>
                </a:cubicBezTo>
                <a:lnTo>
                  <a:pt x="1529" y="385"/>
                </a:lnTo>
                <a:close/>
                <a:moveTo>
                  <a:pt x="2582" y="125"/>
                </a:moveTo>
                <a:lnTo>
                  <a:pt x="2582" y="125"/>
                </a:lnTo>
                <a:cubicBezTo>
                  <a:pt x="2619" y="125"/>
                  <a:pt x="2649" y="155"/>
                  <a:pt x="2649" y="192"/>
                </a:cubicBezTo>
                <a:cubicBezTo>
                  <a:pt x="2649" y="229"/>
                  <a:pt x="2619" y="259"/>
                  <a:pt x="2582" y="259"/>
                </a:cubicBezTo>
                <a:cubicBezTo>
                  <a:pt x="2545" y="259"/>
                  <a:pt x="2515" y="229"/>
                  <a:pt x="2515" y="192"/>
                </a:cubicBezTo>
                <a:cubicBezTo>
                  <a:pt x="2515" y="155"/>
                  <a:pt x="2545" y="125"/>
                  <a:pt x="2582" y="125"/>
                </a:cubicBezTo>
                <a:lnTo>
                  <a:pt x="2582" y="125"/>
                </a:lnTo>
                <a:close/>
                <a:moveTo>
                  <a:pt x="2582" y="385"/>
                </a:moveTo>
                <a:lnTo>
                  <a:pt x="2582" y="385"/>
                </a:lnTo>
                <a:cubicBezTo>
                  <a:pt x="2688" y="385"/>
                  <a:pt x="2775" y="298"/>
                  <a:pt x="2775" y="192"/>
                </a:cubicBezTo>
                <a:cubicBezTo>
                  <a:pt x="2775" y="85"/>
                  <a:pt x="2688" y="0"/>
                  <a:pt x="2582" y="0"/>
                </a:cubicBezTo>
                <a:cubicBezTo>
                  <a:pt x="2475" y="0"/>
                  <a:pt x="2389" y="85"/>
                  <a:pt x="2389" y="192"/>
                </a:cubicBezTo>
                <a:cubicBezTo>
                  <a:pt x="2389" y="298"/>
                  <a:pt x="2475" y="385"/>
                  <a:pt x="2582" y="385"/>
                </a:cubicBezTo>
                <a:lnTo>
                  <a:pt x="2582" y="385"/>
                </a:lnTo>
                <a:close/>
                <a:moveTo>
                  <a:pt x="3388" y="3843"/>
                </a:moveTo>
                <a:lnTo>
                  <a:pt x="3388" y="3843"/>
                </a:lnTo>
                <a:cubicBezTo>
                  <a:pt x="3290" y="3843"/>
                  <a:pt x="3211" y="3764"/>
                  <a:pt x="3211" y="3666"/>
                </a:cubicBezTo>
                <a:cubicBezTo>
                  <a:pt x="3211" y="3568"/>
                  <a:pt x="3290" y="3488"/>
                  <a:pt x="3388" y="3488"/>
                </a:cubicBezTo>
                <a:cubicBezTo>
                  <a:pt x="3486" y="3488"/>
                  <a:pt x="3566" y="3568"/>
                  <a:pt x="3566" y="3666"/>
                </a:cubicBezTo>
                <a:cubicBezTo>
                  <a:pt x="3566" y="3764"/>
                  <a:pt x="3486" y="3843"/>
                  <a:pt x="3388" y="3843"/>
                </a:cubicBezTo>
                <a:lnTo>
                  <a:pt x="3388" y="3843"/>
                </a:lnTo>
                <a:close/>
                <a:moveTo>
                  <a:pt x="3388" y="3362"/>
                </a:moveTo>
                <a:lnTo>
                  <a:pt x="3388" y="3362"/>
                </a:lnTo>
                <a:cubicBezTo>
                  <a:pt x="3221" y="3362"/>
                  <a:pt x="3084" y="3498"/>
                  <a:pt x="3084" y="3666"/>
                </a:cubicBezTo>
                <a:cubicBezTo>
                  <a:pt x="3084" y="3833"/>
                  <a:pt x="3221" y="3970"/>
                  <a:pt x="3388" y="3970"/>
                </a:cubicBezTo>
                <a:cubicBezTo>
                  <a:pt x="3556" y="3970"/>
                  <a:pt x="3692" y="3833"/>
                  <a:pt x="3692" y="3666"/>
                </a:cubicBezTo>
                <a:cubicBezTo>
                  <a:pt x="3692" y="3498"/>
                  <a:pt x="3556" y="3362"/>
                  <a:pt x="3388" y="3362"/>
                </a:cubicBezTo>
                <a:lnTo>
                  <a:pt x="3388" y="3362"/>
                </a:lnTo>
                <a:close/>
                <a:moveTo>
                  <a:pt x="727" y="3843"/>
                </a:moveTo>
                <a:lnTo>
                  <a:pt x="727" y="3843"/>
                </a:lnTo>
                <a:cubicBezTo>
                  <a:pt x="629" y="3843"/>
                  <a:pt x="550" y="3764"/>
                  <a:pt x="550" y="3666"/>
                </a:cubicBezTo>
                <a:cubicBezTo>
                  <a:pt x="550" y="3568"/>
                  <a:pt x="629" y="3488"/>
                  <a:pt x="727" y="3488"/>
                </a:cubicBezTo>
                <a:cubicBezTo>
                  <a:pt x="825" y="3488"/>
                  <a:pt x="904" y="3568"/>
                  <a:pt x="904" y="3666"/>
                </a:cubicBezTo>
                <a:cubicBezTo>
                  <a:pt x="904" y="3764"/>
                  <a:pt x="825" y="3843"/>
                  <a:pt x="727" y="3843"/>
                </a:cubicBezTo>
                <a:lnTo>
                  <a:pt x="727" y="3843"/>
                </a:lnTo>
                <a:close/>
                <a:moveTo>
                  <a:pt x="727" y="3362"/>
                </a:moveTo>
                <a:lnTo>
                  <a:pt x="727" y="3362"/>
                </a:lnTo>
                <a:cubicBezTo>
                  <a:pt x="560" y="3362"/>
                  <a:pt x="423" y="3498"/>
                  <a:pt x="423" y="3666"/>
                </a:cubicBezTo>
                <a:cubicBezTo>
                  <a:pt x="423" y="3833"/>
                  <a:pt x="560" y="3970"/>
                  <a:pt x="727" y="3970"/>
                </a:cubicBezTo>
                <a:cubicBezTo>
                  <a:pt x="894" y="3970"/>
                  <a:pt x="1031" y="3833"/>
                  <a:pt x="1031" y="3666"/>
                </a:cubicBezTo>
                <a:cubicBezTo>
                  <a:pt x="1031" y="3498"/>
                  <a:pt x="894" y="3362"/>
                  <a:pt x="727" y="3362"/>
                </a:cubicBezTo>
                <a:lnTo>
                  <a:pt x="727" y="3362"/>
                </a:lnTo>
                <a:close/>
                <a:moveTo>
                  <a:pt x="987" y="893"/>
                </a:moveTo>
                <a:lnTo>
                  <a:pt x="987" y="893"/>
                </a:lnTo>
                <a:cubicBezTo>
                  <a:pt x="987" y="862"/>
                  <a:pt x="1012" y="838"/>
                  <a:pt x="1042" y="838"/>
                </a:cubicBezTo>
                <a:lnTo>
                  <a:pt x="3093" y="838"/>
                </a:lnTo>
                <a:cubicBezTo>
                  <a:pt x="3123" y="838"/>
                  <a:pt x="3148" y="862"/>
                  <a:pt x="3148" y="893"/>
                </a:cubicBezTo>
                <a:lnTo>
                  <a:pt x="3148" y="952"/>
                </a:lnTo>
                <a:cubicBezTo>
                  <a:pt x="3148" y="982"/>
                  <a:pt x="3123" y="1007"/>
                  <a:pt x="3093" y="1007"/>
                </a:cubicBezTo>
                <a:lnTo>
                  <a:pt x="1042" y="1007"/>
                </a:lnTo>
                <a:cubicBezTo>
                  <a:pt x="1012" y="1007"/>
                  <a:pt x="987" y="982"/>
                  <a:pt x="987" y="952"/>
                </a:cubicBezTo>
                <a:lnTo>
                  <a:pt x="987" y="893"/>
                </a:lnTo>
                <a:lnTo>
                  <a:pt x="987" y="893"/>
                </a:lnTo>
                <a:close/>
                <a:moveTo>
                  <a:pt x="1042" y="1133"/>
                </a:moveTo>
                <a:lnTo>
                  <a:pt x="1042" y="1133"/>
                </a:lnTo>
                <a:lnTo>
                  <a:pt x="3093" y="1133"/>
                </a:lnTo>
                <a:cubicBezTo>
                  <a:pt x="3193" y="1133"/>
                  <a:pt x="3274" y="1052"/>
                  <a:pt x="3274" y="952"/>
                </a:cubicBezTo>
                <a:lnTo>
                  <a:pt x="3274" y="893"/>
                </a:lnTo>
                <a:cubicBezTo>
                  <a:pt x="3274" y="793"/>
                  <a:pt x="3193" y="712"/>
                  <a:pt x="3093" y="712"/>
                </a:cubicBezTo>
                <a:lnTo>
                  <a:pt x="1042" y="712"/>
                </a:lnTo>
                <a:cubicBezTo>
                  <a:pt x="942" y="712"/>
                  <a:pt x="861" y="793"/>
                  <a:pt x="861" y="893"/>
                </a:cubicBezTo>
                <a:lnTo>
                  <a:pt x="861" y="952"/>
                </a:lnTo>
                <a:cubicBezTo>
                  <a:pt x="861" y="1052"/>
                  <a:pt x="942" y="1133"/>
                  <a:pt x="1042" y="1133"/>
                </a:cubicBezTo>
                <a:lnTo>
                  <a:pt x="1042" y="1133"/>
                </a:lnTo>
                <a:close/>
                <a:moveTo>
                  <a:pt x="3823" y="4151"/>
                </a:moveTo>
                <a:lnTo>
                  <a:pt x="3823" y="4151"/>
                </a:lnTo>
                <a:lnTo>
                  <a:pt x="299" y="4151"/>
                </a:lnTo>
                <a:cubicBezTo>
                  <a:pt x="203" y="4151"/>
                  <a:pt x="126" y="4074"/>
                  <a:pt x="126" y="3978"/>
                </a:cubicBezTo>
                <a:lnTo>
                  <a:pt x="126" y="3247"/>
                </a:lnTo>
                <a:lnTo>
                  <a:pt x="3996" y="3247"/>
                </a:lnTo>
                <a:lnTo>
                  <a:pt x="3996" y="3978"/>
                </a:lnTo>
                <a:cubicBezTo>
                  <a:pt x="3996" y="4074"/>
                  <a:pt x="3918" y="4151"/>
                  <a:pt x="3823" y="4151"/>
                </a:cubicBezTo>
                <a:lnTo>
                  <a:pt x="3823" y="4151"/>
                </a:lnTo>
                <a:close/>
                <a:moveTo>
                  <a:pt x="126" y="1386"/>
                </a:moveTo>
                <a:lnTo>
                  <a:pt x="126" y="1386"/>
                </a:lnTo>
                <a:lnTo>
                  <a:pt x="3996" y="1386"/>
                </a:lnTo>
                <a:lnTo>
                  <a:pt x="3996" y="3121"/>
                </a:lnTo>
                <a:lnTo>
                  <a:pt x="126" y="3121"/>
                </a:lnTo>
                <a:lnTo>
                  <a:pt x="126" y="1386"/>
                </a:lnTo>
                <a:close/>
                <a:moveTo>
                  <a:pt x="299" y="551"/>
                </a:moveTo>
                <a:lnTo>
                  <a:pt x="299" y="551"/>
                </a:lnTo>
                <a:lnTo>
                  <a:pt x="3823" y="551"/>
                </a:lnTo>
                <a:cubicBezTo>
                  <a:pt x="3918" y="551"/>
                  <a:pt x="3996" y="629"/>
                  <a:pt x="3996" y="724"/>
                </a:cubicBezTo>
                <a:lnTo>
                  <a:pt x="3996" y="1259"/>
                </a:lnTo>
                <a:lnTo>
                  <a:pt x="126" y="1259"/>
                </a:lnTo>
                <a:lnTo>
                  <a:pt x="126" y="724"/>
                </a:lnTo>
                <a:cubicBezTo>
                  <a:pt x="126" y="629"/>
                  <a:pt x="203" y="551"/>
                  <a:pt x="299" y="551"/>
                </a:cubicBezTo>
                <a:lnTo>
                  <a:pt x="299" y="551"/>
                </a:lnTo>
                <a:close/>
                <a:moveTo>
                  <a:pt x="3823" y="425"/>
                </a:moveTo>
                <a:lnTo>
                  <a:pt x="3823" y="425"/>
                </a:lnTo>
                <a:lnTo>
                  <a:pt x="299" y="425"/>
                </a:lnTo>
                <a:cubicBezTo>
                  <a:pt x="134" y="425"/>
                  <a:pt x="0" y="559"/>
                  <a:pt x="0" y="724"/>
                </a:cubicBezTo>
                <a:lnTo>
                  <a:pt x="0" y="3978"/>
                </a:lnTo>
                <a:cubicBezTo>
                  <a:pt x="0" y="4143"/>
                  <a:pt x="134" y="4277"/>
                  <a:pt x="299" y="4277"/>
                </a:cubicBezTo>
                <a:lnTo>
                  <a:pt x="780" y="4277"/>
                </a:lnTo>
                <a:lnTo>
                  <a:pt x="428" y="4695"/>
                </a:lnTo>
                <a:cubicBezTo>
                  <a:pt x="406" y="4721"/>
                  <a:pt x="409" y="4761"/>
                  <a:pt x="436" y="4784"/>
                </a:cubicBezTo>
                <a:cubicBezTo>
                  <a:pt x="447" y="4794"/>
                  <a:pt x="462" y="4799"/>
                  <a:pt x="476" y="4799"/>
                </a:cubicBezTo>
                <a:cubicBezTo>
                  <a:pt x="494" y="4799"/>
                  <a:pt x="512" y="4791"/>
                  <a:pt x="525" y="4776"/>
                </a:cubicBezTo>
                <a:lnTo>
                  <a:pt x="923" y="4303"/>
                </a:lnTo>
                <a:cubicBezTo>
                  <a:pt x="930" y="4296"/>
                  <a:pt x="934" y="4287"/>
                  <a:pt x="936" y="4277"/>
                </a:cubicBezTo>
                <a:lnTo>
                  <a:pt x="3192" y="4277"/>
                </a:lnTo>
                <a:cubicBezTo>
                  <a:pt x="3194" y="4281"/>
                  <a:pt x="3196" y="4285"/>
                  <a:pt x="3199" y="4289"/>
                </a:cubicBezTo>
                <a:lnTo>
                  <a:pt x="3598" y="4754"/>
                </a:lnTo>
                <a:cubicBezTo>
                  <a:pt x="3610" y="4769"/>
                  <a:pt x="3628" y="4776"/>
                  <a:pt x="3645" y="4776"/>
                </a:cubicBezTo>
                <a:cubicBezTo>
                  <a:pt x="3660" y="4776"/>
                  <a:pt x="3675" y="4771"/>
                  <a:pt x="3686" y="4761"/>
                </a:cubicBezTo>
                <a:cubicBezTo>
                  <a:pt x="3713" y="4738"/>
                  <a:pt x="3716" y="4699"/>
                  <a:pt x="3693" y="4672"/>
                </a:cubicBezTo>
                <a:lnTo>
                  <a:pt x="3355" y="4277"/>
                </a:lnTo>
                <a:lnTo>
                  <a:pt x="3823" y="4277"/>
                </a:lnTo>
                <a:cubicBezTo>
                  <a:pt x="3988" y="4277"/>
                  <a:pt x="4122" y="4143"/>
                  <a:pt x="4122" y="3978"/>
                </a:cubicBezTo>
                <a:lnTo>
                  <a:pt x="4122" y="724"/>
                </a:lnTo>
                <a:cubicBezTo>
                  <a:pt x="4122" y="559"/>
                  <a:pt x="3988" y="425"/>
                  <a:pt x="3823" y="42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5">
            <a:extLst>
              <a:ext uri="{FF2B5EF4-FFF2-40B4-BE49-F238E27FC236}">
                <a16:creationId xmlns:a16="http://schemas.microsoft.com/office/drawing/2014/main" id="{F835044A-D1A1-7414-0D1F-A6EAD07D3D98}"/>
              </a:ext>
            </a:extLst>
          </p:cNvPr>
          <p:cNvSpPr>
            <a:spLocks noChangeAspect="1" noEditPoints="1"/>
          </p:cNvSpPr>
          <p:nvPr/>
        </p:nvSpPr>
        <p:spPr bwMode="auto">
          <a:xfrm>
            <a:off x="3131827" y="2933487"/>
            <a:ext cx="554507" cy="389050"/>
          </a:xfrm>
          <a:custGeom>
            <a:avLst/>
            <a:gdLst>
              <a:gd name="T0" fmla="*/ 3931 w 4812"/>
              <a:gd name="T1" fmla="*/ 2394 h 3375"/>
              <a:gd name="T2" fmla="*/ 3339 w 4812"/>
              <a:gd name="T3" fmla="*/ 2193 h 3375"/>
              <a:gd name="T4" fmla="*/ 4065 w 4812"/>
              <a:gd name="T5" fmla="*/ 2260 h 3375"/>
              <a:gd name="T6" fmla="*/ 3931 w 4812"/>
              <a:gd name="T7" fmla="*/ 1925 h 3375"/>
              <a:gd name="T8" fmla="*/ 3217 w 4812"/>
              <a:gd name="T9" fmla="*/ 2260 h 3375"/>
              <a:gd name="T10" fmla="*/ 4186 w 4812"/>
              <a:gd name="T11" fmla="*/ 2260 h 3375"/>
              <a:gd name="T12" fmla="*/ 3931 w 4812"/>
              <a:gd name="T13" fmla="*/ 1925 h 3375"/>
              <a:gd name="T14" fmla="*/ 1324 w 4812"/>
              <a:gd name="T15" fmla="*/ 2394 h 3375"/>
              <a:gd name="T16" fmla="*/ 733 w 4812"/>
              <a:gd name="T17" fmla="*/ 2181 h 3375"/>
              <a:gd name="T18" fmla="*/ 1458 w 4812"/>
              <a:gd name="T19" fmla="*/ 2260 h 3375"/>
              <a:gd name="T20" fmla="*/ 875 w 4812"/>
              <a:gd name="T21" fmla="*/ 1926 h 3375"/>
              <a:gd name="T22" fmla="*/ 611 w 4812"/>
              <a:gd name="T23" fmla="*/ 2260 h 3375"/>
              <a:gd name="T24" fmla="*/ 1580 w 4812"/>
              <a:gd name="T25" fmla="*/ 2260 h 3375"/>
              <a:gd name="T26" fmla="*/ 875 w 4812"/>
              <a:gd name="T27" fmla="*/ 1926 h 3375"/>
              <a:gd name="T28" fmla="*/ 4660 w 4812"/>
              <a:gd name="T29" fmla="*/ 1428 h 3375"/>
              <a:gd name="T30" fmla="*/ 4354 w 4812"/>
              <a:gd name="T31" fmla="*/ 1100 h 3375"/>
              <a:gd name="T32" fmla="*/ 4532 w 4812"/>
              <a:gd name="T33" fmla="*/ 1073 h 3375"/>
              <a:gd name="T34" fmla="*/ 4682 w 4812"/>
              <a:gd name="T35" fmla="*/ 1401 h 3375"/>
              <a:gd name="T36" fmla="*/ 4368 w 4812"/>
              <a:gd name="T37" fmla="*/ 2600 h 3375"/>
              <a:gd name="T38" fmla="*/ 587 w 4812"/>
              <a:gd name="T39" fmla="*/ 2750 h 3375"/>
              <a:gd name="T40" fmla="*/ 502 w 4812"/>
              <a:gd name="T41" fmla="*/ 1402 h 3375"/>
              <a:gd name="T42" fmla="*/ 4292 w 4812"/>
              <a:gd name="T43" fmla="*/ 1340 h 3375"/>
              <a:gd name="T44" fmla="*/ 4368 w 4812"/>
              <a:gd name="T45" fmla="*/ 2600 h 3375"/>
              <a:gd name="T46" fmla="*/ 4219 w 4812"/>
              <a:gd name="T47" fmla="*/ 3253 h 3375"/>
              <a:gd name="T48" fmla="*/ 3618 w 4812"/>
              <a:gd name="T49" fmla="*/ 2872 h 3375"/>
              <a:gd name="T50" fmla="*/ 4369 w 4812"/>
              <a:gd name="T51" fmla="*/ 3102 h 3375"/>
              <a:gd name="T52" fmla="*/ 1187 w 4812"/>
              <a:gd name="T53" fmla="*/ 3102 h 3375"/>
              <a:gd name="T54" fmla="*/ 586 w 4812"/>
              <a:gd name="T55" fmla="*/ 3253 h 3375"/>
              <a:gd name="T56" fmla="*/ 587 w 4812"/>
              <a:gd name="T57" fmla="*/ 2872 h 3375"/>
              <a:gd name="T58" fmla="*/ 1187 w 4812"/>
              <a:gd name="T59" fmla="*/ 3102 h 3375"/>
              <a:gd name="T60" fmla="*/ 151 w 4812"/>
              <a:gd name="T61" fmla="*/ 1428 h 3375"/>
              <a:gd name="T62" fmla="*/ 201 w 4812"/>
              <a:gd name="T63" fmla="*/ 1131 h 3375"/>
              <a:gd name="T64" fmla="*/ 435 w 4812"/>
              <a:gd name="T65" fmla="*/ 1074 h 3375"/>
              <a:gd name="T66" fmla="*/ 458 w 4812"/>
              <a:gd name="T67" fmla="*/ 1091 h 3375"/>
              <a:gd name="T68" fmla="*/ 307 w 4812"/>
              <a:gd name="T69" fmla="*/ 1428 h 3375"/>
              <a:gd name="T70" fmla="*/ 2948 w 4812"/>
              <a:gd name="T71" fmla="*/ 1444 h 3375"/>
              <a:gd name="T72" fmla="*/ 3412 w 4812"/>
              <a:gd name="T73" fmla="*/ 948 h 3375"/>
              <a:gd name="T74" fmla="*/ 2948 w 4812"/>
              <a:gd name="T75" fmla="*/ 1444 h 3375"/>
              <a:gd name="T76" fmla="*/ 3410 w 4812"/>
              <a:gd name="T77" fmla="*/ 121 h 3375"/>
              <a:gd name="T78" fmla="*/ 4235 w 4812"/>
              <a:gd name="T79" fmla="*/ 1122 h 3375"/>
              <a:gd name="T80" fmla="*/ 3987 w 4812"/>
              <a:gd name="T81" fmla="*/ 1298 h 3375"/>
              <a:gd name="T82" fmla="*/ 2827 w 4812"/>
              <a:gd name="T83" fmla="*/ 1451 h 3375"/>
              <a:gd name="T84" fmla="*/ 575 w 4812"/>
              <a:gd name="T85" fmla="*/ 1132 h 3375"/>
              <a:gd name="T86" fmla="*/ 1401 w 4812"/>
              <a:gd name="T87" fmla="*/ 121 h 3375"/>
              <a:gd name="T88" fmla="*/ 4727 w 4812"/>
              <a:gd name="T89" fmla="*/ 1099 h 3375"/>
              <a:gd name="T90" fmla="*/ 4376 w 4812"/>
              <a:gd name="T91" fmla="*/ 952 h 3375"/>
              <a:gd name="T92" fmla="*/ 1401 w 4812"/>
              <a:gd name="T93" fmla="*/ 0 h 3375"/>
              <a:gd name="T94" fmla="*/ 279 w 4812"/>
              <a:gd name="T95" fmla="*/ 951 h 3375"/>
              <a:gd name="T96" fmla="*/ 11 w 4812"/>
              <a:gd name="T97" fmla="*/ 1370 h 3375"/>
              <a:gd name="T98" fmla="*/ 307 w 4812"/>
              <a:gd name="T99" fmla="*/ 1550 h 3375"/>
              <a:gd name="T100" fmla="*/ 315 w 4812"/>
              <a:gd name="T101" fmla="*/ 2309 h 3375"/>
              <a:gd name="T102" fmla="*/ 586 w 4812"/>
              <a:gd name="T103" fmla="*/ 3375 h 3375"/>
              <a:gd name="T104" fmla="*/ 1308 w 4812"/>
              <a:gd name="T105" fmla="*/ 2872 h 3375"/>
              <a:gd name="T106" fmla="*/ 3769 w 4812"/>
              <a:gd name="T107" fmla="*/ 3375 h 3375"/>
              <a:gd name="T108" fmla="*/ 4491 w 4812"/>
              <a:gd name="T109" fmla="*/ 2309 h 3375"/>
              <a:gd name="T110" fmla="*/ 4504 w 4812"/>
              <a:gd name="T111" fmla="*/ 1550 h 3375"/>
              <a:gd name="T112" fmla="*/ 4778 w 4812"/>
              <a:gd name="T113" fmla="*/ 1495 h 3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12" h="3375">
                <a:moveTo>
                  <a:pt x="4065" y="2260"/>
                </a:moveTo>
                <a:lnTo>
                  <a:pt x="4065" y="2260"/>
                </a:lnTo>
                <a:cubicBezTo>
                  <a:pt x="4065" y="2334"/>
                  <a:pt x="4005" y="2394"/>
                  <a:pt x="3931" y="2394"/>
                </a:cubicBezTo>
                <a:lnTo>
                  <a:pt x="3473" y="2394"/>
                </a:lnTo>
                <a:cubicBezTo>
                  <a:pt x="3399" y="2394"/>
                  <a:pt x="3339" y="2334"/>
                  <a:pt x="3339" y="2260"/>
                </a:cubicBezTo>
                <a:lnTo>
                  <a:pt x="3339" y="2193"/>
                </a:lnTo>
                <a:cubicBezTo>
                  <a:pt x="3392" y="2146"/>
                  <a:pt x="3683" y="2081"/>
                  <a:pt x="3934" y="2047"/>
                </a:cubicBezTo>
                <a:cubicBezTo>
                  <a:pt x="4007" y="2049"/>
                  <a:pt x="4065" y="2108"/>
                  <a:pt x="4065" y="2181"/>
                </a:cubicBezTo>
                <a:lnTo>
                  <a:pt x="4065" y="2260"/>
                </a:lnTo>
                <a:lnTo>
                  <a:pt x="4065" y="2260"/>
                </a:lnTo>
                <a:close/>
                <a:moveTo>
                  <a:pt x="3931" y="1925"/>
                </a:moveTo>
                <a:lnTo>
                  <a:pt x="3931" y="1925"/>
                </a:lnTo>
                <a:lnTo>
                  <a:pt x="3923" y="1926"/>
                </a:lnTo>
                <a:cubicBezTo>
                  <a:pt x="3217" y="2021"/>
                  <a:pt x="3217" y="2137"/>
                  <a:pt x="3217" y="2181"/>
                </a:cubicBezTo>
                <a:lnTo>
                  <a:pt x="3217" y="2260"/>
                </a:lnTo>
                <a:cubicBezTo>
                  <a:pt x="3217" y="2401"/>
                  <a:pt x="3332" y="2516"/>
                  <a:pt x="3473" y="2516"/>
                </a:cubicBezTo>
                <a:lnTo>
                  <a:pt x="3931" y="2516"/>
                </a:lnTo>
                <a:cubicBezTo>
                  <a:pt x="4072" y="2516"/>
                  <a:pt x="4186" y="2401"/>
                  <a:pt x="4186" y="2260"/>
                </a:cubicBezTo>
                <a:lnTo>
                  <a:pt x="4186" y="2181"/>
                </a:lnTo>
                <a:cubicBezTo>
                  <a:pt x="4186" y="2040"/>
                  <a:pt x="4072" y="1925"/>
                  <a:pt x="3931" y="1925"/>
                </a:cubicBezTo>
                <a:lnTo>
                  <a:pt x="3931" y="1925"/>
                </a:lnTo>
                <a:close/>
                <a:moveTo>
                  <a:pt x="1458" y="2260"/>
                </a:moveTo>
                <a:lnTo>
                  <a:pt x="1458" y="2260"/>
                </a:lnTo>
                <a:cubicBezTo>
                  <a:pt x="1458" y="2334"/>
                  <a:pt x="1398" y="2394"/>
                  <a:pt x="1324" y="2394"/>
                </a:cubicBezTo>
                <a:lnTo>
                  <a:pt x="867" y="2394"/>
                </a:lnTo>
                <a:cubicBezTo>
                  <a:pt x="793" y="2394"/>
                  <a:pt x="733" y="2334"/>
                  <a:pt x="733" y="2260"/>
                </a:cubicBezTo>
                <a:lnTo>
                  <a:pt x="733" y="2181"/>
                </a:lnTo>
                <a:cubicBezTo>
                  <a:pt x="733" y="2108"/>
                  <a:pt x="791" y="2049"/>
                  <a:pt x="863" y="2047"/>
                </a:cubicBezTo>
                <a:cubicBezTo>
                  <a:pt x="1114" y="2081"/>
                  <a:pt x="1405" y="2146"/>
                  <a:pt x="1458" y="2193"/>
                </a:cubicBezTo>
                <a:lnTo>
                  <a:pt x="1458" y="2260"/>
                </a:lnTo>
                <a:lnTo>
                  <a:pt x="1458" y="2260"/>
                </a:lnTo>
                <a:close/>
                <a:moveTo>
                  <a:pt x="875" y="1926"/>
                </a:moveTo>
                <a:lnTo>
                  <a:pt x="875" y="1926"/>
                </a:lnTo>
                <a:lnTo>
                  <a:pt x="867" y="1925"/>
                </a:lnTo>
                <a:cubicBezTo>
                  <a:pt x="726" y="1925"/>
                  <a:pt x="611" y="2040"/>
                  <a:pt x="611" y="2181"/>
                </a:cubicBezTo>
                <a:lnTo>
                  <a:pt x="611" y="2260"/>
                </a:lnTo>
                <a:cubicBezTo>
                  <a:pt x="611" y="2401"/>
                  <a:pt x="726" y="2516"/>
                  <a:pt x="867" y="2516"/>
                </a:cubicBezTo>
                <a:lnTo>
                  <a:pt x="1324" y="2516"/>
                </a:lnTo>
                <a:cubicBezTo>
                  <a:pt x="1465" y="2516"/>
                  <a:pt x="1580" y="2401"/>
                  <a:pt x="1580" y="2260"/>
                </a:cubicBezTo>
                <a:lnTo>
                  <a:pt x="1580" y="2181"/>
                </a:lnTo>
                <a:cubicBezTo>
                  <a:pt x="1580" y="2137"/>
                  <a:pt x="1580" y="2021"/>
                  <a:pt x="875" y="1926"/>
                </a:cubicBezTo>
                <a:lnTo>
                  <a:pt x="875" y="1926"/>
                </a:lnTo>
                <a:close/>
                <a:moveTo>
                  <a:pt x="4681" y="1421"/>
                </a:moveTo>
                <a:lnTo>
                  <a:pt x="4681" y="1421"/>
                </a:lnTo>
                <a:cubicBezTo>
                  <a:pt x="4678" y="1425"/>
                  <a:pt x="4670" y="1428"/>
                  <a:pt x="4660" y="1428"/>
                </a:cubicBezTo>
                <a:lnTo>
                  <a:pt x="4504" y="1428"/>
                </a:lnTo>
                <a:cubicBezTo>
                  <a:pt x="4475" y="1429"/>
                  <a:pt x="4435" y="1401"/>
                  <a:pt x="4427" y="1371"/>
                </a:cubicBezTo>
                <a:lnTo>
                  <a:pt x="4354" y="1100"/>
                </a:lnTo>
                <a:cubicBezTo>
                  <a:pt x="4353" y="1095"/>
                  <a:pt x="4351" y="1086"/>
                  <a:pt x="4355" y="1081"/>
                </a:cubicBezTo>
                <a:cubicBezTo>
                  <a:pt x="4359" y="1076"/>
                  <a:pt x="4366" y="1074"/>
                  <a:pt x="4376" y="1074"/>
                </a:cubicBezTo>
                <a:lnTo>
                  <a:pt x="4532" y="1073"/>
                </a:lnTo>
                <a:lnTo>
                  <a:pt x="4533" y="1073"/>
                </a:lnTo>
                <a:cubicBezTo>
                  <a:pt x="4565" y="1073"/>
                  <a:pt x="4602" y="1101"/>
                  <a:pt x="4610" y="1131"/>
                </a:cubicBezTo>
                <a:lnTo>
                  <a:pt x="4682" y="1401"/>
                </a:lnTo>
                <a:cubicBezTo>
                  <a:pt x="4684" y="1406"/>
                  <a:pt x="4685" y="1415"/>
                  <a:pt x="4681" y="1421"/>
                </a:cubicBezTo>
                <a:lnTo>
                  <a:pt x="4681" y="1421"/>
                </a:lnTo>
                <a:close/>
                <a:moveTo>
                  <a:pt x="4368" y="2600"/>
                </a:moveTo>
                <a:lnTo>
                  <a:pt x="4368" y="2600"/>
                </a:lnTo>
                <a:cubicBezTo>
                  <a:pt x="4368" y="2683"/>
                  <a:pt x="4300" y="2750"/>
                  <a:pt x="4217" y="2750"/>
                </a:cubicBezTo>
                <a:lnTo>
                  <a:pt x="587" y="2750"/>
                </a:lnTo>
                <a:cubicBezTo>
                  <a:pt x="504" y="2750"/>
                  <a:pt x="437" y="2683"/>
                  <a:pt x="437" y="2600"/>
                </a:cubicBezTo>
                <a:lnTo>
                  <a:pt x="437" y="1500"/>
                </a:lnTo>
                <a:cubicBezTo>
                  <a:pt x="468" y="1474"/>
                  <a:pt x="491" y="1440"/>
                  <a:pt x="502" y="1402"/>
                </a:cubicBezTo>
                <a:lnTo>
                  <a:pt x="518" y="1342"/>
                </a:lnTo>
                <a:cubicBezTo>
                  <a:pt x="699" y="1400"/>
                  <a:pt x="1350" y="1583"/>
                  <a:pt x="2413" y="1583"/>
                </a:cubicBezTo>
                <a:cubicBezTo>
                  <a:pt x="3484" y="1583"/>
                  <a:pt x="4122" y="1397"/>
                  <a:pt x="4292" y="1340"/>
                </a:cubicBezTo>
                <a:lnTo>
                  <a:pt x="4309" y="1402"/>
                </a:lnTo>
                <a:cubicBezTo>
                  <a:pt x="4319" y="1438"/>
                  <a:pt x="4340" y="1469"/>
                  <a:pt x="4368" y="1495"/>
                </a:cubicBezTo>
                <a:lnTo>
                  <a:pt x="4368" y="2600"/>
                </a:lnTo>
                <a:lnTo>
                  <a:pt x="4368" y="2600"/>
                </a:lnTo>
                <a:close/>
                <a:moveTo>
                  <a:pt x="4219" y="3253"/>
                </a:moveTo>
                <a:lnTo>
                  <a:pt x="4219" y="3253"/>
                </a:lnTo>
                <a:lnTo>
                  <a:pt x="3769" y="3253"/>
                </a:lnTo>
                <a:cubicBezTo>
                  <a:pt x="3686" y="3253"/>
                  <a:pt x="3618" y="3185"/>
                  <a:pt x="3618" y="3102"/>
                </a:cubicBezTo>
                <a:lnTo>
                  <a:pt x="3618" y="2872"/>
                </a:lnTo>
                <a:lnTo>
                  <a:pt x="4217" y="2872"/>
                </a:lnTo>
                <a:cubicBezTo>
                  <a:pt x="4274" y="2872"/>
                  <a:pt x="4326" y="2855"/>
                  <a:pt x="4369" y="2825"/>
                </a:cubicBezTo>
                <a:lnTo>
                  <a:pt x="4369" y="3102"/>
                </a:lnTo>
                <a:cubicBezTo>
                  <a:pt x="4369" y="3185"/>
                  <a:pt x="4302" y="3253"/>
                  <a:pt x="4219" y="3253"/>
                </a:cubicBezTo>
                <a:lnTo>
                  <a:pt x="4219" y="3253"/>
                </a:lnTo>
                <a:close/>
                <a:moveTo>
                  <a:pt x="1187" y="3102"/>
                </a:moveTo>
                <a:lnTo>
                  <a:pt x="1187" y="3102"/>
                </a:lnTo>
                <a:cubicBezTo>
                  <a:pt x="1187" y="3185"/>
                  <a:pt x="1119" y="3253"/>
                  <a:pt x="1036" y="3253"/>
                </a:cubicBezTo>
                <a:lnTo>
                  <a:pt x="586" y="3253"/>
                </a:lnTo>
                <a:cubicBezTo>
                  <a:pt x="503" y="3253"/>
                  <a:pt x="436" y="3185"/>
                  <a:pt x="436" y="3102"/>
                </a:cubicBezTo>
                <a:lnTo>
                  <a:pt x="436" y="2826"/>
                </a:lnTo>
                <a:cubicBezTo>
                  <a:pt x="479" y="2855"/>
                  <a:pt x="531" y="2872"/>
                  <a:pt x="587" y="2872"/>
                </a:cubicBezTo>
                <a:lnTo>
                  <a:pt x="1187" y="2872"/>
                </a:lnTo>
                <a:lnTo>
                  <a:pt x="1187" y="3102"/>
                </a:lnTo>
                <a:lnTo>
                  <a:pt x="1187" y="3102"/>
                </a:lnTo>
                <a:close/>
                <a:moveTo>
                  <a:pt x="307" y="1428"/>
                </a:moveTo>
                <a:lnTo>
                  <a:pt x="307" y="1428"/>
                </a:lnTo>
                <a:lnTo>
                  <a:pt x="151" y="1428"/>
                </a:lnTo>
                <a:cubicBezTo>
                  <a:pt x="141" y="1428"/>
                  <a:pt x="133" y="1425"/>
                  <a:pt x="130" y="1421"/>
                </a:cubicBezTo>
                <a:cubicBezTo>
                  <a:pt x="126" y="1415"/>
                  <a:pt x="127" y="1406"/>
                  <a:pt x="129" y="1401"/>
                </a:cubicBezTo>
                <a:lnTo>
                  <a:pt x="201" y="1131"/>
                </a:lnTo>
                <a:cubicBezTo>
                  <a:pt x="209" y="1101"/>
                  <a:pt x="246" y="1073"/>
                  <a:pt x="279" y="1073"/>
                </a:cubicBezTo>
                <a:cubicBezTo>
                  <a:pt x="279" y="1073"/>
                  <a:pt x="279" y="1073"/>
                  <a:pt x="279" y="1073"/>
                </a:cubicBezTo>
                <a:lnTo>
                  <a:pt x="435" y="1074"/>
                </a:lnTo>
                <a:cubicBezTo>
                  <a:pt x="445" y="1074"/>
                  <a:pt x="452" y="1076"/>
                  <a:pt x="456" y="1081"/>
                </a:cubicBezTo>
                <a:cubicBezTo>
                  <a:pt x="458" y="1083"/>
                  <a:pt x="458" y="1087"/>
                  <a:pt x="458" y="1090"/>
                </a:cubicBezTo>
                <a:cubicBezTo>
                  <a:pt x="458" y="1091"/>
                  <a:pt x="458" y="1091"/>
                  <a:pt x="458" y="1091"/>
                </a:cubicBezTo>
                <a:cubicBezTo>
                  <a:pt x="458" y="1095"/>
                  <a:pt x="458" y="1098"/>
                  <a:pt x="457" y="1100"/>
                </a:cubicBezTo>
                <a:lnTo>
                  <a:pt x="384" y="1371"/>
                </a:lnTo>
                <a:cubicBezTo>
                  <a:pt x="376" y="1401"/>
                  <a:pt x="339" y="1428"/>
                  <a:pt x="307" y="1428"/>
                </a:cubicBezTo>
                <a:lnTo>
                  <a:pt x="307" y="1428"/>
                </a:lnTo>
                <a:lnTo>
                  <a:pt x="307" y="1428"/>
                </a:lnTo>
                <a:close/>
                <a:moveTo>
                  <a:pt x="2948" y="1444"/>
                </a:moveTo>
                <a:lnTo>
                  <a:pt x="2948" y="1444"/>
                </a:lnTo>
                <a:cubicBezTo>
                  <a:pt x="2948" y="1434"/>
                  <a:pt x="2947" y="1423"/>
                  <a:pt x="2947" y="1413"/>
                </a:cubicBezTo>
                <a:cubicBezTo>
                  <a:pt x="2947" y="1156"/>
                  <a:pt x="3155" y="948"/>
                  <a:pt x="3412" y="948"/>
                </a:cubicBezTo>
                <a:cubicBezTo>
                  <a:pt x="3635" y="948"/>
                  <a:pt x="3826" y="1109"/>
                  <a:pt x="3868" y="1324"/>
                </a:cubicBezTo>
                <a:cubicBezTo>
                  <a:pt x="3645" y="1371"/>
                  <a:pt x="3336" y="1419"/>
                  <a:pt x="2948" y="1444"/>
                </a:cubicBezTo>
                <a:lnTo>
                  <a:pt x="2948" y="1444"/>
                </a:lnTo>
                <a:close/>
                <a:moveTo>
                  <a:pt x="1401" y="121"/>
                </a:moveTo>
                <a:lnTo>
                  <a:pt x="1401" y="121"/>
                </a:lnTo>
                <a:lnTo>
                  <a:pt x="3410" y="121"/>
                </a:lnTo>
                <a:cubicBezTo>
                  <a:pt x="3539" y="121"/>
                  <a:pt x="3955" y="590"/>
                  <a:pt x="4218" y="1084"/>
                </a:cubicBezTo>
                <a:cubicBezTo>
                  <a:pt x="4218" y="1084"/>
                  <a:pt x="4229" y="1108"/>
                  <a:pt x="4233" y="1119"/>
                </a:cubicBezTo>
                <a:cubicBezTo>
                  <a:pt x="4234" y="1120"/>
                  <a:pt x="4234" y="1121"/>
                  <a:pt x="4235" y="1122"/>
                </a:cubicBezTo>
                <a:cubicBezTo>
                  <a:pt x="4236" y="1125"/>
                  <a:pt x="4236" y="1128"/>
                  <a:pt x="4236" y="1132"/>
                </a:cubicBezTo>
                <a:lnTo>
                  <a:pt x="4261" y="1222"/>
                </a:lnTo>
                <a:cubicBezTo>
                  <a:pt x="4215" y="1237"/>
                  <a:pt x="4123" y="1266"/>
                  <a:pt x="3987" y="1298"/>
                </a:cubicBezTo>
                <a:cubicBezTo>
                  <a:pt x="3932" y="1028"/>
                  <a:pt x="3693" y="826"/>
                  <a:pt x="3412" y="826"/>
                </a:cubicBezTo>
                <a:cubicBezTo>
                  <a:pt x="3088" y="826"/>
                  <a:pt x="2825" y="1089"/>
                  <a:pt x="2825" y="1413"/>
                </a:cubicBezTo>
                <a:cubicBezTo>
                  <a:pt x="2825" y="1425"/>
                  <a:pt x="2826" y="1438"/>
                  <a:pt x="2827" y="1451"/>
                </a:cubicBezTo>
                <a:cubicBezTo>
                  <a:pt x="2697" y="1457"/>
                  <a:pt x="2559" y="1461"/>
                  <a:pt x="2413" y="1461"/>
                </a:cubicBezTo>
                <a:cubicBezTo>
                  <a:pt x="1364" y="1461"/>
                  <a:pt x="712" y="1276"/>
                  <a:pt x="550" y="1224"/>
                </a:cubicBezTo>
                <a:lnTo>
                  <a:pt x="575" y="1132"/>
                </a:lnTo>
                <a:cubicBezTo>
                  <a:pt x="576" y="1126"/>
                  <a:pt x="576" y="1120"/>
                  <a:pt x="577" y="1115"/>
                </a:cubicBezTo>
                <a:cubicBezTo>
                  <a:pt x="833" y="621"/>
                  <a:pt x="1270" y="121"/>
                  <a:pt x="1401" y="121"/>
                </a:cubicBezTo>
                <a:lnTo>
                  <a:pt x="1401" y="121"/>
                </a:lnTo>
                <a:close/>
                <a:moveTo>
                  <a:pt x="4800" y="1370"/>
                </a:moveTo>
                <a:lnTo>
                  <a:pt x="4800" y="1370"/>
                </a:lnTo>
                <a:lnTo>
                  <a:pt x="4727" y="1099"/>
                </a:lnTo>
                <a:cubicBezTo>
                  <a:pt x="4705" y="1016"/>
                  <a:pt x="4619" y="951"/>
                  <a:pt x="4533" y="951"/>
                </a:cubicBezTo>
                <a:lnTo>
                  <a:pt x="4532" y="951"/>
                </a:lnTo>
                <a:lnTo>
                  <a:pt x="4376" y="952"/>
                </a:lnTo>
                <a:cubicBezTo>
                  <a:pt x="4346" y="952"/>
                  <a:pt x="4319" y="960"/>
                  <a:pt x="4296" y="974"/>
                </a:cubicBezTo>
                <a:cubicBezTo>
                  <a:pt x="4085" y="598"/>
                  <a:pt x="3644" y="0"/>
                  <a:pt x="3410" y="0"/>
                </a:cubicBezTo>
                <a:lnTo>
                  <a:pt x="1401" y="0"/>
                </a:lnTo>
                <a:cubicBezTo>
                  <a:pt x="1180" y="0"/>
                  <a:pt x="752" y="547"/>
                  <a:pt x="515" y="974"/>
                </a:cubicBezTo>
                <a:cubicBezTo>
                  <a:pt x="492" y="960"/>
                  <a:pt x="465" y="952"/>
                  <a:pt x="435" y="952"/>
                </a:cubicBezTo>
                <a:lnTo>
                  <a:pt x="279" y="951"/>
                </a:lnTo>
                <a:lnTo>
                  <a:pt x="279" y="951"/>
                </a:lnTo>
                <a:cubicBezTo>
                  <a:pt x="192" y="951"/>
                  <a:pt x="106" y="1016"/>
                  <a:pt x="84" y="1099"/>
                </a:cubicBezTo>
                <a:lnTo>
                  <a:pt x="11" y="1370"/>
                </a:lnTo>
                <a:cubicBezTo>
                  <a:pt x="0" y="1415"/>
                  <a:pt x="7" y="1460"/>
                  <a:pt x="33" y="1495"/>
                </a:cubicBezTo>
                <a:cubicBezTo>
                  <a:pt x="60" y="1529"/>
                  <a:pt x="103" y="1550"/>
                  <a:pt x="150" y="1550"/>
                </a:cubicBezTo>
                <a:lnTo>
                  <a:pt x="307" y="1550"/>
                </a:lnTo>
                <a:lnTo>
                  <a:pt x="307" y="1550"/>
                </a:lnTo>
                <a:cubicBezTo>
                  <a:pt x="310" y="1550"/>
                  <a:pt x="312" y="1549"/>
                  <a:pt x="315" y="1549"/>
                </a:cubicBezTo>
                <a:lnTo>
                  <a:pt x="315" y="2309"/>
                </a:lnTo>
                <a:lnTo>
                  <a:pt x="314" y="2309"/>
                </a:lnTo>
                <a:lnTo>
                  <a:pt x="314" y="3102"/>
                </a:lnTo>
                <a:cubicBezTo>
                  <a:pt x="314" y="3252"/>
                  <a:pt x="436" y="3375"/>
                  <a:pt x="586" y="3375"/>
                </a:cubicBezTo>
                <a:lnTo>
                  <a:pt x="1036" y="3375"/>
                </a:lnTo>
                <a:cubicBezTo>
                  <a:pt x="1186" y="3375"/>
                  <a:pt x="1308" y="3252"/>
                  <a:pt x="1308" y="3102"/>
                </a:cubicBezTo>
                <a:lnTo>
                  <a:pt x="1308" y="2872"/>
                </a:lnTo>
                <a:lnTo>
                  <a:pt x="3497" y="2872"/>
                </a:lnTo>
                <a:lnTo>
                  <a:pt x="3497" y="3102"/>
                </a:lnTo>
                <a:cubicBezTo>
                  <a:pt x="3497" y="3252"/>
                  <a:pt x="3619" y="3375"/>
                  <a:pt x="3769" y="3375"/>
                </a:cubicBezTo>
                <a:lnTo>
                  <a:pt x="4219" y="3375"/>
                </a:lnTo>
                <a:cubicBezTo>
                  <a:pt x="4369" y="3375"/>
                  <a:pt x="4491" y="3252"/>
                  <a:pt x="4491" y="3102"/>
                </a:cubicBezTo>
                <a:lnTo>
                  <a:pt x="4491" y="2309"/>
                </a:lnTo>
                <a:lnTo>
                  <a:pt x="4490" y="2309"/>
                </a:lnTo>
                <a:lnTo>
                  <a:pt x="4490" y="1549"/>
                </a:lnTo>
                <a:cubicBezTo>
                  <a:pt x="4495" y="1549"/>
                  <a:pt x="4499" y="1550"/>
                  <a:pt x="4504" y="1550"/>
                </a:cubicBezTo>
                <a:lnTo>
                  <a:pt x="4505" y="1550"/>
                </a:lnTo>
                <a:lnTo>
                  <a:pt x="4661" y="1550"/>
                </a:lnTo>
                <a:cubicBezTo>
                  <a:pt x="4708" y="1550"/>
                  <a:pt x="4751" y="1529"/>
                  <a:pt x="4778" y="1495"/>
                </a:cubicBezTo>
                <a:cubicBezTo>
                  <a:pt x="4804" y="1460"/>
                  <a:pt x="4812" y="1415"/>
                  <a:pt x="4800" y="137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AE206275-7C8C-6391-C5E9-2CB4F1AAF75D}"/>
              </a:ext>
            </a:extLst>
          </p:cNvPr>
          <p:cNvSpPr/>
          <p:nvPr/>
        </p:nvSpPr>
        <p:spPr>
          <a:xfrm>
            <a:off x="3677369" y="3083858"/>
            <a:ext cx="233080" cy="98613"/>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9">
            <a:extLst>
              <a:ext uri="{FF2B5EF4-FFF2-40B4-BE49-F238E27FC236}">
                <a16:creationId xmlns:a16="http://schemas.microsoft.com/office/drawing/2014/main" id="{510CD7DB-5ADF-0FA5-066E-FDC007334FD0}"/>
              </a:ext>
            </a:extLst>
          </p:cNvPr>
          <p:cNvSpPr>
            <a:spLocks noChangeAspect="1" noEditPoints="1"/>
          </p:cNvSpPr>
          <p:nvPr/>
        </p:nvSpPr>
        <p:spPr bwMode="auto">
          <a:xfrm>
            <a:off x="5688432" y="2762788"/>
            <a:ext cx="815135" cy="839366"/>
          </a:xfrm>
          <a:custGeom>
            <a:avLst/>
            <a:gdLst>
              <a:gd name="T0" fmla="*/ 3054 w 4650"/>
              <a:gd name="T1" fmla="*/ 1525 h 4799"/>
              <a:gd name="T2" fmla="*/ 4046 w 4650"/>
              <a:gd name="T3" fmla="*/ 1525 h 4799"/>
              <a:gd name="T4" fmla="*/ 3054 w 4650"/>
              <a:gd name="T5" fmla="*/ 1525 h 4799"/>
              <a:gd name="T6" fmla="*/ 2922 w 4650"/>
              <a:gd name="T7" fmla="*/ 1525 h 4799"/>
              <a:gd name="T8" fmla="*/ 3550 w 4650"/>
              <a:gd name="T9" fmla="*/ 897 h 4799"/>
              <a:gd name="T10" fmla="*/ 3550 w 4650"/>
              <a:gd name="T11" fmla="*/ 2153 h 4799"/>
              <a:gd name="T12" fmla="*/ 2922 w 4650"/>
              <a:gd name="T13" fmla="*/ 1525 h 4799"/>
              <a:gd name="T14" fmla="*/ 4191 w 4650"/>
              <a:gd name="T15" fmla="*/ 2119 h 4799"/>
              <a:gd name="T16" fmla="*/ 2859 w 4650"/>
              <a:gd name="T17" fmla="*/ 2095 h 4799"/>
              <a:gd name="T18" fmla="*/ 2000 w 4650"/>
              <a:gd name="T19" fmla="*/ 2100 h 4799"/>
              <a:gd name="T20" fmla="*/ 2815 w 4650"/>
              <a:gd name="T21" fmla="*/ 2684 h 4799"/>
              <a:gd name="T22" fmla="*/ 2966 w 4650"/>
              <a:gd name="T23" fmla="*/ 4212 h 4799"/>
              <a:gd name="T24" fmla="*/ 3656 w 4650"/>
              <a:gd name="T25" fmla="*/ 4667 h 4799"/>
              <a:gd name="T26" fmla="*/ 4227 w 4650"/>
              <a:gd name="T27" fmla="*/ 3395 h 4799"/>
              <a:gd name="T28" fmla="*/ 4512 w 4650"/>
              <a:gd name="T29" fmla="*/ 3251 h 4799"/>
              <a:gd name="T30" fmla="*/ 4191 w 4650"/>
              <a:gd name="T31" fmla="*/ 2119 h 4799"/>
              <a:gd name="T32" fmla="*/ 2696 w 4650"/>
              <a:gd name="T33" fmla="*/ 2984 h 4799"/>
              <a:gd name="T34" fmla="*/ 2685 w 4650"/>
              <a:gd name="T35" fmla="*/ 2723 h 4799"/>
              <a:gd name="T36" fmla="*/ 1861 w 4650"/>
              <a:gd name="T37" fmla="*/ 2112 h 4799"/>
              <a:gd name="T38" fmla="*/ 1001 w 4650"/>
              <a:gd name="T39" fmla="*/ 1932 h 4799"/>
              <a:gd name="T40" fmla="*/ 1018 w 4650"/>
              <a:gd name="T41" fmla="*/ 1802 h 4799"/>
              <a:gd name="T42" fmla="*/ 1916 w 4650"/>
              <a:gd name="T43" fmla="*/ 1896 h 4799"/>
              <a:gd name="T44" fmla="*/ 2900 w 4650"/>
              <a:gd name="T45" fmla="*/ 1967 h 4799"/>
              <a:gd name="T46" fmla="*/ 2950 w 4650"/>
              <a:gd name="T47" fmla="*/ 1996 h 4799"/>
              <a:gd name="T48" fmla="*/ 4118 w 4650"/>
              <a:gd name="T49" fmla="*/ 1996 h 4799"/>
              <a:gd name="T50" fmla="*/ 4205 w 4650"/>
              <a:gd name="T51" fmla="*/ 1976 h 4799"/>
              <a:gd name="T52" fmla="*/ 4374 w 4650"/>
              <a:gd name="T53" fmla="*/ 266 h 4799"/>
              <a:gd name="T54" fmla="*/ 267 w 4650"/>
              <a:gd name="T55" fmla="*/ 130 h 4799"/>
              <a:gd name="T56" fmla="*/ 131 w 4650"/>
              <a:gd name="T57" fmla="*/ 2848 h 4799"/>
              <a:gd name="T58" fmla="*/ 2696 w 4650"/>
              <a:gd name="T59" fmla="*/ 2984 h 4799"/>
              <a:gd name="T60" fmla="*/ 4644 w 4650"/>
              <a:gd name="T61" fmla="*/ 3137 h 4799"/>
              <a:gd name="T62" fmla="*/ 4643 w 4650"/>
              <a:gd name="T63" fmla="*/ 3290 h 4799"/>
              <a:gd name="T64" fmla="*/ 4351 w 4650"/>
              <a:gd name="T65" fmla="*/ 3456 h 4799"/>
              <a:gd name="T66" fmla="*/ 3656 w 4650"/>
              <a:gd name="T67" fmla="*/ 4799 h 4799"/>
              <a:gd name="T68" fmla="*/ 2837 w 4650"/>
              <a:gd name="T69" fmla="*/ 4235 h 4799"/>
              <a:gd name="T70" fmla="*/ 2701 w 4650"/>
              <a:gd name="T71" fmla="*/ 3116 h 4799"/>
              <a:gd name="T72" fmla="*/ 0 w 4650"/>
              <a:gd name="T73" fmla="*/ 2848 h 4799"/>
              <a:gd name="T74" fmla="*/ 267 w 4650"/>
              <a:gd name="T75" fmla="*/ 0 h 4799"/>
              <a:gd name="T76" fmla="*/ 4505 w 4650"/>
              <a:gd name="T77" fmla="*/ 266 h 4799"/>
              <a:gd name="T78" fmla="*/ 4501 w 4650"/>
              <a:gd name="T79" fmla="*/ 2242 h 4799"/>
              <a:gd name="T80" fmla="*/ 4644 w 4650"/>
              <a:gd name="T81" fmla="*/ 3137 h 4799"/>
              <a:gd name="T82" fmla="*/ 1269 w 4650"/>
              <a:gd name="T83" fmla="*/ 1105 h 4799"/>
              <a:gd name="T84" fmla="*/ 420 w 4650"/>
              <a:gd name="T85" fmla="*/ 1927 h 4799"/>
              <a:gd name="T86" fmla="*/ 373 w 4650"/>
              <a:gd name="T87" fmla="*/ 1814 h 4799"/>
              <a:gd name="T88" fmla="*/ 1315 w 4650"/>
              <a:gd name="T89" fmla="*/ 965 h 4799"/>
              <a:gd name="T90" fmla="*/ 2715 w 4650"/>
              <a:gd name="T91" fmla="*/ 301 h 4799"/>
              <a:gd name="T92" fmla="*/ 2808 w 4650"/>
              <a:gd name="T93" fmla="*/ 394 h 4799"/>
              <a:gd name="T94" fmla="*/ 1636 w 4650"/>
              <a:gd name="T95" fmla="*/ 1472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50" h="4799">
                <a:moveTo>
                  <a:pt x="3054" y="1525"/>
                </a:moveTo>
                <a:lnTo>
                  <a:pt x="3054" y="1525"/>
                </a:lnTo>
                <a:cubicBezTo>
                  <a:pt x="3054" y="1799"/>
                  <a:pt x="3276" y="2021"/>
                  <a:pt x="3550" y="2021"/>
                </a:cubicBezTo>
                <a:cubicBezTo>
                  <a:pt x="3823" y="2021"/>
                  <a:pt x="4046" y="1799"/>
                  <a:pt x="4046" y="1525"/>
                </a:cubicBezTo>
                <a:cubicBezTo>
                  <a:pt x="4046" y="1252"/>
                  <a:pt x="3823" y="1029"/>
                  <a:pt x="3550" y="1029"/>
                </a:cubicBezTo>
                <a:cubicBezTo>
                  <a:pt x="3276" y="1029"/>
                  <a:pt x="3054" y="1252"/>
                  <a:pt x="3054" y="1525"/>
                </a:cubicBezTo>
                <a:lnTo>
                  <a:pt x="3054" y="1525"/>
                </a:lnTo>
                <a:close/>
                <a:moveTo>
                  <a:pt x="2922" y="1525"/>
                </a:moveTo>
                <a:lnTo>
                  <a:pt x="2922" y="1525"/>
                </a:lnTo>
                <a:cubicBezTo>
                  <a:pt x="2922" y="1179"/>
                  <a:pt x="3204" y="897"/>
                  <a:pt x="3550" y="897"/>
                </a:cubicBezTo>
                <a:cubicBezTo>
                  <a:pt x="3896" y="897"/>
                  <a:pt x="4178" y="1179"/>
                  <a:pt x="4178" y="1525"/>
                </a:cubicBezTo>
                <a:cubicBezTo>
                  <a:pt x="4178" y="1871"/>
                  <a:pt x="3896" y="2153"/>
                  <a:pt x="3550" y="2153"/>
                </a:cubicBezTo>
                <a:cubicBezTo>
                  <a:pt x="3204" y="2153"/>
                  <a:pt x="2922" y="1871"/>
                  <a:pt x="2922" y="1525"/>
                </a:cubicBezTo>
                <a:lnTo>
                  <a:pt x="2922" y="1525"/>
                </a:lnTo>
                <a:close/>
                <a:moveTo>
                  <a:pt x="4191" y="2119"/>
                </a:moveTo>
                <a:lnTo>
                  <a:pt x="4191" y="2119"/>
                </a:lnTo>
                <a:cubicBezTo>
                  <a:pt x="4032" y="2318"/>
                  <a:pt x="3791" y="2435"/>
                  <a:pt x="3534" y="2435"/>
                </a:cubicBezTo>
                <a:cubicBezTo>
                  <a:pt x="3267" y="2435"/>
                  <a:pt x="3017" y="2309"/>
                  <a:pt x="2859" y="2095"/>
                </a:cubicBezTo>
                <a:lnTo>
                  <a:pt x="2030" y="1985"/>
                </a:lnTo>
                <a:lnTo>
                  <a:pt x="2000" y="2100"/>
                </a:lnTo>
                <a:lnTo>
                  <a:pt x="2786" y="2633"/>
                </a:lnTo>
                <a:cubicBezTo>
                  <a:pt x="2804" y="2644"/>
                  <a:pt x="2814" y="2664"/>
                  <a:pt x="2815" y="2684"/>
                </a:cubicBezTo>
                <a:lnTo>
                  <a:pt x="2849" y="3433"/>
                </a:lnTo>
                <a:lnTo>
                  <a:pt x="2966" y="4212"/>
                </a:lnTo>
                <a:cubicBezTo>
                  <a:pt x="2993" y="4347"/>
                  <a:pt x="3091" y="4667"/>
                  <a:pt x="3412" y="4667"/>
                </a:cubicBezTo>
                <a:lnTo>
                  <a:pt x="3656" y="4667"/>
                </a:lnTo>
                <a:cubicBezTo>
                  <a:pt x="3930" y="4667"/>
                  <a:pt x="4066" y="4432"/>
                  <a:pt x="4102" y="4211"/>
                </a:cubicBezTo>
                <a:lnTo>
                  <a:pt x="4227" y="3395"/>
                </a:lnTo>
                <a:cubicBezTo>
                  <a:pt x="4231" y="3370"/>
                  <a:pt x="4250" y="3349"/>
                  <a:pt x="4274" y="3342"/>
                </a:cubicBezTo>
                <a:cubicBezTo>
                  <a:pt x="4394" y="3308"/>
                  <a:pt x="4473" y="3271"/>
                  <a:pt x="4512" y="3251"/>
                </a:cubicBezTo>
                <a:cubicBezTo>
                  <a:pt x="4512" y="3212"/>
                  <a:pt x="4512" y="3174"/>
                  <a:pt x="4513" y="3136"/>
                </a:cubicBezTo>
                <a:cubicBezTo>
                  <a:pt x="4517" y="2681"/>
                  <a:pt x="4520" y="2318"/>
                  <a:pt x="4191" y="2119"/>
                </a:cubicBezTo>
                <a:lnTo>
                  <a:pt x="4191" y="2119"/>
                </a:lnTo>
                <a:close/>
                <a:moveTo>
                  <a:pt x="2696" y="2984"/>
                </a:moveTo>
                <a:lnTo>
                  <a:pt x="2696" y="2984"/>
                </a:lnTo>
                <a:lnTo>
                  <a:pt x="2685" y="2723"/>
                </a:lnTo>
                <a:lnTo>
                  <a:pt x="1888" y="2183"/>
                </a:lnTo>
                <a:cubicBezTo>
                  <a:pt x="1865" y="2167"/>
                  <a:pt x="1854" y="2139"/>
                  <a:pt x="1861" y="2112"/>
                </a:cubicBezTo>
                <a:lnTo>
                  <a:pt x="1877" y="2049"/>
                </a:lnTo>
                <a:lnTo>
                  <a:pt x="1001" y="1932"/>
                </a:lnTo>
                <a:cubicBezTo>
                  <a:pt x="965" y="1928"/>
                  <a:pt x="939" y="1895"/>
                  <a:pt x="944" y="1859"/>
                </a:cubicBezTo>
                <a:cubicBezTo>
                  <a:pt x="949" y="1822"/>
                  <a:pt x="982" y="1797"/>
                  <a:pt x="1018" y="1802"/>
                </a:cubicBezTo>
                <a:lnTo>
                  <a:pt x="1910" y="1920"/>
                </a:lnTo>
                <a:lnTo>
                  <a:pt x="1916" y="1896"/>
                </a:lnTo>
                <a:cubicBezTo>
                  <a:pt x="1925" y="1863"/>
                  <a:pt x="1955" y="1842"/>
                  <a:pt x="1989" y="1847"/>
                </a:cubicBezTo>
                <a:lnTo>
                  <a:pt x="2900" y="1967"/>
                </a:lnTo>
                <a:cubicBezTo>
                  <a:pt x="2901" y="1967"/>
                  <a:pt x="2902" y="1967"/>
                  <a:pt x="2902" y="1967"/>
                </a:cubicBezTo>
                <a:cubicBezTo>
                  <a:pt x="2922" y="1969"/>
                  <a:pt x="2939" y="1980"/>
                  <a:pt x="2950" y="1996"/>
                </a:cubicBezTo>
                <a:cubicBezTo>
                  <a:pt x="3083" y="2189"/>
                  <a:pt x="3301" y="2304"/>
                  <a:pt x="3534" y="2304"/>
                </a:cubicBezTo>
                <a:cubicBezTo>
                  <a:pt x="3767" y="2304"/>
                  <a:pt x="3986" y="2189"/>
                  <a:pt x="4118" y="1996"/>
                </a:cubicBezTo>
                <a:cubicBezTo>
                  <a:pt x="4129" y="1980"/>
                  <a:pt x="4147" y="1969"/>
                  <a:pt x="4166" y="1967"/>
                </a:cubicBezTo>
                <a:cubicBezTo>
                  <a:pt x="4179" y="1966"/>
                  <a:pt x="4193" y="1969"/>
                  <a:pt x="4205" y="1976"/>
                </a:cubicBezTo>
                <a:cubicBezTo>
                  <a:pt x="4271" y="2010"/>
                  <a:pt x="4326" y="2049"/>
                  <a:pt x="4374" y="2092"/>
                </a:cubicBezTo>
                <a:lnTo>
                  <a:pt x="4374" y="266"/>
                </a:lnTo>
                <a:cubicBezTo>
                  <a:pt x="4374" y="191"/>
                  <a:pt x="4313" y="130"/>
                  <a:pt x="4237" y="130"/>
                </a:cubicBezTo>
                <a:lnTo>
                  <a:pt x="267" y="130"/>
                </a:lnTo>
                <a:cubicBezTo>
                  <a:pt x="192" y="130"/>
                  <a:pt x="131" y="191"/>
                  <a:pt x="131" y="266"/>
                </a:cubicBezTo>
                <a:lnTo>
                  <a:pt x="131" y="2848"/>
                </a:lnTo>
                <a:cubicBezTo>
                  <a:pt x="131" y="2923"/>
                  <a:pt x="192" y="2984"/>
                  <a:pt x="267" y="2984"/>
                </a:cubicBezTo>
                <a:lnTo>
                  <a:pt x="2696" y="2984"/>
                </a:lnTo>
                <a:lnTo>
                  <a:pt x="2696" y="2984"/>
                </a:lnTo>
                <a:close/>
                <a:moveTo>
                  <a:pt x="4644" y="3137"/>
                </a:moveTo>
                <a:lnTo>
                  <a:pt x="4644" y="3137"/>
                </a:lnTo>
                <a:cubicBezTo>
                  <a:pt x="4644" y="3187"/>
                  <a:pt x="4643" y="3238"/>
                  <a:pt x="4643" y="3290"/>
                </a:cubicBezTo>
                <a:cubicBezTo>
                  <a:pt x="4643" y="3312"/>
                  <a:pt x="4632" y="3332"/>
                  <a:pt x="4614" y="3345"/>
                </a:cubicBezTo>
                <a:cubicBezTo>
                  <a:pt x="4610" y="3347"/>
                  <a:pt x="4525" y="3402"/>
                  <a:pt x="4351" y="3456"/>
                </a:cubicBezTo>
                <a:lnTo>
                  <a:pt x="4232" y="4232"/>
                </a:lnTo>
                <a:cubicBezTo>
                  <a:pt x="4176" y="4576"/>
                  <a:pt x="3950" y="4799"/>
                  <a:pt x="3656" y="4799"/>
                </a:cubicBezTo>
                <a:lnTo>
                  <a:pt x="3412" y="4799"/>
                </a:lnTo>
                <a:cubicBezTo>
                  <a:pt x="3122" y="4799"/>
                  <a:pt x="2907" y="4588"/>
                  <a:pt x="2837" y="4235"/>
                </a:cubicBezTo>
                <a:lnTo>
                  <a:pt x="2713" y="3412"/>
                </a:lnTo>
                <a:lnTo>
                  <a:pt x="2701" y="3116"/>
                </a:lnTo>
                <a:lnTo>
                  <a:pt x="267" y="3116"/>
                </a:lnTo>
                <a:cubicBezTo>
                  <a:pt x="120" y="3116"/>
                  <a:pt x="0" y="2996"/>
                  <a:pt x="0" y="2848"/>
                </a:cubicBezTo>
                <a:lnTo>
                  <a:pt x="0" y="266"/>
                </a:lnTo>
                <a:cubicBezTo>
                  <a:pt x="0" y="119"/>
                  <a:pt x="120" y="0"/>
                  <a:pt x="267" y="0"/>
                </a:cubicBezTo>
                <a:lnTo>
                  <a:pt x="4237" y="0"/>
                </a:lnTo>
                <a:cubicBezTo>
                  <a:pt x="4385" y="0"/>
                  <a:pt x="4505" y="119"/>
                  <a:pt x="4505" y="266"/>
                </a:cubicBezTo>
                <a:lnTo>
                  <a:pt x="4505" y="2219"/>
                </a:lnTo>
                <a:cubicBezTo>
                  <a:pt x="4505" y="2227"/>
                  <a:pt x="4503" y="2235"/>
                  <a:pt x="4501" y="2242"/>
                </a:cubicBezTo>
                <a:cubicBezTo>
                  <a:pt x="4650" y="2484"/>
                  <a:pt x="4647" y="2804"/>
                  <a:pt x="4644" y="3137"/>
                </a:cubicBezTo>
                <a:lnTo>
                  <a:pt x="4644" y="3137"/>
                </a:lnTo>
                <a:close/>
                <a:moveTo>
                  <a:pt x="1269" y="1105"/>
                </a:moveTo>
                <a:lnTo>
                  <a:pt x="1269" y="1105"/>
                </a:lnTo>
                <a:lnTo>
                  <a:pt x="466" y="1907"/>
                </a:lnTo>
                <a:cubicBezTo>
                  <a:pt x="453" y="1920"/>
                  <a:pt x="436" y="1927"/>
                  <a:pt x="420" y="1927"/>
                </a:cubicBezTo>
                <a:cubicBezTo>
                  <a:pt x="403" y="1927"/>
                  <a:pt x="386" y="1920"/>
                  <a:pt x="373" y="1907"/>
                </a:cubicBezTo>
                <a:cubicBezTo>
                  <a:pt x="347" y="1882"/>
                  <a:pt x="347" y="1840"/>
                  <a:pt x="373" y="1814"/>
                </a:cubicBezTo>
                <a:lnTo>
                  <a:pt x="1222" y="965"/>
                </a:lnTo>
                <a:cubicBezTo>
                  <a:pt x="1248" y="939"/>
                  <a:pt x="1289" y="939"/>
                  <a:pt x="1315" y="965"/>
                </a:cubicBezTo>
                <a:lnTo>
                  <a:pt x="1683" y="1333"/>
                </a:lnTo>
                <a:lnTo>
                  <a:pt x="2715" y="301"/>
                </a:lnTo>
                <a:cubicBezTo>
                  <a:pt x="2740" y="275"/>
                  <a:pt x="2782" y="275"/>
                  <a:pt x="2808" y="301"/>
                </a:cubicBezTo>
                <a:cubicBezTo>
                  <a:pt x="2834" y="327"/>
                  <a:pt x="2834" y="368"/>
                  <a:pt x="2808" y="394"/>
                </a:cubicBezTo>
                <a:lnTo>
                  <a:pt x="1729" y="1472"/>
                </a:lnTo>
                <a:cubicBezTo>
                  <a:pt x="1704" y="1498"/>
                  <a:pt x="1662" y="1498"/>
                  <a:pt x="1636" y="1472"/>
                </a:cubicBezTo>
                <a:lnTo>
                  <a:pt x="1269" y="110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A9713D21-5481-A2BE-9A6F-481ABB771537}"/>
              </a:ext>
            </a:extLst>
          </p:cNvPr>
          <p:cNvSpPr>
            <a:spLocks noChangeAspect="1" noEditPoints="1"/>
          </p:cNvSpPr>
          <p:nvPr/>
        </p:nvSpPr>
        <p:spPr bwMode="auto">
          <a:xfrm>
            <a:off x="7830546" y="2774227"/>
            <a:ext cx="925750" cy="776923"/>
          </a:xfrm>
          <a:custGeom>
            <a:avLst/>
            <a:gdLst>
              <a:gd name="T0" fmla="*/ 4989 w 5760"/>
              <a:gd name="T1" fmla="*/ 4230 h 4834"/>
              <a:gd name="T2" fmla="*/ 3013 w 5760"/>
              <a:gd name="T3" fmla="*/ 3547 h 4834"/>
              <a:gd name="T4" fmla="*/ 3699 w 5760"/>
              <a:gd name="T5" fmla="*/ 4186 h 4834"/>
              <a:gd name="T6" fmla="*/ 1679 w 5760"/>
              <a:gd name="T7" fmla="*/ 4186 h 4834"/>
              <a:gd name="T8" fmla="*/ 2365 w 5760"/>
              <a:gd name="T9" fmla="*/ 3547 h 4834"/>
              <a:gd name="T10" fmla="*/ 5174 w 5760"/>
              <a:gd name="T11" fmla="*/ 3540 h 4834"/>
              <a:gd name="T12" fmla="*/ 4323 w 5760"/>
              <a:gd name="T13" fmla="*/ 4391 h 4834"/>
              <a:gd name="T14" fmla="*/ 4217 w 5760"/>
              <a:gd name="T15" fmla="*/ 3434 h 4834"/>
              <a:gd name="T16" fmla="*/ 3843 w 5760"/>
              <a:gd name="T17" fmla="*/ 3500 h 4834"/>
              <a:gd name="T18" fmla="*/ 3046 w 5760"/>
              <a:gd name="T19" fmla="*/ 4396 h 4834"/>
              <a:gd name="T20" fmla="*/ 2873 w 5760"/>
              <a:gd name="T21" fmla="*/ 3465 h 4834"/>
              <a:gd name="T22" fmla="*/ 2505 w 5760"/>
              <a:gd name="T23" fmla="*/ 3465 h 4834"/>
              <a:gd name="T24" fmla="*/ 2332 w 5760"/>
              <a:gd name="T25" fmla="*/ 4396 h 4834"/>
              <a:gd name="T26" fmla="*/ 1534 w 5760"/>
              <a:gd name="T27" fmla="*/ 3500 h 4834"/>
              <a:gd name="T28" fmla="*/ 4317 w 5760"/>
              <a:gd name="T29" fmla="*/ 3080 h 4834"/>
              <a:gd name="T30" fmla="*/ 5002 w 5760"/>
              <a:gd name="T31" fmla="*/ 2442 h 4834"/>
              <a:gd name="T32" fmla="*/ 3465 w 5760"/>
              <a:gd name="T33" fmla="*/ 2657 h 4834"/>
              <a:gd name="T34" fmla="*/ 3699 w 5760"/>
              <a:gd name="T35" fmla="*/ 2468 h 4834"/>
              <a:gd name="T36" fmla="*/ 1498 w 5760"/>
              <a:gd name="T37" fmla="*/ 2470 h 4834"/>
              <a:gd name="T38" fmla="*/ 1677 w 5760"/>
              <a:gd name="T39" fmla="*/ 3031 h 4834"/>
              <a:gd name="T40" fmla="*/ 2156 w 5760"/>
              <a:gd name="T41" fmla="*/ 2685 h 4834"/>
              <a:gd name="T42" fmla="*/ 4969 w 5760"/>
              <a:gd name="T43" fmla="*/ 2266 h 4834"/>
              <a:gd name="T44" fmla="*/ 5142 w 5760"/>
              <a:gd name="T45" fmla="*/ 3196 h 4834"/>
              <a:gd name="T46" fmla="*/ 4172 w 5760"/>
              <a:gd name="T47" fmla="*/ 3162 h 4834"/>
              <a:gd name="T48" fmla="*/ 1793 w 5760"/>
              <a:gd name="T49" fmla="*/ 2161 h 4834"/>
              <a:gd name="T50" fmla="*/ 2316 w 5760"/>
              <a:gd name="T51" fmla="*/ 2685 h 4834"/>
              <a:gd name="T52" fmla="*/ 1793 w 5760"/>
              <a:gd name="T53" fmla="*/ 3210 h 4834"/>
              <a:gd name="T54" fmla="*/ 1267 w 5760"/>
              <a:gd name="T55" fmla="*/ 2685 h 4834"/>
              <a:gd name="T56" fmla="*/ 1793 w 5760"/>
              <a:gd name="T57" fmla="*/ 2161 h 4834"/>
              <a:gd name="T58" fmla="*/ 3295 w 5760"/>
              <a:gd name="T59" fmla="*/ 2144 h 4834"/>
              <a:gd name="T60" fmla="*/ 463 w 5760"/>
              <a:gd name="T61" fmla="*/ 1739 h 4834"/>
              <a:gd name="T62" fmla="*/ 1117 w 5760"/>
              <a:gd name="T63" fmla="*/ 2193 h 4834"/>
              <a:gd name="T64" fmla="*/ 4346 w 5760"/>
              <a:gd name="T65" fmla="*/ 2018 h 4834"/>
              <a:gd name="T66" fmla="*/ 4365 w 5760"/>
              <a:gd name="T67" fmla="*/ 1322 h 4834"/>
              <a:gd name="T68" fmla="*/ 3421 w 5760"/>
              <a:gd name="T69" fmla="*/ 2022 h 4834"/>
              <a:gd name="T70" fmla="*/ 4365 w 5760"/>
              <a:gd name="T71" fmla="*/ 1161 h 4834"/>
              <a:gd name="T72" fmla="*/ 5161 w 5760"/>
              <a:gd name="T73" fmla="*/ 2055 h 4834"/>
              <a:gd name="T74" fmla="*/ 4193 w 5760"/>
              <a:gd name="T75" fmla="*/ 2091 h 4834"/>
              <a:gd name="T76" fmla="*/ 4365 w 5760"/>
              <a:gd name="T77" fmla="*/ 1161 h 4834"/>
              <a:gd name="T78" fmla="*/ 3838 w 5760"/>
              <a:gd name="T79" fmla="*/ 2069 h 4834"/>
              <a:gd name="T80" fmla="*/ 3816 w 5760"/>
              <a:gd name="T81" fmla="*/ 2343 h 4834"/>
              <a:gd name="T82" fmla="*/ 3039 w 5760"/>
              <a:gd name="T83" fmla="*/ 3289 h 4834"/>
              <a:gd name="T84" fmla="*/ 2517 w 5760"/>
              <a:gd name="T85" fmla="*/ 2629 h 4834"/>
              <a:gd name="T86" fmla="*/ 2232 w 5760"/>
              <a:gd name="T87" fmla="*/ 2088 h 4834"/>
              <a:gd name="T88" fmla="*/ 2901 w 5760"/>
              <a:gd name="T89" fmla="*/ 1217 h 4834"/>
              <a:gd name="T90" fmla="*/ 1552 w 5760"/>
              <a:gd name="T91" fmla="*/ 1868 h 4834"/>
              <a:gd name="T92" fmla="*/ 1901 w 5760"/>
              <a:gd name="T93" fmla="*/ 1075 h 4834"/>
              <a:gd name="T94" fmla="*/ 5755 w 5760"/>
              <a:gd name="T95" fmla="*/ 298 h 4834"/>
              <a:gd name="T96" fmla="*/ 5404 w 5760"/>
              <a:gd name="T97" fmla="*/ 4834 h 4834"/>
              <a:gd name="T98" fmla="*/ 953 w 5760"/>
              <a:gd name="T99" fmla="*/ 2657 h 4834"/>
              <a:gd name="T100" fmla="*/ 145 w 5760"/>
              <a:gd name="T101" fmla="*/ 1973 h 4834"/>
              <a:gd name="T102" fmla="*/ 848 w 5760"/>
              <a:gd name="T103" fmla="*/ 1215 h 4834"/>
              <a:gd name="T104" fmla="*/ 1199 w 5760"/>
              <a:gd name="T105" fmla="*/ 2372 h 4834"/>
              <a:gd name="T106" fmla="*/ 1265 w 5760"/>
              <a:gd name="T107" fmla="*/ 4668 h 4834"/>
              <a:gd name="T108" fmla="*/ 5578 w 5760"/>
              <a:gd name="T109" fmla="*/ 271 h 4834"/>
              <a:gd name="T110" fmla="*/ 1119 w 5760"/>
              <a:gd name="T111" fmla="*/ 312 h 4834"/>
              <a:gd name="T112" fmla="*/ 2423 w 5760"/>
              <a:gd name="T113" fmla="*/ 1032 h 4834"/>
              <a:gd name="T114" fmla="*/ 2128 w 5760"/>
              <a:gd name="T115" fmla="*/ 2053 h 4834"/>
              <a:gd name="T116" fmla="*/ 1485 w 5760"/>
              <a:gd name="T117" fmla="*/ 2039 h 4834"/>
              <a:gd name="T118" fmla="*/ 972 w 5760"/>
              <a:gd name="T119" fmla="*/ 244 h 4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60" h="4834">
                <a:moveTo>
                  <a:pt x="4365" y="3533"/>
                </a:moveTo>
                <a:lnTo>
                  <a:pt x="4346" y="3537"/>
                </a:lnTo>
                <a:lnTo>
                  <a:pt x="4330" y="3547"/>
                </a:lnTo>
                <a:lnTo>
                  <a:pt x="4320" y="3563"/>
                </a:lnTo>
                <a:lnTo>
                  <a:pt x="4317" y="3582"/>
                </a:lnTo>
                <a:lnTo>
                  <a:pt x="4317" y="4186"/>
                </a:lnTo>
                <a:lnTo>
                  <a:pt x="4320" y="4206"/>
                </a:lnTo>
                <a:lnTo>
                  <a:pt x="4330" y="4219"/>
                </a:lnTo>
                <a:lnTo>
                  <a:pt x="4346" y="4230"/>
                </a:lnTo>
                <a:lnTo>
                  <a:pt x="4365" y="4235"/>
                </a:lnTo>
                <a:lnTo>
                  <a:pt x="4969" y="4235"/>
                </a:lnTo>
                <a:lnTo>
                  <a:pt x="4989" y="4230"/>
                </a:lnTo>
                <a:lnTo>
                  <a:pt x="5002" y="4219"/>
                </a:lnTo>
                <a:lnTo>
                  <a:pt x="5013" y="4206"/>
                </a:lnTo>
                <a:lnTo>
                  <a:pt x="5018" y="4186"/>
                </a:lnTo>
                <a:lnTo>
                  <a:pt x="5018" y="3582"/>
                </a:lnTo>
                <a:lnTo>
                  <a:pt x="5013" y="3563"/>
                </a:lnTo>
                <a:lnTo>
                  <a:pt x="5002" y="3547"/>
                </a:lnTo>
                <a:lnTo>
                  <a:pt x="4989" y="3537"/>
                </a:lnTo>
                <a:lnTo>
                  <a:pt x="4969" y="3533"/>
                </a:lnTo>
                <a:lnTo>
                  <a:pt x="4365" y="3533"/>
                </a:lnTo>
                <a:close/>
                <a:moveTo>
                  <a:pt x="3046" y="3533"/>
                </a:moveTo>
                <a:lnTo>
                  <a:pt x="3028" y="3537"/>
                </a:lnTo>
                <a:lnTo>
                  <a:pt x="3013" y="3547"/>
                </a:lnTo>
                <a:lnTo>
                  <a:pt x="3002" y="3563"/>
                </a:lnTo>
                <a:lnTo>
                  <a:pt x="2999" y="3582"/>
                </a:lnTo>
                <a:lnTo>
                  <a:pt x="2999" y="4186"/>
                </a:lnTo>
                <a:lnTo>
                  <a:pt x="3002" y="4206"/>
                </a:lnTo>
                <a:lnTo>
                  <a:pt x="3013" y="4219"/>
                </a:lnTo>
                <a:lnTo>
                  <a:pt x="3028" y="4230"/>
                </a:lnTo>
                <a:lnTo>
                  <a:pt x="3046" y="4235"/>
                </a:lnTo>
                <a:lnTo>
                  <a:pt x="3650" y="4235"/>
                </a:lnTo>
                <a:lnTo>
                  <a:pt x="3669" y="4230"/>
                </a:lnTo>
                <a:lnTo>
                  <a:pt x="3685" y="4219"/>
                </a:lnTo>
                <a:lnTo>
                  <a:pt x="3695" y="4206"/>
                </a:lnTo>
                <a:lnTo>
                  <a:pt x="3699" y="4186"/>
                </a:lnTo>
                <a:lnTo>
                  <a:pt x="3699" y="3582"/>
                </a:lnTo>
                <a:lnTo>
                  <a:pt x="3695" y="3563"/>
                </a:lnTo>
                <a:lnTo>
                  <a:pt x="3685" y="3547"/>
                </a:lnTo>
                <a:lnTo>
                  <a:pt x="3669" y="3537"/>
                </a:lnTo>
                <a:lnTo>
                  <a:pt x="3650" y="3533"/>
                </a:lnTo>
                <a:lnTo>
                  <a:pt x="3046" y="3533"/>
                </a:lnTo>
                <a:close/>
                <a:moveTo>
                  <a:pt x="1728" y="3533"/>
                </a:moveTo>
                <a:lnTo>
                  <a:pt x="1709" y="3537"/>
                </a:lnTo>
                <a:lnTo>
                  <a:pt x="1693" y="3547"/>
                </a:lnTo>
                <a:lnTo>
                  <a:pt x="1683" y="3563"/>
                </a:lnTo>
                <a:lnTo>
                  <a:pt x="1679" y="3582"/>
                </a:lnTo>
                <a:lnTo>
                  <a:pt x="1679" y="4186"/>
                </a:lnTo>
                <a:lnTo>
                  <a:pt x="1683" y="4206"/>
                </a:lnTo>
                <a:lnTo>
                  <a:pt x="1693" y="4219"/>
                </a:lnTo>
                <a:lnTo>
                  <a:pt x="1709" y="4230"/>
                </a:lnTo>
                <a:lnTo>
                  <a:pt x="1728" y="4235"/>
                </a:lnTo>
                <a:lnTo>
                  <a:pt x="2332" y="4235"/>
                </a:lnTo>
                <a:lnTo>
                  <a:pt x="2349" y="4230"/>
                </a:lnTo>
                <a:lnTo>
                  <a:pt x="2365" y="4219"/>
                </a:lnTo>
                <a:lnTo>
                  <a:pt x="2376" y="4206"/>
                </a:lnTo>
                <a:lnTo>
                  <a:pt x="2379" y="4186"/>
                </a:lnTo>
                <a:lnTo>
                  <a:pt x="2379" y="3582"/>
                </a:lnTo>
                <a:lnTo>
                  <a:pt x="2376" y="3563"/>
                </a:lnTo>
                <a:lnTo>
                  <a:pt x="2365" y="3547"/>
                </a:lnTo>
                <a:lnTo>
                  <a:pt x="2349" y="3537"/>
                </a:lnTo>
                <a:lnTo>
                  <a:pt x="2332" y="3533"/>
                </a:lnTo>
                <a:lnTo>
                  <a:pt x="1728" y="3533"/>
                </a:lnTo>
                <a:close/>
                <a:moveTo>
                  <a:pt x="4365" y="3373"/>
                </a:moveTo>
                <a:lnTo>
                  <a:pt x="4969" y="3373"/>
                </a:lnTo>
                <a:lnTo>
                  <a:pt x="5011" y="3376"/>
                </a:lnTo>
                <a:lnTo>
                  <a:pt x="5051" y="3389"/>
                </a:lnTo>
                <a:lnTo>
                  <a:pt x="5086" y="3408"/>
                </a:lnTo>
                <a:lnTo>
                  <a:pt x="5118" y="3434"/>
                </a:lnTo>
                <a:lnTo>
                  <a:pt x="5142" y="3465"/>
                </a:lnTo>
                <a:lnTo>
                  <a:pt x="5161" y="3500"/>
                </a:lnTo>
                <a:lnTo>
                  <a:pt x="5174" y="3540"/>
                </a:lnTo>
                <a:lnTo>
                  <a:pt x="5179" y="3582"/>
                </a:lnTo>
                <a:lnTo>
                  <a:pt x="5179" y="4186"/>
                </a:lnTo>
                <a:lnTo>
                  <a:pt x="5174" y="4228"/>
                </a:lnTo>
                <a:lnTo>
                  <a:pt x="5161" y="4267"/>
                </a:lnTo>
                <a:lnTo>
                  <a:pt x="5142" y="4303"/>
                </a:lnTo>
                <a:lnTo>
                  <a:pt x="5118" y="4335"/>
                </a:lnTo>
                <a:lnTo>
                  <a:pt x="5086" y="4359"/>
                </a:lnTo>
                <a:lnTo>
                  <a:pt x="5051" y="4378"/>
                </a:lnTo>
                <a:lnTo>
                  <a:pt x="5011" y="4391"/>
                </a:lnTo>
                <a:lnTo>
                  <a:pt x="4969" y="4396"/>
                </a:lnTo>
                <a:lnTo>
                  <a:pt x="4365" y="4396"/>
                </a:lnTo>
                <a:lnTo>
                  <a:pt x="4323" y="4391"/>
                </a:lnTo>
                <a:lnTo>
                  <a:pt x="4283" y="4378"/>
                </a:lnTo>
                <a:lnTo>
                  <a:pt x="4248" y="4359"/>
                </a:lnTo>
                <a:lnTo>
                  <a:pt x="4217" y="4335"/>
                </a:lnTo>
                <a:lnTo>
                  <a:pt x="4193" y="4303"/>
                </a:lnTo>
                <a:lnTo>
                  <a:pt x="4172" y="4267"/>
                </a:lnTo>
                <a:lnTo>
                  <a:pt x="4159" y="4228"/>
                </a:lnTo>
                <a:lnTo>
                  <a:pt x="4156" y="4186"/>
                </a:lnTo>
                <a:lnTo>
                  <a:pt x="4156" y="3582"/>
                </a:lnTo>
                <a:lnTo>
                  <a:pt x="4159" y="3540"/>
                </a:lnTo>
                <a:lnTo>
                  <a:pt x="4172" y="3500"/>
                </a:lnTo>
                <a:lnTo>
                  <a:pt x="4193" y="3465"/>
                </a:lnTo>
                <a:lnTo>
                  <a:pt x="4217" y="3434"/>
                </a:lnTo>
                <a:lnTo>
                  <a:pt x="4248" y="3408"/>
                </a:lnTo>
                <a:lnTo>
                  <a:pt x="4283" y="3389"/>
                </a:lnTo>
                <a:lnTo>
                  <a:pt x="4323" y="3376"/>
                </a:lnTo>
                <a:lnTo>
                  <a:pt x="4365" y="3373"/>
                </a:lnTo>
                <a:close/>
                <a:moveTo>
                  <a:pt x="3046" y="3373"/>
                </a:moveTo>
                <a:lnTo>
                  <a:pt x="3650" y="3373"/>
                </a:lnTo>
                <a:lnTo>
                  <a:pt x="3692" y="3376"/>
                </a:lnTo>
                <a:lnTo>
                  <a:pt x="3732" y="3389"/>
                </a:lnTo>
                <a:lnTo>
                  <a:pt x="3767" y="3408"/>
                </a:lnTo>
                <a:lnTo>
                  <a:pt x="3798" y="3434"/>
                </a:lnTo>
                <a:lnTo>
                  <a:pt x="3824" y="3465"/>
                </a:lnTo>
                <a:lnTo>
                  <a:pt x="3843" y="3500"/>
                </a:lnTo>
                <a:lnTo>
                  <a:pt x="3856" y="3540"/>
                </a:lnTo>
                <a:lnTo>
                  <a:pt x="3859" y="3582"/>
                </a:lnTo>
                <a:lnTo>
                  <a:pt x="3859" y="4186"/>
                </a:lnTo>
                <a:lnTo>
                  <a:pt x="3856" y="4228"/>
                </a:lnTo>
                <a:lnTo>
                  <a:pt x="3843" y="4267"/>
                </a:lnTo>
                <a:lnTo>
                  <a:pt x="3824" y="4303"/>
                </a:lnTo>
                <a:lnTo>
                  <a:pt x="3798" y="4335"/>
                </a:lnTo>
                <a:lnTo>
                  <a:pt x="3767" y="4359"/>
                </a:lnTo>
                <a:lnTo>
                  <a:pt x="3732" y="4378"/>
                </a:lnTo>
                <a:lnTo>
                  <a:pt x="3692" y="4391"/>
                </a:lnTo>
                <a:lnTo>
                  <a:pt x="3650" y="4396"/>
                </a:lnTo>
                <a:lnTo>
                  <a:pt x="3046" y="4396"/>
                </a:lnTo>
                <a:lnTo>
                  <a:pt x="3004" y="4391"/>
                </a:lnTo>
                <a:lnTo>
                  <a:pt x="2966" y="4378"/>
                </a:lnTo>
                <a:lnTo>
                  <a:pt x="2929" y="4359"/>
                </a:lnTo>
                <a:lnTo>
                  <a:pt x="2897" y="4335"/>
                </a:lnTo>
                <a:lnTo>
                  <a:pt x="2873" y="4303"/>
                </a:lnTo>
                <a:lnTo>
                  <a:pt x="2854" y="4267"/>
                </a:lnTo>
                <a:lnTo>
                  <a:pt x="2842" y="4228"/>
                </a:lnTo>
                <a:lnTo>
                  <a:pt x="2836" y="4186"/>
                </a:lnTo>
                <a:lnTo>
                  <a:pt x="2836" y="3582"/>
                </a:lnTo>
                <a:lnTo>
                  <a:pt x="2842" y="3540"/>
                </a:lnTo>
                <a:lnTo>
                  <a:pt x="2854" y="3500"/>
                </a:lnTo>
                <a:lnTo>
                  <a:pt x="2873" y="3465"/>
                </a:lnTo>
                <a:lnTo>
                  <a:pt x="2897" y="3434"/>
                </a:lnTo>
                <a:lnTo>
                  <a:pt x="2929" y="3408"/>
                </a:lnTo>
                <a:lnTo>
                  <a:pt x="2966" y="3389"/>
                </a:lnTo>
                <a:lnTo>
                  <a:pt x="3004" y="3376"/>
                </a:lnTo>
                <a:lnTo>
                  <a:pt x="3046" y="3373"/>
                </a:lnTo>
                <a:close/>
                <a:moveTo>
                  <a:pt x="1728" y="3373"/>
                </a:moveTo>
                <a:lnTo>
                  <a:pt x="2332" y="3373"/>
                </a:lnTo>
                <a:lnTo>
                  <a:pt x="2374" y="3376"/>
                </a:lnTo>
                <a:lnTo>
                  <a:pt x="2412" y="3389"/>
                </a:lnTo>
                <a:lnTo>
                  <a:pt x="2449" y="3408"/>
                </a:lnTo>
                <a:lnTo>
                  <a:pt x="2479" y="3434"/>
                </a:lnTo>
                <a:lnTo>
                  <a:pt x="2505" y="3465"/>
                </a:lnTo>
                <a:lnTo>
                  <a:pt x="2524" y="3500"/>
                </a:lnTo>
                <a:lnTo>
                  <a:pt x="2536" y="3540"/>
                </a:lnTo>
                <a:lnTo>
                  <a:pt x="2541" y="3582"/>
                </a:lnTo>
                <a:lnTo>
                  <a:pt x="2541" y="4186"/>
                </a:lnTo>
                <a:lnTo>
                  <a:pt x="2536" y="4228"/>
                </a:lnTo>
                <a:lnTo>
                  <a:pt x="2524" y="4267"/>
                </a:lnTo>
                <a:lnTo>
                  <a:pt x="2505" y="4303"/>
                </a:lnTo>
                <a:lnTo>
                  <a:pt x="2479" y="4335"/>
                </a:lnTo>
                <a:lnTo>
                  <a:pt x="2449" y="4359"/>
                </a:lnTo>
                <a:lnTo>
                  <a:pt x="2412" y="4378"/>
                </a:lnTo>
                <a:lnTo>
                  <a:pt x="2374" y="4391"/>
                </a:lnTo>
                <a:lnTo>
                  <a:pt x="2332" y="4396"/>
                </a:lnTo>
                <a:lnTo>
                  <a:pt x="1728" y="4396"/>
                </a:lnTo>
                <a:lnTo>
                  <a:pt x="1684" y="4391"/>
                </a:lnTo>
                <a:lnTo>
                  <a:pt x="1646" y="4378"/>
                </a:lnTo>
                <a:lnTo>
                  <a:pt x="1611" y="4359"/>
                </a:lnTo>
                <a:lnTo>
                  <a:pt x="1580" y="4335"/>
                </a:lnTo>
                <a:lnTo>
                  <a:pt x="1553" y="4303"/>
                </a:lnTo>
                <a:lnTo>
                  <a:pt x="1534" y="4267"/>
                </a:lnTo>
                <a:lnTo>
                  <a:pt x="1522" y="4228"/>
                </a:lnTo>
                <a:lnTo>
                  <a:pt x="1519" y="4186"/>
                </a:lnTo>
                <a:lnTo>
                  <a:pt x="1519" y="3582"/>
                </a:lnTo>
                <a:lnTo>
                  <a:pt x="1522" y="3540"/>
                </a:lnTo>
                <a:lnTo>
                  <a:pt x="1534" y="3500"/>
                </a:lnTo>
                <a:lnTo>
                  <a:pt x="1553" y="3465"/>
                </a:lnTo>
                <a:lnTo>
                  <a:pt x="1580" y="3434"/>
                </a:lnTo>
                <a:lnTo>
                  <a:pt x="1611" y="3408"/>
                </a:lnTo>
                <a:lnTo>
                  <a:pt x="1646" y="3389"/>
                </a:lnTo>
                <a:lnTo>
                  <a:pt x="1684" y="3376"/>
                </a:lnTo>
                <a:lnTo>
                  <a:pt x="1728" y="3373"/>
                </a:lnTo>
                <a:close/>
                <a:moveTo>
                  <a:pt x="4365" y="2428"/>
                </a:moveTo>
                <a:lnTo>
                  <a:pt x="4346" y="2432"/>
                </a:lnTo>
                <a:lnTo>
                  <a:pt x="4330" y="2442"/>
                </a:lnTo>
                <a:lnTo>
                  <a:pt x="4320" y="2458"/>
                </a:lnTo>
                <a:lnTo>
                  <a:pt x="4317" y="2475"/>
                </a:lnTo>
                <a:lnTo>
                  <a:pt x="4317" y="3080"/>
                </a:lnTo>
                <a:lnTo>
                  <a:pt x="4320" y="3099"/>
                </a:lnTo>
                <a:lnTo>
                  <a:pt x="4330" y="3114"/>
                </a:lnTo>
                <a:lnTo>
                  <a:pt x="4346" y="3125"/>
                </a:lnTo>
                <a:lnTo>
                  <a:pt x="4365" y="3128"/>
                </a:lnTo>
                <a:lnTo>
                  <a:pt x="4969" y="3128"/>
                </a:lnTo>
                <a:lnTo>
                  <a:pt x="4989" y="3125"/>
                </a:lnTo>
                <a:lnTo>
                  <a:pt x="5002" y="3114"/>
                </a:lnTo>
                <a:lnTo>
                  <a:pt x="5013" y="3099"/>
                </a:lnTo>
                <a:lnTo>
                  <a:pt x="5018" y="3080"/>
                </a:lnTo>
                <a:lnTo>
                  <a:pt x="5018" y="2475"/>
                </a:lnTo>
                <a:lnTo>
                  <a:pt x="5013" y="2458"/>
                </a:lnTo>
                <a:lnTo>
                  <a:pt x="5002" y="2442"/>
                </a:lnTo>
                <a:lnTo>
                  <a:pt x="4989" y="2432"/>
                </a:lnTo>
                <a:lnTo>
                  <a:pt x="4969" y="2428"/>
                </a:lnTo>
                <a:lnTo>
                  <a:pt x="4365" y="2428"/>
                </a:lnTo>
                <a:close/>
                <a:moveTo>
                  <a:pt x="3529" y="2428"/>
                </a:moveTo>
                <a:lnTo>
                  <a:pt x="3540" y="2498"/>
                </a:lnTo>
                <a:lnTo>
                  <a:pt x="3545" y="2571"/>
                </a:lnTo>
                <a:lnTo>
                  <a:pt x="3543" y="2592"/>
                </a:lnTo>
                <a:lnTo>
                  <a:pt x="3536" y="2613"/>
                </a:lnTo>
                <a:lnTo>
                  <a:pt x="3524" y="2631"/>
                </a:lnTo>
                <a:lnTo>
                  <a:pt x="3507" y="2645"/>
                </a:lnTo>
                <a:lnTo>
                  <a:pt x="3487" y="2654"/>
                </a:lnTo>
                <a:lnTo>
                  <a:pt x="3465" y="2657"/>
                </a:lnTo>
                <a:lnTo>
                  <a:pt x="2999" y="2657"/>
                </a:lnTo>
                <a:lnTo>
                  <a:pt x="2999" y="3086"/>
                </a:lnTo>
                <a:lnTo>
                  <a:pt x="3000" y="3102"/>
                </a:lnTo>
                <a:lnTo>
                  <a:pt x="3011" y="3116"/>
                </a:lnTo>
                <a:lnTo>
                  <a:pt x="3023" y="3125"/>
                </a:lnTo>
                <a:lnTo>
                  <a:pt x="3039" y="3128"/>
                </a:lnTo>
                <a:lnTo>
                  <a:pt x="3657" y="3128"/>
                </a:lnTo>
                <a:lnTo>
                  <a:pt x="3672" y="3125"/>
                </a:lnTo>
                <a:lnTo>
                  <a:pt x="3686" y="3116"/>
                </a:lnTo>
                <a:lnTo>
                  <a:pt x="3695" y="3102"/>
                </a:lnTo>
                <a:lnTo>
                  <a:pt x="3699" y="3086"/>
                </a:lnTo>
                <a:lnTo>
                  <a:pt x="3699" y="2468"/>
                </a:lnTo>
                <a:lnTo>
                  <a:pt x="3695" y="2453"/>
                </a:lnTo>
                <a:lnTo>
                  <a:pt x="3686" y="2441"/>
                </a:lnTo>
                <a:lnTo>
                  <a:pt x="3672" y="2430"/>
                </a:lnTo>
                <a:lnTo>
                  <a:pt x="3657" y="2428"/>
                </a:lnTo>
                <a:lnTo>
                  <a:pt x="3529" y="2428"/>
                </a:lnTo>
                <a:close/>
                <a:moveTo>
                  <a:pt x="1793" y="2322"/>
                </a:moveTo>
                <a:lnTo>
                  <a:pt x="1733" y="2327"/>
                </a:lnTo>
                <a:lnTo>
                  <a:pt x="1677" y="2341"/>
                </a:lnTo>
                <a:lnTo>
                  <a:pt x="1625" y="2362"/>
                </a:lnTo>
                <a:lnTo>
                  <a:pt x="1578" y="2392"/>
                </a:lnTo>
                <a:lnTo>
                  <a:pt x="1534" y="2428"/>
                </a:lnTo>
                <a:lnTo>
                  <a:pt x="1498" y="2470"/>
                </a:lnTo>
                <a:lnTo>
                  <a:pt x="1468" y="2519"/>
                </a:lnTo>
                <a:lnTo>
                  <a:pt x="1447" y="2571"/>
                </a:lnTo>
                <a:lnTo>
                  <a:pt x="1433" y="2627"/>
                </a:lnTo>
                <a:lnTo>
                  <a:pt x="1428" y="2685"/>
                </a:lnTo>
                <a:lnTo>
                  <a:pt x="1433" y="2744"/>
                </a:lnTo>
                <a:lnTo>
                  <a:pt x="1447" y="2800"/>
                </a:lnTo>
                <a:lnTo>
                  <a:pt x="1468" y="2853"/>
                </a:lnTo>
                <a:lnTo>
                  <a:pt x="1498" y="2901"/>
                </a:lnTo>
                <a:lnTo>
                  <a:pt x="1534" y="2943"/>
                </a:lnTo>
                <a:lnTo>
                  <a:pt x="1578" y="2980"/>
                </a:lnTo>
                <a:lnTo>
                  <a:pt x="1625" y="3010"/>
                </a:lnTo>
                <a:lnTo>
                  <a:pt x="1677" y="3031"/>
                </a:lnTo>
                <a:lnTo>
                  <a:pt x="1733" y="3045"/>
                </a:lnTo>
                <a:lnTo>
                  <a:pt x="1793" y="3050"/>
                </a:lnTo>
                <a:lnTo>
                  <a:pt x="1850" y="3045"/>
                </a:lnTo>
                <a:lnTo>
                  <a:pt x="1906" y="3031"/>
                </a:lnTo>
                <a:lnTo>
                  <a:pt x="1958" y="3010"/>
                </a:lnTo>
                <a:lnTo>
                  <a:pt x="2007" y="2980"/>
                </a:lnTo>
                <a:lnTo>
                  <a:pt x="2049" y="2943"/>
                </a:lnTo>
                <a:lnTo>
                  <a:pt x="2086" y="2901"/>
                </a:lnTo>
                <a:lnTo>
                  <a:pt x="2115" y="2853"/>
                </a:lnTo>
                <a:lnTo>
                  <a:pt x="2138" y="2800"/>
                </a:lnTo>
                <a:lnTo>
                  <a:pt x="2150" y="2744"/>
                </a:lnTo>
                <a:lnTo>
                  <a:pt x="2156" y="2685"/>
                </a:lnTo>
                <a:lnTo>
                  <a:pt x="2150" y="2627"/>
                </a:lnTo>
                <a:lnTo>
                  <a:pt x="2138" y="2571"/>
                </a:lnTo>
                <a:lnTo>
                  <a:pt x="2115" y="2519"/>
                </a:lnTo>
                <a:lnTo>
                  <a:pt x="2086" y="2470"/>
                </a:lnTo>
                <a:lnTo>
                  <a:pt x="2049" y="2428"/>
                </a:lnTo>
                <a:lnTo>
                  <a:pt x="2007" y="2392"/>
                </a:lnTo>
                <a:lnTo>
                  <a:pt x="1958" y="2362"/>
                </a:lnTo>
                <a:lnTo>
                  <a:pt x="1906" y="2341"/>
                </a:lnTo>
                <a:lnTo>
                  <a:pt x="1850" y="2327"/>
                </a:lnTo>
                <a:lnTo>
                  <a:pt x="1793" y="2322"/>
                </a:lnTo>
                <a:close/>
                <a:moveTo>
                  <a:pt x="4365" y="2266"/>
                </a:moveTo>
                <a:lnTo>
                  <a:pt x="4969" y="2266"/>
                </a:lnTo>
                <a:lnTo>
                  <a:pt x="5011" y="2271"/>
                </a:lnTo>
                <a:lnTo>
                  <a:pt x="5051" y="2283"/>
                </a:lnTo>
                <a:lnTo>
                  <a:pt x="5086" y="2303"/>
                </a:lnTo>
                <a:lnTo>
                  <a:pt x="5118" y="2327"/>
                </a:lnTo>
                <a:lnTo>
                  <a:pt x="5142" y="2358"/>
                </a:lnTo>
                <a:lnTo>
                  <a:pt x="5161" y="2395"/>
                </a:lnTo>
                <a:lnTo>
                  <a:pt x="5174" y="2434"/>
                </a:lnTo>
                <a:lnTo>
                  <a:pt x="5179" y="2475"/>
                </a:lnTo>
                <a:lnTo>
                  <a:pt x="5179" y="3080"/>
                </a:lnTo>
                <a:lnTo>
                  <a:pt x="5174" y="3121"/>
                </a:lnTo>
                <a:lnTo>
                  <a:pt x="5161" y="3162"/>
                </a:lnTo>
                <a:lnTo>
                  <a:pt x="5142" y="3196"/>
                </a:lnTo>
                <a:lnTo>
                  <a:pt x="5118" y="3228"/>
                </a:lnTo>
                <a:lnTo>
                  <a:pt x="5086" y="3254"/>
                </a:lnTo>
                <a:lnTo>
                  <a:pt x="5051" y="3273"/>
                </a:lnTo>
                <a:lnTo>
                  <a:pt x="5011" y="3286"/>
                </a:lnTo>
                <a:lnTo>
                  <a:pt x="4969" y="3289"/>
                </a:lnTo>
                <a:lnTo>
                  <a:pt x="4365" y="3289"/>
                </a:lnTo>
                <a:lnTo>
                  <a:pt x="4323" y="3286"/>
                </a:lnTo>
                <a:lnTo>
                  <a:pt x="4283" y="3273"/>
                </a:lnTo>
                <a:lnTo>
                  <a:pt x="4248" y="3254"/>
                </a:lnTo>
                <a:lnTo>
                  <a:pt x="4217" y="3228"/>
                </a:lnTo>
                <a:lnTo>
                  <a:pt x="4193" y="3196"/>
                </a:lnTo>
                <a:lnTo>
                  <a:pt x="4172" y="3162"/>
                </a:lnTo>
                <a:lnTo>
                  <a:pt x="4159" y="3121"/>
                </a:lnTo>
                <a:lnTo>
                  <a:pt x="4156" y="3080"/>
                </a:lnTo>
                <a:lnTo>
                  <a:pt x="4156" y="2475"/>
                </a:lnTo>
                <a:lnTo>
                  <a:pt x="4159" y="2434"/>
                </a:lnTo>
                <a:lnTo>
                  <a:pt x="4172" y="2395"/>
                </a:lnTo>
                <a:lnTo>
                  <a:pt x="4193" y="2358"/>
                </a:lnTo>
                <a:lnTo>
                  <a:pt x="4217" y="2327"/>
                </a:lnTo>
                <a:lnTo>
                  <a:pt x="4248" y="2303"/>
                </a:lnTo>
                <a:lnTo>
                  <a:pt x="4283" y="2283"/>
                </a:lnTo>
                <a:lnTo>
                  <a:pt x="4323" y="2271"/>
                </a:lnTo>
                <a:lnTo>
                  <a:pt x="4365" y="2266"/>
                </a:lnTo>
                <a:close/>
                <a:moveTo>
                  <a:pt x="1793" y="2161"/>
                </a:moveTo>
                <a:lnTo>
                  <a:pt x="1862" y="2165"/>
                </a:lnTo>
                <a:lnTo>
                  <a:pt x="1930" y="2179"/>
                </a:lnTo>
                <a:lnTo>
                  <a:pt x="1997" y="2201"/>
                </a:lnTo>
                <a:lnTo>
                  <a:pt x="2056" y="2233"/>
                </a:lnTo>
                <a:lnTo>
                  <a:pt x="2112" y="2269"/>
                </a:lnTo>
                <a:lnTo>
                  <a:pt x="2163" y="2315"/>
                </a:lnTo>
                <a:lnTo>
                  <a:pt x="2208" y="2365"/>
                </a:lnTo>
                <a:lnTo>
                  <a:pt x="2245" y="2421"/>
                </a:lnTo>
                <a:lnTo>
                  <a:pt x="2276" y="2481"/>
                </a:lnTo>
                <a:lnTo>
                  <a:pt x="2299" y="2547"/>
                </a:lnTo>
                <a:lnTo>
                  <a:pt x="2313" y="2615"/>
                </a:lnTo>
                <a:lnTo>
                  <a:pt x="2316" y="2685"/>
                </a:lnTo>
                <a:lnTo>
                  <a:pt x="2313" y="2757"/>
                </a:lnTo>
                <a:lnTo>
                  <a:pt x="2299" y="2825"/>
                </a:lnTo>
                <a:lnTo>
                  <a:pt x="2276" y="2889"/>
                </a:lnTo>
                <a:lnTo>
                  <a:pt x="2245" y="2950"/>
                </a:lnTo>
                <a:lnTo>
                  <a:pt x="2208" y="3006"/>
                </a:lnTo>
                <a:lnTo>
                  <a:pt x="2163" y="3057"/>
                </a:lnTo>
                <a:lnTo>
                  <a:pt x="2112" y="3102"/>
                </a:lnTo>
                <a:lnTo>
                  <a:pt x="2056" y="3139"/>
                </a:lnTo>
                <a:lnTo>
                  <a:pt x="1997" y="3170"/>
                </a:lnTo>
                <a:lnTo>
                  <a:pt x="1930" y="3193"/>
                </a:lnTo>
                <a:lnTo>
                  <a:pt x="1862" y="3207"/>
                </a:lnTo>
                <a:lnTo>
                  <a:pt x="1793" y="3210"/>
                </a:lnTo>
                <a:lnTo>
                  <a:pt x="1721" y="3207"/>
                </a:lnTo>
                <a:lnTo>
                  <a:pt x="1653" y="3193"/>
                </a:lnTo>
                <a:lnTo>
                  <a:pt x="1588" y="3170"/>
                </a:lnTo>
                <a:lnTo>
                  <a:pt x="1527" y="3139"/>
                </a:lnTo>
                <a:lnTo>
                  <a:pt x="1471" y="3102"/>
                </a:lnTo>
                <a:lnTo>
                  <a:pt x="1421" y="3057"/>
                </a:lnTo>
                <a:lnTo>
                  <a:pt x="1377" y="3006"/>
                </a:lnTo>
                <a:lnTo>
                  <a:pt x="1339" y="2950"/>
                </a:lnTo>
                <a:lnTo>
                  <a:pt x="1307" y="2889"/>
                </a:lnTo>
                <a:lnTo>
                  <a:pt x="1286" y="2825"/>
                </a:lnTo>
                <a:lnTo>
                  <a:pt x="1272" y="2757"/>
                </a:lnTo>
                <a:lnTo>
                  <a:pt x="1267" y="2685"/>
                </a:lnTo>
                <a:lnTo>
                  <a:pt x="1272" y="2615"/>
                </a:lnTo>
                <a:lnTo>
                  <a:pt x="1286" y="2547"/>
                </a:lnTo>
                <a:lnTo>
                  <a:pt x="1307" y="2481"/>
                </a:lnTo>
                <a:lnTo>
                  <a:pt x="1339" y="2421"/>
                </a:lnTo>
                <a:lnTo>
                  <a:pt x="1377" y="2365"/>
                </a:lnTo>
                <a:lnTo>
                  <a:pt x="1421" y="2315"/>
                </a:lnTo>
                <a:lnTo>
                  <a:pt x="1471" y="2269"/>
                </a:lnTo>
                <a:lnTo>
                  <a:pt x="1527" y="2233"/>
                </a:lnTo>
                <a:lnTo>
                  <a:pt x="1588" y="2201"/>
                </a:lnTo>
                <a:lnTo>
                  <a:pt x="1653" y="2179"/>
                </a:lnTo>
                <a:lnTo>
                  <a:pt x="1721" y="2165"/>
                </a:lnTo>
                <a:lnTo>
                  <a:pt x="1793" y="2161"/>
                </a:lnTo>
                <a:close/>
                <a:moveTo>
                  <a:pt x="2822" y="1458"/>
                </a:moveTo>
                <a:lnTo>
                  <a:pt x="2417" y="2076"/>
                </a:lnTo>
                <a:lnTo>
                  <a:pt x="2473" y="2135"/>
                </a:lnTo>
                <a:lnTo>
                  <a:pt x="2520" y="2200"/>
                </a:lnTo>
                <a:lnTo>
                  <a:pt x="2562" y="2269"/>
                </a:lnTo>
                <a:lnTo>
                  <a:pt x="2597" y="2341"/>
                </a:lnTo>
                <a:lnTo>
                  <a:pt x="2625" y="2418"/>
                </a:lnTo>
                <a:lnTo>
                  <a:pt x="2646" y="2495"/>
                </a:lnTo>
                <a:lnTo>
                  <a:pt x="3377" y="2495"/>
                </a:lnTo>
                <a:lnTo>
                  <a:pt x="3358" y="2376"/>
                </a:lnTo>
                <a:lnTo>
                  <a:pt x="3330" y="2259"/>
                </a:lnTo>
                <a:lnTo>
                  <a:pt x="3295" y="2144"/>
                </a:lnTo>
                <a:lnTo>
                  <a:pt x="3250" y="2032"/>
                </a:lnTo>
                <a:lnTo>
                  <a:pt x="3198" y="1926"/>
                </a:lnTo>
                <a:lnTo>
                  <a:pt x="3138" y="1821"/>
                </a:lnTo>
                <a:lnTo>
                  <a:pt x="3070" y="1723"/>
                </a:lnTo>
                <a:lnTo>
                  <a:pt x="2995" y="1629"/>
                </a:lnTo>
                <a:lnTo>
                  <a:pt x="2911" y="1540"/>
                </a:lnTo>
                <a:lnTo>
                  <a:pt x="2822" y="1458"/>
                </a:lnTo>
                <a:close/>
                <a:moveTo>
                  <a:pt x="791" y="1402"/>
                </a:moveTo>
                <a:lnTo>
                  <a:pt x="700" y="1479"/>
                </a:lnTo>
                <a:lnTo>
                  <a:pt x="613" y="1561"/>
                </a:lnTo>
                <a:lnTo>
                  <a:pt x="534" y="1646"/>
                </a:lnTo>
                <a:lnTo>
                  <a:pt x="463" y="1739"/>
                </a:lnTo>
                <a:lnTo>
                  <a:pt x="398" y="1837"/>
                </a:lnTo>
                <a:lnTo>
                  <a:pt x="340" y="1938"/>
                </a:lnTo>
                <a:lnTo>
                  <a:pt x="290" y="2043"/>
                </a:lnTo>
                <a:lnTo>
                  <a:pt x="248" y="2151"/>
                </a:lnTo>
                <a:lnTo>
                  <a:pt x="213" y="2262"/>
                </a:lnTo>
                <a:lnTo>
                  <a:pt x="187" y="2378"/>
                </a:lnTo>
                <a:lnTo>
                  <a:pt x="169" y="2495"/>
                </a:lnTo>
                <a:lnTo>
                  <a:pt x="986" y="2495"/>
                </a:lnTo>
                <a:lnTo>
                  <a:pt x="1009" y="2414"/>
                </a:lnTo>
                <a:lnTo>
                  <a:pt x="1037" y="2338"/>
                </a:lnTo>
                <a:lnTo>
                  <a:pt x="1073" y="2262"/>
                </a:lnTo>
                <a:lnTo>
                  <a:pt x="1117" y="2193"/>
                </a:lnTo>
                <a:lnTo>
                  <a:pt x="1168" y="2126"/>
                </a:lnTo>
                <a:lnTo>
                  <a:pt x="1225" y="2065"/>
                </a:lnTo>
                <a:lnTo>
                  <a:pt x="791" y="1402"/>
                </a:lnTo>
                <a:close/>
                <a:moveTo>
                  <a:pt x="4365" y="1322"/>
                </a:moveTo>
                <a:lnTo>
                  <a:pt x="4346" y="1325"/>
                </a:lnTo>
                <a:lnTo>
                  <a:pt x="4330" y="1335"/>
                </a:lnTo>
                <a:lnTo>
                  <a:pt x="4320" y="1351"/>
                </a:lnTo>
                <a:lnTo>
                  <a:pt x="4317" y="1370"/>
                </a:lnTo>
                <a:lnTo>
                  <a:pt x="4317" y="1974"/>
                </a:lnTo>
                <a:lnTo>
                  <a:pt x="4320" y="1992"/>
                </a:lnTo>
                <a:lnTo>
                  <a:pt x="4330" y="2008"/>
                </a:lnTo>
                <a:lnTo>
                  <a:pt x="4346" y="2018"/>
                </a:lnTo>
                <a:lnTo>
                  <a:pt x="4365" y="2022"/>
                </a:lnTo>
                <a:lnTo>
                  <a:pt x="4969" y="2022"/>
                </a:lnTo>
                <a:lnTo>
                  <a:pt x="4989" y="2018"/>
                </a:lnTo>
                <a:lnTo>
                  <a:pt x="5002" y="2008"/>
                </a:lnTo>
                <a:lnTo>
                  <a:pt x="5013" y="1992"/>
                </a:lnTo>
                <a:lnTo>
                  <a:pt x="5018" y="1974"/>
                </a:lnTo>
                <a:lnTo>
                  <a:pt x="5018" y="1370"/>
                </a:lnTo>
                <a:lnTo>
                  <a:pt x="5013" y="1351"/>
                </a:lnTo>
                <a:lnTo>
                  <a:pt x="5002" y="1335"/>
                </a:lnTo>
                <a:lnTo>
                  <a:pt x="4989" y="1325"/>
                </a:lnTo>
                <a:lnTo>
                  <a:pt x="4969" y="1322"/>
                </a:lnTo>
                <a:lnTo>
                  <a:pt x="4365" y="1322"/>
                </a:lnTo>
                <a:close/>
                <a:moveTo>
                  <a:pt x="3039" y="1322"/>
                </a:moveTo>
                <a:lnTo>
                  <a:pt x="3023" y="1325"/>
                </a:lnTo>
                <a:lnTo>
                  <a:pt x="3011" y="1334"/>
                </a:lnTo>
                <a:lnTo>
                  <a:pt x="3000" y="1348"/>
                </a:lnTo>
                <a:lnTo>
                  <a:pt x="2999" y="1363"/>
                </a:lnTo>
                <a:lnTo>
                  <a:pt x="2999" y="1400"/>
                </a:lnTo>
                <a:lnTo>
                  <a:pt x="3088" y="1491"/>
                </a:lnTo>
                <a:lnTo>
                  <a:pt x="3168" y="1587"/>
                </a:lnTo>
                <a:lnTo>
                  <a:pt x="3243" y="1690"/>
                </a:lnTo>
                <a:lnTo>
                  <a:pt x="3311" y="1796"/>
                </a:lnTo>
                <a:lnTo>
                  <a:pt x="3369" y="1906"/>
                </a:lnTo>
                <a:lnTo>
                  <a:pt x="3421" y="2022"/>
                </a:lnTo>
                <a:lnTo>
                  <a:pt x="3657" y="2022"/>
                </a:lnTo>
                <a:lnTo>
                  <a:pt x="3672" y="2018"/>
                </a:lnTo>
                <a:lnTo>
                  <a:pt x="3686" y="2009"/>
                </a:lnTo>
                <a:lnTo>
                  <a:pt x="3695" y="1997"/>
                </a:lnTo>
                <a:lnTo>
                  <a:pt x="3699" y="1980"/>
                </a:lnTo>
                <a:lnTo>
                  <a:pt x="3699" y="1363"/>
                </a:lnTo>
                <a:lnTo>
                  <a:pt x="3695" y="1348"/>
                </a:lnTo>
                <a:lnTo>
                  <a:pt x="3686" y="1334"/>
                </a:lnTo>
                <a:lnTo>
                  <a:pt x="3672" y="1325"/>
                </a:lnTo>
                <a:lnTo>
                  <a:pt x="3657" y="1322"/>
                </a:lnTo>
                <a:lnTo>
                  <a:pt x="3039" y="1322"/>
                </a:lnTo>
                <a:close/>
                <a:moveTo>
                  <a:pt x="4365" y="1161"/>
                </a:moveTo>
                <a:lnTo>
                  <a:pt x="4969" y="1161"/>
                </a:lnTo>
                <a:lnTo>
                  <a:pt x="5011" y="1164"/>
                </a:lnTo>
                <a:lnTo>
                  <a:pt x="5051" y="1177"/>
                </a:lnTo>
                <a:lnTo>
                  <a:pt x="5086" y="1196"/>
                </a:lnTo>
                <a:lnTo>
                  <a:pt x="5118" y="1222"/>
                </a:lnTo>
                <a:lnTo>
                  <a:pt x="5142" y="1253"/>
                </a:lnTo>
                <a:lnTo>
                  <a:pt x="5161" y="1288"/>
                </a:lnTo>
                <a:lnTo>
                  <a:pt x="5174" y="1327"/>
                </a:lnTo>
                <a:lnTo>
                  <a:pt x="5179" y="1370"/>
                </a:lnTo>
                <a:lnTo>
                  <a:pt x="5179" y="1974"/>
                </a:lnTo>
                <a:lnTo>
                  <a:pt x="5174" y="2016"/>
                </a:lnTo>
                <a:lnTo>
                  <a:pt x="5161" y="2055"/>
                </a:lnTo>
                <a:lnTo>
                  <a:pt x="5142" y="2091"/>
                </a:lnTo>
                <a:lnTo>
                  <a:pt x="5118" y="2121"/>
                </a:lnTo>
                <a:lnTo>
                  <a:pt x="5086" y="2147"/>
                </a:lnTo>
                <a:lnTo>
                  <a:pt x="5051" y="2166"/>
                </a:lnTo>
                <a:lnTo>
                  <a:pt x="5011" y="2179"/>
                </a:lnTo>
                <a:lnTo>
                  <a:pt x="4969" y="2184"/>
                </a:lnTo>
                <a:lnTo>
                  <a:pt x="4365" y="2184"/>
                </a:lnTo>
                <a:lnTo>
                  <a:pt x="4323" y="2179"/>
                </a:lnTo>
                <a:lnTo>
                  <a:pt x="4283" y="2166"/>
                </a:lnTo>
                <a:lnTo>
                  <a:pt x="4248" y="2147"/>
                </a:lnTo>
                <a:lnTo>
                  <a:pt x="4217" y="2121"/>
                </a:lnTo>
                <a:lnTo>
                  <a:pt x="4193" y="2091"/>
                </a:lnTo>
                <a:lnTo>
                  <a:pt x="4172" y="2055"/>
                </a:lnTo>
                <a:lnTo>
                  <a:pt x="4159" y="2016"/>
                </a:lnTo>
                <a:lnTo>
                  <a:pt x="4156" y="1974"/>
                </a:lnTo>
                <a:lnTo>
                  <a:pt x="4156" y="1370"/>
                </a:lnTo>
                <a:lnTo>
                  <a:pt x="4159" y="1327"/>
                </a:lnTo>
                <a:lnTo>
                  <a:pt x="4172" y="1288"/>
                </a:lnTo>
                <a:lnTo>
                  <a:pt x="4193" y="1253"/>
                </a:lnTo>
                <a:lnTo>
                  <a:pt x="4217" y="1222"/>
                </a:lnTo>
                <a:lnTo>
                  <a:pt x="4248" y="1196"/>
                </a:lnTo>
                <a:lnTo>
                  <a:pt x="4283" y="1177"/>
                </a:lnTo>
                <a:lnTo>
                  <a:pt x="4323" y="1164"/>
                </a:lnTo>
                <a:lnTo>
                  <a:pt x="4365" y="1161"/>
                </a:lnTo>
                <a:close/>
                <a:moveTo>
                  <a:pt x="3039" y="1161"/>
                </a:moveTo>
                <a:lnTo>
                  <a:pt x="3657" y="1161"/>
                </a:lnTo>
                <a:lnTo>
                  <a:pt x="3704" y="1166"/>
                </a:lnTo>
                <a:lnTo>
                  <a:pt x="3746" y="1182"/>
                </a:lnTo>
                <a:lnTo>
                  <a:pt x="3784" y="1205"/>
                </a:lnTo>
                <a:lnTo>
                  <a:pt x="3816" y="1236"/>
                </a:lnTo>
                <a:lnTo>
                  <a:pt x="3838" y="1274"/>
                </a:lnTo>
                <a:lnTo>
                  <a:pt x="3854" y="1316"/>
                </a:lnTo>
                <a:lnTo>
                  <a:pt x="3859" y="1363"/>
                </a:lnTo>
                <a:lnTo>
                  <a:pt x="3859" y="1980"/>
                </a:lnTo>
                <a:lnTo>
                  <a:pt x="3854" y="2027"/>
                </a:lnTo>
                <a:lnTo>
                  <a:pt x="3838" y="2069"/>
                </a:lnTo>
                <a:lnTo>
                  <a:pt x="3816" y="2107"/>
                </a:lnTo>
                <a:lnTo>
                  <a:pt x="3784" y="2139"/>
                </a:lnTo>
                <a:lnTo>
                  <a:pt x="3746" y="2163"/>
                </a:lnTo>
                <a:lnTo>
                  <a:pt x="3704" y="2179"/>
                </a:lnTo>
                <a:lnTo>
                  <a:pt x="3657" y="2184"/>
                </a:lnTo>
                <a:lnTo>
                  <a:pt x="3477" y="2184"/>
                </a:lnTo>
                <a:lnTo>
                  <a:pt x="3498" y="2266"/>
                </a:lnTo>
                <a:lnTo>
                  <a:pt x="3657" y="2266"/>
                </a:lnTo>
                <a:lnTo>
                  <a:pt x="3704" y="2271"/>
                </a:lnTo>
                <a:lnTo>
                  <a:pt x="3746" y="2287"/>
                </a:lnTo>
                <a:lnTo>
                  <a:pt x="3784" y="2311"/>
                </a:lnTo>
                <a:lnTo>
                  <a:pt x="3816" y="2343"/>
                </a:lnTo>
                <a:lnTo>
                  <a:pt x="3838" y="2379"/>
                </a:lnTo>
                <a:lnTo>
                  <a:pt x="3854" y="2423"/>
                </a:lnTo>
                <a:lnTo>
                  <a:pt x="3859" y="2468"/>
                </a:lnTo>
                <a:lnTo>
                  <a:pt x="3859" y="3086"/>
                </a:lnTo>
                <a:lnTo>
                  <a:pt x="3854" y="3134"/>
                </a:lnTo>
                <a:lnTo>
                  <a:pt x="3838" y="3176"/>
                </a:lnTo>
                <a:lnTo>
                  <a:pt x="3816" y="3214"/>
                </a:lnTo>
                <a:lnTo>
                  <a:pt x="3784" y="3245"/>
                </a:lnTo>
                <a:lnTo>
                  <a:pt x="3746" y="3268"/>
                </a:lnTo>
                <a:lnTo>
                  <a:pt x="3704" y="3284"/>
                </a:lnTo>
                <a:lnTo>
                  <a:pt x="3657" y="3289"/>
                </a:lnTo>
                <a:lnTo>
                  <a:pt x="3039" y="3289"/>
                </a:lnTo>
                <a:lnTo>
                  <a:pt x="2993" y="3284"/>
                </a:lnTo>
                <a:lnTo>
                  <a:pt x="2950" y="3268"/>
                </a:lnTo>
                <a:lnTo>
                  <a:pt x="2913" y="3245"/>
                </a:lnTo>
                <a:lnTo>
                  <a:pt x="2882" y="3214"/>
                </a:lnTo>
                <a:lnTo>
                  <a:pt x="2857" y="3176"/>
                </a:lnTo>
                <a:lnTo>
                  <a:pt x="2842" y="3134"/>
                </a:lnTo>
                <a:lnTo>
                  <a:pt x="2836" y="3086"/>
                </a:lnTo>
                <a:lnTo>
                  <a:pt x="2836" y="2657"/>
                </a:lnTo>
                <a:lnTo>
                  <a:pt x="2578" y="2657"/>
                </a:lnTo>
                <a:lnTo>
                  <a:pt x="2555" y="2654"/>
                </a:lnTo>
                <a:lnTo>
                  <a:pt x="2534" y="2643"/>
                </a:lnTo>
                <a:lnTo>
                  <a:pt x="2517" y="2629"/>
                </a:lnTo>
                <a:lnTo>
                  <a:pt x="2505" y="2608"/>
                </a:lnTo>
                <a:lnTo>
                  <a:pt x="2499" y="2585"/>
                </a:lnTo>
                <a:lnTo>
                  <a:pt x="2486" y="2514"/>
                </a:lnTo>
                <a:lnTo>
                  <a:pt x="2465" y="2444"/>
                </a:lnTo>
                <a:lnTo>
                  <a:pt x="2437" y="2378"/>
                </a:lnTo>
                <a:lnTo>
                  <a:pt x="2403" y="2315"/>
                </a:lnTo>
                <a:lnTo>
                  <a:pt x="2362" y="2255"/>
                </a:lnTo>
                <a:lnTo>
                  <a:pt x="2314" y="2200"/>
                </a:lnTo>
                <a:lnTo>
                  <a:pt x="2262" y="2151"/>
                </a:lnTo>
                <a:lnTo>
                  <a:pt x="2246" y="2132"/>
                </a:lnTo>
                <a:lnTo>
                  <a:pt x="2236" y="2111"/>
                </a:lnTo>
                <a:lnTo>
                  <a:pt x="2232" y="2088"/>
                </a:lnTo>
                <a:lnTo>
                  <a:pt x="2236" y="2065"/>
                </a:lnTo>
                <a:lnTo>
                  <a:pt x="2246" y="2044"/>
                </a:lnTo>
                <a:lnTo>
                  <a:pt x="2737" y="1295"/>
                </a:lnTo>
                <a:lnTo>
                  <a:pt x="2751" y="1278"/>
                </a:lnTo>
                <a:lnTo>
                  <a:pt x="2770" y="1266"/>
                </a:lnTo>
                <a:lnTo>
                  <a:pt x="2791" y="1260"/>
                </a:lnTo>
                <a:lnTo>
                  <a:pt x="2812" y="1259"/>
                </a:lnTo>
                <a:lnTo>
                  <a:pt x="2835" y="1264"/>
                </a:lnTo>
                <a:lnTo>
                  <a:pt x="2854" y="1276"/>
                </a:lnTo>
                <a:lnTo>
                  <a:pt x="2856" y="1278"/>
                </a:lnTo>
                <a:lnTo>
                  <a:pt x="2875" y="1245"/>
                </a:lnTo>
                <a:lnTo>
                  <a:pt x="2901" y="1217"/>
                </a:lnTo>
                <a:lnTo>
                  <a:pt x="2929" y="1192"/>
                </a:lnTo>
                <a:lnTo>
                  <a:pt x="2964" y="1175"/>
                </a:lnTo>
                <a:lnTo>
                  <a:pt x="3000" y="1164"/>
                </a:lnTo>
                <a:lnTo>
                  <a:pt x="3039" y="1161"/>
                </a:lnTo>
                <a:close/>
                <a:moveTo>
                  <a:pt x="1773" y="1070"/>
                </a:moveTo>
                <a:lnTo>
                  <a:pt x="1660" y="1074"/>
                </a:lnTo>
                <a:lnTo>
                  <a:pt x="1548" y="1086"/>
                </a:lnTo>
                <a:lnTo>
                  <a:pt x="1437" y="1105"/>
                </a:lnTo>
                <a:lnTo>
                  <a:pt x="1328" y="1131"/>
                </a:lnTo>
                <a:lnTo>
                  <a:pt x="1224" y="1166"/>
                </a:lnTo>
                <a:lnTo>
                  <a:pt x="1119" y="1208"/>
                </a:lnTo>
                <a:lnTo>
                  <a:pt x="1552" y="1868"/>
                </a:lnTo>
                <a:lnTo>
                  <a:pt x="1637" y="1845"/>
                </a:lnTo>
                <a:lnTo>
                  <a:pt x="1726" y="1831"/>
                </a:lnTo>
                <a:lnTo>
                  <a:pt x="1817" y="1826"/>
                </a:lnTo>
                <a:lnTo>
                  <a:pt x="1911" y="1831"/>
                </a:lnTo>
                <a:lnTo>
                  <a:pt x="2006" y="1847"/>
                </a:lnTo>
                <a:lnTo>
                  <a:pt x="2096" y="1873"/>
                </a:lnTo>
                <a:lnTo>
                  <a:pt x="2506" y="1246"/>
                </a:lnTo>
                <a:lnTo>
                  <a:pt x="2391" y="1192"/>
                </a:lnTo>
                <a:lnTo>
                  <a:pt x="2273" y="1149"/>
                </a:lnTo>
                <a:lnTo>
                  <a:pt x="2150" y="1116"/>
                </a:lnTo>
                <a:lnTo>
                  <a:pt x="2026" y="1089"/>
                </a:lnTo>
                <a:lnTo>
                  <a:pt x="1901" y="1075"/>
                </a:lnTo>
                <a:lnTo>
                  <a:pt x="1773" y="1070"/>
                </a:lnTo>
                <a:close/>
                <a:moveTo>
                  <a:pt x="1309" y="0"/>
                </a:moveTo>
                <a:lnTo>
                  <a:pt x="5404" y="0"/>
                </a:lnTo>
                <a:lnTo>
                  <a:pt x="5462" y="5"/>
                </a:lnTo>
                <a:lnTo>
                  <a:pt x="5516" y="19"/>
                </a:lnTo>
                <a:lnTo>
                  <a:pt x="5568" y="40"/>
                </a:lnTo>
                <a:lnTo>
                  <a:pt x="5613" y="70"/>
                </a:lnTo>
                <a:lnTo>
                  <a:pt x="5655" y="105"/>
                </a:lnTo>
                <a:lnTo>
                  <a:pt x="5692" y="147"/>
                </a:lnTo>
                <a:lnTo>
                  <a:pt x="5720" y="192"/>
                </a:lnTo>
                <a:lnTo>
                  <a:pt x="5743" y="244"/>
                </a:lnTo>
                <a:lnTo>
                  <a:pt x="5755" y="298"/>
                </a:lnTo>
                <a:lnTo>
                  <a:pt x="5760" y="356"/>
                </a:lnTo>
                <a:lnTo>
                  <a:pt x="5760" y="4478"/>
                </a:lnTo>
                <a:lnTo>
                  <a:pt x="5755" y="4535"/>
                </a:lnTo>
                <a:lnTo>
                  <a:pt x="5743" y="4590"/>
                </a:lnTo>
                <a:lnTo>
                  <a:pt x="5720" y="4640"/>
                </a:lnTo>
                <a:lnTo>
                  <a:pt x="5692" y="4687"/>
                </a:lnTo>
                <a:lnTo>
                  <a:pt x="5655" y="4729"/>
                </a:lnTo>
                <a:lnTo>
                  <a:pt x="5613" y="4764"/>
                </a:lnTo>
                <a:lnTo>
                  <a:pt x="5568" y="4794"/>
                </a:lnTo>
                <a:lnTo>
                  <a:pt x="5516" y="4815"/>
                </a:lnTo>
                <a:lnTo>
                  <a:pt x="5462" y="4829"/>
                </a:lnTo>
                <a:lnTo>
                  <a:pt x="5404" y="4834"/>
                </a:lnTo>
                <a:lnTo>
                  <a:pt x="1309" y="4834"/>
                </a:lnTo>
                <a:lnTo>
                  <a:pt x="1251" y="4829"/>
                </a:lnTo>
                <a:lnTo>
                  <a:pt x="1197" y="4815"/>
                </a:lnTo>
                <a:lnTo>
                  <a:pt x="1147" y="4794"/>
                </a:lnTo>
                <a:lnTo>
                  <a:pt x="1100" y="4764"/>
                </a:lnTo>
                <a:lnTo>
                  <a:pt x="1058" y="4729"/>
                </a:lnTo>
                <a:lnTo>
                  <a:pt x="1023" y="4687"/>
                </a:lnTo>
                <a:lnTo>
                  <a:pt x="993" y="4640"/>
                </a:lnTo>
                <a:lnTo>
                  <a:pt x="972" y="4590"/>
                </a:lnTo>
                <a:lnTo>
                  <a:pt x="958" y="4535"/>
                </a:lnTo>
                <a:lnTo>
                  <a:pt x="953" y="4478"/>
                </a:lnTo>
                <a:lnTo>
                  <a:pt x="953" y="2657"/>
                </a:lnTo>
                <a:lnTo>
                  <a:pt x="80" y="2657"/>
                </a:lnTo>
                <a:lnTo>
                  <a:pt x="59" y="2654"/>
                </a:lnTo>
                <a:lnTo>
                  <a:pt x="38" y="2645"/>
                </a:lnTo>
                <a:lnTo>
                  <a:pt x="21" y="2631"/>
                </a:lnTo>
                <a:lnTo>
                  <a:pt x="9" y="2613"/>
                </a:lnTo>
                <a:lnTo>
                  <a:pt x="2" y="2592"/>
                </a:lnTo>
                <a:lnTo>
                  <a:pt x="0" y="2571"/>
                </a:lnTo>
                <a:lnTo>
                  <a:pt x="12" y="2446"/>
                </a:lnTo>
                <a:lnTo>
                  <a:pt x="33" y="2324"/>
                </a:lnTo>
                <a:lnTo>
                  <a:pt x="63" y="2203"/>
                </a:lnTo>
                <a:lnTo>
                  <a:pt x="99" y="2086"/>
                </a:lnTo>
                <a:lnTo>
                  <a:pt x="145" y="1973"/>
                </a:lnTo>
                <a:lnTo>
                  <a:pt x="197" y="1861"/>
                </a:lnTo>
                <a:lnTo>
                  <a:pt x="258" y="1756"/>
                </a:lnTo>
                <a:lnTo>
                  <a:pt x="326" y="1653"/>
                </a:lnTo>
                <a:lnTo>
                  <a:pt x="400" y="1557"/>
                </a:lnTo>
                <a:lnTo>
                  <a:pt x="482" y="1465"/>
                </a:lnTo>
                <a:lnTo>
                  <a:pt x="571" y="1377"/>
                </a:lnTo>
                <a:lnTo>
                  <a:pt x="665" y="1297"/>
                </a:lnTo>
                <a:lnTo>
                  <a:pt x="766" y="1222"/>
                </a:lnTo>
                <a:lnTo>
                  <a:pt x="785" y="1212"/>
                </a:lnTo>
                <a:lnTo>
                  <a:pt x="806" y="1208"/>
                </a:lnTo>
                <a:lnTo>
                  <a:pt x="827" y="1208"/>
                </a:lnTo>
                <a:lnTo>
                  <a:pt x="848" y="1215"/>
                </a:lnTo>
                <a:lnTo>
                  <a:pt x="866" y="1227"/>
                </a:lnTo>
                <a:lnTo>
                  <a:pt x="880" y="1243"/>
                </a:lnTo>
                <a:lnTo>
                  <a:pt x="1398" y="2036"/>
                </a:lnTo>
                <a:lnTo>
                  <a:pt x="1409" y="2056"/>
                </a:lnTo>
                <a:lnTo>
                  <a:pt x="1412" y="2081"/>
                </a:lnTo>
                <a:lnTo>
                  <a:pt x="1409" y="2104"/>
                </a:lnTo>
                <a:lnTo>
                  <a:pt x="1398" y="2125"/>
                </a:lnTo>
                <a:lnTo>
                  <a:pt x="1382" y="2142"/>
                </a:lnTo>
                <a:lnTo>
                  <a:pt x="1327" y="2193"/>
                </a:lnTo>
                <a:lnTo>
                  <a:pt x="1278" y="2249"/>
                </a:lnTo>
                <a:lnTo>
                  <a:pt x="1234" y="2308"/>
                </a:lnTo>
                <a:lnTo>
                  <a:pt x="1199" y="2372"/>
                </a:lnTo>
                <a:lnTo>
                  <a:pt x="1169" y="2441"/>
                </a:lnTo>
                <a:lnTo>
                  <a:pt x="1149" y="2512"/>
                </a:lnTo>
                <a:lnTo>
                  <a:pt x="1135" y="2585"/>
                </a:lnTo>
                <a:lnTo>
                  <a:pt x="1128" y="2610"/>
                </a:lnTo>
                <a:lnTo>
                  <a:pt x="1114" y="2629"/>
                </a:lnTo>
                <a:lnTo>
                  <a:pt x="1114" y="4478"/>
                </a:lnTo>
                <a:lnTo>
                  <a:pt x="1119" y="4522"/>
                </a:lnTo>
                <a:lnTo>
                  <a:pt x="1135" y="4563"/>
                </a:lnTo>
                <a:lnTo>
                  <a:pt x="1157" y="4600"/>
                </a:lnTo>
                <a:lnTo>
                  <a:pt x="1187" y="4630"/>
                </a:lnTo>
                <a:lnTo>
                  <a:pt x="1224" y="4652"/>
                </a:lnTo>
                <a:lnTo>
                  <a:pt x="1265" y="4668"/>
                </a:lnTo>
                <a:lnTo>
                  <a:pt x="1309" y="4673"/>
                </a:lnTo>
                <a:lnTo>
                  <a:pt x="5404" y="4673"/>
                </a:lnTo>
                <a:lnTo>
                  <a:pt x="5448" y="4668"/>
                </a:lnTo>
                <a:lnTo>
                  <a:pt x="5489" y="4652"/>
                </a:lnTo>
                <a:lnTo>
                  <a:pt x="5526" y="4630"/>
                </a:lnTo>
                <a:lnTo>
                  <a:pt x="5556" y="4600"/>
                </a:lnTo>
                <a:lnTo>
                  <a:pt x="5578" y="4563"/>
                </a:lnTo>
                <a:lnTo>
                  <a:pt x="5594" y="4522"/>
                </a:lnTo>
                <a:lnTo>
                  <a:pt x="5599" y="4478"/>
                </a:lnTo>
                <a:lnTo>
                  <a:pt x="5599" y="356"/>
                </a:lnTo>
                <a:lnTo>
                  <a:pt x="5594" y="312"/>
                </a:lnTo>
                <a:lnTo>
                  <a:pt x="5578" y="271"/>
                </a:lnTo>
                <a:lnTo>
                  <a:pt x="5556" y="234"/>
                </a:lnTo>
                <a:lnTo>
                  <a:pt x="5526" y="204"/>
                </a:lnTo>
                <a:lnTo>
                  <a:pt x="5489" y="182"/>
                </a:lnTo>
                <a:lnTo>
                  <a:pt x="5448" y="166"/>
                </a:lnTo>
                <a:lnTo>
                  <a:pt x="5404" y="161"/>
                </a:lnTo>
                <a:lnTo>
                  <a:pt x="1309" y="161"/>
                </a:lnTo>
                <a:lnTo>
                  <a:pt x="1265" y="166"/>
                </a:lnTo>
                <a:lnTo>
                  <a:pt x="1224" y="182"/>
                </a:lnTo>
                <a:lnTo>
                  <a:pt x="1187" y="204"/>
                </a:lnTo>
                <a:lnTo>
                  <a:pt x="1157" y="234"/>
                </a:lnTo>
                <a:lnTo>
                  <a:pt x="1135" y="271"/>
                </a:lnTo>
                <a:lnTo>
                  <a:pt x="1119" y="312"/>
                </a:lnTo>
                <a:lnTo>
                  <a:pt x="1114" y="356"/>
                </a:lnTo>
                <a:lnTo>
                  <a:pt x="1114" y="1035"/>
                </a:lnTo>
                <a:lnTo>
                  <a:pt x="1241" y="990"/>
                </a:lnTo>
                <a:lnTo>
                  <a:pt x="1370" y="955"/>
                </a:lnTo>
                <a:lnTo>
                  <a:pt x="1503" y="929"/>
                </a:lnTo>
                <a:lnTo>
                  <a:pt x="1637" y="915"/>
                </a:lnTo>
                <a:lnTo>
                  <a:pt x="1773" y="910"/>
                </a:lnTo>
                <a:lnTo>
                  <a:pt x="1906" y="915"/>
                </a:lnTo>
                <a:lnTo>
                  <a:pt x="2039" y="929"/>
                </a:lnTo>
                <a:lnTo>
                  <a:pt x="2170" y="953"/>
                </a:lnTo>
                <a:lnTo>
                  <a:pt x="2297" y="988"/>
                </a:lnTo>
                <a:lnTo>
                  <a:pt x="2423" y="1032"/>
                </a:lnTo>
                <a:lnTo>
                  <a:pt x="2545" y="1086"/>
                </a:lnTo>
                <a:lnTo>
                  <a:pt x="2662" y="1147"/>
                </a:lnTo>
                <a:lnTo>
                  <a:pt x="2679" y="1161"/>
                </a:lnTo>
                <a:lnTo>
                  <a:pt x="2691" y="1178"/>
                </a:lnTo>
                <a:lnTo>
                  <a:pt x="2700" y="1198"/>
                </a:lnTo>
                <a:lnTo>
                  <a:pt x="2702" y="1220"/>
                </a:lnTo>
                <a:lnTo>
                  <a:pt x="2698" y="1241"/>
                </a:lnTo>
                <a:lnTo>
                  <a:pt x="2690" y="1260"/>
                </a:lnTo>
                <a:lnTo>
                  <a:pt x="2194" y="2016"/>
                </a:lnTo>
                <a:lnTo>
                  <a:pt x="2177" y="2036"/>
                </a:lnTo>
                <a:lnTo>
                  <a:pt x="2152" y="2048"/>
                </a:lnTo>
                <a:lnTo>
                  <a:pt x="2128" y="2053"/>
                </a:lnTo>
                <a:lnTo>
                  <a:pt x="2110" y="2051"/>
                </a:lnTo>
                <a:lnTo>
                  <a:pt x="2095" y="2046"/>
                </a:lnTo>
                <a:lnTo>
                  <a:pt x="2019" y="2018"/>
                </a:lnTo>
                <a:lnTo>
                  <a:pt x="1941" y="1999"/>
                </a:lnTo>
                <a:lnTo>
                  <a:pt x="1862" y="1988"/>
                </a:lnTo>
                <a:lnTo>
                  <a:pt x="1782" y="1988"/>
                </a:lnTo>
                <a:lnTo>
                  <a:pt x="1704" y="1995"/>
                </a:lnTo>
                <a:lnTo>
                  <a:pt x="1625" y="2015"/>
                </a:lnTo>
                <a:lnTo>
                  <a:pt x="1550" y="2041"/>
                </a:lnTo>
                <a:lnTo>
                  <a:pt x="1529" y="2046"/>
                </a:lnTo>
                <a:lnTo>
                  <a:pt x="1506" y="2046"/>
                </a:lnTo>
                <a:lnTo>
                  <a:pt x="1485" y="2039"/>
                </a:lnTo>
                <a:lnTo>
                  <a:pt x="1466" y="2027"/>
                </a:lnTo>
                <a:lnTo>
                  <a:pt x="1452" y="2009"/>
                </a:lnTo>
                <a:lnTo>
                  <a:pt x="934" y="1219"/>
                </a:lnTo>
                <a:lnTo>
                  <a:pt x="923" y="1199"/>
                </a:lnTo>
                <a:lnTo>
                  <a:pt x="920" y="1177"/>
                </a:lnTo>
                <a:lnTo>
                  <a:pt x="923" y="1154"/>
                </a:lnTo>
                <a:lnTo>
                  <a:pt x="930" y="1138"/>
                </a:lnTo>
                <a:lnTo>
                  <a:pt x="941" y="1124"/>
                </a:lnTo>
                <a:lnTo>
                  <a:pt x="953" y="1112"/>
                </a:lnTo>
                <a:lnTo>
                  <a:pt x="953" y="356"/>
                </a:lnTo>
                <a:lnTo>
                  <a:pt x="958" y="298"/>
                </a:lnTo>
                <a:lnTo>
                  <a:pt x="972" y="244"/>
                </a:lnTo>
                <a:lnTo>
                  <a:pt x="993" y="192"/>
                </a:lnTo>
                <a:lnTo>
                  <a:pt x="1023" y="147"/>
                </a:lnTo>
                <a:lnTo>
                  <a:pt x="1058" y="105"/>
                </a:lnTo>
                <a:lnTo>
                  <a:pt x="1100" y="70"/>
                </a:lnTo>
                <a:lnTo>
                  <a:pt x="1147" y="40"/>
                </a:lnTo>
                <a:lnTo>
                  <a:pt x="1197" y="19"/>
                </a:lnTo>
                <a:lnTo>
                  <a:pt x="1251" y="5"/>
                </a:lnTo>
                <a:lnTo>
                  <a:pt x="1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5">
            <a:extLst>
              <a:ext uri="{FF2B5EF4-FFF2-40B4-BE49-F238E27FC236}">
                <a16:creationId xmlns:a16="http://schemas.microsoft.com/office/drawing/2014/main" id="{FD4D1776-7225-928F-37BF-83D4A4DA33B2}"/>
              </a:ext>
            </a:extLst>
          </p:cNvPr>
          <p:cNvSpPr>
            <a:spLocks noChangeAspect="1" noEditPoints="1"/>
          </p:cNvSpPr>
          <p:nvPr/>
        </p:nvSpPr>
        <p:spPr bwMode="auto">
          <a:xfrm>
            <a:off x="10333181" y="2654840"/>
            <a:ext cx="734005" cy="947314"/>
          </a:xfrm>
          <a:custGeom>
            <a:avLst/>
            <a:gdLst>
              <a:gd name="T0" fmla="*/ 963 w 3708"/>
              <a:gd name="T1" fmla="*/ 1603 h 4799"/>
              <a:gd name="T2" fmla="*/ 486 w 3708"/>
              <a:gd name="T3" fmla="*/ 1126 h 4799"/>
              <a:gd name="T4" fmla="*/ 980 w 3708"/>
              <a:gd name="T5" fmla="*/ 1063 h 4799"/>
              <a:gd name="T6" fmla="*/ 554 w 3708"/>
              <a:gd name="T7" fmla="*/ 1176 h 4799"/>
              <a:gd name="T8" fmla="*/ 791 w 3708"/>
              <a:gd name="T9" fmla="*/ 1477 h 4799"/>
              <a:gd name="T10" fmla="*/ 1030 w 3708"/>
              <a:gd name="T11" fmla="*/ 1208 h 4799"/>
              <a:gd name="T12" fmla="*/ 1388 w 3708"/>
              <a:gd name="T13" fmla="*/ 744 h 4799"/>
              <a:gd name="T14" fmla="*/ 1286 w 3708"/>
              <a:gd name="T15" fmla="*/ 665 h 4799"/>
              <a:gd name="T16" fmla="*/ 553 w 3708"/>
              <a:gd name="T17" fmla="*/ 931 h 4799"/>
              <a:gd name="T18" fmla="*/ 553 w 3708"/>
              <a:gd name="T19" fmla="*/ 1732 h 4799"/>
              <a:gd name="T20" fmla="*/ 1159 w 3708"/>
              <a:gd name="T21" fmla="*/ 1126 h 4799"/>
              <a:gd name="T22" fmla="*/ 1388 w 3708"/>
              <a:gd name="T23" fmla="*/ 744 h 4799"/>
              <a:gd name="T24" fmla="*/ 3297 w 3708"/>
              <a:gd name="T25" fmla="*/ 3860 h 4799"/>
              <a:gd name="T26" fmla="*/ 1354 w 3708"/>
              <a:gd name="T27" fmla="*/ 3732 h 4799"/>
              <a:gd name="T28" fmla="*/ 3361 w 3708"/>
              <a:gd name="T29" fmla="*/ 3796 h 4799"/>
              <a:gd name="T30" fmla="*/ 963 w 3708"/>
              <a:gd name="T31" fmla="*/ 3795 h 4799"/>
              <a:gd name="T32" fmla="*/ 486 w 3708"/>
              <a:gd name="T33" fmla="*/ 3318 h 4799"/>
              <a:gd name="T34" fmla="*/ 1030 w 3708"/>
              <a:gd name="T35" fmla="*/ 3318 h 4799"/>
              <a:gd name="T36" fmla="*/ 963 w 3708"/>
              <a:gd name="T37" fmla="*/ 3123 h 4799"/>
              <a:gd name="T38" fmla="*/ 357 w 3708"/>
              <a:gd name="T39" fmla="*/ 3318 h 4799"/>
              <a:gd name="T40" fmla="*/ 963 w 3708"/>
              <a:gd name="T41" fmla="*/ 3924 h 4799"/>
              <a:gd name="T42" fmla="*/ 963 w 3708"/>
              <a:gd name="T43" fmla="*/ 3123 h 4799"/>
              <a:gd name="T44" fmla="*/ 3361 w 3708"/>
              <a:gd name="T45" fmla="*/ 3516 h 4799"/>
              <a:gd name="T46" fmla="*/ 1290 w 3708"/>
              <a:gd name="T47" fmla="*/ 3516 h 4799"/>
              <a:gd name="T48" fmla="*/ 3361 w 3708"/>
              <a:gd name="T49" fmla="*/ 3516 h 4799"/>
              <a:gd name="T50" fmla="*/ 3361 w 3708"/>
              <a:gd name="T51" fmla="*/ 3222 h 4799"/>
              <a:gd name="T52" fmla="*/ 1290 w 3708"/>
              <a:gd name="T53" fmla="*/ 3222 h 4799"/>
              <a:gd name="T54" fmla="*/ 3361 w 3708"/>
              <a:gd name="T55" fmla="*/ 3222 h 4799"/>
              <a:gd name="T56" fmla="*/ 3361 w 3708"/>
              <a:gd name="T57" fmla="*/ 2686 h 4799"/>
              <a:gd name="T58" fmla="*/ 1290 w 3708"/>
              <a:gd name="T59" fmla="*/ 2686 h 4799"/>
              <a:gd name="T60" fmla="*/ 3361 w 3708"/>
              <a:gd name="T61" fmla="*/ 2686 h 4799"/>
              <a:gd name="T62" fmla="*/ 1030 w 3708"/>
              <a:gd name="T63" fmla="*/ 2618 h 4799"/>
              <a:gd name="T64" fmla="*/ 486 w 3708"/>
              <a:gd name="T65" fmla="*/ 2618 h 4799"/>
              <a:gd name="T66" fmla="*/ 963 w 3708"/>
              <a:gd name="T67" fmla="*/ 2141 h 4799"/>
              <a:gd name="T68" fmla="*/ 1030 w 3708"/>
              <a:gd name="T69" fmla="*/ 2618 h 4799"/>
              <a:gd name="T70" fmla="*/ 553 w 3708"/>
              <a:gd name="T71" fmla="*/ 2012 h 4799"/>
              <a:gd name="T72" fmla="*/ 553 w 3708"/>
              <a:gd name="T73" fmla="*/ 2814 h 4799"/>
              <a:gd name="T74" fmla="*/ 1159 w 3708"/>
              <a:gd name="T75" fmla="*/ 2208 h 4799"/>
              <a:gd name="T76" fmla="*/ 3361 w 3708"/>
              <a:gd name="T77" fmla="*/ 2406 h 4799"/>
              <a:gd name="T78" fmla="*/ 1354 w 3708"/>
              <a:gd name="T79" fmla="*/ 2470 h 4799"/>
              <a:gd name="T80" fmla="*/ 3297 w 3708"/>
              <a:gd name="T81" fmla="*/ 2341 h 4799"/>
              <a:gd name="T82" fmla="*/ 3361 w 3708"/>
              <a:gd name="T83" fmla="*/ 2111 h 4799"/>
              <a:gd name="T84" fmla="*/ 1354 w 3708"/>
              <a:gd name="T85" fmla="*/ 2176 h 4799"/>
              <a:gd name="T86" fmla="*/ 3297 w 3708"/>
              <a:gd name="T87" fmla="*/ 2047 h 4799"/>
              <a:gd name="T88" fmla="*/ 3361 w 3708"/>
              <a:gd name="T89" fmla="*/ 1604 h 4799"/>
              <a:gd name="T90" fmla="*/ 1354 w 3708"/>
              <a:gd name="T91" fmla="*/ 1668 h 4799"/>
              <a:gd name="T92" fmla="*/ 3297 w 3708"/>
              <a:gd name="T93" fmla="*/ 1540 h 4799"/>
              <a:gd name="T94" fmla="*/ 3361 w 3708"/>
              <a:gd name="T95" fmla="*/ 1324 h 4799"/>
              <a:gd name="T96" fmla="*/ 1354 w 3708"/>
              <a:gd name="T97" fmla="*/ 1388 h 4799"/>
              <a:gd name="T98" fmla="*/ 3297 w 3708"/>
              <a:gd name="T99" fmla="*/ 1260 h 4799"/>
              <a:gd name="T100" fmla="*/ 3361 w 3708"/>
              <a:gd name="T101" fmla="*/ 1030 h 4799"/>
              <a:gd name="T102" fmla="*/ 1354 w 3708"/>
              <a:gd name="T103" fmla="*/ 1094 h 4799"/>
              <a:gd name="T104" fmla="*/ 3297 w 3708"/>
              <a:gd name="T105" fmla="*/ 965 h 4799"/>
              <a:gd name="T106" fmla="*/ 3579 w 3708"/>
              <a:gd name="T107" fmla="*/ 4491 h 4799"/>
              <a:gd name="T108" fmla="*/ 307 w 3708"/>
              <a:gd name="T109" fmla="*/ 4670 h 4799"/>
              <a:gd name="T110" fmla="*/ 307 w 3708"/>
              <a:gd name="T111" fmla="*/ 127 h 4799"/>
              <a:gd name="T112" fmla="*/ 3579 w 3708"/>
              <a:gd name="T113" fmla="*/ 4491 h 4799"/>
              <a:gd name="T114" fmla="*/ 3400 w 3708"/>
              <a:gd name="T115" fmla="*/ 0 h 4799"/>
              <a:gd name="T116" fmla="*/ 0 w 3708"/>
              <a:gd name="T117" fmla="*/ 4491 h 4799"/>
              <a:gd name="T118" fmla="*/ 3708 w 3708"/>
              <a:gd name="T119" fmla="*/ 4491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8" h="4799">
                <a:moveTo>
                  <a:pt x="1030" y="1537"/>
                </a:moveTo>
                <a:lnTo>
                  <a:pt x="1030" y="1537"/>
                </a:lnTo>
                <a:cubicBezTo>
                  <a:pt x="1030" y="1573"/>
                  <a:pt x="1000" y="1603"/>
                  <a:pt x="963" y="1603"/>
                </a:cubicBezTo>
                <a:lnTo>
                  <a:pt x="553" y="1603"/>
                </a:lnTo>
                <a:cubicBezTo>
                  <a:pt x="516" y="1603"/>
                  <a:pt x="486" y="1573"/>
                  <a:pt x="486" y="1537"/>
                </a:cubicBezTo>
                <a:lnTo>
                  <a:pt x="486" y="1126"/>
                </a:lnTo>
                <a:cubicBezTo>
                  <a:pt x="486" y="1089"/>
                  <a:pt x="516" y="1060"/>
                  <a:pt x="553" y="1060"/>
                </a:cubicBezTo>
                <a:lnTo>
                  <a:pt x="963" y="1060"/>
                </a:lnTo>
                <a:cubicBezTo>
                  <a:pt x="969" y="1060"/>
                  <a:pt x="974" y="1061"/>
                  <a:pt x="980" y="1063"/>
                </a:cubicBezTo>
                <a:lnTo>
                  <a:pt x="785" y="1315"/>
                </a:lnTo>
                <a:lnTo>
                  <a:pt x="645" y="1176"/>
                </a:lnTo>
                <a:cubicBezTo>
                  <a:pt x="620" y="1150"/>
                  <a:pt x="580" y="1150"/>
                  <a:pt x="554" y="1176"/>
                </a:cubicBezTo>
                <a:cubicBezTo>
                  <a:pt x="529" y="1201"/>
                  <a:pt x="529" y="1241"/>
                  <a:pt x="554" y="1267"/>
                </a:cubicBezTo>
                <a:lnTo>
                  <a:pt x="746" y="1458"/>
                </a:lnTo>
                <a:cubicBezTo>
                  <a:pt x="758" y="1470"/>
                  <a:pt x="774" y="1477"/>
                  <a:pt x="791" y="1477"/>
                </a:cubicBezTo>
                <a:cubicBezTo>
                  <a:pt x="793" y="1477"/>
                  <a:pt x="794" y="1477"/>
                  <a:pt x="795" y="1477"/>
                </a:cubicBezTo>
                <a:cubicBezTo>
                  <a:pt x="814" y="1476"/>
                  <a:pt x="831" y="1467"/>
                  <a:pt x="842" y="1452"/>
                </a:cubicBezTo>
                <a:lnTo>
                  <a:pt x="1030" y="1208"/>
                </a:lnTo>
                <a:lnTo>
                  <a:pt x="1030" y="1537"/>
                </a:lnTo>
                <a:lnTo>
                  <a:pt x="1030" y="1537"/>
                </a:lnTo>
                <a:close/>
                <a:moveTo>
                  <a:pt x="1388" y="744"/>
                </a:moveTo>
                <a:lnTo>
                  <a:pt x="1388" y="744"/>
                </a:lnTo>
                <a:cubicBezTo>
                  <a:pt x="1410" y="715"/>
                  <a:pt x="1404" y="675"/>
                  <a:pt x="1376" y="653"/>
                </a:cubicBezTo>
                <a:cubicBezTo>
                  <a:pt x="1348" y="631"/>
                  <a:pt x="1308" y="637"/>
                  <a:pt x="1286" y="665"/>
                </a:cubicBezTo>
                <a:lnTo>
                  <a:pt x="1060" y="958"/>
                </a:lnTo>
                <a:cubicBezTo>
                  <a:pt x="1032" y="941"/>
                  <a:pt x="999" y="931"/>
                  <a:pt x="963" y="931"/>
                </a:cubicBezTo>
                <a:lnTo>
                  <a:pt x="553" y="931"/>
                </a:lnTo>
                <a:cubicBezTo>
                  <a:pt x="445" y="931"/>
                  <a:pt x="357" y="1018"/>
                  <a:pt x="357" y="1126"/>
                </a:cubicBezTo>
                <a:lnTo>
                  <a:pt x="357" y="1537"/>
                </a:lnTo>
                <a:cubicBezTo>
                  <a:pt x="357" y="1644"/>
                  <a:pt x="445" y="1732"/>
                  <a:pt x="553" y="1732"/>
                </a:cubicBezTo>
                <a:lnTo>
                  <a:pt x="963" y="1732"/>
                </a:lnTo>
                <a:cubicBezTo>
                  <a:pt x="1071" y="1732"/>
                  <a:pt x="1159" y="1644"/>
                  <a:pt x="1159" y="1537"/>
                </a:cubicBezTo>
                <a:lnTo>
                  <a:pt x="1159" y="1126"/>
                </a:lnTo>
                <a:cubicBezTo>
                  <a:pt x="1159" y="1102"/>
                  <a:pt x="1154" y="1079"/>
                  <a:pt x="1146" y="1058"/>
                </a:cubicBezTo>
                <a:lnTo>
                  <a:pt x="1388" y="744"/>
                </a:lnTo>
                <a:lnTo>
                  <a:pt x="1388" y="744"/>
                </a:lnTo>
                <a:close/>
                <a:moveTo>
                  <a:pt x="3361" y="3796"/>
                </a:moveTo>
                <a:lnTo>
                  <a:pt x="3361" y="3796"/>
                </a:lnTo>
                <a:cubicBezTo>
                  <a:pt x="3361" y="3832"/>
                  <a:pt x="3333" y="3860"/>
                  <a:pt x="3297" y="3860"/>
                </a:cubicBezTo>
                <a:lnTo>
                  <a:pt x="1354" y="3860"/>
                </a:lnTo>
                <a:cubicBezTo>
                  <a:pt x="1318" y="3860"/>
                  <a:pt x="1290" y="3832"/>
                  <a:pt x="1290" y="3796"/>
                </a:cubicBezTo>
                <a:cubicBezTo>
                  <a:pt x="1290" y="3761"/>
                  <a:pt x="1318" y="3732"/>
                  <a:pt x="1354" y="3732"/>
                </a:cubicBezTo>
                <a:lnTo>
                  <a:pt x="3297" y="3732"/>
                </a:lnTo>
                <a:cubicBezTo>
                  <a:pt x="3333" y="3732"/>
                  <a:pt x="3361" y="3761"/>
                  <a:pt x="3361" y="3796"/>
                </a:cubicBezTo>
                <a:lnTo>
                  <a:pt x="3361" y="3796"/>
                </a:lnTo>
                <a:close/>
                <a:moveTo>
                  <a:pt x="1030" y="3729"/>
                </a:moveTo>
                <a:lnTo>
                  <a:pt x="1030" y="3729"/>
                </a:lnTo>
                <a:cubicBezTo>
                  <a:pt x="1030" y="3765"/>
                  <a:pt x="1000" y="3795"/>
                  <a:pt x="963" y="3795"/>
                </a:cubicBezTo>
                <a:lnTo>
                  <a:pt x="553" y="3795"/>
                </a:lnTo>
                <a:cubicBezTo>
                  <a:pt x="516" y="3795"/>
                  <a:pt x="486" y="3765"/>
                  <a:pt x="486" y="3729"/>
                </a:cubicBezTo>
                <a:lnTo>
                  <a:pt x="486" y="3318"/>
                </a:lnTo>
                <a:cubicBezTo>
                  <a:pt x="486" y="3281"/>
                  <a:pt x="516" y="3252"/>
                  <a:pt x="553" y="3252"/>
                </a:cubicBezTo>
                <a:lnTo>
                  <a:pt x="963" y="3252"/>
                </a:lnTo>
                <a:cubicBezTo>
                  <a:pt x="1000" y="3252"/>
                  <a:pt x="1030" y="3281"/>
                  <a:pt x="1030" y="3318"/>
                </a:cubicBezTo>
                <a:lnTo>
                  <a:pt x="1030" y="3729"/>
                </a:lnTo>
                <a:lnTo>
                  <a:pt x="1030" y="3729"/>
                </a:lnTo>
                <a:close/>
                <a:moveTo>
                  <a:pt x="963" y="3123"/>
                </a:moveTo>
                <a:lnTo>
                  <a:pt x="963" y="3123"/>
                </a:lnTo>
                <a:lnTo>
                  <a:pt x="553" y="3123"/>
                </a:lnTo>
                <a:cubicBezTo>
                  <a:pt x="445" y="3123"/>
                  <a:pt x="357" y="3210"/>
                  <a:pt x="357" y="3318"/>
                </a:cubicBezTo>
                <a:lnTo>
                  <a:pt x="357" y="3729"/>
                </a:lnTo>
                <a:cubicBezTo>
                  <a:pt x="357" y="3836"/>
                  <a:pt x="445" y="3924"/>
                  <a:pt x="553" y="3924"/>
                </a:cubicBezTo>
                <a:lnTo>
                  <a:pt x="963" y="3924"/>
                </a:lnTo>
                <a:cubicBezTo>
                  <a:pt x="1071" y="3924"/>
                  <a:pt x="1159" y="3836"/>
                  <a:pt x="1159" y="3729"/>
                </a:cubicBezTo>
                <a:lnTo>
                  <a:pt x="1159" y="3318"/>
                </a:lnTo>
                <a:cubicBezTo>
                  <a:pt x="1159" y="3210"/>
                  <a:pt x="1071" y="3123"/>
                  <a:pt x="963" y="3123"/>
                </a:cubicBezTo>
                <a:lnTo>
                  <a:pt x="963" y="3123"/>
                </a:lnTo>
                <a:close/>
                <a:moveTo>
                  <a:pt x="3361" y="3516"/>
                </a:moveTo>
                <a:lnTo>
                  <a:pt x="3361" y="3516"/>
                </a:lnTo>
                <a:cubicBezTo>
                  <a:pt x="3361" y="3552"/>
                  <a:pt x="3333" y="3581"/>
                  <a:pt x="3297" y="3581"/>
                </a:cubicBezTo>
                <a:lnTo>
                  <a:pt x="1354" y="3581"/>
                </a:lnTo>
                <a:cubicBezTo>
                  <a:pt x="1318" y="3581"/>
                  <a:pt x="1290" y="3552"/>
                  <a:pt x="1290" y="3516"/>
                </a:cubicBezTo>
                <a:cubicBezTo>
                  <a:pt x="1290" y="3481"/>
                  <a:pt x="1318" y="3452"/>
                  <a:pt x="1354" y="3452"/>
                </a:cubicBezTo>
                <a:lnTo>
                  <a:pt x="3297" y="3452"/>
                </a:lnTo>
                <a:cubicBezTo>
                  <a:pt x="3333" y="3452"/>
                  <a:pt x="3361" y="3481"/>
                  <a:pt x="3361" y="3516"/>
                </a:cubicBezTo>
                <a:lnTo>
                  <a:pt x="3361" y="3516"/>
                </a:lnTo>
                <a:close/>
                <a:moveTo>
                  <a:pt x="3361" y="3222"/>
                </a:moveTo>
                <a:lnTo>
                  <a:pt x="3361" y="3222"/>
                </a:lnTo>
                <a:cubicBezTo>
                  <a:pt x="3361" y="3257"/>
                  <a:pt x="3333" y="3286"/>
                  <a:pt x="3297" y="3286"/>
                </a:cubicBezTo>
                <a:lnTo>
                  <a:pt x="1354" y="3286"/>
                </a:lnTo>
                <a:cubicBezTo>
                  <a:pt x="1318" y="3286"/>
                  <a:pt x="1290" y="3257"/>
                  <a:pt x="1290" y="3222"/>
                </a:cubicBezTo>
                <a:cubicBezTo>
                  <a:pt x="1290" y="3186"/>
                  <a:pt x="1318" y="3157"/>
                  <a:pt x="1354" y="3157"/>
                </a:cubicBezTo>
                <a:lnTo>
                  <a:pt x="3297" y="3157"/>
                </a:lnTo>
                <a:cubicBezTo>
                  <a:pt x="3333" y="3157"/>
                  <a:pt x="3361" y="3186"/>
                  <a:pt x="3361" y="3222"/>
                </a:cubicBezTo>
                <a:lnTo>
                  <a:pt x="3361" y="3222"/>
                </a:lnTo>
                <a:close/>
                <a:moveTo>
                  <a:pt x="3361" y="2686"/>
                </a:moveTo>
                <a:lnTo>
                  <a:pt x="3361" y="2686"/>
                </a:lnTo>
                <a:cubicBezTo>
                  <a:pt x="3361" y="2721"/>
                  <a:pt x="3333" y="2750"/>
                  <a:pt x="3297" y="2750"/>
                </a:cubicBezTo>
                <a:lnTo>
                  <a:pt x="1354" y="2750"/>
                </a:lnTo>
                <a:cubicBezTo>
                  <a:pt x="1318" y="2750"/>
                  <a:pt x="1290" y="2721"/>
                  <a:pt x="1290" y="2686"/>
                </a:cubicBezTo>
                <a:cubicBezTo>
                  <a:pt x="1290" y="2650"/>
                  <a:pt x="1318" y="2621"/>
                  <a:pt x="1354" y="2621"/>
                </a:cubicBezTo>
                <a:lnTo>
                  <a:pt x="3297" y="2621"/>
                </a:lnTo>
                <a:cubicBezTo>
                  <a:pt x="3333" y="2621"/>
                  <a:pt x="3361" y="2650"/>
                  <a:pt x="3361" y="2686"/>
                </a:cubicBezTo>
                <a:lnTo>
                  <a:pt x="3361" y="2686"/>
                </a:lnTo>
                <a:close/>
                <a:moveTo>
                  <a:pt x="1030" y="2618"/>
                </a:moveTo>
                <a:lnTo>
                  <a:pt x="1030" y="2618"/>
                </a:lnTo>
                <a:cubicBezTo>
                  <a:pt x="1030" y="2655"/>
                  <a:pt x="1000" y="2685"/>
                  <a:pt x="963" y="2685"/>
                </a:cubicBezTo>
                <a:lnTo>
                  <a:pt x="553" y="2685"/>
                </a:lnTo>
                <a:cubicBezTo>
                  <a:pt x="516" y="2685"/>
                  <a:pt x="486" y="2655"/>
                  <a:pt x="486" y="2618"/>
                </a:cubicBezTo>
                <a:lnTo>
                  <a:pt x="486" y="2208"/>
                </a:lnTo>
                <a:cubicBezTo>
                  <a:pt x="486" y="2171"/>
                  <a:pt x="516" y="2141"/>
                  <a:pt x="553" y="2141"/>
                </a:cubicBezTo>
                <a:lnTo>
                  <a:pt x="963" y="2141"/>
                </a:lnTo>
                <a:cubicBezTo>
                  <a:pt x="1000" y="2141"/>
                  <a:pt x="1030" y="2171"/>
                  <a:pt x="1030" y="2208"/>
                </a:cubicBezTo>
                <a:lnTo>
                  <a:pt x="1030" y="2618"/>
                </a:lnTo>
                <a:lnTo>
                  <a:pt x="1030" y="2618"/>
                </a:lnTo>
                <a:close/>
                <a:moveTo>
                  <a:pt x="963" y="2012"/>
                </a:moveTo>
                <a:lnTo>
                  <a:pt x="963" y="2012"/>
                </a:lnTo>
                <a:lnTo>
                  <a:pt x="553" y="2012"/>
                </a:lnTo>
                <a:cubicBezTo>
                  <a:pt x="445" y="2012"/>
                  <a:pt x="357" y="2100"/>
                  <a:pt x="357" y="2208"/>
                </a:cubicBezTo>
                <a:lnTo>
                  <a:pt x="357" y="2618"/>
                </a:lnTo>
                <a:cubicBezTo>
                  <a:pt x="357" y="2726"/>
                  <a:pt x="445" y="2814"/>
                  <a:pt x="553" y="2814"/>
                </a:cubicBezTo>
                <a:lnTo>
                  <a:pt x="963" y="2814"/>
                </a:lnTo>
                <a:cubicBezTo>
                  <a:pt x="1071" y="2814"/>
                  <a:pt x="1159" y="2726"/>
                  <a:pt x="1159" y="2618"/>
                </a:cubicBezTo>
                <a:lnTo>
                  <a:pt x="1159" y="2208"/>
                </a:lnTo>
                <a:cubicBezTo>
                  <a:pt x="1159" y="2100"/>
                  <a:pt x="1071" y="2012"/>
                  <a:pt x="963" y="2012"/>
                </a:cubicBezTo>
                <a:lnTo>
                  <a:pt x="963" y="2012"/>
                </a:lnTo>
                <a:close/>
                <a:moveTo>
                  <a:pt x="3361" y="2406"/>
                </a:moveTo>
                <a:lnTo>
                  <a:pt x="3361" y="2406"/>
                </a:lnTo>
                <a:cubicBezTo>
                  <a:pt x="3361" y="2441"/>
                  <a:pt x="3333" y="2470"/>
                  <a:pt x="3297" y="2470"/>
                </a:cubicBezTo>
                <a:lnTo>
                  <a:pt x="1354" y="2470"/>
                </a:lnTo>
                <a:cubicBezTo>
                  <a:pt x="1318" y="2470"/>
                  <a:pt x="1290" y="2441"/>
                  <a:pt x="1290" y="2406"/>
                </a:cubicBezTo>
                <a:cubicBezTo>
                  <a:pt x="1290" y="2370"/>
                  <a:pt x="1318" y="2341"/>
                  <a:pt x="1354" y="2341"/>
                </a:cubicBezTo>
                <a:lnTo>
                  <a:pt x="3297" y="2341"/>
                </a:lnTo>
                <a:cubicBezTo>
                  <a:pt x="3333" y="2341"/>
                  <a:pt x="3361" y="2370"/>
                  <a:pt x="3361" y="2406"/>
                </a:cubicBezTo>
                <a:lnTo>
                  <a:pt x="3361" y="2406"/>
                </a:lnTo>
                <a:close/>
                <a:moveTo>
                  <a:pt x="3361" y="2111"/>
                </a:moveTo>
                <a:lnTo>
                  <a:pt x="3361" y="2111"/>
                </a:lnTo>
                <a:cubicBezTo>
                  <a:pt x="3361" y="2147"/>
                  <a:pt x="3333" y="2176"/>
                  <a:pt x="3297" y="2176"/>
                </a:cubicBezTo>
                <a:lnTo>
                  <a:pt x="1354" y="2176"/>
                </a:lnTo>
                <a:cubicBezTo>
                  <a:pt x="1318" y="2176"/>
                  <a:pt x="1290" y="2147"/>
                  <a:pt x="1290" y="2111"/>
                </a:cubicBezTo>
                <a:cubicBezTo>
                  <a:pt x="1290" y="2076"/>
                  <a:pt x="1318" y="2047"/>
                  <a:pt x="1354" y="2047"/>
                </a:cubicBezTo>
                <a:lnTo>
                  <a:pt x="3297" y="2047"/>
                </a:lnTo>
                <a:cubicBezTo>
                  <a:pt x="3333" y="2047"/>
                  <a:pt x="3361" y="2076"/>
                  <a:pt x="3361" y="2111"/>
                </a:cubicBezTo>
                <a:lnTo>
                  <a:pt x="3361" y="2111"/>
                </a:lnTo>
                <a:close/>
                <a:moveTo>
                  <a:pt x="3361" y="1604"/>
                </a:moveTo>
                <a:lnTo>
                  <a:pt x="3361" y="1604"/>
                </a:lnTo>
                <a:cubicBezTo>
                  <a:pt x="3361" y="1640"/>
                  <a:pt x="3333" y="1668"/>
                  <a:pt x="3297" y="1668"/>
                </a:cubicBezTo>
                <a:lnTo>
                  <a:pt x="1354" y="1668"/>
                </a:lnTo>
                <a:cubicBezTo>
                  <a:pt x="1318" y="1668"/>
                  <a:pt x="1290" y="1640"/>
                  <a:pt x="1290" y="1604"/>
                </a:cubicBezTo>
                <a:cubicBezTo>
                  <a:pt x="1290" y="1568"/>
                  <a:pt x="1318" y="1540"/>
                  <a:pt x="1354" y="1540"/>
                </a:cubicBezTo>
                <a:lnTo>
                  <a:pt x="3297" y="1540"/>
                </a:lnTo>
                <a:cubicBezTo>
                  <a:pt x="3333" y="1540"/>
                  <a:pt x="3361" y="1568"/>
                  <a:pt x="3361" y="1604"/>
                </a:cubicBezTo>
                <a:lnTo>
                  <a:pt x="3361" y="1604"/>
                </a:lnTo>
                <a:close/>
                <a:moveTo>
                  <a:pt x="3361" y="1324"/>
                </a:moveTo>
                <a:lnTo>
                  <a:pt x="3361" y="1324"/>
                </a:lnTo>
                <a:cubicBezTo>
                  <a:pt x="3361" y="1360"/>
                  <a:pt x="3333" y="1388"/>
                  <a:pt x="3297" y="1388"/>
                </a:cubicBezTo>
                <a:lnTo>
                  <a:pt x="1354" y="1388"/>
                </a:lnTo>
                <a:cubicBezTo>
                  <a:pt x="1318" y="1388"/>
                  <a:pt x="1290" y="1360"/>
                  <a:pt x="1290" y="1324"/>
                </a:cubicBezTo>
                <a:cubicBezTo>
                  <a:pt x="1290" y="1289"/>
                  <a:pt x="1318" y="1260"/>
                  <a:pt x="1354" y="1260"/>
                </a:cubicBezTo>
                <a:lnTo>
                  <a:pt x="3297" y="1260"/>
                </a:lnTo>
                <a:cubicBezTo>
                  <a:pt x="3333" y="1260"/>
                  <a:pt x="3361" y="1289"/>
                  <a:pt x="3361" y="1324"/>
                </a:cubicBezTo>
                <a:lnTo>
                  <a:pt x="3361" y="1324"/>
                </a:lnTo>
                <a:close/>
                <a:moveTo>
                  <a:pt x="3361" y="1030"/>
                </a:moveTo>
                <a:lnTo>
                  <a:pt x="3361" y="1030"/>
                </a:lnTo>
                <a:cubicBezTo>
                  <a:pt x="3361" y="1065"/>
                  <a:pt x="3333" y="1094"/>
                  <a:pt x="3297" y="1094"/>
                </a:cubicBezTo>
                <a:lnTo>
                  <a:pt x="1354" y="1094"/>
                </a:lnTo>
                <a:cubicBezTo>
                  <a:pt x="1318" y="1094"/>
                  <a:pt x="1290" y="1065"/>
                  <a:pt x="1290" y="1030"/>
                </a:cubicBezTo>
                <a:cubicBezTo>
                  <a:pt x="1290" y="994"/>
                  <a:pt x="1318" y="965"/>
                  <a:pt x="1354" y="965"/>
                </a:cubicBezTo>
                <a:lnTo>
                  <a:pt x="3297" y="965"/>
                </a:lnTo>
                <a:cubicBezTo>
                  <a:pt x="3333" y="965"/>
                  <a:pt x="3361" y="994"/>
                  <a:pt x="3361" y="1030"/>
                </a:cubicBezTo>
                <a:lnTo>
                  <a:pt x="3361" y="1030"/>
                </a:lnTo>
                <a:close/>
                <a:moveTo>
                  <a:pt x="3579" y="4491"/>
                </a:moveTo>
                <a:lnTo>
                  <a:pt x="3579" y="4491"/>
                </a:lnTo>
                <a:cubicBezTo>
                  <a:pt x="3579" y="4589"/>
                  <a:pt x="3499" y="4670"/>
                  <a:pt x="3400" y="4670"/>
                </a:cubicBezTo>
                <a:lnTo>
                  <a:pt x="307" y="4670"/>
                </a:lnTo>
                <a:cubicBezTo>
                  <a:pt x="209" y="4670"/>
                  <a:pt x="128" y="4589"/>
                  <a:pt x="128" y="4491"/>
                </a:cubicBezTo>
                <a:lnTo>
                  <a:pt x="128" y="306"/>
                </a:lnTo>
                <a:cubicBezTo>
                  <a:pt x="128" y="208"/>
                  <a:pt x="209" y="127"/>
                  <a:pt x="307" y="127"/>
                </a:cubicBezTo>
                <a:lnTo>
                  <a:pt x="3400" y="127"/>
                </a:lnTo>
                <a:cubicBezTo>
                  <a:pt x="3499" y="127"/>
                  <a:pt x="3579" y="208"/>
                  <a:pt x="3579" y="306"/>
                </a:cubicBezTo>
                <a:lnTo>
                  <a:pt x="3579" y="4491"/>
                </a:lnTo>
                <a:lnTo>
                  <a:pt x="3579" y="4491"/>
                </a:lnTo>
                <a:close/>
                <a:moveTo>
                  <a:pt x="3400" y="0"/>
                </a:moveTo>
                <a:lnTo>
                  <a:pt x="3400" y="0"/>
                </a:lnTo>
                <a:lnTo>
                  <a:pt x="307" y="0"/>
                </a:lnTo>
                <a:cubicBezTo>
                  <a:pt x="138" y="0"/>
                  <a:pt x="0" y="137"/>
                  <a:pt x="0" y="306"/>
                </a:cubicBezTo>
                <a:lnTo>
                  <a:pt x="0" y="4491"/>
                </a:lnTo>
                <a:cubicBezTo>
                  <a:pt x="0" y="4660"/>
                  <a:pt x="138" y="4799"/>
                  <a:pt x="307" y="4799"/>
                </a:cubicBezTo>
                <a:lnTo>
                  <a:pt x="3400" y="4799"/>
                </a:lnTo>
                <a:cubicBezTo>
                  <a:pt x="3570" y="4799"/>
                  <a:pt x="3708" y="4660"/>
                  <a:pt x="3708" y="4491"/>
                </a:cubicBezTo>
                <a:lnTo>
                  <a:pt x="3708" y="306"/>
                </a:lnTo>
                <a:cubicBezTo>
                  <a:pt x="3708" y="137"/>
                  <a:pt x="3570" y="0"/>
                  <a:pt x="3400"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89291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ene, road, way&#10;&#10;Description automatically generated">
            <a:extLst>
              <a:ext uri="{FF2B5EF4-FFF2-40B4-BE49-F238E27FC236}">
                <a16:creationId xmlns:a16="http://schemas.microsoft.com/office/drawing/2014/main" id="{900B20FD-AE97-41D8-B688-0F3B23B4216D}"/>
              </a:ext>
            </a:extLst>
          </p:cNvPr>
          <p:cNvPicPr>
            <a:picLocks noChangeAspect="1"/>
          </p:cNvPicPr>
          <p:nvPr/>
        </p:nvPicPr>
        <p:blipFill rotWithShape="1">
          <a:blip r:embed="rId3" cstate="hqprint">
            <a:grayscl/>
            <a:extLst>
              <a:ext uri="{28A0092B-C50C-407E-A947-70E740481C1C}">
                <a14:useLocalDpi xmlns:a14="http://schemas.microsoft.com/office/drawing/2010/main"/>
              </a:ext>
            </a:extLst>
          </a:blip>
          <a:srcRect/>
          <a:stretch/>
        </p:blipFill>
        <p:spPr>
          <a:xfrm>
            <a:off x="-152400" y="-59198"/>
            <a:ext cx="15078781" cy="8472835"/>
          </a:xfrm>
          <a:prstGeom prst="rect">
            <a:avLst/>
          </a:prstGeom>
        </p:spPr>
      </p:pic>
      <p:sp>
        <p:nvSpPr>
          <p:cNvPr id="9" name="Rectangle 8">
            <a:extLst>
              <a:ext uri="{FF2B5EF4-FFF2-40B4-BE49-F238E27FC236}">
                <a16:creationId xmlns:a16="http://schemas.microsoft.com/office/drawing/2014/main" id="{0B25D75A-9FC5-4E8C-98A8-DFB8FFA17CF4}"/>
              </a:ext>
            </a:extLst>
          </p:cNvPr>
          <p:cNvSpPr/>
          <p:nvPr/>
        </p:nvSpPr>
        <p:spPr>
          <a:xfrm>
            <a:off x="-30663" y="-11423"/>
            <a:ext cx="12299549" cy="6880845"/>
          </a:xfrm>
          <a:prstGeom prst="rect">
            <a:avLst/>
          </a:prstGeom>
          <a:solidFill>
            <a:srgbClr val="0766D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2" name="TextBox 3">
            <a:extLst>
              <a:ext uri="{FF2B5EF4-FFF2-40B4-BE49-F238E27FC236}">
                <a16:creationId xmlns:a16="http://schemas.microsoft.com/office/drawing/2014/main" id="{E6CB1C07-694D-0FCC-11DE-1EA432A7E4F6}"/>
              </a:ext>
            </a:extLst>
          </p:cNvPr>
          <p:cNvSpPr txBox="1">
            <a:spLocks noChangeAspect="1"/>
          </p:cNvSpPr>
          <p:nvPr/>
        </p:nvSpPr>
        <p:spPr>
          <a:xfrm>
            <a:off x="4413504" y="6619449"/>
            <a:ext cx="3352800" cy="194990"/>
          </a:xfrm>
          <a:prstGeom prst="rect">
            <a:avLst/>
          </a:prstGeom>
          <a:noFill/>
        </p:spPr>
        <p:txBody>
          <a:bodyPr wrap="square" anchor="b" anchorCtr="0">
            <a:spAutoFit/>
          </a:bodyPr>
          <a:lstStyle/>
          <a:p>
            <a:pPr algn="ctr" defTabSz="365742" eaLnBrk="0" hangingPunct="0">
              <a:defRPr/>
            </a:pPr>
            <a:r>
              <a:rPr lang="en-US" sz="667" kern="300" spc="67">
                <a:solidFill>
                  <a:srgbClr val="FFFFFF"/>
                </a:solidFill>
                <a:latin typeface="Calibri" panose="020F0502020204030204"/>
                <a:ea typeface="Calibri" charset="0"/>
                <a:cs typeface="Arial" panose="020B0604020202020204" pitchFamily="34" charset="0"/>
              </a:rPr>
              <a:t>Copyright © SAS Institute Inc. All rights reserved.</a:t>
            </a:r>
          </a:p>
        </p:txBody>
      </p:sp>
      <p:pic>
        <p:nvPicPr>
          <p:cNvPr id="3" name="Picture 2" descr="A black and white logo&#10;&#10;Description automatically generated with medium confidence">
            <a:extLst>
              <a:ext uri="{FF2B5EF4-FFF2-40B4-BE49-F238E27FC236}">
                <a16:creationId xmlns:a16="http://schemas.microsoft.com/office/drawing/2014/main" id="{B5C364AF-66B7-CDD5-808E-8A3D68336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422" y="2680782"/>
            <a:ext cx="3615159" cy="1496439"/>
          </a:xfrm>
          <a:prstGeom prst="rect">
            <a:avLst/>
          </a:prstGeom>
        </p:spPr>
      </p:pic>
      <p:pic>
        <p:nvPicPr>
          <p:cNvPr id="11" name="Picture 10">
            <a:extLst>
              <a:ext uri="{FF2B5EF4-FFF2-40B4-BE49-F238E27FC236}">
                <a16:creationId xmlns:a16="http://schemas.microsoft.com/office/drawing/2014/main" id="{BA8B62EA-8AF2-45CE-ADB8-F3F24CFF2C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90425" y="6362933"/>
            <a:ext cx="745039" cy="338655"/>
          </a:xfrm>
          <a:prstGeom prst="rect">
            <a:avLst/>
          </a:prstGeom>
        </p:spPr>
      </p:pic>
    </p:spTree>
    <p:extLst>
      <p:ext uri="{BB962C8B-B14F-4D97-AF65-F5344CB8AC3E}">
        <p14:creationId xmlns:p14="http://schemas.microsoft.com/office/powerpoint/2010/main" val="327727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A31BEB-555A-4826-BD06-174E5E62B4F8}"/>
              </a:ext>
            </a:extLst>
          </p:cNvPr>
          <p:cNvSpPr/>
          <p:nvPr/>
        </p:nvSpPr>
        <p:spPr>
          <a:xfrm>
            <a:off x="-1483" y="0"/>
            <a:ext cx="12220571" cy="686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pic>
        <p:nvPicPr>
          <p:cNvPr id="3" name="Picture 2" descr="A picture containing text, scene, road, way&#10;&#10;Description automatically generated">
            <a:extLst>
              <a:ext uri="{FF2B5EF4-FFF2-40B4-BE49-F238E27FC236}">
                <a16:creationId xmlns:a16="http://schemas.microsoft.com/office/drawing/2014/main" id="{8739AEA8-3229-445A-B625-32A65C8B3E68}"/>
              </a:ext>
            </a:extLst>
          </p:cNvPr>
          <p:cNvPicPr>
            <a:picLocks noChangeAspect="1"/>
          </p:cNvPicPr>
          <p:nvPr/>
        </p:nvPicPr>
        <p:blipFill rotWithShape="1">
          <a:blip r:embed="rId3" cstate="hqprint">
            <a:grayscl/>
            <a:extLst>
              <a:ext uri="{28A0092B-C50C-407E-A947-70E740481C1C}">
                <a14:useLocalDpi xmlns:a14="http://schemas.microsoft.com/office/drawing/2010/main"/>
              </a:ext>
            </a:extLst>
          </a:blip>
          <a:srcRect/>
          <a:stretch/>
        </p:blipFill>
        <p:spPr>
          <a:xfrm>
            <a:off x="-1268993" y="-1907497"/>
            <a:ext cx="15599624" cy="8765497"/>
          </a:xfrm>
          <a:prstGeom prst="rect">
            <a:avLst/>
          </a:prstGeom>
        </p:spPr>
      </p:pic>
      <p:sp>
        <p:nvSpPr>
          <p:cNvPr id="8" name="Rectangle 7">
            <a:extLst>
              <a:ext uri="{FF2B5EF4-FFF2-40B4-BE49-F238E27FC236}">
                <a16:creationId xmlns:a16="http://schemas.microsoft.com/office/drawing/2014/main" id="{5CF9BE65-EC41-4A39-8222-2A4DEE10207D}"/>
              </a:ext>
            </a:extLst>
          </p:cNvPr>
          <p:cNvSpPr/>
          <p:nvPr/>
        </p:nvSpPr>
        <p:spPr>
          <a:xfrm>
            <a:off x="-30663" y="-11423"/>
            <a:ext cx="12299549" cy="6880845"/>
          </a:xfrm>
          <a:prstGeom prst="rect">
            <a:avLst/>
          </a:prstGeom>
          <a:solidFill>
            <a:srgbClr val="0766D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4" name="TextBox 3">
            <a:extLst>
              <a:ext uri="{FF2B5EF4-FFF2-40B4-BE49-F238E27FC236}">
                <a16:creationId xmlns:a16="http://schemas.microsoft.com/office/drawing/2014/main" id="{5820AD75-6DB0-47FB-9333-D7978DD43BF2}"/>
              </a:ext>
            </a:extLst>
          </p:cNvPr>
          <p:cNvSpPr txBox="1">
            <a:spLocks noChangeAspect="1"/>
          </p:cNvSpPr>
          <p:nvPr/>
        </p:nvSpPr>
        <p:spPr>
          <a:xfrm>
            <a:off x="4413504" y="6619449"/>
            <a:ext cx="3352800" cy="194990"/>
          </a:xfrm>
          <a:prstGeom prst="rect">
            <a:avLst/>
          </a:prstGeom>
          <a:noFill/>
        </p:spPr>
        <p:txBody>
          <a:bodyPr wrap="square" anchor="b" anchorCtr="0">
            <a:spAutoFit/>
          </a:bodyPr>
          <a:lstStyle/>
          <a:p>
            <a:pPr algn="ctr" defTabSz="365742" eaLnBrk="0" hangingPunct="0">
              <a:defRPr/>
            </a:pPr>
            <a:r>
              <a:rPr lang="en-US" sz="667" kern="300" spc="67">
                <a:solidFill>
                  <a:srgbClr val="FFFFFF"/>
                </a:solidFill>
                <a:latin typeface="Calibri" panose="020F0502020204030204"/>
                <a:ea typeface="Calibri" charset="0"/>
                <a:cs typeface="Arial" panose="020B0604020202020204" pitchFamily="34" charset="0"/>
              </a:rPr>
              <a:t>Copyright © SAS Institute Inc. All rights reserved.</a:t>
            </a:r>
          </a:p>
        </p:txBody>
      </p:sp>
      <p:sp>
        <p:nvSpPr>
          <p:cNvPr id="11" name="Rectangle 10">
            <a:extLst>
              <a:ext uri="{FF2B5EF4-FFF2-40B4-BE49-F238E27FC236}">
                <a16:creationId xmlns:a16="http://schemas.microsoft.com/office/drawing/2014/main" id="{0226ED6C-12D0-C928-AD43-886E6B91C22C}"/>
              </a:ext>
            </a:extLst>
          </p:cNvPr>
          <p:cNvSpPr/>
          <p:nvPr/>
        </p:nvSpPr>
        <p:spPr>
          <a:xfrm>
            <a:off x="0" y="2653651"/>
            <a:ext cx="12204923" cy="1737693"/>
          </a:xfrm>
          <a:prstGeom prst="rect">
            <a:avLst/>
          </a:prstGeom>
          <a:solidFill>
            <a:srgbClr val="076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21" name="TextBox 20">
            <a:extLst>
              <a:ext uri="{FF2B5EF4-FFF2-40B4-BE49-F238E27FC236}">
                <a16:creationId xmlns:a16="http://schemas.microsoft.com/office/drawing/2014/main" id="{DE436066-DC47-F411-0ED1-43EBD3301E9E}"/>
              </a:ext>
            </a:extLst>
          </p:cNvPr>
          <p:cNvSpPr txBox="1"/>
          <p:nvPr/>
        </p:nvSpPr>
        <p:spPr>
          <a:xfrm>
            <a:off x="0" y="2930153"/>
            <a:ext cx="12192000" cy="1200329"/>
          </a:xfrm>
          <a:prstGeom prst="rect">
            <a:avLst/>
          </a:prstGeom>
          <a:noFill/>
        </p:spPr>
        <p:txBody>
          <a:bodyPr wrap="square" rtlCol="0">
            <a:spAutoFit/>
          </a:bodyPr>
          <a:lstStyle/>
          <a:p>
            <a:pPr algn="ctr" defTabSz="609585"/>
            <a:r>
              <a:rPr lang="en-US" sz="7200">
                <a:solidFill>
                  <a:srgbClr val="FFFFFF"/>
                </a:solidFill>
                <a:latin typeface="Calibri Light" panose="020F0302020204030204"/>
              </a:rPr>
              <a:t>$15,000,000,000,000</a:t>
            </a:r>
          </a:p>
        </p:txBody>
      </p:sp>
      <p:pic>
        <p:nvPicPr>
          <p:cNvPr id="12" name="Picture 6">
            <a:extLst>
              <a:ext uri="{FF2B5EF4-FFF2-40B4-BE49-F238E27FC236}">
                <a16:creationId xmlns:a16="http://schemas.microsoft.com/office/drawing/2014/main" id="{7ABCBB1C-3E08-491B-9660-EFFF6AB33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Tree>
    <p:extLst>
      <p:ext uri="{BB962C8B-B14F-4D97-AF65-F5344CB8AC3E}">
        <p14:creationId xmlns:p14="http://schemas.microsoft.com/office/powerpoint/2010/main" val="2346233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A31BEB-555A-4826-BD06-174E5E62B4F8}"/>
              </a:ext>
            </a:extLst>
          </p:cNvPr>
          <p:cNvSpPr/>
          <p:nvPr/>
        </p:nvSpPr>
        <p:spPr>
          <a:xfrm>
            <a:off x="-1483" y="0"/>
            <a:ext cx="12220571" cy="6867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pic>
        <p:nvPicPr>
          <p:cNvPr id="3" name="Picture 2" descr="A picture containing text, scene, road, way&#10;&#10;Description automatically generated">
            <a:extLst>
              <a:ext uri="{FF2B5EF4-FFF2-40B4-BE49-F238E27FC236}">
                <a16:creationId xmlns:a16="http://schemas.microsoft.com/office/drawing/2014/main" id="{8739AEA8-3229-445A-B625-32A65C8B3E68}"/>
              </a:ext>
            </a:extLst>
          </p:cNvPr>
          <p:cNvPicPr>
            <a:picLocks noChangeAspect="1"/>
          </p:cNvPicPr>
          <p:nvPr/>
        </p:nvPicPr>
        <p:blipFill rotWithShape="1">
          <a:blip r:embed="rId3" cstate="hqprint">
            <a:grayscl/>
            <a:extLst>
              <a:ext uri="{28A0092B-C50C-407E-A947-70E740481C1C}">
                <a14:useLocalDpi xmlns:a14="http://schemas.microsoft.com/office/drawing/2010/main"/>
              </a:ext>
            </a:extLst>
          </a:blip>
          <a:srcRect/>
          <a:stretch/>
        </p:blipFill>
        <p:spPr>
          <a:xfrm>
            <a:off x="-1268993" y="-1907497"/>
            <a:ext cx="15599624" cy="8765497"/>
          </a:xfrm>
          <a:prstGeom prst="rect">
            <a:avLst/>
          </a:prstGeom>
        </p:spPr>
      </p:pic>
      <p:sp>
        <p:nvSpPr>
          <p:cNvPr id="8" name="Rectangle 7">
            <a:extLst>
              <a:ext uri="{FF2B5EF4-FFF2-40B4-BE49-F238E27FC236}">
                <a16:creationId xmlns:a16="http://schemas.microsoft.com/office/drawing/2014/main" id="{5CF9BE65-EC41-4A39-8222-2A4DEE10207D}"/>
              </a:ext>
            </a:extLst>
          </p:cNvPr>
          <p:cNvSpPr/>
          <p:nvPr/>
        </p:nvSpPr>
        <p:spPr>
          <a:xfrm>
            <a:off x="-1483" y="485534"/>
            <a:ext cx="12299549" cy="6880845"/>
          </a:xfrm>
          <a:prstGeom prst="rect">
            <a:avLst/>
          </a:prstGeom>
          <a:solidFill>
            <a:srgbClr val="0766D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4" name="TextBox 3">
            <a:extLst>
              <a:ext uri="{FF2B5EF4-FFF2-40B4-BE49-F238E27FC236}">
                <a16:creationId xmlns:a16="http://schemas.microsoft.com/office/drawing/2014/main" id="{5820AD75-6DB0-47FB-9333-D7978DD43BF2}"/>
              </a:ext>
            </a:extLst>
          </p:cNvPr>
          <p:cNvSpPr txBox="1">
            <a:spLocks noChangeAspect="1"/>
          </p:cNvSpPr>
          <p:nvPr/>
        </p:nvSpPr>
        <p:spPr>
          <a:xfrm>
            <a:off x="4413504" y="6619449"/>
            <a:ext cx="3352800" cy="194990"/>
          </a:xfrm>
          <a:prstGeom prst="rect">
            <a:avLst/>
          </a:prstGeom>
          <a:noFill/>
        </p:spPr>
        <p:txBody>
          <a:bodyPr wrap="square" anchor="b" anchorCtr="0">
            <a:spAutoFit/>
          </a:bodyPr>
          <a:lstStyle/>
          <a:p>
            <a:pPr algn="ctr" defTabSz="365742" eaLnBrk="0" hangingPunct="0">
              <a:defRPr/>
            </a:pPr>
            <a:r>
              <a:rPr lang="en-US" sz="667" kern="300" spc="67">
                <a:solidFill>
                  <a:srgbClr val="FFFFFF"/>
                </a:solidFill>
                <a:latin typeface="Calibri" panose="020F0502020204030204"/>
                <a:ea typeface="Calibri" charset="0"/>
                <a:cs typeface="Arial" panose="020B0604020202020204" pitchFamily="34" charset="0"/>
              </a:rPr>
              <a:t>Copyright © SAS Institute Inc. All rights reserved.</a:t>
            </a:r>
          </a:p>
        </p:txBody>
      </p:sp>
      <p:sp>
        <p:nvSpPr>
          <p:cNvPr id="21" name="TextBox 20">
            <a:extLst>
              <a:ext uri="{FF2B5EF4-FFF2-40B4-BE49-F238E27FC236}">
                <a16:creationId xmlns:a16="http://schemas.microsoft.com/office/drawing/2014/main" id="{DE436066-DC47-F411-0ED1-43EBD3301E9E}"/>
              </a:ext>
            </a:extLst>
          </p:cNvPr>
          <p:cNvSpPr txBox="1"/>
          <p:nvPr/>
        </p:nvSpPr>
        <p:spPr>
          <a:xfrm>
            <a:off x="834887" y="1582660"/>
            <a:ext cx="10753489" cy="5632311"/>
          </a:xfrm>
          <a:prstGeom prst="rect">
            <a:avLst/>
          </a:prstGeom>
          <a:noFill/>
        </p:spPr>
        <p:txBody>
          <a:bodyPr wrap="square" rtlCol="0">
            <a:spAutoFit/>
          </a:bodyPr>
          <a:lstStyle/>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Banking = 1 trillion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Insurance = ~1.1 trillion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Health Care = ~906 billion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Pharma &amp; Medical Products = ~441 billion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Retail = ~1.7 trillion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Agriculture = ~486 billion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Consumer Products = ~1.4 trillion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Telco = ~521 billion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Oil &amp; Gas = ~402 billion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it-IT" sz="2400" dirty="0">
                <a:solidFill>
                  <a:schemeClr val="bg1"/>
                </a:solidFill>
                <a:effectLst/>
                <a:latin typeface="var(--font-family-body)"/>
                <a:ea typeface="Times New Roman" panose="02020603050405020304" pitchFamily="18" charset="0"/>
              </a:rPr>
              <a:t>Public and Social = ~1.2 trillion </a:t>
            </a:r>
            <a:endParaRPr lang="it-IT" sz="2400" dirty="0">
              <a:solidFill>
                <a:schemeClr val="bg1"/>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solidFill>
                  <a:schemeClr val="bg1"/>
                </a:solidFill>
                <a:effectLst/>
                <a:latin typeface="var(--font-family-body)"/>
                <a:ea typeface="Times New Roman" panose="02020603050405020304" pitchFamily="18" charset="0"/>
              </a:rPr>
              <a:t>Manufacturing = ~3 trillion (</a:t>
            </a:r>
            <a:r>
              <a:rPr lang="en-US" sz="2400" dirty="0" err="1">
                <a:solidFill>
                  <a:schemeClr val="bg1"/>
                </a:solidFill>
                <a:effectLst/>
                <a:latin typeface="var(--font-family-body)"/>
                <a:ea typeface="Times New Roman" panose="02020603050405020304" pitchFamily="18" charset="0"/>
              </a:rPr>
              <a:t>auto+Aerospace+Semi+Electronics+High</a:t>
            </a:r>
            <a:r>
              <a:rPr lang="en-US" sz="2400" dirty="0">
                <a:solidFill>
                  <a:schemeClr val="bg1"/>
                </a:solidFill>
                <a:effectLst/>
                <a:latin typeface="var(--font-family-body)"/>
                <a:ea typeface="Times New Roman" panose="02020603050405020304" pitchFamily="18" charset="0"/>
              </a:rPr>
              <a:t> </a:t>
            </a:r>
            <a:r>
              <a:rPr lang="en-US" sz="2400" dirty="0" err="1">
                <a:solidFill>
                  <a:schemeClr val="bg1"/>
                </a:solidFill>
                <a:effectLst/>
                <a:latin typeface="var(--font-family-body)"/>
                <a:ea typeface="Times New Roman" panose="02020603050405020304" pitchFamily="18" charset="0"/>
              </a:rPr>
              <a:t>Tech+Chem+Materials</a:t>
            </a:r>
            <a:r>
              <a:rPr lang="en-US" sz="2400" dirty="0">
                <a:solidFill>
                  <a:schemeClr val="bg1"/>
                </a:solidFill>
                <a:effectLst/>
                <a:latin typeface="var(--font-family-body)"/>
                <a:ea typeface="Times New Roman" panose="02020603050405020304" pitchFamily="18" charset="0"/>
              </a:rPr>
              <a:t>) </a:t>
            </a:r>
            <a:endParaRPr lang="it-IT" sz="2400" dirty="0">
              <a:solidFill>
                <a:schemeClr val="bg1"/>
              </a:solidFill>
              <a:effectLst/>
              <a:latin typeface="Times New Roman" panose="02020603050405020304" pitchFamily="18" charset="0"/>
              <a:ea typeface="Times New Roman" panose="02020603050405020304" pitchFamily="18" charset="0"/>
            </a:endParaRPr>
          </a:p>
          <a:p>
            <a:pPr algn="ctr" defTabSz="609585"/>
            <a:endParaRPr lang="en-US" sz="7200" dirty="0">
              <a:solidFill>
                <a:srgbClr val="FFFFFF"/>
              </a:solidFill>
              <a:latin typeface="Calibri Light" panose="020F0302020204030204"/>
            </a:endParaRPr>
          </a:p>
        </p:txBody>
      </p:sp>
      <p:pic>
        <p:nvPicPr>
          <p:cNvPr id="12" name="Picture 6">
            <a:extLst>
              <a:ext uri="{FF2B5EF4-FFF2-40B4-BE49-F238E27FC236}">
                <a16:creationId xmlns:a16="http://schemas.microsoft.com/office/drawing/2014/main" id="{7ABCBB1C-3E08-491B-9660-EFFF6AB33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Tree>
    <p:extLst>
      <p:ext uri="{BB962C8B-B14F-4D97-AF65-F5344CB8AC3E}">
        <p14:creationId xmlns:p14="http://schemas.microsoft.com/office/powerpoint/2010/main" val="3595935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picture containing text&#10;&#10;Description automatically generated">
            <a:extLst>
              <a:ext uri="{FF2B5EF4-FFF2-40B4-BE49-F238E27FC236}">
                <a16:creationId xmlns:a16="http://schemas.microsoft.com/office/drawing/2014/main" id="{133F11A4-6680-41AC-88D3-A01C4F64C667}"/>
              </a:ext>
            </a:extLst>
          </p:cNvPr>
          <p:cNvPicPr>
            <a:picLocks noChangeAspect="1"/>
          </p:cNvPicPr>
          <p:nvPr/>
        </p:nvPicPr>
        <p:blipFill>
          <a:blip r:embed="rId3">
            <a:alphaModFix amt="68000"/>
            <a:extLst>
              <a:ext uri="{28A0092B-C50C-407E-A947-70E740481C1C}">
                <a14:useLocalDpi xmlns:a14="http://schemas.microsoft.com/office/drawing/2010/main" val="0"/>
              </a:ext>
            </a:extLst>
          </a:blip>
          <a:stretch>
            <a:fillRect/>
          </a:stretch>
        </p:blipFill>
        <p:spPr>
          <a:xfrm>
            <a:off x="-22773" y="-1181647"/>
            <a:ext cx="12576881" cy="8384587"/>
          </a:xfrm>
          <a:prstGeom prst="rect">
            <a:avLst/>
          </a:prstGeom>
        </p:spPr>
      </p:pic>
      <p:sp>
        <p:nvSpPr>
          <p:cNvPr id="20" name="Rectangle 19">
            <a:extLst>
              <a:ext uri="{FF2B5EF4-FFF2-40B4-BE49-F238E27FC236}">
                <a16:creationId xmlns:a16="http://schemas.microsoft.com/office/drawing/2014/main" id="{046817BF-FA78-4806-87D9-13631180BAB3}"/>
              </a:ext>
            </a:extLst>
          </p:cNvPr>
          <p:cNvSpPr/>
          <p:nvPr/>
        </p:nvSpPr>
        <p:spPr>
          <a:xfrm>
            <a:off x="-198042" y="3311801"/>
            <a:ext cx="13596988" cy="3891140"/>
          </a:xfrm>
          <a:prstGeom prst="rect">
            <a:avLst/>
          </a:prstGeom>
          <a:gradFill>
            <a:gsLst>
              <a:gs pos="0">
                <a:schemeClr val="tx1">
                  <a:alpha val="51000"/>
                </a:schemeClr>
              </a:gs>
              <a:gs pos="99000">
                <a:schemeClr val="accent2">
                  <a:lumMod val="75000"/>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FFFFFF"/>
              </a:solidFill>
              <a:latin typeface="Calibri" panose="020F0502020204030204"/>
            </a:endParaRPr>
          </a:p>
        </p:txBody>
      </p:sp>
      <p:sp>
        <p:nvSpPr>
          <p:cNvPr id="33" name="TextBox 32">
            <a:extLst>
              <a:ext uri="{FF2B5EF4-FFF2-40B4-BE49-F238E27FC236}">
                <a16:creationId xmlns:a16="http://schemas.microsoft.com/office/drawing/2014/main" id="{4A23E91F-3AFA-D84C-8EC8-0A9FB2CFF523}"/>
              </a:ext>
            </a:extLst>
          </p:cNvPr>
          <p:cNvSpPr txBox="1"/>
          <p:nvPr/>
        </p:nvSpPr>
        <p:spPr>
          <a:xfrm>
            <a:off x="9633832" y="10735076"/>
            <a:ext cx="3107709" cy="420564"/>
          </a:xfrm>
          <a:prstGeom prst="rect">
            <a:avLst/>
          </a:prstGeom>
          <a:noFill/>
        </p:spPr>
        <p:txBody>
          <a:bodyPr wrap="none" rtlCol="0">
            <a:spAutoFit/>
          </a:bodyPr>
          <a:lstStyle/>
          <a:p>
            <a:pPr algn="ctr" defTabSz="609585"/>
            <a:r>
              <a:rPr lang="en-US" sz="2133">
                <a:solidFill>
                  <a:srgbClr val="012036"/>
                </a:solidFill>
                <a:latin typeface="Calibri" panose="020F0502020204030204"/>
              </a:rPr>
              <a:t>THE ANALYTICS LIFE CYCLE</a:t>
            </a:r>
          </a:p>
        </p:txBody>
      </p:sp>
      <p:sp>
        <p:nvSpPr>
          <p:cNvPr id="35" name="TextBox 34">
            <a:extLst>
              <a:ext uri="{FF2B5EF4-FFF2-40B4-BE49-F238E27FC236}">
                <a16:creationId xmlns:a16="http://schemas.microsoft.com/office/drawing/2014/main" id="{FC6BA1A7-38E8-0A4D-B528-667296E20687}"/>
              </a:ext>
            </a:extLst>
          </p:cNvPr>
          <p:cNvSpPr txBox="1"/>
          <p:nvPr/>
        </p:nvSpPr>
        <p:spPr>
          <a:xfrm>
            <a:off x="12390627" y="9447732"/>
            <a:ext cx="1149802" cy="420564"/>
          </a:xfrm>
          <a:prstGeom prst="rect">
            <a:avLst/>
          </a:prstGeom>
          <a:noFill/>
        </p:spPr>
        <p:txBody>
          <a:bodyPr wrap="none" rtlCol="0">
            <a:spAutoFit/>
          </a:bodyPr>
          <a:lstStyle/>
          <a:p>
            <a:pPr algn="ctr" defTabSz="609585"/>
            <a:r>
              <a:rPr lang="en-US" sz="2133">
                <a:solidFill>
                  <a:srgbClr val="012036"/>
                </a:solidFill>
                <a:latin typeface="Calibri" panose="020F0502020204030204"/>
              </a:rPr>
              <a:t>SAS VIYA</a:t>
            </a:r>
          </a:p>
        </p:txBody>
      </p:sp>
      <p:cxnSp>
        <p:nvCxnSpPr>
          <p:cNvPr id="59" name="Elbow Connector 58">
            <a:extLst>
              <a:ext uri="{FF2B5EF4-FFF2-40B4-BE49-F238E27FC236}">
                <a16:creationId xmlns:a16="http://schemas.microsoft.com/office/drawing/2014/main" id="{532E9B75-B8FC-E843-8630-936F3EA9D085}"/>
              </a:ext>
            </a:extLst>
          </p:cNvPr>
          <p:cNvCxnSpPr>
            <a:cxnSpLocks/>
          </p:cNvCxnSpPr>
          <p:nvPr/>
        </p:nvCxnSpPr>
        <p:spPr>
          <a:xfrm>
            <a:off x="12389993" y="8958315"/>
            <a:ext cx="560793" cy="528681"/>
          </a:xfrm>
          <a:prstGeom prst="bentConnector3">
            <a:avLst>
              <a:gd name="adj1" fmla="val 100413"/>
            </a:avLst>
          </a:prstGeom>
          <a:ln w="12700">
            <a:solidFill>
              <a:srgbClr val="5BB5FF"/>
            </a:solidFill>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8086D756-576B-2847-AF90-014E6E7E29D6}"/>
              </a:ext>
            </a:extLst>
          </p:cNvPr>
          <p:cNvCxnSpPr>
            <a:cxnSpLocks/>
          </p:cNvCxnSpPr>
          <p:nvPr/>
        </p:nvCxnSpPr>
        <p:spPr>
          <a:xfrm rot="16200000" flipH="1">
            <a:off x="9893465" y="10278576"/>
            <a:ext cx="509167" cy="456288"/>
          </a:xfrm>
          <a:prstGeom prst="bentConnector3">
            <a:avLst>
              <a:gd name="adj1" fmla="val -319"/>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E4D9436-F768-4F94-9F3C-3DA579BB8337}"/>
              </a:ext>
            </a:extLst>
          </p:cNvPr>
          <p:cNvGrpSpPr/>
          <p:nvPr/>
        </p:nvGrpSpPr>
        <p:grpSpPr>
          <a:xfrm>
            <a:off x="7395833" y="1781132"/>
            <a:ext cx="2871227" cy="2896789"/>
            <a:chOff x="5792411" y="1291139"/>
            <a:chExt cx="2153420" cy="2172592"/>
          </a:xfrm>
        </p:grpSpPr>
        <p:sp>
          <p:nvSpPr>
            <p:cNvPr id="16" name="Block Arc 15">
              <a:extLst>
                <a:ext uri="{FF2B5EF4-FFF2-40B4-BE49-F238E27FC236}">
                  <a16:creationId xmlns:a16="http://schemas.microsoft.com/office/drawing/2014/main" id="{0E296A58-480C-9A44-A52C-3C0619F5B947}"/>
                </a:ext>
              </a:extLst>
            </p:cNvPr>
            <p:cNvSpPr/>
            <p:nvPr/>
          </p:nvSpPr>
          <p:spPr>
            <a:xfrm>
              <a:off x="5792411" y="1291139"/>
              <a:ext cx="2153151" cy="2153150"/>
            </a:xfrm>
            <a:prstGeom prst="blockArc">
              <a:avLst>
                <a:gd name="adj1" fmla="val 10754086"/>
                <a:gd name="adj2" fmla="val 118218"/>
                <a:gd name="adj3" fmla="val 5090"/>
              </a:avLst>
            </a:prstGeom>
            <a:gradFill>
              <a:gsLst>
                <a:gs pos="0">
                  <a:srgbClr val="BEAAFF"/>
                </a:gs>
                <a:gs pos="100000">
                  <a:srgbClr val="6C63FF"/>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012036"/>
                </a:solidFill>
                <a:latin typeface="Calibri" panose="020F0502020204030204"/>
              </a:endParaRPr>
            </a:p>
          </p:txBody>
        </p:sp>
        <p:sp>
          <p:nvSpPr>
            <p:cNvPr id="32" name="Block Arc 31">
              <a:extLst>
                <a:ext uri="{FF2B5EF4-FFF2-40B4-BE49-F238E27FC236}">
                  <a16:creationId xmlns:a16="http://schemas.microsoft.com/office/drawing/2014/main" id="{5F4D0107-4E10-FF4A-8D2A-B76FF688AA5A}"/>
                </a:ext>
              </a:extLst>
            </p:cNvPr>
            <p:cNvSpPr/>
            <p:nvPr/>
          </p:nvSpPr>
          <p:spPr>
            <a:xfrm rot="11087897">
              <a:off x="5792680" y="1310581"/>
              <a:ext cx="2153151" cy="2153150"/>
            </a:xfrm>
            <a:prstGeom prst="blockArc">
              <a:avLst>
                <a:gd name="adj1" fmla="val 10576050"/>
                <a:gd name="adj2" fmla="val 29794"/>
                <a:gd name="adj3" fmla="val 50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012036"/>
                </a:solidFill>
                <a:latin typeface="Calibri" panose="020F0502020204030204"/>
              </a:endParaRPr>
            </a:p>
          </p:txBody>
        </p:sp>
      </p:grpSp>
      <p:grpSp>
        <p:nvGrpSpPr>
          <p:cNvPr id="29" name="Group 28">
            <a:extLst>
              <a:ext uri="{FF2B5EF4-FFF2-40B4-BE49-F238E27FC236}">
                <a16:creationId xmlns:a16="http://schemas.microsoft.com/office/drawing/2014/main" id="{F85DE3D3-A35E-4C49-AF5F-95EAF06385C9}"/>
              </a:ext>
            </a:extLst>
          </p:cNvPr>
          <p:cNvGrpSpPr/>
          <p:nvPr/>
        </p:nvGrpSpPr>
        <p:grpSpPr>
          <a:xfrm>
            <a:off x="4679515" y="1846763"/>
            <a:ext cx="2871043" cy="2883480"/>
            <a:chOff x="3755172" y="1340362"/>
            <a:chExt cx="2153282" cy="2162610"/>
          </a:xfrm>
        </p:grpSpPr>
        <p:sp>
          <p:nvSpPr>
            <p:cNvPr id="31" name="Block Arc 30">
              <a:extLst>
                <a:ext uri="{FF2B5EF4-FFF2-40B4-BE49-F238E27FC236}">
                  <a16:creationId xmlns:a16="http://schemas.microsoft.com/office/drawing/2014/main" id="{E6E8AD20-2F1C-EA4B-95C0-6B862A2AD6D3}"/>
                </a:ext>
              </a:extLst>
            </p:cNvPr>
            <p:cNvSpPr/>
            <p:nvPr/>
          </p:nvSpPr>
          <p:spPr>
            <a:xfrm rot="251412">
              <a:off x="3755303" y="1349822"/>
              <a:ext cx="2153151" cy="2153150"/>
            </a:xfrm>
            <a:prstGeom prst="blockArc">
              <a:avLst>
                <a:gd name="adj1" fmla="val 10508282"/>
                <a:gd name="adj2" fmla="val 21462361"/>
                <a:gd name="adj3" fmla="val 52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012036"/>
                </a:solidFill>
                <a:latin typeface="Calibri" panose="020F0502020204030204"/>
              </a:endParaRPr>
            </a:p>
          </p:txBody>
        </p:sp>
        <p:sp>
          <p:nvSpPr>
            <p:cNvPr id="15" name="Block Arc 14">
              <a:extLst>
                <a:ext uri="{FF2B5EF4-FFF2-40B4-BE49-F238E27FC236}">
                  <a16:creationId xmlns:a16="http://schemas.microsoft.com/office/drawing/2014/main" id="{7D2E7437-0FC1-2A4F-B6EE-73B3BF43086B}"/>
                </a:ext>
              </a:extLst>
            </p:cNvPr>
            <p:cNvSpPr/>
            <p:nvPr/>
          </p:nvSpPr>
          <p:spPr>
            <a:xfrm rot="10752159">
              <a:off x="3755172" y="1340362"/>
              <a:ext cx="2153151" cy="2153150"/>
            </a:xfrm>
            <a:prstGeom prst="blockArc">
              <a:avLst>
                <a:gd name="adj1" fmla="val 10731133"/>
                <a:gd name="adj2" fmla="val 21563190"/>
                <a:gd name="adj3" fmla="val 5204"/>
              </a:avLst>
            </a:prstGeom>
            <a:gradFill flip="none" rotWithShape="1">
              <a:gsLst>
                <a:gs pos="0">
                  <a:srgbClr val="85C7FF"/>
                </a:gs>
                <a:gs pos="100000">
                  <a:srgbClr val="29A0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012036"/>
                </a:solidFill>
                <a:latin typeface="Calibri" panose="020F0502020204030204"/>
              </a:endParaRPr>
            </a:p>
          </p:txBody>
        </p:sp>
      </p:grpSp>
      <p:grpSp>
        <p:nvGrpSpPr>
          <p:cNvPr id="28" name="Group 27">
            <a:extLst>
              <a:ext uri="{FF2B5EF4-FFF2-40B4-BE49-F238E27FC236}">
                <a16:creationId xmlns:a16="http://schemas.microsoft.com/office/drawing/2014/main" id="{73F70C95-1C29-44D3-85AE-37160CF8EC28}"/>
              </a:ext>
            </a:extLst>
          </p:cNvPr>
          <p:cNvGrpSpPr/>
          <p:nvPr/>
        </p:nvGrpSpPr>
        <p:grpSpPr>
          <a:xfrm>
            <a:off x="1959362" y="1932892"/>
            <a:ext cx="2870871" cy="2870867"/>
            <a:chOff x="1715057" y="1404959"/>
            <a:chExt cx="2153153" cy="2153150"/>
          </a:xfrm>
        </p:grpSpPr>
        <p:sp>
          <p:nvSpPr>
            <p:cNvPr id="3" name="Block Arc 2">
              <a:extLst>
                <a:ext uri="{FF2B5EF4-FFF2-40B4-BE49-F238E27FC236}">
                  <a16:creationId xmlns:a16="http://schemas.microsoft.com/office/drawing/2014/main" id="{1485D8C3-7031-9E48-90F9-745A832B9A52}"/>
                </a:ext>
              </a:extLst>
            </p:cNvPr>
            <p:cNvSpPr/>
            <p:nvPr/>
          </p:nvSpPr>
          <p:spPr>
            <a:xfrm rot="11085928">
              <a:off x="1715059" y="1404959"/>
              <a:ext cx="2153151" cy="2153150"/>
            </a:xfrm>
            <a:prstGeom prst="blockArc">
              <a:avLst>
                <a:gd name="adj1" fmla="val 10503564"/>
                <a:gd name="adj2" fmla="val 21462361"/>
                <a:gd name="adj3" fmla="val 52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012036"/>
                </a:solidFill>
                <a:latin typeface="Calibri" panose="020F0502020204030204"/>
              </a:endParaRPr>
            </a:p>
          </p:txBody>
        </p:sp>
        <p:sp>
          <p:nvSpPr>
            <p:cNvPr id="14" name="Block Arc 13">
              <a:extLst>
                <a:ext uri="{FF2B5EF4-FFF2-40B4-BE49-F238E27FC236}">
                  <a16:creationId xmlns:a16="http://schemas.microsoft.com/office/drawing/2014/main" id="{22503E81-6F81-534F-92B4-1743BCA869AF}"/>
                </a:ext>
              </a:extLst>
            </p:cNvPr>
            <p:cNvSpPr/>
            <p:nvPr/>
          </p:nvSpPr>
          <p:spPr>
            <a:xfrm rot="107107">
              <a:off x="1715057" y="1404959"/>
              <a:ext cx="2153151" cy="2153150"/>
            </a:xfrm>
            <a:prstGeom prst="blockArc">
              <a:avLst>
                <a:gd name="adj1" fmla="val 10800000"/>
                <a:gd name="adj2" fmla="val 21500446"/>
                <a:gd name="adj3" fmla="val 5210"/>
              </a:avLst>
            </a:prstGeom>
            <a:gradFill flip="none" rotWithShape="1">
              <a:gsLst>
                <a:gs pos="0">
                  <a:srgbClr val="7EE3E9"/>
                </a:gs>
                <a:gs pos="100000">
                  <a:srgbClr val="10D6C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012036"/>
                </a:solidFill>
                <a:latin typeface="Calibri" panose="020F0502020204030204"/>
              </a:endParaRPr>
            </a:p>
          </p:txBody>
        </p:sp>
      </p:grpSp>
      <p:sp>
        <p:nvSpPr>
          <p:cNvPr id="34" name="TextBox 33">
            <a:extLst>
              <a:ext uri="{FF2B5EF4-FFF2-40B4-BE49-F238E27FC236}">
                <a16:creationId xmlns:a16="http://schemas.microsoft.com/office/drawing/2014/main" id="{4E1D54D1-16B8-1040-A6A7-D6BB6CC41911}"/>
              </a:ext>
            </a:extLst>
          </p:cNvPr>
          <p:cNvSpPr txBox="1"/>
          <p:nvPr/>
        </p:nvSpPr>
        <p:spPr>
          <a:xfrm>
            <a:off x="2593165" y="5355948"/>
            <a:ext cx="184731" cy="461665"/>
          </a:xfrm>
          <a:prstGeom prst="rect">
            <a:avLst/>
          </a:prstGeom>
          <a:noFill/>
          <a:ln w="12700">
            <a:noFill/>
          </a:ln>
        </p:spPr>
        <p:txBody>
          <a:bodyPr wrap="none" rtlCol="0">
            <a:spAutoFit/>
          </a:bodyPr>
          <a:lstStyle/>
          <a:p>
            <a:pPr defTabSz="609585"/>
            <a:endParaRPr lang="en-US" sz="2400" b="1">
              <a:solidFill>
                <a:srgbClr val="012036"/>
              </a:solidFill>
              <a:latin typeface="Calibri" panose="020F0502020204030204"/>
            </a:endParaRPr>
          </a:p>
        </p:txBody>
      </p:sp>
      <p:grpSp>
        <p:nvGrpSpPr>
          <p:cNvPr id="13" name="Group 12">
            <a:extLst>
              <a:ext uri="{FF2B5EF4-FFF2-40B4-BE49-F238E27FC236}">
                <a16:creationId xmlns:a16="http://schemas.microsoft.com/office/drawing/2014/main" id="{8F8984A3-7073-4DA1-A965-B93A18770A63}"/>
              </a:ext>
            </a:extLst>
          </p:cNvPr>
          <p:cNvGrpSpPr/>
          <p:nvPr/>
        </p:nvGrpSpPr>
        <p:grpSpPr>
          <a:xfrm>
            <a:off x="2561304" y="2749821"/>
            <a:ext cx="1684021" cy="1219200"/>
            <a:chOff x="1920978" y="2062366"/>
            <a:chExt cx="1263016" cy="914400"/>
          </a:xfrm>
        </p:grpSpPr>
        <p:sp>
          <p:nvSpPr>
            <p:cNvPr id="8" name="Oval 7">
              <a:extLst>
                <a:ext uri="{FF2B5EF4-FFF2-40B4-BE49-F238E27FC236}">
                  <a16:creationId xmlns:a16="http://schemas.microsoft.com/office/drawing/2014/main" id="{61B651AD-5BD3-DD41-9FB4-435348B22DCD}"/>
                </a:ext>
              </a:extLst>
            </p:cNvPr>
            <p:cNvSpPr>
              <a:spLocks noChangeAspect="1"/>
            </p:cNvSpPr>
            <p:nvPr/>
          </p:nvSpPr>
          <p:spPr>
            <a:xfrm rot="107107">
              <a:off x="2074946" y="2062366"/>
              <a:ext cx="914401" cy="914400"/>
            </a:xfrm>
            <a:prstGeom prst="ellipse">
              <a:avLst/>
            </a:prstGeom>
            <a:gradFill flip="none" rotWithShape="1">
              <a:gsLst>
                <a:gs pos="0">
                  <a:srgbClr val="7EE3E9"/>
                </a:gs>
                <a:gs pos="100000">
                  <a:srgbClr val="10D6C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43" name="TextBox 42">
              <a:extLst>
                <a:ext uri="{FF2B5EF4-FFF2-40B4-BE49-F238E27FC236}">
                  <a16:creationId xmlns:a16="http://schemas.microsoft.com/office/drawing/2014/main" id="{49C00D60-696B-4416-A326-7471A1F10E95}"/>
                </a:ext>
              </a:extLst>
            </p:cNvPr>
            <p:cNvSpPr txBox="1"/>
            <p:nvPr/>
          </p:nvSpPr>
          <p:spPr>
            <a:xfrm>
              <a:off x="1920978" y="2196591"/>
              <a:ext cx="1263016" cy="561741"/>
            </a:xfrm>
            <a:prstGeom prst="rect">
              <a:avLst/>
            </a:prstGeom>
            <a:noFill/>
          </p:spPr>
          <p:txBody>
            <a:bodyPr wrap="square">
              <a:spAutoFit/>
            </a:bodyPr>
            <a:lstStyle/>
            <a:p>
              <a:pPr algn="ctr" defTabSz="609585">
                <a:spcAft>
                  <a:spcPts val="400"/>
                </a:spcAft>
              </a:pPr>
              <a:r>
                <a:rPr lang="en-US" sz="4267" b="1">
                  <a:solidFill>
                    <a:srgbClr val="FFFFFF"/>
                  </a:solidFill>
                  <a:effectLst>
                    <a:outerShdw blurRad="50800" dist="38100" dir="2700000" algn="tl" rotWithShape="0">
                      <a:prstClr val="black">
                        <a:alpha val="40000"/>
                      </a:prstClr>
                    </a:outerShdw>
                  </a:effectLst>
                  <a:latin typeface="Calibri" panose="020F0502020204030204"/>
                </a:rPr>
                <a:t>91%</a:t>
              </a:r>
              <a:endParaRPr lang="en-US" sz="4267" b="1">
                <a:solidFill>
                  <a:srgbClr val="FFFFFF"/>
                </a:solidFill>
                <a:latin typeface="Calibri" panose="020F0502020204030204"/>
              </a:endParaRPr>
            </a:p>
          </p:txBody>
        </p:sp>
      </p:grpSp>
      <p:grpSp>
        <p:nvGrpSpPr>
          <p:cNvPr id="18" name="Group 17">
            <a:extLst>
              <a:ext uri="{FF2B5EF4-FFF2-40B4-BE49-F238E27FC236}">
                <a16:creationId xmlns:a16="http://schemas.microsoft.com/office/drawing/2014/main" id="{BE87CD69-64B2-4292-AFD6-4E331C4FC689}"/>
              </a:ext>
            </a:extLst>
          </p:cNvPr>
          <p:cNvGrpSpPr/>
          <p:nvPr/>
        </p:nvGrpSpPr>
        <p:grpSpPr>
          <a:xfrm>
            <a:off x="5355711" y="2685924"/>
            <a:ext cx="1524567" cy="1219200"/>
            <a:chOff x="4016783" y="2014443"/>
            <a:chExt cx="1143425" cy="914400"/>
          </a:xfrm>
        </p:grpSpPr>
        <p:sp>
          <p:nvSpPr>
            <p:cNvPr id="9" name="Oval 8">
              <a:extLst>
                <a:ext uri="{FF2B5EF4-FFF2-40B4-BE49-F238E27FC236}">
                  <a16:creationId xmlns:a16="http://schemas.microsoft.com/office/drawing/2014/main" id="{C8E95B23-36C3-B442-A17E-0ABCDE1C7295}"/>
                </a:ext>
              </a:extLst>
            </p:cNvPr>
            <p:cNvSpPr>
              <a:spLocks noChangeAspect="1"/>
            </p:cNvSpPr>
            <p:nvPr/>
          </p:nvSpPr>
          <p:spPr>
            <a:xfrm rot="21552159">
              <a:off x="4120364" y="2014443"/>
              <a:ext cx="914401" cy="914400"/>
            </a:xfrm>
            <a:prstGeom prst="ellipse">
              <a:avLst/>
            </a:prstGeom>
            <a:gradFill>
              <a:gsLst>
                <a:gs pos="0">
                  <a:srgbClr val="85C7FF"/>
                </a:gs>
                <a:gs pos="100000">
                  <a:srgbClr val="29A0FF"/>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44" name="TextBox 43">
              <a:extLst>
                <a:ext uri="{FF2B5EF4-FFF2-40B4-BE49-F238E27FC236}">
                  <a16:creationId xmlns:a16="http://schemas.microsoft.com/office/drawing/2014/main" id="{09D6F775-A56E-4687-87D5-284FDB68EE15}"/>
                </a:ext>
              </a:extLst>
            </p:cNvPr>
            <p:cNvSpPr txBox="1"/>
            <p:nvPr/>
          </p:nvSpPr>
          <p:spPr>
            <a:xfrm>
              <a:off x="4016783" y="2171374"/>
              <a:ext cx="1143425" cy="561741"/>
            </a:xfrm>
            <a:prstGeom prst="rect">
              <a:avLst/>
            </a:prstGeom>
            <a:noFill/>
          </p:spPr>
          <p:txBody>
            <a:bodyPr wrap="square">
              <a:spAutoFit/>
            </a:bodyPr>
            <a:lstStyle/>
            <a:p>
              <a:pPr algn="ctr" defTabSz="609585">
                <a:spcAft>
                  <a:spcPts val="400"/>
                </a:spcAft>
              </a:pPr>
              <a:r>
                <a:rPr lang="en-US" sz="4267" b="1">
                  <a:solidFill>
                    <a:srgbClr val="FFFFFF"/>
                  </a:solidFill>
                  <a:effectLst>
                    <a:outerShdw blurRad="50800" dist="38100" dir="2700000" algn="tl" rotWithShape="0">
                      <a:prstClr val="black">
                        <a:alpha val="40000"/>
                      </a:prstClr>
                    </a:outerShdw>
                  </a:effectLst>
                  <a:latin typeface="Calibri" panose="020F0502020204030204"/>
                </a:rPr>
                <a:t>73%</a:t>
              </a:r>
              <a:endParaRPr lang="en-US" sz="4267" b="1">
                <a:solidFill>
                  <a:srgbClr val="FFFFFF"/>
                </a:solidFill>
                <a:latin typeface="Calibri" panose="020F0502020204030204"/>
              </a:endParaRPr>
            </a:p>
          </p:txBody>
        </p:sp>
      </p:grpSp>
      <p:grpSp>
        <p:nvGrpSpPr>
          <p:cNvPr id="17" name="Group 16">
            <a:extLst>
              <a:ext uri="{FF2B5EF4-FFF2-40B4-BE49-F238E27FC236}">
                <a16:creationId xmlns:a16="http://schemas.microsoft.com/office/drawing/2014/main" id="{014356EE-2654-46E6-BC9A-2B5331680B9D}"/>
              </a:ext>
            </a:extLst>
          </p:cNvPr>
          <p:cNvGrpSpPr/>
          <p:nvPr/>
        </p:nvGrpSpPr>
        <p:grpSpPr>
          <a:xfrm>
            <a:off x="8056414" y="2613447"/>
            <a:ext cx="1603927" cy="1219200"/>
            <a:chOff x="6042310" y="1960085"/>
            <a:chExt cx="1202945" cy="914400"/>
          </a:xfrm>
        </p:grpSpPr>
        <p:sp>
          <p:nvSpPr>
            <p:cNvPr id="10" name="Oval 9">
              <a:extLst>
                <a:ext uri="{FF2B5EF4-FFF2-40B4-BE49-F238E27FC236}">
                  <a16:creationId xmlns:a16="http://schemas.microsoft.com/office/drawing/2014/main" id="{A3F195E3-C0BD-E140-B989-E57E8A66E133}"/>
                </a:ext>
              </a:extLst>
            </p:cNvPr>
            <p:cNvSpPr>
              <a:spLocks noChangeAspect="1"/>
            </p:cNvSpPr>
            <p:nvPr/>
          </p:nvSpPr>
          <p:spPr>
            <a:xfrm rot="21552159">
              <a:off x="6153374" y="1960085"/>
              <a:ext cx="914401" cy="914400"/>
            </a:xfrm>
            <a:prstGeom prst="ellipse">
              <a:avLst/>
            </a:prstGeom>
            <a:gradFill>
              <a:gsLst>
                <a:gs pos="0">
                  <a:srgbClr val="BEAAFF"/>
                </a:gs>
                <a:gs pos="100000">
                  <a:srgbClr val="6C63FF"/>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45" name="TextBox 44">
              <a:extLst>
                <a:ext uri="{FF2B5EF4-FFF2-40B4-BE49-F238E27FC236}">
                  <a16:creationId xmlns:a16="http://schemas.microsoft.com/office/drawing/2014/main" id="{42026766-3F17-4520-A8CC-2662F3C4D72D}"/>
                </a:ext>
              </a:extLst>
            </p:cNvPr>
            <p:cNvSpPr txBox="1"/>
            <p:nvPr/>
          </p:nvSpPr>
          <p:spPr>
            <a:xfrm>
              <a:off x="6042310" y="2126859"/>
              <a:ext cx="1202945" cy="561741"/>
            </a:xfrm>
            <a:prstGeom prst="rect">
              <a:avLst/>
            </a:prstGeom>
            <a:noFill/>
          </p:spPr>
          <p:txBody>
            <a:bodyPr wrap="square">
              <a:spAutoFit/>
            </a:bodyPr>
            <a:lstStyle/>
            <a:p>
              <a:pPr algn="ctr" defTabSz="609585">
                <a:spcAft>
                  <a:spcPts val="400"/>
                </a:spcAft>
              </a:pPr>
              <a:r>
                <a:rPr lang="en-US" sz="4267" b="1">
                  <a:solidFill>
                    <a:srgbClr val="FFFFFF"/>
                  </a:solidFill>
                  <a:effectLst>
                    <a:outerShdw blurRad="50800" dist="38100" dir="2700000" algn="tl" rotWithShape="0">
                      <a:prstClr val="black">
                        <a:alpha val="40000"/>
                      </a:prstClr>
                    </a:outerShdw>
                  </a:effectLst>
                  <a:latin typeface="Calibri" panose="020F0502020204030204"/>
                </a:rPr>
                <a:t>80%</a:t>
              </a:r>
              <a:endParaRPr lang="en-US" sz="4267" b="1">
                <a:solidFill>
                  <a:srgbClr val="FFFFFF"/>
                </a:solidFill>
                <a:latin typeface="Calibri" panose="020F0502020204030204"/>
              </a:endParaRPr>
            </a:p>
          </p:txBody>
        </p:sp>
      </p:grpSp>
      <p:sp>
        <p:nvSpPr>
          <p:cNvPr id="7" name="Title 6">
            <a:extLst>
              <a:ext uri="{FF2B5EF4-FFF2-40B4-BE49-F238E27FC236}">
                <a16:creationId xmlns:a16="http://schemas.microsoft.com/office/drawing/2014/main" id="{ACB2BEFB-9FAB-4911-B399-4111D953DE6E}"/>
              </a:ext>
            </a:extLst>
          </p:cNvPr>
          <p:cNvSpPr>
            <a:spLocks noGrp="1"/>
          </p:cNvSpPr>
          <p:nvPr>
            <p:ph type="title"/>
          </p:nvPr>
        </p:nvSpPr>
        <p:spPr/>
        <p:txBody>
          <a:bodyPr>
            <a:noAutofit/>
          </a:bodyPr>
          <a:lstStyle/>
          <a:p>
            <a:r>
              <a:rPr lang="en-GB" dirty="0">
                <a:effectLst>
                  <a:outerShdw blurRad="50800" dist="38100" algn="l" rotWithShape="0">
                    <a:prstClr val="black">
                      <a:alpha val="40000"/>
                    </a:prstClr>
                  </a:outerShdw>
                </a:effectLst>
              </a:rPr>
              <a:t>THE STATE OF ANALYTICS TODAY</a:t>
            </a:r>
          </a:p>
        </p:txBody>
      </p:sp>
      <p:sp>
        <p:nvSpPr>
          <p:cNvPr id="54" name="TextBox 53">
            <a:extLst>
              <a:ext uri="{FF2B5EF4-FFF2-40B4-BE49-F238E27FC236}">
                <a16:creationId xmlns:a16="http://schemas.microsoft.com/office/drawing/2014/main" id="{26BFBD54-292C-4CAC-A078-38161752E102}"/>
              </a:ext>
            </a:extLst>
          </p:cNvPr>
          <p:cNvSpPr txBox="1"/>
          <p:nvPr/>
        </p:nvSpPr>
        <p:spPr>
          <a:xfrm>
            <a:off x="1845074" y="4931535"/>
            <a:ext cx="2958908" cy="1466940"/>
          </a:xfrm>
          <a:prstGeom prst="rect">
            <a:avLst/>
          </a:prstGeom>
          <a:noFill/>
        </p:spPr>
        <p:txBody>
          <a:bodyPr wrap="square">
            <a:spAutoFit/>
          </a:bodyPr>
          <a:lstStyle/>
          <a:p>
            <a:pPr algn="ctr" defTabSz="609585">
              <a:spcAft>
                <a:spcPts val="800"/>
              </a:spcAft>
            </a:pPr>
            <a:r>
              <a:rPr lang="en-GB" sz="2133" b="1" dirty="0">
                <a:solidFill>
                  <a:srgbClr val="FFFFFF"/>
                </a:solidFill>
                <a:effectLst>
                  <a:outerShdw blurRad="50800" dist="38100" algn="l" rotWithShape="0">
                    <a:prstClr val="black">
                      <a:alpha val="40000"/>
                    </a:prstClr>
                  </a:outerShdw>
                </a:effectLst>
                <a:latin typeface="Calibri" panose="020F0502020204030204"/>
              </a:rPr>
              <a:t>OF EXECS SAY AI IS</a:t>
            </a:r>
            <a:br>
              <a:rPr lang="en-GB" sz="2133" b="1" dirty="0">
                <a:solidFill>
                  <a:srgbClr val="012036"/>
                </a:solidFill>
                <a:effectLst>
                  <a:outerShdw blurRad="50800" dist="38100" algn="l" rotWithShape="0">
                    <a:prstClr val="black">
                      <a:alpha val="40000"/>
                    </a:prstClr>
                  </a:outerShdw>
                </a:effectLst>
                <a:latin typeface="Calibri" panose="020F0502020204030204"/>
              </a:rPr>
            </a:br>
            <a:r>
              <a:rPr lang="en-GB" sz="2133" b="1" dirty="0">
                <a:solidFill>
                  <a:srgbClr val="6FE1E5"/>
                </a:solidFill>
                <a:effectLst>
                  <a:outerShdw blurRad="50800" dist="38100" algn="l" rotWithShape="0">
                    <a:prstClr val="black">
                      <a:alpha val="40000"/>
                    </a:prstClr>
                  </a:outerShdw>
                </a:effectLst>
                <a:latin typeface="Calibri" panose="020F0502020204030204"/>
              </a:rPr>
              <a:t>THE NEXT BIG TECH </a:t>
            </a:r>
            <a:r>
              <a:rPr lang="en-GB" sz="2133" b="1" dirty="0">
                <a:solidFill>
                  <a:srgbClr val="FFFFFF"/>
                </a:solidFill>
                <a:effectLst>
                  <a:outerShdw blurRad="50800" dist="38100" algn="l" rotWithShape="0">
                    <a:prstClr val="black">
                      <a:alpha val="40000"/>
                    </a:prstClr>
                  </a:outerShdw>
                </a:effectLst>
                <a:latin typeface="Calibri" panose="020F0502020204030204"/>
              </a:rPr>
              <a:t>REVOLUTION</a:t>
            </a:r>
          </a:p>
          <a:p>
            <a:pPr algn="ctr" defTabSz="609585">
              <a:spcAft>
                <a:spcPts val="800"/>
              </a:spcAft>
            </a:pPr>
            <a:r>
              <a:rPr lang="en-GB" sz="1867" b="1" dirty="0">
                <a:solidFill>
                  <a:srgbClr val="FFFFFF"/>
                </a:solidFill>
                <a:effectLst>
                  <a:outerShdw blurRad="50800" dist="38100" algn="l" rotWithShape="0">
                    <a:prstClr val="black">
                      <a:alpha val="40000"/>
                    </a:prstClr>
                  </a:outerShdw>
                </a:effectLst>
                <a:latin typeface="Calibri" panose="020F0502020204030204"/>
              </a:rPr>
              <a:t>– EDELMAN AI SURVEY</a:t>
            </a:r>
          </a:p>
        </p:txBody>
      </p:sp>
      <p:sp>
        <p:nvSpPr>
          <p:cNvPr id="55" name="TextBox 54">
            <a:extLst>
              <a:ext uri="{FF2B5EF4-FFF2-40B4-BE49-F238E27FC236}">
                <a16:creationId xmlns:a16="http://schemas.microsoft.com/office/drawing/2014/main" id="{C28509BA-343F-43F9-B27A-04381214FCC0}"/>
              </a:ext>
            </a:extLst>
          </p:cNvPr>
          <p:cNvSpPr txBox="1"/>
          <p:nvPr/>
        </p:nvSpPr>
        <p:spPr>
          <a:xfrm>
            <a:off x="4786215" y="4900446"/>
            <a:ext cx="2958908" cy="1466940"/>
          </a:xfrm>
          <a:prstGeom prst="rect">
            <a:avLst/>
          </a:prstGeom>
          <a:noFill/>
        </p:spPr>
        <p:txBody>
          <a:bodyPr wrap="square">
            <a:spAutoFit/>
          </a:bodyPr>
          <a:lstStyle/>
          <a:p>
            <a:pPr algn="ctr" defTabSz="609585">
              <a:spcAft>
                <a:spcPts val="800"/>
              </a:spcAft>
            </a:pPr>
            <a:r>
              <a:rPr lang="en-GB" sz="2133" b="1" dirty="0">
                <a:solidFill>
                  <a:srgbClr val="FFFFFF"/>
                </a:solidFill>
                <a:effectLst>
                  <a:outerShdw blurRad="50800" dist="38100" algn="l" rotWithShape="0">
                    <a:prstClr val="black">
                      <a:alpha val="40000"/>
                    </a:prstClr>
                  </a:outerShdw>
                </a:effectLst>
                <a:latin typeface="Calibri" panose="020F0502020204030204"/>
              </a:rPr>
              <a:t>OF COMPANY DATA </a:t>
            </a:r>
            <a:r>
              <a:rPr lang="en-GB" sz="2133" b="1" dirty="0">
                <a:solidFill>
                  <a:srgbClr val="5DB6FF"/>
                </a:solidFill>
                <a:effectLst>
                  <a:outerShdw blurRad="50800" dist="38100" algn="l" rotWithShape="0">
                    <a:prstClr val="black">
                      <a:alpha val="40000"/>
                    </a:prstClr>
                  </a:outerShdw>
                </a:effectLst>
                <a:latin typeface="Calibri" panose="020F0502020204030204"/>
              </a:rPr>
              <a:t>GOES UNUSED </a:t>
            </a:r>
            <a:r>
              <a:rPr lang="en-GB" sz="2133" b="1" dirty="0">
                <a:solidFill>
                  <a:srgbClr val="FFFFFF"/>
                </a:solidFill>
                <a:effectLst>
                  <a:outerShdw blurRad="50800" dist="38100" algn="l" rotWithShape="0">
                    <a:prstClr val="black">
                      <a:alpha val="40000"/>
                    </a:prstClr>
                  </a:outerShdw>
                </a:effectLst>
                <a:latin typeface="Calibri" panose="020F0502020204030204"/>
              </a:rPr>
              <a:t>FOR ANALYTICS</a:t>
            </a:r>
          </a:p>
          <a:p>
            <a:pPr algn="ctr" defTabSz="609585">
              <a:spcAft>
                <a:spcPts val="800"/>
              </a:spcAft>
            </a:pPr>
            <a:r>
              <a:rPr lang="en-GB" sz="1867" b="1" dirty="0">
                <a:solidFill>
                  <a:srgbClr val="FFFFFF"/>
                </a:solidFill>
                <a:effectLst>
                  <a:outerShdw blurRad="50800" dist="38100" algn="l" rotWithShape="0">
                    <a:prstClr val="black">
                      <a:alpha val="40000"/>
                    </a:prstClr>
                  </a:outerShdw>
                </a:effectLst>
                <a:latin typeface="Calibri" panose="020F0502020204030204"/>
              </a:rPr>
              <a:t>– FORRESTER</a:t>
            </a:r>
          </a:p>
        </p:txBody>
      </p:sp>
      <p:sp>
        <p:nvSpPr>
          <p:cNvPr id="56" name="TextBox 55">
            <a:extLst>
              <a:ext uri="{FF2B5EF4-FFF2-40B4-BE49-F238E27FC236}">
                <a16:creationId xmlns:a16="http://schemas.microsoft.com/office/drawing/2014/main" id="{BF55B562-E96B-4179-8A82-1EF204E5C29C}"/>
              </a:ext>
            </a:extLst>
          </p:cNvPr>
          <p:cNvSpPr txBox="1"/>
          <p:nvPr/>
        </p:nvSpPr>
        <p:spPr>
          <a:xfrm>
            <a:off x="7570221" y="4895433"/>
            <a:ext cx="2958908" cy="1466940"/>
          </a:xfrm>
          <a:prstGeom prst="rect">
            <a:avLst/>
          </a:prstGeom>
          <a:noFill/>
        </p:spPr>
        <p:txBody>
          <a:bodyPr wrap="square">
            <a:spAutoFit/>
          </a:bodyPr>
          <a:lstStyle/>
          <a:p>
            <a:pPr algn="ctr" defTabSz="609585">
              <a:spcAft>
                <a:spcPts val="800"/>
              </a:spcAft>
            </a:pPr>
            <a:r>
              <a:rPr lang="en-GB" sz="2133" b="1" dirty="0">
                <a:solidFill>
                  <a:srgbClr val="FFFFFF"/>
                </a:solidFill>
                <a:effectLst>
                  <a:outerShdw blurRad="50800" dist="38100" algn="l" rotWithShape="0">
                    <a:prstClr val="black">
                      <a:alpha val="40000"/>
                    </a:prstClr>
                  </a:outerShdw>
                </a:effectLst>
                <a:latin typeface="Calibri" panose="020F0502020204030204"/>
              </a:rPr>
              <a:t>OF ALL ML MODELS </a:t>
            </a:r>
            <a:r>
              <a:rPr lang="en-GB" sz="2133" b="1" dirty="0">
                <a:solidFill>
                  <a:srgbClr val="6D69FF">
                    <a:lumMod val="60000"/>
                    <a:lumOff val="40000"/>
                  </a:srgbClr>
                </a:solidFill>
                <a:effectLst>
                  <a:outerShdw blurRad="50800" dist="38100" algn="l" rotWithShape="0">
                    <a:prstClr val="black">
                      <a:alpha val="40000"/>
                    </a:prstClr>
                  </a:outerShdw>
                </a:effectLst>
                <a:latin typeface="Calibri" panose="020F0502020204030204"/>
              </a:rPr>
              <a:t>NEVER MAKE IT </a:t>
            </a:r>
            <a:r>
              <a:rPr lang="en-GB" sz="2133" b="1" dirty="0">
                <a:solidFill>
                  <a:srgbClr val="FFFFFF"/>
                </a:solidFill>
                <a:effectLst>
                  <a:outerShdw blurRad="50800" dist="38100" algn="l" rotWithShape="0">
                    <a:prstClr val="black">
                      <a:alpha val="40000"/>
                    </a:prstClr>
                  </a:outerShdw>
                </a:effectLst>
                <a:latin typeface="Calibri" panose="020F0502020204030204"/>
              </a:rPr>
              <a:t>TO PRODUCTION</a:t>
            </a:r>
          </a:p>
          <a:p>
            <a:pPr algn="ctr" defTabSz="609585">
              <a:spcAft>
                <a:spcPts val="800"/>
              </a:spcAft>
            </a:pPr>
            <a:r>
              <a:rPr lang="en-GB" sz="1867" b="1" dirty="0">
                <a:solidFill>
                  <a:srgbClr val="FFFFFF"/>
                </a:solidFill>
                <a:effectLst>
                  <a:outerShdw blurRad="50800" dist="38100" algn="l" rotWithShape="0">
                    <a:prstClr val="black">
                      <a:alpha val="40000"/>
                    </a:prstClr>
                  </a:outerShdw>
                </a:effectLst>
                <a:latin typeface="Calibri" panose="020F0502020204030204"/>
              </a:rPr>
              <a:t>– VENTUREBEAT</a:t>
            </a:r>
          </a:p>
        </p:txBody>
      </p:sp>
      <p:sp>
        <p:nvSpPr>
          <p:cNvPr id="57" name="TextBox 56">
            <a:extLst>
              <a:ext uri="{FF2B5EF4-FFF2-40B4-BE49-F238E27FC236}">
                <a16:creationId xmlns:a16="http://schemas.microsoft.com/office/drawing/2014/main" id="{C51C890D-5BA8-49E1-BC46-678D410E0F77}"/>
              </a:ext>
            </a:extLst>
          </p:cNvPr>
          <p:cNvSpPr txBox="1"/>
          <p:nvPr/>
        </p:nvSpPr>
        <p:spPr>
          <a:xfrm>
            <a:off x="1896741" y="1184881"/>
            <a:ext cx="2958908" cy="502766"/>
          </a:xfrm>
          <a:prstGeom prst="rect">
            <a:avLst/>
          </a:prstGeom>
          <a:noFill/>
        </p:spPr>
        <p:txBody>
          <a:bodyPr wrap="square">
            <a:spAutoFit/>
          </a:bodyPr>
          <a:lstStyle/>
          <a:p>
            <a:pPr algn="ctr" defTabSz="609585">
              <a:spcAft>
                <a:spcPts val="800"/>
              </a:spcAft>
            </a:pPr>
            <a:r>
              <a:rPr lang="en-GB" sz="2667" b="1">
                <a:solidFill>
                  <a:srgbClr val="FFFFFF"/>
                </a:solidFill>
                <a:latin typeface="Calibri" panose="020F0502020204030204"/>
              </a:rPr>
              <a:t>Top Priority</a:t>
            </a:r>
            <a:endParaRPr lang="en-GB" sz="2400" b="1">
              <a:solidFill>
                <a:srgbClr val="FFFFFF"/>
              </a:solidFill>
              <a:latin typeface="Calibri" panose="020F0502020204030204"/>
            </a:endParaRPr>
          </a:p>
        </p:txBody>
      </p:sp>
      <p:sp>
        <p:nvSpPr>
          <p:cNvPr id="58" name="TextBox 57">
            <a:extLst>
              <a:ext uri="{FF2B5EF4-FFF2-40B4-BE49-F238E27FC236}">
                <a16:creationId xmlns:a16="http://schemas.microsoft.com/office/drawing/2014/main" id="{9BD19088-0095-413D-B157-DC581F0E6F6B}"/>
              </a:ext>
            </a:extLst>
          </p:cNvPr>
          <p:cNvSpPr txBox="1"/>
          <p:nvPr/>
        </p:nvSpPr>
        <p:spPr>
          <a:xfrm>
            <a:off x="4557554" y="1153792"/>
            <a:ext cx="2958908" cy="502766"/>
          </a:xfrm>
          <a:prstGeom prst="rect">
            <a:avLst/>
          </a:prstGeom>
          <a:noFill/>
        </p:spPr>
        <p:txBody>
          <a:bodyPr wrap="square">
            <a:spAutoFit/>
          </a:bodyPr>
          <a:lstStyle/>
          <a:p>
            <a:pPr algn="ctr" defTabSz="609585">
              <a:spcAft>
                <a:spcPts val="800"/>
              </a:spcAft>
            </a:pPr>
            <a:r>
              <a:rPr lang="en-GB" sz="2667" b="1">
                <a:solidFill>
                  <a:srgbClr val="FFFFFF"/>
                </a:solidFill>
                <a:latin typeface="Calibri" panose="020F0502020204030204"/>
              </a:rPr>
              <a:t>However,</a:t>
            </a:r>
            <a:endParaRPr lang="en-GB" sz="2400" b="1">
              <a:solidFill>
                <a:srgbClr val="FFFFFF"/>
              </a:solidFill>
              <a:latin typeface="Calibri" panose="020F0502020204030204"/>
            </a:endParaRPr>
          </a:p>
        </p:txBody>
      </p:sp>
      <p:sp>
        <p:nvSpPr>
          <p:cNvPr id="60" name="TextBox 59">
            <a:extLst>
              <a:ext uri="{FF2B5EF4-FFF2-40B4-BE49-F238E27FC236}">
                <a16:creationId xmlns:a16="http://schemas.microsoft.com/office/drawing/2014/main" id="{101591F3-41F2-4EBB-A573-5D4945F852BD}"/>
              </a:ext>
            </a:extLst>
          </p:cNvPr>
          <p:cNvSpPr txBox="1"/>
          <p:nvPr/>
        </p:nvSpPr>
        <p:spPr>
          <a:xfrm>
            <a:off x="7387749" y="1147905"/>
            <a:ext cx="2958908" cy="502766"/>
          </a:xfrm>
          <a:prstGeom prst="rect">
            <a:avLst/>
          </a:prstGeom>
          <a:noFill/>
        </p:spPr>
        <p:txBody>
          <a:bodyPr wrap="square">
            <a:spAutoFit/>
          </a:bodyPr>
          <a:lstStyle/>
          <a:p>
            <a:pPr algn="ctr" defTabSz="609585">
              <a:spcAft>
                <a:spcPts val="800"/>
              </a:spcAft>
            </a:pPr>
            <a:r>
              <a:rPr lang="en-GB" sz="2667" b="1">
                <a:solidFill>
                  <a:srgbClr val="FFFFFF"/>
                </a:solidFill>
                <a:latin typeface="Calibri" panose="020F0502020204030204"/>
              </a:rPr>
              <a:t>In Addition,</a:t>
            </a:r>
            <a:endParaRPr lang="en-GB" sz="2400" b="1">
              <a:solidFill>
                <a:srgbClr val="FFFFFF"/>
              </a:solidFill>
              <a:latin typeface="Calibri" panose="020F0502020204030204"/>
            </a:endParaRPr>
          </a:p>
        </p:txBody>
      </p:sp>
      <p:sp>
        <p:nvSpPr>
          <p:cNvPr id="63" name="Freeform 80">
            <a:extLst>
              <a:ext uri="{FF2B5EF4-FFF2-40B4-BE49-F238E27FC236}">
                <a16:creationId xmlns:a16="http://schemas.microsoft.com/office/drawing/2014/main" id="{BB864BB8-06FD-4419-BF67-E9AFE8A9A2A6}"/>
              </a:ext>
            </a:extLst>
          </p:cNvPr>
          <p:cNvSpPr/>
          <p:nvPr/>
        </p:nvSpPr>
        <p:spPr>
          <a:xfrm>
            <a:off x="8956227"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64" name="Freeform 82">
            <a:extLst>
              <a:ext uri="{FF2B5EF4-FFF2-40B4-BE49-F238E27FC236}">
                <a16:creationId xmlns:a16="http://schemas.microsoft.com/office/drawing/2014/main" id="{C122DA73-625B-4496-9990-ADFE648F36A3}"/>
              </a:ext>
            </a:extLst>
          </p:cNvPr>
          <p:cNvSpPr/>
          <p:nvPr/>
        </p:nvSpPr>
        <p:spPr>
          <a:xfrm>
            <a:off x="928844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65" name="Freeform 83">
            <a:extLst>
              <a:ext uri="{FF2B5EF4-FFF2-40B4-BE49-F238E27FC236}">
                <a16:creationId xmlns:a16="http://schemas.microsoft.com/office/drawing/2014/main" id="{328405DF-5C55-46E9-9C9E-054BA8BB6366}"/>
              </a:ext>
            </a:extLst>
          </p:cNvPr>
          <p:cNvSpPr/>
          <p:nvPr/>
        </p:nvSpPr>
        <p:spPr>
          <a:xfrm>
            <a:off x="9620658"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66" name="Freeform 84">
            <a:extLst>
              <a:ext uri="{FF2B5EF4-FFF2-40B4-BE49-F238E27FC236}">
                <a16:creationId xmlns:a16="http://schemas.microsoft.com/office/drawing/2014/main" id="{98066397-626C-4FBE-A180-675E70245FF4}"/>
              </a:ext>
            </a:extLst>
          </p:cNvPr>
          <p:cNvSpPr/>
          <p:nvPr/>
        </p:nvSpPr>
        <p:spPr>
          <a:xfrm>
            <a:off x="995287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67" name="Freeform 85">
            <a:extLst>
              <a:ext uri="{FF2B5EF4-FFF2-40B4-BE49-F238E27FC236}">
                <a16:creationId xmlns:a16="http://schemas.microsoft.com/office/drawing/2014/main" id="{402F07A1-905B-4920-A69B-B5402F45D489}"/>
              </a:ext>
            </a:extLst>
          </p:cNvPr>
          <p:cNvSpPr/>
          <p:nvPr/>
        </p:nvSpPr>
        <p:spPr>
          <a:xfrm>
            <a:off x="928844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68" name="Freeform 86">
            <a:extLst>
              <a:ext uri="{FF2B5EF4-FFF2-40B4-BE49-F238E27FC236}">
                <a16:creationId xmlns:a16="http://schemas.microsoft.com/office/drawing/2014/main" id="{314EDF5B-C118-49E0-88A6-BA4BDC704DAD}"/>
              </a:ext>
            </a:extLst>
          </p:cNvPr>
          <p:cNvSpPr/>
          <p:nvPr/>
        </p:nvSpPr>
        <p:spPr>
          <a:xfrm>
            <a:off x="995287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69" name="Freeform 87">
            <a:extLst>
              <a:ext uri="{FF2B5EF4-FFF2-40B4-BE49-F238E27FC236}">
                <a16:creationId xmlns:a16="http://schemas.microsoft.com/office/drawing/2014/main" id="{BBB323AE-E0B3-43B6-8BA7-1AD85BA409C3}"/>
              </a:ext>
            </a:extLst>
          </p:cNvPr>
          <p:cNvSpPr/>
          <p:nvPr/>
        </p:nvSpPr>
        <p:spPr>
          <a:xfrm rot="16753102">
            <a:off x="10284938" y="438673"/>
            <a:ext cx="132613" cy="132615"/>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0" name="Freeform 88">
            <a:extLst>
              <a:ext uri="{FF2B5EF4-FFF2-40B4-BE49-F238E27FC236}">
                <a16:creationId xmlns:a16="http://schemas.microsoft.com/office/drawing/2014/main" id="{4B335F12-DD18-4ADA-A2D1-91D2C7589EBE}"/>
              </a:ext>
            </a:extLst>
          </p:cNvPr>
          <p:cNvSpPr/>
          <p:nvPr/>
        </p:nvSpPr>
        <p:spPr>
          <a:xfrm>
            <a:off x="9952873"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1" name="Freeform 89">
            <a:extLst>
              <a:ext uri="{FF2B5EF4-FFF2-40B4-BE49-F238E27FC236}">
                <a16:creationId xmlns:a16="http://schemas.microsoft.com/office/drawing/2014/main" id="{97FBA3B1-5948-4B95-9B9D-74DE2B174C68}"/>
              </a:ext>
            </a:extLst>
          </p:cNvPr>
          <p:cNvSpPr/>
          <p:nvPr/>
        </p:nvSpPr>
        <p:spPr>
          <a:xfrm rot="16753102">
            <a:off x="10284942" y="770894"/>
            <a:ext cx="132613" cy="132615"/>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2" name="Freeform 90">
            <a:extLst>
              <a:ext uri="{FF2B5EF4-FFF2-40B4-BE49-F238E27FC236}">
                <a16:creationId xmlns:a16="http://schemas.microsoft.com/office/drawing/2014/main" id="{9DCEBA11-BB2C-49F0-97E8-CB6592CE848C}"/>
              </a:ext>
            </a:extLst>
          </p:cNvPr>
          <p:cNvSpPr/>
          <p:nvPr/>
        </p:nvSpPr>
        <p:spPr>
          <a:xfrm>
            <a:off x="10617303"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3" name="Freeform 91">
            <a:extLst>
              <a:ext uri="{FF2B5EF4-FFF2-40B4-BE49-F238E27FC236}">
                <a16:creationId xmlns:a16="http://schemas.microsoft.com/office/drawing/2014/main" id="{44D02174-E1A8-418B-931B-33B62D851243}"/>
              </a:ext>
            </a:extLst>
          </p:cNvPr>
          <p:cNvSpPr/>
          <p:nvPr/>
        </p:nvSpPr>
        <p:spPr>
          <a:xfrm>
            <a:off x="10949518"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4" name="Freeform 92">
            <a:extLst>
              <a:ext uri="{FF2B5EF4-FFF2-40B4-BE49-F238E27FC236}">
                <a16:creationId xmlns:a16="http://schemas.microsoft.com/office/drawing/2014/main" id="{F9499D12-736C-4B89-8C44-7BB06CB681EA}"/>
              </a:ext>
            </a:extLst>
          </p:cNvPr>
          <p:cNvSpPr/>
          <p:nvPr/>
        </p:nvSpPr>
        <p:spPr>
          <a:xfrm>
            <a:off x="11613949"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5" name="Freeform 93">
            <a:extLst>
              <a:ext uri="{FF2B5EF4-FFF2-40B4-BE49-F238E27FC236}">
                <a16:creationId xmlns:a16="http://schemas.microsoft.com/office/drawing/2014/main" id="{04A684D4-8FBF-4114-9D93-58F4EFC2FBEB}"/>
              </a:ext>
            </a:extLst>
          </p:cNvPr>
          <p:cNvSpPr/>
          <p:nvPr/>
        </p:nvSpPr>
        <p:spPr>
          <a:xfrm>
            <a:off x="11281733"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6" name="Freeform 94">
            <a:extLst>
              <a:ext uri="{FF2B5EF4-FFF2-40B4-BE49-F238E27FC236}">
                <a16:creationId xmlns:a16="http://schemas.microsoft.com/office/drawing/2014/main" id="{4E68DD70-8682-4B40-BA67-4D79EB7460F9}"/>
              </a:ext>
            </a:extLst>
          </p:cNvPr>
          <p:cNvSpPr/>
          <p:nvPr/>
        </p:nvSpPr>
        <p:spPr>
          <a:xfrm>
            <a:off x="10949518"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7" name="Freeform 95">
            <a:extLst>
              <a:ext uri="{FF2B5EF4-FFF2-40B4-BE49-F238E27FC236}">
                <a16:creationId xmlns:a16="http://schemas.microsoft.com/office/drawing/2014/main" id="{DB7C48E8-9C0F-4F0A-81D7-92612EDA396D}"/>
              </a:ext>
            </a:extLst>
          </p:cNvPr>
          <p:cNvSpPr/>
          <p:nvPr/>
        </p:nvSpPr>
        <p:spPr>
          <a:xfrm>
            <a:off x="10949518"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8" name="Freeform 96">
            <a:extLst>
              <a:ext uri="{FF2B5EF4-FFF2-40B4-BE49-F238E27FC236}">
                <a16:creationId xmlns:a16="http://schemas.microsoft.com/office/drawing/2014/main" id="{EFEDBB05-FE16-483D-A9EA-810E2F0B187E}"/>
              </a:ext>
            </a:extLst>
          </p:cNvPr>
          <p:cNvSpPr/>
          <p:nvPr/>
        </p:nvSpPr>
        <p:spPr>
          <a:xfrm>
            <a:off x="11281733"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79" name="Freeform 97">
            <a:extLst>
              <a:ext uri="{FF2B5EF4-FFF2-40B4-BE49-F238E27FC236}">
                <a16:creationId xmlns:a16="http://schemas.microsoft.com/office/drawing/2014/main" id="{5932E811-23EC-4661-AC5B-0F85B2954797}"/>
              </a:ext>
            </a:extLst>
          </p:cNvPr>
          <p:cNvSpPr/>
          <p:nvPr/>
        </p:nvSpPr>
        <p:spPr>
          <a:xfrm>
            <a:off x="11613949" y="770843"/>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0" name="Freeform 98">
            <a:extLst>
              <a:ext uri="{FF2B5EF4-FFF2-40B4-BE49-F238E27FC236}">
                <a16:creationId xmlns:a16="http://schemas.microsoft.com/office/drawing/2014/main" id="{1E183582-6768-486A-9AC8-F72A51C60F14}"/>
              </a:ext>
            </a:extLst>
          </p:cNvPr>
          <p:cNvSpPr/>
          <p:nvPr/>
        </p:nvSpPr>
        <p:spPr>
          <a:xfrm>
            <a:off x="10949518" y="1103059"/>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1" name="Freeform 99">
            <a:extLst>
              <a:ext uri="{FF2B5EF4-FFF2-40B4-BE49-F238E27FC236}">
                <a16:creationId xmlns:a16="http://schemas.microsoft.com/office/drawing/2014/main" id="{D5782CC9-0C46-46C6-A5B9-79D00AF4B041}"/>
              </a:ext>
            </a:extLst>
          </p:cNvPr>
          <p:cNvSpPr/>
          <p:nvPr/>
        </p:nvSpPr>
        <p:spPr>
          <a:xfrm>
            <a:off x="10949518" y="143527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2" name="Freeform 100">
            <a:extLst>
              <a:ext uri="{FF2B5EF4-FFF2-40B4-BE49-F238E27FC236}">
                <a16:creationId xmlns:a16="http://schemas.microsoft.com/office/drawing/2014/main" id="{95549BE7-C07E-4AEE-A678-F12252075158}"/>
              </a:ext>
            </a:extLst>
          </p:cNvPr>
          <p:cNvSpPr/>
          <p:nvPr/>
        </p:nvSpPr>
        <p:spPr>
          <a:xfrm>
            <a:off x="11597542" y="1086653"/>
            <a:ext cx="165423" cy="165424"/>
          </a:xfrm>
          <a:custGeom>
            <a:avLst/>
            <a:gdLst>
              <a:gd name="connsiteX0" fmla="*/ 124068 w 124067"/>
              <a:gd name="connsiteY0" fmla="*/ 62034 h 124068"/>
              <a:gd name="connsiteX1" fmla="*/ 62034 w 124067"/>
              <a:gd name="connsiteY1" fmla="*/ 124069 h 124068"/>
              <a:gd name="connsiteX2" fmla="*/ 0 w 124067"/>
              <a:gd name="connsiteY2" fmla="*/ 62034 h 124068"/>
              <a:gd name="connsiteX3" fmla="*/ 62034 w 124067"/>
              <a:gd name="connsiteY3" fmla="*/ 0 h 124068"/>
              <a:gd name="connsiteX4" fmla="*/ 124068 w 124067"/>
              <a:gd name="connsiteY4" fmla="*/ 62034 h 12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67" h="124068">
                <a:moveTo>
                  <a:pt x="124068" y="62034"/>
                </a:moveTo>
                <a:cubicBezTo>
                  <a:pt x="124068" y="96295"/>
                  <a:pt x="96294" y="124069"/>
                  <a:pt x="62034" y="124069"/>
                </a:cubicBezTo>
                <a:cubicBezTo>
                  <a:pt x="27773" y="124069"/>
                  <a:pt x="0" y="96295"/>
                  <a:pt x="0" y="62034"/>
                </a:cubicBezTo>
                <a:cubicBezTo>
                  <a:pt x="0" y="27774"/>
                  <a:pt x="27773" y="0"/>
                  <a:pt x="62034" y="0"/>
                </a:cubicBezTo>
                <a:cubicBezTo>
                  <a:pt x="96294" y="0"/>
                  <a:pt x="124068" y="27774"/>
                  <a:pt x="124068" y="62034"/>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3" name="Freeform 101">
            <a:extLst>
              <a:ext uri="{FF2B5EF4-FFF2-40B4-BE49-F238E27FC236}">
                <a16:creationId xmlns:a16="http://schemas.microsoft.com/office/drawing/2014/main" id="{C2452792-550C-460F-A681-E4914B5F2F66}"/>
              </a:ext>
            </a:extLst>
          </p:cNvPr>
          <p:cNvSpPr/>
          <p:nvPr/>
        </p:nvSpPr>
        <p:spPr>
          <a:xfrm>
            <a:off x="10617303" y="1103059"/>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4" name="Freeform 106">
            <a:extLst>
              <a:ext uri="{FF2B5EF4-FFF2-40B4-BE49-F238E27FC236}">
                <a16:creationId xmlns:a16="http://schemas.microsoft.com/office/drawing/2014/main" id="{70C71E38-0E52-4ECD-A1F3-25127C7C3549}"/>
              </a:ext>
            </a:extLst>
          </p:cNvPr>
          <p:cNvSpPr/>
          <p:nvPr/>
        </p:nvSpPr>
        <p:spPr>
          <a:xfrm>
            <a:off x="10267999" y="89319"/>
            <a:ext cx="166791" cy="166792"/>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5" name="Freeform 123">
            <a:extLst>
              <a:ext uri="{FF2B5EF4-FFF2-40B4-BE49-F238E27FC236}">
                <a16:creationId xmlns:a16="http://schemas.microsoft.com/office/drawing/2014/main" id="{3C3C68F3-2A2E-47AD-B1C2-763D3BAC59E7}"/>
              </a:ext>
            </a:extLst>
          </p:cNvPr>
          <p:cNvSpPr/>
          <p:nvPr/>
        </p:nvSpPr>
        <p:spPr>
          <a:xfrm>
            <a:off x="11912669" y="438626"/>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6" name="Freeform 128">
            <a:extLst>
              <a:ext uri="{FF2B5EF4-FFF2-40B4-BE49-F238E27FC236}">
                <a16:creationId xmlns:a16="http://schemas.microsoft.com/office/drawing/2014/main" id="{B57E844A-B261-4E7B-B2CC-5E233961B6C1}"/>
              </a:ext>
            </a:extLst>
          </p:cNvPr>
          <p:cNvSpPr/>
          <p:nvPr/>
        </p:nvSpPr>
        <p:spPr>
          <a:xfrm>
            <a:off x="11912669" y="10640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7" name="Freeform 177">
            <a:extLst>
              <a:ext uri="{FF2B5EF4-FFF2-40B4-BE49-F238E27FC236}">
                <a16:creationId xmlns:a16="http://schemas.microsoft.com/office/drawing/2014/main" id="{C2093291-1BC5-4A8C-8343-7E1C2AF7BF84}"/>
              </a:ext>
            </a:extLst>
          </p:cNvPr>
          <p:cNvSpPr/>
          <p:nvPr/>
        </p:nvSpPr>
        <p:spPr>
          <a:xfrm>
            <a:off x="2459013" y="6533050"/>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8" name="Freeform 179">
            <a:extLst>
              <a:ext uri="{FF2B5EF4-FFF2-40B4-BE49-F238E27FC236}">
                <a16:creationId xmlns:a16="http://schemas.microsoft.com/office/drawing/2014/main" id="{6947B42F-EF0F-4689-A9DE-5EF9CE06508B}"/>
              </a:ext>
            </a:extLst>
          </p:cNvPr>
          <p:cNvSpPr/>
          <p:nvPr/>
        </p:nvSpPr>
        <p:spPr>
          <a:xfrm>
            <a:off x="2126797"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89" name="Freeform 180">
            <a:extLst>
              <a:ext uri="{FF2B5EF4-FFF2-40B4-BE49-F238E27FC236}">
                <a16:creationId xmlns:a16="http://schemas.microsoft.com/office/drawing/2014/main" id="{D068E51F-A134-4600-AC88-B0067D090E22}"/>
              </a:ext>
            </a:extLst>
          </p:cNvPr>
          <p:cNvSpPr/>
          <p:nvPr/>
        </p:nvSpPr>
        <p:spPr>
          <a:xfrm>
            <a:off x="1794582"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0" name="Freeform 181">
            <a:extLst>
              <a:ext uri="{FF2B5EF4-FFF2-40B4-BE49-F238E27FC236}">
                <a16:creationId xmlns:a16="http://schemas.microsoft.com/office/drawing/2014/main" id="{36344FAC-BDE0-45BD-9D40-2D8815CD76FF}"/>
              </a:ext>
            </a:extLst>
          </p:cNvPr>
          <p:cNvSpPr/>
          <p:nvPr/>
        </p:nvSpPr>
        <p:spPr>
          <a:xfrm>
            <a:off x="1462367"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1" name="Freeform 182">
            <a:extLst>
              <a:ext uri="{FF2B5EF4-FFF2-40B4-BE49-F238E27FC236}">
                <a16:creationId xmlns:a16="http://schemas.microsoft.com/office/drawing/2014/main" id="{6EF3BE18-6E25-40E3-BA39-EA272AB26C3E}"/>
              </a:ext>
            </a:extLst>
          </p:cNvPr>
          <p:cNvSpPr/>
          <p:nvPr/>
        </p:nvSpPr>
        <p:spPr>
          <a:xfrm>
            <a:off x="1462367"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2" name="Freeform 183">
            <a:extLst>
              <a:ext uri="{FF2B5EF4-FFF2-40B4-BE49-F238E27FC236}">
                <a16:creationId xmlns:a16="http://schemas.microsoft.com/office/drawing/2014/main" id="{D0FB1F77-2F74-4833-938E-84CE982B0187}"/>
              </a:ext>
            </a:extLst>
          </p:cNvPr>
          <p:cNvSpPr/>
          <p:nvPr/>
        </p:nvSpPr>
        <p:spPr>
          <a:xfrm>
            <a:off x="1130153"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3" name="Freeform 184">
            <a:extLst>
              <a:ext uri="{FF2B5EF4-FFF2-40B4-BE49-F238E27FC236}">
                <a16:creationId xmlns:a16="http://schemas.microsoft.com/office/drawing/2014/main" id="{8DB668FA-EAB5-4AE6-B5F7-F1C10A5C6256}"/>
              </a:ext>
            </a:extLst>
          </p:cNvPr>
          <p:cNvSpPr/>
          <p:nvPr/>
        </p:nvSpPr>
        <p:spPr>
          <a:xfrm>
            <a:off x="1462367"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4" name="Freeform 185">
            <a:extLst>
              <a:ext uri="{FF2B5EF4-FFF2-40B4-BE49-F238E27FC236}">
                <a16:creationId xmlns:a16="http://schemas.microsoft.com/office/drawing/2014/main" id="{F0C33CAB-FA30-4AB5-841B-813386B65C82}"/>
              </a:ext>
            </a:extLst>
          </p:cNvPr>
          <p:cNvSpPr/>
          <p:nvPr/>
        </p:nvSpPr>
        <p:spPr>
          <a:xfrm>
            <a:off x="1130153"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5" name="Freeform 186">
            <a:extLst>
              <a:ext uri="{FF2B5EF4-FFF2-40B4-BE49-F238E27FC236}">
                <a16:creationId xmlns:a16="http://schemas.microsoft.com/office/drawing/2014/main" id="{60AE22BD-A1C5-4207-9E56-83867732C3B7}"/>
              </a:ext>
            </a:extLst>
          </p:cNvPr>
          <p:cNvSpPr/>
          <p:nvPr/>
        </p:nvSpPr>
        <p:spPr>
          <a:xfrm>
            <a:off x="797937" y="6533050"/>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6" name="Freeform 187">
            <a:extLst>
              <a:ext uri="{FF2B5EF4-FFF2-40B4-BE49-F238E27FC236}">
                <a16:creationId xmlns:a16="http://schemas.microsoft.com/office/drawing/2014/main" id="{5D0CEA1E-3185-4E67-8B03-A92C753AE75A}"/>
              </a:ext>
            </a:extLst>
          </p:cNvPr>
          <p:cNvSpPr/>
          <p:nvPr/>
        </p:nvSpPr>
        <p:spPr>
          <a:xfrm>
            <a:off x="465722" y="6533050"/>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7" name="Freeform 189">
            <a:extLst>
              <a:ext uri="{FF2B5EF4-FFF2-40B4-BE49-F238E27FC236}">
                <a16:creationId xmlns:a16="http://schemas.microsoft.com/office/drawing/2014/main" id="{56E6B5D2-5385-45E3-9530-74840BDBFB89}"/>
              </a:ext>
            </a:extLst>
          </p:cNvPr>
          <p:cNvSpPr/>
          <p:nvPr/>
        </p:nvSpPr>
        <p:spPr>
          <a:xfrm>
            <a:off x="133507"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8" name="Freeform 190">
            <a:extLst>
              <a:ext uri="{FF2B5EF4-FFF2-40B4-BE49-F238E27FC236}">
                <a16:creationId xmlns:a16="http://schemas.microsoft.com/office/drawing/2014/main" id="{D78CF976-0B22-41AB-8680-032340A20C7E}"/>
              </a:ext>
            </a:extLst>
          </p:cNvPr>
          <p:cNvSpPr/>
          <p:nvPr/>
        </p:nvSpPr>
        <p:spPr>
          <a:xfrm>
            <a:off x="465722" y="620083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99" name="Freeform 191">
            <a:extLst>
              <a:ext uri="{FF2B5EF4-FFF2-40B4-BE49-F238E27FC236}">
                <a16:creationId xmlns:a16="http://schemas.microsoft.com/office/drawing/2014/main" id="{790BB7E9-13BF-4A34-8039-067868E4DFB5}"/>
              </a:ext>
            </a:extLst>
          </p:cNvPr>
          <p:cNvSpPr/>
          <p:nvPr/>
        </p:nvSpPr>
        <p:spPr>
          <a:xfrm>
            <a:off x="465722"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00" name="Freeform 192">
            <a:extLst>
              <a:ext uri="{FF2B5EF4-FFF2-40B4-BE49-F238E27FC236}">
                <a16:creationId xmlns:a16="http://schemas.microsoft.com/office/drawing/2014/main" id="{C31B500B-555D-44D8-90CF-F2F0543A9106}"/>
              </a:ext>
            </a:extLst>
          </p:cNvPr>
          <p:cNvSpPr/>
          <p:nvPr/>
        </p:nvSpPr>
        <p:spPr>
          <a:xfrm>
            <a:off x="133507" y="5868615"/>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01" name="Freeform 194">
            <a:extLst>
              <a:ext uri="{FF2B5EF4-FFF2-40B4-BE49-F238E27FC236}">
                <a16:creationId xmlns:a16="http://schemas.microsoft.com/office/drawing/2014/main" id="{23B03F54-87A6-4393-B1A6-6CBEF456BC20}"/>
              </a:ext>
            </a:extLst>
          </p:cNvPr>
          <p:cNvSpPr/>
          <p:nvPr/>
        </p:nvSpPr>
        <p:spPr>
          <a:xfrm>
            <a:off x="465722" y="5536398"/>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02" name="Freeform 195">
            <a:extLst>
              <a:ext uri="{FF2B5EF4-FFF2-40B4-BE49-F238E27FC236}">
                <a16:creationId xmlns:a16="http://schemas.microsoft.com/office/drawing/2014/main" id="{23387D0F-0E7B-452B-A44A-02CB37D5D2C8}"/>
              </a:ext>
            </a:extLst>
          </p:cNvPr>
          <p:cNvSpPr/>
          <p:nvPr/>
        </p:nvSpPr>
        <p:spPr>
          <a:xfrm>
            <a:off x="465722" y="5204182"/>
            <a:ext cx="132612" cy="132613"/>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03" name="Freeform 197">
            <a:extLst>
              <a:ext uri="{FF2B5EF4-FFF2-40B4-BE49-F238E27FC236}">
                <a16:creationId xmlns:a16="http://schemas.microsoft.com/office/drawing/2014/main" id="{617292FD-5D6A-45C2-9236-CF9C47857CF5}"/>
              </a:ext>
            </a:extLst>
          </p:cNvPr>
          <p:cNvSpPr/>
          <p:nvPr/>
        </p:nvSpPr>
        <p:spPr>
          <a:xfrm>
            <a:off x="797937" y="5536398"/>
            <a:ext cx="132612" cy="132613"/>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04" name="Freeform 202">
            <a:extLst>
              <a:ext uri="{FF2B5EF4-FFF2-40B4-BE49-F238E27FC236}">
                <a16:creationId xmlns:a16="http://schemas.microsoft.com/office/drawing/2014/main" id="{DC81BAC0-72C2-4FA5-BB97-EA4CEC15912D}"/>
              </a:ext>
            </a:extLst>
          </p:cNvPr>
          <p:cNvSpPr/>
          <p:nvPr/>
        </p:nvSpPr>
        <p:spPr>
          <a:xfrm>
            <a:off x="1113063" y="6515960"/>
            <a:ext cx="166791" cy="166792"/>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10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pic>
        <p:nvPicPr>
          <p:cNvPr id="105" name="Picture 6">
            <a:extLst>
              <a:ext uri="{FF2B5EF4-FFF2-40B4-BE49-F238E27FC236}">
                <a16:creationId xmlns:a16="http://schemas.microsoft.com/office/drawing/2014/main" id="{0CF08D14-B123-4DBA-871D-8E3F6751C8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
        <p:nvSpPr>
          <p:cNvPr id="106" name="TextBox 3">
            <a:extLst>
              <a:ext uri="{FF2B5EF4-FFF2-40B4-BE49-F238E27FC236}">
                <a16:creationId xmlns:a16="http://schemas.microsoft.com/office/drawing/2014/main" id="{E9AE4C9F-D37F-4838-B10C-8F3386DE1922}"/>
              </a:ext>
            </a:extLst>
          </p:cNvPr>
          <p:cNvSpPr txBox="1">
            <a:spLocks noChangeAspect="1"/>
          </p:cNvSpPr>
          <p:nvPr/>
        </p:nvSpPr>
        <p:spPr>
          <a:xfrm>
            <a:off x="4413504" y="6619449"/>
            <a:ext cx="3352800" cy="194990"/>
          </a:xfrm>
          <a:prstGeom prst="rect">
            <a:avLst/>
          </a:prstGeom>
          <a:noFill/>
        </p:spPr>
        <p:txBody>
          <a:bodyPr wrap="square" anchor="b" anchorCtr="0">
            <a:spAutoFit/>
          </a:bodyPr>
          <a:lstStyle/>
          <a:p>
            <a:pPr algn="ctr" defTabSz="365742" eaLnBrk="0" hangingPunct="0">
              <a:defRPr/>
            </a:pPr>
            <a:r>
              <a:rPr lang="en-US" sz="667" kern="300" spc="67" dirty="0">
                <a:solidFill>
                  <a:srgbClr val="FFFFFF"/>
                </a:solidFill>
                <a:latin typeface="Calibri" panose="020F0502020204030204"/>
                <a:ea typeface="Calibri" charset="0"/>
                <a:cs typeface="Arial" panose="020B0604020202020204" pitchFamily="34" charset="0"/>
              </a:rPr>
              <a:t>Copyright © SAS Institute Inc. All rights reserved.</a:t>
            </a:r>
          </a:p>
        </p:txBody>
      </p:sp>
      <p:grpSp>
        <p:nvGrpSpPr>
          <p:cNvPr id="107" name="Group 106">
            <a:extLst>
              <a:ext uri="{FF2B5EF4-FFF2-40B4-BE49-F238E27FC236}">
                <a16:creationId xmlns:a16="http://schemas.microsoft.com/office/drawing/2014/main" id="{ABA049E6-BB0F-4393-8CF8-095D76317B87}"/>
              </a:ext>
            </a:extLst>
          </p:cNvPr>
          <p:cNvGrpSpPr/>
          <p:nvPr/>
        </p:nvGrpSpPr>
        <p:grpSpPr>
          <a:xfrm>
            <a:off x="8956227" y="89319"/>
            <a:ext cx="3089053" cy="1478571"/>
            <a:chOff x="6717170" y="66989"/>
            <a:chExt cx="2316790" cy="1108928"/>
          </a:xfrm>
        </p:grpSpPr>
        <p:sp>
          <p:nvSpPr>
            <p:cNvPr id="108" name="Freeform 80">
              <a:extLst>
                <a:ext uri="{FF2B5EF4-FFF2-40B4-BE49-F238E27FC236}">
                  <a16:creationId xmlns:a16="http://schemas.microsoft.com/office/drawing/2014/main" id="{362CAA2E-591E-400F-8965-18B4E2353F3A}"/>
                </a:ext>
              </a:extLst>
            </p:cNvPr>
            <p:cNvSpPr/>
            <p:nvPr/>
          </p:nvSpPr>
          <p:spPr>
            <a:xfrm>
              <a:off x="6717170"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09" name="Freeform 82">
              <a:extLst>
                <a:ext uri="{FF2B5EF4-FFF2-40B4-BE49-F238E27FC236}">
                  <a16:creationId xmlns:a16="http://schemas.microsoft.com/office/drawing/2014/main" id="{6BA05E6C-DC72-4FD5-BFFB-FCD592A9F0E3}"/>
                </a:ext>
              </a:extLst>
            </p:cNvPr>
            <p:cNvSpPr/>
            <p:nvPr/>
          </p:nvSpPr>
          <p:spPr>
            <a:xfrm>
              <a:off x="6966332"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0" name="Freeform 83">
              <a:extLst>
                <a:ext uri="{FF2B5EF4-FFF2-40B4-BE49-F238E27FC236}">
                  <a16:creationId xmlns:a16="http://schemas.microsoft.com/office/drawing/2014/main" id="{17061A24-8B0B-4C15-A979-E26E4383C20F}"/>
                </a:ext>
              </a:extLst>
            </p:cNvPr>
            <p:cNvSpPr/>
            <p:nvPr/>
          </p:nvSpPr>
          <p:spPr>
            <a:xfrm>
              <a:off x="7215493"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1" name="Freeform 84">
              <a:extLst>
                <a:ext uri="{FF2B5EF4-FFF2-40B4-BE49-F238E27FC236}">
                  <a16:creationId xmlns:a16="http://schemas.microsoft.com/office/drawing/2014/main" id="{01BE4583-96AC-465D-9D0A-294F94F4ACA2}"/>
                </a:ext>
              </a:extLst>
            </p:cNvPr>
            <p:cNvSpPr/>
            <p:nvPr/>
          </p:nvSpPr>
          <p:spPr>
            <a:xfrm>
              <a:off x="7464654"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2" name="Freeform 85">
              <a:extLst>
                <a:ext uri="{FF2B5EF4-FFF2-40B4-BE49-F238E27FC236}">
                  <a16:creationId xmlns:a16="http://schemas.microsoft.com/office/drawing/2014/main" id="{339E84E7-6620-46DB-9C93-BF717D9CF60C}"/>
                </a:ext>
              </a:extLst>
            </p:cNvPr>
            <p:cNvSpPr/>
            <p:nvPr/>
          </p:nvSpPr>
          <p:spPr>
            <a:xfrm>
              <a:off x="6966332"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3" name="Freeform 86">
              <a:extLst>
                <a:ext uri="{FF2B5EF4-FFF2-40B4-BE49-F238E27FC236}">
                  <a16:creationId xmlns:a16="http://schemas.microsoft.com/office/drawing/2014/main" id="{8A41A547-78DD-4FF5-BC76-7E7F2729A3B5}"/>
                </a:ext>
              </a:extLst>
            </p:cNvPr>
            <p:cNvSpPr/>
            <p:nvPr/>
          </p:nvSpPr>
          <p:spPr>
            <a:xfrm>
              <a:off x="7464654"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4" name="Freeform 87">
              <a:extLst>
                <a:ext uri="{FF2B5EF4-FFF2-40B4-BE49-F238E27FC236}">
                  <a16:creationId xmlns:a16="http://schemas.microsoft.com/office/drawing/2014/main" id="{B9A57797-E495-4C19-B507-24E5F8BADDBD}"/>
                </a:ext>
              </a:extLst>
            </p:cNvPr>
            <p:cNvSpPr/>
            <p:nvPr/>
          </p:nvSpPr>
          <p:spPr>
            <a:xfrm rot="16753102">
              <a:off x="7713703" y="329004"/>
              <a:ext cx="99460" cy="99461"/>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5" name="Freeform 88">
              <a:extLst>
                <a:ext uri="{FF2B5EF4-FFF2-40B4-BE49-F238E27FC236}">
                  <a16:creationId xmlns:a16="http://schemas.microsoft.com/office/drawing/2014/main" id="{BA97863E-81FB-430B-91AD-64EEA53A0FA8}"/>
                </a:ext>
              </a:extLst>
            </p:cNvPr>
            <p:cNvSpPr/>
            <p:nvPr/>
          </p:nvSpPr>
          <p:spPr>
            <a:xfrm>
              <a:off x="7464654" y="57813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6" name="Freeform 89">
              <a:extLst>
                <a:ext uri="{FF2B5EF4-FFF2-40B4-BE49-F238E27FC236}">
                  <a16:creationId xmlns:a16="http://schemas.microsoft.com/office/drawing/2014/main" id="{2BD00755-E229-4C76-BFFB-9B777C3F99A8}"/>
                </a:ext>
              </a:extLst>
            </p:cNvPr>
            <p:cNvSpPr/>
            <p:nvPr/>
          </p:nvSpPr>
          <p:spPr>
            <a:xfrm rot="16753102">
              <a:off x="7713706" y="578170"/>
              <a:ext cx="99460" cy="99461"/>
            </a:xfrm>
            <a:custGeom>
              <a:avLst/>
              <a:gdLst>
                <a:gd name="connsiteX0" fmla="*/ 99461 w 99460"/>
                <a:gd name="connsiteY0" fmla="*/ 49731 h 99461"/>
                <a:gd name="connsiteX1" fmla="*/ 49730 w 99460"/>
                <a:gd name="connsiteY1" fmla="*/ 99462 h 99461"/>
                <a:gd name="connsiteX2" fmla="*/ 0 w 99460"/>
                <a:gd name="connsiteY2" fmla="*/ 49731 h 99461"/>
                <a:gd name="connsiteX3" fmla="*/ 49730 w 99460"/>
                <a:gd name="connsiteY3" fmla="*/ 0 h 99461"/>
                <a:gd name="connsiteX4" fmla="*/ 99461 w 99460"/>
                <a:gd name="connsiteY4" fmla="*/ 49731 h 9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60" h="99461">
                  <a:moveTo>
                    <a:pt x="99461" y="49731"/>
                  </a:moveTo>
                  <a:cubicBezTo>
                    <a:pt x="99461" y="77196"/>
                    <a:pt x="77196" y="99462"/>
                    <a:pt x="49730" y="99462"/>
                  </a:cubicBezTo>
                  <a:cubicBezTo>
                    <a:pt x="22265" y="99462"/>
                    <a:pt x="0" y="77196"/>
                    <a:pt x="0" y="49731"/>
                  </a:cubicBezTo>
                  <a:cubicBezTo>
                    <a:pt x="0" y="22265"/>
                    <a:pt x="22265" y="0"/>
                    <a:pt x="49730" y="0"/>
                  </a:cubicBezTo>
                  <a:cubicBezTo>
                    <a:pt x="77196" y="0"/>
                    <a:pt x="99461" y="22265"/>
                    <a:pt x="99461" y="49731"/>
                  </a:cubicBezTo>
                  <a:close/>
                </a:path>
              </a:pathLst>
            </a:custGeom>
            <a:solidFill>
              <a:srgbClr val="5CB5FF">
                <a:alpha val="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7" name="Freeform 90">
              <a:extLst>
                <a:ext uri="{FF2B5EF4-FFF2-40B4-BE49-F238E27FC236}">
                  <a16:creationId xmlns:a16="http://schemas.microsoft.com/office/drawing/2014/main" id="{912C520D-1BF1-4BAC-9120-DE25D6C6844B}"/>
                </a:ext>
              </a:extLst>
            </p:cNvPr>
            <p:cNvSpPr/>
            <p:nvPr/>
          </p:nvSpPr>
          <p:spPr>
            <a:xfrm>
              <a:off x="7962977"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8" name="Freeform 91">
              <a:extLst>
                <a:ext uri="{FF2B5EF4-FFF2-40B4-BE49-F238E27FC236}">
                  <a16:creationId xmlns:a16="http://schemas.microsoft.com/office/drawing/2014/main" id="{F515BA9F-7139-4FD1-81A9-7A1EDA9244A3}"/>
                </a:ext>
              </a:extLst>
            </p:cNvPr>
            <p:cNvSpPr/>
            <p:nvPr/>
          </p:nvSpPr>
          <p:spPr>
            <a:xfrm>
              <a:off x="8212138"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19" name="Freeform 92">
              <a:extLst>
                <a:ext uri="{FF2B5EF4-FFF2-40B4-BE49-F238E27FC236}">
                  <a16:creationId xmlns:a16="http://schemas.microsoft.com/office/drawing/2014/main" id="{38CBAFD4-7FAE-4077-93C8-BA82DF54B5F7}"/>
                </a:ext>
              </a:extLst>
            </p:cNvPr>
            <p:cNvSpPr/>
            <p:nvPr/>
          </p:nvSpPr>
          <p:spPr>
            <a:xfrm>
              <a:off x="8710461"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0" name="Freeform 93">
              <a:extLst>
                <a:ext uri="{FF2B5EF4-FFF2-40B4-BE49-F238E27FC236}">
                  <a16:creationId xmlns:a16="http://schemas.microsoft.com/office/drawing/2014/main" id="{D6EA9702-F23D-4BEF-A9A8-AD9FA4D31EE3}"/>
                </a:ext>
              </a:extLst>
            </p:cNvPr>
            <p:cNvSpPr/>
            <p:nvPr/>
          </p:nvSpPr>
          <p:spPr>
            <a:xfrm>
              <a:off x="8461299"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2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1" name="Freeform 94">
              <a:extLst>
                <a:ext uri="{FF2B5EF4-FFF2-40B4-BE49-F238E27FC236}">
                  <a16:creationId xmlns:a16="http://schemas.microsoft.com/office/drawing/2014/main" id="{6B650A35-DAAE-453D-8721-B9552B892965}"/>
                </a:ext>
              </a:extLst>
            </p:cNvPr>
            <p:cNvSpPr/>
            <p:nvPr/>
          </p:nvSpPr>
          <p:spPr>
            <a:xfrm>
              <a:off x="8212138"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2" name="Freeform 95">
              <a:extLst>
                <a:ext uri="{FF2B5EF4-FFF2-40B4-BE49-F238E27FC236}">
                  <a16:creationId xmlns:a16="http://schemas.microsoft.com/office/drawing/2014/main" id="{DCC83988-847F-461F-9ADF-3A3E5AADF9F7}"/>
                </a:ext>
              </a:extLst>
            </p:cNvPr>
            <p:cNvSpPr/>
            <p:nvPr/>
          </p:nvSpPr>
          <p:spPr>
            <a:xfrm>
              <a:off x="8212138" y="57813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3" name="Freeform 96">
              <a:extLst>
                <a:ext uri="{FF2B5EF4-FFF2-40B4-BE49-F238E27FC236}">
                  <a16:creationId xmlns:a16="http://schemas.microsoft.com/office/drawing/2014/main" id="{EAD67464-28B3-4904-B620-619E5CF103FC}"/>
                </a:ext>
              </a:extLst>
            </p:cNvPr>
            <p:cNvSpPr/>
            <p:nvPr/>
          </p:nvSpPr>
          <p:spPr>
            <a:xfrm>
              <a:off x="8461299" y="57813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4"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4" name="Freeform 97">
              <a:extLst>
                <a:ext uri="{FF2B5EF4-FFF2-40B4-BE49-F238E27FC236}">
                  <a16:creationId xmlns:a16="http://schemas.microsoft.com/office/drawing/2014/main" id="{C2180412-7C23-4F06-835A-E727A0B4B589}"/>
                </a:ext>
              </a:extLst>
            </p:cNvPr>
            <p:cNvSpPr/>
            <p:nvPr/>
          </p:nvSpPr>
          <p:spPr>
            <a:xfrm>
              <a:off x="8710461" y="57813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5" name="Freeform 98">
              <a:extLst>
                <a:ext uri="{FF2B5EF4-FFF2-40B4-BE49-F238E27FC236}">
                  <a16:creationId xmlns:a16="http://schemas.microsoft.com/office/drawing/2014/main" id="{8F4E4517-644C-4948-BF82-0904280D6BB8}"/>
                </a:ext>
              </a:extLst>
            </p:cNvPr>
            <p:cNvSpPr/>
            <p:nvPr/>
          </p:nvSpPr>
          <p:spPr>
            <a:xfrm>
              <a:off x="8212138" y="82729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6" name="Freeform 99">
              <a:extLst>
                <a:ext uri="{FF2B5EF4-FFF2-40B4-BE49-F238E27FC236}">
                  <a16:creationId xmlns:a16="http://schemas.microsoft.com/office/drawing/2014/main" id="{F6A886B9-D25A-42E2-AFFF-C6A8347A58A6}"/>
                </a:ext>
              </a:extLst>
            </p:cNvPr>
            <p:cNvSpPr/>
            <p:nvPr/>
          </p:nvSpPr>
          <p:spPr>
            <a:xfrm>
              <a:off x="8212138" y="107645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7" name="Freeform 100">
              <a:extLst>
                <a:ext uri="{FF2B5EF4-FFF2-40B4-BE49-F238E27FC236}">
                  <a16:creationId xmlns:a16="http://schemas.microsoft.com/office/drawing/2014/main" id="{2B3836C9-324D-4F13-BDAD-4DF3181BDC16}"/>
                </a:ext>
              </a:extLst>
            </p:cNvPr>
            <p:cNvSpPr/>
            <p:nvPr/>
          </p:nvSpPr>
          <p:spPr>
            <a:xfrm>
              <a:off x="8698156" y="814990"/>
              <a:ext cx="124067" cy="124068"/>
            </a:xfrm>
            <a:custGeom>
              <a:avLst/>
              <a:gdLst>
                <a:gd name="connsiteX0" fmla="*/ 124068 w 124067"/>
                <a:gd name="connsiteY0" fmla="*/ 62034 h 124068"/>
                <a:gd name="connsiteX1" fmla="*/ 62034 w 124067"/>
                <a:gd name="connsiteY1" fmla="*/ 124069 h 124068"/>
                <a:gd name="connsiteX2" fmla="*/ 0 w 124067"/>
                <a:gd name="connsiteY2" fmla="*/ 62034 h 124068"/>
                <a:gd name="connsiteX3" fmla="*/ 62034 w 124067"/>
                <a:gd name="connsiteY3" fmla="*/ 0 h 124068"/>
                <a:gd name="connsiteX4" fmla="*/ 124068 w 124067"/>
                <a:gd name="connsiteY4" fmla="*/ 62034 h 124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67" h="124068">
                  <a:moveTo>
                    <a:pt x="124068" y="62034"/>
                  </a:moveTo>
                  <a:cubicBezTo>
                    <a:pt x="124068" y="96295"/>
                    <a:pt x="96294" y="124069"/>
                    <a:pt x="62034" y="124069"/>
                  </a:cubicBezTo>
                  <a:cubicBezTo>
                    <a:pt x="27773" y="124069"/>
                    <a:pt x="0" y="96295"/>
                    <a:pt x="0" y="62034"/>
                  </a:cubicBezTo>
                  <a:cubicBezTo>
                    <a:pt x="0" y="27774"/>
                    <a:pt x="27773" y="0"/>
                    <a:pt x="62034" y="0"/>
                  </a:cubicBezTo>
                  <a:cubicBezTo>
                    <a:pt x="96294" y="0"/>
                    <a:pt x="124068" y="27774"/>
                    <a:pt x="124068" y="62034"/>
                  </a:cubicBezTo>
                  <a:close/>
                </a:path>
              </a:pathLst>
            </a:custGeom>
            <a:solidFill>
              <a:srgbClr val="5CB5FF">
                <a:alpha val="2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8" name="Freeform 101">
              <a:extLst>
                <a:ext uri="{FF2B5EF4-FFF2-40B4-BE49-F238E27FC236}">
                  <a16:creationId xmlns:a16="http://schemas.microsoft.com/office/drawing/2014/main" id="{65D01E19-8F77-48A4-9784-FD874DAF8B1E}"/>
                </a:ext>
              </a:extLst>
            </p:cNvPr>
            <p:cNvSpPr/>
            <p:nvPr/>
          </p:nvSpPr>
          <p:spPr>
            <a:xfrm>
              <a:off x="7962977" y="82729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29" name="Freeform 106">
              <a:extLst>
                <a:ext uri="{FF2B5EF4-FFF2-40B4-BE49-F238E27FC236}">
                  <a16:creationId xmlns:a16="http://schemas.microsoft.com/office/drawing/2014/main" id="{972FE969-B5D8-4ADF-82F6-AA2ED89E550E}"/>
                </a:ext>
              </a:extLst>
            </p:cNvPr>
            <p:cNvSpPr/>
            <p:nvPr/>
          </p:nvSpPr>
          <p:spPr>
            <a:xfrm>
              <a:off x="7700999" y="66989"/>
              <a:ext cx="125093" cy="125094"/>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23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30" name="Freeform 123">
              <a:extLst>
                <a:ext uri="{FF2B5EF4-FFF2-40B4-BE49-F238E27FC236}">
                  <a16:creationId xmlns:a16="http://schemas.microsoft.com/office/drawing/2014/main" id="{31CFE76C-79BE-4C11-AE62-7F24359F422C}"/>
                </a:ext>
              </a:extLst>
            </p:cNvPr>
            <p:cNvSpPr/>
            <p:nvPr/>
          </p:nvSpPr>
          <p:spPr>
            <a:xfrm>
              <a:off x="8934501" y="328969"/>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31" name="Freeform 128">
              <a:extLst>
                <a:ext uri="{FF2B5EF4-FFF2-40B4-BE49-F238E27FC236}">
                  <a16:creationId xmlns:a16="http://schemas.microsoft.com/office/drawing/2014/main" id="{575C864E-CC4E-45FC-B55A-FEFD7AAFE796}"/>
                </a:ext>
              </a:extLst>
            </p:cNvPr>
            <p:cNvSpPr/>
            <p:nvPr/>
          </p:nvSpPr>
          <p:spPr>
            <a:xfrm>
              <a:off x="8934501" y="79806"/>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5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grpSp>
      <p:grpSp>
        <p:nvGrpSpPr>
          <p:cNvPr id="132" name="Group 131">
            <a:extLst>
              <a:ext uri="{FF2B5EF4-FFF2-40B4-BE49-F238E27FC236}">
                <a16:creationId xmlns:a16="http://schemas.microsoft.com/office/drawing/2014/main" id="{F49CD0D8-9F1D-499F-BC0C-E9D1A7A528D1}"/>
              </a:ext>
            </a:extLst>
          </p:cNvPr>
          <p:cNvGrpSpPr/>
          <p:nvPr/>
        </p:nvGrpSpPr>
        <p:grpSpPr>
          <a:xfrm>
            <a:off x="133507" y="5204181"/>
            <a:ext cx="2458117" cy="1478571"/>
            <a:chOff x="92670" y="3892522"/>
            <a:chExt cx="1843588" cy="1108928"/>
          </a:xfrm>
        </p:grpSpPr>
        <p:sp>
          <p:nvSpPr>
            <p:cNvPr id="133" name="Freeform 177">
              <a:extLst>
                <a:ext uri="{FF2B5EF4-FFF2-40B4-BE49-F238E27FC236}">
                  <a16:creationId xmlns:a16="http://schemas.microsoft.com/office/drawing/2014/main" id="{BB233B72-B126-4A9C-8DFE-00DE42A1B4AA}"/>
                </a:ext>
              </a:extLst>
            </p:cNvPr>
            <p:cNvSpPr/>
            <p:nvPr/>
          </p:nvSpPr>
          <p:spPr>
            <a:xfrm>
              <a:off x="1836799"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8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34" name="Freeform 179">
              <a:extLst>
                <a:ext uri="{FF2B5EF4-FFF2-40B4-BE49-F238E27FC236}">
                  <a16:creationId xmlns:a16="http://schemas.microsoft.com/office/drawing/2014/main" id="{AA229A62-0C04-4BE3-88E6-42FFF62E29FE}"/>
                </a:ext>
              </a:extLst>
            </p:cNvPr>
            <p:cNvSpPr/>
            <p:nvPr/>
          </p:nvSpPr>
          <p:spPr>
            <a:xfrm>
              <a:off x="1587637"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35" name="Freeform 180">
              <a:extLst>
                <a:ext uri="{FF2B5EF4-FFF2-40B4-BE49-F238E27FC236}">
                  <a16:creationId xmlns:a16="http://schemas.microsoft.com/office/drawing/2014/main" id="{6EFFB690-B6AD-4C4C-B460-636445597474}"/>
                </a:ext>
              </a:extLst>
            </p:cNvPr>
            <p:cNvSpPr/>
            <p:nvPr/>
          </p:nvSpPr>
          <p:spPr>
            <a:xfrm>
              <a:off x="1338476"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36" name="Freeform 181">
              <a:extLst>
                <a:ext uri="{FF2B5EF4-FFF2-40B4-BE49-F238E27FC236}">
                  <a16:creationId xmlns:a16="http://schemas.microsoft.com/office/drawing/2014/main" id="{94498B95-8AA6-4D27-A030-F0E96D1C49BE}"/>
                </a:ext>
              </a:extLst>
            </p:cNvPr>
            <p:cNvSpPr/>
            <p:nvPr/>
          </p:nvSpPr>
          <p:spPr>
            <a:xfrm>
              <a:off x="1089315"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37" name="Freeform 182">
              <a:extLst>
                <a:ext uri="{FF2B5EF4-FFF2-40B4-BE49-F238E27FC236}">
                  <a16:creationId xmlns:a16="http://schemas.microsoft.com/office/drawing/2014/main" id="{92749121-B26E-4CAD-AC4B-809A8B15C9AA}"/>
                </a:ext>
              </a:extLst>
            </p:cNvPr>
            <p:cNvSpPr/>
            <p:nvPr/>
          </p:nvSpPr>
          <p:spPr>
            <a:xfrm>
              <a:off x="1089315"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38" name="Freeform 183">
              <a:extLst>
                <a:ext uri="{FF2B5EF4-FFF2-40B4-BE49-F238E27FC236}">
                  <a16:creationId xmlns:a16="http://schemas.microsoft.com/office/drawing/2014/main" id="{82E9FE5D-DFCF-4A1E-AF0C-A544775DE591}"/>
                </a:ext>
              </a:extLst>
            </p:cNvPr>
            <p:cNvSpPr/>
            <p:nvPr/>
          </p:nvSpPr>
          <p:spPr>
            <a:xfrm>
              <a:off x="840154"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39" name="Freeform 184">
              <a:extLst>
                <a:ext uri="{FF2B5EF4-FFF2-40B4-BE49-F238E27FC236}">
                  <a16:creationId xmlns:a16="http://schemas.microsoft.com/office/drawing/2014/main" id="{5C96FB09-17E1-48C8-9961-6FFD99507788}"/>
                </a:ext>
              </a:extLst>
            </p:cNvPr>
            <p:cNvSpPr/>
            <p:nvPr/>
          </p:nvSpPr>
          <p:spPr>
            <a:xfrm>
              <a:off x="1089315"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4" y="99460"/>
                    <a:pt x="0" y="77195"/>
                    <a:pt x="0" y="49730"/>
                  </a:cubicBezTo>
                  <a:cubicBezTo>
                    <a:pt x="0" y="22265"/>
                    <a:pt x="22264" y="0"/>
                    <a:pt x="49730" y="0"/>
                  </a:cubicBezTo>
                  <a:cubicBezTo>
                    <a:pt x="77195" y="0"/>
                    <a:pt x="99459" y="22265"/>
                    <a:pt x="99459" y="49730"/>
                  </a:cubicBezTo>
                  <a:close/>
                </a:path>
              </a:pathLst>
            </a:custGeom>
            <a:solidFill>
              <a:srgbClr val="5CB5FF">
                <a:alpha val="3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0" name="Freeform 185">
              <a:extLst>
                <a:ext uri="{FF2B5EF4-FFF2-40B4-BE49-F238E27FC236}">
                  <a16:creationId xmlns:a16="http://schemas.microsoft.com/office/drawing/2014/main" id="{D959A639-75AB-413C-ACDB-721FEE419888}"/>
                </a:ext>
              </a:extLst>
            </p:cNvPr>
            <p:cNvSpPr/>
            <p:nvPr/>
          </p:nvSpPr>
          <p:spPr>
            <a:xfrm>
              <a:off x="840154"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1" name="Freeform 186">
              <a:extLst>
                <a:ext uri="{FF2B5EF4-FFF2-40B4-BE49-F238E27FC236}">
                  <a16:creationId xmlns:a16="http://schemas.microsoft.com/office/drawing/2014/main" id="{44672F43-467D-4C1A-869E-E4BB312C1476}"/>
                </a:ext>
              </a:extLst>
            </p:cNvPr>
            <p:cNvSpPr/>
            <p:nvPr/>
          </p:nvSpPr>
          <p:spPr>
            <a:xfrm>
              <a:off x="590992" y="4889173"/>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2" name="Freeform 187">
              <a:extLst>
                <a:ext uri="{FF2B5EF4-FFF2-40B4-BE49-F238E27FC236}">
                  <a16:creationId xmlns:a16="http://schemas.microsoft.com/office/drawing/2014/main" id="{4C0C39A4-F2CF-4BE6-B172-A4D593D2B402}"/>
                </a:ext>
              </a:extLst>
            </p:cNvPr>
            <p:cNvSpPr/>
            <p:nvPr/>
          </p:nvSpPr>
          <p:spPr>
            <a:xfrm>
              <a:off x="341831" y="4889173"/>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3" name="Freeform 189">
              <a:extLst>
                <a:ext uri="{FF2B5EF4-FFF2-40B4-BE49-F238E27FC236}">
                  <a16:creationId xmlns:a16="http://schemas.microsoft.com/office/drawing/2014/main" id="{1BC28297-A6F7-4BB9-8389-5E9C3EDB9E34}"/>
                </a:ext>
              </a:extLst>
            </p:cNvPr>
            <p:cNvSpPr/>
            <p:nvPr/>
          </p:nvSpPr>
          <p:spPr>
            <a:xfrm>
              <a:off x="92670"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4" name="Freeform 190">
              <a:extLst>
                <a:ext uri="{FF2B5EF4-FFF2-40B4-BE49-F238E27FC236}">
                  <a16:creationId xmlns:a16="http://schemas.microsoft.com/office/drawing/2014/main" id="{9C8F1471-B50E-41F1-9F52-5896011F4249}"/>
                </a:ext>
              </a:extLst>
            </p:cNvPr>
            <p:cNvSpPr/>
            <p:nvPr/>
          </p:nvSpPr>
          <p:spPr>
            <a:xfrm>
              <a:off x="341831" y="4640010"/>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2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5" name="Freeform 191">
              <a:extLst>
                <a:ext uri="{FF2B5EF4-FFF2-40B4-BE49-F238E27FC236}">
                  <a16:creationId xmlns:a16="http://schemas.microsoft.com/office/drawing/2014/main" id="{E654A72B-7B29-4EDA-A293-FFB44395D1DC}"/>
                </a:ext>
              </a:extLst>
            </p:cNvPr>
            <p:cNvSpPr/>
            <p:nvPr/>
          </p:nvSpPr>
          <p:spPr>
            <a:xfrm>
              <a:off x="341831"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6" name="Freeform 192">
              <a:extLst>
                <a:ext uri="{FF2B5EF4-FFF2-40B4-BE49-F238E27FC236}">
                  <a16:creationId xmlns:a16="http://schemas.microsoft.com/office/drawing/2014/main" id="{58543DCD-13D9-4DC4-BADF-892EBFFA780C}"/>
                </a:ext>
              </a:extLst>
            </p:cNvPr>
            <p:cNvSpPr/>
            <p:nvPr/>
          </p:nvSpPr>
          <p:spPr>
            <a:xfrm>
              <a:off x="92670" y="4390847"/>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16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7" name="Freeform 194">
              <a:extLst>
                <a:ext uri="{FF2B5EF4-FFF2-40B4-BE49-F238E27FC236}">
                  <a16:creationId xmlns:a16="http://schemas.microsoft.com/office/drawing/2014/main" id="{0E6DAB68-4F0C-4A42-BCE2-46E9AD8932AB}"/>
                </a:ext>
              </a:extLst>
            </p:cNvPr>
            <p:cNvSpPr/>
            <p:nvPr/>
          </p:nvSpPr>
          <p:spPr>
            <a:xfrm>
              <a:off x="341831" y="4141684"/>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8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8" name="Freeform 195">
              <a:extLst>
                <a:ext uri="{FF2B5EF4-FFF2-40B4-BE49-F238E27FC236}">
                  <a16:creationId xmlns:a16="http://schemas.microsoft.com/office/drawing/2014/main" id="{B8D3DFF5-FD60-4145-A260-AB13F77D03F0}"/>
                </a:ext>
              </a:extLst>
            </p:cNvPr>
            <p:cNvSpPr/>
            <p:nvPr/>
          </p:nvSpPr>
          <p:spPr>
            <a:xfrm>
              <a:off x="341831" y="389252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rgbClr val="5CB5FF">
                <a:alpha val="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49" name="Freeform 197">
              <a:extLst>
                <a:ext uri="{FF2B5EF4-FFF2-40B4-BE49-F238E27FC236}">
                  <a16:creationId xmlns:a16="http://schemas.microsoft.com/office/drawing/2014/main" id="{4DFE1412-B7E1-4BFC-B62A-75B5E99E065C}"/>
                </a:ext>
              </a:extLst>
            </p:cNvPr>
            <p:cNvSpPr/>
            <p:nvPr/>
          </p:nvSpPr>
          <p:spPr>
            <a:xfrm>
              <a:off x="590992" y="4141684"/>
              <a:ext cx="99459" cy="99460"/>
            </a:xfrm>
            <a:custGeom>
              <a:avLst/>
              <a:gdLst>
                <a:gd name="connsiteX0" fmla="*/ 99460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60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60" y="49730"/>
                  </a:moveTo>
                  <a:cubicBezTo>
                    <a:pt x="99460" y="77195"/>
                    <a:pt x="77195" y="99460"/>
                    <a:pt x="49730" y="99460"/>
                  </a:cubicBezTo>
                  <a:cubicBezTo>
                    <a:pt x="22265" y="99460"/>
                    <a:pt x="0" y="77195"/>
                    <a:pt x="0" y="49730"/>
                  </a:cubicBezTo>
                  <a:cubicBezTo>
                    <a:pt x="0" y="22265"/>
                    <a:pt x="22265" y="0"/>
                    <a:pt x="49730" y="0"/>
                  </a:cubicBezTo>
                  <a:cubicBezTo>
                    <a:pt x="77195" y="0"/>
                    <a:pt x="99460" y="22265"/>
                    <a:pt x="99460" y="49730"/>
                  </a:cubicBezTo>
                  <a:close/>
                </a:path>
              </a:pathLst>
            </a:custGeom>
            <a:solidFill>
              <a:srgbClr val="5CB5FF">
                <a:alpha val="24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sp>
          <p:nvSpPr>
            <p:cNvPr id="150" name="Freeform 202">
              <a:extLst>
                <a:ext uri="{FF2B5EF4-FFF2-40B4-BE49-F238E27FC236}">
                  <a16:creationId xmlns:a16="http://schemas.microsoft.com/office/drawing/2014/main" id="{0E75BCCC-0F4B-4FB1-8EF7-04FD12DD9BE5}"/>
                </a:ext>
              </a:extLst>
            </p:cNvPr>
            <p:cNvSpPr/>
            <p:nvPr/>
          </p:nvSpPr>
          <p:spPr>
            <a:xfrm>
              <a:off x="827337" y="4876356"/>
              <a:ext cx="125093" cy="125094"/>
            </a:xfrm>
            <a:custGeom>
              <a:avLst/>
              <a:gdLst>
                <a:gd name="connsiteX0" fmla="*/ 125093 w 125093"/>
                <a:gd name="connsiteY0" fmla="*/ 62547 h 125094"/>
                <a:gd name="connsiteX1" fmla="*/ 62547 w 125093"/>
                <a:gd name="connsiteY1" fmla="*/ 125094 h 125094"/>
                <a:gd name="connsiteX2" fmla="*/ 0 w 125093"/>
                <a:gd name="connsiteY2" fmla="*/ 62547 h 125094"/>
                <a:gd name="connsiteX3" fmla="*/ 62547 w 125093"/>
                <a:gd name="connsiteY3" fmla="*/ 0 h 125094"/>
                <a:gd name="connsiteX4" fmla="*/ 125093 w 125093"/>
                <a:gd name="connsiteY4" fmla="*/ 62547 h 12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3" h="125094">
                  <a:moveTo>
                    <a:pt x="125093" y="62547"/>
                  </a:moveTo>
                  <a:cubicBezTo>
                    <a:pt x="125093" y="97091"/>
                    <a:pt x="97090" y="125094"/>
                    <a:pt x="62547" y="125094"/>
                  </a:cubicBezTo>
                  <a:cubicBezTo>
                    <a:pt x="28003" y="125094"/>
                    <a:pt x="0" y="97091"/>
                    <a:pt x="0" y="62547"/>
                  </a:cubicBezTo>
                  <a:cubicBezTo>
                    <a:pt x="0" y="28003"/>
                    <a:pt x="28003" y="0"/>
                    <a:pt x="62547" y="0"/>
                  </a:cubicBezTo>
                  <a:cubicBezTo>
                    <a:pt x="97090" y="0"/>
                    <a:pt x="125093" y="28003"/>
                    <a:pt x="125093" y="62547"/>
                  </a:cubicBezTo>
                  <a:close/>
                </a:path>
              </a:pathLst>
            </a:custGeom>
            <a:solidFill>
              <a:srgbClr val="5CB5FF">
                <a:alpha val="25000"/>
              </a:srgbClr>
            </a:solidFill>
            <a:ln w="2052" cap="flat">
              <a:noFill/>
              <a:prstDash val="solid"/>
              <a:miter/>
            </a:ln>
          </p:spPr>
          <p:txBody>
            <a:bodyPr rtlCol="0" anchor="ctr"/>
            <a:lstStyle/>
            <a:p>
              <a:pPr defTabSz="609585"/>
              <a:endParaRPr lang="en-US" sz="2400">
                <a:solidFill>
                  <a:srgbClr val="012036"/>
                </a:solidFill>
                <a:latin typeface="Calibri" panose="020F0502020204030204"/>
              </a:endParaRPr>
            </a:p>
          </p:txBody>
        </p:sp>
      </p:grpSp>
    </p:spTree>
    <p:extLst>
      <p:ext uri="{BB962C8B-B14F-4D97-AF65-F5344CB8AC3E}">
        <p14:creationId xmlns:p14="http://schemas.microsoft.com/office/powerpoint/2010/main" val="14174733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500"/>
                                        <p:tgtEl>
                                          <p:spTgt spid="5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up)">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left)">
                                      <p:cBhvr>
                                        <p:cTn id="42" dur="500"/>
                                        <p:tgtEl>
                                          <p:spTgt spid="6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up)">
                                      <p:cBhvr>
                                        <p:cTn id="45" dur="500"/>
                                        <p:tgtEl>
                                          <p:spTgt spid="56"/>
                                        </p:tgtEl>
                                      </p:cBhvr>
                                    </p:animEffect>
                                  </p:childTnLst>
                                </p:cTn>
                              </p:par>
                              <p:par>
                                <p:cTn id="46" presetID="53" presetClass="entr" presetSubtype="16"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B4A1B8EF-EB82-41B2-AEF2-9EF67EBDF876}"/>
              </a:ext>
            </a:extLst>
          </p:cNvPr>
          <p:cNvSpPr/>
          <p:nvPr/>
        </p:nvSpPr>
        <p:spPr>
          <a:xfrm>
            <a:off x="2834097" y="3401739"/>
            <a:ext cx="3299707" cy="2086396"/>
          </a:xfrm>
          <a:prstGeom prst="rect">
            <a:avLst/>
          </a:prstGeom>
          <a:solidFill>
            <a:schemeClr val="tx1"/>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415BA9"/>
              </a:solidFill>
              <a:latin typeface="Calibri" panose="020F0502020204030204"/>
            </a:endParaRPr>
          </a:p>
        </p:txBody>
      </p:sp>
      <p:sp>
        <p:nvSpPr>
          <p:cNvPr id="80" name="Rectangle 79">
            <a:extLst>
              <a:ext uri="{FF2B5EF4-FFF2-40B4-BE49-F238E27FC236}">
                <a16:creationId xmlns:a16="http://schemas.microsoft.com/office/drawing/2014/main" id="{D0EA17E7-3D12-494D-9DAC-F4419EE819E4}"/>
              </a:ext>
            </a:extLst>
          </p:cNvPr>
          <p:cNvSpPr/>
          <p:nvPr/>
        </p:nvSpPr>
        <p:spPr>
          <a:xfrm>
            <a:off x="5908737" y="3"/>
            <a:ext cx="4230227" cy="1598916"/>
          </a:xfrm>
          <a:prstGeom prst="rect">
            <a:avLst/>
          </a:prstGeom>
          <a:solidFill>
            <a:schemeClr val="tx1"/>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33A3FF"/>
              </a:solidFill>
              <a:latin typeface="Calibri" panose="020F0502020204030204"/>
            </a:endParaRPr>
          </a:p>
        </p:txBody>
      </p:sp>
      <p:pic>
        <p:nvPicPr>
          <p:cNvPr id="25" name="Graphic 24">
            <a:extLst>
              <a:ext uri="{FF2B5EF4-FFF2-40B4-BE49-F238E27FC236}">
                <a16:creationId xmlns:a16="http://schemas.microsoft.com/office/drawing/2014/main" id="{5BC73FF4-04D7-4CA4-8250-18160BDCFC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2662" y="300346"/>
            <a:ext cx="1066583" cy="1037756"/>
          </a:xfrm>
          <a:prstGeom prst="rect">
            <a:avLst/>
          </a:prstGeom>
        </p:spPr>
      </p:pic>
      <p:sp>
        <p:nvSpPr>
          <p:cNvPr id="112" name="Rectangle 111">
            <a:extLst>
              <a:ext uri="{FF2B5EF4-FFF2-40B4-BE49-F238E27FC236}">
                <a16:creationId xmlns:a16="http://schemas.microsoft.com/office/drawing/2014/main" id="{AE691BD8-F1ED-4BF8-8FA8-91ADE5BB80F5}"/>
              </a:ext>
            </a:extLst>
          </p:cNvPr>
          <p:cNvSpPr/>
          <p:nvPr/>
        </p:nvSpPr>
        <p:spPr>
          <a:xfrm>
            <a:off x="2822919" y="5564768"/>
            <a:ext cx="3986900" cy="1293235"/>
          </a:xfrm>
          <a:prstGeom prst="rect">
            <a:avLst/>
          </a:prstGeom>
          <a:solidFill>
            <a:schemeClr val="tx1"/>
          </a:solidFill>
          <a:ln w="222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133">
              <a:solidFill>
                <a:srgbClr val="33A3FF"/>
              </a:solidFill>
              <a:latin typeface="Calibri" panose="020F0502020204030204"/>
            </a:endParaRPr>
          </a:p>
        </p:txBody>
      </p:sp>
      <p:sp>
        <p:nvSpPr>
          <p:cNvPr id="95" name="Rectangle 94">
            <a:extLst>
              <a:ext uri="{FF2B5EF4-FFF2-40B4-BE49-F238E27FC236}">
                <a16:creationId xmlns:a16="http://schemas.microsoft.com/office/drawing/2014/main" id="{7B57960D-C1C8-4438-82F5-F5E6F7B43336}"/>
              </a:ext>
            </a:extLst>
          </p:cNvPr>
          <p:cNvSpPr/>
          <p:nvPr/>
        </p:nvSpPr>
        <p:spPr>
          <a:xfrm>
            <a:off x="9444297" y="3401741"/>
            <a:ext cx="2747705" cy="2084515"/>
          </a:xfrm>
          <a:prstGeom prst="rect">
            <a:avLst/>
          </a:prstGeom>
          <a:solidFill>
            <a:schemeClr val="tx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33A3FF"/>
              </a:solidFill>
              <a:latin typeface="Calibri" panose="020F0502020204030204"/>
            </a:endParaRPr>
          </a:p>
        </p:txBody>
      </p:sp>
      <p:pic>
        <p:nvPicPr>
          <p:cNvPr id="32" name="Graphic 31">
            <a:extLst>
              <a:ext uri="{FF2B5EF4-FFF2-40B4-BE49-F238E27FC236}">
                <a16:creationId xmlns:a16="http://schemas.microsoft.com/office/drawing/2014/main" id="{05FB84EF-54A4-4B40-B873-1A19B2CA8F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1446">
            <a:off x="5659914" y="5693940"/>
            <a:ext cx="963535" cy="884339"/>
          </a:xfrm>
          <a:prstGeom prst="rect">
            <a:avLst/>
          </a:prstGeom>
        </p:spPr>
      </p:pic>
      <p:sp>
        <p:nvSpPr>
          <p:cNvPr id="113" name="Rectangle 112">
            <a:extLst>
              <a:ext uri="{FF2B5EF4-FFF2-40B4-BE49-F238E27FC236}">
                <a16:creationId xmlns:a16="http://schemas.microsoft.com/office/drawing/2014/main" id="{46EECA46-D101-4783-987E-31E8FDCF8658}"/>
              </a:ext>
            </a:extLst>
          </p:cNvPr>
          <p:cNvSpPr/>
          <p:nvPr/>
        </p:nvSpPr>
        <p:spPr>
          <a:xfrm>
            <a:off x="10227425" y="-1510"/>
            <a:ext cx="1953491" cy="3337435"/>
          </a:xfrm>
          <a:prstGeom prst="rect">
            <a:avLst/>
          </a:prstGeom>
          <a:solidFill>
            <a:schemeClr val="tx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33A3FF"/>
              </a:solidFill>
              <a:latin typeface="Calibri" panose="020F0502020204030204"/>
            </a:endParaRPr>
          </a:p>
        </p:txBody>
      </p:sp>
      <p:sp>
        <p:nvSpPr>
          <p:cNvPr id="87" name="Rectangle 86">
            <a:extLst>
              <a:ext uri="{FF2B5EF4-FFF2-40B4-BE49-F238E27FC236}">
                <a16:creationId xmlns:a16="http://schemas.microsoft.com/office/drawing/2014/main" id="{B0B628C3-3657-4F05-8B16-7DA155C00622}"/>
              </a:ext>
            </a:extLst>
          </p:cNvPr>
          <p:cNvSpPr/>
          <p:nvPr/>
        </p:nvSpPr>
        <p:spPr>
          <a:xfrm>
            <a:off x="6892952" y="5564292"/>
            <a:ext cx="2471317" cy="1293709"/>
          </a:xfrm>
          <a:prstGeom prst="rect">
            <a:avLst/>
          </a:prstGeom>
          <a:solidFill>
            <a:schemeClr val="tx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33A3FF"/>
              </a:solidFill>
              <a:latin typeface="Calibri" panose="020F0502020204030204"/>
            </a:endParaRPr>
          </a:p>
        </p:txBody>
      </p:sp>
      <p:sp>
        <p:nvSpPr>
          <p:cNvPr id="81" name="Rectangle 80">
            <a:extLst>
              <a:ext uri="{FF2B5EF4-FFF2-40B4-BE49-F238E27FC236}">
                <a16:creationId xmlns:a16="http://schemas.microsoft.com/office/drawing/2014/main" id="{4DE33FE6-B0C0-4623-BB36-EEC1B4F1F458}"/>
              </a:ext>
            </a:extLst>
          </p:cNvPr>
          <p:cNvSpPr/>
          <p:nvPr/>
        </p:nvSpPr>
        <p:spPr>
          <a:xfrm>
            <a:off x="6738359" y="1707883"/>
            <a:ext cx="3400604" cy="1621255"/>
          </a:xfrm>
          <a:prstGeom prst="rect">
            <a:avLst/>
          </a:prstGeom>
          <a:solidFill>
            <a:schemeClr val="tx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33A3FF"/>
              </a:solidFill>
              <a:latin typeface="Calibri" panose="020F0502020204030204"/>
            </a:endParaRPr>
          </a:p>
        </p:txBody>
      </p:sp>
      <p:sp>
        <p:nvSpPr>
          <p:cNvPr id="82" name="Rectangle 81">
            <a:extLst>
              <a:ext uri="{FF2B5EF4-FFF2-40B4-BE49-F238E27FC236}">
                <a16:creationId xmlns:a16="http://schemas.microsoft.com/office/drawing/2014/main" id="{926D579C-14F9-48BE-810D-FAD8344D4F7F}"/>
              </a:ext>
            </a:extLst>
          </p:cNvPr>
          <p:cNvSpPr/>
          <p:nvPr/>
        </p:nvSpPr>
        <p:spPr>
          <a:xfrm>
            <a:off x="2835807" y="1707881"/>
            <a:ext cx="3809085" cy="1615059"/>
          </a:xfrm>
          <a:prstGeom prst="rect">
            <a:avLst/>
          </a:prstGeom>
          <a:solidFill>
            <a:schemeClr val="tx1"/>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0074BE"/>
              </a:solidFill>
              <a:latin typeface="Calibri" panose="020F0502020204030204"/>
            </a:endParaRPr>
          </a:p>
        </p:txBody>
      </p:sp>
      <p:pic>
        <p:nvPicPr>
          <p:cNvPr id="37" name="Graphic 36">
            <a:extLst>
              <a:ext uri="{FF2B5EF4-FFF2-40B4-BE49-F238E27FC236}">
                <a16:creationId xmlns:a16="http://schemas.microsoft.com/office/drawing/2014/main" id="{2C4E6792-933E-48CA-B268-6E8AC0ACC9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7342" y="1867682"/>
            <a:ext cx="757319" cy="757319"/>
          </a:xfrm>
          <a:prstGeom prst="rect">
            <a:avLst/>
          </a:prstGeom>
        </p:spPr>
      </p:pic>
      <p:sp>
        <p:nvSpPr>
          <p:cNvPr id="83" name="Rectangle 82">
            <a:extLst>
              <a:ext uri="{FF2B5EF4-FFF2-40B4-BE49-F238E27FC236}">
                <a16:creationId xmlns:a16="http://schemas.microsoft.com/office/drawing/2014/main" id="{DEEC983A-F567-436C-B412-B150DF67966B}"/>
              </a:ext>
            </a:extLst>
          </p:cNvPr>
          <p:cNvSpPr/>
          <p:nvPr/>
        </p:nvSpPr>
        <p:spPr>
          <a:xfrm>
            <a:off x="6278" y="2407655"/>
            <a:ext cx="2756639" cy="1822519"/>
          </a:xfrm>
          <a:prstGeom prst="rect">
            <a:avLst/>
          </a:prstGeom>
          <a:solidFill>
            <a:schemeClr val="tx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0074BE"/>
              </a:solidFill>
              <a:latin typeface="Calibri" panose="020F0502020204030204"/>
            </a:endParaRPr>
          </a:p>
        </p:txBody>
      </p:sp>
      <p:pic>
        <p:nvPicPr>
          <p:cNvPr id="23" name="Graphic 22">
            <a:extLst>
              <a:ext uri="{FF2B5EF4-FFF2-40B4-BE49-F238E27FC236}">
                <a16:creationId xmlns:a16="http://schemas.microsoft.com/office/drawing/2014/main" id="{4851C9F0-6990-4A1D-9DB3-A8EE7D29A8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6369" y="3162884"/>
            <a:ext cx="919121" cy="881349"/>
          </a:xfrm>
          <a:prstGeom prst="rect">
            <a:avLst/>
          </a:prstGeom>
        </p:spPr>
      </p:pic>
      <p:sp>
        <p:nvSpPr>
          <p:cNvPr id="84" name="Rectangle 83">
            <a:extLst>
              <a:ext uri="{FF2B5EF4-FFF2-40B4-BE49-F238E27FC236}">
                <a16:creationId xmlns:a16="http://schemas.microsoft.com/office/drawing/2014/main" id="{DF997D15-E559-4B31-AADA-B06A8AA1CD9D}"/>
              </a:ext>
            </a:extLst>
          </p:cNvPr>
          <p:cNvSpPr/>
          <p:nvPr/>
        </p:nvSpPr>
        <p:spPr>
          <a:xfrm>
            <a:off x="10113" y="4316516"/>
            <a:ext cx="2752803" cy="2542032"/>
          </a:xfrm>
          <a:prstGeom prst="rect">
            <a:avLst/>
          </a:prstGeom>
          <a:solidFill>
            <a:schemeClr val="tx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0074BE"/>
              </a:solidFill>
              <a:latin typeface="Calibri" panose="020F0502020204030204"/>
            </a:endParaRPr>
          </a:p>
        </p:txBody>
      </p:sp>
      <p:sp>
        <p:nvSpPr>
          <p:cNvPr id="74" name="Rectangle 73">
            <a:extLst>
              <a:ext uri="{FF2B5EF4-FFF2-40B4-BE49-F238E27FC236}">
                <a16:creationId xmlns:a16="http://schemas.microsoft.com/office/drawing/2014/main" id="{029B8A38-C0C2-4C28-A2EE-BBF11A747B95}"/>
              </a:ext>
            </a:extLst>
          </p:cNvPr>
          <p:cNvSpPr/>
          <p:nvPr/>
        </p:nvSpPr>
        <p:spPr>
          <a:xfrm>
            <a:off x="2860369" y="11084"/>
            <a:ext cx="2939843" cy="1609192"/>
          </a:xfrm>
          <a:prstGeom prst="rect">
            <a:avLst/>
          </a:prstGeom>
          <a:solidFill>
            <a:schemeClr val="tx1"/>
          </a:solidFill>
          <a:ln w="222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33A3FF"/>
              </a:solidFill>
              <a:latin typeface="Calibri" panose="020F0502020204030204"/>
            </a:endParaRPr>
          </a:p>
        </p:txBody>
      </p:sp>
      <p:sp>
        <p:nvSpPr>
          <p:cNvPr id="2" name="Rectangle 1">
            <a:extLst>
              <a:ext uri="{FF2B5EF4-FFF2-40B4-BE49-F238E27FC236}">
                <a16:creationId xmlns:a16="http://schemas.microsoft.com/office/drawing/2014/main" id="{0FF2888A-5976-4110-AC1A-44EC7EB1D60E}"/>
              </a:ext>
            </a:extLst>
          </p:cNvPr>
          <p:cNvSpPr/>
          <p:nvPr/>
        </p:nvSpPr>
        <p:spPr>
          <a:xfrm>
            <a:off x="1" y="2"/>
            <a:ext cx="2762915" cy="2333071"/>
          </a:xfrm>
          <a:prstGeom prst="rect">
            <a:avLst/>
          </a:prstGeom>
          <a:solidFill>
            <a:schemeClr val="tx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33A3FF"/>
              </a:solidFill>
              <a:latin typeface="Calibri" panose="020F0502020204030204"/>
            </a:endParaRPr>
          </a:p>
        </p:txBody>
      </p:sp>
      <p:pic>
        <p:nvPicPr>
          <p:cNvPr id="6" name="Graphic 5">
            <a:extLst>
              <a:ext uri="{FF2B5EF4-FFF2-40B4-BE49-F238E27FC236}">
                <a16:creationId xmlns:a16="http://schemas.microsoft.com/office/drawing/2014/main" id="{8B60D268-A4F2-4D24-A8FE-D701EB4FC5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1197" y="625563"/>
            <a:ext cx="913393" cy="861935"/>
          </a:xfrm>
          <a:prstGeom prst="rect">
            <a:avLst/>
          </a:prstGeom>
        </p:spPr>
      </p:pic>
      <p:sp>
        <p:nvSpPr>
          <p:cNvPr id="89" name="Rectangle 88">
            <a:extLst>
              <a:ext uri="{FF2B5EF4-FFF2-40B4-BE49-F238E27FC236}">
                <a16:creationId xmlns:a16="http://schemas.microsoft.com/office/drawing/2014/main" id="{BBCFF0A9-4A4B-4F08-B77C-6D983C0AF3AA}"/>
              </a:ext>
            </a:extLst>
          </p:cNvPr>
          <p:cNvSpPr/>
          <p:nvPr/>
        </p:nvSpPr>
        <p:spPr>
          <a:xfrm>
            <a:off x="6221218" y="3401741"/>
            <a:ext cx="3137529" cy="2084515"/>
          </a:xfrm>
          <a:prstGeom prst="rect">
            <a:avLst/>
          </a:prstGeom>
          <a:solidFill>
            <a:schemeClr val="tx1"/>
          </a:solidFill>
          <a:ln w="222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415BA9"/>
              </a:solidFill>
              <a:latin typeface="Calibri" panose="020F0502020204030204"/>
            </a:endParaRPr>
          </a:p>
        </p:txBody>
      </p:sp>
      <p:sp>
        <p:nvSpPr>
          <p:cNvPr id="4" name="TextBox 3"/>
          <p:cNvSpPr txBox="1"/>
          <p:nvPr/>
        </p:nvSpPr>
        <p:spPr>
          <a:xfrm>
            <a:off x="1376402" y="340303"/>
            <a:ext cx="1189980" cy="1661993"/>
          </a:xfrm>
          <a:prstGeom prst="rect">
            <a:avLst/>
          </a:prstGeom>
          <a:noFill/>
        </p:spPr>
        <p:txBody>
          <a:bodyPr wrap="square" lIns="0" tIns="0" rIns="0" bIns="0" rtlCol="0" anchor="ctr" anchorCtr="0">
            <a:spAutoFit/>
          </a:bodyPr>
          <a:lstStyle/>
          <a:p>
            <a:pPr defTabSz="609570">
              <a:defRPr/>
            </a:pPr>
            <a:r>
              <a:rPr lang="en-US" sz="5400" dirty="0">
                <a:solidFill>
                  <a:srgbClr val="FFFFFF">
                    <a:alpha val="82000"/>
                  </a:srgbClr>
                </a:solidFill>
                <a:latin typeface="Calibri" panose="020F0502020204030204" pitchFamily="34" charset="0"/>
                <a:cs typeface="Calibri" panose="020F0502020204030204" pitchFamily="34" charset="0"/>
              </a:rPr>
              <a:t>47</a:t>
            </a:r>
            <a:br>
              <a:rPr lang="en-US" sz="6600" dirty="0">
                <a:solidFill>
                  <a:srgbClr val="FFFFFF">
                    <a:alpha val="82000"/>
                  </a:srgbClr>
                </a:solidFill>
                <a:latin typeface="Calibri" panose="020F0502020204030204" pitchFamily="34" charset="0"/>
                <a:cs typeface="Calibri" panose="020F0502020204030204" pitchFamily="34" charset="0"/>
              </a:rPr>
            </a:br>
            <a:r>
              <a:rPr lang="en-US" dirty="0">
                <a:solidFill>
                  <a:srgbClr val="FFFFFF">
                    <a:alpha val="82000"/>
                  </a:srgbClr>
                </a:solidFill>
                <a:latin typeface="Calibri" panose="020F0502020204030204" pitchFamily="34" charset="0"/>
                <a:cs typeface="Calibri" panose="020F0502020204030204" pitchFamily="34" charset="0"/>
              </a:rPr>
              <a:t>Years of</a:t>
            </a:r>
          </a:p>
          <a:p>
            <a:pPr defTabSz="609570">
              <a:defRPr/>
            </a:pPr>
            <a:r>
              <a:rPr lang="en-US" dirty="0">
                <a:solidFill>
                  <a:srgbClr val="FFFFFF">
                    <a:alpha val="82000"/>
                  </a:srgbClr>
                </a:solidFill>
                <a:latin typeface="Calibri" panose="020F0502020204030204" pitchFamily="34" charset="0"/>
                <a:cs typeface="Calibri" panose="020F0502020204030204" pitchFamily="34" charset="0"/>
              </a:rPr>
              <a:t>BUSINESS </a:t>
            </a:r>
          </a:p>
          <a:p>
            <a:pPr defTabSz="609570">
              <a:defRPr/>
            </a:pPr>
            <a:r>
              <a:rPr lang="en-US" dirty="0">
                <a:solidFill>
                  <a:srgbClr val="FFFFFF">
                    <a:alpha val="82000"/>
                  </a:srgbClr>
                </a:solidFill>
                <a:latin typeface="Calibri" panose="020F0502020204030204" pitchFamily="34" charset="0"/>
                <a:cs typeface="Calibri" panose="020F0502020204030204" pitchFamily="34" charset="0"/>
              </a:rPr>
              <a:t>ANALYTICS</a:t>
            </a:r>
            <a:endParaRPr lang="en-US" sz="2000" dirty="0">
              <a:solidFill>
                <a:srgbClr val="FFFFFF">
                  <a:alpha val="82000"/>
                </a:srgbClr>
              </a:solidFill>
              <a:latin typeface="Calibri" panose="020F0502020204030204" pitchFamily="34" charset="0"/>
              <a:cs typeface="Calibri" panose="020F0502020204030204" pitchFamily="34" charset="0"/>
            </a:endParaRPr>
          </a:p>
        </p:txBody>
      </p:sp>
      <p:sp>
        <p:nvSpPr>
          <p:cNvPr id="13" name="Rectangle 12"/>
          <p:cNvSpPr/>
          <p:nvPr/>
        </p:nvSpPr>
        <p:spPr>
          <a:xfrm>
            <a:off x="2945716" y="5694239"/>
            <a:ext cx="3039525" cy="954107"/>
          </a:xfrm>
          <a:prstGeom prst="rect">
            <a:avLst/>
          </a:prstGeom>
        </p:spPr>
        <p:txBody>
          <a:bodyPr wrap="square" anchor="ctr" anchorCtr="0">
            <a:spAutoFit/>
          </a:bodyPr>
          <a:lstStyle/>
          <a:p>
            <a:pPr defTabSz="609570">
              <a:defRPr/>
            </a:pPr>
            <a:r>
              <a:rPr lang="en-US" sz="4000" dirty="0">
                <a:solidFill>
                  <a:srgbClr val="FFFFFF">
                    <a:alpha val="82000"/>
                  </a:srgbClr>
                </a:solidFill>
                <a:latin typeface="Calibri" panose="020F0502020204030204" pitchFamily="34" charset="0"/>
                <a:cs typeface="Calibri" panose="020F0502020204030204" pitchFamily="34" charset="0"/>
              </a:rPr>
              <a:t>70,000+</a:t>
            </a:r>
          </a:p>
          <a:p>
            <a:pPr defTabSz="609570">
              <a:defRPr/>
            </a:pPr>
            <a:r>
              <a:rPr lang="en-US" sz="1600" dirty="0">
                <a:solidFill>
                  <a:srgbClr val="FFFFFF">
                    <a:alpha val="82000"/>
                  </a:srgbClr>
                </a:solidFill>
                <a:latin typeface="Calibri" panose="020F0502020204030204" pitchFamily="34" charset="0"/>
                <a:cs typeface="Calibri" panose="020F0502020204030204" pitchFamily="34" charset="0"/>
              </a:rPr>
              <a:t>Customer sites in 150 countries</a:t>
            </a:r>
          </a:p>
        </p:txBody>
      </p:sp>
      <p:sp>
        <p:nvSpPr>
          <p:cNvPr id="52" name="Rectangle 51"/>
          <p:cNvSpPr/>
          <p:nvPr/>
        </p:nvSpPr>
        <p:spPr>
          <a:xfrm>
            <a:off x="181440" y="4440208"/>
            <a:ext cx="2456569" cy="2185214"/>
          </a:xfrm>
          <a:prstGeom prst="rect">
            <a:avLst/>
          </a:prstGeom>
        </p:spPr>
        <p:txBody>
          <a:bodyPr wrap="square" anchor="ctr" anchorCtr="0">
            <a:spAutoFit/>
          </a:bodyPr>
          <a:lstStyle/>
          <a:p>
            <a:pPr defTabSz="609570">
              <a:defRPr/>
            </a:pPr>
            <a:r>
              <a:rPr lang="en-US" sz="4000" dirty="0">
                <a:solidFill>
                  <a:srgbClr val="FFFFFF">
                    <a:alpha val="82000"/>
                  </a:srgbClr>
                </a:solidFill>
                <a:latin typeface="Calibri" panose="020F0502020204030204" pitchFamily="34" charset="0"/>
                <a:cs typeface="Calibri" panose="020F0502020204030204" pitchFamily="34" charset="0"/>
              </a:rPr>
              <a:t>90+</a:t>
            </a:r>
            <a:br>
              <a:rPr lang="en-US" sz="1051" dirty="0">
                <a:solidFill>
                  <a:srgbClr val="FFFFFF">
                    <a:alpha val="82000"/>
                  </a:srgbClr>
                </a:solidFill>
                <a:latin typeface="Calibri" panose="020F0502020204030204" pitchFamily="34" charset="0"/>
                <a:cs typeface="Calibri" panose="020F0502020204030204" pitchFamily="34" charset="0"/>
              </a:rPr>
            </a:br>
            <a:r>
              <a:rPr lang="en-US" sz="1400" dirty="0">
                <a:solidFill>
                  <a:srgbClr val="FFFFFF">
                    <a:alpha val="82000"/>
                  </a:srgbClr>
                </a:solidFill>
                <a:latin typeface="Calibri" panose="020F0502020204030204" pitchFamily="34" charset="0"/>
                <a:cs typeface="Calibri" panose="020F0502020204030204" pitchFamily="34" charset="0"/>
              </a:rPr>
              <a:t>of the top</a:t>
            </a:r>
            <a:endParaRPr lang="en-US" sz="1051" dirty="0">
              <a:solidFill>
                <a:srgbClr val="FFFFFF">
                  <a:alpha val="82000"/>
                </a:srgbClr>
              </a:solidFill>
              <a:latin typeface="Calibri" panose="020F0502020204030204" pitchFamily="34" charset="0"/>
              <a:cs typeface="Calibri" panose="020F0502020204030204" pitchFamily="34" charset="0"/>
            </a:endParaRPr>
          </a:p>
          <a:p>
            <a:pPr defTabSz="609570">
              <a:defRPr/>
            </a:pPr>
            <a:r>
              <a:rPr lang="en-US" sz="4000" dirty="0">
                <a:solidFill>
                  <a:srgbClr val="FFFFFF">
                    <a:alpha val="82000"/>
                  </a:srgbClr>
                </a:solidFill>
                <a:latin typeface="Calibri" panose="020F0502020204030204" pitchFamily="34" charset="0"/>
                <a:cs typeface="Calibri" panose="020F0502020204030204" pitchFamily="34" charset="0"/>
              </a:rPr>
              <a:t>100</a:t>
            </a:r>
          </a:p>
          <a:p>
            <a:pPr defTabSz="609570">
              <a:defRPr/>
            </a:pPr>
            <a:r>
              <a:rPr lang="en-US" sz="1400" dirty="0">
                <a:solidFill>
                  <a:srgbClr val="FFFFFF">
                    <a:alpha val="82000"/>
                  </a:srgbClr>
                </a:solidFill>
                <a:latin typeface="Calibri" panose="020F0502020204030204" pitchFamily="34" charset="0"/>
                <a:cs typeface="Calibri" panose="020F0502020204030204" pitchFamily="34" charset="0"/>
              </a:rPr>
              <a:t>Companies on the GLOBAL LIST ARE SAS CUSTOMERS or their affiliates</a:t>
            </a:r>
          </a:p>
        </p:txBody>
      </p:sp>
      <p:sp>
        <p:nvSpPr>
          <p:cNvPr id="65" name="Rectangle 64"/>
          <p:cNvSpPr/>
          <p:nvPr/>
        </p:nvSpPr>
        <p:spPr>
          <a:xfrm>
            <a:off x="4119447" y="3733021"/>
            <a:ext cx="1835912" cy="1631216"/>
          </a:xfrm>
          <a:prstGeom prst="rect">
            <a:avLst/>
          </a:prstGeom>
        </p:spPr>
        <p:txBody>
          <a:bodyPr wrap="square" anchor="ctr" anchorCtr="0">
            <a:spAutoFit/>
          </a:bodyPr>
          <a:lstStyle/>
          <a:p>
            <a:pPr defTabSz="609570">
              <a:defRPr/>
            </a:pPr>
            <a:r>
              <a:rPr lang="en-US" sz="2000">
                <a:solidFill>
                  <a:srgbClr val="FFFFFF">
                    <a:alpha val="82000"/>
                  </a:srgbClr>
                </a:solidFill>
                <a:latin typeface="Calibri" panose="020F0502020204030204" pitchFamily="34" charset="0"/>
                <a:cs typeface="Calibri" panose="020F0502020204030204" pitchFamily="34" charset="0"/>
              </a:rPr>
              <a:t>SAS recognized as leader in </a:t>
            </a:r>
            <a:r>
              <a:rPr lang="en-US" sz="2000" b="1">
                <a:solidFill>
                  <a:srgbClr val="FFFFFF">
                    <a:alpha val="82000"/>
                  </a:srgbClr>
                </a:solidFill>
                <a:latin typeface="Calibri" panose="020F0502020204030204" pitchFamily="34" charset="0"/>
                <a:cs typeface="Calibri" panose="020F0502020204030204" pitchFamily="34" charset="0"/>
              </a:rPr>
              <a:t>more than 30 </a:t>
            </a:r>
            <a:r>
              <a:rPr lang="en-US" sz="2000">
                <a:solidFill>
                  <a:srgbClr val="FFFFFF">
                    <a:alpha val="82000"/>
                  </a:srgbClr>
                </a:solidFill>
                <a:latin typeface="Calibri" panose="020F0502020204030204" pitchFamily="34" charset="0"/>
                <a:cs typeface="Calibri" panose="020F0502020204030204" pitchFamily="34" charset="0"/>
              </a:rPr>
              <a:t>vendor ranking reports in 2021</a:t>
            </a:r>
            <a:endParaRPr lang="en-US" sz="1200">
              <a:solidFill>
                <a:srgbClr val="FFFFFF">
                  <a:alpha val="82000"/>
                </a:srgbClr>
              </a:solidFill>
              <a:latin typeface="Calibri" panose="020F0502020204030204" pitchFamily="34" charset="0"/>
              <a:cs typeface="Calibri" panose="020F0502020204030204" pitchFamily="34" charset="0"/>
            </a:endParaRPr>
          </a:p>
        </p:txBody>
      </p:sp>
      <p:sp>
        <p:nvSpPr>
          <p:cNvPr id="76" name="Rectangle 75"/>
          <p:cNvSpPr/>
          <p:nvPr/>
        </p:nvSpPr>
        <p:spPr>
          <a:xfrm>
            <a:off x="3996789" y="125311"/>
            <a:ext cx="1790471" cy="1415772"/>
          </a:xfrm>
          <a:prstGeom prst="rect">
            <a:avLst/>
          </a:prstGeom>
        </p:spPr>
        <p:txBody>
          <a:bodyPr wrap="square" anchor="ctr" anchorCtr="0">
            <a:spAutoFit/>
          </a:bodyPr>
          <a:lstStyle/>
          <a:p>
            <a:pPr defTabSz="609570">
              <a:defRPr/>
            </a:pPr>
            <a:r>
              <a:rPr lang="en-US" sz="1400">
                <a:solidFill>
                  <a:srgbClr val="FFFFFF">
                    <a:alpha val="82000"/>
                  </a:srgbClr>
                </a:solidFill>
                <a:latin typeface="Calibri" panose="020F0502020204030204" pitchFamily="34" charset="0"/>
                <a:cs typeface="Calibri" panose="020F0502020204030204" pitchFamily="34" charset="0"/>
              </a:rPr>
              <a:t>Market Leader in</a:t>
            </a:r>
          </a:p>
          <a:p>
            <a:pPr defTabSz="609570">
              <a:defRPr/>
            </a:pPr>
            <a:r>
              <a:rPr lang="en-US" sz="2400">
                <a:solidFill>
                  <a:srgbClr val="FFFFFF">
                    <a:alpha val="82000"/>
                  </a:srgbClr>
                </a:solidFill>
                <a:latin typeface="Calibri" panose="020F0502020204030204" pitchFamily="34" charset="0"/>
                <a:cs typeface="Calibri" panose="020F0502020204030204" pitchFamily="34" charset="0"/>
              </a:rPr>
              <a:t>AI &amp; ADVANCED ANALYTICS</a:t>
            </a:r>
            <a:endParaRPr lang="en-US" sz="4000">
              <a:solidFill>
                <a:srgbClr val="FFFFFF">
                  <a:alpha val="82000"/>
                </a:srgbClr>
              </a:solidFill>
              <a:latin typeface="Calibri" panose="020F0502020204030204" pitchFamily="34" charset="0"/>
              <a:cs typeface="Calibri" panose="020F0502020204030204" pitchFamily="34" charset="0"/>
            </a:endParaRPr>
          </a:p>
        </p:txBody>
      </p:sp>
      <p:sp>
        <p:nvSpPr>
          <p:cNvPr id="71" name="Rectangle 70"/>
          <p:cNvSpPr/>
          <p:nvPr/>
        </p:nvSpPr>
        <p:spPr>
          <a:xfrm>
            <a:off x="181439" y="2675849"/>
            <a:ext cx="2053037" cy="1344086"/>
          </a:xfrm>
          <a:prstGeom prst="rect">
            <a:avLst/>
          </a:prstGeom>
        </p:spPr>
        <p:txBody>
          <a:bodyPr wrap="square" anchor="ctr" anchorCtr="0">
            <a:spAutoFit/>
          </a:bodyPr>
          <a:lstStyle/>
          <a:p>
            <a:pPr defTabSz="609570">
              <a:defRPr/>
            </a:pPr>
            <a:r>
              <a:rPr lang="en-US" sz="1600" dirty="0">
                <a:solidFill>
                  <a:srgbClr val="FFFFFF">
                    <a:alpha val="82000"/>
                  </a:srgbClr>
                </a:solidFill>
                <a:latin typeface="Calibri" panose="020F0502020204030204" pitchFamily="34" charset="0"/>
                <a:cs typeface="Calibri" panose="020F0502020204030204" pitchFamily="34" charset="0"/>
              </a:rPr>
              <a:t>OVER</a:t>
            </a:r>
          </a:p>
          <a:p>
            <a:pPr defTabSz="609570">
              <a:defRPr/>
            </a:pPr>
            <a:r>
              <a:rPr lang="en-US" sz="3600" dirty="0">
                <a:solidFill>
                  <a:srgbClr val="FFFFFF">
                    <a:alpha val="82000"/>
                  </a:srgbClr>
                </a:solidFill>
                <a:latin typeface="Calibri" panose="020F0502020204030204" pitchFamily="34" charset="0"/>
                <a:cs typeface="Calibri" panose="020F0502020204030204" pitchFamily="34" charset="0"/>
              </a:rPr>
              <a:t>12+K</a:t>
            </a:r>
          </a:p>
          <a:p>
            <a:pPr defTabSz="609570">
              <a:defRPr/>
            </a:pPr>
            <a:r>
              <a:rPr lang="en-US" sz="1467" dirty="0">
                <a:solidFill>
                  <a:srgbClr val="FFFFFF">
                    <a:alpha val="82000"/>
                  </a:srgbClr>
                </a:solidFill>
                <a:latin typeface="Calibri" panose="020F0502020204030204" pitchFamily="34" charset="0"/>
                <a:cs typeface="Calibri" panose="020F0502020204030204" pitchFamily="34" charset="0"/>
              </a:rPr>
              <a:t>Employees </a:t>
            </a:r>
            <a:br>
              <a:rPr lang="en-US" sz="1467" dirty="0">
                <a:solidFill>
                  <a:srgbClr val="FFFFFF">
                    <a:alpha val="82000"/>
                  </a:srgbClr>
                </a:solidFill>
                <a:latin typeface="Calibri" panose="020F0502020204030204" pitchFamily="34" charset="0"/>
                <a:cs typeface="Calibri" panose="020F0502020204030204" pitchFamily="34" charset="0"/>
              </a:rPr>
            </a:br>
            <a:r>
              <a:rPr lang="en-US" sz="1467" dirty="0">
                <a:solidFill>
                  <a:srgbClr val="FFFFFF">
                    <a:alpha val="82000"/>
                  </a:srgbClr>
                </a:solidFill>
                <a:latin typeface="Calibri" panose="020F0502020204030204" pitchFamily="34" charset="0"/>
                <a:cs typeface="Calibri" panose="020F0502020204030204" pitchFamily="34" charset="0"/>
              </a:rPr>
              <a:t>worldwide</a:t>
            </a:r>
            <a:endParaRPr lang="en-US" sz="3600" dirty="0">
              <a:solidFill>
                <a:srgbClr val="FFFFFF">
                  <a:alpha val="82000"/>
                </a:srgbClr>
              </a:solidFill>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4AA61CC6-92BF-475E-B258-309DC61756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41360" y="4708544"/>
            <a:ext cx="1131747" cy="954315"/>
          </a:xfrm>
          <a:prstGeom prst="rect">
            <a:avLst/>
          </a:prstGeom>
        </p:spPr>
      </p:pic>
      <p:sp>
        <p:nvSpPr>
          <p:cNvPr id="8" name="Rectangle 7"/>
          <p:cNvSpPr/>
          <p:nvPr/>
        </p:nvSpPr>
        <p:spPr>
          <a:xfrm>
            <a:off x="2978535" y="133693"/>
            <a:ext cx="1162389" cy="1323439"/>
          </a:xfrm>
          <a:prstGeom prst="rect">
            <a:avLst/>
          </a:prstGeom>
          <a:noFill/>
        </p:spPr>
        <p:txBody>
          <a:bodyPr wrap="square">
            <a:spAutoFit/>
          </a:bodyPr>
          <a:lstStyle/>
          <a:p>
            <a:pPr defTabSz="609570">
              <a:defRPr/>
            </a:pPr>
            <a:r>
              <a:rPr lang="en-US" sz="3600">
                <a:solidFill>
                  <a:srgbClr val="FFFFFF">
                    <a:alpha val="82000"/>
                  </a:srgbClr>
                </a:solidFill>
                <a:latin typeface="Avenir Next W1G Medium" panose="020B0603020202020204" pitchFamily="34" charset="0"/>
              </a:rPr>
              <a:t>#</a:t>
            </a:r>
            <a:r>
              <a:rPr lang="en-US" sz="8000">
                <a:solidFill>
                  <a:srgbClr val="FFFFFF">
                    <a:alpha val="82000"/>
                  </a:srgbClr>
                </a:solidFill>
                <a:latin typeface="Avenir Next W1G Medium" panose="020B0603020202020204" pitchFamily="34" charset="0"/>
              </a:rPr>
              <a:t>1</a:t>
            </a:r>
          </a:p>
        </p:txBody>
      </p:sp>
      <p:sp>
        <p:nvSpPr>
          <p:cNvPr id="17" name="Rectangle 16"/>
          <p:cNvSpPr/>
          <p:nvPr/>
        </p:nvSpPr>
        <p:spPr>
          <a:xfrm>
            <a:off x="6527627" y="3528865"/>
            <a:ext cx="2610261" cy="1877437"/>
          </a:xfrm>
          <a:prstGeom prst="rect">
            <a:avLst/>
          </a:prstGeom>
        </p:spPr>
        <p:txBody>
          <a:bodyPr wrap="square" lIns="121920" tIns="60960" rIns="121920" bIns="60960" anchor="t">
            <a:spAutoFit/>
          </a:bodyPr>
          <a:lstStyle/>
          <a:p>
            <a:pPr defTabSz="609570">
              <a:defRPr/>
            </a:pPr>
            <a:r>
              <a:rPr lang="en-US" sz="5400" dirty="0">
                <a:solidFill>
                  <a:srgbClr val="FFFFFF">
                    <a:alpha val="82000"/>
                  </a:srgbClr>
                </a:solidFill>
                <a:latin typeface="Calibri" panose="020F0502020204030204" pitchFamily="34" charset="0"/>
                <a:cs typeface="Calibri" panose="020F0502020204030204" pitchFamily="34" charset="0"/>
              </a:rPr>
              <a:t>98</a:t>
            </a:r>
            <a:r>
              <a:rPr lang="en-US" sz="2800" dirty="0">
                <a:solidFill>
                  <a:srgbClr val="FFFFFF">
                    <a:alpha val="82000"/>
                  </a:srgbClr>
                </a:solidFill>
                <a:latin typeface="Calibri" panose="020F0502020204030204" pitchFamily="34" charset="0"/>
                <a:cs typeface="Calibri" panose="020F0502020204030204" pitchFamily="34" charset="0"/>
              </a:rPr>
              <a:t> %</a:t>
            </a:r>
            <a:endParaRPr lang="en-US" sz="5400" dirty="0">
              <a:solidFill>
                <a:srgbClr val="FFFFFF">
                  <a:alpha val="82000"/>
                </a:srgbClr>
              </a:solidFill>
              <a:latin typeface="Calibri" panose="020F0502020204030204" pitchFamily="34" charset="0"/>
              <a:cs typeface="Calibri" panose="020F0502020204030204" pitchFamily="34" charset="0"/>
            </a:endParaRPr>
          </a:p>
          <a:p>
            <a:pPr defTabSz="609570">
              <a:defRPr/>
            </a:pPr>
            <a:r>
              <a:rPr lang="en-US" sz="2000" dirty="0">
                <a:solidFill>
                  <a:srgbClr val="FFFFFF">
                    <a:alpha val="82000"/>
                  </a:srgbClr>
                </a:solidFill>
                <a:latin typeface="Calibri"/>
                <a:cs typeface="Calibri"/>
              </a:rPr>
              <a:t>Net customer </a:t>
            </a:r>
            <a:br>
              <a:rPr lang="en-US" sz="2000" dirty="0">
                <a:solidFill>
                  <a:srgbClr val="FFFFFF">
                    <a:alpha val="82000"/>
                  </a:srgbClr>
                </a:solidFill>
                <a:latin typeface="Calibri" panose="020F0502020204030204" pitchFamily="34" charset="0"/>
                <a:cs typeface="Calibri" panose="020F0502020204030204" pitchFamily="34" charset="0"/>
              </a:rPr>
            </a:br>
            <a:r>
              <a:rPr lang="en-US" sz="2000" dirty="0">
                <a:solidFill>
                  <a:srgbClr val="FFFFFF">
                    <a:alpha val="82000"/>
                  </a:srgbClr>
                </a:solidFill>
                <a:latin typeface="Calibri"/>
                <a:cs typeface="Calibri"/>
              </a:rPr>
              <a:t>retention rate</a:t>
            </a:r>
          </a:p>
          <a:p>
            <a:pPr defTabSz="609570">
              <a:defRPr/>
            </a:pPr>
            <a:r>
              <a:rPr lang="en-US" sz="2000" dirty="0">
                <a:solidFill>
                  <a:srgbClr val="FFFFFF">
                    <a:alpha val="82000"/>
                  </a:srgbClr>
                </a:solidFill>
                <a:latin typeface="Calibri"/>
                <a:cs typeface="Calibri"/>
              </a:rPr>
              <a:t>in 2023</a:t>
            </a:r>
          </a:p>
        </p:txBody>
      </p:sp>
      <p:pic>
        <p:nvPicPr>
          <p:cNvPr id="28" name="Graphic 27">
            <a:extLst>
              <a:ext uri="{FF2B5EF4-FFF2-40B4-BE49-F238E27FC236}">
                <a16:creationId xmlns:a16="http://schemas.microsoft.com/office/drawing/2014/main" id="{51E77719-C186-4814-A12A-8A14EDA0170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25429" y="3600225"/>
            <a:ext cx="978287" cy="815967"/>
          </a:xfrm>
          <a:prstGeom prst="rect">
            <a:avLst/>
          </a:prstGeom>
        </p:spPr>
      </p:pic>
      <p:sp>
        <p:nvSpPr>
          <p:cNvPr id="3" name="TextBox 2">
            <a:extLst>
              <a:ext uri="{FF2B5EF4-FFF2-40B4-BE49-F238E27FC236}">
                <a16:creationId xmlns:a16="http://schemas.microsoft.com/office/drawing/2014/main" id="{DC30008A-F79B-4E6B-9B1D-8F8FA2DEAE2A}"/>
              </a:ext>
            </a:extLst>
          </p:cNvPr>
          <p:cNvSpPr txBox="1"/>
          <p:nvPr/>
        </p:nvSpPr>
        <p:spPr>
          <a:xfrm>
            <a:off x="7797037" y="2021829"/>
            <a:ext cx="2261436" cy="1159420"/>
          </a:xfrm>
          <a:prstGeom prst="rect">
            <a:avLst/>
          </a:prstGeom>
          <a:noFill/>
        </p:spPr>
        <p:txBody>
          <a:bodyPr wrap="square" rtlCol="0" anchor="ctr" anchorCtr="0">
            <a:spAutoFit/>
          </a:bodyPr>
          <a:lstStyle/>
          <a:p>
            <a:pPr defTabSz="609570">
              <a:defRPr/>
            </a:pPr>
            <a:r>
              <a:rPr lang="en-US" sz="1600" dirty="0">
                <a:solidFill>
                  <a:srgbClr val="FFFFFF">
                    <a:alpha val="82000"/>
                  </a:srgbClr>
                </a:solidFill>
                <a:latin typeface="Calibri" panose="020F0502020204030204" pitchFamily="34" charset="0"/>
                <a:cs typeface="Calibri" panose="020F0502020204030204" pitchFamily="34" charset="0"/>
              </a:rPr>
              <a:t>SAS recognized on People magazine’s </a:t>
            </a:r>
            <a:r>
              <a:rPr lang="en-US" sz="1867" b="1" dirty="0">
                <a:solidFill>
                  <a:srgbClr val="FFFFFF">
                    <a:alpha val="82000"/>
                  </a:srgbClr>
                </a:solidFill>
                <a:latin typeface="Calibri" panose="020F0502020204030204" pitchFamily="34" charset="0"/>
                <a:cs typeface="Calibri" panose="020F0502020204030204" pitchFamily="34" charset="0"/>
              </a:rPr>
              <a:t>COMPANIES THAT CARE </a:t>
            </a:r>
            <a:r>
              <a:rPr lang="en-US" sz="1600" dirty="0">
                <a:solidFill>
                  <a:srgbClr val="FFFFFF">
                    <a:alpha val="82000"/>
                  </a:srgbClr>
                </a:solidFill>
                <a:latin typeface="Calibri" panose="020F0502020204030204" pitchFamily="34" charset="0"/>
                <a:cs typeface="Calibri" panose="020F0502020204030204" pitchFamily="34" charset="0"/>
              </a:rPr>
              <a:t>list in 2023</a:t>
            </a:r>
          </a:p>
        </p:txBody>
      </p:sp>
      <p:sp>
        <p:nvSpPr>
          <p:cNvPr id="86" name="Rectangle 85">
            <a:extLst>
              <a:ext uri="{FF2B5EF4-FFF2-40B4-BE49-F238E27FC236}">
                <a16:creationId xmlns:a16="http://schemas.microsoft.com/office/drawing/2014/main" id="{EE3A49DF-D24F-42E7-B3C1-398626884A98}"/>
              </a:ext>
            </a:extLst>
          </p:cNvPr>
          <p:cNvSpPr/>
          <p:nvPr/>
        </p:nvSpPr>
        <p:spPr>
          <a:xfrm>
            <a:off x="6948922" y="5662857"/>
            <a:ext cx="2297364" cy="954107"/>
          </a:xfrm>
          <a:prstGeom prst="rect">
            <a:avLst/>
          </a:prstGeom>
        </p:spPr>
        <p:txBody>
          <a:bodyPr wrap="square" anchor="ctr" anchorCtr="0">
            <a:spAutoFit/>
          </a:bodyPr>
          <a:lstStyle/>
          <a:p>
            <a:pPr defTabSz="609570">
              <a:defRPr/>
            </a:pPr>
            <a:r>
              <a:rPr lang="en-US" sz="3600" dirty="0">
                <a:solidFill>
                  <a:srgbClr val="FFFFFF">
                    <a:alpha val="82000"/>
                  </a:srgbClr>
                </a:solidFill>
                <a:latin typeface="Calibri" panose="020F0502020204030204" pitchFamily="34" charset="0"/>
                <a:cs typeface="Calibri" panose="020F0502020204030204" pitchFamily="34" charset="0"/>
              </a:rPr>
              <a:t>$3+ </a:t>
            </a:r>
            <a:r>
              <a:rPr lang="en-US" sz="2000" dirty="0">
                <a:solidFill>
                  <a:srgbClr val="FFFFFF">
                    <a:alpha val="82000"/>
                  </a:srgbClr>
                </a:solidFill>
                <a:latin typeface="Calibri" panose="020F0502020204030204" pitchFamily="34" charset="0"/>
                <a:cs typeface="Calibri" panose="020F0502020204030204" pitchFamily="34" charset="0"/>
              </a:rPr>
              <a:t>billion        </a:t>
            </a:r>
            <a:br>
              <a:rPr lang="en-US" sz="2000" dirty="0">
                <a:solidFill>
                  <a:srgbClr val="FFFFFF">
                    <a:alpha val="82000"/>
                  </a:srgbClr>
                </a:solidFill>
                <a:latin typeface="Calibri" panose="020F0502020204030204" pitchFamily="34" charset="0"/>
                <a:cs typeface="Calibri" panose="020F0502020204030204" pitchFamily="34" charset="0"/>
              </a:rPr>
            </a:br>
            <a:r>
              <a:rPr lang="en-US" sz="2000" dirty="0">
                <a:solidFill>
                  <a:srgbClr val="FFFFFF">
                    <a:alpha val="82000"/>
                  </a:srgbClr>
                </a:solidFill>
                <a:latin typeface="Calibri" panose="020F0502020204030204" pitchFamily="34" charset="0"/>
                <a:cs typeface="Calibri" panose="020F0502020204030204" pitchFamily="34" charset="0"/>
              </a:rPr>
              <a:t>REVENUE in 2023</a:t>
            </a:r>
          </a:p>
        </p:txBody>
      </p:sp>
      <p:sp>
        <p:nvSpPr>
          <p:cNvPr id="91" name="Rectangle 90">
            <a:extLst>
              <a:ext uri="{FF2B5EF4-FFF2-40B4-BE49-F238E27FC236}">
                <a16:creationId xmlns:a16="http://schemas.microsoft.com/office/drawing/2014/main" id="{F3183980-B28E-4FD7-896D-AAB4343DF110}"/>
              </a:ext>
            </a:extLst>
          </p:cNvPr>
          <p:cNvSpPr/>
          <p:nvPr/>
        </p:nvSpPr>
        <p:spPr>
          <a:xfrm>
            <a:off x="7345165" y="38044"/>
            <a:ext cx="2499811" cy="1590307"/>
          </a:xfrm>
          <a:prstGeom prst="rect">
            <a:avLst/>
          </a:prstGeom>
        </p:spPr>
        <p:txBody>
          <a:bodyPr wrap="square" anchor="ctr" anchorCtr="0">
            <a:spAutoFit/>
          </a:bodyPr>
          <a:lstStyle/>
          <a:p>
            <a:pPr defTabSz="609570">
              <a:defRPr/>
            </a:pPr>
            <a:r>
              <a:rPr lang="en-US" sz="2800">
                <a:solidFill>
                  <a:srgbClr val="FFFFFF">
                    <a:alpha val="82000"/>
                  </a:srgbClr>
                </a:solidFill>
                <a:latin typeface="Calibri" panose="020F0502020204030204" pitchFamily="34" charset="0"/>
                <a:cs typeface="Calibri" panose="020F0502020204030204" pitchFamily="34" charset="0"/>
              </a:rPr>
              <a:t>3.8</a:t>
            </a:r>
            <a:r>
              <a:rPr lang="en-US" sz="1100">
                <a:solidFill>
                  <a:srgbClr val="FFFFFF">
                    <a:alpha val="82000"/>
                  </a:srgbClr>
                </a:solidFill>
                <a:latin typeface="Calibri" panose="020F0502020204030204" pitchFamily="34" charset="0"/>
                <a:cs typeface="Calibri" panose="020F0502020204030204" pitchFamily="34" charset="0"/>
              </a:rPr>
              <a:t> </a:t>
            </a:r>
            <a:r>
              <a:rPr lang="en-US" sz="1400" b="1">
                <a:solidFill>
                  <a:srgbClr val="FFFFFF">
                    <a:alpha val="82000"/>
                  </a:srgbClr>
                </a:solidFill>
                <a:latin typeface="Calibri" panose="020F0502020204030204" pitchFamily="34" charset="0"/>
                <a:cs typeface="Calibri" panose="020F0502020204030204" pitchFamily="34" charset="0"/>
              </a:rPr>
              <a:t>MILLION KWH</a:t>
            </a:r>
          </a:p>
          <a:p>
            <a:pPr defTabSz="609570">
              <a:defRPr/>
            </a:pPr>
            <a:r>
              <a:rPr lang="en-US" sz="1600">
                <a:solidFill>
                  <a:srgbClr val="FFFFFF">
                    <a:alpha val="82000"/>
                  </a:srgbClr>
                </a:solidFill>
                <a:latin typeface="Calibri" panose="020F0502020204030204" pitchFamily="34" charset="0"/>
                <a:cs typeface="Calibri" panose="020F0502020204030204" pitchFamily="34" charset="0"/>
              </a:rPr>
              <a:t>renewable energy generated annually </a:t>
            </a:r>
            <a:br>
              <a:rPr lang="en-US" sz="1600">
                <a:solidFill>
                  <a:srgbClr val="FFFFFF">
                    <a:alpha val="82000"/>
                  </a:srgbClr>
                </a:solidFill>
                <a:latin typeface="Calibri" panose="020F0502020204030204" pitchFamily="34" charset="0"/>
                <a:cs typeface="Calibri" panose="020F0502020204030204" pitchFamily="34" charset="0"/>
              </a:rPr>
            </a:br>
            <a:r>
              <a:rPr lang="en-US" sz="1600">
                <a:solidFill>
                  <a:srgbClr val="FFFFFF">
                    <a:alpha val="82000"/>
                  </a:srgbClr>
                </a:solidFill>
                <a:latin typeface="Calibri" panose="020F0502020204030204" pitchFamily="34" charset="0"/>
                <a:cs typeface="Calibri" panose="020F0502020204030204" pitchFamily="34" charset="0"/>
              </a:rPr>
              <a:t>from </a:t>
            </a:r>
            <a:r>
              <a:rPr lang="en-US" sz="1867" b="1">
                <a:solidFill>
                  <a:srgbClr val="FFFFFF">
                    <a:alpha val="82000"/>
                  </a:srgbClr>
                </a:solidFill>
                <a:latin typeface="Calibri" panose="020F0502020204030204" pitchFamily="34" charset="0"/>
                <a:cs typeface="Calibri" panose="020F0502020204030204" pitchFamily="34" charset="0"/>
              </a:rPr>
              <a:t>SOLAR INSTALLATIONS</a:t>
            </a:r>
          </a:p>
        </p:txBody>
      </p:sp>
      <p:pic>
        <p:nvPicPr>
          <p:cNvPr id="20" name="Graphic 19">
            <a:extLst>
              <a:ext uri="{FF2B5EF4-FFF2-40B4-BE49-F238E27FC236}">
                <a16:creationId xmlns:a16="http://schemas.microsoft.com/office/drawing/2014/main" id="{1C5F16BC-FEE0-4BE3-A3CB-FFB4432D3F3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54260" y="5672961"/>
            <a:ext cx="592025" cy="375227"/>
          </a:xfrm>
          <a:prstGeom prst="rect">
            <a:avLst/>
          </a:prstGeom>
        </p:spPr>
      </p:pic>
      <p:sp>
        <p:nvSpPr>
          <p:cNvPr id="92" name="Rectangle 91">
            <a:extLst>
              <a:ext uri="{FF2B5EF4-FFF2-40B4-BE49-F238E27FC236}">
                <a16:creationId xmlns:a16="http://schemas.microsoft.com/office/drawing/2014/main" id="{BCE4B6F1-7F50-4163-9331-7BFF07AD1810}"/>
              </a:ext>
            </a:extLst>
          </p:cNvPr>
          <p:cNvSpPr/>
          <p:nvPr/>
        </p:nvSpPr>
        <p:spPr>
          <a:xfrm>
            <a:off x="10377994" y="504987"/>
            <a:ext cx="1710057" cy="2308324"/>
          </a:xfrm>
          <a:prstGeom prst="rect">
            <a:avLst/>
          </a:prstGeom>
        </p:spPr>
        <p:txBody>
          <a:bodyPr wrap="square" anchor="ctr" anchorCtr="0">
            <a:spAutoFit/>
          </a:bodyPr>
          <a:lstStyle/>
          <a:p>
            <a:pPr defTabSz="609570">
              <a:defRPr/>
            </a:pPr>
            <a:r>
              <a:rPr lang="en-US" sz="1400" dirty="0">
                <a:solidFill>
                  <a:srgbClr val="FFFFFF">
                    <a:alpha val="82000"/>
                  </a:srgbClr>
                </a:solidFill>
                <a:latin typeface="Calibri" panose="020F0502020204030204" pitchFamily="34" charset="0"/>
                <a:cs typeface="Calibri" panose="020F0502020204030204" pitchFamily="34" charset="0"/>
              </a:rPr>
              <a:t>SAS </a:t>
            </a:r>
          </a:p>
          <a:p>
            <a:pPr defTabSz="609570">
              <a:defRPr/>
            </a:pPr>
            <a:r>
              <a:rPr lang="en-US" sz="1400" dirty="0">
                <a:solidFill>
                  <a:srgbClr val="FFFFFF">
                    <a:alpha val="82000"/>
                  </a:srgbClr>
                </a:solidFill>
                <a:latin typeface="Calibri" panose="020F0502020204030204" pitchFamily="34" charset="0"/>
                <a:cs typeface="Calibri" panose="020F0502020204030204" pitchFamily="34" charset="0"/>
              </a:rPr>
              <a:t>deemed a</a:t>
            </a:r>
          </a:p>
          <a:p>
            <a:pPr defTabSz="609570">
              <a:defRPr/>
            </a:pPr>
            <a:r>
              <a:rPr lang="en-US" sz="2400" dirty="0">
                <a:solidFill>
                  <a:srgbClr val="FFFFFF">
                    <a:alpha val="82000"/>
                  </a:srgbClr>
                </a:solidFill>
                <a:latin typeface="Calibri" panose="020F0502020204030204" pitchFamily="34" charset="0"/>
                <a:cs typeface="Calibri" panose="020F0502020204030204" pitchFamily="34" charset="0"/>
              </a:rPr>
              <a:t>World’s Most Innovative Company</a:t>
            </a:r>
            <a:endParaRPr lang="en-US" sz="1051" dirty="0">
              <a:solidFill>
                <a:srgbClr val="FFFFFF">
                  <a:alpha val="82000"/>
                </a:srgbClr>
              </a:solidFill>
              <a:latin typeface="Calibri" panose="020F0502020204030204" pitchFamily="34" charset="0"/>
              <a:cs typeface="Calibri" panose="020F0502020204030204" pitchFamily="34" charset="0"/>
            </a:endParaRPr>
          </a:p>
          <a:p>
            <a:pPr defTabSz="609570">
              <a:defRPr/>
            </a:pPr>
            <a:r>
              <a:rPr lang="en-US" sz="1000" dirty="0">
                <a:solidFill>
                  <a:srgbClr val="FFFFFF">
                    <a:alpha val="82000"/>
                  </a:srgbClr>
                </a:solidFill>
                <a:latin typeface="Calibri" panose="020F0502020204030204" pitchFamily="34" charset="0"/>
                <a:cs typeface="Calibri" panose="020F0502020204030204" pitchFamily="34" charset="0"/>
              </a:rPr>
              <a:t>(Fast Company </a:t>
            </a:r>
            <a:br>
              <a:rPr lang="en-US" sz="1000" dirty="0">
                <a:solidFill>
                  <a:srgbClr val="FFFFFF">
                    <a:alpha val="82000"/>
                  </a:srgbClr>
                </a:solidFill>
                <a:latin typeface="Calibri" panose="020F0502020204030204" pitchFamily="34" charset="0"/>
                <a:cs typeface="Calibri" panose="020F0502020204030204" pitchFamily="34" charset="0"/>
              </a:rPr>
            </a:br>
            <a:r>
              <a:rPr lang="en-US" sz="1000" dirty="0">
                <a:solidFill>
                  <a:srgbClr val="FFFFFF">
                    <a:alpha val="82000"/>
                  </a:srgbClr>
                </a:solidFill>
                <a:latin typeface="Calibri" panose="020F0502020204030204" pitchFamily="34" charset="0"/>
                <a:cs typeface="Calibri" panose="020F0502020204030204" pitchFamily="34" charset="0"/>
              </a:rPr>
              <a:t>March 2023)</a:t>
            </a:r>
          </a:p>
        </p:txBody>
      </p:sp>
      <p:pic>
        <p:nvPicPr>
          <p:cNvPr id="24" name="Graphic 23" descr="Lights On outline">
            <a:extLst>
              <a:ext uri="{FF2B5EF4-FFF2-40B4-BE49-F238E27FC236}">
                <a16:creationId xmlns:a16="http://schemas.microsoft.com/office/drawing/2014/main" id="{E67C7C4C-303D-4E94-A394-0471BCA5D1A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139163" y="160400"/>
            <a:ext cx="930325" cy="930325"/>
          </a:xfrm>
          <a:prstGeom prst="rect">
            <a:avLst/>
          </a:prstGeom>
        </p:spPr>
      </p:pic>
      <p:sp>
        <p:nvSpPr>
          <p:cNvPr id="75" name="Rectangle 74">
            <a:extLst>
              <a:ext uri="{FF2B5EF4-FFF2-40B4-BE49-F238E27FC236}">
                <a16:creationId xmlns:a16="http://schemas.microsoft.com/office/drawing/2014/main" id="{B8A0920B-66E9-4CBE-994E-8692A6BAFE1A}"/>
              </a:ext>
            </a:extLst>
          </p:cNvPr>
          <p:cNvSpPr/>
          <p:nvPr/>
        </p:nvSpPr>
        <p:spPr>
          <a:xfrm>
            <a:off x="2945717" y="1855176"/>
            <a:ext cx="3581911" cy="1492716"/>
          </a:xfrm>
          <a:prstGeom prst="rect">
            <a:avLst/>
          </a:prstGeom>
        </p:spPr>
        <p:txBody>
          <a:bodyPr wrap="square" anchor="ctr" anchorCtr="0">
            <a:spAutoFit/>
          </a:bodyPr>
          <a:lstStyle/>
          <a:p>
            <a:pPr defTabSz="609570">
              <a:defRPr/>
            </a:pPr>
            <a:r>
              <a:rPr lang="en-US" sz="3200">
                <a:solidFill>
                  <a:srgbClr val="FFFFFF">
                    <a:alpha val="82000"/>
                  </a:srgbClr>
                </a:solidFill>
                <a:latin typeface="Calibri" panose="020F0502020204030204" pitchFamily="34" charset="0"/>
                <a:cs typeface="Calibri" panose="020F0502020204030204" pitchFamily="34" charset="0"/>
              </a:rPr>
              <a:t>8 </a:t>
            </a:r>
            <a:r>
              <a:rPr lang="en-US" sz="1100">
                <a:solidFill>
                  <a:srgbClr val="FFFFFF">
                    <a:alpha val="82000"/>
                  </a:srgbClr>
                </a:solidFill>
                <a:latin typeface="Calibri" panose="020F0502020204030204" pitchFamily="34" charset="0"/>
                <a:cs typeface="Calibri" panose="020F0502020204030204" pitchFamily="34" charset="0"/>
              </a:rPr>
              <a:t> </a:t>
            </a:r>
            <a:r>
              <a:rPr lang="en-US" sz="1400">
                <a:solidFill>
                  <a:srgbClr val="FFFFFF">
                    <a:alpha val="82000"/>
                  </a:srgbClr>
                </a:solidFill>
                <a:latin typeface="Calibri" panose="020F0502020204030204" pitchFamily="34" charset="0"/>
                <a:cs typeface="Calibri" panose="020F0502020204030204" pitchFamily="34" charset="0"/>
              </a:rPr>
              <a:t>YEARS RUNNING</a:t>
            </a:r>
          </a:p>
          <a:p>
            <a:pPr defTabSz="609570">
              <a:defRPr/>
            </a:pPr>
            <a:r>
              <a:rPr lang="en-US">
                <a:solidFill>
                  <a:srgbClr val="FFFFFF">
                    <a:alpha val="82000"/>
                  </a:srgbClr>
                </a:solidFill>
                <a:latin typeface="Calibri" panose="020F0502020204030204" pitchFamily="34" charset="0"/>
                <a:cs typeface="Calibri" panose="020F0502020204030204" pitchFamily="34" charset="0"/>
              </a:rPr>
              <a:t>Only vendor named leader </a:t>
            </a:r>
            <a:br>
              <a:rPr lang="en-US">
                <a:solidFill>
                  <a:srgbClr val="FFFFFF">
                    <a:alpha val="82000"/>
                  </a:srgbClr>
                </a:solidFill>
                <a:latin typeface="Calibri" panose="020F0502020204030204" pitchFamily="34" charset="0"/>
                <a:cs typeface="Calibri" panose="020F0502020204030204" pitchFamily="34" charset="0"/>
              </a:rPr>
            </a:br>
            <a:r>
              <a:rPr lang="en-US">
                <a:solidFill>
                  <a:srgbClr val="FFFFFF">
                    <a:alpha val="82000"/>
                  </a:srgbClr>
                </a:solidFill>
                <a:latin typeface="Calibri" panose="020F0502020204030204" pitchFamily="34" charset="0"/>
                <a:cs typeface="Calibri" panose="020F0502020204030204" pitchFamily="34" charset="0"/>
              </a:rPr>
              <a:t>in Gartner’s Magic Quadrant</a:t>
            </a:r>
          </a:p>
          <a:p>
            <a:pPr defTabSz="609570">
              <a:defRPr/>
            </a:pPr>
            <a:r>
              <a:rPr lang="en-US" sz="1200">
                <a:solidFill>
                  <a:srgbClr val="FFFFFF">
                    <a:alpha val="82000"/>
                  </a:srgbClr>
                </a:solidFill>
                <a:latin typeface="Calibri" panose="020F0502020204030204" pitchFamily="34" charset="0"/>
                <a:cs typeface="Calibri" panose="020F0502020204030204" pitchFamily="34" charset="0"/>
              </a:rPr>
              <a:t>for Data Science and Machine Learning Platforms</a:t>
            </a:r>
            <a:endParaRPr lang="en-US">
              <a:solidFill>
                <a:srgbClr val="FFFFFF">
                  <a:alpha val="82000"/>
                </a:srgbClr>
              </a:solidFill>
              <a:latin typeface="Calibri" panose="020F0502020204030204" pitchFamily="34" charset="0"/>
              <a:cs typeface="Calibri" panose="020F0502020204030204" pitchFamily="34" charset="0"/>
            </a:endParaRPr>
          </a:p>
          <a:p>
            <a:pPr defTabSz="609570">
              <a:defRPr/>
            </a:pPr>
            <a:endParaRPr lang="en-US" sz="1100">
              <a:solidFill>
                <a:srgbClr val="FFFFFF">
                  <a:alpha val="82000"/>
                </a:srgbClr>
              </a:solidFill>
              <a:latin typeface="Calibri" panose="020F050202020403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7E50426A-E132-4D1E-A701-834242B03B3C}"/>
              </a:ext>
            </a:extLst>
          </p:cNvPr>
          <p:cNvSpPr/>
          <p:nvPr/>
        </p:nvSpPr>
        <p:spPr>
          <a:xfrm>
            <a:off x="9444296" y="5564292"/>
            <a:ext cx="2747704" cy="1293709"/>
          </a:xfrm>
          <a:prstGeom prst="rect">
            <a:avLst/>
          </a:prstGeom>
          <a:solidFill>
            <a:schemeClr val="tx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70">
              <a:defRPr/>
            </a:pPr>
            <a:endParaRPr lang="en-US" sz="700">
              <a:solidFill>
                <a:srgbClr val="33A3FF"/>
              </a:solidFill>
              <a:latin typeface="Calibri" panose="020F0502020204030204"/>
            </a:endParaRPr>
          </a:p>
        </p:txBody>
      </p:sp>
      <p:sp>
        <p:nvSpPr>
          <p:cNvPr id="98" name="Rectangle 97">
            <a:extLst>
              <a:ext uri="{FF2B5EF4-FFF2-40B4-BE49-F238E27FC236}">
                <a16:creationId xmlns:a16="http://schemas.microsoft.com/office/drawing/2014/main" id="{4D079076-3958-4A4C-BD99-31701EF5108A}"/>
              </a:ext>
            </a:extLst>
          </p:cNvPr>
          <p:cNvSpPr/>
          <p:nvPr/>
        </p:nvSpPr>
        <p:spPr>
          <a:xfrm>
            <a:off x="9652063" y="3616307"/>
            <a:ext cx="2320877" cy="1754326"/>
          </a:xfrm>
          <a:prstGeom prst="rect">
            <a:avLst/>
          </a:prstGeom>
        </p:spPr>
        <p:txBody>
          <a:bodyPr wrap="square" anchor="ctr" anchorCtr="0">
            <a:spAutoFit/>
          </a:bodyPr>
          <a:lstStyle/>
          <a:p>
            <a:pPr defTabSz="609570">
              <a:defRPr/>
            </a:pPr>
            <a:r>
              <a:rPr lang="en-US" dirty="0">
                <a:solidFill>
                  <a:srgbClr val="FFFFFF">
                    <a:alpha val="82000"/>
                  </a:srgbClr>
                </a:solidFill>
                <a:latin typeface="Calibri" panose="020F0502020204030204" pitchFamily="34" charset="0"/>
                <a:cs typeface="Calibri" panose="020F0502020204030204" pitchFamily="34" charset="0"/>
              </a:rPr>
              <a:t>Growing </a:t>
            </a:r>
            <a:br>
              <a:rPr lang="en-US" dirty="0">
                <a:solidFill>
                  <a:srgbClr val="FFFFFF">
                    <a:alpha val="82000"/>
                  </a:srgbClr>
                </a:solidFill>
                <a:latin typeface="Calibri" panose="020F0502020204030204" pitchFamily="34" charset="0"/>
                <a:cs typeface="Calibri" panose="020F0502020204030204" pitchFamily="34" charset="0"/>
              </a:rPr>
            </a:br>
            <a:r>
              <a:rPr lang="en-US" dirty="0">
                <a:solidFill>
                  <a:srgbClr val="FFFFFF">
                    <a:alpha val="82000"/>
                  </a:srgbClr>
                </a:solidFill>
                <a:latin typeface="Calibri" panose="020F0502020204030204" pitchFamily="34" charset="0"/>
                <a:cs typeface="Calibri" panose="020F0502020204030204" pitchFamily="34" charset="0"/>
              </a:rPr>
              <a:t>Partner Network </a:t>
            </a:r>
            <a:br>
              <a:rPr lang="en-US" dirty="0">
                <a:solidFill>
                  <a:srgbClr val="FFFFFF">
                    <a:alpha val="82000"/>
                  </a:srgbClr>
                </a:solidFill>
                <a:latin typeface="Calibri" panose="020F0502020204030204" pitchFamily="34" charset="0"/>
                <a:cs typeface="Calibri" panose="020F0502020204030204" pitchFamily="34" charset="0"/>
              </a:rPr>
            </a:br>
            <a:r>
              <a:rPr lang="en-US" dirty="0">
                <a:solidFill>
                  <a:srgbClr val="FFFFFF">
                    <a:alpha val="82000"/>
                  </a:srgbClr>
                </a:solidFill>
                <a:latin typeface="Calibri" panose="020F0502020204030204" pitchFamily="34" charset="0"/>
                <a:cs typeface="Calibri" panose="020F0502020204030204" pitchFamily="34" charset="0"/>
              </a:rPr>
              <a:t>of more than</a:t>
            </a:r>
          </a:p>
          <a:p>
            <a:pPr defTabSz="609570">
              <a:defRPr/>
            </a:pPr>
            <a:r>
              <a:rPr lang="en-US" sz="5400" dirty="0">
                <a:solidFill>
                  <a:srgbClr val="FFFFFF">
                    <a:alpha val="82000"/>
                  </a:srgbClr>
                </a:solidFill>
                <a:latin typeface="Calibri" panose="020F0502020204030204" pitchFamily="34" charset="0"/>
                <a:cs typeface="Calibri" panose="020F0502020204030204" pitchFamily="34" charset="0"/>
              </a:rPr>
              <a:t>2000+</a:t>
            </a:r>
          </a:p>
        </p:txBody>
      </p:sp>
      <p:pic>
        <p:nvPicPr>
          <p:cNvPr id="67" name="Picture 66" descr="Logo&#10;&#10;Description automatically generated">
            <a:extLst>
              <a:ext uri="{FF2B5EF4-FFF2-40B4-BE49-F238E27FC236}">
                <a16:creationId xmlns:a16="http://schemas.microsoft.com/office/drawing/2014/main" id="{3F0EDA36-796B-A04F-B74F-D1793722138F}"/>
              </a:ext>
            </a:extLst>
          </p:cNvPr>
          <p:cNvPicPr>
            <a:picLocks noChangeAspect="1"/>
          </p:cNvPicPr>
          <p:nvPr/>
        </p:nvPicPr>
        <p:blipFill>
          <a:blip r:embed="rId21">
            <a:lum bright="70000" contrast="-70000"/>
          </a:blip>
          <a:stretch>
            <a:fillRect/>
          </a:stretch>
        </p:blipFill>
        <p:spPr>
          <a:xfrm>
            <a:off x="10012265" y="5891093"/>
            <a:ext cx="1509988" cy="634195"/>
          </a:xfrm>
          <a:prstGeom prst="rect">
            <a:avLst/>
          </a:prstGeom>
          <a:solidFill>
            <a:schemeClr val="tx1"/>
          </a:solidFill>
        </p:spPr>
      </p:pic>
      <p:sp>
        <p:nvSpPr>
          <p:cNvPr id="43" name="Freeform 9">
            <a:extLst>
              <a:ext uri="{FF2B5EF4-FFF2-40B4-BE49-F238E27FC236}">
                <a16:creationId xmlns:a16="http://schemas.microsoft.com/office/drawing/2014/main" id="{973045F7-0AF8-4189-B268-F6E2A2528031}"/>
              </a:ext>
            </a:extLst>
          </p:cNvPr>
          <p:cNvSpPr>
            <a:spLocks noChangeAspect="1" noEditPoints="1"/>
          </p:cNvSpPr>
          <p:nvPr/>
        </p:nvSpPr>
        <p:spPr bwMode="auto">
          <a:xfrm>
            <a:off x="3172799" y="3703012"/>
            <a:ext cx="806957" cy="818296"/>
          </a:xfrm>
          <a:custGeom>
            <a:avLst/>
            <a:gdLst>
              <a:gd name="T0" fmla="*/ 1557 w 4725"/>
              <a:gd name="T1" fmla="*/ 2021 h 4799"/>
              <a:gd name="T2" fmla="*/ 1557 w 4725"/>
              <a:gd name="T3" fmla="*/ 2021 h 4799"/>
              <a:gd name="T4" fmla="*/ 1481 w 4725"/>
              <a:gd name="T5" fmla="*/ 1946 h 4799"/>
              <a:gd name="T6" fmla="*/ 1557 w 4725"/>
              <a:gd name="T7" fmla="*/ 1871 h 4799"/>
              <a:gd name="T8" fmla="*/ 3090 w 4725"/>
              <a:gd name="T9" fmla="*/ 1871 h 4799"/>
              <a:gd name="T10" fmla="*/ 3165 w 4725"/>
              <a:gd name="T11" fmla="*/ 1946 h 4799"/>
              <a:gd name="T12" fmla="*/ 3090 w 4725"/>
              <a:gd name="T13" fmla="*/ 2021 h 4799"/>
              <a:gd name="T14" fmla="*/ 1557 w 4725"/>
              <a:gd name="T15" fmla="*/ 2021 h 4799"/>
              <a:gd name="T16" fmla="*/ 1557 w 4725"/>
              <a:gd name="T17" fmla="*/ 2021 h 4799"/>
              <a:gd name="T18" fmla="*/ 3047 w 4725"/>
              <a:gd name="T19" fmla="*/ 1570 h 4799"/>
              <a:gd name="T20" fmla="*/ 3047 w 4725"/>
              <a:gd name="T21" fmla="*/ 1570 h 4799"/>
              <a:gd name="T22" fmla="*/ 1816 w 4725"/>
              <a:gd name="T23" fmla="*/ 1560 h 4799"/>
              <a:gd name="T24" fmla="*/ 3221 w 4725"/>
              <a:gd name="T25" fmla="*/ 155 h 4799"/>
              <a:gd name="T26" fmla="*/ 4461 w 4725"/>
              <a:gd name="T27" fmla="*/ 155 h 4799"/>
              <a:gd name="T28" fmla="*/ 3047 w 4725"/>
              <a:gd name="T29" fmla="*/ 1570 h 4799"/>
              <a:gd name="T30" fmla="*/ 3047 w 4725"/>
              <a:gd name="T31" fmla="*/ 1570 h 4799"/>
              <a:gd name="T32" fmla="*/ 4713 w 4725"/>
              <a:gd name="T33" fmla="*/ 50 h 4799"/>
              <a:gd name="T34" fmla="*/ 4713 w 4725"/>
              <a:gd name="T35" fmla="*/ 50 h 4799"/>
              <a:gd name="T36" fmla="*/ 4644 w 4725"/>
              <a:gd name="T37" fmla="*/ 4 h 4799"/>
              <a:gd name="T38" fmla="*/ 3190 w 4725"/>
              <a:gd name="T39" fmla="*/ 4 h 4799"/>
              <a:gd name="T40" fmla="*/ 3137 w 4725"/>
              <a:gd name="T41" fmla="*/ 26 h 4799"/>
              <a:gd name="T42" fmla="*/ 1635 w 4725"/>
              <a:gd name="T43" fmla="*/ 1528 h 4799"/>
              <a:gd name="T44" fmla="*/ 261 w 4725"/>
              <a:gd name="T45" fmla="*/ 151 h 4799"/>
              <a:gd name="T46" fmla="*/ 1544 w 4725"/>
              <a:gd name="T47" fmla="*/ 149 h 4799"/>
              <a:gd name="T48" fmla="*/ 2151 w 4725"/>
              <a:gd name="T49" fmla="*/ 750 h 4799"/>
              <a:gd name="T50" fmla="*/ 2258 w 4725"/>
              <a:gd name="T51" fmla="*/ 749 h 4799"/>
              <a:gd name="T52" fmla="*/ 2257 w 4725"/>
              <a:gd name="T53" fmla="*/ 643 h 4799"/>
              <a:gd name="T54" fmla="*/ 1628 w 4725"/>
              <a:gd name="T55" fmla="*/ 20 h 4799"/>
              <a:gd name="T56" fmla="*/ 1575 w 4725"/>
              <a:gd name="T57" fmla="*/ 0 h 4799"/>
              <a:gd name="T58" fmla="*/ 1575 w 4725"/>
              <a:gd name="T59" fmla="*/ 0 h 4799"/>
              <a:gd name="T60" fmla="*/ 80 w 4725"/>
              <a:gd name="T61" fmla="*/ 0 h 4799"/>
              <a:gd name="T62" fmla="*/ 10 w 4725"/>
              <a:gd name="T63" fmla="*/ 47 h 4799"/>
              <a:gd name="T64" fmla="*/ 27 w 4725"/>
              <a:gd name="T65" fmla="*/ 129 h 4799"/>
              <a:gd name="T66" fmla="*/ 1581 w 4725"/>
              <a:gd name="T67" fmla="*/ 1688 h 4799"/>
              <a:gd name="T68" fmla="*/ 1585 w 4725"/>
              <a:gd name="T69" fmla="*/ 1690 h 4799"/>
              <a:gd name="T70" fmla="*/ 1602 w 4725"/>
              <a:gd name="T71" fmla="*/ 1702 h 4799"/>
              <a:gd name="T72" fmla="*/ 1609 w 4725"/>
              <a:gd name="T73" fmla="*/ 1705 h 4799"/>
              <a:gd name="T74" fmla="*/ 1634 w 4725"/>
              <a:gd name="T75" fmla="*/ 1710 h 4799"/>
              <a:gd name="T76" fmla="*/ 3077 w 4725"/>
              <a:gd name="T77" fmla="*/ 1721 h 4799"/>
              <a:gd name="T78" fmla="*/ 3078 w 4725"/>
              <a:gd name="T79" fmla="*/ 1721 h 4799"/>
              <a:gd name="T80" fmla="*/ 3131 w 4725"/>
              <a:gd name="T81" fmla="*/ 1698 h 4799"/>
              <a:gd name="T82" fmla="*/ 4697 w 4725"/>
              <a:gd name="T83" fmla="*/ 133 h 4799"/>
              <a:gd name="T84" fmla="*/ 4713 w 4725"/>
              <a:gd name="T85" fmla="*/ 50 h 4799"/>
              <a:gd name="T86" fmla="*/ 4713 w 4725"/>
              <a:gd name="T87" fmla="*/ 50 h 4799"/>
              <a:gd name="T88" fmla="*/ 2336 w 4725"/>
              <a:gd name="T89" fmla="*/ 4648 h 4799"/>
              <a:gd name="T90" fmla="*/ 2336 w 4725"/>
              <a:gd name="T91" fmla="*/ 4648 h 4799"/>
              <a:gd name="T92" fmla="*/ 1171 w 4725"/>
              <a:gd name="T93" fmla="*/ 3483 h 4799"/>
              <a:gd name="T94" fmla="*/ 2336 w 4725"/>
              <a:gd name="T95" fmla="*/ 2317 h 4799"/>
              <a:gd name="T96" fmla="*/ 3502 w 4725"/>
              <a:gd name="T97" fmla="*/ 3483 h 4799"/>
              <a:gd name="T98" fmla="*/ 2336 w 4725"/>
              <a:gd name="T99" fmla="*/ 4648 h 4799"/>
              <a:gd name="T100" fmla="*/ 2336 w 4725"/>
              <a:gd name="T101" fmla="*/ 4648 h 4799"/>
              <a:gd name="T102" fmla="*/ 2336 w 4725"/>
              <a:gd name="T103" fmla="*/ 2167 h 4799"/>
              <a:gd name="T104" fmla="*/ 2336 w 4725"/>
              <a:gd name="T105" fmla="*/ 2167 h 4799"/>
              <a:gd name="T106" fmla="*/ 1020 w 4725"/>
              <a:gd name="T107" fmla="*/ 3483 h 4799"/>
              <a:gd name="T108" fmla="*/ 2336 w 4725"/>
              <a:gd name="T109" fmla="*/ 4799 h 4799"/>
              <a:gd name="T110" fmla="*/ 3652 w 4725"/>
              <a:gd name="T111" fmla="*/ 3483 h 4799"/>
              <a:gd name="T112" fmla="*/ 2336 w 4725"/>
              <a:gd name="T113" fmla="*/ 2167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25" h="4799">
                <a:moveTo>
                  <a:pt x="1557" y="2021"/>
                </a:moveTo>
                <a:lnTo>
                  <a:pt x="1557" y="2021"/>
                </a:lnTo>
                <a:cubicBezTo>
                  <a:pt x="1515" y="2021"/>
                  <a:pt x="1481" y="1988"/>
                  <a:pt x="1481" y="1946"/>
                </a:cubicBezTo>
                <a:cubicBezTo>
                  <a:pt x="1481" y="1904"/>
                  <a:pt x="1515" y="1871"/>
                  <a:pt x="1557" y="1871"/>
                </a:cubicBezTo>
                <a:lnTo>
                  <a:pt x="3090" y="1871"/>
                </a:lnTo>
                <a:cubicBezTo>
                  <a:pt x="3132" y="1871"/>
                  <a:pt x="3165" y="1904"/>
                  <a:pt x="3165" y="1946"/>
                </a:cubicBezTo>
                <a:cubicBezTo>
                  <a:pt x="3165" y="1988"/>
                  <a:pt x="3132" y="2021"/>
                  <a:pt x="3090" y="2021"/>
                </a:cubicBezTo>
                <a:lnTo>
                  <a:pt x="1557" y="2021"/>
                </a:lnTo>
                <a:lnTo>
                  <a:pt x="1557" y="2021"/>
                </a:lnTo>
                <a:close/>
                <a:moveTo>
                  <a:pt x="3047" y="1570"/>
                </a:moveTo>
                <a:lnTo>
                  <a:pt x="3047" y="1570"/>
                </a:lnTo>
                <a:lnTo>
                  <a:pt x="1816" y="1560"/>
                </a:lnTo>
                <a:lnTo>
                  <a:pt x="3221" y="155"/>
                </a:lnTo>
                <a:lnTo>
                  <a:pt x="4461" y="155"/>
                </a:lnTo>
                <a:lnTo>
                  <a:pt x="3047" y="1570"/>
                </a:lnTo>
                <a:lnTo>
                  <a:pt x="3047" y="1570"/>
                </a:lnTo>
                <a:close/>
                <a:moveTo>
                  <a:pt x="4713" y="50"/>
                </a:moveTo>
                <a:lnTo>
                  <a:pt x="4713" y="50"/>
                </a:lnTo>
                <a:cubicBezTo>
                  <a:pt x="4702" y="22"/>
                  <a:pt x="4674" y="4"/>
                  <a:pt x="4644" y="4"/>
                </a:cubicBezTo>
                <a:lnTo>
                  <a:pt x="3190" y="4"/>
                </a:lnTo>
                <a:cubicBezTo>
                  <a:pt x="3170" y="4"/>
                  <a:pt x="3151" y="12"/>
                  <a:pt x="3137" y="26"/>
                </a:cubicBezTo>
                <a:lnTo>
                  <a:pt x="1635" y="1528"/>
                </a:lnTo>
                <a:lnTo>
                  <a:pt x="261" y="151"/>
                </a:lnTo>
                <a:lnTo>
                  <a:pt x="1544" y="149"/>
                </a:lnTo>
                <a:lnTo>
                  <a:pt x="2151" y="750"/>
                </a:lnTo>
                <a:cubicBezTo>
                  <a:pt x="2181" y="779"/>
                  <a:pt x="2228" y="779"/>
                  <a:pt x="2258" y="749"/>
                </a:cubicBezTo>
                <a:cubicBezTo>
                  <a:pt x="2287" y="720"/>
                  <a:pt x="2287" y="672"/>
                  <a:pt x="2257" y="643"/>
                </a:cubicBezTo>
                <a:lnTo>
                  <a:pt x="1628" y="20"/>
                </a:lnTo>
                <a:cubicBezTo>
                  <a:pt x="1614" y="6"/>
                  <a:pt x="1594" y="0"/>
                  <a:pt x="1575" y="0"/>
                </a:cubicBezTo>
                <a:lnTo>
                  <a:pt x="1575" y="0"/>
                </a:lnTo>
                <a:lnTo>
                  <a:pt x="80" y="0"/>
                </a:lnTo>
                <a:cubicBezTo>
                  <a:pt x="49" y="0"/>
                  <a:pt x="22" y="19"/>
                  <a:pt x="10" y="47"/>
                </a:cubicBezTo>
                <a:cubicBezTo>
                  <a:pt x="0" y="75"/>
                  <a:pt x="5" y="107"/>
                  <a:pt x="27" y="129"/>
                </a:cubicBezTo>
                <a:lnTo>
                  <a:pt x="1581" y="1688"/>
                </a:lnTo>
                <a:cubicBezTo>
                  <a:pt x="1583" y="1689"/>
                  <a:pt x="1584" y="1689"/>
                  <a:pt x="1585" y="1690"/>
                </a:cubicBezTo>
                <a:cubicBezTo>
                  <a:pt x="1591" y="1695"/>
                  <a:pt x="1596" y="1699"/>
                  <a:pt x="1602" y="1702"/>
                </a:cubicBezTo>
                <a:cubicBezTo>
                  <a:pt x="1605" y="1703"/>
                  <a:pt x="1607" y="1704"/>
                  <a:pt x="1609" y="1705"/>
                </a:cubicBezTo>
                <a:cubicBezTo>
                  <a:pt x="1617" y="1708"/>
                  <a:pt x="1625" y="1710"/>
                  <a:pt x="1634" y="1710"/>
                </a:cubicBezTo>
                <a:lnTo>
                  <a:pt x="3077" y="1721"/>
                </a:lnTo>
                <a:cubicBezTo>
                  <a:pt x="3077" y="1721"/>
                  <a:pt x="3078" y="1721"/>
                  <a:pt x="3078" y="1721"/>
                </a:cubicBezTo>
                <a:cubicBezTo>
                  <a:pt x="3098" y="1721"/>
                  <a:pt x="3117" y="1713"/>
                  <a:pt x="3131" y="1698"/>
                </a:cubicBezTo>
                <a:lnTo>
                  <a:pt x="4697" y="133"/>
                </a:lnTo>
                <a:cubicBezTo>
                  <a:pt x="4718" y="111"/>
                  <a:pt x="4725" y="79"/>
                  <a:pt x="4713" y="50"/>
                </a:cubicBezTo>
                <a:lnTo>
                  <a:pt x="4713" y="50"/>
                </a:lnTo>
                <a:close/>
                <a:moveTo>
                  <a:pt x="2336" y="4648"/>
                </a:moveTo>
                <a:lnTo>
                  <a:pt x="2336" y="4648"/>
                </a:lnTo>
                <a:cubicBezTo>
                  <a:pt x="1694" y="4648"/>
                  <a:pt x="1171" y="4125"/>
                  <a:pt x="1171" y="3483"/>
                </a:cubicBezTo>
                <a:cubicBezTo>
                  <a:pt x="1171" y="2840"/>
                  <a:pt x="1694" y="2317"/>
                  <a:pt x="2336" y="2317"/>
                </a:cubicBezTo>
                <a:cubicBezTo>
                  <a:pt x="2979" y="2317"/>
                  <a:pt x="3502" y="2840"/>
                  <a:pt x="3502" y="3483"/>
                </a:cubicBezTo>
                <a:cubicBezTo>
                  <a:pt x="3502" y="4125"/>
                  <a:pt x="2979" y="4648"/>
                  <a:pt x="2336" y="4648"/>
                </a:cubicBezTo>
                <a:lnTo>
                  <a:pt x="2336" y="4648"/>
                </a:lnTo>
                <a:close/>
                <a:moveTo>
                  <a:pt x="2336" y="2167"/>
                </a:moveTo>
                <a:lnTo>
                  <a:pt x="2336" y="2167"/>
                </a:lnTo>
                <a:cubicBezTo>
                  <a:pt x="1611" y="2167"/>
                  <a:pt x="1020" y="2757"/>
                  <a:pt x="1020" y="3483"/>
                </a:cubicBezTo>
                <a:cubicBezTo>
                  <a:pt x="1020" y="4208"/>
                  <a:pt x="1611" y="4799"/>
                  <a:pt x="2336" y="4799"/>
                </a:cubicBezTo>
                <a:cubicBezTo>
                  <a:pt x="3062" y="4799"/>
                  <a:pt x="3652" y="4208"/>
                  <a:pt x="3652" y="3483"/>
                </a:cubicBezTo>
                <a:cubicBezTo>
                  <a:pt x="3652" y="2757"/>
                  <a:pt x="3062" y="2167"/>
                  <a:pt x="2336" y="2167"/>
                </a:cubicBezTo>
                <a:close/>
              </a:path>
            </a:pathLst>
          </a:custGeom>
          <a:solidFill>
            <a:schemeClr val="accent6">
              <a:lumMod val="60000"/>
              <a:lumOff val="40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609585">
              <a:defRPr/>
            </a:pPr>
            <a:endParaRPr lang="en-US" sz="2400">
              <a:solidFill>
                <a:srgbClr val="012036"/>
              </a:solidFill>
              <a:latin typeface="Calibri" panose="020F0502020204030204"/>
            </a:endParaRPr>
          </a:p>
        </p:txBody>
      </p:sp>
      <p:sp>
        <p:nvSpPr>
          <p:cNvPr id="44" name="Freeform 5">
            <a:extLst>
              <a:ext uri="{FF2B5EF4-FFF2-40B4-BE49-F238E27FC236}">
                <a16:creationId xmlns:a16="http://schemas.microsoft.com/office/drawing/2014/main" id="{DAE27DE8-0FED-4028-A69D-D5B8A90C8209}"/>
              </a:ext>
            </a:extLst>
          </p:cNvPr>
          <p:cNvSpPr>
            <a:spLocks noChangeAspect="1" noEditPoints="1"/>
          </p:cNvSpPr>
          <p:nvPr/>
        </p:nvSpPr>
        <p:spPr bwMode="auto">
          <a:xfrm>
            <a:off x="6903967" y="2068896"/>
            <a:ext cx="727461" cy="647600"/>
          </a:xfrm>
          <a:custGeom>
            <a:avLst/>
            <a:gdLst>
              <a:gd name="T0" fmla="*/ 4412 w 5076"/>
              <a:gd name="T1" fmla="*/ 2453 h 4516"/>
              <a:gd name="T2" fmla="*/ 4412 w 5076"/>
              <a:gd name="T3" fmla="*/ 2453 h 4516"/>
              <a:gd name="T4" fmla="*/ 2537 w 5076"/>
              <a:gd name="T5" fmla="*/ 4328 h 4516"/>
              <a:gd name="T6" fmla="*/ 663 w 5076"/>
              <a:gd name="T7" fmla="*/ 2453 h 4516"/>
              <a:gd name="T8" fmla="*/ 294 w 5076"/>
              <a:gd name="T9" fmla="*/ 1558 h 4516"/>
              <a:gd name="T10" fmla="*/ 663 w 5076"/>
              <a:gd name="T11" fmla="*/ 663 h 4516"/>
              <a:gd name="T12" fmla="*/ 1558 w 5076"/>
              <a:gd name="T13" fmla="*/ 294 h 4516"/>
              <a:gd name="T14" fmla="*/ 2453 w 5076"/>
              <a:gd name="T15" fmla="*/ 663 h 4516"/>
              <a:gd name="T16" fmla="*/ 2483 w 5076"/>
              <a:gd name="T17" fmla="*/ 692 h 4516"/>
              <a:gd name="T18" fmla="*/ 2592 w 5076"/>
              <a:gd name="T19" fmla="*/ 692 h 4516"/>
              <a:gd name="T20" fmla="*/ 2622 w 5076"/>
              <a:gd name="T21" fmla="*/ 663 h 4516"/>
              <a:gd name="T22" fmla="*/ 4412 w 5076"/>
              <a:gd name="T23" fmla="*/ 663 h 4516"/>
              <a:gd name="T24" fmla="*/ 4781 w 5076"/>
              <a:gd name="T25" fmla="*/ 1558 h 4516"/>
              <a:gd name="T26" fmla="*/ 4412 w 5076"/>
              <a:gd name="T27" fmla="*/ 2453 h 4516"/>
              <a:gd name="T28" fmla="*/ 4412 w 5076"/>
              <a:gd name="T29" fmla="*/ 2453 h 4516"/>
              <a:gd name="T30" fmla="*/ 4522 w 5076"/>
              <a:gd name="T31" fmla="*/ 553 h 4516"/>
              <a:gd name="T32" fmla="*/ 4522 w 5076"/>
              <a:gd name="T33" fmla="*/ 553 h 4516"/>
              <a:gd name="T34" fmla="*/ 2537 w 5076"/>
              <a:gd name="T35" fmla="*/ 528 h 4516"/>
              <a:gd name="T36" fmla="*/ 1558 w 5076"/>
              <a:gd name="T37" fmla="*/ 139 h 4516"/>
              <a:gd name="T38" fmla="*/ 553 w 5076"/>
              <a:gd name="T39" fmla="*/ 553 h 4516"/>
              <a:gd name="T40" fmla="*/ 553 w 5076"/>
              <a:gd name="T41" fmla="*/ 2563 h 4516"/>
              <a:gd name="T42" fmla="*/ 2483 w 5076"/>
              <a:gd name="T43" fmla="*/ 4493 h 4516"/>
              <a:gd name="T44" fmla="*/ 2537 w 5076"/>
              <a:gd name="T45" fmla="*/ 4516 h 4516"/>
              <a:gd name="T46" fmla="*/ 2592 w 5076"/>
              <a:gd name="T47" fmla="*/ 4493 h 4516"/>
              <a:gd name="T48" fmla="*/ 4522 w 5076"/>
              <a:gd name="T49" fmla="*/ 2563 h 4516"/>
              <a:gd name="T50" fmla="*/ 4522 w 5076"/>
              <a:gd name="T51" fmla="*/ 553 h 4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76" h="4516">
                <a:moveTo>
                  <a:pt x="4412" y="2453"/>
                </a:moveTo>
                <a:lnTo>
                  <a:pt x="4412" y="2453"/>
                </a:lnTo>
                <a:lnTo>
                  <a:pt x="2537" y="4328"/>
                </a:lnTo>
                <a:lnTo>
                  <a:pt x="663" y="2453"/>
                </a:lnTo>
                <a:cubicBezTo>
                  <a:pt x="425" y="2215"/>
                  <a:pt x="294" y="1897"/>
                  <a:pt x="294" y="1558"/>
                </a:cubicBezTo>
                <a:cubicBezTo>
                  <a:pt x="294" y="1219"/>
                  <a:pt x="425" y="901"/>
                  <a:pt x="663" y="663"/>
                </a:cubicBezTo>
                <a:cubicBezTo>
                  <a:pt x="901" y="425"/>
                  <a:pt x="1219" y="294"/>
                  <a:pt x="1558" y="294"/>
                </a:cubicBezTo>
                <a:cubicBezTo>
                  <a:pt x="1897" y="294"/>
                  <a:pt x="2215" y="425"/>
                  <a:pt x="2453" y="663"/>
                </a:cubicBezTo>
                <a:lnTo>
                  <a:pt x="2483" y="692"/>
                </a:lnTo>
                <a:cubicBezTo>
                  <a:pt x="2513" y="723"/>
                  <a:pt x="2562" y="723"/>
                  <a:pt x="2592" y="692"/>
                </a:cubicBezTo>
                <a:lnTo>
                  <a:pt x="2622" y="663"/>
                </a:lnTo>
                <a:cubicBezTo>
                  <a:pt x="3115" y="170"/>
                  <a:pt x="3918" y="170"/>
                  <a:pt x="4412" y="663"/>
                </a:cubicBezTo>
                <a:cubicBezTo>
                  <a:pt x="4650" y="901"/>
                  <a:pt x="4781" y="1219"/>
                  <a:pt x="4781" y="1558"/>
                </a:cubicBezTo>
                <a:cubicBezTo>
                  <a:pt x="4781" y="1897"/>
                  <a:pt x="4650" y="2215"/>
                  <a:pt x="4412" y="2453"/>
                </a:cubicBezTo>
                <a:lnTo>
                  <a:pt x="4412" y="2453"/>
                </a:lnTo>
                <a:close/>
                <a:moveTo>
                  <a:pt x="4522" y="553"/>
                </a:moveTo>
                <a:lnTo>
                  <a:pt x="4522" y="553"/>
                </a:lnTo>
                <a:cubicBezTo>
                  <a:pt x="3976" y="9"/>
                  <a:pt x="3093" y="0"/>
                  <a:pt x="2537" y="528"/>
                </a:cubicBezTo>
                <a:cubicBezTo>
                  <a:pt x="2273" y="277"/>
                  <a:pt x="1927" y="139"/>
                  <a:pt x="1558" y="139"/>
                </a:cubicBezTo>
                <a:cubicBezTo>
                  <a:pt x="1177" y="139"/>
                  <a:pt x="821" y="286"/>
                  <a:pt x="553" y="553"/>
                </a:cubicBezTo>
                <a:cubicBezTo>
                  <a:pt x="0" y="1107"/>
                  <a:pt x="0" y="2009"/>
                  <a:pt x="553" y="2563"/>
                </a:cubicBezTo>
                <a:lnTo>
                  <a:pt x="2483" y="4493"/>
                </a:lnTo>
                <a:cubicBezTo>
                  <a:pt x="2498" y="4508"/>
                  <a:pt x="2518" y="4516"/>
                  <a:pt x="2537" y="4516"/>
                </a:cubicBezTo>
                <a:cubicBezTo>
                  <a:pt x="2557" y="4516"/>
                  <a:pt x="2577" y="4508"/>
                  <a:pt x="2592" y="4493"/>
                </a:cubicBezTo>
                <a:lnTo>
                  <a:pt x="4522" y="2563"/>
                </a:lnTo>
                <a:cubicBezTo>
                  <a:pt x="5076" y="2009"/>
                  <a:pt x="5076" y="1107"/>
                  <a:pt x="4522" y="553"/>
                </a:cubicBezTo>
                <a:close/>
              </a:path>
            </a:pathLst>
          </a:custGeom>
          <a:solidFill>
            <a:schemeClr val="accent4">
              <a:lumMod val="40000"/>
              <a:lumOff val="60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609585">
              <a:defRPr/>
            </a:pPr>
            <a:endParaRPr lang="en-US" sz="2400">
              <a:solidFill>
                <a:srgbClr val="012036"/>
              </a:solidFill>
              <a:latin typeface="Calibri" panose="020F0502020204030204"/>
            </a:endParaRPr>
          </a:p>
        </p:txBody>
      </p:sp>
    </p:spTree>
    <p:extLst>
      <p:ext uri="{BB962C8B-B14F-4D97-AF65-F5344CB8AC3E}">
        <p14:creationId xmlns:p14="http://schemas.microsoft.com/office/powerpoint/2010/main" val="8344202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8B0CC-C5CB-1591-AD17-A5B9A94632A9}"/>
              </a:ext>
            </a:extLst>
          </p:cNvPr>
          <p:cNvGrpSpPr/>
          <p:nvPr/>
        </p:nvGrpSpPr>
        <p:grpSpPr>
          <a:xfrm>
            <a:off x="1021710" y="1163401"/>
            <a:ext cx="10121919" cy="2538567"/>
            <a:chOff x="2571288" y="1547255"/>
            <a:chExt cx="13149972" cy="3807850"/>
          </a:xfrm>
        </p:grpSpPr>
        <p:sp>
          <p:nvSpPr>
            <p:cNvPr id="269" name="Freeform: Shape 268">
              <a:extLst>
                <a:ext uri="{FF2B5EF4-FFF2-40B4-BE49-F238E27FC236}">
                  <a16:creationId xmlns:a16="http://schemas.microsoft.com/office/drawing/2014/main" id="{911372C1-038A-8840-B50E-79BAEC708C83}"/>
                </a:ext>
              </a:extLst>
            </p:cNvPr>
            <p:cNvSpPr/>
            <p:nvPr/>
          </p:nvSpPr>
          <p:spPr>
            <a:xfrm>
              <a:off x="9242399" y="1547255"/>
              <a:ext cx="103854" cy="2244583"/>
            </a:xfrm>
            <a:custGeom>
              <a:avLst/>
              <a:gdLst>
                <a:gd name="connsiteX0" fmla="*/ 51927 w 103854"/>
                <a:gd name="connsiteY0" fmla="*/ 2244582 h 2244582"/>
                <a:gd name="connsiteX1" fmla="*/ 0 w 103854"/>
                <a:gd name="connsiteY1" fmla="*/ 2192655 h 2244582"/>
                <a:gd name="connsiteX2" fmla="*/ 0 w 103854"/>
                <a:gd name="connsiteY2" fmla="*/ 51927 h 2244582"/>
                <a:gd name="connsiteX3" fmla="*/ 51927 w 103854"/>
                <a:gd name="connsiteY3" fmla="*/ 0 h 2244582"/>
                <a:gd name="connsiteX4" fmla="*/ 103854 w 103854"/>
                <a:gd name="connsiteY4" fmla="*/ 51927 h 2244582"/>
                <a:gd name="connsiteX5" fmla="*/ 103854 w 103854"/>
                <a:gd name="connsiteY5" fmla="*/ 2192554 h 2244582"/>
                <a:gd name="connsiteX6" fmla="*/ 51927 w 103854"/>
                <a:gd name="connsiteY6" fmla="*/ 2244481 h 224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2244582">
                  <a:moveTo>
                    <a:pt x="51927" y="2244582"/>
                  </a:moveTo>
                  <a:cubicBezTo>
                    <a:pt x="23236" y="2244582"/>
                    <a:pt x="0" y="2221346"/>
                    <a:pt x="0" y="2192655"/>
                  </a:cubicBezTo>
                  <a:lnTo>
                    <a:pt x="0" y="51927"/>
                  </a:lnTo>
                  <a:cubicBezTo>
                    <a:pt x="0" y="23236"/>
                    <a:pt x="23236" y="0"/>
                    <a:pt x="51927" y="0"/>
                  </a:cubicBezTo>
                  <a:cubicBezTo>
                    <a:pt x="80618" y="0"/>
                    <a:pt x="103854" y="23236"/>
                    <a:pt x="103854" y="51927"/>
                  </a:cubicBezTo>
                  <a:lnTo>
                    <a:pt x="103854" y="2192554"/>
                  </a:lnTo>
                  <a:cubicBezTo>
                    <a:pt x="103854" y="2221245"/>
                    <a:pt x="80618" y="2244481"/>
                    <a:pt x="51927" y="2244481"/>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1" name="Freeform: Shape 270">
              <a:extLst>
                <a:ext uri="{FF2B5EF4-FFF2-40B4-BE49-F238E27FC236}">
                  <a16:creationId xmlns:a16="http://schemas.microsoft.com/office/drawing/2014/main" id="{C94794EB-7C5D-FB74-7160-46CE213774E5}"/>
                </a:ext>
              </a:extLst>
            </p:cNvPr>
            <p:cNvSpPr/>
            <p:nvPr/>
          </p:nvSpPr>
          <p:spPr>
            <a:xfrm>
              <a:off x="12044843" y="1547255"/>
              <a:ext cx="103853" cy="2244583"/>
            </a:xfrm>
            <a:custGeom>
              <a:avLst/>
              <a:gdLst>
                <a:gd name="connsiteX0" fmla="*/ 51927 w 103853"/>
                <a:gd name="connsiteY0" fmla="*/ 2244582 h 2244582"/>
                <a:gd name="connsiteX1" fmla="*/ 0 w 103853"/>
                <a:gd name="connsiteY1" fmla="*/ 2192655 h 2244582"/>
                <a:gd name="connsiteX2" fmla="*/ 0 w 103853"/>
                <a:gd name="connsiteY2" fmla="*/ 51927 h 2244582"/>
                <a:gd name="connsiteX3" fmla="*/ 51927 w 103853"/>
                <a:gd name="connsiteY3" fmla="*/ 0 h 2244582"/>
                <a:gd name="connsiteX4" fmla="*/ 103854 w 103853"/>
                <a:gd name="connsiteY4" fmla="*/ 51927 h 2244582"/>
                <a:gd name="connsiteX5" fmla="*/ 103854 w 103853"/>
                <a:gd name="connsiteY5" fmla="*/ 2192554 h 2244582"/>
                <a:gd name="connsiteX6" fmla="*/ 51927 w 103853"/>
                <a:gd name="connsiteY6" fmla="*/ 2244481 h 224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2244582">
                  <a:moveTo>
                    <a:pt x="51927" y="2244582"/>
                  </a:moveTo>
                  <a:cubicBezTo>
                    <a:pt x="23236" y="2244582"/>
                    <a:pt x="0" y="2221346"/>
                    <a:pt x="0" y="2192655"/>
                  </a:cubicBezTo>
                  <a:lnTo>
                    <a:pt x="0" y="51927"/>
                  </a:lnTo>
                  <a:cubicBezTo>
                    <a:pt x="0" y="23236"/>
                    <a:pt x="23236" y="0"/>
                    <a:pt x="51927" y="0"/>
                  </a:cubicBezTo>
                  <a:cubicBezTo>
                    <a:pt x="80618" y="0"/>
                    <a:pt x="103854" y="23236"/>
                    <a:pt x="103854" y="51927"/>
                  </a:cubicBezTo>
                  <a:lnTo>
                    <a:pt x="103854" y="2192554"/>
                  </a:lnTo>
                  <a:cubicBezTo>
                    <a:pt x="103854" y="2221245"/>
                    <a:pt x="80618" y="2244481"/>
                    <a:pt x="51927" y="2244481"/>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grpSp>
          <p:nvGrpSpPr>
            <p:cNvPr id="4" name="Group 3">
              <a:extLst>
                <a:ext uri="{FF2B5EF4-FFF2-40B4-BE49-F238E27FC236}">
                  <a16:creationId xmlns:a16="http://schemas.microsoft.com/office/drawing/2014/main" id="{5801E45C-F00F-84E1-54C4-92AA084123C3}"/>
                </a:ext>
              </a:extLst>
            </p:cNvPr>
            <p:cNvGrpSpPr/>
            <p:nvPr/>
          </p:nvGrpSpPr>
          <p:grpSpPr>
            <a:xfrm>
              <a:off x="2571288" y="1658484"/>
              <a:ext cx="13149972" cy="3696621"/>
              <a:chOff x="2571288" y="1658484"/>
              <a:chExt cx="13149972" cy="3696621"/>
            </a:xfrm>
          </p:grpSpPr>
          <p:sp>
            <p:nvSpPr>
              <p:cNvPr id="286" name="Freeform: Shape 285">
                <a:extLst>
                  <a:ext uri="{FF2B5EF4-FFF2-40B4-BE49-F238E27FC236}">
                    <a16:creationId xmlns:a16="http://schemas.microsoft.com/office/drawing/2014/main" id="{1C00D6FC-DB0A-7D47-D80A-F5236092227E}"/>
                  </a:ext>
                </a:extLst>
              </p:cNvPr>
              <p:cNvSpPr/>
              <p:nvPr/>
            </p:nvSpPr>
            <p:spPr>
              <a:xfrm>
                <a:off x="12501075" y="3110623"/>
                <a:ext cx="103854" cy="1713593"/>
              </a:xfrm>
              <a:custGeom>
                <a:avLst/>
                <a:gdLst>
                  <a:gd name="connsiteX0" fmla="*/ 51927 w 103854"/>
                  <a:gd name="connsiteY0" fmla="*/ 0 h 1713592"/>
                  <a:gd name="connsiteX1" fmla="*/ 0 w 103854"/>
                  <a:gd name="connsiteY1" fmla="*/ 51927 h 1713592"/>
                  <a:gd name="connsiteX2" fmla="*/ 0 w 103854"/>
                  <a:gd name="connsiteY2" fmla="*/ 1661666 h 1713592"/>
                  <a:gd name="connsiteX3" fmla="*/ 51927 w 103854"/>
                  <a:gd name="connsiteY3" fmla="*/ 1713593 h 1713592"/>
                  <a:gd name="connsiteX4" fmla="*/ 103854 w 103854"/>
                  <a:gd name="connsiteY4" fmla="*/ 1661666 h 1713592"/>
                  <a:gd name="connsiteX5" fmla="*/ 103854 w 103854"/>
                  <a:gd name="connsiteY5" fmla="*/ 51927 h 1713592"/>
                  <a:gd name="connsiteX6" fmla="*/ 51927 w 103854"/>
                  <a:gd name="connsiteY6" fmla="*/ 0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713592">
                    <a:moveTo>
                      <a:pt x="51927" y="0"/>
                    </a:moveTo>
                    <a:cubicBezTo>
                      <a:pt x="23236" y="0"/>
                      <a:pt x="0" y="23236"/>
                      <a:pt x="0" y="51927"/>
                    </a:cubicBezTo>
                    <a:lnTo>
                      <a:pt x="0" y="1661666"/>
                    </a:lnTo>
                    <a:cubicBezTo>
                      <a:pt x="0" y="1690357"/>
                      <a:pt x="23236" y="1713593"/>
                      <a:pt x="51927" y="1713593"/>
                    </a:cubicBezTo>
                    <a:cubicBezTo>
                      <a:pt x="80619" y="1713593"/>
                      <a:pt x="103854" y="1690357"/>
                      <a:pt x="103854" y="1661666"/>
                    </a:cubicBezTo>
                    <a:lnTo>
                      <a:pt x="103854" y="51927"/>
                    </a:lnTo>
                    <a:cubicBezTo>
                      <a:pt x="103854" y="23236"/>
                      <a:pt x="80619"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7" name="Freeform: Shape 286">
                <a:extLst>
                  <a:ext uri="{FF2B5EF4-FFF2-40B4-BE49-F238E27FC236}">
                    <a16:creationId xmlns:a16="http://schemas.microsoft.com/office/drawing/2014/main" id="{3368F0D8-1836-B676-66A9-C5415E832D9A}"/>
                  </a:ext>
                </a:extLst>
              </p:cNvPr>
              <p:cNvSpPr/>
              <p:nvPr/>
            </p:nvSpPr>
            <p:spPr>
              <a:xfrm>
                <a:off x="13273616" y="3110623"/>
                <a:ext cx="103854" cy="1354145"/>
              </a:xfrm>
              <a:custGeom>
                <a:avLst/>
                <a:gdLst>
                  <a:gd name="connsiteX0" fmla="*/ 51927 w 103854"/>
                  <a:gd name="connsiteY0" fmla="*/ 0 h 1354144"/>
                  <a:gd name="connsiteX1" fmla="*/ 0 w 103854"/>
                  <a:gd name="connsiteY1" fmla="*/ 51927 h 1354144"/>
                  <a:gd name="connsiteX2" fmla="*/ 0 w 103854"/>
                  <a:gd name="connsiteY2" fmla="*/ 1302217 h 1354144"/>
                  <a:gd name="connsiteX3" fmla="*/ 51927 w 103854"/>
                  <a:gd name="connsiteY3" fmla="*/ 1354145 h 1354144"/>
                  <a:gd name="connsiteX4" fmla="*/ 103854 w 103854"/>
                  <a:gd name="connsiteY4" fmla="*/ 1302217 h 1354144"/>
                  <a:gd name="connsiteX5" fmla="*/ 103854 w 103854"/>
                  <a:gd name="connsiteY5" fmla="*/ 51927 h 1354144"/>
                  <a:gd name="connsiteX6" fmla="*/ 51927 w 103854"/>
                  <a:gd name="connsiteY6" fmla="*/ 0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0"/>
                    </a:moveTo>
                    <a:cubicBezTo>
                      <a:pt x="23235" y="0"/>
                      <a:pt x="0" y="23236"/>
                      <a:pt x="0" y="51927"/>
                    </a:cubicBezTo>
                    <a:lnTo>
                      <a:pt x="0" y="1302217"/>
                    </a:lnTo>
                    <a:cubicBezTo>
                      <a:pt x="0" y="1330909"/>
                      <a:pt x="23235" y="1354145"/>
                      <a:pt x="51927" y="1354145"/>
                    </a:cubicBezTo>
                    <a:cubicBezTo>
                      <a:pt x="80618" y="1354145"/>
                      <a:pt x="103854" y="1330909"/>
                      <a:pt x="103854" y="1302217"/>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8" name="Freeform: Shape 287">
                <a:extLst>
                  <a:ext uri="{FF2B5EF4-FFF2-40B4-BE49-F238E27FC236}">
                    <a16:creationId xmlns:a16="http://schemas.microsoft.com/office/drawing/2014/main" id="{330D8BA3-1F3C-D0FE-914B-BD96C0515B8F}"/>
                  </a:ext>
                </a:extLst>
              </p:cNvPr>
              <p:cNvSpPr/>
              <p:nvPr/>
            </p:nvSpPr>
            <p:spPr>
              <a:xfrm>
                <a:off x="12710804" y="3110623"/>
                <a:ext cx="103853" cy="1997879"/>
              </a:xfrm>
              <a:custGeom>
                <a:avLst/>
                <a:gdLst>
                  <a:gd name="connsiteX0" fmla="*/ 51926 w 103853"/>
                  <a:gd name="connsiteY0" fmla="*/ 0 h 1997878"/>
                  <a:gd name="connsiteX1" fmla="*/ 0 w 103853"/>
                  <a:gd name="connsiteY1" fmla="*/ 51927 h 1997878"/>
                  <a:gd name="connsiteX2" fmla="*/ 0 w 103853"/>
                  <a:gd name="connsiteY2" fmla="*/ 1945951 h 1997878"/>
                  <a:gd name="connsiteX3" fmla="*/ 51926 w 103853"/>
                  <a:gd name="connsiteY3" fmla="*/ 1997878 h 1997878"/>
                  <a:gd name="connsiteX4" fmla="*/ 103853 w 103853"/>
                  <a:gd name="connsiteY4" fmla="*/ 1945951 h 1997878"/>
                  <a:gd name="connsiteX5" fmla="*/ 103853 w 103853"/>
                  <a:gd name="connsiteY5" fmla="*/ 51927 h 1997878"/>
                  <a:gd name="connsiteX6" fmla="*/ 51926 w 103853"/>
                  <a:gd name="connsiteY6" fmla="*/ 0 h 199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997878">
                    <a:moveTo>
                      <a:pt x="51926" y="0"/>
                    </a:moveTo>
                    <a:cubicBezTo>
                      <a:pt x="23235" y="0"/>
                      <a:pt x="0" y="23236"/>
                      <a:pt x="0" y="51927"/>
                    </a:cubicBezTo>
                    <a:lnTo>
                      <a:pt x="0" y="1945951"/>
                    </a:lnTo>
                    <a:cubicBezTo>
                      <a:pt x="0" y="1974642"/>
                      <a:pt x="23235" y="1997878"/>
                      <a:pt x="51926" y="1997878"/>
                    </a:cubicBezTo>
                    <a:cubicBezTo>
                      <a:pt x="80618" y="1997878"/>
                      <a:pt x="103853" y="1974642"/>
                      <a:pt x="103853" y="1945951"/>
                    </a:cubicBezTo>
                    <a:lnTo>
                      <a:pt x="103853" y="51927"/>
                    </a:lnTo>
                    <a:cubicBezTo>
                      <a:pt x="103853" y="23236"/>
                      <a:pt x="80618" y="0"/>
                      <a:pt x="51926"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9" name="Freeform: Shape 288">
                <a:extLst>
                  <a:ext uri="{FF2B5EF4-FFF2-40B4-BE49-F238E27FC236}">
                    <a16:creationId xmlns:a16="http://schemas.microsoft.com/office/drawing/2014/main" id="{FEBD4CB4-D309-C93F-AC04-08ADDA1180BC}"/>
                  </a:ext>
                </a:extLst>
              </p:cNvPr>
              <p:cNvSpPr/>
              <p:nvPr/>
            </p:nvSpPr>
            <p:spPr>
              <a:xfrm>
                <a:off x="14796473" y="3110623"/>
                <a:ext cx="103854" cy="777895"/>
              </a:xfrm>
              <a:custGeom>
                <a:avLst/>
                <a:gdLst>
                  <a:gd name="connsiteX0" fmla="*/ 51927 w 103854"/>
                  <a:gd name="connsiteY0" fmla="*/ 0 h 777895"/>
                  <a:gd name="connsiteX1" fmla="*/ 0 w 103854"/>
                  <a:gd name="connsiteY1" fmla="*/ 51927 h 777895"/>
                  <a:gd name="connsiteX2" fmla="*/ 0 w 103854"/>
                  <a:gd name="connsiteY2" fmla="*/ 725969 h 777895"/>
                  <a:gd name="connsiteX3" fmla="*/ 51927 w 103854"/>
                  <a:gd name="connsiteY3" fmla="*/ 777896 h 777895"/>
                  <a:gd name="connsiteX4" fmla="*/ 103854 w 103854"/>
                  <a:gd name="connsiteY4" fmla="*/ 725969 h 777895"/>
                  <a:gd name="connsiteX5" fmla="*/ 103854 w 103854"/>
                  <a:gd name="connsiteY5" fmla="*/ 51927 h 777895"/>
                  <a:gd name="connsiteX6" fmla="*/ 51927 w 103854"/>
                  <a:gd name="connsiteY6" fmla="*/ 0 h 7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7895">
                    <a:moveTo>
                      <a:pt x="51927" y="0"/>
                    </a:moveTo>
                    <a:cubicBezTo>
                      <a:pt x="23236" y="0"/>
                      <a:pt x="0" y="23236"/>
                      <a:pt x="0" y="51927"/>
                    </a:cubicBezTo>
                    <a:lnTo>
                      <a:pt x="0" y="725969"/>
                    </a:lnTo>
                    <a:cubicBezTo>
                      <a:pt x="0" y="754660"/>
                      <a:pt x="23236" y="777896"/>
                      <a:pt x="51927" y="777896"/>
                    </a:cubicBezTo>
                    <a:cubicBezTo>
                      <a:pt x="80618" y="777896"/>
                      <a:pt x="103854" y="754660"/>
                      <a:pt x="103854" y="725969"/>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0" name="Freeform: Shape 289">
                <a:extLst>
                  <a:ext uri="{FF2B5EF4-FFF2-40B4-BE49-F238E27FC236}">
                    <a16:creationId xmlns:a16="http://schemas.microsoft.com/office/drawing/2014/main" id="{5E17161E-C17A-118A-EE9C-26CFC77540A0}"/>
                  </a:ext>
                </a:extLst>
              </p:cNvPr>
              <p:cNvSpPr/>
              <p:nvPr/>
            </p:nvSpPr>
            <p:spPr>
              <a:xfrm>
                <a:off x="13796524" y="3110623"/>
                <a:ext cx="103854" cy="1025003"/>
              </a:xfrm>
              <a:custGeom>
                <a:avLst/>
                <a:gdLst>
                  <a:gd name="connsiteX0" fmla="*/ 51927 w 103854"/>
                  <a:gd name="connsiteY0" fmla="*/ 0 h 1025003"/>
                  <a:gd name="connsiteX1" fmla="*/ 0 w 103854"/>
                  <a:gd name="connsiteY1" fmla="*/ 51927 h 1025003"/>
                  <a:gd name="connsiteX2" fmla="*/ 0 w 103854"/>
                  <a:gd name="connsiteY2" fmla="*/ 973077 h 1025003"/>
                  <a:gd name="connsiteX3" fmla="*/ 51927 w 103854"/>
                  <a:gd name="connsiteY3" fmla="*/ 1025004 h 1025003"/>
                  <a:gd name="connsiteX4" fmla="*/ 103854 w 103854"/>
                  <a:gd name="connsiteY4" fmla="*/ 973077 h 1025003"/>
                  <a:gd name="connsiteX5" fmla="*/ 103854 w 103854"/>
                  <a:gd name="connsiteY5" fmla="*/ 51927 h 1025003"/>
                  <a:gd name="connsiteX6" fmla="*/ 51927 w 103854"/>
                  <a:gd name="connsiteY6" fmla="*/ 0 h 102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25003">
                    <a:moveTo>
                      <a:pt x="51927" y="0"/>
                    </a:moveTo>
                    <a:cubicBezTo>
                      <a:pt x="23235" y="0"/>
                      <a:pt x="0" y="23236"/>
                      <a:pt x="0" y="51927"/>
                    </a:cubicBezTo>
                    <a:lnTo>
                      <a:pt x="0" y="973077"/>
                    </a:lnTo>
                    <a:cubicBezTo>
                      <a:pt x="0" y="1001768"/>
                      <a:pt x="23235" y="1025004"/>
                      <a:pt x="51927" y="1025004"/>
                    </a:cubicBezTo>
                    <a:cubicBezTo>
                      <a:pt x="80618" y="1025004"/>
                      <a:pt x="103854" y="1001768"/>
                      <a:pt x="103854" y="973077"/>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1" name="Freeform: Shape 290">
                <a:extLst>
                  <a:ext uri="{FF2B5EF4-FFF2-40B4-BE49-F238E27FC236}">
                    <a16:creationId xmlns:a16="http://schemas.microsoft.com/office/drawing/2014/main" id="{7326C8F0-17FB-DB2D-7F5C-5B9179EC43CD}"/>
                  </a:ext>
                </a:extLst>
              </p:cNvPr>
              <p:cNvSpPr/>
              <p:nvPr/>
            </p:nvSpPr>
            <p:spPr>
              <a:xfrm>
                <a:off x="12606849" y="3110623"/>
                <a:ext cx="103854" cy="2244482"/>
              </a:xfrm>
              <a:custGeom>
                <a:avLst/>
                <a:gdLst>
                  <a:gd name="connsiteX0" fmla="*/ 51927 w 103854"/>
                  <a:gd name="connsiteY0" fmla="*/ 0 h 2244481"/>
                  <a:gd name="connsiteX1" fmla="*/ 0 w 103854"/>
                  <a:gd name="connsiteY1" fmla="*/ 51927 h 2244481"/>
                  <a:gd name="connsiteX2" fmla="*/ 0 w 103854"/>
                  <a:gd name="connsiteY2" fmla="*/ 2192554 h 2244481"/>
                  <a:gd name="connsiteX3" fmla="*/ 51927 w 103854"/>
                  <a:gd name="connsiteY3" fmla="*/ 2244481 h 2244481"/>
                  <a:gd name="connsiteX4" fmla="*/ 103854 w 103854"/>
                  <a:gd name="connsiteY4" fmla="*/ 2192554 h 2244481"/>
                  <a:gd name="connsiteX5" fmla="*/ 103854 w 103854"/>
                  <a:gd name="connsiteY5" fmla="*/ 51927 h 2244481"/>
                  <a:gd name="connsiteX6" fmla="*/ 51927 w 103854"/>
                  <a:gd name="connsiteY6" fmla="*/ 0 h 224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2244481">
                    <a:moveTo>
                      <a:pt x="51927" y="0"/>
                    </a:moveTo>
                    <a:cubicBezTo>
                      <a:pt x="23236" y="0"/>
                      <a:pt x="0" y="23236"/>
                      <a:pt x="0" y="51927"/>
                    </a:cubicBezTo>
                    <a:lnTo>
                      <a:pt x="0" y="2192554"/>
                    </a:lnTo>
                    <a:cubicBezTo>
                      <a:pt x="0" y="2221245"/>
                      <a:pt x="23236" y="2244481"/>
                      <a:pt x="51927" y="2244481"/>
                    </a:cubicBezTo>
                    <a:cubicBezTo>
                      <a:pt x="80618" y="2244481"/>
                      <a:pt x="103854" y="2221245"/>
                      <a:pt x="103854" y="2192554"/>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2" name="Freeform: Shape 291">
                <a:extLst>
                  <a:ext uri="{FF2B5EF4-FFF2-40B4-BE49-F238E27FC236}">
                    <a16:creationId xmlns:a16="http://schemas.microsoft.com/office/drawing/2014/main" id="{6EF91303-DC45-D8E5-1BD3-97D2F73D2104}"/>
                  </a:ext>
                </a:extLst>
              </p:cNvPr>
              <p:cNvSpPr/>
              <p:nvPr/>
            </p:nvSpPr>
            <p:spPr>
              <a:xfrm>
                <a:off x="15513349" y="3110623"/>
                <a:ext cx="103854" cy="1997879"/>
              </a:xfrm>
              <a:custGeom>
                <a:avLst/>
                <a:gdLst>
                  <a:gd name="connsiteX0" fmla="*/ 51927 w 103854"/>
                  <a:gd name="connsiteY0" fmla="*/ 0 h 1997878"/>
                  <a:gd name="connsiteX1" fmla="*/ 0 w 103854"/>
                  <a:gd name="connsiteY1" fmla="*/ 51927 h 1997878"/>
                  <a:gd name="connsiteX2" fmla="*/ 0 w 103854"/>
                  <a:gd name="connsiteY2" fmla="*/ 1945951 h 1997878"/>
                  <a:gd name="connsiteX3" fmla="*/ 51927 w 103854"/>
                  <a:gd name="connsiteY3" fmla="*/ 1997878 h 1997878"/>
                  <a:gd name="connsiteX4" fmla="*/ 103854 w 103854"/>
                  <a:gd name="connsiteY4" fmla="*/ 1945951 h 1997878"/>
                  <a:gd name="connsiteX5" fmla="*/ 103854 w 103854"/>
                  <a:gd name="connsiteY5" fmla="*/ 51927 h 1997878"/>
                  <a:gd name="connsiteX6" fmla="*/ 51927 w 103854"/>
                  <a:gd name="connsiteY6" fmla="*/ 0 h 199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997878">
                    <a:moveTo>
                      <a:pt x="51927" y="0"/>
                    </a:moveTo>
                    <a:cubicBezTo>
                      <a:pt x="23236" y="0"/>
                      <a:pt x="0" y="23236"/>
                      <a:pt x="0" y="51927"/>
                    </a:cubicBezTo>
                    <a:lnTo>
                      <a:pt x="0" y="1945951"/>
                    </a:lnTo>
                    <a:cubicBezTo>
                      <a:pt x="0" y="1974642"/>
                      <a:pt x="23236" y="1997878"/>
                      <a:pt x="51927" y="1997878"/>
                    </a:cubicBezTo>
                    <a:cubicBezTo>
                      <a:pt x="80618" y="1997878"/>
                      <a:pt x="103854" y="1974642"/>
                      <a:pt x="103854" y="1945951"/>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3" name="Freeform: Shape 292">
                <a:extLst>
                  <a:ext uri="{FF2B5EF4-FFF2-40B4-BE49-F238E27FC236}">
                    <a16:creationId xmlns:a16="http://schemas.microsoft.com/office/drawing/2014/main" id="{C57923A4-FBEB-CF03-0D6A-669F715EA1EC}"/>
                  </a:ext>
                </a:extLst>
              </p:cNvPr>
              <p:cNvSpPr/>
              <p:nvPr/>
            </p:nvSpPr>
            <p:spPr>
              <a:xfrm>
                <a:off x="15409294" y="3110623"/>
                <a:ext cx="103853" cy="2244482"/>
              </a:xfrm>
              <a:custGeom>
                <a:avLst/>
                <a:gdLst>
                  <a:gd name="connsiteX0" fmla="*/ 51927 w 103853"/>
                  <a:gd name="connsiteY0" fmla="*/ 0 h 2244481"/>
                  <a:gd name="connsiteX1" fmla="*/ 0 w 103853"/>
                  <a:gd name="connsiteY1" fmla="*/ 51927 h 2244481"/>
                  <a:gd name="connsiteX2" fmla="*/ 0 w 103853"/>
                  <a:gd name="connsiteY2" fmla="*/ 2192554 h 2244481"/>
                  <a:gd name="connsiteX3" fmla="*/ 51927 w 103853"/>
                  <a:gd name="connsiteY3" fmla="*/ 2244481 h 2244481"/>
                  <a:gd name="connsiteX4" fmla="*/ 103853 w 103853"/>
                  <a:gd name="connsiteY4" fmla="*/ 2192554 h 2244481"/>
                  <a:gd name="connsiteX5" fmla="*/ 103853 w 103853"/>
                  <a:gd name="connsiteY5" fmla="*/ 51927 h 2244481"/>
                  <a:gd name="connsiteX6" fmla="*/ 51927 w 103853"/>
                  <a:gd name="connsiteY6" fmla="*/ 0 h 224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2244481">
                    <a:moveTo>
                      <a:pt x="51927" y="0"/>
                    </a:moveTo>
                    <a:cubicBezTo>
                      <a:pt x="23235" y="0"/>
                      <a:pt x="0" y="23236"/>
                      <a:pt x="0" y="51927"/>
                    </a:cubicBezTo>
                    <a:lnTo>
                      <a:pt x="0" y="2192554"/>
                    </a:lnTo>
                    <a:cubicBezTo>
                      <a:pt x="0" y="2221245"/>
                      <a:pt x="23235" y="2244481"/>
                      <a:pt x="51927" y="2244481"/>
                    </a:cubicBezTo>
                    <a:cubicBezTo>
                      <a:pt x="80618" y="2244481"/>
                      <a:pt x="103853" y="2221245"/>
                      <a:pt x="103853" y="2192554"/>
                    </a:cubicBezTo>
                    <a:lnTo>
                      <a:pt x="103853" y="51927"/>
                    </a:lnTo>
                    <a:cubicBezTo>
                      <a:pt x="103853"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4" name="Freeform: Shape 293">
                <a:extLst>
                  <a:ext uri="{FF2B5EF4-FFF2-40B4-BE49-F238E27FC236}">
                    <a16:creationId xmlns:a16="http://schemas.microsoft.com/office/drawing/2014/main" id="{92C3612F-4183-63F5-D318-85BCC5AEA130}"/>
                  </a:ext>
                </a:extLst>
              </p:cNvPr>
              <p:cNvSpPr/>
              <p:nvPr/>
            </p:nvSpPr>
            <p:spPr>
              <a:xfrm>
                <a:off x="15617406" y="3110623"/>
                <a:ext cx="103854" cy="1875537"/>
              </a:xfrm>
              <a:custGeom>
                <a:avLst/>
                <a:gdLst>
                  <a:gd name="connsiteX0" fmla="*/ 51927 w 103854"/>
                  <a:gd name="connsiteY0" fmla="*/ 0 h 1875536"/>
                  <a:gd name="connsiteX1" fmla="*/ 0 w 103854"/>
                  <a:gd name="connsiteY1" fmla="*/ 51927 h 1875536"/>
                  <a:gd name="connsiteX2" fmla="*/ 0 w 103854"/>
                  <a:gd name="connsiteY2" fmla="*/ 1823610 h 1875536"/>
                  <a:gd name="connsiteX3" fmla="*/ 51927 w 103854"/>
                  <a:gd name="connsiteY3" fmla="*/ 1875536 h 1875536"/>
                  <a:gd name="connsiteX4" fmla="*/ 103854 w 103854"/>
                  <a:gd name="connsiteY4" fmla="*/ 1823610 h 1875536"/>
                  <a:gd name="connsiteX5" fmla="*/ 103854 w 103854"/>
                  <a:gd name="connsiteY5" fmla="*/ 51927 h 1875536"/>
                  <a:gd name="connsiteX6" fmla="*/ 51927 w 103854"/>
                  <a:gd name="connsiteY6" fmla="*/ 0 h 18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875536">
                    <a:moveTo>
                      <a:pt x="51927" y="0"/>
                    </a:moveTo>
                    <a:cubicBezTo>
                      <a:pt x="23235" y="0"/>
                      <a:pt x="0" y="23236"/>
                      <a:pt x="0" y="51927"/>
                    </a:cubicBezTo>
                    <a:lnTo>
                      <a:pt x="0" y="1823610"/>
                    </a:lnTo>
                    <a:cubicBezTo>
                      <a:pt x="0" y="1852301"/>
                      <a:pt x="23235" y="1875536"/>
                      <a:pt x="51927" y="1875536"/>
                    </a:cubicBezTo>
                    <a:cubicBezTo>
                      <a:pt x="80618" y="1875536"/>
                      <a:pt x="103854" y="1852301"/>
                      <a:pt x="103854" y="1823610"/>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5" name="Freeform: Shape 294">
                <a:extLst>
                  <a:ext uri="{FF2B5EF4-FFF2-40B4-BE49-F238E27FC236}">
                    <a16:creationId xmlns:a16="http://schemas.microsoft.com/office/drawing/2014/main" id="{D1ABA0A4-C8C7-2330-04AB-78ADB1D053F2}"/>
                  </a:ext>
                </a:extLst>
              </p:cNvPr>
              <p:cNvSpPr/>
              <p:nvPr/>
            </p:nvSpPr>
            <p:spPr>
              <a:xfrm>
                <a:off x="14304782" y="3110623"/>
                <a:ext cx="103854" cy="816689"/>
              </a:xfrm>
              <a:custGeom>
                <a:avLst/>
                <a:gdLst>
                  <a:gd name="connsiteX0" fmla="*/ 51927 w 103854"/>
                  <a:gd name="connsiteY0" fmla="*/ 0 h 816689"/>
                  <a:gd name="connsiteX1" fmla="*/ 0 w 103854"/>
                  <a:gd name="connsiteY1" fmla="*/ 51927 h 816689"/>
                  <a:gd name="connsiteX2" fmla="*/ 0 w 103854"/>
                  <a:gd name="connsiteY2" fmla="*/ 764762 h 816689"/>
                  <a:gd name="connsiteX3" fmla="*/ 51927 w 103854"/>
                  <a:gd name="connsiteY3" fmla="*/ 816689 h 816689"/>
                  <a:gd name="connsiteX4" fmla="*/ 103854 w 103854"/>
                  <a:gd name="connsiteY4" fmla="*/ 764762 h 816689"/>
                  <a:gd name="connsiteX5" fmla="*/ 103854 w 103854"/>
                  <a:gd name="connsiteY5" fmla="*/ 51927 h 816689"/>
                  <a:gd name="connsiteX6" fmla="*/ 51927 w 103854"/>
                  <a:gd name="connsiteY6" fmla="*/ 0 h 8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816689">
                    <a:moveTo>
                      <a:pt x="51927" y="0"/>
                    </a:moveTo>
                    <a:cubicBezTo>
                      <a:pt x="23236" y="0"/>
                      <a:pt x="0" y="23236"/>
                      <a:pt x="0" y="51927"/>
                    </a:cubicBezTo>
                    <a:lnTo>
                      <a:pt x="0" y="764762"/>
                    </a:lnTo>
                    <a:cubicBezTo>
                      <a:pt x="0" y="793454"/>
                      <a:pt x="23236" y="816689"/>
                      <a:pt x="51927" y="816689"/>
                    </a:cubicBezTo>
                    <a:cubicBezTo>
                      <a:pt x="80618" y="816689"/>
                      <a:pt x="103854" y="793454"/>
                      <a:pt x="103854" y="764762"/>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6" name="Freeform: Shape 295">
                <a:extLst>
                  <a:ext uri="{FF2B5EF4-FFF2-40B4-BE49-F238E27FC236}">
                    <a16:creationId xmlns:a16="http://schemas.microsoft.com/office/drawing/2014/main" id="{4D4ED595-87DC-E247-6CA0-3B1499739F8C}"/>
                  </a:ext>
                </a:extLst>
              </p:cNvPr>
              <p:cNvSpPr/>
              <p:nvPr/>
            </p:nvSpPr>
            <p:spPr>
              <a:xfrm>
                <a:off x="14095862" y="3110623"/>
                <a:ext cx="103853" cy="959236"/>
              </a:xfrm>
              <a:custGeom>
                <a:avLst/>
                <a:gdLst>
                  <a:gd name="connsiteX0" fmla="*/ 51927 w 103853"/>
                  <a:gd name="connsiteY0" fmla="*/ 0 h 959236"/>
                  <a:gd name="connsiteX1" fmla="*/ 0 w 103853"/>
                  <a:gd name="connsiteY1" fmla="*/ 51927 h 959236"/>
                  <a:gd name="connsiteX2" fmla="*/ 0 w 103853"/>
                  <a:gd name="connsiteY2" fmla="*/ 907309 h 959236"/>
                  <a:gd name="connsiteX3" fmla="*/ 51927 w 103853"/>
                  <a:gd name="connsiteY3" fmla="*/ 959236 h 959236"/>
                  <a:gd name="connsiteX4" fmla="*/ 103853 w 103853"/>
                  <a:gd name="connsiteY4" fmla="*/ 907309 h 959236"/>
                  <a:gd name="connsiteX5" fmla="*/ 103853 w 103853"/>
                  <a:gd name="connsiteY5" fmla="*/ 51927 h 959236"/>
                  <a:gd name="connsiteX6" fmla="*/ 51927 w 103853"/>
                  <a:gd name="connsiteY6" fmla="*/ 0 h 95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959236">
                    <a:moveTo>
                      <a:pt x="51927" y="0"/>
                    </a:moveTo>
                    <a:cubicBezTo>
                      <a:pt x="23235" y="0"/>
                      <a:pt x="0" y="23236"/>
                      <a:pt x="0" y="51927"/>
                    </a:cubicBezTo>
                    <a:lnTo>
                      <a:pt x="0" y="907309"/>
                    </a:lnTo>
                    <a:cubicBezTo>
                      <a:pt x="0" y="936000"/>
                      <a:pt x="23235" y="959236"/>
                      <a:pt x="51927" y="959236"/>
                    </a:cubicBezTo>
                    <a:cubicBezTo>
                      <a:pt x="80618" y="959236"/>
                      <a:pt x="103853" y="936000"/>
                      <a:pt x="103853" y="907309"/>
                    </a:cubicBezTo>
                    <a:lnTo>
                      <a:pt x="103853" y="51927"/>
                    </a:lnTo>
                    <a:cubicBezTo>
                      <a:pt x="103853"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7" name="Freeform: Shape 296">
                <a:extLst>
                  <a:ext uri="{FF2B5EF4-FFF2-40B4-BE49-F238E27FC236}">
                    <a16:creationId xmlns:a16="http://schemas.microsoft.com/office/drawing/2014/main" id="{B7DA741A-14A6-5D86-C85A-BBCA8FA9CEB0}"/>
                  </a:ext>
                </a:extLst>
              </p:cNvPr>
              <p:cNvSpPr/>
              <p:nvPr/>
            </p:nvSpPr>
            <p:spPr>
              <a:xfrm>
                <a:off x="13991704" y="3110623"/>
                <a:ext cx="103854" cy="1050866"/>
              </a:xfrm>
              <a:custGeom>
                <a:avLst/>
                <a:gdLst>
                  <a:gd name="connsiteX0" fmla="*/ 51927 w 103854"/>
                  <a:gd name="connsiteY0" fmla="*/ 0 h 1050866"/>
                  <a:gd name="connsiteX1" fmla="*/ 0 w 103854"/>
                  <a:gd name="connsiteY1" fmla="*/ 51927 h 1050866"/>
                  <a:gd name="connsiteX2" fmla="*/ 0 w 103854"/>
                  <a:gd name="connsiteY2" fmla="*/ 998939 h 1050866"/>
                  <a:gd name="connsiteX3" fmla="*/ 51927 w 103854"/>
                  <a:gd name="connsiteY3" fmla="*/ 1050866 h 1050866"/>
                  <a:gd name="connsiteX4" fmla="*/ 103854 w 103854"/>
                  <a:gd name="connsiteY4" fmla="*/ 998939 h 1050866"/>
                  <a:gd name="connsiteX5" fmla="*/ 103854 w 103854"/>
                  <a:gd name="connsiteY5" fmla="*/ 51927 h 1050866"/>
                  <a:gd name="connsiteX6" fmla="*/ 51927 w 103854"/>
                  <a:gd name="connsiteY6" fmla="*/ 0 h 105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50866">
                    <a:moveTo>
                      <a:pt x="51927" y="0"/>
                    </a:moveTo>
                    <a:cubicBezTo>
                      <a:pt x="23236" y="0"/>
                      <a:pt x="0" y="23236"/>
                      <a:pt x="0" y="51927"/>
                    </a:cubicBezTo>
                    <a:lnTo>
                      <a:pt x="0" y="998939"/>
                    </a:lnTo>
                    <a:cubicBezTo>
                      <a:pt x="0" y="1027630"/>
                      <a:pt x="23236" y="1050866"/>
                      <a:pt x="51927" y="1050866"/>
                    </a:cubicBezTo>
                    <a:cubicBezTo>
                      <a:pt x="80618" y="1050866"/>
                      <a:pt x="103854" y="1027630"/>
                      <a:pt x="103854" y="998939"/>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8" name="Freeform: Shape 297">
                <a:extLst>
                  <a:ext uri="{FF2B5EF4-FFF2-40B4-BE49-F238E27FC236}">
                    <a16:creationId xmlns:a16="http://schemas.microsoft.com/office/drawing/2014/main" id="{AFA746AD-E13C-2918-A487-A35E6090A798}"/>
                  </a:ext>
                </a:extLst>
              </p:cNvPr>
              <p:cNvSpPr/>
              <p:nvPr/>
            </p:nvSpPr>
            <p:spPr>
              <a:xfrm>
                <a:off x="14200727" y="3110623"/>
                <a:ext cx="103853" cy="770621"/>
              </a:xfrm>
              <a:custGeom>
                <a:avLst/>
                <a:gdLst>
                  <a:gd name="connsiteX0" fmla="*/ 51927 w 103853"/>
                  <a:gd name="connsiteY0" fmla="*/ 0 h 770621"/>
                  <a:gd name="connsiteX1" fmla="*/ 0 w 103853"/>
                  <a:gd name="connsiteY1" fmla="*/ 51927 h 770621"/>
                  <a:gd name="connsiteX2" fmla="*/ 0 w 103853"/>
                  <a:gd name="connsiteY2" fmla="*/ 718695 h 770621"/>
                  <a:gd name="connsiteX3" fmla="*/ 51927 w 103853"/>
                  <a:gd name="connsiteY3" fmla="*/ 770622 h 770621"/>
                  <a:gd name="connsiteX4" fmla="*/ 103853 w 103853"/>
                  <a:gd name="connsiteY4" fmla="*/ 718695 h 770621"/>
                  <a:gd name="connsiteX5" fmla="*/ 103853 w 103853"/>
                  <a:gd name="connsiteY5" fmla="*/ 51927 h 770621"/>
                  <a:gd name="connsiteX6" fmla="*/ 51927 w 103853"/>
                  <a:gd name="connsiteY6" fmla="*/ 0 h 77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770621">
                    <a:moveTo>
                      <a:pt x="51927" y="0"/>
                    </a:moveTo>
                    <a:cubicBezTo>
                      <a:pt x="23235" y="0"/>
                      <a:pt x="0" y="23236"/>
                      <a:pt x="0" y="51927"/>
                    </a:cubicBezTo>
                    <a:lnTo>
                      <a:pt x="0" y="718695"/>
                    </a:lnTo>
                    <a:cubicBezTo>
                      <a:pt x="0" y="747386"/>
                      <a:pt x="23235" y="770622"/>
                      <a:pt x="51927" y="770622"/>
                    </a:cubicBezTo>
                    <a:cubicBezTo>
                      <a:pt x="80618" y="770622"/>
                      <a:pt x="103853" y="747386"/>
                      <a:pt x="103853" y="718695"/>
                    </a:cubicBezTo>
                    <a:lnTo>
                      <a:pt x="103853" y="51927"/>
                    </a:lnTo>
                    <a:cubicBezTo>
                      <a:pt x="103853"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99" name="Freeform: Shape 298">
                <a:extLst>
                  <a:ext uri="{FF2B5EF4-FFF2-40B4-BE49-F238E27FC236}">
                    <a16:creationId xmlns:a16="http://schemas.microsoft.com/office/drawing/2014/main" id="{7E5A730E-ED94-78CD-D8D1-3AB53379733E}"/>
                  </a:ext>
                </a:extLst>
              </p:cNvPr>
              <p:cNvSpPr/>
              <p:nvPr/>
            </p:nvSpPr>
            <p:spPr>
              <a:xfrm>
                <a:off x="15199968" y="3110623"/>
                <a:ext cx="103854" cy="1354145"/>
              </a:xfrm>
              <a:custGeom>
                <a:avLst/>
                <a:gdLst>
                  <a:gd name="connsiteX0" fmla="*/ 51927 w 103854"/>
                  <a:gd name="connsiteY0" fmla="*/ 0 h 1354144"/>
                  <a:gd name="connsiteX1" fmla="*/ 0 w 103854"/>
                  <a:gd name="connsiteY1" fmla="*/ 51927 h 1354144"/>
                  <a:gd name="connsiteX2" fmla="*/ 0 w 103854"/>
                  <a:gd name="connsiteY2" fmla="*/ 1302217 h 1354144"/>
                  <a:gd name="connsiteX3" fmla="*/ 51927 w 103854"/>
                  <a:gd name="connsiteY3" fmla="*/ 1354145 h 1354144"/>
                  <a:gd name="connsiteX4" fmla="*/ 103854 w 103854"/>
                  <a:gd name="connsiteY4" fmla="*/ 1302217 h 1354144"/>
                  <a:gd name="connsiteX5" fmla="*/ 103854 w 103854"/>
                  <a:gd name="connsiteY5" fmla="*/ 51927 h 1354144"/>
                  <a:gd name="connsiteX6" fmla="*/ 51927 w 103854"/>
                  <a:gd name="connsiteY6" fmla="*/ 0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0"/>
                    </a:moveTo>
                    <a:cubicBezTo>
                      <a:pt x="23236" y="0"/>
                      <a:pt x="0" y="23236"/>
                      <a:pt x="0" y="51927"/>
                    </a:cubicBezTo>
                    <a:lnTo>
                      <a:pt x="0" y="1302217"/>
                    </a:lnTo>
                    <a:cubicBezTo>
                      <a:pt x="0" y="1330909"/>
                      <a:pt x="23236" y="1354145"/>
                      <a:pt x="51927" y="1354145"/>
                    </a:cubicBezTo>
                    <a:cubicBezTo>
                      <a:pt x="80619" y="1354145"/>
                      <a:pt x="103854" y="1330909"/>
                      <a:pt x="103854" y="1302217"/>
                    </a:cubicBezTo>
                    <a:lnTo>
                      <a:pt x="103854" y="51927"/>
                    </a:lnTo>
                    <a:cubicBezTo>
                      <a:pt x="103854" y="23236"/>
                      <a:pt x="80619"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00" name="Freeform: Shape 299">
                <a:extLst>
                  <a:ext uri="{FF2B5EF4-FFF2-40B4-BE49-F238E27FC236}">
                    <a16:creationId xmlns:a16="http://schemas.microsoft.com/office/drawing/2014/main" id="{C502C07D-0F2A-413B-4FF9-CA6DE29A1100}"/>
                  </a:ext>
                </a:extLst>
              </p:cNvPr>
              <p:cNvSpPr/>
              <p:nvPr/>
            </p:nvSpPr>
            <p:spPr>
              <a:xfrm>
                <a:off x="13692771" y="3110623"/>
                <a:ext cx="103854" cy="925594"/>
              </a:xfrm>
              <a:custGeom>
                <a:avLst/>
                <a:gdLst>
                  <a:gd name="connsiteX0" fmla="*/ 51927 w 103854"/>
                  <a:gd name="connsiteY0" fmla="*/ 0 h 925594"/>
                  <a:gd name="connsiteX1" fmla="*/ 0 w 103854"/>
                  <a:gd name="connsiteY1" fmla="*/ 51927 h 925594"/>
                  <a:gd name="connsiteX2" fmla="*/ 0 w 103854"/>
                  <a:gd name="connsiteY2" fmla="*/ 873668 h 925594"/>
                  <a:gd name="connsiteX3" fmla="*/ 51927 w 103854"/>
                  <a:gd name="connsiteY3" fmla="*/ 925595 h 925594"/>
                  <a:gd name="connsiteX4" fmla="*/ 103854 w 103854"/>
                  <a:gd name="connsiteY4" fmla="*/ 873668 h 925594"/>
                  <a:gd name="connsiteX5" fmla="*/ 103854 w 103854"/>
                  <a:gd name="connsiteY5" fmla="*/ 51927 h 925594"/>
                  <a:gd name="connsiteX6" fmla="*/ 51927 w 103854"/>
                  <a:gd name="connsiteY6" fmla="*/ 0 h 9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25594">
                    <a:moveTo>
                      <a:pt x="51927" y="0"/>
                    </a:moveTo>
                    <a:cubicBezTo>
                      <a:pt x="23236" y="0"/>
                      <a:pt x="0" y="23236"/>
                      <a:pt x="0" y="51927"/>
                    </a:cubicBezTo>
                    <a:lnTo>
                      <a:pt x="0" y="873668"/>
                    </a:lnTo>
                    <a:cubicBezTo>
                      <a:pt x="0" y="902359"/>
                      <a:pt x="23236" y="925595"/>
                      <a:pt x="51927" y="925595"/>
                    </a:cubicBezTo>
                    <a:cubicBezTo>
                      <a:pt x="80618" y="925595"/>
                      <a:pt x="103854" y="902359"/>
                      <a:pt x="103854" y="873668"/>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01" name="Freeform: Shape 300">
                <a:extLst>
                  <a:ext uri="{FF2B5EF4-FFF2-40B4-BE49-F238E27FC236}">
                    <a16:creationId xmlns:a16="http://schemas.microsoft.com/office/drawing/2014/main" id="{E305517A-62CC-093E-70A0-151D044EA48B}"/>
                  </a:ext>
                </a:extLst>
              </p:cNvPr>
              <p:cNvSpPr/>
              <p:nvPr/>
            </p:nvSpPr>
            <p:spPr>
              <a:xfrm>
                <a:off x="15304731" y="3110623"/>
                <a:ext cx="103854" cy="1713593"/>
              </a:xfrm>
              <a:custGeom>
                <a:avLst/>
                <a:gdLst>
                  <a:gd name="connsiteX0" fmla="*/ 51927 w 103854"/>
                  <a:gd name="connsiteY0" fmla="*/ 0 h 1713592"/>
                  <a:gd name="connsiteX1" fmla="*/ 0 w 103854"/>
                  <a:gd name="connsiteY1" fmla="*/ 51927 h 1713592"/>
                  <a:gd name="connsiteX2" fmla="*/ 0 w 103854"/>
                  <a:gd name="connsiteY2" fmla="*/ 1661666 h 1713592"/>
                  <a:gd name="connsiteX3" fmla="*/ 51927 w 103854"/>
                  <a:gd name="connsiteY3" fmla="*/ 1713593 h 1713592"/>
                  <a:gd name="connsiteX4" fmla="*/ 103854 w 103854"/>
                  <a:gd name="connsiteY4" fmla="*/ 1661666 h 1713592"/>
                  <a:gd name="connsiteX5" fmla="*/ 103854 w 103854"/>
                  <a:gd name="connsiteY5" fmla="*/ 51927 h 1713592"/>
                  <a:gd name="connsiteX6" fmla="*/ 51927 w 103854"/>
                  <a:gd name="connsiteY6" fmla="*/ 0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713592">
                    <a:moveTo>
                      <a:pt x="51927" y="0"/>
                    </a:moveTo>
                    <a:cubicBezTo>
                      <a:pt x="23236" y="0"/>
                      <a:pt x="0" y="23236"/>
                      <a:pt x="0" y="51927"/>
                    </a:cubicBezTo>
                    <a:lnTo>
                      <a:pt x="0" y="1661666"/>
                    </a:lnTo>
                    <a:cubicBezTo>
                      <a:pt x="0" y="1690357"/>
                      <a:pt x="23236" y="1713593"/>
                      <a:pt x="51927" y="1713593"/>
                    </a:cubicBezTo>
                    <a:cubicBezTo>
                      <a:pt x="80619" y="1713593"/>
                      <a:pt x="103854" y="1690357"/>
                      <a:pt x="103854" y="1661666"/>
                    </a:cubicBezTo>
                    <a:lnTo>
                      <a:pt x="103854" y="51927"/>
                    </a:lnTo>
                    <a:cubicBezTo>
                      <a:pt x="103854" y="23236"/>
                      <a:pt x="80619"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02" name="Freeform: Shape 301">
                <a:extLst>
                  <a:ext uri="{FF2B5EF4-FFF2-40B4-BE49-F238E27FC236}">
                    <a16:creationId xmlns:a16="http://schemas.microsoft.com/office/drawing/2014/main" id="{566170EE-7E97-5D28-45EF-AF302BF86323}"/>
                  </a:ext>
                </a:extLst>
              </p:cNvPr>
              <p:cNvSpPr/>
              <p:nvPr/>
            </p:nvSpPr>
            <p:spPr>
              <a:xfrm>
                <a:off x="13484153" y="3110623"/>
                <a:ext cx="103854" cy="1116229"/>
              </a:xfrm>
              <a:custGeom>
                <a:avLst/>
                <a:gdLst>
                  <a:gd name="connsiteX0" fmla="*/ 51927 w 103854"/>
                  <a:gd name="connsiteY0" fmla="*/ 0 h 1116229"/>
                  <a:gd name="connsiteX1" fmla="*/ 0 w 103854"/>
                  <a:gd name="connsiteY1" fmla="*/ 51927 h 1116229"/>
                  <a:gd name="connsiteX2" fmla="*/ 0 w 103854"/>
                  <a:gd name="connsiteY2" fmla="*/ 1064303 h 1116229"/>
                  <a:gd name="connsiteX3" fmla="*/ 51927 w 103854"/>
                  <a:gd name="connsiteY3" fmla="*/ 1116230 h 1116229"/>
                  <a:gd name="connsiteX4" fmla="*/ 103854 w 103854"/>
                  <a:gd name="connsiteY4" fmla="*/ 1064303 h 1116229"/>
                  <a:gd name="connsiteX5" fmla="*/ 103854 w 103854"/>
                  <a:gd name="connsiteY5" fmla="*/ 51927 h 1116229"/>
                  <a:gd name="connsiteX6" fmla="*/ 51927 w 103854"/>
                  <a:gd name="connsiteY6" fmla="*/ 0 h 11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116229">
                    <a:moveTo>
                      <a:pt x="51927" y="0"/>
                    </a:moveTo>
                    <a:cubicBezTo>
                      <a:pt x="23236" y="0"/>
                      <a:pt x="0" y="23236"/>
                      <a:pt x="0" y="51927"/>
                    </a:cubicBezTo>
                    <a:lnTo>
                      <a:pt x="0" y="1064303"/>
                    </a:lnTo>
                    <a:cubicBezTo>
                      <a:pt x="0" y="1092994"/>
                      <a:pt x="23236" y="1116230"/>
                      <a:pt x="51927" y="1116230"/>
                    </a:cubicBezTo>
                    <a:cubicBezTo>
                      <a:pt x="80618" y="1116230"/>
                      <a:pt x="103854" y="1092994"/>
                      <a:pt x="103854" y="1064303"/>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03" name="Freeform: Shape 302">
                <a:extLst>
                  <a:ext uri="{FF2B5EF4-FFF2-40B4-BE49-F238E27FC236}">
                    <a16:creationId xmlns:a16="http://schemas.microsoft.com/office/drawing/2014/main" id="{68B7051A-4B7B-811B-688C-8ADA4B40C434}"/>
                  </a:ext>
                </a:extLst>
              </p:cNvPr>
              <p:cNvSpPr/>
              <p:nvPr/>
            </p:nvSpPr>
            <p:spPr>
              <a:xfrm>
                <a:off x="13588210" y="3110623"/>
                <a:ext cx="103853" cy="1233420"/>
              </a:xfrm>
              <a:custGeom>
                <a:avLst/>
                <a:gdLst>
                  <a:gd name="connsiteX0" fmla="*/ 51927 w 103853"/>
                  <a:gd name="connsiteY0" fmla="*/ 0 h 1233419"/>
                  <a:gd name="connsiteX1" fmla="*/ 0 w 103853"/>
                  <a:gd name="connsiteY1" fmla="*/ 51927 h 1233419"/>
                  <a:gd name="connsiteX2" fmla="*/ 0 w 103853"/>
                  <a:gd name="connsiteY2" fmla="*/ 1181492 h 1233419"/>
                  <a:gd name="connsiteX3" fmla="*/ 51927 w 103853"/>
                  <a:gd name="connsiteY3" fmla="*/ 1233419 h 1233419"/>
                  <a:gd name="connsiteX4" fmla="*/ 103853 w 103853"/>
                  <a:gd name="connsiteY4" fmla="*/ 1181492 h 1233419"/>
                  <a:gd name="connsiteX5" fmla="*/ 103853 w 103853"/>
                  <a:gd name="connsiteY5" fmla="*/ 51927 h 1233419"/>
                  <a:gd name="connsiteX6" fmla="*/ 51927 w 103853"/>
                  <a:gd name="connsiteY6" fmla="*/ 0 h 123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233419">
                    <a:moveTo>
                      <a:pt x="51927" y="0"/>
                    </a:moveTo>
                    <a:cubicBezTo>
                      <a:pt x="23235" y="0"/>
                      <a:pt x="0" y="23236"/>
                      <a:pt x="0" y="51927"/>
                    </a:cubicBezTo>
                    <a:lnTo>
                      <a:pt x="0" y="1181492"/>
                    </a:lnTo>
                    <a:cubicBezTo>
                      <a:pt x="0" y="1210183"/>
                      <a:pt x="23235" y="1233419"/>
                      <a:pt x="51927" y="1233419"/>
                    </a:cubicBezTo>
                    <a:cubicBezTo>
                      <a:pt x="80618" y="1233419"/>
                      <a:pt x="103853" y="1210183"/>
                      <a:pt x="103853" y="1181492"/>
                    </a:cubicBezTo>
                    <a:lnTo>
                      <a:pt x="103853" y="51927"/>
                    </a:lnTo>
                    <a:cubicBezTo>
                      <a:pt x="103853"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04" name="Freeform: Shape 303">
                <a:extLst>
                  <a:ext uri="{FF2B5EF4-FFF2-40B4-BE49-F238E27FC236}">
                    <a16:creationId xmlns:a16="http://schemas.microsoft.com/office/drawing/2014/main" id="{AEE80A67-290E-B89A-6C18-1B1346B6C8E2}"/>
                  </a:ext>
                </a:extLst>
              </p:cNvPr>
              <p:cNvSpPr/>
              <p:nvPr/>
            </p:nvSpPr>
            <p:spPr>
              <a:xfrm>
                <a:off x="12887093" y="3110623"/>
                <a:ext cx="103854" cy="1452039"/>
              </a:xfrm>
              <a:custGeom>
                <a:avLst/>
                <a:gdLst>
                  <a:gd name="connsiteX0" fmla="*/ 51927 w 103854"/>
                  <a:gd name="connsiteY0" fmla="*/ 0 h 1452038"/>
                  <a:gd name="connsiteX1" fmla="*/ 0 w 103854"/>
                  <a:gd name="connsiteY1" fmla="*/ 51927 h 1452038"/>
                  <a:gd name="connsiteX2" fmla="*/ 0 w 103854"/>
                  <a:gd name="connsiteY2" fmla="*/ 1400111 h 1452038"/>
                  <a:gd name="connsiteX3" fmla="*/ 51927 w 103854"/>
                  <a:gd name="connsiteY3" fmla="*/ 1452038 h 1452038"/>
                  <a:gd name="connsiteX4" fmla="*/ 103854 w 103854"/>
                  <a:gd name="connsiteY4" fmla="*/ 1400111 h 1452038"/>
                  <a:gd name="connsiteX5" fmla="*/ 103854 w 103854"/>
                  <a:gd name="connsiteY5" fmla="*/ 51927 h 1452038"/>
                  <a:gd name="connsiteX6" fmla="*/ 51927 w 103854"/>
                  <a:gd name="connsiteY6" fmla="*/ 0 h 145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452038">
                    <a:moveTo>
                      <a:pt x="51927" y="0"/>
                    </a:moveTo>
                    <a:cubicBezTo>
                      <a:pt x="23236" y="0"/>
                      <a:pt x="0" y="23236"/>
                      <a:pt x="0" y="51927"/>
                    </a:cubicBezTo>
                    <a:lnTo>
                      <a:pt x="0" y="1400111"/>
                    </a:lnTo>
                    <a:cubicBezTo>
                      <a:pt x="0" y="1428802"/>
                      <a:pt x="23236" y="1452038"/>
                      <a:pt x="51927" y="1452038"/>
                    </a:cubicBezTo>
                    <a:cubicBezTo>
                      <a:pt x="80618" y="1452038"/>
                      <a:pt x="103854" y="1428802"/>
                      <a:pt x="103854" y="1400111"/>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05" name="Freeform: Shape 304">
                <a:extLst>
                  <a:ext uri="{FF2B5EF4-FFF2-40B4-BE49-F238E27FC236}">
                    <a16:creationId xmlns:a16="http://schemas.microsoft.com/office/drawing/2014/main" id="{13D45745-60C9-B2F4-28DA-032A6C31D4F8}"/>
                  </a:ext>
                </a:extLst>
              </p:cNvPr>
              <p:cNvSpPr/>
              <p:nvPr/>
            </p:nvSpPr>
            <p:spPr>
              <a:xfrm>
                <a:off x="14690498" y="3110623"/>
                <a:ext cx="103854" cy="908723"/>
              </a:xfrm>
              <a:custGeom>
                <a:avLst/>
                <a:gdLst>
                  <a:gd name="connsiteX0" fmla="*/ 51927 w 103854"/>
                  <a:gd name="connsiteY0" fmla="*/ 0 h 908723"/>
                  <a:gd name="connsiteX1" fmla="*/ 0 w 103854"/>
                  <a:gd name="connsiteY1" fmla="*/ 51927 h 908723"/>
                  <a:gd name="connsiteX2" fmla="*/ 0 w 103854"/>
                  <a:gd name="connsiteY2" fmla="*/ 856796 h 908723"/>
                  <a:gd name="connsiteX3" fmla="*/ 51927 w 103854"/>
                  <a:gd name="connsiteY3" fmla="*/ 908724 h 908723"/>
                  <a:gd name="connsiteX4" fmla="*/ 103854 w 103854"/>
                  <a:gd name="connsiteY4" fmla="*/ 856796 h 908723"/>
                  <a:gd name="connsiteX5" fmla="*/ 103854 w 103854"/>
                  <a:gd name="connsiteY5" fmla="*/ 51927 h 908723"/>
                  <a:gd name="connsiteX6" fmla="*/ 51927 w 103854"/>
                  <a:gd name="connsiteY6" fmla="*/ 0 h 90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08723">
                    <a:moveTo>
                      <a:pt x="51927" y="0"/>
                    </a:moveTo>
                    <a:cubicBezTo>
                      <a:pt x="23235" y="0"/>
                      <a:pt x="0" y="23236"/>
                      <a:pt x="0" y="51927"/>
                    </a:cubicBezTo>
                    <a:lnTo>
                      <a:pt x="0" y="856796"/>
                    </a:lnTo>
                    <a:cubicBezTo>
                      <a:pt x="0" y="885488"/>
                      <a:pt x="23235" y="908724"/>
                      <a:pt x="51927" y="908724"/>
                    </a:cubicBezTo>
                    <a:cubicBezTo>
                      <a:pt x="80618" y="908724"/>
                      <a:pt x="103854" y="885488"/>
                      <a:pt x="103854" y="856796"/>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06" name="Freeform: Shape 305">
                <a:extLst>
                  <a:ext uri="{FF2B5EF4-FFF2-40B4-BE49-F238E27FC236}">
                    <a16:creationId xmlns:a16="http://schemas.microsoft.com/office/drawing/2014/main" id="{5B5B8F2E-8167-C358-87D0-A486FEC74408}"/>
                  </a:ext>
                </a:extLst>
              </p:cNvPr>
              <p:cNvSpPr/>
              <p:nvPr/>
            </p:nvSpPr>
            <p:spPr>
              <a:xfrm>
                <a:off x="15005393" y="3110623"/>
                <a:ext cx="103854" cy="989644"/>
              </a:xfrm>
              <a:custGeom>
                <a:avLst/>
                <a:gdLst>
                  <a:gd name="connsiteX0" fmla="*/ 51927 w 103854"/>
                  <a:gd name="connsiteY0" fmla="*/ 0 h 989644"/>
                  <a:gd name="connsiteX1" fmla="*/ 0 w 103854"/>
                  <a:gd name="connsiteY1" fmla="*/ 51927 h 989644"/>
                  <a:gd name="connsiteX2" fmla="*/ 0 w 103854"/>
                  <a:gd name="connsiteY2" fmla="*/ 937718 h 989644"/>
                  <a:gd name="connsiteX3" fmla="*/ 51927 w 103854"/>
                  <a:gd name="connsiteY3" fmla="*/ 989645 h 989644"/>
                  <a:gd name="connsiteX4" fmla="*/ 103854 w 103854"/>
                  <a:gd name="connsiteY4" fmla="*/ 937718 h 989644"/>
                  <a:gd name="connsiteX5" fmla="*/ 103854 w 103854"/>
                  <a:gd name="connsiteY5" fmla="*/ 51927 h 989644"/>
                  <a:gd name="connsiteX6" fmla="*/ 51927 w 103854"/>
                  <a:gd name="connsiteY6" fmla="*/ 0 h 98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89644">
                    <a:moveTo>
                      <a:pt x="51927" y="0"/>
                    </a:moveTo>
                    <a:cubicBezTo>
                      <a:pt x="23236" y="0"/>
                      <a:pt x="0" y="23236"/>
                      <a:pt x="0" y="51927"/>
                    </a:cubicBezTo>
                    <a:lnTo>
                      <a:pt x="0" y="937718"/>
                    </a:lnTo>
                    <a:cubicBezTo>
                      <a:pt x="0" y="966409"/>
                      <a:pt x="23236" y="989645"/>
                      <a:pt x="51927" y="989645"/>
                    </a:cubicBezTo>
                    <a:cubicBezTo>
                      <a:pt x="80619" y="989645"/>
                      <a:pt x="103854" y="966409"/>
                      <a:pt x="103854" y="937718"/>
                    </a:cubicBezTo>
                    <a:lnTo>
                      <a:pt x="103854" y="51927"/>
                    </a:lnTo>
                    <a:cubicBezTo>
                      <a:pt x="103854" y="23236"/>
                      <a:pt x="80619"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07" name="Freeform: Shape 306">
                <a:extLst>
                  <a:ext uri="{FF2B5EF4-FFF2-40B4-BE49-F238E27FC236}">
                    <a16:creationId xmlns:a16="http://schemas.microsoft.com/office/drawing/2014/main" id="{BE77A6E8-C729-138A-7089-3EF5CAFE7AD2}"/>
                  </a:ext>
                </a:extLst>
              </p:cNvPr>
              <p:cNvSpPr/>
              <p:nvPr/>
            </p:nvSpPr>
            <p:spPr>
              <a:xfrm>
                <a:off x="13168449" y="3110623"/>
                <a:ext cx="103854" cy="635449"/>
              </a:xfrm>
              <a:custGeom>
                <a:avLst/>
                <a:gdLst>
                  <a:gd name="connsiteX0" fmla="*/ 51927 w 103854"/>
                  <a:gd name="connsiteY0" fmla="*/ 0 h 635449"/>
                  <a:gd name="connsiteX1" fmla="*/ 0 w 103854"/>
                  <a:gd name="connsiteY1" fmla="*/ 51927 h 635449"/>
                  <a:gd name="connsiteX2" fmla="*/ 0 w 103854"/>
                  <a:gd name="connsiteY2" fmla="*/ 583523 h 635449"/>
                  <a:gd name="connsiteX3" fmla="*/ 51927 w 103854"/>
                  <a:gd name="connsiteY3" fmla="*/ 635450 h 635449"/>
                  <a:gd name="connsiteX4" fmla="*/ 103854 w 103854"/>
                  <a:gd name="connsiteY4" fmla="*/ 583523 h 635449"/>
                  <a:gd name="connsiteX5" fmla="*/ 103854 w 103854"/>
                  <a:gd name="connsiteY5" fmla="*/ 51927 h 635449"/>
                  <a:gd name="connsiteX6" fmla="*/ 51927 w 103854"/>
                  <a:gd name="connsiteY6" fmla="*/ 0 h 63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635449">
                    <a:moveTo>
                      <a:pt x="51927" y="0"/>
                    </a:moveTo>
                    <a:cubicBezTo>
                      <a:pt x="23236" y="0"/>
                      <a:pt x="0" y="23236"/>
                      <a:pt x="0" y="51927"/>
                    </a:cubicBezTo>
                    <a:lnTo>
                      <a:pt x="0" y="583523"/>
                    </a:lnTo>
                    <a:cubicBezTo>
                      <a:pt x="0" y="612214"/>
                      <a:pt x="23236" y="635450"/>
                      <a:pt x="51927" y="635450"/>
                    </a:cubicBezTo>
                    <a:cubicBezTo>
                      <a:pt x="80618" y="635450"/>
                      <a:pt x="103854" y="612214"/>
                      <a:pt x="103854" y="583523"/>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4" name="Freeform: Shape 263">
                <a:extLst>
                  <a:ext uri="{FF2B5EF4-FFF2-40B4-BE49-F238E27FC236}">
                    <a16:creationId xmlns:a16="http://schemas.microsoft.com/office/drawing/2014/main" id="{11E6B68A-0D84-DD44-A686-F96C42B239BE}"/>
                  </a:ext>
                </a:extLst>
              </p:cNvPr>
              <p:cNvSpPr/>
              <p:nvPr/>
            </p:nvSpPr>
            <p:spPr>
              <a:xfrm>
                <a:off x="9136625" y="2078245"/>
                <a:ext cx="103853" cy="1713593"/>
              </a:xfrm>
              <a:custGeom>
                <a:avLst/>
                <a:gdLst>
                  <a:gd name="connsiteX0" fmla="*/ 51927 w 103853"/>
                  <a:gd name="connsiteY0" fmla="*/ 1713593 h 1713592"/>
                  <a:gd name="connsiteX1" fmla="*/ 0 w 103853"/>
                  <a:gd name="connsiteY1" fmla="*/ 1661666 h 1713592"/>
                  <a:gd name="connsiteX2" fmla="*/ 0 w 103853"/>
                  <a:gd name="connsiteY2" fmla="*/ 51927 h 1713592"/>
                  <a:gd name="connsiteX3" fmla="*/ 51927 w 103853"/>
                  <a:gd name="connsiteY3" fmla="*/ 0 h 1713592"/>
                  <a:gd name="connsiteX4" fmla="*/ 103854 w 103853"/>
                  <a:gd name="connsiteY4" fmla="*/ 51927 h 1713592"/>
                  <a:gd name="connsiteX5" fmla="*/ 103854 w 103853"/>
                  <a:gd name="connsiteY5" fmla="*/ 1661666 h 1713592"/>
                  <a:gd name="connsiteX6" fmla="*/ 51927 w 103853"/>
                  <a:gd name="connsiteY6" fmla="*/ 1713593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713592">
                    <a:moveTo>
                      <a:pt x="51927" y="1713593"/>
                    </a:moveTo>
                    <a:cubicBezTo>
                      <a:pt x="23236" y="1713593"/>
                      <a:pt x="0" y="1690357"/>
                      <a:pt x="0" y="1661666"/>
                    </a:cubicBezTo>
                    <a:lnTo>
                      <a:pt x="0" y="51927"/>
                    </a:lnTo>
                    <a:cubicBezTo>
                      <a:pt x="0" y="23236"/>
                      <a:pt x="23236" y="0"/>
                      <a:pt x="51927" y="0"/>
                    </a:cubicBezTo>
                    <a:cubicBezTo>
                      <a:pt x="80618" y="0"/>
                      <a:pt x="103854" y="23236"/>
                      <a:pt x="103854" y="51927"/>
                    </a:cubicBezTo>
                    <a:lnTo>
                      <a:pt x="103854" y="1661666"/>
                    </a:lnTo>
                    <a:cubicBezTo>
                      <a:pt x="103854" y="1690357"/>
                      <a:pt x="80618" y="1713593"/>
                      <a:pt x="51927" y="171359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5" name="Freeform: Shape 264">
                <a:extLst>
                  <a:ext uri="{FF2B5EF4-FFF2-40B4-BE49-F238E27FC236}">
                    <a16:creationId xmlns:a16="http://schemas.microsoft.com/office/drawing/2014/main" id="{3DC8269F-9361-B78C-7A16-0F7E362DCDF3}"/>
                  </a:ext>
                </a:extLst>
              </p:cNvPr>
              <p:cNvSpPr/>
              <p:nvPr/>
            </p:nvSpPr>
            <p:spPr>
              <a:xfrm>
                <a:off x="9909166" y="2437693"/>
                <a:ext cx="103854" cy="1354145"/>
              </a:xfrm>
              <a:custGeom>
                <a:avLst/>
                <a:gdLst>
                  <a:gd name="connsiteX0" fmla="*/ 51927 w 103854"/>
                  <a:gd name="connsiteY0" fmla="*/ 1354144 h 1354144"/>
                  <a:gd name="connsiteX1" fmla="*/ 0 w 103854"/>
                  <a:gd name="connsiteY1" fmla="*/ 1302218 h 1354144"/>
                  <a:gd name="connsiteX2" fmla="*/ 0 w 103854"/>
                  <a:gd name="connsiteY2" fmla="*/ 51927 h 1354144"/>
                  <a:gd name="connsiteX3" fmla="*/ 51927 w 103854"/>
                  <a:gd name="connsiteY3" fmla="*/ 0 h 1354144"/>
                  <a:gd name="connsiteX4" fmla="*/ 103854 w 103854"/>
                  <a:gd name="connsiteY4" fmla="*/ 51927 h 1354144"/>
                  <a:gd name="connsiteX5" fmla="*/ 103854 w 103854"/>
                  <a:gd name="connsiteY5" fmla="*/ 1302218 h 1354144"/>
                  <a:gd name="connsiteX6" fmla="*/ 51927 w 103854"/>
                  <a:gd name="connsiteY6" fmla="*/ 1354144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1354144"/>
                    </a:moveTo>
                    <a:cubicBezTo>
                      <a:pt x="23236" y="1354144"/>
                      <a:pt x="0" y="1330909"/>
                      <a:pt x="0" y="1302218"/>
                    </a:cubicBezTo>
                    <a:lnTo>
                      <a:pt x="0" y="51927"/>
                    </a:lnTo>
                    <a:cubicBezTo>
                      <a:pt x="0" y="23236"/>
                      <a:pt x="23236" y="0"/>
                      <a:pt x="51927" y="0"/>
                    </a:cubicBezTo>
                    <a:cubicBezTo>
                      <a:pt x="80618" y="0"/>
                      <a:pt x="103854" y="23236"/>
                      <a:pt x="103854" y="51927"/>
                    </a:cubicBezTo>
                    <a:lnTo>
                      <a:pt x="103854" y="1302218"/>
                    </a:lnTo>
                    <a:cubicBezTo>
                      <a:pt x="103854" y="1330909"/>
                      <a:pt x="80618" y="1354144"/>
                      <a:pt x="51927" y="135414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6" name="Freeform: Shape 265">
                <a:extLst>
                  <a:ext uri="{FF2B5EF4-FFF2-40B4-BE49-F238E27FC236}">
                    <a16:creationId xmlns:a16="http://schemas.microsoft.com/office/drawing/2014/main" id="{11466210-6882-76CE-EAB8-9FD9C4187FB0}"/>
                  </a:ext>
                </a:extLst>
              </p:cNvPr>
              <p:cNvSpPr/>
              <p:nvPr/>
            </p:nvSpPr>
            <p:spPr>
              <a:xfrm>
                <a:off x="9346455" y="1793858"/>
                <a:ext cx="103854" cy="1997980"/>
              </a:xfrm>
              <a:custGeom>
                <a:avLst/>
                <a:gdLst>
                  <a:gd name="connsiteX0" fmla="*/ 51927 w 103854"/>
                  <a:gd name="connsiteY0" fmla="*/ 1997979 h 1997979"/>
                  <a:gd name="connsiteX1" fmla="*/ 0 w 103854"/>
                  <a:gd name="connsiteY1" fmla="*/ 1946052 h 1997979"/>
                  <a:gd name="connsiteX2" fmla="*/ 0 w 103854"/>
                  <a:gd name="connsiteY2" fmla="*/ 51927 h 1997979"/>
                  <a:gd name="connsiteX3" fmla="*/ 51927 w 103854"/>
                  <a:gd name="connsiteY3" fmla="*/ 0 h 1997979"/>
                  <a:gd name="connsiteX4" fmla="*/ 103854 w 103854"/>
                  <a:gd name="connsiteY4" fmla="*/ 51927 h 1997979"/>
                  <a:gd name="connsiteX5" fmla="*/ 103854 w 103854"/>
                  <a:gd name="connsiteY5" fmla="*/ 1945951 h 1997979"/>
                  <a:gd name="connsiteX6" fmla="*/ 51927 w 103854"/>
                  <a:gd name="connsiteY6" fmla="*/ 1997878 h 19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997979">
                    <a:moveTo>
                      <a:pt x="51927" y="1997979"/>
                    </a:moveTo>
                    <a:cubicBezTo>
                      <a:pt x="23236" y="1997979"/>
                      <a:pt x="0" y="1974743"/>
                      <a:pt x="0" y="1946052"/>
                    </a:cubicBezTo>
                    <a:lnTo>
                      <a:pt x="0" y="51927"/>
                    </a:lnTo>
                    <a:cubicBezTo>
                      <a:pt x="0" y="23236"/>
                      <a:pt x="23236" y="0"/>
                      <a:pt x="51927" y="0"/>
                    </a:cubicBezTo>
                    <a:cubicBezTo>
                      <a:pt x="80619" y="0"/>
                      <a:pt x="103854" y="23236"/>
                      <a:pt x="103854" y="51927"/>
                    </a:cubicBezTo>
                    <a:lnTo>
                      <a:pt x="103854" y="1945951"/>
                    </a:lnTo>
                    <a:cubicBezTo>
                      <a:pt x="103854" y="1974642"/>
                      <a:pt x="80619" y="1997878"/>
                      <a:pt x="51927" y="199787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7" name="Freeform: Shape 266">
                <a:extLst>
                  <a:ext uri="{FF2B5EF4-FFF2-40B4-BE49-F238E27FC236}">
                    <a16:creationId xmlns:a16="http://schemas.microsoft.com/office/drawing/2014/main" id="{3C0EF9A4-C896-E409-C121-0F916423C075}"/>
                  </a:ext>
                </a:extLst>
              </p:cNvPr>
              <p:cNvSpPr/>
              <p:nvPr/>
            </p:nvSpPr>
            <p:spPr>
              <a:xfrm>
                <a:off x="11432023" y="3013943"/>
                <a:ext cx="103854" cy="777895"/>
              </a:xfrm>
              <a:custGeom>
                <a:avLst/>
                <a:gdLst>
                  <a:gd name="connsiteX0" fmla="*/ 51927 w 103854"/>
                  <a:gd name="connsiteY0" fmla="*/ 777895 h 777895"/>
                  <a:gd name="connsiteX1" fmla="*/ 0 w 103854"/>
                  <a:gd name="connsiteY1" fmla="*/ 725969 h 777895"/>
                  <a:gd name="connsiteX2" fmla="*/ 0 w 103854"/>
                  <a:gd name="connsiteY2" fmla="*/ 51927 h 777895"/>
                  <a:gd name="connsiteX3" fmla="*/ 51927 w 103854"/>
                  <a:gd name="connsiteY3" fmla="*/ 0 h 777895"/>
                  <a:gd name="connsiteX4" fmla="*/ 103854 w 103854"/>
                  <a:gd name="connsiteY4" fmla="*/ 51927 h 777895"/>
                  <a:gd name="connsiteX5" fmla="*/ 103854 w 103854"/>
                  <a:gd name="connsiteY5" fmla="*/ 725969 h 777895"/>
                  <a:gd name="connsiteX6" fmla="*/ 51927 w 103854"/>
                  <a:gd name="connsiteY6" fmla="*/ 777895 h 7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7895">
                    <a:moveTo>
                      <a:pt x="51927" y="777895"/>
                    </a:moveTo>
                    <a:cubicBezTo>
                      <a:pt x="23236" y="777895"/>
                      <a:pt x="0" y="754660"/>
                      <a:pt x="0" y="725969"/>
                    </a:cubicBezTo>
                    <a:lnTo>
                      <a:pt x="0" y="51927"/>
                    </a:lnTo>
                    <a:cubicBezTo>
                      <a:pt x="0" y="23236"/>
                      <a:pt x="23236" y="0"/>
                      <a:pt x="51927" y="0"/>
                    </a:cubicBezTo>
                    <a:cubicBezTo>
                      <a:pt x="80619" y="0"/>
                      <a:pt x="103854" y="23236"/>
                      <a:pt x="103854" y="51927"/>
                    </a:cubicBezTo>
                    <a:lnTo>
                      <a:pt x="103854" y="725969"/>
                    </a:lnTo>
                    <a:cubicBezTo>
                      <a:pt x="103854" y="754660"/>
                      <a:pt x="80619" y="777895"/>
                      <a:pt x="51927" y="77789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8" name="Freeform: Shape 267">
                <a:extLst>
                  <a:ext uri="{FF2B5EF4-FFF2-40B4-BE49-F238E27FC236}">
                    <a16:creationId xmlns:a16="http://schemas.microsoft.com/office/drawing/2014/main" id="{A6700B94-34EE-CF7C-3856-04DFB819B429}"/>
                  </a:ext>
                </a:extLst>
              </p:cNvPr>
              <p:cNvSpPr/>
              <p:nvPr/>
            </p:nvSpPr>
            <p:spPr>
              <a:xfrm>
                <a:off x="10432074" y="2766835"/>
                <a:ext cx="103854" cy="1025003"/>
              </a:xfrm>
              <a:custGeom>
                <a:avLst/>
                <a:gdLst>
                  <a:gd name="connsiteX0" fmla="*/ 51927 w 103854"/>
                  <a:gd name="connsiteY0" fmla="*/ 1025004 h 1025003"/>
                  <a:gd name="connsiteX1" fmla="*/ 0 w 103854"/>
                  <a:gd name="connsiteY1" fmla="*/ 973077 h 1025003"/>
                  <a:gd name="connsiteX2" fmla="*/ 0 w 103854"/>
                  <a:gd name="connsiteY2" fmla="*/ 51927 h 1025003"/>
                  <a:gd name="connsiteX3" fmla="*/ 51927 w 103854"/>
                  <a:gd name="connsiteY3" fmla="*/ 0 h 1025003"/>
                  <a:gd name="connsiteX4" fmla="*/ 103854 w 103854"/>
                  <a:gd name="connsiteY4" fmla="*/ 51927 h 1025003"/>
                  <a:gd name="connsiteX5" fmla="*/ 103854 w 103854"/>
                  <a:gd name="connsiteY5" fmla="*/ 973077 h 1025003"/>
                  <a:gd name="connsiteX6" fmla="*/ 51927 w 103854"/>
                  <a:gd name="connsiteY6" fmla="*/ 1025004 h 102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25003">
                    <a:moveTo>
                      <a:pt x="51927" y="1025004"/>
                    </a:moveTo>
                    <a:cubicBezTo>
                      <a:pt x="23236" y="1025004"/>
                      <a:pt x="0" y="1001768"/>
                      <a:pt x="0" y="973077"/>
                    </a:cubicBezTo>
                    <a:lnTo>
                      <a:pt x="0" y="51927"/>
                    </a:lnTo>
                    <a:cubicBezTo>
                      <a:pt x="0" y="23236"/>
                      <a:pt x="23236" y="0"/>
                      <a:pt x="51927" y="0"/>
                    </a:cubicBezTo>
                    <a:cubicBezTo>
                      <a:pt x="80618" y="0"/>
                      <a:pt x="103854" y="23236"/>
                      <a:pt x="103854" y="51927"/>
                    </a:cubicBezTo>
                    <a:lnTo>
                      <a:pt x="103854" y="973077"/>
                    </a:lnTo>
                    <a:cubicBezTo>
                      <a:pt x="103854" y="1001768"/>
                      <a:pt x="80618" y="1025004"/>
                      <a:pt x="51927" y="102500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0" name="Freeform: Shape 269">
                <a:extLst>
                  <a:ext uri="{FF2B5EF4-FFF2-40B4-BE49-F238E27FC236}">
                    <a16:creationId xmlns:a16="http://schemas.microsoft.com/office/drawing/2014/main" id="{B3AE8EE8-20CA-1ACA-28CF-F4EAB612A679}"/>
                  </a:ext>
                </a:extLst>
              </p:cNvPr>
              <p:cNvSpPr/>
              <p:nvPr/>
            </p:nvSpPr>
            <p:spPr>
              <a:xfrm>
                <a:off x="12148899" y="1793858"/>
                <a:ext cx="103853" cy="1997980"/>
              </a:xfrm>
              <a:custGeom>
                <a:avLst/>
                <a:gdLst>
                  <a:gd name="connsiteX0" fmla="*/ 51927 w 103853"/>
                  <a:gd name="connsiteY0" fmla="*/ 1997979 h 1997979"/>
                  <a:gd name="connsiteX1" fmla="*/ 0 w 103853"/>
                  <a:gd name="connsiteY1" fmla="*/ 1946052 h 1997979"/>
                  <a:gd name="connsiteX2" fmla="*/ 0 w 103853"/>
                  <a:gd name="connsiteY2" fmla="*/ 51927 h 1997979"/>
                  <a:gd name="connsiteX3" fmla="*/ 51927 w 103853"/>
                  <a:gd name="connsiteY3" fmla="*/ 0 h 1997979"/>
                  <a:gd name="connsiteX4" fmla="*/ 103854 w 103853"/>
                  <a:gd name="connsiteY4" fmla="*/ 51927 h 1997979"/>
                  <a:gd name="connsiteX5" fmla="*/ 103854 w 103853"/>
                  <a:gd name="connsiteY5" fmla="*/ 1945951 h 1997979"/>
                  <a:gd name="connsiteX6" fmla="*/ 51927 w 103853"/>
                  <a:gd name="connsiteY6" fmla="*/ 1997878 h 199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997979">
                    <a:moveTo>
                      <a:pt x="51927" y="1997979"/>
                    </a:moveTo>
                    <a:cubicBezTo>
                      <a:pt x="23236" y="1997979"/>
                      <a:pt x="0" y="1974743"/>
                      <a:pt x="0" y="1946052"/>
                    </a:cubicBezTo>
                    <a:lnTo>
                      <a:pt x="0" y="51927"/>
                    </a:lnTo>
                    <a:cubicBezTo>
                      <a:pt x="0" y="23236"/>
                      <a:pt x="23236" y="0"/>
                      <a:pt x="51927" y="0"/>
                    </a:cubicBezTo>
                    <a:cubicBezTo>
                      <a:pt x="80618" y="0"/>
                      <a:pt x="103854" y="23236"/>
                      <a:pt x="103854" y="51927"/>
                    </a:cubicBezTo>
                    <a:lnTo>
                      <a:pt x="103854" y="1945951"/>
                    </a:lnTo>
                    <a:cubicBezTo>
                      <a:pt x="103854" y="1974642"/>
                      <a:pt x="80618" y="1997878"/>
                      <a:pt x="51927" y="199787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2" name="Freeform: Shape 271">
                <a:extLst>
                  <a:ext uri="{FF2B5EF4-FFF2-40B4-BE49-F238E27FC236}">
                    <a16:creationId xmlns:a16="http://schemas.microsoft.com/office/drawing/2014/main" id="{58CDE890-4C9F-84F5-E1E5-F7447F966F9A}"/>
                  </a:ext>
                </a:extLst>
              </p:cNvPr>
              <p:cNvSpPr/>
              <p:nvPr/>
            </p:nvSpPr>
            <p:spPr>
              <a:xfrm>
                <a:off x="12252955" y="1916301"/>
                <a:ext cx="103854" cy="1875537"/>
              </a:xfrm>
              <a:custGeom>
                <a:avLst/>
                <a:gdLst>
                  <a:gd name="connsiteX0" fmla="*/ 51927 w 103854"/>
                  <a:gd name="connsiteY0" fmla="*/ 1875536 h 1875536"/>
                  <a:gd name="connsiteX1" fmla="*/ 0 w 103854"/>
                  <a:gd name="connsiteY1" fmla="*/ 1823609 h 1875536"/>
                  <a:gd name="connsiteX2" fmla="*/ 0 w 103854"/>
                  <a:gd name="connsiteY2" fmla="*/ 51927 h 1875536"/>
                  <a:gd name="connsiteX3" fmla="*/ 51927 w 103854"/>
                  <a:gd name="connsiteY3" fmla="*/ 0 h 1875536"/>
                  <a:gd name="connsiteX4" fmla="*/ 103854 w 103854"/>
                  <a:gd name="connsiteY4" fmla="*/ 51927 h 1875536"/>
                  <a:gd name="connsiteX5" fmla="*/ 103854 w 103854"/>
                  <a:gd name="connsiteY5" fmla="*/ 1823609 h 1875536"/>
                  <a:gd name="connsiteX6" fmla="*/ 51927 w 103854"/>
                  <a:gd name="connsiteY6" fmla="*/ 1875536 h 18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875536">
                    <a:moveTo>
                      <a:pt x="51927" y="1875536"/>
                    </a:moveTo>
                    <a:cubicBezTo>
                      <a:pt x="23236" y="1875536"/>
                      <a:pt x="0" y="1852301"/>
                      <a:pt x="0" y="1823609"/>
                    </a:cubicBezTo>
                    <a:lnTo>
                      <a:pt x="0" y="51927"/>
                    </a:lnTo>
                    <a:cubicBezTo>
                      <a:pt x="0" y="23236"/>
                      <a:pt x="23236" y="0"/>
                      <a:pt x="51927" y="0"/>
                    </a:cubicBezTo>
                    <a:cubicBezTo>
                      <a:pt x="80618" y="0"/>
                      <a:pt x="103854" y="23236"/>
                      <a:pt x="103854" y="51927"/>
                    </a:cubicBezTo>
                    <a:lnTo>
                      <a:pt x="103854" y="1823609"/>
                    </a:lnTo>
                    <a:cubicBezTo>
                      <a:pt x="103854" y="1852301"/>
                      <a:pt x="80618" y="1875536"/>
                      <a:pt x="51927" y="187553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3" name="Freeform: Shape 272">
                <a:extLst>
                  <a:ext uri="{FF2B5EF4-FFF2-40B4-BE49-F238E27FC236}">
                    <a16:creationId xmlns:a16="http://schemas.microsoft.com/office/drawing/2014/main" id="{C4F3B79F-AC8D-4E18-8BFD-DE51CD870A74}"/>
                  </a:ext>
                </a:extLst>
              </p:cNvPr>
              <p:cNvSpPr/>
              <p:nvPr/>
            </p:nvSpPr>
            <p:spPr>
              <a:xfrm>
                <a:off x="10940333" y="2975149"/>
                <a:ext cx="103854" cy="816689"/>
              </a:xfrm>
              <a:custGeom>
                <a:avLst/>
                <a:gdLst>
                  <a:gd name="connsiteX0" fmla="*/ 51927 w 103854"/>
                  <a:gd name="connsiteY0" fmla="*/ 816689 h 816689"/>
                  <a:gd name="connsiteX1" fmla="*/ 0 w 103854"/>
                  <a:gd name="connsiteY1" fmla="*/ 764762 h 816689"/>
                  <a:gd name="connsiteX2" fmla="*/ 0 w 103854"/>
                  <a:gd name="connsiteY2" fmla="*/ 51927 h 816689"/>
                  <a:gd name="connsiteX3" fmla="*/ 51927 w 103854"/>
                  <a:gd name="connsiteY3" fmla="*/ 0 h 816689"/>
                  <a:gd name="connsiteX4" fmla="*/ 103854 w 103854"/>
                  <a:gd name="connsiteY4" fmla="*/ 51927 h 816689"/>
                  <a:gd name="connsiteX5" fmla="*/ 103854 w 103854"/>
                  <a:gd name="connsiteY5" fmla="*/ 764762 h 816689"/>
                  <a:gd name="connsiteX6" fmla="*/ 51927 w 103854"/>
                  <a:gd name="connsiteY6" fmla="*/ 816689 h 8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816689">
                    <a:moveTo>
                      <a:pt x="51927" y="816689"/>
                    </a:moveTo>
                    <a:cubicBezTo>
                      <a:pt x="23236" y="816689"/>
                      <a:pt x="0" y="793453"/>
                      <a:pt x="0" y="764762"/>
                    </a:cubicBezTo>
                    <a:lnTo>
                      <a:pt x="0" y="51927"/>
                    </a:lnTo>
                    <a:cubicBezTo>
                      <a:pt x="0" y="23236"/>
                      <a:pt x="23236" y="0"/>
                      <a:pt x="51927" y="0"/>
                    </a:cubicBezTo>
                    <a:cubicBezTo>
                      <a:pt x="80618" y="0"/>
                      <a:pt x="103854" y="23236"/>
                      <a:pt x="103854" y="51927"/>
                    </a:cubicBezTo>
                    <a:lnTo>
                      <a:pt x="103854" y="764762"/>
                    </a:lnTo>
                    <a:cubicBezTo>
                      <a:pt x="103854" y="793453"/>
                      <a:pt x="80618" y="816689"/>
                      <a:pt x="51927" y="816689"/>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4" name="Freeform: Shape 273">
                <a:extLst>
                  <a:ext uri="{FF2B5EF4-FFF2-40B4-BE49-F238E27FC236}">
                    <a16:creationId xmlns:a16="http://schemas.microsoft.com/office/drawing/2014/main" id="{C0D811D3-E6F9-23E7-B593-FB1AAA3A0E63}"/>
                  </a:ext>
                </a:extLst>
              </p:cNvPr>
              <p:cNvSpPr/>
              <p:nvPr/>
            </p:nvSpPr>
            <p:spPr>
              <a:xfrm>
                <a:off x="10731412" y="2832603"/>
                <a:ext cx="103853" cy="959235"/>
              </a:xfrm>
              <a:custGeom>
                <a:avLst/>
                <a:gdLst>
                  <a:gd name="connsiteX0" fmla="*/ 51927 w 103853"/>
                  <a:gd name="connsiteY0" fmla="*/ 959236 h 959235"/>
                  <a:gd name="connsiteX1" fmla="*/ 0 w 103853"/>
                  <a:gd name="connsiteY1" fmla="*/ 907309 h 959235"/>
                  <a:gd name="connsiteX2" fmla="*/ 0 w 103853"/>
                  <a:gd name="connsiteY2" fmla="*/ 51927 h 959235"/>
                  <a:gd name="connsiteX3" fmla="*/ 51927 w 103853"/>
                  <a:gd name="connsiteY3" fmla="*/ 0 h 959235"/>
                  <a:gd name="connsiteX4" fmla="*/ 103854 w 103853"/>
                  <a:gd name="connsiteY4" fmla="*/ 51927 h 959235"/>
                  <a:gd name="connsiteX5" fmla="*/ 103854 w 103853"/>
                  <a:gd name="connsiteY5" fmla="*/ 907309 h 959235"/>
                  <a:gd name="connsiteX6" fmla="*/ 51927 w 103853"/>
                  <a:gd name="connsiteY6" fmla="*/ 959236 h 95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959235">
                    <a:moveTo>
                      <a:pt x="51927" y="959236"/>
                    </a:moveTo>
                    <a:cubicBezTo>
                      <a:pt x="23236" y="959236"/>
                      <a:pt x="0" y="936000"/>
                      <a:pt x="0" y="907309"/>
                    </a:cubicBezTo>
                    <a:lnTo>
                      <a:pt x="0" y="51927"/>
                    </a:lnTo>
                    <a:cubicBezTo>
                      <a:pt x="0" y="23236"/>
                      <a:pt x="23236" y="0"/>
                      <a:pt x="51927" y="0"/>
                    </a:cubicBezTo>
                    <a:cubicBezTo>
                      <a:pt x="80618" y="0"/>
                      <a:pt x="103854" y="23236"/>
                      <a:pt x="103854" y="51927"/>
                    </a:cubicBezTo>
                    <a:lnTo>
                      <a:pt x="103854" y="907309"/>
                    </a:lnTo>
                    <a:cubicBezTo>
                      <a:pt x="103854" y="936000"/>
                      <a:pt x="80618" y="959236"/>
                      <a:pt x="51927" y="95923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5" name="Freeform: Shape 274">
                <a:extLst>
                  <a:ext uri="{FF2B5EF4-FFF2-40B4-BE49-F238E27FC236}">
                    <a16:creationId xmlns:a16="http://schemas.microsoft.com/office/drawing/2014/main" id="{AF27CE8F-0957-180A-0859-8B5C8A8A8C46}"/>
                  </a:ext>
                </a:extLst>
              </p:cNvPr>
              <p:cNvSpPr/>
              <p:nvPr/>
            </p:nvSpPr>
            <p:spPr>
              <a:xfrm>
                <a:off x="10627255" y="2740972"/>
                <a:ext cx="103853" cy="1050866"/>
              </a:xfrm>
              <a:custGeom>
                <a:avLst/>
                <a:gdLst>
                  <a:gd name="connsiteX0" fmla="*/ 51927 w 103853"/>
                  <a:gd name="connsiteY0" fmla="*/ 1050866 h 1050866"/>
                  <a:gd name="connsiteX1" fmla="*/ 0 w 103853"/>
                  <a:gd name="connsiteY1" fmla="*/ 998939 h 1050866"/>
                  <a:gd name="connsiteX2" fmla="*/ 0 w 103853"/>
                  <a:gd name="connsiteY2" fmla="*/ 51927 h 1050866"/>
                  <a:gd name="connsiteX3" fmla="*/ 51927 w 103853"/>
                  <a:gd name="connsiteY3" fmla="*/ 0 h 1050866"/>
                  <a:gd name="connsiteX4" fmla="*/ 103854 w 103853"/>
                  <a:gd name="connsiteY4" fmla="*/ 51927 h 1050866"/>
                  <a:gd name="connsiteX5" fmla="*/ 103854 w 103853"/>
                  <a:gd name="connsiteY5" fmla="*/ 998939 h 1050866"/>
                  <a:gd name="connsiteX6" fmla="*/ 51927 w 103853"/>
                  <a:gd name="connsiteY6" fmla="*/ 1050866 h 105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050866">
                    <a:moveTo>
                      <a:pt x="51927" y="1050866"/>
                    </a:moveTo>
                    <a:cubicBezTo>
                      <a:pt x="23236" y="1050866"/>
                      <a:pt x="0" y="1027630"/>
                      <a:pt x="0" y="998939"/>
                    </a:cubicBezTo>
                    <a:lnTo>
                      <a:pt x="0" y="51927"/>
                    </a:lnTo>
                    <a:cubicBezTo>
                      <a:pt x="0" y="23236"/>
                      <a:pt x="23236" y="0"/>
                      <a:pt x="51927" y="0"/>
                    </a:cubicBezTo>
                    <a:cubicBezTo>
                      <a:pt x="80618" y="0"/>
                      <a:pt x="103854" y="23236"/>
                      <a:pt x="103854" y="51927"/>
                    </a:cubicBezTo>
                    <a:lnTo>
                      <a:pt x="103854" y="998939"/>
                    </a:lnTo>
                    <a:cubicBezTo>
                      <a:pt x="103854" y="1027630"/>
                      <a:pt x="80618" y="1050866"/>
                      <a:pt x="51927" y="105086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6" name="Freeform: Shape 275">
                <a:extLst>
                  <a:ext uri="{FF2B5EF4-FFF2-40B4-BE49-F238E27FC236}">
                    <a16:creationId xmlns:a16="http://schemas.microsoft.com/office/drawing/2014/main" id="{FB8F517F-0B2C-86CA-3776-51EF5FB4CF07}"/>
                  </a:ext>
                </a:extLst>
              </p:cNvPr>
              <p:cNvSpPr/>
              <p:nvPr/>
            </p:nvSpPr>
            <p:spPr>
              <a:xfrm>
                <a:off x="10836277" y="3021217"/>
                <a:ext cx="103853" cy="770621"/>
              </a:xfrm>
              <a:custGeom>
                <a:avLst/>
                <a:gdLst>
                  <a:gd name="connsiteX0" fmla="*/ 51927 w 103853"/>
                  <a:gd name="connsiteY0" fmla="*/ 770622 h 770621"/>
                  <a:gd name="connsiteX1" fmla="*/ 0 w 103853"/>
                  <a:gd name="connsiteY1" fmla="*/ 718695 h 770621"/>
                  <a:gd name="connsiteX2" fmla="*/ 0 w 103853"/>
                  <a:gd name="connsiteY2" fmla="*/ 51927 h 770621"/>
                  <a:gd name="connsiteX3" fmla="*/ 51927 w 103853"/>
                  <a:gd name="connsiteY3" fmla="*/ 0 h 770621"/>
                  <a:gd name="connsiteX4" fmla="*/ 103854 w 103853"/>
                  <a:gd name="connsiteY4" fmla="*/ 51927 h 770621"/>
                  <a:gd name="connsiteX5" fmla="*/ 103854 w 103853"/>
                  <a:gd name="connsiteY5" fmla="*/ 718695 h 770621"/>
                  <a:gd name="connsiteX6" fmla="*/ 51927 w 103853"/>
                  <a:gd name="connsiteY6" fmla="*/ 770622 h 77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770621">
                    <a:moveTo>
                      <a:pt x="51927" y="770622"/>
                    </a:moveTo>
                    <a:cubicBezTo>
                      <a:pt x="23236" y="770622"/>
                      <a:pt x="0" y="747386"/>
                      <a:pt x="0" y="718695"/>
                    </a:cubicBezTo>
                    <a:lnTo>
                      <a:pt x="0" y="51927"/>
                    </a:lnTo>
                    <a:cubicBezTo>
                      <a:pt x="0" y="23236"/>
                      <a:pt x="23236" y="0"/>
                      <a:pt x="51927" y="0"/>
                    </a:cubicBezTo>
                    <a:cubicBezTo>
                      <a:pt x="80618" y="0"/>
                      <a:pt x="103854" y="23236"/>
                      <a:pt x="103854" y="51927"/>
                    </a:cubicBezTo>
                    <a:lnTo>
                      <a:pt x="103854" y="718695"/>
                    </a:lnTo>
                    <a:cubicBezTo>
                      <a:pt x="103854" y="747386"/>
                      <a:pt x="80618" y="770622"/>
                      <a:pt x="51927" y="770622"/>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7" name="Freeform: Shape 276">
                <a:extLst>
                  <a:ext uri="{FF2B5EF4-FFF2-40B4-BE49-F238E27FC236}">
                    <a16:creationId xmlns:a16="http://schemas.microsoft.com/office/drawing/2014/main" id="{55718844-13F2-5095-2440-1CBEDAF992D9}"/>
                  </a:ext>
                </a:extLst>
              </p:cNvPr>
              <p:cNvSpPr/>
              <p:nvPr/>
            </p:nvSpPr>
            <p:spPr>
              <a:xfrm>
                <a:off x="11835518" y="2437693"/>
                <a:ext cx="103854" cy="1354145"/>
              </a:xfrm>
              <a:custGeom>
                <a:avLst/>
                <a:gdLst>
                  <a:gd name="connsiteX0" fmla="*/ 51927 w 103854"/>
                  <a:gd name="connsiteY0" fmla="*/ 1354144 h 1354144"/>
                  <a:gd name="connsiteX1" fmla="*/ 0 w 103854"/>
                  <a:gd name="connsiteY1" fmla="*/ 1302218 h 1354144"/>
                  <a:gd name="connsiteX2" fmla="*/ 0 w 103854"/>
                  <a:gd name="connsiteY2" fmla="*/ 51927 h 1354144"/>
                  <a:gd name="connsiteX3" fmla="*/ 51927 w 103854"/>
                  <a:gd name="connsiteY3" fmla="*/ 0 h 1354144"/>
                  <a:gd name="connsiteX4" fmla="*/ 103854 w 103854"/>
                  <a:gd name="connsiteY4" fmla="*/ 51927 h 1354144"/>
                  <a:gd name="connsiteX5" fmla="*/ 103854 w 103854"/>
                  <a:gd name="connsiteY5" fmla="*/ 1302218 h 1354144"/>
                  <a:gd name="connsiteX6" fmla="*/ 51927 w 103854"/>
                  <a:gd name="connsiteY6" fmla="*/ 1354144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1354144"/>
                    </a:moveTo>
                    <a:cubicBezTo>
                      <a:pt x="23236" y="1354144"/>
                      <a:pt x="0" y="1330909"/>
                      <a:pt x="0" y="1302218"/>
                    </a:cubicBezTo>
                    <a:lnTo>
                      <a:pt x="0" y="51927"/>
                    </a:lnTo>
                    <a:cubicBezTo>
                      <a:pt x="0" y="23236"/>
                      <a:pt x="23236" y="0"/>
                      <a:pt x="51927" y="0"/>
                    </a:cubicBezTo>
                    <a:cubicBezTo>
                      <a:pt x="80619" y="0"/>
                      <a:pt x="103854" y="23236"/>
                      <a:pt x="103854" y="51927"/>
                    </a:cubicBezTo>
                    <a:lnTo>
                      <a:pt x="103854" y="1302218"/>
                    </a:lnTo>
                    <a:cubicBezTo>
                      <a:pt x="103854" y="1330909"/>
                      <a:pt x="80619" y="1354144"/>
                      <a:pt x="51927" y="135414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8" name="Freeform: Shape 277">
                <a:extLst>
                  <a:ext uri="{FF2B5EF4-FFF2-40B4-BE49-F238E27FC236}">
                    <a16:creationId xmlns:a16="http://schemas.microsoft.com/office/drawing/2014/main" id="{73E3D6EA-7A45-1607-A3E3-3B68FF57ACB8}"/>
                  </a:ext>
                </a:extLst>
              </p:cNvPr>
              <p:cNvSpPr/>
              <p:nvPr/>
            </p:nvSpPr>
            <p:spPr>
              <a:xfrm>
                <a:off x="10328321" y="2866244"/>
                <a:ext cx="103854" cy="925594"/>
              </a:xfrm>
              <a:custGeom>
                <a:avLst/>
                <a:gdLst>
                  <a:gd name="connsiteX0" fmla="*/ 51927 w 103854"/>
                  <a:gd name="connsiteY0" fmla="*/ 925595 h 925594"/>
                  <a:gd name="connsiteX1" fmla="*/ 0 w 103854"/>
                  <a:gd name="connsiteY1" fmla="*/ 873668 h 925594"/>
                  <a:gd name="connsiteX2" fmla="*/ 0 w 103854"/>
                  <a:gd name="connsiteY2" fmla="*/ 51927 h 925594"/>
                  <a:gd name="connsiteX3" fmla="*/ 51927 w 103854"/>
                  <a:gd name="connsiteY3" fmla="*/ 0 h 925594"/>
                  <a:gd name="connsiteX4" fmla="*/ 103854 w 103854"/>
                  <a:gd name="connsiteY4" fmla="*/ 51927 h 925594"/>
                  <a:gd name="connsiteX5" fmla="*/ 103854 w 103854"/>
                  <a:gd name="connsiteY5" fmla="*/ 873668 h 925594"/>
                  <a:gd name="connsiteX6" fmla="*/ 51927 w 103854"/>
                  <a:gd name="connsiteY6" fmla="*/ 925595 h 9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25594">
                    <a:moveTo>
                      <a:pt x="51927" y="925595"/>
                    </a:moveTo>
                    <a:cubicBezTo>
                      <a:pt x="23236" y="925595"/>
                      <a:pt x="0" y="902359"/>
                      <a:pt x="0" y="873668"/>
                    </a:cubicBezTo>
                    <a:lnTo>
                      <a:pt x="0" y="51927"/>
                    </a:lnTo>
                    <a:cubicBezTo>
                      <a:pt x="0" y="23236"/>
                      <a:pt x="23236" y="0"/>
                      <a:pt x="51927" y="0"/>
                    </a:cubicBezTo>
                    <a:cubicBezTo>
                      <a:pt x="80619" y="0"/>
                      <a:pt x="103854" y="23236"/>
                      <a:pt x="103854" y="51927"/>
                    </a:cubicBezTo>
                    <a:lnTo>
                      <a:pt x="103854" y="873668"/>
                    </a:lnTo>
                    <a:cubicBezTo>
                      <a:pt x="103854" y="902359"/>
                      <a:pt x="80619" y="925595"/>
                      <a:pt x="51927" y="92559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79" name="Freeform: Shape 278">
                <a:extLst>
                  <a:ext uri="{FF2B5EF4-FFF2-40B4-BE49-F238E27FC236}">
                    <a16:creationId xmlns:a16="http://schemas.microsoft.com/office/drawing/2014/main" id="{D3FB7ED9-36E1-1D3B-124B-E4280AE0BF01}"/>
                  </a:ext>
                </a:extLst>
              </p:cNvPr>
              <p:cNvSpPr/>
              <p:nvPr/>
            </p:nvSpPr>
            <p:spPr>
              <a:xfrm>
                <a:off x="11940282" y="2078245"/>
                <a:ext cx="103854" cy="1713593"/>
              </a:xfrm>
              <a:custGeom>
                <a:avLst/>
                <a:gdLst>
                  <a:gd name="connsiteX0" fmla="*/ 51927 w 103854"/>
                  <a:gd name="connsiteY0" fmla="*/ 1713593 h 1713592"/>
                  <a:gd name="connsiteX1" fmla="*/ 0 w 103854"/>
                  <a:gd name="connsiteY1" fmla="*/ 1661666 h 1713592"/>
                  <a:gd name="connsiteX2" fmla="*/ 0 w 103854"/>
                  <a:gd name="connsiteY2" fmla="*/ 51927 h 1713592"/>
                  <a:gd name="connsiteX3" fmla="*/ 51927 w 103854"/>
                  <a:gd name="connsiteY3" fmla="*/ 0 h 1713592"/>
                  <a:gd name="connsiteX4" fmla="*/ 103854 w 103854"/>
                  <a:gd name="connsiteY4" fmla="*/ 51927 h 1713592"/>
                  <a:gd name="connsiteX5" fmla="*/ 103854 w 103854"/>
                  <a:gd name="connsiteY5" fmla="*/ 1661666 h 1713592"/>
                  <a:gd name="connsiteX6" fmla="*/ 51927 w 103854"/>
                  <a:gd name="connsiteY6" fmla="*/ 1713593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713592">
                    <a:moveTo>
                      <a:pt x="51927" y="1713593"/>
                    </a:moveTo>
                    <a:cubicBezTo>
                      <a:pt x="23236" y="1713593"/>
                      <a:pt x="0" y="1690357"/>
                      <a:pt x="0" y="1661666"/>
                    </a:cubicBezTo>
                    <a:lnTo>
                      <a:pt x="0" y="51927"/>
                    </a:lnTo>
                    <a:cubicBezTo>
                      <a:pt x="0" y="23236"/>
                      <a:pt x="23236" y="0"/>
                      <a:pt x="51927" y="0"/>
                    </a:cubicBezTo>
                    <a:cubicBezTo>
                      <a:pt x="80619" y="0"/>
                      <a:pt x="103854" y="23236"/>
                      <a:pt x="103854" y="51927"/>
                    </a:cubicBezTo>
                    <a:lnTo>
                      <a:pt x="103854" y="1661666"/>
                    </a:lnTo>
                    <a:cubicBezTo>
                      <a:pt x="103854" y="1690357"/>
                      <a:pt x="80619" y="1713593"/>
                      <a:pt x="51927" y="171359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0" name="Freeform: Shape 279">
                <a:extLst>
                  <a:ext uri="{FF2B5EF4-FFF2-40B4-BE49-F238E27FC236}">
                    <a16:creationId xmlns:a16="http://schemas.microsoft.com/office/drawing/2014/main" id="{BE2CD479-6508-F3C2-4298-7621FD9B774B}"/>
                  </a:ext>
                </a:extLst>
              </p:cNvPr>
              <p:cNvSpPr/>
              <p:nvPr/>
            </p:nvSpPr>
            <p:spPr>
              <a:xfrm>
                <a:off x="10119805" y="2675609"/>
                <a:ext cx="103853" cy="1116229"/>
              </a:xfrm>
              <a:custGeom>
                <a:avLst/>
                <a:gdLst>
                  <a:gd name="connsiteX0" fmla="*/ 51927 w 103853"/>
                  <a:gd name="connsiteY0" fmla="*/ 1116230 h 1116229"/>
                  <a:gd name="connsiteX1" fmla="*/ 0 w 103853"/>
                  <a:gd name="connsiteY1" fmla="*/ 1064303 h 1116229"/>
                  <a:gd name="connsiteX2" fmla="*/ 0 w 103853"/>
                  <a:gd name="connsiteY2" fmla="*/ 51927 h 1116229"/>
                  <a:gd name="connsiteX3" fmla="*/ 51927 w 103853"/>
                  <a:gd name="connsiteY3" fmla="*/ 0 h 1116229"/>
                  <a:gd name="connsiteX4" fmla="*/ 103854 w 103853"/>
                  <a:gd name="connsiteY4" fmla="*/ 51927 h 1116229"/>
                  <a:gd name="connsiteX5" fmla="*/ 103854 w 103853"/>
                  <a:gd name="connsiteY5" fmla="*/ 1064303 h 1116229"/>
                  <a:gd name="connsiteX6" fmla="*/ 51927 w 103853"/>
                  <a:gd name="connsiteY6" fmla="*/ 1116230 h 11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116229">
                    <a:moveTo>
                      <a:pt x="51927" y="1116230"/>
                    </a:moveTo>
                    <a:cubicBezTo>
                      <a:pt x="23236" y="1116230"/>
                      <a:pt x="0" y="1092994"/>
                      <a:pt x="0" y="1064303"/>
                    </a:cubicBezTo>
                    <a:lnTo>
                      <a:pt x="0" y="51927"/>
                    </a:lnTo>
                    <a:cubicBezTo>
                      <a:pt x="0" y="23236"/>
                      <a:pt x="23236" y="0"/>
                      <a:pt x="51927" y="0"/>
                    </a:cubicBezTo>
                    <a:cubicBezTo>
                      <a:pt x="80618" y="0"/>
                      <a:pt x="103854" y="23236"/>
                      <a:pt x="103854" y="51927"/>
                    </a:cubicBezTo>
                    <a:lnTo>
                      <a:pt x="103854" y="1064303"/>
                    </a:lnTo>
                    <a:cubicBezTo>
                      <a:pt x="103854" y="1092994"/>
                      <a:pt x="80618" y="1116230"/>
                      <a:pt x="51927" y="111623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1" name="Freeform: Shape 280">
                <a:extLst>
                  <a:ext uri="{FF2B5EF4-FFF2-40B4-BE49-F238E27FC236}">
                    <a16:creationId xmlns:a16="http://schemas.microsoft.com/office/drawing/2014/main" id="{B0CFEB4A-45B2-070F-2CAD-10E54B237EE4}"/>
                  </a:ext>
                </a:extLst>
              </p:cNvPr>
              <p:cNvSpPr/>
              <p:nvPr/>
            </p:nvSpPr>
            <p:spPr>
              <a:xfrm>
                <a:off x="10223759" y="2558419"/>
                <a:ext cx="103853" cy="1233419"/>
              </a:xfrm>
              <a:custGeom>
                <a:avLst/>
                <a:gdLst>
                  <a:gd name="connsiteX0" fmla="*/ 51927 w 103853"/>
                  <a:gd name="connsiteY0" fmla="*/ 1233419 h 1233418"/>
                  <a:gd name="connsiteX1" fmla="*/ 0 w 103853"/>
                  <a:gd name="connsiteY1" fmla="*/ 1181492 h 1233418"/>
                  <a:gd name="connsiteX2" fmla="*/ 0 w 103853"/>
                  <a:gd name="connsiteY2" fmla="*/ 51927 h 1233418"/>
                  <a:gd name="connsiteX3" fmla="*/ 51927 w 103853"/>
                  <a:gd name="connsiteY3" fmla="*/ 0 h 1233418"/>
                  <a:gd name="connsiteX4" fmla="*/ 103854 w 103853"/>
                  <a:gd name="connsiteY4" fmla="*/ 51927 h 1233418"/>
                  <a:gd name="connsiteX5" fmla="*/ 103854 w 103853"/>
                  <a:gd name="connsiteY5" fmla="*/ 1181492 h 1233418"/>
                  <a:gd name="connsiteX6" fmla="*/ 51927 w 103853"/>
                  <a:gd name="connsiteY6" fmla="*/ 1233419 h 12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233418">
                    <a:moveTo>
                      <a:pt x="51927" y="1233419"/>
                    </a:moveTo>
                    <a:cubicBezTo>
                      <a:pt x="23236" y="1233419"/>
                      <a:pt x="0" y="1210183"/>
                      <a:pt x="0" y="1181492"/>
                    </a:cubicBezTo>
                    <a:lnTo>
                      <a:pt x="0" y="51927"/>
                    </a:lnTo>
                    <a:cubicBezTo>
                      <a:pt x="0" y="23236"/>
                      <a:pt x="23236" y="0"/>
                      <a:pt x="51927" y="0"/>
                    </a:cubicBezTo>
                    <a:cubicBezTo>
                      <a:pt x="80618" y="0"/>
                      <a:pt x="103854" y="23236"/>
                      <a:pt x="103854" y="51927"/>
                    </a:cubicBezTo>
                    <a:lnTo>
                      <a:pt x="103854" y="1181492"/>
                    </a:lnTo>
                    <a:cubicBezTo>
                      <a:pt x="103854" y="1210183"/>
                      <a:pt x="80618" y="1233419"/>
                      <a:pt x="51927" y="1233419"/>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2" name="Freeform: Shape 281">
                <a:extLst>
                  <a:ext uri="{FF2B5EF4-FFF2-40B4-BE49-F238E27FC236}">
                    <a16:creationId xmlns:a16="http://schemas.microsoft.com/office/drawing/2014/main" id="{6F713626-94D1-B9AE-7099-DAE2B346572F}"/>
                  </a:ext>
                </a:extLst>
              </p:cNvPr>
              <p:cNvSpPr/>
              <p:nvPr/>
            </p:nvSpPr>
            <p:spPr>
              <a:xfrm>
                <a:off x="9522643" y="2339800"/>
                <a:ext cx="103854" cy="1452038"/>
              </a:xfrm>
              <a:custGeom>
                <a:avLst/>
                <a:gdLst>
                  <a:gd name="connsiteX0" fmla="*/ 51927 w 103854"/>
                  <a:gd name="connsiteY0" fmla="*/ 1452038 h 1452037"/>
                  <a:gd name="connsiteX1" fmla="*/ 0 w 103854"/>
                  <a:gd name="connsiteY1" fmla="*/ 1400111 h 1452037"/>
                  <a:gd name="connsiteX2" fmla="*/ 0 w 103854"/>
                  <a:gd name="connsiteY2" fmla="*/ 51927 h 1452037"/>
                  <a:gd name="connsiteX3" fmla="*/ 51927 w 103854"/>
                  <a:gd name="connsiteY3" fmla="*/ 0 h 1452037"/>
                  <a:gd name="connsiteX4" fmla="*/ 103854 w 103854"/>
                  <a:gd name="connsiteY4" fmla="*/ 51927 h 1452037"/>
                  <a:gd name="connsiteX5" fmla="*/ 103854 w 103854"/>
                  <a:gd name="connsiteY5" fmla="*/ 1400111 h 1452037"/>
                  <a:gd name="connsiteX6" fmla="*/ 51927 w 103854"/>
                  <a:gd name="connsiteY6" fmla="*/ 1452038 h 145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452037">
                    <a:moveTo>
                      <a:pt x="51927" y="1452038"/>
                    </a:moveTo>
                    <a:cubicBezTo>
                      <a:pt x="23236" y="1452038"/>
                      <a:pt x="0" y="1428802"/>
                      <a:pt x="0" y="1400111"/>
                    </a:cubicBezTo>
                    <a:lnTo>
                      <a:pt x="0" y="51927"/>
                    </a:lnTo>
                    <a:cubicBezTo>
                      <a:pt x="0" y="23236"/>
                      <a:pt x="23236" y="0"/>
                      <a:pt x="51927" y="0"/>
                    </a:cubicBezTo>
                    <a:cubicBezTo>
                      <a:pt x="80619" y="0"/>
                      <a:pt x="103854" y="23236"/>
                      <a:pt x="103854" y="51927"/>
                    </a:cubicBezTo>
                    <a:lnTo>
                      <a:pt x="103854" y="1400111"/>
                    </a:lnTo>
                    <a:cubicBezTo>
                      <a:pt x="103854" y="1428802"/>
                      <a:pt x="80619" y="1452038"/>
                      <a:pt x="51927" y="145203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3" name="Freeform: Shape 282">
                <a:extLst>
                  <a:ext uri="{FF2B5EF4-FFF2-40B4-BE49-F238E27FC236}">
                    <a16:creationId xmlns:a16="http://schemas.microsoft.com/office/drawing/2014/main" id="{6B27392C-E721-B829-0968-D5227B10D2FC}"/>
                  </a:ext>
                </a:extLst>
              </p:cNvPr>
              <p:cNvSpPr/>
              <p:nvPr/>
            </p:nvSpPr>
            <p:spPr>
              <a:xfrm>
                <a:off x="11326149" y="2883115"/>
                <a:ext cx="103854" cy="908723"/>
              </a:xfrm>
              <a:custGeom>
                <a:avLst/>
                <a:gdLst>
                  <a:gd name="connsiteX0" fmla="*/ 51927 w 103854"/>
                  <a:gd name="connsiteY0" fmla="*/ 908723 h 908723"/>
                  <a:gd name="connsiteX1" fmla="*/ 0 w 103854"/>
                  <a:gd name="connsiteY1" fmla="*/ 856796 h 908723"/>
                  <a:gd name="connsiteX2" fmla="*/ 0 w 103854"/>
                  <a:gd name="connsiteY2" fmla="*/ 51927 h 908723"/>
                  <a:gd name="connsiteX3" fmla="*/ 51927 w 103854"/>
                  <a:gd name="connsiteY3" fmla="*/ 0 h 908723"/>
                  <a:gd name="connsiteX4" fmla="*/ 103854 w 103854"/>
                  <a:gd name="connsiteY4" fmla="*/ 51927 h 908723"/>
                  <a:gd name="connsiteX5" fmla="*/ 103854 w 103854"/>
                  <a:gd name="connsiteY5" fmla="*/ 856796 h 908723"/>
                  <a:gd name="connsiteX6" fmla="*/ 51927 w 103854"/>
                  <a:gd name="connsiteY6" fmla="*/ 908723 h 90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08723">
                    <a:moveTo>
                      <a:pt x="51927" y="908723"/>
                    </a:moveTo>
                    <a:cubicBezTo>
                      <a:pt x="23236" y="908723"/>
                      <a:pt x="0" y="885488"/>
                      <a:pt x="0" y="856796"/>
                    </a:cubicBezTo>
                    <a:lnTo>
                      <a:pt x="0" y="51927"/>
                    </a:lnTo>
                    <a:cubicBezTo>
                      <a:pt x="0" y="23236"/>
                      <a:pt x="23236" y="0"/>
                      <a:pt x="51927" y="0"/>
                    </a:cubicBezTo>
                    <a:cubicBezTo>
                      <a:pt x="80618" y="0"/>
                      <a:pt x="103854" y="23236"/>
                      <a:pt x="103854" y="51927"/>
                    </a:cubicBezTo>
                    <a:lnTo>
                      <a:pt x="103854" y="856796"/>
                    </a:lnTo>
                    <a:cubicBezTo>
                      <a:pt x="103854" y="885488"/>
                      <a:pt x="80618" y="908723"/>
                      <a:pt x="51927" y="90872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4" name="Freeform: Shape 283">
                <a:extLst>
                  <a:ext uri="{FF2B5EF4-FFF2-40B4-BE49-F238E27FC236}">
                    <a16:creationId xmlns:a16="http://schemas.microsoft.com/office/drawing/2014/main" id="{A5344898-638F-EB9B-EDBC-17B14B4C1E2C}"/>
                  </a:ext>
                </a:extLst>
              </p:cNvPr>
              <p:cNvSpPr/>
              <p:nvPr/>
            </p:nvSpPr>
            <p:spPr>
              <a:xfrm>
                <a:off x="11640943" y="2802194"/>
                <a:ext cx="103854" cy="989644"/>
              </a:xfrm>
              <a:custGeom>
                <a:avLst/>
                <a:gdLst>
                  <a:gd name="connsiteX0" fmla="*/ 51927 w 103854"/>
                  <a:gd name="connsiteY0" fmla="*/ 989645 h 989644"/>
                  <a:gd name="connsiteX1" fmla="*/ 0 w 103854"/>
                  <a:gd name="connsiteY1" fmla="*/ 937718 h 989644"/>
                  <a:gd name="connsiteX2" fmla="*/ 0 w 103854"/>
                  <a:gd name="connsiteY2" fmla="*/ 51927 h 989644"/>
                  <a:gd name="connsiteX3" fmla="*/ 51927 w 103854"/>
                  <a:gd name="connsiteY3" fmla="*/ 0 h 989644"/>
                  <a:gd name="connsiteX4" fmla="*/ 103854 w 103854"/>
                  <a:gd name="connsiteY4" fmla="*/ 51927 h 989644"/>
                  <a:gd name="connsiteX5" fmla="*/ 103854 w 103854"/>
                  <a:gd name="connsiteY5" fmla="*/ 937718 h 989644"/>
                  <a:gd name="connsiteX6" fmla="*/ 51927 w 103854"/>
                  <a:gd name="connsiteY6" fmla="*/ 989645 h 98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89644">
                    <a:moveTo>
                      <a:pt x="51927" y="989645"/>
                    </a:moveTo>
                    <a:cubicBezTo>
                      <a:pt x="23236" y="989645"/>
                      <a:pt x="0" y="966409"/>
                      <a:pt x="0" y="937718"/>
                    </a:cubicBezTo>
                    <a:lnTo>
                      <a:pt x="0" y="51927"/>
                    </a:lnTo>
                    <a:cubicBezTo>
                      <a:pt x="0" y="23236"/>
                      <a:pt x="23236" y="0"/>
                      <a:pt x="51927" y="0"/>
                    </a:cubicBezTo>
                    <a:cubicBezTo>
                      <a:pt x="80619" y="0"/>
                      <a:pt x="103854" y="23236"/>
                      <a:pt x="103854" y="51927"/>
                    </a:cubicBezTo>
                    <a:lnTo>
                      <a:pt x="103854" y="937718"/>
                    </a:lnTo>
                    <a:cubicBezTo>
                      <a:pt x="103854" y="966409"/>
                      <a:pt x="80619" y="989645"/>
                      <a:pt x="51927" y="98964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85" name="Freeform: Shape 284">
                <a:extLst>
                  <a:ext uri="{FF2B5EF4-FFF2-40B4-BE49-F238E27FC236}">
                    <a16:creationId xmlns:a16="http://schemas.microsoft.com/office/drawing/2014/main" id="{A484CAAF-8C2B-DD8F-0546-A566B130FD6E}"/>
                  </a:ext>
                </a:extLst>
              </p:cNvPr>
              <p:cNvSpPr/>
              <p:nvPr/>
            </p:nvSpPr>
            <p:spPr>
              <a:xfrm>
                <a:off x="9803999" y="3156389"/>
                <a:ext cx="103853" cy="635449"/>
              </a:xfrm>
              <a:custGeom>
                <a:avLst/>
                <a:gdLst>
                  <a:gd name="connsiteX0" fmla="*/ 51927 w 103853"/>
                  <a:gd name="connsiteY0" fmla="*/ 635450 h 635449"/>
                  <a:gd name="connsiteX1" fmla="*/ 0 w 103853"/>
                  <a:gd name="connsiteY1" fmla="*/ 583523 h 635449"/>
                  <a:gd name="connsiteX2" fmla="*/ 0 w 103853"/>
                  <a:gd name="connsiteY2" fmla="*/ 51927 h 635449"/>
                  <a:gd name="connsiteX3" fmla="*/ 51927 w 103853"/>
                  <a:gd name="connsiteY3" fmla="*/ 0 h 635449"/>
                  <a:gd name="connsiteX4" fmla="*/ 103854 w 103853"/>
                  <a:gd name="connsiteY4" fmla="*/ 51927 h 635449"/>
                  <a:gd name="connsiteX5" fmla="*/ 103854 w 103853"/>
                  <a:gd name="connsiteY5" fmla="*/ 583523 h 635449"/>
                  <a:gd name="connsiteX6" fmla="*/ 51927 w 103853"/>
                  <a:gd name="connsiteY6" fmla="*/ 635450 h 63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635449">
                    <a:moveTo>
                      <a:pt x="51927" y="635450"/>
                    </a:moveTo>
                    <a:cubicBezTo>
                      <a:pt x="23236" y="635450"/>
                      <a:pt x="0" y="612214"/>
                      <a:pt x="0" y="583523"/>
                    </a:cubicBezTo>
                    <a:lnTo>
                      <a:pt x="0" y="51927"/>
                    </a:lnTo>
                    <a:cubicBezTo>
                      <a:pt x="0" y="23236"/>
                      <a:pt x="23236" y="0"/>
                      <a:pt x="51927" y="0"/>
                    </a:cubicBezTo>
                    <a:cubicBezTo>
                      <a:pt x="80618" y="0"/>
                      <a:pt x="103854" y="23236"/>
                      <a:pt x="103854" y="51927"/>
                    </a:cubicBezTo>
                    <a:lnTo>
                      <a:pt x="103854" y="583523"/>
                    </a:lnTo>
                    <a:cubicBezTo>
                      <a:pt x="103854" y="612214"/>
                      <a:pt x="80618" y="635450"/>
                      <a:pt x="51927" y="63545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2" name="Freeform: Shape 241">
                <a:extLst>
                  <a:ext uri="{FF2B5EF4-FFF2-40B4-BE49-F238E27FC236}">
                    <a16:creationId xmlns:a16="http://schemas.microsoft.com/office/drawing/2014/main" id="{123B5948-BD69-43EA-5544-EDE51CBCE05C}"/>
                  </a:ext>
                </a:extLst>
              </p:cNvPr>
              <p:cNvSpPr/>
              <p:nvPr/>
            </p:nvSpPr>
            <p:spPr>
              <a:xfrm>
                <a:off x="5687618" y="2189474"/>
                <a:ext cx="103854" cy="1713593"/>
              </a:xfrm>
              <a:custGeom>
                <a:avLst/>
                <a:gdLst>
                  <a:gd name="connsiteX0" fmla="*/ 51927 w 103854"/>
                  <a:gd name="connsiteY0" fmla="*/ 1713593 h 1713592"/>
                  <a:gd name="connsiteX1" fmla="*/ 103854 w 103854"/>
                  <a:gd name="connsiteY1" fmla="*/ 1661666 h 1713592"/>
                  <a:gd name="connsiteX2" fmla="*/ 103854 w 103854"/>
                  <a:gd name="connsiteY2" fmla="*/ 51927 h 1713592"/>
                  <a:gd name="connsiteX3" fmla="*/ 51927 w 103854"/>
                  <a:gd name="connsiteY3" fmla="*/ 0 h 1713592"/>
                  <a:gd name="connsiteX4" fmla="*/ 0 w 103854"/>
                  <a:gd name="connsiteY4" fmla="*/ 51927 h 1713592"/>
                  <a:gd name="connsiteX5" fmla="*/ 0 w 103854"/>
                  <a:gd name="connsiteY5" fmla="*/ 1661666 h 1713592"/>
                  <a:gd name="connsiteX6" fmla="*/ 51927 w 103854"/>
                  <a:gd name="connsiteY6" fmla="*/ 1713593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713592">
                    <a:moveTo>
                      <a:pt x="51927" y="1713593"/>
                    </a:moveTo>
                    <a:cubicBezTo>
                      <a:pt x="80618" y="1713593"/>
                      <a:pt x="103854" y="1690357"/>
                      <a:pt x="103854" y="1661666"/>
                    </a:cubicBezTo>
                    <a:lnTo>
                      <a:pt x="103854" y="51927"/>
                    </a:lnTo>
                    <a:cubicBezTo>
                      <a:pt x="103854" y="23236"/>
                      <a:pt x="80618" y="0"/>
                      <a:pt x="51927" y="0"/>
                    </a:cubicBezTo>
                    <a:cubicBezTo>
                      <a:pt x="23236" y="0"/>
                      <a:pt x="0" y="23236"/>
                      <a:pt x="0" y="51927"/>
                    </a:cubicBezTo>
                    <a:lnTo>
                      <a:pt x="0" y="1661666"/>
                    </a:lnTo>
                    <a:cubicBezTo>
                      <a:pt x="0" y="1690357"/>
                      <a:pt x="23236" y="1713593"/>
                      <a:pt x="51927" y="171359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3" name="Freeform: Shape 242">
                <a:extLst>
                  <a:ext uri="{FF2B5EF4-FFF2-40B4-BE49-F238E27FC236}">
                    <a16:creationId xmlns:a16="http://schemas.microsoft.com/office/drawing/2014/main" id="{F2D405A7-E9B3-F3F3-B163-63B9104CD5F4}"/>
                  </a:ext>
                </a:extLst>
              </p:cNvPr>
              <p:cNvSpPr/>
              <p:nvPr/>
            </p:nvSpPr>
            <p:spPr>
              <a:xfrm>
                <a:off x="4915077" y="2548922"/>
                <a:ext cx="103854" cy="1354145"/>
              </a:xfrm>
              <a:custGeom>
                <a:avLst/>
                <a:gdLst>
                  <a:gd name="connsiteX0" fmla="*/ 51927 w 103854"/>
                  <a:gd name="connsiteY0" fmla="*/ 1354144 h 1354144"/>
                  <a:gd name="connsiteX1" fmla="*/ 103854 w 103854"/>
                  <a:gd name="connsiteY1" fmla="*/ 1302218 h 1354144"/>
                  <a:gd name="connsiteX2" fmla="*/ 103854 w 103854"/>
                  <a:gd name="connsiteY2" fmla="*/ 51927 h 1354144"/>
                  <a:gd name="connsiteX3" fmla="*/ 51927 w 103854"/>
                  <a:gd name="connsiteY3" fmla="*/ 0 h 1354144"/>
                  <a:gd name="connsiteX4" fmla="*/ 0 w 103854"/>
                  <a:gd name="connsiteY4" fmla="*/ 51927 h 1354144"/>
                  <a:gd name="connsiteX5" fmla="*/ 0 w 103854"/>
                  <a:gd name="connsiteY5" fmla="*/ 1302218 h 1354144"/>
                  <a:gd name="connsiteX6" fmla="*/ 51927 w 103854"/>
                  <a:gd name="connsiteY6" fmla="*/ 1354144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1354144"/>
                    </a:moveTo>
                    <a:cubicBezTo>
                      <a:pt x="80618" y="1354144"/>
                      <a:pt x="103854" y="1330909"/>
                      <a:pt x="103854" y="1302218"/>
                    </a:cubicBezTo>
                    <a:lnTo>
                      <a:pt x="103854" y="51927"/>
                    </a:lnTo>
                    <a:cubicBezTo>
                      <a:pt x="103854" y="23236"/>
                      <a:pt x="80618" y="0"/>
                      <a:pt x="51927" y="0"/>
                    </a:cubicBezTo>
                    <a:cubicBezTo>
                      <a:pt x="23236" y="0"/>
                      <a:pt x="0" y="23236"/>
                      <a:pt x="0" y="51927"/>
                    </a:cubicBezTo>
                    <a:lnTo>
                      <a:pt x="0" y="1302218"/>
                    </a:lnTo>
                    <a:cubicBezTo>
                      <a:pt x="0" y="1330909"/>
                      <a:pt x="23236" y="1354144"/>
                      <a:pt x="51927" y="135414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4" name="Freeform: Shape 243">
                <a:extLst>
                  <a:ext uri="{FF2B5EF4-FFF2-40B4-BE49-F238E27FC236}">
                    <a16:creationId xmlns:a16="http://schemas.microsoft.com/office/drawing/2014/main" id="{19823CCF-E980-8C75-26BC-181A35496F63}"/>
                  </a:ext>
                </a:extLst>
              </p:cNvPr>
              <p:cNvSpPr/>
              <p:nvPr/>
            </p:nvSpPr>
            <p:spPr>
              <a:xfrm>
                <a:off x="5477788" y="1905188"/>
                <a:ext cx="103854" cy="1997879"/>
              </a:xfrm>
              <a:custGeom>
                <a:avLst/>
                <a:gdLst>
                  <a:gd name="connsiteX0" fmla="*/ 51927 w 103854"/>
                  <a:gd name="connsiteY0" fmla="*/ 1997878 h 1997878"/>
                  <a:gd name="connsiteX1" fmla="*/ 103854 w 103854"/>
                  <a:gd name="connsiteY1" fmla="*/ 1945951 h 1997878"/>
                  <a:gd name="connsiteX2" fmla="*/ 103854 w 103854"/>
                  <a:gd name="connsiteY2" fmla="*/ 51927 h 1997878"/>
                  <a:gd name="connsiteX3" fmla="*/ 51927 w 103854"/>
                  <a:gd name="connsiteY3" fmla="*/ 0 h 1997878"/>
                  <a:gd name="connsiteX4" fmla="*/ 0 w 103854"/>
                  <a:gd name="connsiteY4" fmla="*/ 51927 h 1997878"/>
                  <a:gd name="connsiteX5" fmla="*/ 0 w 103854"/>
                  <a:gd name="connsiteY5" fmla="*/ 1945951 h 1997878"/>
                  <a:gd name="connsiteX6" fmla="*/ 51927 w 103854"/>
                  <a:gd name="connsiteY6" fmla="*/ 1997878 h 199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997878">
                    <a:moveTo>
                      <a:pt x="51927" y="1997878"/>
                    </a:moveTo>
                    <a:cubicBezTo>
                      <a:pt x="80618" y="1997878"/>
                      <a:pt x="103854" y="1974643"/>
                      <a:pt x="103854" y="1945951"/>
                    </a:cubicBezTo>
                    <a:lnTo>
                      <a:pt x="103854" y="51927"/>
                    </a:lnTo>
                    <a:cubicBezTo>
                      <a:pt x="103854" y="23236"/>
                      <a:pt x="80618" y="0"/>
                      <a:pt x="51927" y="0"/>
                    </a:cubicBezTo>
                    <a:cubicBezTo>
                      <a:pt x="23236" y="0"/>
                      <a:pt x="0" y="23236"/>
                      <a:pt x="0" y="51927"/>
                    </a:cubicBezTo>
                    <a:lnTo>
                      <a:pt x="0" y="1945951"/>
                    </a:lnTo>
                    <a:cubicBezTo>
                      <a:pt x="0" y="1974643"/>
                      <a:pt x="23236" y="1997878"/>
                      <a:pt x="51927" y="199787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5" name="Freeform: Shape 244">
                <a:extLst>
                  <a:ext uri="{FF2B5EF4-FFF2-40B4-BE49-F238E27FC236}">
                    <a16:creationId xmlns:a16="http://schemas.microsoft.com/office/drawing/2014/main" id="{5294F5C8-71B0-1242-0877-B66AE7867B8E}"/>
                  </a:ext>
                </a:extLst>
              </p:cNvPr>
              <p:cNvSpPr/>
              <p:nvPr/>
            </p:nvSpPr>
            <p:spPr>
              <a:xfrm>
                <a:off x="3392220" y="3125172"/>
                <a:ext cx="103854" cy="777895"/>
              </a:xfrm>
              <a:custGeom>
                <a:avLst/>
                <a:gdLst>
                  <a:gd name="connsiteX0" fmla="*/ 51927 w 103854"/>
                  <a:gd name="connsiteY0" fmla="*/ 777896 h 777895"/>
                  <a:gd name="connsiteX1" fmla="*/ 103854 w 103854"/>
                  <a:gd name="connsiteY1" fmla="*/ 725969 h 777895"/>
                  <a:gd name="connsiteX2" fmla="*/ 103854 w 103854"/>
                  <a:gd name="connsiteY2" fmla="*/ 51927 h 777895"/>
                  <a:gd name="connsiteX3" fmla="*/ 51927 w 103854"/>
                  <a:gd name="connsiteY3" fmla="*/ 0 h 777895"/>
                  <a:gd name="connsiteX4" fmla="*/ 0 w 103854"/>
                  <a:gd name="connsiteY4" fmla="*/ 51927 h 777895"/>
                  <a:gd name="connsiteX5" fmla="*/ 0 w 103854"/>
                  <a:gd name="connsiteY5" fmla="*/ 725969 h 777895"/>
                  <a:gd name="connsiteX6" fmla="*/ 51927 w 103854"/>
                  <a:gd name="connsiteY6" fmla="*/ 777896 h 7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7895">
                    <a:moveTo>
                      <a:pt x="51927" y="777896"/>
                    </a:moveTo>
                    <a:cubicBezTo>
                      <a:pt x="80618" y="777896"/>
                      <a:pt x="103854" y="754660"/>
                      <a:pt x="103854" y="725969"/>
                    </a:cubicBezTo>
                    <a:lnTo>
                      <a:pt x="103854" y="51927"/>
                    </a:lnTo>
                    <a:cubicBezTo>
                      <a:pt x="103854" y="23236"/>
                      <a:pt x="80618" y="0"/>
                      <a:pt x="51927" y="0"/>
                    </a:cubicBezTo>
                    <a:cubicBezTo>
                      <a:pt x="23236" y="0"/>
                      <a:pt x="0" y="23236"/>
                      <a:pt x="0" y="51927"/>
                    </a:cubicBezTo>
                    <a:lnTo>
                      <a:pt x="0" y="725969"/>
                    </a:lnTo>
                    <a:cubicBezTo>
                      <a:pt x="0" y="754660"/>
                      <a:pt x="23236" y="777896"/>
                      <a:pt x="51927" y="77789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6" name="Freeform: Shape 245">
                <a:extLst>
                  <a:ext uri="{FF2B5EF4-FFF2-40B4-BE49-F238E27FC236}">
                    <a16:creationId xmlns:a16="http://schemas.microsoft.com/office/drawing/2014/main" id="{416310E3-170D-E8F6-88F8-483BCD663CFD}"/>
                  </a:ext>
                </a:extLst>
              </p:cNvPr>
              <p:cNvSpPr/>
              <p:nvPr/>
            </p:nvSpPr>
            <p:spPr>
              <a:xfrm>
                <a:off x="4392169" y="2878064"/>
                <a:ext cx="103854" cy="1025003"/>
              </a:xfrm>
              <a:custGeom>
                <a:avLst/>
                <a:gdLst>
                  <a:gd name="connsiteX0" fmla="*/ 51927 w 103854"/>
                  <a:gd name="connsiteY0" fmla="*/ 1025004 h 1025003"/>
                  <a:gd name="connsiteX1" fmla="*/ 103854 w 103854"/>
                  <a:gd name="connsiteY1" fmla="*/ 973077 h 1025003"/>
                  <a:gd name="connsiteX2" fmla="*/ 103854 w 103854"/>
                  <a:gd name="connsiteY2" fmla="*/ 51927 h 1025003"/>
                  <a:gd name="connsiteX3" fmla="*/ 51927 w 103854"/>
                  <a:gd name="connsiteY3" fmla="*/ 0 h 1025003"/>
                  <a:gd name="connsiteX4" fmla="*/ 0 w 103854"/>
                  <a:gd name="connsiteY4" fmla="*/ 51927 h 1025003"/>
                  <a:gd name="connsiteX5" fmla="*/ 0 w 103854"/>
                  <a:gd name="connsiteY5" fmla="*/ 973077 h 1025003"/>
                  <a:gd name="connsiteX6" fmla="*/ 51927 w 103854"/>
                  <a:gd name="connsiteY6" fmla="*/ 1025004 h 102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25003">
                    <a:moveTo>
                      <a:pt x="51927" y="1025004"/>
                    </a:moveTo>
                    <a:cubicBezTo>
                      <a:pt x="80618" y="1025004"/>
                      <a:pt x="103854" y="1001768"/>
                      <a:pt x="103854" y="973077"/>
                    </a:cubicBezTo>
                    <a:lnTo>
                      <a:pt x="103854" y="51927"/>
                    </a:lnTo>
                    <a:cubicBezTo>
                      <a:pt x="103854" y="23236"/>
                      <a:pt x="80618" y="0"/>
                      <a:pt x="51927" y="0"/>
                    </a:cubicBezTo>
                    <a:cubicBezTo>
                      <a:pt x="23236" y="0"/>
                      <a:pt x="0" y="23236"/>
                      <a:pt x="0" y="51927"/>
                    </a:cubicBezTo>
                    <a:lnTo>
                      <a:pt x="0" y="973077"/>
                    </a:lnTo>
                    <a:cubicBezTo>
                      <a:pt x="0" y="1001768"/>
                      <a:pt x="23236" y="1025004"/>
                      <a:pt x="51927" y="102500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7" name="Freeform: Shape 246">
                <a:extLst>
                  <a:ext uri="{FF2B5EF4-FFF2-40B4-BE49-F238E27FC236}">
                    <a16:creationId xmlns:a16="http://schemas.microsoft.com/office/drawing/2014/main" id="{B13AC800-E6FE-6AFA-0852-4594025DA9FE}"/>
                  </a:ext>
                </a:extLst>
              </p:cNvPr>
              <p:cNvSpPr/>
              <p:nvPr/>
            </p:nvSpPr>
            <p:spPr>
              <a:xfrm>
                <a:off x="5581844" y="1658484"/>
                <a:ext cx="103854" cy="2244583"/>
              </a:xfrm>
              <a:custGeom>
                <a:avLst/>
                <a:gdLst>
                  <a:gd name="connsiteX0" fmla="*/ 51927 w 103854"/>
                  <a:gd name="connsiteY0" fmla="*/ 2244582 h 2244582"/>
                  <a:gd name="connsiteX1" fmla="*/ 103854 w 103854"/>
                  <a:gd name="connsiteY1" fmla="*/ 2192655 h 2244582"/>
                  <a:gd name="connsiteX2" fmla="*/ 103854 w 103854"/>
                  <a:gd name="connsiteY2" fmla="*/ 51927 h 2244582"/>
                  <a:gd name="connsiteX3" fmla="*/ 51927 w 103854"/>
                  <a:gd name="connsiteY3" fmla="*/ 0 h 2244582"/>
                  <a:gd name="connsiteX4" fmla="*/ 0 w 103854"/>
                  <a:gd name="connsiteY4" fmla="*/ 51927 h 2244582"/>
                  <a:gd name="connsiteX5" fmla="*/ 0 w 103854"/>
                  <a:gd name="connsiteY5" fmla="*/ 2192554 h 2244582"/>
                  <a:gd name="connsiteX6" fmla="*/ 51927 w 103854"/>
                  <a:gd name="connsiteY6" fmla="*/ 2244481 h 224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2244582">
                    <a:moveTo>
                      <a:pt x="51927" y="2244582"/>
                    </a:moveTo>
                    <a:cubicBezTo>
                      <a:pt x="80618" y="2244582"/>
                      <a:pt x="103854" y="2221347"/>
                      <a:pt x="103854" y="2192655"/>
                    </a:cubicBezTo>
                    <a:lnTo>
                      <a:pt x="103854" y="51927"/>
                    </a:lnTo>
                    <a:cubicBezTo>
                      <a:pt x="103854" y="23236"/>
                      <a:pt x="80618" y="0"/>
                      <a:pt x="51927" y="0"/>
                    </a:cubicBezTo>
                    <a:cubicBezTo>
                      <a:pt x="23236" y="0"/>
                      <a:pt x="0" y="23236"/>
                      <a:pt x="0" y="51927"/>
                    </a:cubicBezTo>
                    <a:lnTo>
                      <a:pt x="0" y="2192554"/>
                    </a:lnTo>
                    <a:cubicBezTo>
                      <a:pt x="0" y="2221246"/>
                      <a:pt x="23236" y="2244481"/>
                      <a:pt x="51927" y="2244481"/>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8" name="Freeform: Shape 247">
                <a:extLst>
                  <a:ext uri="{FF2B5EF4-FFF2-40B4-BE49-F238E27FC236}">
                    <a16:creationId xmlns:a16="http://schemas.microsoft.com/office/drawing/2014/main" id="{2AA399ED-5CD7-20A4-FAE8-A80B1ABD7DBA}"/>
                  </a:ext>
                </a:extLst>
              </p:cNvPr>
              <p:cNvSpPr/>
              <p:nvPr/>
            </p:nvSpPr>
            <p:spPr>
              <a:xfrm>
                <a:off x="2675344" y="1905188"/>
                <a:ext cx="103854" cy="1997879"/>
              </a:xfrm>
              <a:custGeom>
                <a:avLst/>
                <a:gdLst>
                  <a:gd name="connsiteX0" fmla="*/ 51927 w 103854"/>
                  <a:gd name="connsiteY0" fmla="*/ 1997878 h 1997878"/>
                  <a:gd name="connsiteX1" fmla="*/ 103854 w 103854"/>
                  <a:gd name="connsiteY1" fmla="*/ 1945951 h 1997878"/>
                  <a:gd name="connsiteX2" fmla="*/ 103854 w 103854"/>
                  <a:gd name="connsiteY2" fmla="*/ 51927 h 1997878"/>
                  <a:gd name="connsiteX3" fmla="*/ 51927 w 103854"/>
                  <a:gd name="connsiteY3" fmla="*/ 0 h 1997878"/>
                  <a:gd name="connsiteX4" fmla="*/ 0 w 103854"/>
                  <a:gd name="connsiteY4" fmla="*/ 51927 h 1997878"/>
                  <a:gd name="connsiteX5" fmla="*/ 0 w 103854"/>
                  <a:gd name="connsiteY5" fmla="*/ 1945951 h 1997878"/>
                  <a:gd name="connsiteX6" fmla="*/ 51927 w 103854"/>
                  <a:gd name="connsiteY6" fmla="*/ 1997878 h 199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997878">
                    <a:moveTo>
                      <a:pt x="51927" y="1997878"/>
                    </a:moveTo>
                    <a:cubicBezTo>
                      <a:pt x="80618" y="1997878"/>
                      <a:pt x="103854" y="1974643"/>
                      <a:pt x="103854" y="1945951"/>
                    </a:cubicBezTo>
                    <a:lnTo>
                      <a:pt x="103854" y="51927"/>
                    </a:lnTo>
                    <a:cubicBezTo>
                      <a:pt x="103854" y="23236"/>
                      <a:pt x="80618" y="0"/>
                      <a:pt x="51927" y="0"/>
                    </a:cubicBezTo>
                    <a:cubicBezTo>
                      <a:pt x="23236" y="0"/>
                      <a:pt x="0" y="23236"/>
                      <a:pt x="0" y="51927"/>
                    </a:cubicBezTo>
                    <a:lnTo>
                      <a:pt x="0" y="1945951"/>
                    </a:lnTo>
                    <a:cubicBezTo>
                      <a:pt x="0" y="1974643"/>
                      <a:pt x="23236" y="1997878"/>
                      <a:pt x="51927" y="199787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9" name="Freeform: Shape 248">
                <a:extLst>
                  <a:ext uri="{FF2B5EF4-FFF2-40B4-BE49-F238E27FC236}">
                    <a16:creationId xmlns:a16="http://schemas.microsoft.com/office/drawing/2014/main" id="{67AD874F-0E65-E2E0-C15B-D7CC006227F8}"/>
                  </a:ext>
                </a:extLst>
              </p:cNvPr>
              <p:cNvSpPr/>
              <p:nvPr/>
            </p:nvSpPr>
            <p:spPr>
              <a:xfrm>
                <a:off x="2779299" y="1658484"/>
                <a:ext cx="103854" cy="2244583"/>
              </a:xfrm>
              <a:custGeom>
                <a:avLst/>
                <a:gdLst>
                  <a:gd name="connsiteX0" fmla="*/ 51927 w 103854"/>
                  <a:gd name="connsiteY0" fmla="*/ 2244582 h 2244582"/>
                  <a:gd name="connsiteX1" fmla="*/ 103854 w 103854"/>
                  <a:gd name="connsiteY1" fmla="*/ 2192655 h 2244582"/>
                  <a:gd name="connsiteX2" fmla="*/ 103854 w 103854"/>
                  <a:gd name="connsiteY2" fmla="*/ 51927 h 2244582"/>
                  <a:gd name="connsiteX3" fmla="*/ 51927 w 103854"/>
                  <a:gd name="connsiteY3" fmla="*/ 0 h 2244582"/>
                  <a:gd name="connsiteX4" fmla="*/ 0 w 103854"/>
                  <a:gd name="connsiteY4" fmla="*/ 51927 h 2244582"/>
                  <a:gd name="connsiteX5" fmla="*/ 0 w 103854"/>
                  <a:gd name="connsiteY5" fmla="*/ 2192554 h 2244582"/>
                  <a:gd name="connsiteX6" fmla="*/ 51927 w 103854"/>
                  <a:gd name="connsiteY6" fmla="*/ 2244481 h 224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2244582">
                    <a:moveTo>
                      <a:pt x="51927" y="2244582"/>
                    </a:moveTo>
                    <a:cubicBezTo>
                      <a:pt x="80618" y="2244582"/>
                      <a:pt x="103854" y="2221347"/>
                      <a:pt x="103854" y="2192655"/>
                    </a:cubicBezTo>
                    <a:lnTo>
                      <a:pt x="103854" y="51927"/>
                    </a:lnTo>
                    <a:cubicBezTo>
                      <a:pt x="103854" y="23236"/>
                      <a:pt x="80618" y="0"/>
                      <a:pt x="51927" y="0"/>
                    </a:cubicBezTo>
                    <a:cubicBezTo>
                      <a:pt x="23236" y="0"/>
                      <a:pt x="0" y="23236"/>
                      <a:pt x="0" y="51927"/>
                    </a:cubicBezTo>
                    <a:lnTo>
                      <a:pt x="0" y="2192554"/>
                    </a:lnTo>
                    <a:cubicBezTo>
                      <a:pt x="0" y="2221246"/>
                      <a:pt x="23236" y="2244481"/>
                      <a:pt x="51927" y="2244481"/>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0" name="Freeform: Shape 249">
                <a:extLst>
                  <a:ext uri="{FF2B5EF4-FFF2-40B4-BE49-F238E27FC236}">
                    <a16:creationId xmlns:a16="http://schemas.microsoft.com/office/drawing/2014/main" id="{5123857A-906A-CFB2-6DC4-B54BAB8A33C1}"/>
                  </a:ext>
                </a:extLst>
              </p:cNvPr>
              <p:cNvSpPr/>
              <p:nvPr/>
            </p:nvSpPr>
            <p:spPr>
              <a:xfrm>
                <a:off x="2571288" y="2027530"/>
                <a:ext cx="103854" cy="1875537"/>
              </a:xfrm>
              <a:custGeom>
                <a:avLst/>
                <a:gdLst>
                  <a:gd name="connsiteX0" fmla="*/ 51927 w 103854"/>
                  <a:gd name="connsiteY0" fmla="*/ 1875536 h 1875536"/>
                  <a:gd name="connsiteX1" fmla="*/ 103854 w 103854"/>
                  <a:gd name="connsiteY1" fmla="*/ 1823610 h 1875536"/>
                  <a:gd name="connsiteX2" fmla="*/ 103854 w 103854"/>
                  <a:gd name="connsiteY2" fmla="*/ 51927 h 1875536"/>
                  <a:gd name="connsiteX3" fmla="*/ 51927 w 103854"/>
                  <a:gd name="connsiteY3" fmla="*/ 0 h 1875536"/>
                  <a:gd name="connsiteX4" fmla="*/ 0 w 103854"/>
                  <a:gd name="connsiteY4" fmla="*/ 51927 h 1875536"/>
                  <a:gd name="connsiteX5" fmla="*/ 0 w 103854"/>
                  <a:gd name="connsiteY5" fmla="*/ 1823610 h 1875536"/>
                  <a:gd name="connsiteX6" fmla="*/ 51927 w 103854"/>
                  <a:gd name="connsiteY6" fmla="*/ 1875536 h 18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875536">
                    <a:moveTo>
                      <a:pt x="51927" y="1875536"/>
                    </a:moveTo>
                    <a:cubicBezTo>
                      <a:pt x="80618" y="1875536"/>
                      <a:pt x="103854" y="1852301"/>
                      <a:pt x="103854" y="1823610"/>
                    </a:cubicBezTo>
                    <a:lnTo>
                      <a:pt x="103854" y="51927"/>
                    </a:lnTo>
                    <a:cubicBezTo>
                      <a:pt x="103854" y="23236"/>
                      <a:pt x="80618" y="0"/>
                      <a:pt x="51927" y="0"/>
                    </a:cubicBezTo>
                    <a:cubicBezTo>
                      <a:pt x="23236" y="0"/>
                      <a:pt x="0" y="23236"/>
                      <a:pt x="0" y="51927"/>
                    </a:cubicBezTo>
                    <a:lnTo>
                      <a:pt x="0" y="1823610"/>
                    </a:lnTo>
                    <a:cubicBezTo>
                      <a:pt x="0" y="1852301"/>
                      <a:pt x="23236" y="1875536"/>
                      <a:pt x="51927" y="187553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1" name="Freeform: Shape 250">
                <a:extLst>
                  <a:ext uri="{FF2B5EF4-FFF2-40B4-BE49-F238E27FC236}">
                    <a16:creationId xmlns:a16="http://schemas.microsoft.com/office/drawing/2014/main" id="{54AFA32E-E851-39B5-048F-0E8F4FA282F3}"/>
                  </a:ext>
                </a:extLst>
              </p:cNvPr>
              <p:cNvSpPr/>
              <p:nvPr/>
            </p:nvSpPr>
            <p:spPr>
              <a:xfrm>
                <a:off x="3883911" y="3086378"/>
                <a:ext cx="103854" cy="816689"/>
              </a:xfrm>
              <a:custGeom>
                <a:avLst/>
                <a:gdLst>
                  <a:gd name="connsiteX0" fmla="*/ 51927 w 103854"/>
                  <a:gd name="connsiteY0" fmla="*/ 816689 h 816689"/>
                  <a:gd name="connsiteX1" fmla="*/ 103854 w 103854"/>
                  <a:gd name="connsiteY1" fmla="*/ 764762 h 816689"/>
                  <a:gd name="connsiteX2" fmla="*/ 103854 w 103854"/>
                  <a:gd name="connsiteY2" fmla="*/ 51927 h 816689"/>
                  <a:gd name="connsiteX3" fmla="*/ 51927 w 103854"/>
                  <a:gd name="connsiteY3" fmla="*/ 0 h 816689"/>
                  <a:gd name="connsiteX4" fmla="*/ 0 w 103854"/>
                  <a:gd name="connsiteY4" fmla="*/ 51927 h 816689"/>
                  <a:gd name="connsiteX5" fmla="*/ 0 w 103854"/>
                  <a:gd name="connsiteY5" fmla="*/ 764762 h 816689"/>
                  <a:gd name="connsiteX6" fmla="*/ 51927 w 103854"/>
                  <a:gd name="connsiteY6" fmla="*/ 816689 h 8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816689">
                    <a:moveTo>
                      <a:pt x="51927" y="816689"/>
                    </a:moveTo>
                    <a:cubicBezTo>
                      <a:pt x="80618" y="816689"/>
                      <a:pt x="103854" y="793454"/>
                      <a:pt x="103854" y="764762"/>
                    </a:cubicBezTo>
                    <a:lnTo>
                      <a:pt x="103854" y="51927"/>
                    </a:lnTo>
                    <a:cubicBezTo>
                      <a:pt x="103854" y="23236"/>
                      <a:pt x="80618" y="0"/>
                      <a:pt x="51927" y="0"/>
                    </a:cubicBezTo>
                    <a:cubicBezTo>
                      <a:pt x="23236" y="0"/>
                      <a:pt x="0" y="23236"/>
                      <a:pt x="0" y="51927"/>
                    </a:cubicBezTo>
                    <a:lnTo>
                      <a:pt x="0" y="764762"/>
                    </a:lnTo>
                    <a:cubicBezTo>
                      <a:pt x="0" y="793454"/>
                      <a:pt x="23236" y="816689"/>
                      <a:pt x="51927" y="816689"/>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2" name="Freeform: Shape 251">
                <a:extLst>
                  <a:ext uri="{FF2B5EF4-FFF2-40B4-BE49-F238E27FC236}">
                    <a16:creationId xmlns:a16="http://schemas.microsoft.com/office/drawing/2014/main" id="{4871E2E1-DB0D-D47B-B3C3-F3D47ABECAE9}"/>
                  </a:ext>
                </a:extLst>
              </p:cNvPr>
              <p:cNvSpPr/>
              <p:nvPr/>
            </p:nvSpPr>
            <p:spPr>
              <a:xfrm>
                <a:off x="4092831" y="2943831"/>
                <a:ext cx="103854" cy="959236"/>
              </a:xfrm>
              <a:custGeom>
                <a:avLst/>
                <a:gdLst>
                  <a:gd name="connsiteX0" fmla="*/ 51927 w 103854"/>
                  <a:gd name="connsiteY0" fmla="*/ 959236 h 959236"/>
                  <a:gd name="connsiteX1" fmla="*/ 103854 w 103854"/>
                  <a:gd name="connsiteY1" fmla="*/ 907309 h 959236"/>
                  <a:gd name="connsiteX2" fmla="*/ 103854 w 103854"/>
                  <a:gd name="connsiteY2" fmla="*/ 51927 h 959236"/>
                  <a:gd name="connsiteX3" fmla="*/ 51927 w 103854"/>
                  <a:gd name="connsiteY3" fmla="*/ 0 h 959236"/>
                  <a:gd name="connsiteX4" fmla="*/ 0 w 103854"/>
                  <a:gd name="connsiteY4" fmla="*/ 51927 h 959236"/>
                  <a:gd name="connsiteX5" fmla="*/ 0 w 103854"/>
                  <a:gd name="connsiteY5" fmla="*/ 907309 h 959236"/>
                  <a:gd name="connsiteX6" fmla="*/ 51927 w 103854"/>
                  <a:gd name="connsiteY6" fmla="*/ 959236 h 95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59236">
                    <a:moveTo>
                      <a:pt x="51927" y="959236"/>
                    </a:moveTo>
                    <a:cubicBezTo>
                      <a:pt x="80618" y="959236"/>
                      <a:pt x="103854" y="936000"/>
                      <a:pt x="103854" y="907309"/>
                    </a:cubicBezTo>
                    <a:lnTo>
                      <a:pt x="103854" y="51927"/>
                    </a:lnTo>
                    <a:cubicBezTo>
                      <a:pt x="103854" y="23236"/>
                      <a:pt x="80618" y="0"/>
                      <a:pt x="51927" y="0"/>
                    </a:cubicBezTo>
                    <a:cubicBezTo>
                      <a:pt x="23236" y="0"/>
                      <a:pt x="0" y="23236"/>
                      <a:pt x="0" y="51927"/>
                    </a:cubicBezTo>
                    <a:lnTo>
                      <a:pt x="0" y="907309"/>
                    </a:lnTo>
                    <a:cubicBezTo>
                      <a:pt x="0" y="936000"/>
                      <a:pt x="23236" y="959236"/>
                      <a:pt x="51927" y="95923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3" name="Freeform: Shape 252">
                <a:extLst>
                  <a:ext uri="{FF2B5EF4-FFF2-40B4-BE49-F238E27FC236}">
                    <a16:creationId xmlns:a16="http://schemas.microsoft.com/office/drawing/2014/main" id="{C026CBDE-433A-89FB-C98F-BBE5561B7B2A}"/>
                  </a:ext>
                </a:extLst>
              </p:cNvPr>
              <p:cNvSpPr/>
              <p:nvPr/>
            </p:nvSpPr>
            <p:spPr>
              <a:xfrm>
                <a:off x="4196988" y="2852201"/>
                <a:ext cx="103854" cy="1050866"/>
              </a:xfrm>
              <a:custGeom>
                <a:avLst/>
                <a:gdLst>
                  <a:gd name="connsiteX0" fmla="*/ 51927 w 103854"/>
                  <a:gd name="connsiteY0" fmla="*/ 1050866 h 1050866"/>
                  <a:gd name="connsiteX1" fmla="*/ 103854 w 103854"/>
                  <a:gd name="connsiteY1" fmla="*/ 998939 h 1050866"/>
                  <a:gd name="connsiteX2" fmla="*/ 103854 w 103854"/>
                  <a:gd name="connsiteY2" fmla="*/ 51927 h 1050866"/>
                  <a:gd name="connsiteX3" fmla="*/ 51927 w 103854"/>
                  <a:gd name="connsiteY3" fmla="*/ 0 h 1050866"/>
                  <a:gd name="connsiteX4" fmla="*/ 0 w 103854"/>
                  <a:gd name="connsiteY4" fmla="*/ 51927 h 1050866"/>
                  <a:gd name="connsiteX5" fmla="*/ 0 w 103854"/>
                  <a:gd name="connsiteY5" fmla="*/ 998939 h 1050866"/>
                  <a:gd name="connsiteX6" fmla="*/ 51927 w 103854"/>
                  <a:gd name="connsiteY6" fmla="*/ 1050866 h 105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50866">
                    <a:moveTo>
                      <a:pt x="51927" y="1050866"/>
                    </a:moveTo>
                    <a:cubicBezTo>
                      <a:pt x="80618" y="1050866"/>
                      <a:pt x="103854" y="1027631"/>
                      <a:pt x="103854" y="998939"/>
                    </a:cubicBezTo>
                    <a:lnTo>
                      <a:pt x="103854" y="51927"/>
                    </a:lnTo>
                    <a:cubicBezTo>
                      <a:pt x="103854" y="23236"/>
                      <a:pt x="80618" y="0"/>
                      <a:pt x="51927" y="0"/>
                    </a:cubicBezTo>
                    <a:cubicBezTo>
                      <a:pt x="23236" y="0"/>
                      <a:pt x="0" y="23236"/>
                      <a:pt x="0" y="51927"/>
                    </a:cubicBezTo>
                    <a:lnTo>
                      <a:pt x="0" y="998939"/>
                    </a:lnTo>
                    <a:cubicBezTo>
                      <a:pt x="0" y="1027631"/>
                      <a:pt x="23236" y="1050866"/>
                      <a:pt x="51927" y="105086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4" name="Freeform: Shape 253">
                <a:extLst>
                  <a:ext uri="{FF2B5EF4-FFF2-40B4-BE49-F238E27FC236}">
                    <a16:creationId xmlns:a16="http://schemas.microsoft.com/office/drawing/2014/main" id="{2FB3CF0F-5884-21DF-0937-434D99C97D9C}"/>
                  </a:ext>
                </a:extLst>
              </p:cNvPr>
              <p:cNvSpPr/>
              <p:nvPr/>
            </p:nvSpPr>
            <p:spPr>
              <a:xfrm>
                <a:off x="3987967" y="3132446"/>
                <a:ext cx="103854" cy="770621"/>
              </a:xfrm>
              <a:custGeom>
                <a:avLst/>
                <a:gdLst>
                  <a:gd name="connsiteX0" fmla="*/ 51927 w 103854"/>
                  <a:gd name="connsiteY0" fmla="*/ 770622 h 770621"/>
                  <a:gd name="connsiteX1" fmla="*/ 103854 w 103854"/>
                  <a:gd name="connsiteY1" fmla="*/ 718695 h 770621"/>
                  <a:gd name="connsiteX2" fmla="*/ 103854 w 103854"/>
                  <a:gd name="connsiteY2" fmla="*/ 51927 h 770621"/>
                  <a:gd name="connsiteX3" fmla="*/ 51927 w 103854"/>
                  <a:gd name="connsiteY3" fmla="*/ 0 h 770621"/>
                  <a:gd name="connsiteX4" fmla="*/ 0 w 103854"/>
                  <a:gd name="connsiteY4" fmla="*/ 51927 h 770621"/>
                  <a:gd name="connsiteX5" fmla="*/ 0 w 103854"/>
                  <a:gd name="connsiteY5" fmla="*/ 718695 h 770621"/>
                  <a:gd name="connsiteX6" fmla="*/ 51927 w 103854"/>
                  <a:gd name="connsiteY6" fmla="*/ 770622 h 77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0621">
                    <a:moveTo>
                      <a:pt x="51927" y="770622"/>
                    </a:moveTo>
                    <a:cubicBezTo>
                      <a:pt x="80618" y="770622"/>
                      <a:pt x="103854" y="747386"/>
                      <a:pt x="103854" y="718695"/>
                    </a:cubicBezTo>
                    <a:lnTo>
                      <a:pt x="103854" y="51927"/>
                    </a:lnTo>
                    <a:cubicBezTo>
                      <a:pt x="103854" y="23236"/>
                      <a:pt x="80618" y="0"/>
                      <a:pt x="51927" y="0"/>
                    </a:cubicBezTo>
                    <a:cubicBezTo>
                      <a:pt x="23236" y="0"/>
                      <a:pt x="0" y="23236"/>
                      <a:pt x="0" y="51927"/>
                    </a:cubicBezTo>
                    <a:lnTo>
                      <a:pt x="0" y="718695"/>
                    </a:lnTo>
                    <a:cubicBezTo>
                      <a:pt x="0" y="747386"/>
                      <a:pt x="23236" y="770622"/>
                      <a:pt x="51927" y="770622"/>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5" name="Freeform: Shape 254">
                <a:extLst>
                  <a:ext uri="{FF2B5EF4-FFF2-40B4-BE49-F238E27FC236}">
                    <a16:creationId xmlns:a16="http://schemas.microsoft.com/office/drawing/2014/main" id="{DD21A23E-2E9C-BD43-A0B5-8B07705A9DAF}"/>
                  </a:ext>
                </a:extLst>
              </p:cNvPr>
              <p:cNvSpPr/>
              <p:nvPr/>
            </p:nvSpPr>
            <p:spPr>
              <a:xfrm>
                <a:off x="2988725" y="2548922"/>
                <a:ext cx="103854" cy="1354145"/>
              </a:xfrm>
              <a:custGeom>
                <a:avLst/>
                <a:gdLst>
                  <a:gd name="connsiteX0" fmla="*/ 51927 w 103854"/>
                  <a:gd name="connsiteY0" fmla="*/ 1354144 h 1354144"/>
                  <a:gd name="connsiteX1" fmla="*/ 103854 w 103854"/>
                  <a:gd name="connsiteY1" fmla="*/ 1302218 h 1354144"/>
                  <a:gd name="connsiteX2" fmla="*/ 103854 w 103854"/>
                  <a:gd name="connsiteY2" fmla="*/ 51927 h 1354144"/>
                  <a:gd name="connsiteX3" fmla="*/ 51927 w 103854"/>
                  <a:gd name="connsiteY3" fmla="*/ 0 h 1354144"/>
                  <a:gd name="connsiteX4" fmla="*/ 0 w 103854"/>
                  <a:gd name="connsiteY4" fmla="*/ 51927 h 1354144"/>
                  <a:gd name="connsiteX5" fmla="*/ 0 w 103854"/>
                  <a:gd name="connsiteY5" fmla="*/ 1302218 h 1354144"/>
                  <a:gd name="connsiteX6" fmla="*/ 51927 w 103854"/>
                  <a:gd name="connsiteY6" fmla="*/ 1354144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1354144"/>
                    </a:moveTo>
                    <a:cubicBezTo>
                      <a:pt x="80618" y="1354144"/>
                      <a:pt x="103854" y="1330909"/>
                      <a:pt x="103854" y="1302218"/>
                    </a:cubicBezTo>
                    <a:lnTo>
                      <a:pt x="103854" y="51927"/>
                    </a:lnTo>
                    <a:cubicBezTo>
                      <a:pt x="103854" y="23236"/>
                      <a:pt x="80618" y="0"/>
                      <a:pt x="51927" y="0"/>
                    </a:cubicBezTo>
                    <a:cubicBezTo>
                      <a:pt x="23236" y="0"/>
                      <a:pt x="0" y="23236"/>
                      <a:pt x="0" y="51927"/>
                    </a:cubicBezTo>
                    <a:lnTo>
                      <a:pt x="0" y="1302218"/>
                    </a:lnTo>
                    <a:cubicBezTo>
                      <a:pt x="0" y="1330909"/>
                      <a:pt x="23236" y="1354144"/>
                      <a:pt x="51927" y="135414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6" name="Freeform: Shape 255">
                <a:extLst>
                  <a:ext uri="{FF2B5EF4-FFF2-40B4-BE49-F238E27FC236}">
                    <a16:creationId xmlns:a16="http://schemas.microsoft.com/office/drawing/2014/main" id="{1FC4B339-1F82-EBFE-176C-CC57AE4C51AB}"/>
                  </a:ext>
                </a:extLst>
              </p:cNvPr>
              <p:cNvSpPr/>
              <p:nvPr/>
            </p:nvSpPr>
            <p:spPr>
              <a:xfrm>
                <a:off x="4495821" y="2977473"/>
                <a:ext cx="103854" cy="925594"/>
              </a:xfrm>
              <a:custGeom>
                <a:avLst/>
                <a:gdLst>
                  <a:gd name="connsiteX0" fmla="*/ 51927 w 103854"/>
                  <a:gd name="connsiteY0" fmla="*/ 925595 h 925594"/>
                  <a:gd name="connsiteX1" fmla="*/ 103854 w 103854"/>
                  <a:gd name="connsiteY1" fmla="*/ 873668 h 925594"/>
                  <a:gd name="connsiteX2" fmla="*/ 103854 w 103854"/>
                  <a:gd name="connsiteY2" fmla="*/ 51927 h 925594"/>
                  <a:gd name="connsiteX3" fmla="*/ 51927 w 103854"/>
                  <a:gd name="connsiteY3" fmla="*/ 0 h 925594"/>
                  <a:gd name="connsiteX4" fmla="*/ 0 w 103854"/>
                  <a:gd name="connsiteY4" fmla="*/ 51927 h 925594"/>
                  <a:gd name="connsiteX5" fmla="*/ 0 w 103854"/>
                  <a:gd name="connsiteY5" fmla="*/ 873668 h 925594"/>
                  <a:gd name="connsiteX6" fmla="*/ 51927 w 103854"/>
                  <a:gd name="connsiteY6" fmla="*/ 925595 h 9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25594">
                    <a:moveTo>
                      <a:pt x="51927" y="925595"/>
                    </a:moveTo>
                    <a:cubicBezTo>
                      <a:pt x="80618" y="925595"/>
                      <a:pt x="103854" y="902359"/>
                      <a:pt x="103854" y="873668"/>
                    </a:cubicBezTo>
                    <a:lnTo>
                      <a:pt x="103854" y="51927"/>
                    </a:lnTo>
                    <a:cubicBezTo>
                      <a:pt x="103854" y="23236"/>
                      <a:pt x="80618" y="0"/>
                      <a:pt x="51927" y="0"/>
                    </a:cubicBezTo>
                    <a:cubicBezTo>
                      <a:pt x="23236" y="0"/>
                      <a:pt x="0" y="23236"/>
                      <a:pt x="0" y="51927"/>
                    </a:cubicBezTo>
                    <a:lnTo>
                      <a:pt x="0" y="873668"/>
                    </a:lnTo>
                    <a:cubicBezTo>
                      <a:pt x="0" y="902359"/>
                      <a:pt x="23236" y="925595"/>
                      <a:pt x="51927" y="92559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7" name="Freeform: Shape 256">
                <a:extLst>
                  <a:ext uri="{FF2B5EF4-FFF2-40B4-BE49-F238E27FC236}">
                    <a16:creationId xmlns:a16="http://schemas.microsoft.com/office/drawing/2014/main" id="{E02A542D-7352-B0E9-42F3-BDB4F44A9E6C}"/>
                  </a:ext>
                </a:extLst>
              </p:cNvPr>
              <p:cNvSpPr/>
              <p:nvPr/>
            </p:nvSpPr>
            <p:spPr>
              <a:xfrm>
                <a:off x="2883961" y="2189474"/>
                <a:ext cx="103854" cy="1713593"/>
              </a:xfrm>
              <a:custGeom>
                <a:avLst/>
                <a:gdLst>
                  <a:gd name="connsiteX0" fmla="*/ 51927 w 103854"/>
                  <a:gd name="connsiteY0" fmla="*/ 1713593 h 1713592"/>
                  <a:gd name="connsiteX1" fmla="*/ 103854 w 103854"/>
                  <a:gd name="connsiteY1" fmla="*/ 1661666 h 1713592"/>
                  <a:gd name="connsiteX2" fmla="*/ 103854 w 103854"/>
                  <a:gd name="connsiteY2" fmla="*/ 51927 h 1713592"/>
                  <a:gd name="connsiteX3" fmla="*/ 51927 w 103854"/>
                  <a:gd name="connsiteY3" fmla="*/ 0 h 1713592"/>
                  <a:gd name="connsiteX4" fmla="*/ 0 w 103854"/>
                  <a:gd name="connsiteY4" fmla="*/ 51927 h 1713592"/>
                  <a:gd name="connsiteX5" fmla="*/ 0 w 103854"/>
                  <a:gd name="connsiteY5" fmla="*/ 1661666 h 1713592"/>
                  <a:gd name="connsiteX6" fmla="*/ 51927 w 103854"/>
                  <a:gd name="connsiteY6" fmla="*/ 1713593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713592">
                    <a:moveTo>
                      <a:pt x="51927" y="1713593"/>
                    </a:moveTo>
                    <a:cubicBezTo>
                      <a:pt x="80618" y="1713593"/>
                      <a:pt x="103854" y="1690357"/>
                      <a:pt x="103854" y="1661666"/>
                    </a:cubicBezTo>
                    <a:lnTo>
                      <a:pt x="103854" y="51927"/>
                    </a:lnTo>
                    <a:cubicBezTo>
                      <a:pt x="103854" y="23236"/>
                      <a:pt x="80618" y="0"/>
                      <a:pt x="51927" y="0"/>
                    </a:cubicBezTo>
                    <a:cubicBezTo>
                      <a:pt x="23236" y="0"/>
                      <a:pt x="0" y="23236"/>
                      <a:pt x="0" y="51927"/>
                    </a:cubicBezTo>
                    <a:lnTo>
                      <a:pt x="0" y="1661666"/>
                    </a:lnTo>
                    <a:cubicBezTo>
                      <a:pt x="0" y="1690357"/>
                      <a:pt x="23236" y="1713593"/>
                      <a:pt x="51927" y="171359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8" name="Freeform: Shape 257">
                <a:extLst>
                  <a:ext uri="{FF2B5EF4-FFF2-40B4-BE49-F238E27FC236}">
                    <a16:creationId xmlns:a16="http://schemas.microsoft.com/office/drawing/2014/main" id="{E7625B7D-B632-1B96-944F-B22C9C09B7C3}"/>
                  </a:ext>
                </a:extLst>
              </p:cNvPr>
              <p:cNvSpPr/>
              <p:nvPr/>
            </p:nvSpPr>
            <p:spPr>
              <a:xfrm>
                <a:off x="4704439" y="2786838"/>
                <a:ext cx="103854" cy="1116229"/>
              </a:xfrm>
              <a:custGeom>
                <a:avLst/>
                <a:gdLst>
                  <a:gd name="connsiteX0" fmla="*/ 51927 w 103854"/>
                  <a:gd name="connsiteY0" fmla="*/ 1116230 h 1116229"/>
                  <a:gd name="connsiteX1" fmla="*/ 103854 w 103854"/>
                  <a:gd name="connsiteY1" fmla="*/ 1064303 h 1116229"/>
                  <a:gd name="connsiteX2" fmla="*/ 103854 w 103854"/>
                  <a:gd name="connsiteY2" fmla="*/ 51927 h 1116229"/>
                  <a:gd name="connsiteX3" fmla="*/ 51927 w 103854"/>
                  <a:gd name="connsiteY3" fmla="*/ 0 h 1116229"/>
                  <a:gd name="connsiteX4" fmla="*/ 0 w 103854"/>
                  <a:gd name="connsiteY4" fmla="*/ 51927 h 1116229"/>
                  <a:gd name="connsiteX5" fmla="*/ 0 w 103854"/>
                  <a:gd name="connsiteY5" fmla="*/ 1064303 h 1116229"/>
                  <a:gd name="connsiteX6" fmla="*/ 51927 w 103854"/>
                  <a:gd name="connsiteY6" fmla="*/ 1116230 h 11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116229">
                    <a:moveTo>
                      <a:pt x="51927" y="1116230"/>
                    </a:moveTo>
                    <a:cubicBezTo>
                      <a:pt x="80618" y="1116230"/>
                      <a:pt x="103854" y="1092994"/>
                      <a:pt x="103854" y="1064303"/>
                    </a:cubicBezTo>
                    <a:lnTo>
                      <a:pt x="103854" y="51927"/>
                    </a:lnTo>
                    <a:cubicBezTo>
                      <a:pt x="103854" y="23236"/>
                      <a:pt x="80618" y="0"/>
                      <a:pt x="51927" y="0"/>
                    </a:cubicBezTo>
                    <a:cubicBezTo>
                      <a:pt x="23236" y="0"/>
                      <a:pt x="0" y="23236"/>
                      <a:pt x="0" y="51927"/>
                    </a:cubicBezTo>
                    <a:lnTo>
                      <a:pt x="0" y="1064303"/>
                    </a:lnTo>
                    <a:cubicBezTo>
                      <a:pt x="0" y="1092994"/>
                      <a:pt x="23236" y="1116230"/>
                      <a:pt x="51927" y="111623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59" name="Freeform: Shape 258">
                <a:extLst>
                  <a:ext uri="{FF2B5EF4-FFF2-40B4-BE49-F238E27FC236}">
                    <a16:creationId xmlns:a16="http://schemas.microsoft.com/office/drawing/2014/main" id="{211FFF2C-3EDF-4D2F-A8BB-125DCCD22F7A}"/>
                  </a:ext>
                </a:extLst>
              </p:cNvPr>
              <p:cNvSpPr/>
              <p:nvPr/>
            </p:nvSpPr>
            <p:spPr>
              <a:xfrm>
                <a:off x="4600484" y="2669648"/>
                <a:ext cx="103854" cy="1233420"/>
              </a:xfrm>
              <a:custGeom>
                <a:avLst/>
                <a:gdLst>
                  <a:gd name="connsiteX0" fmla="*/ 51927 w 103854"/>
                  <a:gd name="connsiteY0" fmla="*/ 1233419 h 1233419"/>
                  <a:gd name="connsiteX1" fmla="*/ 103854 w 103854"/>
                  <a:gd name="connsiteY1" fmla="*/ 1181492 h 1233419"/>
                  <a:gd name="connsiteX2" fmla="*/ 103854 w 103854"/>
                  <a:gd name="connsiteY2" fmla="*/ 51927 h 1233419"/>
                  <a:gd name="connsiteX3" fmla="*/ 51927 w 103854"/>
                  <a:gd name="connsiteY3" fmla="*/ 0 h 1233419"/>
                  <a:gd name="connsiteX4" fmla="*/ 0 w 103854"/>
                  <a:gd name="connsiteY4" fmla="*/ 51927 h 1233419"/>
                  <a:gd name="connsiteX5" fmla="*/ 0 w 103854"/>
                  <a:gd name="connsiteY5" fmla="*/ 1181492 h 1233419"/>
                  <a:gd name="connsiteX6" fmla="*/ 51927 w 103854"/>
                  <a:gd name="connsiteY6" fmla="*/ 1233419 h 123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233419">
                    <a:moveTo>
                      <a:pt x="51927" y="1233419"/>
                    </a:moveTo>
                    <a:cubicBezTo>
                      <a:pt x="80618" y="1233419"/>
                      <a:pt x="103854" y="1210183"/>
                      <a:pt x="103854" y="1181492"/>
                    </a:cubicBezTo>
                    <a:lnTo>
                      <a:pt x="103854" y="51927"/>
                    </a:lnTo>
                    <a:cubicBezTo>
                      <a:pt x="103854" y="23236"/>
                      <a:pt x="80618" y="0"/>
                      <a:pt x="51927" y="0"/>
                    </a:cubicBezTo>
                    <a:cubicBezTo>
                      <a:pt x="23236" y="0"/>
                      <a:pt x="0" y="23236"/>
                      <a:pt x="0" y="51927"/>
                    </a:cubicBezTo>
                    <a:lnTo>
                      <a:pt x="0" y="1181492"/>
                    </a:lnTo>
                    <a:cubicBezTo>
                      <a:pt x="0" y="1210183"/>
                      <a:pt x="23236" y="1233419"/>
                      <a:pt x="51927" y="1233419"/>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0" name="Freeform: Shape 259">
                <a:extLst>
                  <a:ext uri="{FF2B5EF4-FFF2-40B4-BE49-F238E27FC236}">
                    <a16:creationId xmlns:a16="http://schemas.microsoft.com/office/drawing/2014/main" id="{834A5946-CF1D-52F2-E2DF-B892655AD722}"/>
                  </a:ext>
                </a:extLst>
              </p:cNvPr>
              <p:cNvSpPr/>
              <p:nvPr/>
            </p:nvSpPr>
            <p:spPr>
              <a:xfrm>
                <a:off x="5301600" y="2451029"/>
                <a:ext cx="103854" cy="1452038"/>
              </a:xfrm>
              <a:custGeom>
                <a:avLst/>
                <a:gdLst>
                  <a:gd name="connsiteX0" fmla="*/ 51927 w 103854"/>
                  <a:gd name="connsiteY0" fmla="*/ 1452038 h 1452037"/>
                  <a:gd name="connsiteX1" fmla="*/ 103854 w 103854"/>
                  <a:gd name="connsiteY1" fmla="*/ 1400111 h 1452037"/>
                  <a:gd name="connsiteX2" fmla="*/ 103854 w 103854"/>
                  <a:gd name="connsiteY2" fmla="*/ 51927 h 1452037"/>
                  <a:gd name="connsiteX3" fmla="*/ 51927 w 103854"/>
                  <a:gd name="connsiteY3" fmla="*/ 0 h 1452037"/>
                  <a:gd name="connsiteX4" fmla="*/ 0 w 103854"/>
                  <a:gd name="connsiteY4" fmla="*/ 51927 h 1452037"/>
                  <a:gd name="connsiteX5" fmla="*/ 0 w 103854"/>
                  <a:gd name="connsiteY5" fmla="*/ 1400111 h 1452037"/>
                  <a:gd name="connsiteX6" fmla="*/ 51927 w 103854"/>
                  <a:gd name="connsiteY6" fmla="*/ 1452038 h 145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452037">
                    <a:moveTo>
                      <a:pt x="51927" y="1452038"/>
                    </a:moveTo>
                    <a:cubicBezTo>
                      <a:pt x="80618" y="1452038"/>
                      <a:pt x="103854" y="1428802"/>
                      <a:pt x="103854" y="1400111"/>
                    </a:cubicBezTo>
                    <a:lnTo>
                      <a:pt x="103854" y="51927"/>
                    </a:lnTo>
                    <a:cubicBezTo>
                      <a:pt x="103854" y="23236"/>
                      <a:pt x="80618" y="0"/>
                      <a:pt x="51927" y="0"/>
                    </a:cubicBezTo>
                    <a:cubicBezTo>
                      <a:pt x="23236" y="0"/>
                      <a:pt x="0" y="23236"/>
                      <a:pt x="0" y="51927"/>
                    </a:cubicBezTo>
                    <a:lnTo>
                      <a:pt x="0" y="1400111"/>
                    </a:lnTo>
                    <a:cubicBezTo>
                      <a:pt x="0" y="1428802"/>
                      <a:pt x="23236" y="1452038"/>
                      <a:pt x="51927" y="145203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1" name="Freeform: Shape 260">
                <a:extLst>
                  <a:ext uri="{FF2B5EF4-FFF2-40B4-BE49-F238E27FC236}">
                    <a16:creationId xmlns:a16="http://schemas.microsoft.com/office/drawing/2014/main" id="{6BA71C33-B837-375E-B4BC-150AD98C6C9D}"/>
                  </a:ext>
                </a:extLst>
              </p:cNvPr>
              <p:cNvSpPr/>
              <p:nvPr/>
            </p:nvSpPr>
            <p:spPr>
              <a:xfrm>
                <a:off x="3498095" y="2994344"/>
                <a:ext cx="103854" cy="908723"/>
              </a:xfrm>
              <a:custGeom>
                <a:avLst/>
                <a:gdLst>
                  <a:gd name="connsiteX0" fmla="*/ 51927 w 103854"/>
                  <a:gd name="connsiteY0" fmla="*/ 908723 h 908723"/>
                  <a:gd name="connsiteX1" fmla="*/ 103854 w 103854"/>
                  <a:gd name="connsiteY1" fmla="*/ 856797 h 908723"/>
                  <a:gd name="connsiteX2" fmla="*/ 103854 w 103854"/>
                  <a:gd name="connsiteY2" fmla="*/ 51927 h 908723"/>
                  <a:gd name="connsiteX3" fmla="*/ 51927 w 103854"/>
                  <a:gd name="connsiteY3" fmla="*/ 0 h 908723"/>
                  <a:gd name="connsiteX4" fmla="*/ 0 w 103854"/>
                  <a:gd name="connsiteY4" fmla="*/ 51927 h 908723"/>
                  <a:gd name="connsiteX5" fmla="*/ 0 w 103854"/>
                  <a:gd name="connsiteY5" fmla="*/ 856797 h 908723"/>
                  <a:gd name="connsiteX6" fmla="*/ 51927 w 103854"/>
                  <a:gd name="connsiteY6" fmla="*/ 908723 h 90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08723">
                    <a:moveTo>
                      <a:pt x="51927" y="908723"/>
                    </a:moveTo>
                    <a:cubicBezTo>
                      <a:pt x="80618" y="908723"/>
                      <a:pt x="103854" y="885488"/>
                      <a:pt x="103854" y="856797"/>
                    </a:cubicBezTo>
                    <a:lnTo>
                      <a:pt x="103854" y="51927"/>
                    </a:lnTo>
                    <a:cubicBezTo>
                      <a:pt x="103854" y="23236"/>
                      <a:pt x="80618" y="0"/>
                      <a:pt x="51927" y="0"/>
                    </a:cubicBezTo>
                    <a:cubicBezTo>
                      <a:pt x="23236" y="0"/>
                      <a:pt x="0" y="23236"/>
                      <a:pt x="0" y="51927"/>
                    </a:cubicBezTo>
                    <a:lnTo>
                      <a:pt x="0" y="856797"/>
                    </a:lnTo>
                    <a:cubicBezTo>
                      <a:pt x="0" y="885488"/>
                      <a:pt x="23236" y="908723"/>
                      <a:pt x="51927" y="90872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2" name="Freeform: Shape 261">
                <a:extLst>
                  <a:ext uri="{FF2B5EF4-FFF2-40B4-BE49-F238E27FC236}">
                    <a16:creationId xmlns:a16="http://schemas.microsoft.com/office/drawing/2014/main" id="{1B6B7363-B229-137A-00C3-28AA0B07B2F7}"/>
                  </a:ext>
                </a:extLst>
              </p:cNvPr>
              <p:cNvSpPr/>
              <p:nvPr/>
            </p:nvSpPr>
            <p:spPr>
              <a:xfrm>
                <a:off x="3183300" y="2913423"/>
                <a:ext cx="103854" cy="989644"/>
              </a:xfrm>
              <a:custGeom>
                <a:avLst/>
                <a:gdLst>
                  <a:gd name="connsiteX0" fmla="*/ 51927 w 103854"/>
                  <a:gd name="connsiteY0" fmla="*/ 989645 h 989644"/>
                  <a:gd name="connsiteX1" fmla="*/ 103854 w 103854"/>
                  <a:gd name="connsiteY1" fmla="*/ 937718 h 989644"/>
                  <a:gd name="connsiteX2" fmla="*/ 103854 w 103854"/>
                  <a:gd name="connsiteY2" fmla="*/ 51927 h 989644"/>
                  <a:gd name="connsiteX3" fmla="*/ 51927 w 103854"/>
                  <a:gd name="connsiteY3" fmla="*/ 0 h 989644"/>
                  <a:gd name="connsiteX4" fmla="*/ 0 w 103854"/>
                  <a:gd name="connsiteY4" fmla="*/ 51927 h 989644"/>
                  <a:gd name="connsiteX5" fmla="*/ 0 w 103854"/>
                  <a:gd name="connsiteY5" fmla="*/ 937718 h 989644"/>
                  <a:gd name="connsiteX6" fmla="*/ 51927 w 103854"/>
                  <a:gd name="connsiteY6" fmla="*/ 989645 h 98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89644">
                    <a:moveTo>
                      <a:pt x="51927" y="989645"/>
                    </a:moveTo>
                    <a:cubicBezTo>
                      <a:pt x="80618" y="989645"/>
                      <a:pt x="103854" y="966409"/>
                      <a:pt x="103854" y="937718"/>
                    </a:cubicBezTo>
                    <a:lnTo>
                      <a:pt x="103854" y="51927"/>
                    </a:lnTo>
                    <a:cubicBezTo>
                      <a:pt x="103854" y="23236"/>
                      <a:pt x="80618" y="0"/>
                      <a:pt x="51927" y="0"/>
                    </a:cubicBezTo>
                    <a:cubicBezTo>
                      <a:pt x="23236" y="0"/>
                      <a:pt x="0" y="23236"/>
                      <a:pt x="0" y="51927"/>
                    </a:cubicBezTo>
                    <a:lnTo>
                      <a:pt x="0" y="937718"/>
                    </a:lnTo>
                    <a:cubicBezTo>
                      <a:pt x="0" y="966409"/>
                      <a:pt x="23236" y="989645"/>
                      <a:pt x="51927" y="98964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63" name="Freeform: Shape 262">
                <a:extLst>
                  <a:ext uri="{FF2B5EF4-FFF2-40B4-BE49-F238E27FC236}">
                    <a16:creationId xmlns:a16="http://schemas.microsoft.com/office/drawing/2014/main" id="{04F463B1-D54C-6106-8716-3AE3B0063EC8}"/>
                  </a:ext>
                </a:extLst>
              </p:cNvPr>
              <p:cNvSpPr/>
              <p:nvPr/>
            </p:nvSpPr>
            <p:spPr>
              <a:xfrm>
                <a:off x="5020244" y="3026369"/>
                <a:ext cx="103854" cy="876698"/>
              </a:xfrm>
              <a:custGeom>
                <a:avLst/>
                <a:gdLst>
                  <a:gd name="connsiteX0" fmla="*/ 51927 w 103854"/>
                  <a:gd name="connsiteY0" fmla="*/ 876698 h 876698"/>
                  <a:gd name="connsiteX1" fmla="*/ 103854 w 103854"/>
                  <a:gd name="connsiteY1" fmla="*/ 804970 h 876698"/>
                  <a:gd name="connsiteX2" fmla="*/ 103854 w 103854"/>
                  <a:gd name="connsiteY2" fmla="*/ 71728 h 876698"/>
                  <a:gd name="connsiteX3" fmla="*/ 51927 w 103854"/>
                  <a:gd name="connsiteY3" fmla="*/ 0 h 876698"/>
                  <a:gd name="connsiteX4" fmla="*/ 0 w 103854"/>
                  <a:gd name="connsiteY4" fmla="*/ 71728 h 876698"/>
                  <a:gd name="connsiteX5" fmla="*/ 0 w 103854"/>
                  <a:gd name="connsiteY5" fmla="*/ 804970 h 876698"/>
                  <a:gd name="connsiteX6" fmla="*/ 51927 w 103854"/>
                  <a:gd name="connsiteY6" fmla="*/ 876698 h 87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876698">
                    <a:moveTo>
                      <a:pt x="51927" y="876698"/>
                    </a:moveTo>
                    <a:cubicBezTo>
                      <a:pt x="80618" y="876698"/>
                      <a:pt x="103854" y="844572"/>
                      <a:pt x="103854" y="804970"/>
                    </a:cubicBezTo>
                    <a:lnTo>
                      <a:pt x="103854" y="71728"/>
                    </a:lnTo>
                    <a:cubicBezTo>
                      <a:pt x="103854" y="32126"/>
                      <a:pt x="80618" y="0"/>
                      <a:pt x="51927" y="0"/>
                    </a:cubicBezTo>
                    <a:cubicBezTo>
                      <a:pt x="23236" y="0"/>
                      <a:pt x="0" y="32126"/>
                      <a:pt x="0" y="71728"/>
                    </a:cubicBezTo>
                    <a:lnTo>
                      <a:pt x="0" y="804970"/>
                    </a:lnTo>
                    <a:cubicBezTo>
                      <a:pt x="0" y="844572"/>
                      <a:pt x="23236" y="876698"/>
                      <a:pt x="51927" y="87669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0" name="Freeform: Shape 219">
                <a:extLst>
                  <a:ext uri="{FF2B5EF4-FFF2-40B4-BE49-F238E27FC236}">
                    <a16:creationId xmlns:a16="http://schemas.microsoft.com/office/drawing/2014/main" id="{A34EFD95-0548-BC30-6C1D-137E4198C762}"/>
                  </a:ext>
                </a:extLst>
              </p:cNvPr>
              <p:cNvSpPr/>
              <p:nvPr/>
            </p:nvSpPr>
            <p:spPr>
              <a:xfrm>
                <a:off x="8907904" y="2352428"/>
                <a:ext cx="103853" cy="1713593"/>
              </a:xfrm>
              <a:custGeom>
                <a:avLst/>
                <a:gdLst>
                  <a:gd name="connsiteX0" fmla="*/ 51927 w 103853"/>
                  <a:gd name="connsiteY0" fmla="*/ 1713593 h 1713592"/>
                  <a:gd name="connsiteX1" fmla="*/ 103854 w 103853"/>
                  <a:gd name="connsiteY1" fmla="*/ 1661666 h 1713592"/>
                  <a:gd name="connsiteX2" fmla="*/ 103854 w 103853"/>
                  <a:gd name="connsiteY2" fmla="*/ 51927 h 1713592"/>
                  <a:gd name="connsiteX3" fmla="*/ 51927 w 103853"/>
                  <a:gd name="connsiteY3" fmla="*/ 0 h 1713592"/>
                  <a:gd name="connsiteX4" fmla="*/ 0 w 103853"/>
                  <a:gd name="connsiteY4" fmla="*/ 51927 h 1713592"/>
                  <a:gd name="connsiteX5" fmla="*/ 0 w 103853"/>
                  <a:gd name="connsiteY5" fmla="*/ 1661666 h 1713592"/>
                  <a:gd name="connsiteX6" fmla="*/ 51927 w 103853"/>
                  <a:gd name="connsiteY6" fmla="*/ 1713593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713592">
                    <a:moveTo>
                      <a:pt x="51927" y="1713593"/>
                    </a:moveTo>
                    <a:cubicBezTo>
                      <a:pt x="80618" y="1713593"/>
                      <a:pt x="103854" y="1690357"/>
                      <a:pt x="103854" y="1661666"/>
                    </a:cubicBezTo>
                    <a:lnTo>
                      <a:pt x="103854" y="51927"/>
                    </a:lnTo>
                    <a:cubicBezTo>
                      <a:pt x="103854" y="23236"/>
                      <a:pt x="80618" y="0"/>
                      <a:pt x="51927" y="0"/>
                    </a:cubicBezTo>
                    <a:cubicBezTo>
                      <a:pt x="23236" y="0"/>
                      <a:pt x="0" y="23236"/>
                      <a:pt x="0" y="51927"/>
                    </a:cubicBezTo>
                    <a:lnTo>
                      <a:pt x="0" y="1661666"/>
                    </a:lnTo>
                    <a:cubicBezTo>
                      <a:pt x="0" y="1690357"/>
                      <a:pt x="23236" y="1713593"/>
                      <a:pt x="51927" y="171359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1" name="Freeform: Shape 220">
                <a:extLst>
                  <a:ext uri="{FF2B5EF4-FFF2-40B4-BE49-F238E27FC236}">
                    <a16:creationId xmlns:a16="http://schemas.microsoft.com/office/drawing/2014/main" id="{696A8779-0626-B82A-9D4F-43DCF4994F27}"/>
                  </a:ext>
                </a:extLst>
              </p:cNvPr>
              <p:cNvSpPr/>
              <p:nvPr/>
            </p:nvSpPr>
            <p:spPr>
              <a:xfrm>
                <a:off x="8135362" y="2711876"/>
                <a:ext cx="103854" cy="1354145"/>
              </a:xfrm>
              <a:custGeom>
                <a:avLst/>
                <a:gdLst>
                  <a:gd name="connsiteX0" fmla="*/ 51927 w 103854"/>
                  <a:gd name="connsiteY0" fmla="*/ 1354145 h 1354144"/>
                  <a:gd name="connsiteX1" fmla="*/ 103854 w 103854"/>
                  <a:gd name="connsiteY1" fmla="*/ 1302217 h 1354144"/>
                  <a:gd name="connsiteX2" fmla="*/ 103854 w 103854"/>
                  <a:gd name="connsiteY2" fmla="*/ 51927 h 1354144"/>
                  <a:gd name="connsiteX3" fmla="*/ 51927 w 103854"/>
                  <a:gd name="connsiteY3" fmla="*/ 0 h 1354144"/>
                  <a:gd name="connsiteX4" fmla="*/ 0 w 103854"/>
                  <a:gd name="connsiteY4" fmla="*/ 51927 h 1354144"/>
                  <a:gd name="connsiteX5" fmla="*/ 0 w 103854"/>
                  <a:gd name="connsiteY5" fmla="*/ 1302217 h 1354144"/>
                  <a:gd name="connsiteX6" fmla="*/ 51927 w 103854"/>
                  <a:gd name="connsiteY6" fmla="*/ 1354145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1354145"/>
                    </a:moveTo>
                    <a:cubicBezTo>
                      <a:pt x="80619" y="1354145"/>
                      <a:pt x="103854" y="1330909"/>
                      <a:pt x="103854" y="1302217"/>
                    </a:cubicBezTo>
                    <a:lnTo>
                      <a:pt x="103854" y="51927"/>
                    </a:lnTo>
                    <a:cubicBezTo>
                      <a:pt x="103854" y="23236"/>
                      <a:pt x="80619" y="0"/>
                      <a:pt x="51927" y="0"/>
                    </a:cubicBezTo>
                    <a:cubicBezTo>
                      <a:pt x="23236" y="0"/>
                      <a:pt x="0" y="23236"/>
                      <a:pt x="0" y="51927"/>
                    </a:cubicBezTo>
                    <a:lnTo>
                      <a:pt x="0" y="1302217"/>
                    </a:lnTo>
                    <a:cubicBezTo>
                      <a:pt x="0" y="1330909"/>
                      <a:pt x="23236" y="1354145"/>
                      <a:pt x="51927" y="135414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2" name="Freeform: Shape 221">
                <a:extLst>
                  <a:ext uri="{FF2B5EF4-FFF2-40B4-BE49-F238E27FC236}">
                    <a16:creationId xmlns:a16="http://schemas.microsoft.com/office/drawing/2014/main" id="{D1D59CEC-BF0B-AF8E-550B-AAD17CF7E7C3}"/>
                  </a:ext>
                </a:extLst>
              </p:cNvPr>
              <p:cNvSpPr/>
              <p:nvPr/>
            </p:nvSpPr>
            <p:spPr>
              <a:xfrm>
                <a:off x="8698074" y="2068142"/>
                <a:ext cx="103854" cy="1997879"/>
              </a:xfrm>
              <a:custGeom>
                <a:avLst/>
                <a:gdLst>
                  <a:gd name="connsiteX0" fmla="*/ 51927 w 103854"/>
                  <a:gd name="connsiteY0" fmla="*/ 1997878 h 1997878"/>
                  <a:gd name="connsiteX1" fmla="*/ 103854 w 103854"/>
                  <a:gd name="connsiteY1" fmla="*/ 1945951 h 1997878"/>
                  <a:gd name="connsiteX2" fmla="*/ 103854 w 103854"/>
                  <a:gd name="connsiteY2" fmla="*/ 51927 h 1997878"/>
                  <a:gd name="connsiteX3" fmla="*/ 51927 w 103854"/>
                  <a:gd name="connsiteY3" fmla="*/ 0 h 1997878"/>
                  <a:gd name="connsiteX4" fmla="*/ 0 w 103854"/>
                  <a:gd name="connsiteY4" fmla="*/ 51927 h 1997878"/>
                  <a:gd name="connsiteX5" fmla="*/ 0 w 103854"/>
                  <a:gd name="connsiteY5" fmla="*/ 1945951 h 1997878"/>
                  <a:gd name="connsiteX6" fmla="*/ 51927 w 103854"/>
                  <a:gd name="connsiteY6" fmla="*/ 1997878 h 199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997878">
                    <a:moveTo>
                      <a:pt x="51927" y="1997878"/>
                    </a:moveTo>
                    <a:cubicBezTo>
                      <a:pt x="80619" y="1997878"/>
                      <a:pt x="103854" y="1974643"/>
                      <a:pt x="103854" y="1945951"/>
                    </a:cubicBezTo>
                    <a:lnTo>
                      <a:pt x="103854" y="51927"/>
                    </a:lnTo>
                    <a:cubicBezTo>
                      <a:pt x="103854" y="23236"/>
                      <a:pt x="80619" y="0"/>
                      <a:pt x="51927" y="0"/>
                    </a:cubicBezTo>
                    <a:cubicBezTo>
                      <a:pt x="23236" y="0"/>
                      <a:pt x="0" y="23236"/>
                      <a:pt x="0" y="51927"/>
                    </a:cubicBezTo>
                    <a:lnTo>
                      <a:pt x="0" y="1945951"/>
                    </a:lnTo>
                    <a:cubicBezTo>
                      <a:pt x="0" y="1974643"/>
                      <a:pt x="23236" y="1997878"/>
                      <a:pt x="51927" y="199787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3" name="Freeform: Shape 222">
                <a:extLst>
                  <a:ext uri="{FF2B5EF4-FFF2-40B4-BE49-F238E27FC236}">
                    <a16:creationId xmlns:a16="http://schemas.microsoft.com/office/drawing/2014/main" id="{BEADABD7-5CFD-55CF-C53E-693358092306}"/>
                  </a:ext>
                </a:extLst>
              </p:cNvPr>
              <p:cNvSpPr/>
              <p:nvPr/>
            </p:nvSpPr>
            <p:spPr>
              <a:xfrm>
                <a:off x="6612506" y="3040917"/>
                <a:ext cx="103854" cy="1025104"/>
              </a:xfrm>
              <a:custGeom>
                <a:avLst/>
                <a:gdLst>
                  <a:gd name="connsiteX0" fmla="*/ 51927 w 103854"/>
                  <a:gd name="connsiteY0" fmla="*/ 1025105 h 1025104"/>
                  <a:gd name="connsiteX1" fmla="*/ 103854 w 103854"/>
                  <a:gd name="connsiteY1" fmla="*/ 956610 h 1025104"/>
                  <a:gd name="connsiteX2" fmla="*/ 103854 w 103854"/>
                  <a:gd name="connsiteY2" fmla="*/ 68495 h 1025104"/>
                  <a:gd name="connsiteX3" fmla="*/ 51927 w 103854"/>
                  <a:gd name="connsiteY3" fmla="*/ 0 h 1025104"/>
                  <a:gd name="connsiteX4" fmla="*/ 0 w 103854"/>
                  <a:gd name="connsiteY4" fmla="*/ 68495 h 1025104"/>
                  <a:gd name="connsiteX5" fmla="*/ 0 w 103854"/>
                  <a:gd name="connsiteY5" fmla="*/ 956610 h 1025104"/>
                  <a:gd name="connsiteX6" fmla="*/ 51927 w 103854"/>
                  <a:gd name="connsiteY6" fmla="*/ 1025105 h 102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25104">
                    <a:moveTo>
                      <a:pt x="51927" y="1025105"/>
                    </a:moveTo>
                    <a:cubicBezTo>
                      <a:pt x="80618" y="1025105"/>
                      <a:pt x="103854" y="994494"/>
                      <a:pt x="103854" y="956610"/>
                    </a:cubicBezTo>
                    <a:lnTo>
                      <a:pt x="103854" y="68495"/>
                    </a:lnTo>
                    <a:cubicBezTo>
                      <a:pt x="103854" y="30712"/>
                      <a:pt x="80618" y="0"/>
                      <a:pt x="51927" y="0"/>
                    </a:cubicBezTo>
                    <a:cubicBezTo>
                      <a:pt x="23236" y="0"/>
                      <a:pt x="0" y="30611"/>
                      <a:pt x="0" y="68495"/>
                    </a:cubicBezTo>
                    <a:lnTo>
                      <a:pt x="0" y="956610"/>
                    </a:lnTo>
                    <a:cubicBezTo>
                      <a:pt x="0" y="994393"/>
                      <a:pt x="23236" y="1025105"/>
                      <a:pt x="51927" y="102510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4" name="Freeform: Shape 223">
                <a:extLst>
                  <a:ext uri="{FF2B5EF4-FFF2-40B4-BE49-F238E27FC236}">
                    <a16:creationId xmlns:a16="http://schemas.microsoft.com/office/drawing/2014/main" id="{0D1B3D1A-2BE5-4245-8A3D-41E54C410FC3}"/>
                  </a:ext>
                </a:extLst>
              </p:cNvPr>
              <p:cNvSpPr/>
              <p:nvPr/>
            </p:nvSpPr>
            <p:spPr>
              <a:xfrm>
                <a:off x="7612455" y="3041018"/>
                <a:ext cx="103853" cy="1025003"/>
              </a:xfrm>
              <a:custGeom>
                <a:avLst/>
                <a:gdLst>
                  <a:gd name="connsiteX0" fmla="*/ 51927 w 103853"/>
                  <a:gd name="connsiteY0" fmla="*/ 1025004 h 1025003"/>
                  <a:gd name="connsiteX1" fmla="*/ 103854 w 103853"/>
                  <a:gd name="connsiteY1" fmla="*/ 973077 h 1025003"/>
                  <a:gd name="connsiteX2" fmla="*/ 103854 w 103853"/>
                  <a:gd name="connsiteY2" fmla="*/ 51927 h 1025003"/>
                  <a:gd name="connsiteX3" fmla="*/ 51927 w 103853"/>
                  <a:gd name="connsiteY3" fmla="*/ 0 h 1025003"/>
                  <a:gd name="connsiteX4" fmla="*/ 0 w 103853"/>
                  <a:gd name="connsiteY4" fmla="*/ 51927 h 1025003"/>
                  <a:gd name="connsiteX5" fmla="*/ 0 w 103853"/>
                  <a:gd name="connsiteY5" fmla="*/ 973077 h 1025003"/>
                  <a:gd name="connsiteX6" fmla="*/ 51927 w 103853"/>
                  <a:gd name="connsiteY6" fmla="*/ 1025004 h 102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025003">
                    <a:moveTo>
                      <a:pt x="51927" y="1025004"/>
                    </a:moveTo>
                    <a:cubicBezTo>
                      <a:pt x="80618" y="1025004"/>
                      <a:pt x="103854" y="1001768"/>
                      <a:pt x="103854" y="973077"/>
                    </a:cubicBezTo>
                    <a:lnTo>
                      <a:pt x="103854" y="51927"/>
                    </a:lnTo>
                    <a:cubicBezTo>
                      <a:pt x="103854" y="23236"/>
                      <a:pt x="80618" y="0"/>
                      <a:pt x="51927" y="0"/>
                    </a:cubicBezTo>
                    <a:cubicBezTo>
                      <a:pt x="23236" y="0"/>
                      <a:pt x="0" y="23236"/>
                      <a:pt x="0" y="51927"/>
                    </a:cubicBezTo>
                    <a:lnTo>
                      <a:pt x="0" y="973077"/>
                    </a:lnTo>
                    <a:cubicBezTo>
                      <a:pt x="0" y="1001768"/>
                      <a:pt x="23236" y="1025004"/>
                      <a:pt x="51927" y="102500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5" name="Freeform: Shape 224">
                <a:extLst>
                  <a:ext uri="{FF2B5EF4-FFF2-40B4-BE49-F238E27FC236}">
                    <a16:creationId xmlns:a16="http://schemas.microsoft.com/office/drawing/2014/main" id="{ADD9F469-0E83-5ED7-EC9C-C8679AC15B53}"/>
                  </a:ext>
                </a:extLst>
              </p:cNvPr>
              <p:cNvSpPr/>
              <p:nvPr/>
            </p:nvSpPr>
            <p:spPr>
              <a:xfrm>
                <a:off x="8802130" y="1821438"/>
                <a:ext cx="103854" cy="2244583"/>
              </a:xfrm>
              <a:custGeom>
                <a:avLst/>
                <a:gdLst>
                  <a:gd name="connsiteX0" fmla="*/ 51927 w 103854"/>
                  <a:gd name="connsiteY0" fmla="*/ 2244582 h 2244582"/>
                  <a:gd name="connsiteX1" fmla="*/ 103854 w 103854"/>
                  <a:gd name="connsiteY1" fmla="*/ 2192655 h 2244582"/>
                  <a:gd name="connsiteX2" fmla="*/ 103854 w 103854"/>
                  <a:gd name="connsiteY2" fmla="*/ 51927 h 2244582"/>
                  <a:gd name="connsiteX3" fmla="*/ 51927 w 103854"/>
                  <a:gd name="connsiteY3" fmla="*/ 0 h 2244582"/>
                  <a:gd name="connsiteX4" fmla="*/ 0 w 103854"/>
                  <a:gd name="connsiteY4" fmla="*/ 51927 h 2244582"/>
                  <a:gd name="connsiteX5" fmla="*/ 0 w 103854"/>
                  <a:gd name="connsiteY5" fmla="*/ 2192554 h 2244582"/>
                  <a:gd name="connsiteX6" fmla="*/ 51927 w 103854"/>
                  <a:gd name="connsiteY6" fmla="*/ 2244481 h 224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2244582">
                    <a:moveTo>
                      <a:pt x="51927" y="2244582"/>
                    </a:moveTo>
                    <a:cubicBezTo>
                      <a:pt x="80619" y="2244582"/>
                      <a:pt x="103854" y="2221347"/>
                      <a:pt x="103854" y="2192655"/>
                    </a:cubicBezTo>
                    <a:lnTo>
                      <a:pt x="103854" y="51927"/>
                    </a:lnTo>
                    <a:cubicBezTo>
                      <a:pt x="103854" y="23236"/>
                      <a:pt x="80619" y="0"/>
                      <a:pt x="51927" y="0"/>
                    </a:cubicBezTo>
                    <a:cubicBezTo>
                      <a:pt x="23236" y="0"/>
                      <a:pt x="0" y="23236"/>
                      <a:pt x="0" y="51927"/>
                    </a:cubicBezTo>
                    <a:lnTo>
                      <a:pt x="0" y="2192554"/>
                    </a:lnTo>
                    <a:cubicBezTo>
                      <a:pt x="0" y="2221246"/>
                      <a:pt x="23236" y="2244481"/>
                      <a:pt x="51927" y="2244481"/>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6" name="Freeform: Shape 225">
                <a:extLst>
                  <a:ext uri="{FF2B5EF4-FFF2-40B4-BE49-F238E27FC236}">
                    <a16:creationId xmlns:a16="http://schemas.microsoft.com/office/drawing/2014/main" id="{F8EA0E1E-72E8-C317-535C-272790160717}"/>
                  </a:ext>
                </a:extLst>
              </p:cNvPr>
              <p:cNvSpPr/>
              <p:nvPr/>
            </p:nvSpPr>
            <p:spPr>
              <a:xfrm>
                <a:off x="5895629" y="2068142"/>
                <a:ext cx="103854" cy="1997879"/>
              </a:xfrm>
              <a:custGeom>
                <a:avLst/>
                <a:gdLst>
                  <a:gd name="connsiteX0" fmla="*/ 51927 w 103854"/>
                  <a:gd name="connsiteY0" fmla="*/ 1997878 h 1997878"/>
                  <a:gd name="connsiteX1" fmla="*/ 103854 w 103854"/>
                  <a:gd name="connsiteY1" fmla="*/ 1945951 h 1997878"/>
                  <a:gd name="connsiteX2" fmla="*/ 103854 w 103854"/>
                  <a:gd name="connsiteY2" fmla="*/ 51927 h 1997878"/>
                  <a:gd name="connsiteX3" fmla="*/ 51927 w 103854"/>
                  <a:gd name="connsiteY3" fmla="*/ 0 h 1997878"/>
                  <a:gd name="connsiteX4" fmla="*/ 0 w 103854"/>
                  <a:gd name="connsiteY4" fmla="*/ 51927 h 1997878"/>
                  <a:gd name="connsiteX5" fmla="*/ 0 w 103854"/>
                  <a:gd name="connsiteY5" fmla="*/ 1945951 h 1997878"/>
                  <a:gd name="connsiteX6" fmla="*/ 51927 w 103854"/>
                  <a:gd name="connsiteY6" fmla="*/ 1997878 h 199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997878">
                    <a:moveTo>
                      <a:pt x="51927" y="1997878"/>
                    </a:moveTo>
                    <a:cubicBezTo>
                      <a:pt x="80618" y="1997878"/>
                      <a:pt x="103854" y="1974643"/>
                      <a:pt x="103854" y="1945951"/>
                    </a:cubicBezTo>
                    <a:lnTo>
                      <a:pt x="103854" y="51927"/>
                    </a:lnTo>
                    <a:cubicBezTo>
                      <a:pt x="103854" y="23236"/>
                      <a:pt x="80618" y="0"/>
                      <a:pt x="51927" y="0"/>
                    </a:cubicBezTo>
                    <a:cubicBezTo>
                      <a:pt x="23236" y="0"/>
                      <a:pt x="0" y="23236"/>
                      <a:pt x="0" y="51927"/>
                    </a:cubicBezTo>
                    <a:lnTo>
                      <a:pt x="0" y="1945951"/>
                    </a:lnTo>
                    <a:cubicBezTo>
                      <a:pt x="0" y="1974643"/>
                      <a:pt x="23236" y="1997878"/>
                      <a:pt x="51927" y="199787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7" name="Freeform: Shape 226">
                <a:extLst>
                  <a:ext uri="{FF2B5EF4-FFF2-40B4-BE49-F238E27FC236}">
                    <a16:creationId xmlns:a16="http://schemas.microsoft.com/office/drawing/2014/main" id="{9FFAE45D-6E65-9FA4-1B1B-C7DFD3F0D5FA}"/>
                  </a:ext>
                </a:extLst>
              </p:cNvPr>
              <p:cNvSpPr/>
              <p:nvPr/>
            </p:nvSpPr>
            <p:spPr>
              <a:xfrm>
                <a:off x="5999686" y="1821438"/>
                <a:ext cx="103854" cy="2244583"/>
              </a:xfrm>
              <a:custGeom>
                <a:avLst/>
                <a:gdLst>
                  <a:gd name="connsiteX0" fmla="*/ 51927 w 103854"/>
                  <a:gd name="connsiteY0" fmla="*/ 2244582 h 2244582"/>
                  <a:gd name="connsiteX1" fmla="*/ 103854 w 103854"/>
                  <a:gd name="connsiteY1" fmla="*/ 2192655 h 2244582"/>
                  <a:gd name="connsiteX2" fmla="*/ 103854 w 103854"/>
                  <a:gd name="connsiteY2" fmla="*/ 51927 h 2244582"/>
                  <a:gd name="connsiteX3" fmla="*/ 51927 w 103854"/>
                  <a:gd name="connsiteY3" fmla="*/ 0 h 2244582"/>
                  <a:gd name="connsiteX4" fmla="*/ 0 w 103854"/>
                  <a:gd name="connsiteY4" fmla="*/ 51927 h 2244582"/>
                  <a:gd name="connsiteX5" fmla="*/ 0 w 103854"/>
                  <a:gd name="connsiteY5" fmla="*/ 2192554 h 2244582"/>
                  <a:gd name="connsiteX6" fmla="*/ 51927 w 103854"/>
                  <a:gd name="connsiteY6" fmla="*/ 2244481 h 224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2244582">
                    <a:moveTo>
                      <a:pt x="51927" y="2244582"/>
                    </a:moveTo>
                    <a:cubicBezTo>
                      <a:pt x="80618" y="2244582"/>
                      <a:pt x="103854" y="2221347"/>
                      <a:pt x="103854" y="2192655"/>
                    </a:cubicBezTo>
                    <a:lnTo>
                      <a:pt x="103854" y="51927"/>
                    </a:lnTo>
                    <a:cubicBezTo>
                      <a:pt x="103854" y="23236"/>
                      <a:pt x="80618" y="0"/>
                      <a:pt x="51927" y="0"/>
                    </a:cubicBezTo>
                    <a:cubicBezTo>
                      <a:pt x="23236" y="0"/>
                      <a:pt x="0" y="23236"/>
                      <a:pt x="0" y="51927"/>
                    </a:cubicBezTo>
                    <a:lnTo>
                      <a:pt x="0" y="2192554"/>
                    </a:lnTo>
                    <a:cubicBezTo>
                      <a:pt x="0" y="2221246"/>
                      <a:pt x="23236" y="2244481"/>
                      <a:pt x="51927" y="2244481"/>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8" name="Freeform: Shape 227">
                <a:extLst>
                  <a:ext uri="{FF2B5EF4-FFF2-40B4-BE49-F238E27FC236}">
                    <a16:creationId xmlns:a16="http://schemas.microsoft.com/office/drawing/2014/main" id="{F7754A39-47BD-E603-DE69-1A305749F7F3}"/>
                  </a:ext>
                </a:extLst>
              </p:cNvPr>
              <p:cNvSpPr/>
              <p:nvPr/>
            </p:nvSpPr>
            <p:spPr>
              <a:xfrm>
                <a:off x="5791573" y="2190484"/>
                <a:ext cx="103854" cy="1875537"/>
              </a:xfrm>
              <a:custGeom>
                <a:avLst/>
                <a:gdLst>
                  <a:gd name="connsiteX0" fmla="*/ 51927 w 103854"/>
                  <a:gd name="connsiteY0" fmla="*/ 1875537 h 1875536"/>
                  <a:gd name="connsiteX1" fmla="*/ 103854 w 103854"/>
                  <a:gd name="connsiteY1" fmla="*/ 1823609 h 1875536"/>
                  <a:gd name="connsiteX2" fmla="*/ 103854 w 103854"/>
                  <a:gd name="connsiteY2" fmla="*/ 51927 h 1875536"/>
                  <a:gd name="connsiteX3" fmla="*/ 51927 w 103854"/>
                  <a:gd name="connsiteY3" fmla="*/ 0 h 1875536"/>
                  <a:gd name="connsiteX4" fmla="*/ 0 w 103854"/>
                  <a:gd name="connsiteY4" fmla="*/ 51927 h 1875536"/>
                  <a:gd name="connsiteX5" fmla="*/ 0 w 103854"/>
                  <a:gd name="connsiteY5" fmla="*/ 1823609 h 1875536"/>
                  <a:gd name="connsiteX6" fmla="*/ 51927 w 103854"/>
                  <a:gd name="connsiteY6" fmla="*/ 1875537 h 18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875536">
                    <a:moveTo>
                      <a:pt x="51927" y="1875537"/>
                    </a:moveTo>
                    <a:cubicBezTo>
                      <a:pt x="80618" y="1875537"/>
                      <a:pt x="103854" y="1852301"/>
                      <a:pt x="103854" y="1823609"/>
                    </a:cubicBezTo>
                    <a:lnTo>
                      <a:pt x="103854" y="51927"/>
                    </a:lnTo>
                    <a:cubicBezTo>
                      <a:pt x="103854" y="23236"/>
                      <a:pt x="80618" y="0"/>
                      <a:pt x="51927" y="0"/>
                    </a:cubicBezTo>
                    <a:cubicBezTo>
                      <a:pt x="23236" y="0"/>
                      <a:pt x="0" y="23236"/>
                      <a:pt x="0" y="51927"/>
                    </a:cubicBezTo>
                    <a:lnTo>
                      <a:pt x="0" y="1823609"/>
                    </a:lnTo>
                    <a:cubicBezTo>
                      <a:pt x="0" y="1852301"/>
                      <a:pt x="23236" y="1875537"/>
                      <a:pt x="51927" y="187553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29" name="Freeform: Shape 228">
                <a:extLst>
                  <a:ext uri="{FF2B5EF4-FFF2-40B4-BE49-F238E27FC236}">
                    <a16:creationId xmlns:a16="http://schemas.microsoft.com/office/drawing/2014/main" id="{AB961931-D09E-CF5E-C3A2-E098D8F21840}"/>
                  </a:ext>
                </a:extLst>
              </p:cNvPr>
              <p:cNvSpPr/>
              <p:nvPr/>
            </p:nvSpPr>
            <p:spPr>
              <a:xfrm>
                <a:off x="7104196" y="2904026"/>
                <a:ext cx="103854" cy="1161995"/>
              </a:xfrm>
              <a:custGeom>
                <a:avLst/>
                <a:gdLst>
                  <a:gd name="connsiteX0" fmla="*/ 51927 w 103854"/>
                  <a:gd name="connsiteY0" fmla="*/ 1161994 h 1161994"/>
                  <a:gd name="connsiteX1" fmla="*/ 103854 w 103854"/>
                  <a:gd name="connsiteY1" fmla="*/ 1088044 h 1161994"/>
                  <a:gd name="connsiteX2" fmla="*/ 103854 w 103854"/>
                  <a:gd name="connsiteY2" fmla="*/ 73951 h 1161994"/>
                  <a:gd name="connsiteX3" fmla="*/ 51927 w 103854"/>
                  <a:gd name="connsiteY3" fmla="*/ 0 h 1161994"/>
                  <a:gd name="connsiteX4" fmla="*/ 0 w 103854"/>
                  <a:gd name="connsiteY4" fmla="*/ 73951 h 1161994"/>
                  <a:gd name="connsiteX5" fmla="*/ 0 w 103854"/>
                  <a:gd name="connsiteY5" fmla="*/ 1088044 h 1161994"/>
                  <a:gd name="connsiteX6" fmla="*/ 51927 w 103854"/>
                  <a:gd name="connsiteY6" fmla="*/ 1161994 h 116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161994">
                    <a:moveTo>
                      <a:pt x="51927" y="1161994"/>
                    </a:moveTo>
                    <a:cubicBezTo>
                      <a:pt x="80618" y="1161994"/>
                      <a:pt x="103854" y="1128858"/>
                      <a:pt x="103854" y="1088044"/>
                    </a:cubicBezTo>
                    <a:lnTo>
                      <a:pt x="103854" y="73951"/>
                    </a:lnTo>
                    <a:cubicBezTo>
                      <a:pt x="103854" y="33136"/>
                      <a:pt x="80618" y="0"/>
                      <a:pt x="51927" y="0"/>
                    </a:cubicBezTo>
                    <a:cubicBezTo>
                      <a:pt x="23236" y="0"/>
                      <a:pt x="0" y="33136"/>
                      <a:pt x="0" y="73951"/>
                    </a:cubicBezTo>
                    <a:lnTo>
                      <a:pt x="0" y="1088044"/>
                    </a:lnTo>
                    <a:cubicBezTo>
                      <a:pt x="0" y="1128858"/>
                      <a:pt x="23236" y="1161994"/>
                      <a:pt x="51927" y="116199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0" name="Freeform: Shape 229">
                <a:extLst>
                  <a:ext uri="{FF2B5EF4-FFF2-40B4-BE49-F238E27FC236}">
                    <a16:creationId xmlns:a16="http://schemas.microsoft.com/office/drawing/2014/main" id="{2D2645D0-431C-7394-8B38-76628261B4D4}"/>
                  </a:ext>
                </a:extLst>
              </p:cNvPr>
              <p:cNvSpPr/>
              <p:nvPr/>
            </p:nvSpPr>
            <p:spPr>
              <a:xfrm>
                <a:off x="7313117" y="3106785"/>
                <a:ext cx="103854" cy="959236"/>
              </a:xfrm>
              <a:custGeom>
                <a:avLst/>
                <a:gdLst>
                  <a:gd name="connsiteX0" fmla="*/ 51927 w 103854"/>
                  <a:gd name="connsiteY0" fmla="*/ 959236 h 959236"/>
                  <a:gd name="connsiteX1" fmla="*/ 103854 w 103854"/>
                  <a:gd name="connsiteY1" fmla="*/ 907309 h 959236"/>
                  <a:gd name="connsiteX2" fmla="*/ 103854 w 103854"/>
                  <a:gd name="connsiteY2" fmla="*/ 51927 h 959236"/>
                  <a:gd name="connsiteX3" fmla="*/ 51927 w 103854"/>
                  <a:gd name="connsiteY3" fmla="*/ 0 h 959236"/>
                  <a:gd name="connsiteX4" fmla="*/ 0 w 103854"/>
                  <a:gd name="connsiteY4" fmla="*/ 51927 h 959236"/>
                  <a:gd name="connsiteX5" fmla="*/ 0 w 103854"/>
                  <a:gd name="connsiteY5" fmla="*/ 907309 h 959236"/>
                  <a:gd name="connsiteX6" fmla="*/ 51927 w 103854"/>
                  <a:gd name="connsiteY6" fmla="*/ 959236 h 95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59236">
                    <a:moveTo>
                      <a:pt x="51927" y="959236"/>
                    </a:moveTo>
                    <a:cubicBezTo>
                      <a:pt x="80618" y="959236"/>
                      <a:pt x="103854" y="936000"/>
                      <a:pt x="103854" y="907309"/>
                    </a:cubicBezTo>
                    <a:lnTo>
                      <a:pt x="103854" y="51927"/>
                    </a:lnTo>
                    <a:cubicBezTo>
                      <a:pt x="103854" y="23236"/>
                      <a:pt x="80618" y="0"/>
                      <a:pt x="51927" y="0"/>
                    </a:cubicBezTo>
                    <a:cubicBezTo>
                      <a:pt x="23236" y="0"/>
                      <a:pt x="0" y="23236"/>
                      <a:pt x="0" y="51927"/>
                    </a:cubicBezTo>
                    <a:lnTo>
                      <a:pt x="0" y="907309"/>
                    </a:lnTo>
                    <a:cubicBezTo>
                      <a:pt x="0" y="936000"/>
                      <a:pt x="23236" y="959236"/>
                      <a:pt x="51927" y="95923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1" name="Freeform: Shape 230">
                <a:extLst>
                  <a:ext uri="{FF2B5EF4-FFF2-40B4-BE49-F238E27FC236}">
                    <a16:creationId xmlns:a16="http://schemas.microsoft.com/office/drawing/2014/main" id="{DEC1642D-AD3C-2019-1483-6631610ED74F}"/>
                  </a:ext>
                </a:extLst>
              </p:cNvPr>
              <p:cNvSpPr/>
              <p:nvPr/>
            </p:nvSpPr>
            <p:spPr>
              <a:xfrm>
                <a:off x="7417274" y="3015155"/>
                <a:ext cx="103854" cy="1050866"/>
              </a:xfrm>
              <a:custGeom>
                <a:avLst/>
                <a:gdLst>
                  <a:gd name="connsiteX0" fmla="*/ 51927 w 103854"/>
                  <a:gd name="connsiteY0" fmla="*/ 1050866 h 1050866"/>
                  <a:gd name="connsiteX1" fmla="*/ 103854 w 103854"/>
                  <a:gd name="connsiteY1" fmla="*/ 998939 h 1050866"/>
                  <a:gd name="connsiteX2" fmla="*/ 103854 w 103854"/>
                  <a:gd name="connsiteY2" fmla="*/ 51927 h 1050866"/>
                  <a:gd name="connsiteX3" fmla="*/ 51927 w 103854"/>
                  <a:gd name="connsiteY3" fmla="*/ 0 h 1050866"/>
                  <a:gd name="connsiteX4" fmla="*/ 0 w 103854"/>
                  <a:gd name="connsiteY4" fmla="*/ 51927 h 1050866"/>
                  <a:gd name="connsiteX5" fmla="*/ 0 w 103854"/>
                  <a:gd name="connsiteY5" fmla="*/ 998939 h 1050866"/>
                  <a:gd name="connsiteX6" fmla="*/ 51927 w 103854"/>
                  <a:gd name="connsiteY6" fmla="*/ 1050866 h 105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50866">
                    <a:moveTo>
                      <a:pt x="51927" y="1050866"/>
                    </a:moveTo>
                    <a:cubicBezTo>
                      <a:pt x="80618" y="1050866"/>
                      <a:pt x="103854" y="1027631"/>
                      <a:pt x="103854" y="998939"/>
                    </a:cubicBezTo>
                    <a:lnTo>
                      <a:pt x="103854" y="51927"/>
                    </a:lnTo>
                    <a:cubicBezTo>
                      <a:pt x="103854" y="23236"/>
                      <a:pt x="80618" y="0"/>
                      <a:pt x="51927" y="0"/>
                    </a:cubicBezTo>
                    <a:cubicBezTo>
                      <a:pt x="23236" y="0"/>
                      <a:pt x="0" y="23236"/>
                      <a:pt x="0" y="51927"/>
                    </a:cubicBezTo>
                    <a:lnTo>
                      <a:pt x="0" y="998939"/>
                    </a:lnTo>
                    <a:cubicBezTo>
                      <a:pt x="0" y="1027631"/>
                      <a:pt x="23236" y="1050866"/>
                      <a:pt x="51927" y="105086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2" name="Freeform: Shape 231">
                <a:extLst>
                  <a:ext uri="{FF2B5EF4-FFF2-40B4-BE49-F238E27FC236}">
                    <a16:creationId xmlns:a16="http://schemas.microsoft.com/office/drawing/2014/main" id="{448DE95E-F1DF-0C8E-A81A-7DC680C69CD0}"/>
                  </a:ext>
                </a:extLst>
              </p:cNvPr>
              <p:cNvSpPr/>
              <p:nvPr/>
            </p:nvSpPr>
            <p:spPr>
              <a:xfrm>
                <a:off x="7208253" y="2969593"/>
                <a:ext cx="103854" cy="1096428"/>
              </a:xfrm>
              <a:custGeom>
                <a:avLst/>
                <a:gdLst>
                  <a:gd name="connsiteX0" fmla="*/ 51927 w 103854"/>
                  <a:gd name="connsiteY0" fmla="*/ 1096429 h 1096428"/>
                  <a:gd name="connsiteX1" fmla="*/ 103854 w 103854"/>
                  <a:gd name="connsiteY1" fmla="*/ 1022478 h 1096428"/>
                  <a:gd name="connsiteX2" fmla="*/ 103854 w 103854"/>
                  <a:gd name="connsiteY2" fmla="*/ 73951 h 1096428"/>
                  <a:gd name="connsiteX3" fmla="*/ 51927 w 103854"/>
                  <a:gd name="connsiteY3" fmla="*/ 0 h 1096428"/>
                  <a:gd name="connsiteX4" fmla="*/ 0 w 103854"/>
                  <a:gd name="connsiteY4" fmla="*/ 73951 h 1096428"/>
                  <a:gd name="connsiteX5" fmla="*/ 0 w 103854"/>
                  <a:gd name="connsiteY5" fmla="*/ 1022478 h 1096428"/>
                  <a:gd name="connsiteX6" fmla="*/ 51927 w 103854"/>
                  <a:gd name="connsiteY6" fmla="*/ 1096429 h 10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96428">
                    <a:moveTo>
                      <a:pt x="51927" y="1096429"/>
                    </a:moveTo>
                    <a:cubicBezTo>
                      <a:pt x="80618" y="1096429"/>
                      <a:pt x="103854" y="1063292"/>
                      <a:pt x="103854" y="1022478"/>
                    </a:cubicBezTo>
                    <a:lnTo>
                      <a:pt x="103854" y="73951"/>
                    </a:lnTo>
                    <a:cubicBezTo>
                      <a:pt x="103854" y="33136"/>
                      <a:pt x="80618" y="0"/>
                      <a:pt x="51927" y="0"/>
                    </a:cubicBezTo>
                    <a:cubicBezTo>
                      <a:pt x="23236" y="0"/>
                      <a:pt x="0" y="33136"/>
                      <a:pt x="0" y="73951"/>
                    </a:cubicBezTo>
                    <a:lnTo>
                      <a:pt x="0" y="1022478"/>
                    </a:lnTo>
                    <a:cubicBezTo>
                      <a:pt x="0" y="1063292"/>
                      <a:pt x="23236" y="1096429"/>
                      <a:pt x="51927" y="1096429"/>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3" name="Freeform: Shape 232">
                <a:extLst>
                  <a:ext uri="{FF2B5EF4-FFF2-40B4-BE49-F238E27FC236}">
                    <a16:creationId xmlns:a16="http://schemas.microsoft.com/office/drawing/2014/main" id="{DBBC0F3E-367E-1E03-66D6-A73EFF3365AE}"/>
                  </a:ext>
                </a:extLst>
              </p:cNvPr>
              <p:cNvSpPr/>
              <p:nvPr/>
            </p:nvSpPr>
            <p:spPr>
              <a:xfrm>
                <a:off x="6209010" y="2711876"/>
                <a:ext cx="103854" cy="1354145"/>
              </a:xfrm>
              <a:custGeom>
                <a:avLst/>
                <a:gdLst>
                  <a:gd name="connsiteX0" fmla="*/ 51927 w 103854"/>
                  <a:gd name="connsiteY0" fmla="*/ 1354145 h 1354144"/>
                  <a:gd name="connsiteX1" fmla="*/ 103854 w 103854"/>
                  <a:gd name="connsiteY1" fmla="*/ 1302217 h 1354144"/>
                  <a:gd name="connsiteX2" fmla="*/ 103854 w 103854"/>
                  <a:gd name="connsiteY2" fmla="*/ 51927 h 1354144"/>
                  <a:gd name="connsiteX3" fmla="*/ 51927 w 103854"/>
                  <a:gd name="connsiteY3" fmla="*/ 0 h 1354144"/>
                  <a:gd name="connsiteX4" fmla="*/ 0 w 103854"/>
                  <a:gd name="connsiteY4" fmla="*/ 51927 h 1354144"/>
                  <a:gd name="connsiteX5" fmla="*/ 0 w 103854"/>
                  <a:gd name="connsiteY5" fmla="*/ 1302217 h 1354144"/>
                  <a:gd name="connsiteX6" fmla="*/ 51927 w 103854"/>
                  <a:gd name="connsiteY6" fmla="*/ 1354145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1354145"/>
                    </a:moveTo>
                    <a:cubicBezTo>
                      <a:pt x="80618" y="1354145"/>
                      <a:pt x="103854" y="1330909"/>
                      <a:pt x="103854" y="1302217"/>
                    </a:cubicBezTo>
                    <a:lnTo>
                      <a:pt x="103854" y="51927"/>
                    </a:lnTo>
                    <a:cubicBezTo>
                      <a:pt x="103854" y="23236"/>
                      <a:pt x="80618" y="0"/>
                      <a:pt x="51927" y="0"/>
                    </a:cubicBezTo>
                    <a:cubicBezTo>
                      <a:pt x="23236" y="0"/>
                      <a:pt x="0" y="23236"/>
                      <a:pt x="0" y="51927"/>
                    </a:cubicBezTo>
                    <a:lnTo>
                      <a:pt x="0" y="1302217"/>
                    </a:lnTo>
                    <a:cubicBezTo>
                      <a:pt x="0" y="1330909"/>
                      <a:pt x="23236" y="1354145"/>
                      <a:pt x="51927" y="135414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4" name="Freeform: Shape 233">
                <a:extLst>
                  <a:ext uri="{FF2B5EF4-FFF2-40B4-BE49-F238E27FC236}">
                    <a16:creationId xmlns:a16="http://schemas.microsoft.com/office/drawing/2014/main" id="{9F402062-9BF2-D84A-FDB1-38B59008E551}"/>
                  </a:ext>
                </a:extLst>
              </p:cNvPr>
              <p:cNvSpPr/>
              <p:nvPr/>
            </p:nvSpPr>
            <p:spPr>
              <a:xfrm>
                <a:off x="7716208" y="3140427"/>
                <a:ext cx="103854" cy="925594"/>
              </a:xfrm>
              <a:custGeom>
                <a:avLst/>
                <a:gdLst>
                  <a:gd name="connsiteX0" fmla="*/ 51927 w 103854"/>
                  <a:gd name="connsiteY0" fmla="*/ 925595 h 925594"/>
                  <a:gd name="connsiteX1" fmla="*/ 103854 w 103854"/>
                  <a:gd name="connsiteY1" fmla="*/ 873667 h 925594"/>
                  <a:gd name="connsiteX2" fmla="*/ 103854 w 103854"/>
                  <a:gd name="connsiteY2" fmla="*/ 51927 h 925594"/>
                  <a:gd name="connsiteX3" fmla="*/ 51927 w 103854"/>
                  <a:gd name="connsiteY3" fmla="*/ 0 h 925594"/>
                  <a:gd name="connsiteX4" fmla="*/ 0 w 103854"/>
                  <a:gd name="connsiteY4" fmla="*/ 51927 h 925594"/>
                  <a:gd name="connsiteX5" fmla="*/ 0 w 103854"/>
                  <a:gd name="connsiteY5" fmla="*/ 873667 h 925594"/>
                  <a:gd name="connsiteX6" fmla="*/ 51927 w 103854"/>
                  <a:gd name="connsiteY6" fmla="*/ 925595 h 9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25594">
                    <a:moveTo>
                      <a:pt x="51927" y="925595"/>
                    </a:moveTo>
                    <a:cubicBezTo>
                      <a:pt x="80619" y="925595"/>
                      <a:pt x="103854" y="902359"/>
                      <a:pt x="103854" y="873667"/>
                    </a:cubicBezTo>
                    <a:lnTo>
                      <a:pt x="103854" y="51927"/>
                    </a:lnTo>
                    <a:cubicBezTo>
                      <a:pt x="103854" y="23236"/>
                      <a:pt x="80619" y="0"/>
                      <a:pt x="51927" y="0"/>
                    </a:cubicBezTo>
                    <a:cubicBezTo>
                      <a:pt x="23236" y="0"/>
                      <a:pt x="0" y="23236"/>
                      <a:pt x="0" y="51927"/>
                    </a:cubicBezTo>
                    <a:lnTo>
                      <a:pt x="0" y="873667"/>
                    </a:lnTo>
                    <a:cubicBezTo>
                      <a:pt x="0" y="902359"/>
                      <a:pt x="23236" y="925595"/>
                      <a:pt x="51927" y="92559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5" name="Freeform: Shape 234">
                <a:extLst>
                  <a:ext uri="{FF2B5EF4-FFF2-40B4-BE49-F238E27FC236}">
                    <a16:creationId xmlns:a16="http://schemas.microsoft.com/office/drawing/2014/main" id="{100AFDF2-16EF-2DE2-0EAB-832ABE877C4B}"/>
                  </a:ext>
                </a:extLst>
              </p:cNvPr>
              <p:cNvSpPr/>
              <p:nvPr/>
            </p:nvSpPr>
            <p:spPr>
              <a:xfrm>
                <a:off x="6104247" y="2352428"/>
                <a:ext cx="103854" cy="1713593"/>
              </a:xfrm>
              <a:custGeom>
                <a:avLst/>
                <a:gdLst>
                  <a:gd name="connsiteX0" fmla="*/ 51927 w 103854"/>
                  <a:gd name="connsiteY0" fmla="*/ 1713593 h 1713592"/>
                  <a:gd name="connsiteX1" fmla="*/ 103854 w 103854"/>
                  <a:gd name="connsiteY1" fmla="*/ 1661666 h 1713592"/>
                  <a:gd name="connsiteX2" fmla="*/ 103854 w 103854"/>
                  <a:gd name="connsiteY2" fmla="*/ 51927 h 1713592"/>
                  <a:gd name="connsiteX3" fmla="*/ 51927 w 103854"/>
                  <a:gd name="connsiteY3" fmla="*/ 0 h 1713592"/>
                  <a:gd name="connsiteX4" fmla="*/ 0 w 103854"/>
                  <a:gd name="connsiteY4" fmla="*/ 51927 h 1713592"/>
                  <a:gd name="connsiteX5" fmla="*/ 0 w 103854"/>
                  <a:gd name="connsiteY5" fmla="*/ 1661666 h 1713592"/>
                  <a:gd name="connsiteX6" fmla="*/ 51927 w 103854"/>
                  <a:gd name="connsiteY6" fmla="*/ 1713593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713592">
                    <a:moveTo>
                      <a:pt x="51927" y="1713593"/>
                    </a:moveTo>
                    <a:cubicBezTo>
                      <a:pt x="80618" y="1713593"/>
                      <a:pt x="103854" y="1690357"/>
                      <a:pt x="103854" y="1661666"/>
                    </a:cubicBezTo>
                    <a:lnTo>
                      <a:pt x="103854" y="51927"/>
                    </a:lnTo>
                    <a:cubicBezTo>
                      <a:pt x="103854" y="23236"/>
                      <a:pt x="80618" y="0"/>
                      <a:pt x="51927" y="0"/>
                    </a:cubicBezTo>
                    <a:cubicBezTo>
                      <a:pt x="23236" y="0"/>
                      <a:pt x="0" y="23236"/>
                      <a:pt x="0" y="51927"/>
                    </a:cubicBezTo>
                    <a:lnTo>
                      <a:pt x="0" y="1661666"/>
                    </a:lnTo>
                    <a:cubicBezTo>
                      <a:pt x="0" y="1690357"/>
                      <a:pt x="23236" y="1713593"/>
                      <a:pt x="51927" y="171359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6" name="Freeform: Shape 235">
                <a:extLst>
                  <a:ext uri="{FF2B5EF4-FFF2-40B4-BE49-F238E27FC236}">
                    <a16:creationId xmlns:a16="http://schemas.microsoft.com/office/drawing/2014/main" id="{E05A2E83-5EC8-BDDE-574B-850F920E00BC}"/>
                  </a:ext>
                </a:extLst>
              </p:cNvPr>
              <p:cNvSpPr/>
              <p:nvPr/>
            </p:nvSpPr>
            <p:spPr>
              <a:xfrm>
                <a:off x="7924724" y="2949792"/>
                <a:ext cx="103854" cy="1116229"/>
              </a:xfrm>
              <a:custGeom>
                <a:avLst/>
                <a:gdLst>
                  <a:gd name="connsiteX0" fmla="*/ 51927 w 103854"/>
                  <a:gd name="connsiteY0" fmla="*/ 1116230 h 1116229"/>
                  <a:gd name="connsiteX1" fmla="*/ 103854 w 103854"/>
                  <a:gd name="connsiteY1" fmla="*/ 1064303 h 1116229"/>
                  <a:gd name="connsiteX2" fmla="*/ 103854 w 103854"/>
                  <a:gd name="connsiteY2" fmla="*/ 51927 h 1116229"/>
                  <a:gd name="connsiteX3" fmla="*/ 51927 w 103854"/>
                  <a:gd name="connsiteY3" fmla="*/ 0 h 1116229"/>
                  <a:gd name="connsiteX4" fmla="*/ 0 w 103854"/>
                  <a:gd name="connsiteY4" fmla="*/ 51927 h 1116229"/>
                  <a:gd name="connsiteX5" fmla="*/ 0 w 103854"/>
                  <a:gd name="connsiteY5" fmla="*/ 1064303 h 1116229"/>
                  <a:gd name="connsiteX6" fmla="*/ 51927 w 103854"/>
                  <a:gd name="connsiteY6" fmla="*/ 1116230 h 11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116229">
                    <a:moveTo>
                      <a:pt x="51927" y="1116230"/>
                    </a:moveTo>
                    <a:cubicBezTo>
                      <a:pt x="80618" y="1116230"/>
                      <a:pt x="103854" y="1092994"/>
                      <a:pt x="103854" y="1064303"/>
                    </a:cubicBezTo>
                    <a:lnTo>
                      <a:pt x="103854" y="51927"/>
                    </a:lnTo>
                    <a:cubicBezTo>
                      <a:pt x="103854" y="23236"/>
                      <a:pt x="80618" y="0"/>
                      <a:pt x="51927" y="0"/>
                    </a:cubicBezTo>
                    <a:cubicBezTo>
                      <a:pt x="23236" y="0"/>
                      <a:pt x="0" y="23236"/>
                      <a:pt x="0" y="51927"/>
                    </a:cubicBezTo>
                    <a:lnTo>
                      <a:pt x="0" y="1064303"/>
                    </a:lnTo>
                    <a:cubicBezTo>
                      <a:pt x="0" y="1092994"/>
                      <a:pt x="23236" y="1116230"/>
                      <a:pt x="51927" y="111623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7" name="Freeform: Shape 236">
                <a:extLst>
                  <a:ext uri="{FF2B5EF4-FFF2-40B4-BE49-F238E27FC236}">
                    <a16:creationId xmlns:a16="http://schemas.microsoft.com/office/drawing/2014/main" id="{9C422A2B-C203-7B3D-7066-598DDB3A94FF}"/>
                  </a:ext>
                </a:extLst>
              </p:cNvPr>
              <p:cNvSpPr/>
              <p:nvPr/>
            </p:nvSpPr>
            <p:spPr>
              <a:xfrm>
                <a:off x="7820770" y="2832602"/>
                <a:ext cx="103853" cy="1233420"/>
              </a:xfrm>
              <a:custGeom>
                <a:avLst/>
                <a:gdLst>
                  <a:gd name="connsiteX0" fmla="*/ 51927 w 103853"/>
                  <a:gd name="connsiteY0" fmla="*/ 1233419 h 1233419"/>
                  <a:gd name="connsiteX1" fmla="*/ 103854 w 103853"/>
                  <a:gd name="connsiteY1" fmla="*/ 1181492 h 1233419"/>
                  <a:gd name="connsiteX2" fmla="*/ 103854 w 103853"/>
                  <a:gd name="connsiteY2" fmla="*/ 51927 h 1233419"/>
                  <a:gd name="connsiteX3" fmla="*/ 51927 w 103853"/>
                  <a:gd name="connsiteY3" fmla="*/ 0 h 1233419"/>
                  <a:gd name="connsiteX4" fmla="*/ 0 w 103853"/>
                  <a:gd name="connsiteY4" fmla="*/ 51927 h 1233419"/>
                  <a:gd name="connsiteX5" fmla="*/ 0 w 103853"/>
                  <a:gd name="connsiteY5" fmla="*/ 1181492 h 1233419"/>
                  <a:gd name="connsiteX6" fmla="*/ 51927 w 103853"/>
                  <a:gd name="connsiteY6" fmla="*/ 1233419 h 123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233419">
                    <a:moveTo>
                      <a:pt x="51927" y="1233419"/>
                    </a:moveTo>
                    <a:cubicBezTo>
                      <a:pt x="80618" y="1233419"/>
                      <a:pt x="103854" y="1210183"/>
                      <a:pt x="103854" y="1181492"/>
                    </a:cubicBezTo>
                    <a:lnTo>
                      <a:pt x="103854" y="51927"/>
                    </a:lnTo>
                    <a:cubicBezTo>
                      <a:pt x="103854" y="23236"/>
                      <a:pt x="80618" y="0"/>
                      <a:pt x="51927" y="0"/>
                    </a:cubicBezTo>
                    <a:cubicBezTo>
                      <a:pt x="23236" y="0"/>
                      <a:pt x="0" y="23236"/>
                      <a:pt x="0" y="51927"/>
                    </a:cubicBezTo>
                    <a:lnTo>
                      <a:pt x="0" y="1181492"/>
                    </a:lnTo>
                    <a:cubicBezTo>
                      <a:pt x="0" y="1210183"/>
                      <a:pt x="23236" y="1233419"/>
                      <a:pt x="51927" y="1233419"/>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8" name="Freeform: Shape 237">
                <a:extLst>
                  <a:ext uri="{FF2B5EF4-FFF2-40B4-BE49-F238E27FC236}">
                    <a16:creationId xmlns:a16="http://schemas.microsoft.com/office/drawing/2014/main" id="{0F1A12AD-0BED-0911-B116-280114B7CA10}"/>
                  </a:ext>
                </a:extLst>
              </p:cNvPr>
              <p:cNvSpPr/>
              <p:nvPr/>
            </p:nvSpPr>
            <p:spPr>
              <a:xfrm>
                <a:off x="8521885" y="2613983"/>
                <a:ext cx="103854" cy="1452038"/>
              </a:xfrm>
              <a:custGeom>
                <a:avLst/>
                <a:gdLst>
                  <a:gd name="connsiteX0" fmla="*/ 51927 w 103854"/>
                  <a:gd name="connsiteY0" fmla="*/ 1452038 h 1452037"/>
                  <a:gd name="connsiteX1" fmla="*/ 103854 w 103854"/>
                  <a:gd name="connsiteY1" fmla="*/ 1400111 h 1452037"/>
                  <a:gd name="connsiteX2" fmla="*/ 103854 w 103854"/>
                  <a:gd name="connsiteY2" fmla="*/ 51927 h 1452037"/>
                  <a:gd name="connsiteX3" fmla="*/ 51927 w 103854"/>
                  <a:gd name="connsiteY3" fmla="*/ 0 h 1452037"/>
                  <a:gd name="connsiteX4" fmla="*/ 0 w 103854"/>
                  <a:gd name="connsiteY4" fmla="*/ 51927 h 1452037"/>
                  <a:gd name="connsiteX5" fmla="*/ 0 w 103854"/>
                  <a:gd name="connsiteY5" fmla="*/ 1400111 h 1452037"/>
                  <a:gd name="connsiteX6" fmla="*/ 51927 w 103854"/>
                  <a:gd name="connsiteY6" fmla="*/ 1452038 h 145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452037">
                    <a:moveTo>
                      <a:pt x="51927" y="1452038"/>
                    </a:moveTo>
                    <a:cubicBezTo>
                      <a:pt x="80619" y="1452038"/>
                      <a:pt x="103854" y="1428802"/>
                      <a:pt x="103854" y="1400111"/>
                    </a:cubicBezTo>
                    <a:lnTo>
                      <a:pt x="103854" y="51927"/>
                    </a:lnTo>
                    <a:cubicBezTo>
                      <a:pt x="103854" y="23236"/>
                      <a:pt x="80619" y="0"/>
                      <a:pt x="51927" y="0"/>
                    </a:cubicBezTo>
                    <a:cubicBezTo>
                      <a:pt x="23236" y="0"/>
                      <a:pt x="0" y="23236"/>
                      <a:pt x="0" y="51927"/>
                    </a:cubicBezTo>
                    <a:lnTo>
                      <a:pt x="0" y="1400111"/>
                    </a:lnTo>
                    <a:cubicBezTo>
                      <a:pt x="0" y="1428802"/>
                      <a:pt x="23236" y="1452038"/>
                      <a:pt x="51927" y="145203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39" name="Freeform: Shape 238">
                <a:extLst>
                  <a:ext uri="{FF2B5EF4-FFF2-40B4-BE49-F238E27FC236}">
                    <a16:creationId xmlns:a16="http://schemas.microsoft.com/office/drawing/2014/main" id="{12AF4108-8E7E-EE55-747E-937E8688E93D}"/>
                  </a:ext>
                </a:extLst>
              </p:cNvPr>
              <p:cNvSpPr/>
              <p:nvPr/>
            </p:nvSpPr>
            <p:spPr>
              <a:xfrm>
                <a:off x="6718380" y="3086277"/>
                <a:ext cx="103854" cy="979744"/>
              </a:xfrm>
              <a:custGeom>
                <a:avLst/>
                <a:gdLst>
                  <a:gd name="connsiteX0" fmla="*/ 51927 w 103854"/>
                  <a:gd name="connsiteY0" fmla="*/ 979744 h 979744"/>
                  <a:gd name="connsiteX1" fmla="*/ 103854 w 103854"/>
                  <a:gd name="connsiteY1" fmla="*/ 923675 h 979744"/>
                  <a:gd name="connsiteX2" fmla="*/ 103854 w 103854"/>
                  <a:gd name="connsiteY2" fmla="*/ 56069 h 979744"/>
                  <a:gd name="connsiteX3" fmla="*/ 51927 w 103854"/>
                  <a:gd name="connsiteY3" fmla="*/ 0 h 979744"/>
                  <a:gd name="connsiteX4" fmla="*/ 0 w 103854"/>
                  <a:gd name="connsiteY4" fmla="*/ 56069 h 979744"/>
                  <a:gd name="connsiteX5" fmla="*/ 0 w 103854"/>
                  <a:gd name="connsiteY5" fmla="*/ 923675 h 979744"/>
                  <a:gd name="connsiteX6" fmla="*/ 51927 w 103854"/>
                  <a:gd name="connsiteY6" fmla="*/ 979744 h 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79744">
                    <a:moveTo>
                      <a:pt x="51927" y="979744"/>
                    </a:moveTo>
                    <a:cubicBezTo>
                      <a:pt x="80618" y="979744"/>
                      <a:pt x="103854" y="954690"/>
                      <a:pt x="103854" y="923675"/>
                    </a:cubicBezTo>
                    <a:lnTo>
                      <a:pt x="103854" y="56069"/>
                    </a:lnTo>
                    <a:cubicBezTo>
                      <a:pt x="103854" y="25155"/>
                      <a:pt x="80618" y="0"/>
                      <a:pt x="51927" y="0"/>
                    </a:cubicBezTo>
                    <a:cubicBezTo>
                      <a:pt x="23236" y="0"/>
                      <a:pt x="0" y="25054"/>
                      <a:pt x="0" y="56069"/>
                    </a:cubicBezTo>
                    <a:lnTo>
                      <a:pt x="0" y="923675"/>
                    </a:lnTo>
                    <a:cubicBezTo>
                      <a:pt x="0" y="954589"/>
                      <a:pt x="23236" y="979744"/>
                      <a:pt x="51927" y="97974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0" name="Freeform: Shape 239">
                <a:extLst>
                  <a:ext uri="{FF2B5EF4-FFF2-40B4-BE49-F238E27FC236}">
                    <a16:creationId xmlns:a16="http://schemas.microsoft.com/office/drawing/2014/main" id="{1FA691C6-A78B-B7A1-E2E6-AFB3EF3F8283}"/>
                  </a:ext>
                </a:extLst>
              </p:cNvPr>
              <p:cNvSpPr/>
              <p:nvPr/>
            </p:nvSpPr>
            <p:spPr>
              <a:xfrm>
                <a:off x="6403585" y="3076377"/>
                <a:ext cx="103854" cy="989644"/>
              </a:xfrm>
              <a:custGeom>
                <a:avLst/>
                <a:gdLst>
                  <a:gd name="connsiteX0" fmla="*/ 51927 w 103854"/>
                  <a:gd name="connsiteY0" fmla="*/ 989645 h 989644"/>
                  <a:gd name="connsiteX1" fmla="*/ 103854 w 103854"/>
                  <a:gd name="connsiteY1" fmla="*/ 937718 h 989644"/>
                  <a:gd name="connsiteX2" fmla="*/ 103854 w 103854"/>
                  <a:gd name="connsiteY2" fmla="*/ 51927 h 989644"/>
                  <a:gd name="connsiteX3" fmla="*/ 51927 w 103854"/>
                  <a:gd name="connsiteY3" fmla="*/ 0 h 989644"/>
                  <a:gd name="connsiteX4" fmla="*/ 0 w 103854"/>
                  <a:gd name="connsiteY4" fmla="*/ 51927 h 989644"/>
                  <a:gd name="connsiteX5" fmla="*/ 0 w 103854"/>
                  <a:gd name="connsiteY5" fmla="*/ 937718 h 989644"/>
                  <a:gd name="connsiteX6" fmla="*/ 51927 w 103854"/>
                  <a:gd name="connsiteY6" fmla="*/ 989645 h 98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89644">
                    <a:moveTo>
                      <a:pt x="51927" y="989645"/>
                    </a:moveTo>
                    <a:cubicBezTo>
                      <a:pt x="80618" y="989645"/>
                      <a:pt x="103854" y="966409"/>
                      <a:pt x="103854" y="937718"/>
                    </a:cubicBezTo>
                    <a:lnTo>
                      <a:pt x="103854" y="51927"/>
                    </a:lnTo>
                    <a:cubicBezTo>
                      <a:pt x="103854" y="23236"/>
                      <a:pt x="80618" y="0"/>
                      <a:pt x="51927" y="0"/>
                    </a:cubicBezTo>
                    <a:cubicBezTo>
                      <a:pt x="23236" y="0"/>
                      <a:pt x="0" y="23236"/>
                      <a:pt x="0" y="51927"/>
                    </a:cubicBezTo>
                    <a:lnTo>
                      <a:pt x="0" y="937718"/>
                    </a:lnTo>
                    <a:cubicBezTo>
                      <a:pt x="0" y="966409"/>
                      <a:pt x="23236" y="989645"/>
                      <a:pt x="51927" y="98964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241" name="Freeform: Shape 240">
                <a:extLst>
                  <a:ext uri="{FF2B5EF4-FFF2-40B4-BE49-F238E27FC236}">
                    <a16:creationId xmlns:a16="http://schemas.microsoft.com/office/drawing/2014/main" id="{BD39944F-9F44-30BE-0424-EF6CD24EC36A}"/>
                  </a:ext>
                </a:extLst>
              </p:cNvPr>
              <p:cNvSpPr/>
              <p:nvPr/>
            </p:nvSpPr>
            <p:spPr>
              <a:xfrm>
                <a:off x="8240530" y="3013741"/>
                <a:ext cx="103853" cy="1052280"/>
              </a:xfrm>
              <a:custGeom>
                <a:avLst/>
                <a:gdLst>
                  <a:gd name="connsiteX0" fmla="*/ 51927 w 103853"/>
                  <a:gd name="connsiteY0" fmla="*/ 1052281 h 1052280"/>
                  <a:gd name="connsiteX1" fmla="*/ 103854 w 103853"/>
                  <a:gd name="connsiteY1" fmla="*/ 966207 h 1052280"/>
                  <a:gd name="connsiteX2" fmla="*/ 103854 w 103853"/>
                  <a:gd name="connsiteY2" fmla="*/ 86074 h 1052280"/>
                  <a:gd name="connsiteX3" fmla="*/ 51927 w 103853"/>
                  <a:gd name="connsiteY3" fmla="*/ 0 h 1052280"/>
                  <a:gd name="connsiteX4" fmla="*/ 0 w 103853"/>
                  <a:gd name="connsiteY4" fmla="*/ 86074 h 1052280"/>
                  <a:gd name="connsiteX5" fmla="*/ 0 w 103853"/>
                  <a:gd name="connsiteY5" fmla="*/ 966207 h 1052280"/>
                  <a:gd name="connsiteX6" fmla="*/ 51927 w 103853"/>
                  <a:gd name="connsiteY6" fmla="*/ 1052281 h 105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052280">
                    <a:moveTo>
                      <a:pt x="51927" y="1052281"/>
                    </a:moveTo>
                    <a:cubicBezTo>
                      <a:pt x="80618" y="1052281"/>
                      <a:pt x="103854" y="1013790"/>
                      <a:pt x="103854" y="966207"/>
                    </a:cubicBezTo>
                    <a:lnTo>
                      <a:pt x="103854" y="86074"/>
                    </a:lnTo>
                    <a:cubicBezTo>
                      <a:pt x="103854" y="38592"/>
                      <a:pt x="80618" y="0"/>
                      <a:pt x="51927" y="0"/>
                    </a:cubicBezTo>
                    <a:cubicBezTo>
                      <a:pt x="23236" y="0"/>
                      <a:pt x="0" y="38491"/>
                      <a:pt x="0" y="86074"/>
                    </a:cubicBezTo>
                    <a:lnTo>
                      <a:pt x="0" y="966207"/>
                    </a:lnTo>
                    <a:cubicBezTo>
                      <a:pt x="0" y="1013689"/>
                      <a:pt x="23236" y="1052281"/>
                      <a:pt x="51927" y="1052281"/>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grpSp>
      </p:grpSp>
      <p:grpSp>
        <p:nvGrpSpPr>
          <p:cNvPr id="3" name="Group 2">
            <a:extLst>
              <a:ext uri="{FF2B5EF4-FFF2-40B4-BE49-F238E27FC236}">
                <a16:creationId xmlns:a16="http://schemas.microsoft.com/office/drawing/2014/main" id="{80F37274-ACA9-BE29-165D-38317E0A3D02}"/>
              </a:ext>
            </a:extLst>
          </p:cNvPr>
          <p:cNvGrpSpPr/>
          <p:nvPr/>
        </p:nvGrpSpPr>
        <p:grpSpPr>
          <a:xfrm>
            <a:off x="1021711" y="4177191"/>
            <a:ext cx="10121917" cy="1627048"/>
            <a:chOff x="2571289" y="6067940"/>
            <a:chExt cx="13149970" cy="2440572"/>
          </a:xfrm>
        </p:grpSpPr>
        <p:sp>
          <p:nvSpPr>
            <p:cNvPr id="381" name="Freeform: Shape 380">
              <a:extLst>
                <a:ext uri="{FF2B5EF4-FFF2-40B4-BE49-F238E27FC236}">
                  <a16:creationId xmlns:a16="http://schemas.microsoft.com/office/drawing/2014/main" id="{75733A97-E9B7-BD46-5BF7-C48F0B847DFA}"/>
                </a:ext>
              </a:extLst>
            </p:cNvPr>
            <p:cNvSpPr/>
            <p:nvPr/>
          </p:nvSpPr>
          <p:spPr>
            <a:xfrm>
              <a:off x="5687619" y="6598828"/>
              <a:ext cx="103854" cy="1713593"/>
            </a:xfrm>
            <a:custGeom>
              <a:avLst/>
              <a:gdLst>
                <a:gd name="connsiteX0" fmla="*/ 51927 w 103854"/>
                <a:gd name="connsiteY0" fmla="*/ 1713593 h 1713592"/>
                <a:gd name="connsiteX1" fmla="*/ 103854 w 103854"/>
                <a:gd name="connsiteY1" fmla="*/ 1661666 h 1713592"/>
                <a:gd name="connsiteX2" fmla="*/ 103854 w 103854"/>
                <a:gd name="connsiteY2" fmla="*/ 51927 h 1713592"/>
                <a:gd name="connsiteX3" fmla="*/ 51927 w 103854"/>
                <a:gd name="connsiteY3" fmla="*/ 0 h 1713592"/>
                <a:gd name="connsiteX4" fmla="*/ 0 w 103854"/>
                <a:gd name="connsiteY4" fmla="*/ 51927 h 1713592"/>
                <a:gd name="connsiteX5" fmla="*/ 0 w 103854"/>
                <a:gd name="connsiteY5" fmla="*/ 1661666 h 1713592"/>
                <a:gd name="connsiteX6" fmla="*/ 51927 w 103854"/>
                <a:gd name="connsiteY6" fmla="*/ 1713593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713592">
                  <a:moveTo>
                    <a:pt x="51927" y="1713593"/>
                  </a:moveTo>
                  <a:cubicBezTo>
                    <a:pt x="80618" y="1713593"/>
                    <a:pt x="103854" y="1690356"/>
                    <a:pt x="103854" y="1661666"/>
                  </a:cubicBezTo>
                  <a:lnTo>
                    <a:pt x="103854" y="51927"/>
                  </a:lnTo>
                  <a:cubicBezTo>
                    <a:pt x="103854" y="23236"/>
                    <a:pt x="80618" y="0"/>
                    <a:pt x="51927" y="0"/>
                  </a:cubicBezTo>
                  <a:cubicBezTo>
                    <a:pt x="23236" y="0"/>
                    <a:pt x="0" y="23236"/>
                    <a:pt x="0" y="51927"/>
                  </a:cubicBezTo>
                  <a:lnTo>
                    <a:pt x="0" y="1661666"/>
                  </a:lnTo>
                  <a:cubicBezTo>
                    <a:pt x="0" y="1690356"/>
                    <a:pt x="23236" y="1713593"/>
                    <a:pt x="51927" y="171359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2" name="Freeform: Shape 381">
              <a:extLst>
                <a:ext uri="{FF2B5EF4-FFF2-40B4-BE49-F238E27FC236}">
                  <a16:creationId xmlns:a16="http://schemas.microsoft.com/office/drawing/2014/main" id="{7F36F50D-3CC8-C263-169C-F9D46C65B7EF}"/>
                </a:ext>
              </a:extLst>
            </p:cNvPr>
            <p:cNvSpPr/>
            <p:nvPr/>
          </p:nvSpPr>
          <p:spPr>
            <a:xfrm>
              <a:off x="4915078" y="6958276"/>
              <a:ext cx="103854" cy="1354145"/>
            </a:xfrm>
            <a:custGeom>
              <a:avLst/>
              <a:gdLst>
                <a:gd name="connsiteX0" fmla="*/ 51927 w 103854"/>
                <a:gd name="connsiteY0" fmla="*/ 1354145 h 1354144"/>
                <a:gd name="connsiteX1" fmla="*/ 103854 w 103854"/>
                <a:gd name="connsiteY1" fmla="*/ 1302218 h 1354144"/>
                <a:gd name="connsiteX2" fmla="*/ 103854 w 103854"/>
                <a:gd name="connsiteY2" fmla="*/ 51927 h 1354144"/>
                <a:gd name="connsiteX3" fmla="*/ 51927 w 103854"/>
                <a:gd name="connsiteY3" fmla="*/ 0 h 1354144"/>
                <a:gd name="connsiteX4" fmla="*/ 0 w 103854"/>
                <a:gd name="connsiteY4" fmla="*/ 51927 h 1354144"/>
                <a:gd name="connsiteX5" fmla="*/ 0 w 103854"/>
                <a:gd name="connsiteY5" fmla="*/ 1302218 h 1354144"/>
                <a:gd name="connsiteX6" fmla="*/ 51927 w 103854"/>
                <a:gd name="connsiteY6" fmla="*/ 1354145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1354145"/>
                  </a:moveTo>
                  <a:cubicBezTo>
                    <a:pt x="80618" y="1354145"/>
                    <a:pt x="103854" y="1330909"/>
                    <a:pt x="103854" y="1302218"/>
                  </a:cubicBezTo>
                  <a:lnTo>
                    <a:pt x="103854" y="51927"/>
                  </a:lnTo>
                  <a:cubicBezTo>
                    <a:pt x="103854" y="23236"/>
                    <a:pt x="80618" y="0"/>
                    <a:pt x="51927" y="0"/>
                  </a:cubicBezTo>
                  <a:cubicBezTo>
                    <a:pt x="23236" y="0"/>
                    <a:pt x="0" y="23236"/>
                    <a:pt x="0" y="51927"/>
                  </a:cubicBezTo>
                  <a:lnTo>
                    <a:pt x="0" y="1302218"/>
                  </a:lnTo>
                  <a:cubicBezTo>
                    <a:pt x="0" y="1330909"/>
                    <a:pt x="23236" y="1354145"/>
                    <a:pt x="51927" y="135414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3" name="Freeform: Shape 382">
              <a:extLst>
                <a:ext uri="{FF2B5EF4-FFF2-40B4-BE49-F238E27FC236}">
                  <a16:creationId xmlns:a16="http://schemas.microsoft.com/office/drawing/2014/main" id="{FD7C5AFA-56C9-3FE7-2A1A-8CA2DDDBA7CF}"/>
                </a:ext>
              </a:extLst>
            </p:cNvPr>
            <p:cNvSpPr/>
            <p:nvPr/>
          </p:nvSpPr>
          <p:spPr>
            <a:xfrm>
              <a:off x="5477789" y="6314543"/>
              <a:ext cx="103854" cy="1997879"/>
            </a:xfrm>
            <a:custGeom>
              <a:avLst/>
              <a:gdLst>
                <a:gd name="connsiteX0" fmla="*/ 51927 w 103854"/>
                <a:gd name="connsiteY0" fmla="*/ 1997878 h 1997878"/>
                <a:gd name="connsiteX1" fmla="*/ 103854 w 103854"/>
                <a:gd name="connsiteY1" fmla="*/ 1945951 h 1997878"/>
                <a:gd name="connsiteX2" fmla="*/ 103854 w 103854"/>
                <a:gd name="connsiteY2" fmla="*/ 51927 h 1997878"/>
                <a:gd name="connsiteX3" fmla="*/ 51927 w 103854"/>
                <a:gd name="connsiteY3" fmla="*/ 0 h 1997878"/>
                <a:gd name="connsiteX4" fmla="*/ 0 w 103854"/>
                <a:gd name="connsiteY4" fmla="*/ 51927 h 1997878"/>
                <a:gd name="connsiteX5" fmla="*/ 0 w 103854"/>
                <a:gd name="connsiteY5" fmla="*/ 1945951 h 1997878"/>
                <a:gd name="connsiteX6" fmla="*/ 51927 w 103854"/>
                <a:gd name="connsiteY6" fmla="*/ 1997878 h 199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997878">
                  <a:moveTo>
                    <a:pt x="51927" y="1997878"/>
                  </a:moveTo>
                  <a:cubicBezTo>
                    <a:pt x="80618" y="1997878"/>
                    <a:pt x="103854" y="1974642"/>
                    <a:pt x="103854" y="1945951"/>
                  </a:cubicBezTo>
                  <a:lnTo>
                    <a:pt x="103854" y="51927"/>
                  </a:lnTo>
                  <a:cubicBezTo>
                    <a:pt x="103854" y="23236"/>
                    <a:pt x="80618" y="0"/>
                    <a:pt x="51927" y="0"/>
                  </a:cubicBezTo>
                  <a:cubicBezTo>
                    <a:pt x="23236" y="0"/>
                    <a:pt x="0" y="23236"/>
                    <a:pt x="0" y="51927"/>
                  </a:cubicBezTo>
                  <a:lnTo>
                    <a:pt x="0" y="1945951"/>
                  </a:lnTo>
                  <a:cubicBezTo>
                    <a:pt x="0" y="1974642"/>
                    <a:pt x="23236" y="1997878"/>
                    <a:pt x="51927" y="199787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4" name="Freeform: Shape 383">
              <a:extLst>
                <a:ext uri="{FF2B5EF4-FFF2-40B4-BE49-F238E27FC236}">
                  <a16:creationId xmlns:a16="http://schemas.microsoft.com/office/drawing/2014/main" id="{B6821ECA-7742-8D44-CFAE-1197617C4134}"/>
                </a:ext>
              </a:extLst>
            </p:cNvPr>
            <p:cNvSpPr/>
            <p:nvPr/>
          </p:nvSpPr>
          <p:spPr>
            <a:xfrm>
              <a:off x="3392221" y="7534527"/>
              <a:ext cx="103854" cy="777895"/>
            </a:xfrm>
            <a:custGeom>
              <a:avLst/>
              <a:gdLst>
                <a:gd name="connsiteX0" fmla="*/ 51927 w 103854"/>
                <a:gd name="connsiteY0" fmla="*/ 777896 h 777895"/>
                <a:gd name="connsiteX1" fmla="*/ 103854 w 103854"/>
                <a:gd name="connsiteY1" fmla="*/ 725968 h 777895"/>
                <a:gd name="connsiteX2" fmla="*/ 103854 w 103854"/>
                <a:gd name="connsiteY2" fmla="*/ 51927 h 777895"/>
                <a:gd name="connsiteX3" fmla="*/ 51927 w 103854"/>
                <a:gd name="connsiteY3" fmla="*/ 0 h 777895"/>
                <a:gd name="connsiteX4" fmla="*/ 0 w 103854"/>
                <a:gd name="connsiteY4" fmla="*/ 51927 h 777895"/>
                <a:gd name="connsiteX5" fmla="*/ 0 w 103854"/>
                <a:gd name="connsiteY5" fmla="*/ 725968 h 777895"/>
                <a:gd name="connsiteX6" fmla="*/ 51927 w 103854"/>
                <a:gd name="connsiteY6" fmla="*/ 777896 h 7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7895">
                  <a:moveTo>
                    <a:pt x="51927" y="777896"/>
                  </a:moveTo>
                  <a:cubicBezTo>
                    <a:pt x="80618" y="777896"/>
                    <a:pt x="103854" y="754659"/>
                    <a:pt x="103854" y="725968"/>
                  </a:cubicBezTo>
                  <a:lnTo>
                    <a:pt x="103854" y="51927"/>
                  </a:lnTo>
                  <a:cubicBezTo>
                    <a:pt x="103854" y="23236"/>
                    <a:pt x="80618" y="0"/>
                    <a:pt x="51927" y="0"/>
                  </a:cubicBezTo>
                  <a:cubicBezTo>
                    <a:pt x="23236" y="0"/>
                    <a:pt x="0" y="23236"/>
                    <a:pt x="0" y="51927"/>
                  </a:cubicBezTo>
                  <a:lnTo>
                    <a:pt x="0" y="725968"/>
                  </a:lnTo>
                  <a:cubicBezTo>
                    <a:pt x="0" y="754659"/>
                    <a:pt x="23236" y="777896"/>
                    <a:pt x="51927" y="77789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5" name="Freeform: Shape 384">
              <a:extLst>
                <a:ext uri="{FF2B5EF4-FFF2-40B4-BE49-F238E27FC236}">
                  <a16:creationId xmlns:a16="http://schemas.microsoft.com/office/drawing/2014/main" id="{9F84DF44-8F91-7DA8-9B73-2A6057461660}"/>
                </a:ext>
              </a:extLst>
            </p:cNvPr>
            <p:cNvSpPr/>
            <p:nvPr/>
          </p:nvSpPr>
          <p:spPr>
            <a:xfrm>
              <a:off x="4392170" y="7287418"/>
              <a:ext cx="103854" cy="1025003"/>
            </a:xfrm>
            <a:custGeom>
              <a:avLst/>
              <a:gdLst>
                <a:gd name="connsiteX0" fmla="*/ 51927 w 103854"/>
                <a:gd name="connsiteY0" fmla="*/ 1025004 h 1025003"/>
                <a:gd name="connsiteX1" fmla="*/ 103854 w 103854"/>
                <a:gd name="connsiteY1" fmla="*/ 973077 h 1025003"/>
                <a:gd name="connsiteX2" fmla="*/ 103854 w 103854"/>
                <a:gd name="connsiteY2" fmla="*/ 51927 h 1025003"/>
                <a:gd name="connsiteX3" fmla="*/ 51927 w 103854"/>
                <a:gd name="connsiteY3" fmla="*/ 0 h 1025003"/>
                <a:gd name="connsiteX4" fmla="*/ 0 w 103854"/>
                <a:gd name="connsiteY4" fmla="*/ 51927 h 1025003"/>
                <a:gd name="connsiteX5" fmla="*/ 0 w 103854"/>
                <a:gd name="connsiteY5" fmla="*/ 973077 h 1025003"/>
                <a:gd name="connsiteX6" fmla="*/ 51927 w 103854"/>
                <a:gd name="connsiteY6" fmla="*/ 1025004 h 102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25003">
                  <a:moveTo>
                    <a:pt x="51927" y="1025004"/>
                  </a:moveTo>
                  <a:cubicBezTo>
                    <a:pt x="80618" y="1025004"/>
                    <a:pt x="103854" y="1001768"/>
                    <a:pt x="103854" y="973077"/>
                  </a:cubicBezTo>
                  <a:lnTo>
                    <a:pt x="103854" y="51927"/>
                  </a:lnTo>
                  <a:cubicBezTo>
                    <a:pt x="103854" y="23236"/>
                    <a:pt x="80618" y="0"/>
                    <a:pt x="51927" y="0"/>
                  </a:cubicBezTo>
                  <a:cubicBezTo>
                    <a:pt x="23236" y="0"/>
                    <a:pt x="0" y="23236"/>
                    <a:pt x="0" y="51927"/>
                  </a:cubicBezTo>
                  <a:lnTo>
                    <a:pt x="0" y="973077"/>
                  </a:lnTo>
                  <a:cubicBezTo>
                    <a:pt x="0" y="1001768"/>
                    <a:pt x="23236" y="1025004"/>
                    <a:pt x="51927" y="102500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6" name="Freeform: Shape 385">
              <a:extLst>
                <a:ext uri="{FF2B5EF4-FFF2-40B4-BE49-F238E27FC236}">
                  <a16:creationId xmlns:a16="http://schemas.microsoft.com/office/drawing/2014/main" id="{3F8C9138-2780-299B-4A7B-1D921F5564FC}"/>
                </a:ext>
              </a:extLst>
            </p:cNvPr>
            <p:cNvSpPr/>
            <p:nvPr/>
          </p:nvSpPr>
          <p:spPr>
            <a:xfrm>
              <a:off x="5581845" y="6067940"/>
              <a:ext cx="103854" cy="2244482"/>
            </a:xfrm>
            <a:custGeom>
              <a:avLst/>
              <a:gdLst>
                <a:gd name="connsiteX0" fmla="*/ 51927 w 103854"/>
                <a:gd name="connsiteY0" fmla="*/ 2244482 h 2244481"/>
                <a:gd name="connsiteX1" fmla="*/ 103854 w 103854"/>
                <a:gd name="connsiteY1" fmla="*/ 2192555 h 2244481"/>
                <a:gd name="connsiteX2" fmla="*/ 103854 w 103854"/>
                <a:gd name="connsiteY2" fmla="*/ 51927 h 2244481"/>
                <a:gd name="connsiteX3" fmla="*/ 51927 w 103854"/>
                <a:gd name="connsiteY3" fmla="*/ 0 h 2244481"/>
                <a:gd name="connsiteX4" fmla="*/ 0 w 103854"/>
                <a:gd name="connsiteY4" fmla="*/ 51927 h 2244481"/>
                <a:gd name="connsiteX5" fmla="*/ 0 w 103854"/>
                <a:gd name="connsiteY5" fmla="*/ 2192555 h 2244481"/>
                <a:gd name="connsiteX6" fmla="*/ 51927 w 103854"/>
                <a:gd name="connsiteY6" fmla="*/ 2244482 h 224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2244481">
                  <a:moveTo>
                    <a:pt x="51927" y="2244482"/>
                  </a:moveTo>
                  <a:cubicBezTo>
                    <a:pt x="80618" y="2244482"/>
                    <a:pt x="103854" y="2221245"/>
                    <a:pt x="103854" y="2192555"/>
                  </a:cubicBezTo>
                  <a:lnTo>
                    <a:pt x="103854" y="51927"/>
                  </a:lnTo>
                  <a:cubicBezTo>
                    <a:pt x="103854" y="23236"/>
                    <a:pt x="80618" y="0"/>
                    <a:pt x="51927" y="0"/>
                  </a:cubicBezTo>
                  <a:cubicBezTo>
                    <a:pt x="23236" y="0"/>
                    <a:pt x="0" y="23236"/>
                    <a:pt x="0" y="51927"/>
                  </a:cubicBezTo>
                  <a:lnTo>
                    <a:pt x="0" y="2192555"/>
                  </a:lnTo>
                  <a:cubicBezTo>
                    <a:pt x="0" y="2221245"/>
                    <a:pt x="23236" y="2244482"/>
                    <a:pt x="51927" y="2244482"/>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7" name="Freeform: Shape 386">
              <a:extLst>
                <a:ext uri="{FF2B5EF4-FFF2-40B4-BE49-F238E27FC236}">
                  <a16:creationId xmlns:a16="http://schemas.microsoft.com/office/drawing/2014/main" id="{46F8DC96-947E-5CC7-BAE3-E75B0B1873CA}"/>
                </a:ext>
              </a:extLst>
            </p:cNvPr>
            <p:cNvSpPr/>
            <p:nvPr/>
          </p:nvSpPr>
          <p:spPr>
            <a:xfrm>
              <a:off x="2675345" y="6314543"/>
              <a:ext cx="103854" cy="1997879"/>
            </a:xfrm>
            <a:custGeom>
              <a:avLst/>
              <a:gdLst>
                <a:gd name="connsiteX0" fmla="*/ 51927 w 103854"/>
                <a:gd name="connsiteY0" fmla="*/ 1997878 h 1997878"/>
                <a:gd name="connsiteX1" fmla="*/ 103854 w 103854"/>
                <a:gd name="connsiteY1" fmla="*/ 1945951 h 1997878"/>
                <a:gd name="connsiteX2" fmla="*/ 103854 w 103854"/>
                <a:gd name="connsiteY2" fmla="*/ 51927 h 1997878"/>
                <a:gd name="connsiteX3" fmla="*/ 51927 w 103854"/>
                <a:gd name="connsiteY3" fmla="*/ 0 h 1997878"/>
                <a:gd name="connsiteX4" fmla="*/ 0 w 103854"/>
                <a:gd name="connsiteY4" fmla="*/ 51927 h 1997878"/>
                <a:gd name="connsiteX5" fmla="*/ 0 w 103854"/>
                <a:gd name="connsiteY5" fmla="*/ 1945951 h 1997878"/>
                <a:gd name="connsiteX6" fmla="*/ 51927 w 103854"/>
                <a:gd name="connsiteY6" fmla="*/ 1997878 h 199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997878">
                  <a:moveTo>
                    <a:pt x="51927" y="1997878"/>
                  </a:moveTo>
                  <a:cubicBezTo>
                    <a:pt x="80618" y="1997878"/>
                    <a:pt x="103854" y="1974642"/>
                    <a:pt x="103854" y="1945951"/>
                  </a:cubicBezTo>
                  <a:lnTo>
                    <a:pt x="103854" y="51927"/>
                  </a:lnTo>
                  <a:cubicBezTo>
                    <a:pt x="103854" y="23236"/>
                    <a:pt x="80618" y="0"/>
                    <a:pt x="51927" y="0"/>
                  </a:cubicBezTo>
                  <a:cubicBezTo>
                    <a:pt x="23236" y="0"/>
                    <a:pt x="0" y="23236"/>
                    <a:pt x="0" y="51927"/>
                  </a:cubicBezTo>
                  <a:lnTo>
                    <a:pt x="0" y="1945951"/>
                  </a:lnTo>
                  <a:cubicBezTo>
                    <a:pt x="0" y="1974642"/>
                    <a:pt x="23236" y="1997878"/>
                    <a:pt x="51927" y="199787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8" name="Freeform: Shape 387">
              <a:extLst>
                <a:ext uri="{FF2B5EF4-FFF2-40B4-BE49-F238E27FC236}">
                  <a16:creationId xmlns:a16="http://schemas.microsoft.com/office/drawing/2014/main" id="{8F92D231-61F3-3AF5-413B-61BB59AB67F3}"/>
                </a:ext>
              </a:extLst>
            </p:cNvPr>
            <p:cNvSpPr/>
            <p:nvPr/>
          </p:nvSpPr>
          <p:spPr>
            <a:xfrm>
              <a:off x="2779300" y="6067940"/>
              <a:ext cx="103854" cy="2244482"/>
            </a:xfrm>
            <a:custGeom>
              <a:avLst/>
              <a:gdLst>
                <a:gd name="connsiteX0" fmla="*/ 51927 w 103854"/>
                <a:gd name="connsiteY0" fmla="*/ 2244482 h 2244481"/>
                <a:gd name="connsiteX1" fmla="*/ 103854 w 103854"/>
                <a:gd name="connsiteY1" fmla="*/ 2192555 h 2244481"/>
                <a:gd name="connsiteX2" fmla="*/ 103854 w 103854"/>
                <a:gd name="connsiteY2" fmla="*/ 51927 h 2244481"/>
                <a:gd name="connsiteX3" fmla="*/ 51927 w 103854"/>
                <a:gd name="connsiteY3" fmla="*/ 0 h 2244481"/>
                <a:gd name="connsiteX4" fmla="*/ 0 w 103854"/>
                <a:gd name="connsiteY4" fmla="*/ 51927 h 2244481"/>
                <a:gd name="connsiteX5" fmla="*/ 0 w 103854"/>
                <a:gd name="connsiteY5" fmla="*/ 2192555 h 2244481"/>
                <a:gd name="connsiteX6" fmla="*/ 51927 w 103854"/>
                <a:gd name="connsiteY6" fmla="*/ 2244482 h 224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2244481">
                  <a:moveTo>
                    <a:pt x="51927" y="2244482"/>
                  </a:moveTo>
                  <a:cubicBezTo>
                    <a:pt x="80618" y="2244482"/>
                    <a:pt x="103854" y="2221245"/>
                    <a:pt x="103854" y="2192555"/>
                  </a:cubicBezTo>
                  <a:lnTo>
                    <a:pt x="103854" y="51927"/>
                  </a:lnTo>
                  <a:cubicBezTo>
                    <a:pt x="103854" y="23236"/>
                    <a:pt x="80618" y="0"/>
                    <a:pt x="51927" y="0"/>
                  </a:cubicBezTo>
                  <a:cubicBezTo>
                    <a:pt x="23236" y="0"/>
                    <a:pt x="0" y="23236"/>
                    <a:pt x="0" y="51927"/>
                  </a:cubicBezTo>
                  <a:lnTo>
                    <a:pt x="0" y="2192555"/>
                  </a:lnTo>
                  <a:cubicBezTo>
                    <a:pt x="0" y="2221245"/>
                    <a:pt x="23236" y="2244482"/>
                    <a:pt x="51927" y="2244482"/>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9" name="Freeform: Shape 388">
              <a:extLst>
                <a:ext uri="{FF2B5EF4-FFF2-40B4-BE49-F238E27FC236}">
                  <a16:creationId xmlns:a16="http://schemas.microsoft.com/office/drawing/2014/main" id="{A04E3406-653F-7C39-5AB7-FA20D4EFFFA3}"/>
                </a:ext>
              </a:extLst>
            </p:cNvPr>
            <p:cNvSpPr/>
            <p:nvPr/>
          </p:nvSpPr>
          <p:spPr>
            <a:xfrm>
              <a:off x="2571289" y="6436884"/>
              <a:ext cx="103854" cy="1875537"/>
            </a:xfrm>
            <a:custGeom>
              <a:avLst/>
              <a:gdLst>
                <a:gd name="connsiteX0" fmla="*/ 51927 w 103854"/>
                <a:gd name="connsiteY0" fmla="*/ 1875537 h 1875536"/>
                <a:gd name="connsiteX1" fmla="*/ 103854 w 103854"/>
                <a:gd name="connsiteY1" fmla="*/ 1823610 h 1875536"/>
                <a:gd name="connsiteX2" fmla="*/ 103854 w 103854"/>
                <a:gd name="connsiteY2" fmla="*/ 51927 h 1875536"/>
                <a:gd name="connsiteX3" fmla="*/ 51927 w 103854"/>
                <a:gd name="connsiteY3" fmla="*/ 0 h 1875536"/>
                <a:gd name="connsiteX4" fmla="*/ 0 w 103854"/>
                <a:gd name="connsiteY4" fmla="*/ 51927 h 1875536"/>
                <a:gd name="connsiteX5" fmla="*/ 0 w 103854"/>
                <a:gd name="connsiteY5" fmla="*/ 1823610 h 1875536"/>
                <a:gd name="connsiteX6" fmla="*/ 51927 w 103854"/>
                <a:gd name="connsiteY6" fmla="*/ 1875537 h 187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875536">
                  <a:moveTo>
                    <a:pt x="51927" y="1875537"/>
                  </a:moveTo>
                  <a:cubicBezTo>
                    <a:pt x="80618" y="1875537"/>
                    <a:pt x="103854" y="1852300"/>
                    <a:pt x="103854" y="1823610"/>
                  </a:cubicBezTo>
                  <a:lnTo>
                    <a:pt x="103854" y="51927"/>
                  </a:lnTo>
                  <a:cubicBezTo>
                    <a:pt x="103854" y="23236"/>
                    <a:pt x="80618" y="0"/>
                    <a:pt x="51927" y="0"/>
                  </a:cubicBezTo>
                  <a:cubicBezTo>
                    <a:pt x="23236" y="0"/>
                    <a:pt x="0" y="23236"/>
                    <a:pt x="0" y="51927"/>
                  </a:cubicBezTo>
                  <a:lnTo>
                    <a:pt x="0" y="1823610"/>
                  </a:lnTo>
                  <a:cubicBezTo>
                    <a:pt x="0" y="1852300"/>
                    <a:pt x="23236" y="1875537"/>
                    <a:pt x="51927" y="187553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0" name="Freeform: Shape 389">
              <a:extLst>
                <a:ext uri="{FF2B5EF4-FFF2-40B4-BE49-F238E27FC236}">
                  <a16:creationId xmlns:a16="http://schemas.microsoft.com/office/drawing/2014/main" id="{AB6F043C-B5B4-90A0-2C72-52A1064D457E}"/>
                </a:ext>
              </a:extLst>
            </p:cNvPr>
            <p:cNvSpPr/>
            <p:nvPr/>
          </p:nvSpPr>
          <p:spPr>
            <a:xfrm>
              <a:off x="3883912" y="7495733"/>
              <a:ext cx="103854" cy="816689"/>
            </a:xfrm>
            <a:custGeom>
              <a:avLst/>
              <a:gdLst>
                <a:gd name="connsiteX0" fmla="*/ 51927 w 103854"/>
                <a:gd name="connsiteY0" fmla="*/ 816690 h 816689"/>
                <a:gd name="connsiteX1" fmla="*/ 103854 w 103854"/>
                <a:gd name="connsiteY1" fmla="*/ 764762 h 816689"/>
                <a:gd name="connsiteX2" fmla="*/ 103854 w 103854"/>
                <a:gd name="connsiteY2" fmla="*/ 51927 h 816689"/>
                <a:gd name="connsiteX3" fmla="*/ 51927 w 103854"/>
                <a:gd name="connsiteY3" fmla="*/ 0 h 816689"/>
                <a:gd name="connsiteX4" fmla="*/ 0 w 103854"/>
                <a:gd name="connsiteY4" fmla="*/ 51927 h 816689"/>
                <a:gd name="connsiteX5" fmla="*/ 0 w 103854"/>
                <a:gd name="connsiteY5" fmla="*/ 764762 h 816689"/>
                <a:gd name="connsiteX6" fmla="*/ 51927 w 103854"/>
                <a:gd name="connsiteY6" fmla="*/ 816690 h 8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816689">
                  <a:moveTo>
                    <a:pt x="51927" y="816690"/>
                  </a:moveTo>
                  <a:cubicBezTo>
                    <a:pt x="80618" y="816690"/>
                    <a:pt x="103854" y="793453"/>
                    <a:pt x="103854" y="764762"/>
                  </a:cubicBezTo>
                  <a:lnTo>
                    <a:pt x="103854" y="51927"/>
                  </a:lnTo>
                  <a:cubicBezTo>
                    <a:pt x="103854" y="23236"/>
                    <a:pt x="80618" y="0"/>
                    <a:pt x="51927" y="0"/>
                  </a:cubicBezTo>
                  <a:cubicBezTo>
                    <a:pt x="23236" y="0"/>
                    <a:pt x="0" y="23236"/>
                    <a:pt x="0" y="51927"/>
                  </a:cubicBezTo>
                  <a:lnTo>
                    <a:pt x="0" y="764762"/>
                  </a:lnTo>
                  <a:cubicBezTo>
                    <a:pt x="0" y="793453"/>
                    <a:pt x="23236" y="816690"/>
                    <a:pt x="51927" y="81669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1" name="Freeform: Shape 390">
              <a:extLst>
                <a:ext uri="{FF2B5EF4-FFF2-40B4-BE49-F238E27FC236}">
                  <a16:creationId xmlns:a16="http://schemas.microsoft.com/office/drawing/2014/main" id="{47EF0BA6-40AD-8191-67DE-815AA0E58F23}"/>
                </a:ext>
              </a:extLst>
            </p:cNvPr>
            <p:cNvSpPr/>
            <p:nvPr/>
          </p:nvSpPr>
          <p:spPr>
            <a:xfrm>
              <a:off x="4092832" y="7353186"/>
              <a:ext cx="103854" cy="959236"/>
            </a:xfrm>
            <a:custGeom>
              <a:avLst/>
              <a:gdLst>
                <a:gd name="connsiteX0" fmla="*/ 51927 w 103854"/>
                <a:gd name="connsiteY0" fmla="*/ 959236 h 959236"/>
                <a:gd name="connsiteX1" fmla="*/ 103854 w 103854"/>
                <a:gd name="connsiteY1" fmla="*/ 907309 h 959236"/>
                <a:gd name="connsiteX2" fmla="*/ 103854 w 103854"/>
                <a:gd name="connsiteY2" fmla="*/ 51927 h 959236"/>
                <a:gd name="connsiteX3" fmla="*/ 51927 w 103854"/>
                <a:gd name="connsiteY3" fmla="*/ 0 h 959236"/>
                <a:gd name="connsiteX4" fmla="*/ 0 w 103854"/>
                <a:gd name="connsiteY4" fmla="*/ 51927 h 959236"/>
                <a:gd name="connsiteX5" fmla="*/ 0 w 103854"/>
                <a:gd name="connsiteY5" fmla="*/ 907309 h 959236"/>
                <a:gd name="connsiteX6" fmla="*/ 51927 w 103854"/>
                <a:gd name="connsiteY6" fmla="*/ 959236 h 95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59236">
                  <a:moveTo>
                    <a:pt x="51927" y="959236"/>
                  </a:moveTo>
                  <a:cubicBezTo>
                    <a:pt x="80618" y="959236"/>
                    <a:pt x="103854" y="936000"/>
                    <a:pt x="103854" y="907309"/>
                  </a:cubicBezTo>
                  <a:lnTo>
                    <a:pt x="103854" y="51927"/>
                  </a:lnTo>
                  <a:cubicBezTo>
                    <a:pt x="103854" y="23236"/>
                    <a:pt x="80618" y="0"/>
                    <a:pt x="51927" y="0"/>
                  </a:cubicBezTo>
                  <a:cubicBezTo>
                    <a:pt x="23236" y="0"/>
                    <a:pt x="0" y="23236"/>
                    <a:pt x="0" y="51927"/>
                  </a:cubicBezTo>
                  <a:lnTo>
                    <a:pt x="0" y="907309"/>
                  </a:lnTo>
                  <a:cubicBezTo>
                    <a:pt x="0" y="936000"/>
                    <a:pt x="23236" y="959236"/>
                    <a:pt x="51927" y="95923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2" name="Freeform: Shape 391">
              <a:extLst>
                <a:ext uri="{FF2B5EF4-FFF2-40B4-BE49-F238E27FC236}">
                  <a16:creationId xmlns:a16="http://schemas.microsoft.com/office/drawing/2014/main" id="{7675C463-A9BC-A01D-3A5A-F42E788E52AD}"/>
                </a:ext>
              </a:extLst>
            </p:cNvPr>
            <p:cNvSpPr/>
            <p:nvPr/>
          </p:nvSpPr>
          <p:spPr>
            <a:xfrm>
              <a:off x="4196989" y="7261556"/>
              <a:ext cx="103854" cy="1050866"/>
            </a:xfrm>
            <a:custGeom>
              <a:avLst/>
              <a:gdLst>
                <a:gd name="connsiteX0" fmla="*/ 51927 w 103854"/>
                <a:gd name="connsiteY0" fmla="*/ 1050866 h 1050866"/>
                <a:gd name="connsiteX1" fmla="*/ 103854 w 103854"/>
                <a:gd name="connsiteY1" fmla="*/ 998939 h 1050866"/>
                <a:gd name="connsiteX2" fmla="*/ 103854 w 103854"/>
                <a:gd name="connsiteY2" fmla="*/ 51927 h 1050866"/>
                <a:gd name="connsiteX3" fmla="*/ 51927 w 103854"/>
                <a:gd name="connsiteY3" fmla="*/ 0 h 1050866"/>
                <a:gd name="connsiteX4" fmla="*/ 0 w 103854"/>
                <a:gd name="connsiteY4" fmla="*/ 51927 h 1050866"/>
                <a:gd name="connsiteX5" fmla="*/ 0 w 103854"/>
                <a:gd name="connsiteY5" fmla="*/ 998939 h 1050866"/>
                <a:gd name="connsiteX6" fmla="*/ 51927 w 103854"/>
                <a:gd name="connsiteY6" fmla="*/ 1050866 h 105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50866">
                  <a:moveTo>
                    <a:pt x="51927" y="1050866"/>
                  </a:moveTo>
                  <a:cubicBezTo>
                    <a:pt x="80618" y="1050866"/>
                    <a:pt x="103854" y="1027630"/>
                    <a:pt x="103854" y="998939"/>
                  </a:cubicBezTo>
                  <a:lnTo>
                    <a:pt x="103854" y="51927"/>
                  </a:lnTo>
                  <a:cubicBezTo>
                    <a:pt x="103854" y="23236"/>
                    <a:pt x="80618" y="0"/>
                    <a:pt x="51927" y="0"/>
                  </a:cubicBezTo>
                  <a:cubicBezTo>
                    <a:pt x="23236" y="0"/>
                    <a:pt x="0" y="23236"/>
                    <a:pt x="0" y="51927"/>
                  </a:cubicBezTo>
                  <a:lnTo>
                    <a:pt x="0" y="998939"/>
                  </a:lnTo>
                  <a:cubicBezTo>
                    <a:pt x="0" y="1027630"/>
                    <a:pt x="23236" y="1050866"/>
                    <a:pt x="51927" y="1050866"/>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3" name="Freeform: Shape 392">
              <a:extLst>
                <a:ext uri="{FF2B5EF4-FFF2-40B4-BE49-F238E27FC236}">
                  <a16:creationId xmlns:a16="http://schemas.microsoft.com/office/drawing/2014/main" id="{48A47293-E024-7411-229D-C37EE8C2B6C7}"/>
                </a:ext>
              </a:extLst>
            </p:cNvPr>
            <p:cNvSpPr/>
            <p:nvPr/>
          </p:nvSpPr>
          <p:spPr>
            <a:xfrm>
              <a:off x="3987968" y="7541800"/>
              <a:ext cx="103854" cy="770622"/>
            </a:xfrm>
            <a:custGeom>
              <a:avLst/>
              <a:gdLst>
                <a:gd name="connsiteX0" fmla="*/ 51927 w 103854"/>
                <a:gd name="connsiteY0" fmla="*/ 770622 h 770622"/>
                <a:gd name="connsiteX1" fmla="*/ 103854 w 103854"/>
                <a:gd name="connsiteY1" fmla="*/ 718695 h 770622"/>
                <a:gd name="connsiteX2" fmla="*/ 103854 w 103854"/>
                <a:gd name="connsiteY2" fmla="*/ 51927 h 770622"/>
                <a:gd name="connsiteX3" fmla="*/ 51927 w 103854"/>
                <a:gd name="connsiteY3" fmla="*/ 0 h 770622"/>
                <a:gd name="connsiteX4" fmla="*/ 0 w 103854"/>
                <a:gd name="connsiteY4" fmla="*/ 51927 h 770622"/>
                <a:gd name="connsiteX5" fmla="*/ 0 w 103854"/>
                <a:gd name="connsiteY5" fmla="*/ 718695 h 770622"/>
                <a:gd name="connsiteX6" fmla="*/ 51927 w 103854"/>
                <a:gd name="connsiteY6" fmla="*/ 770622 h 77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0622">
                  <a:moveTo>
                    <a:pt x="51927" y="770622"/>
                  </a:moveTo>
                  <a:cubicBezTo>
                    <a:pt x="80618" y="770622"/>
                    <a:pt x="103854" y="747386"/>
                    <a:pt x="103854" y="718695"/>
                  </a:cubicBezTo>
                  <a:lnTo>
                    <a:pt x="103854" y="51927"/>
                  </a:lnTo>
                  <a:cubicBezTo>
                    <a:pt x="103854" y="23236"/>
                    <a:pt x="80618" y="0"/>
                    <a:pt x="51927" y="0"/>
                  </a:cubicBezTo>
                  <a:cubicBezTo>
                    <a:pt x="23236" y="0"/>
                    <a:pt x="0" y="23236"/>
                    <a:pt x="0" y="51927"/>
                  </a:cubicBezTo>
                  <a:lnTo>
                    <a:pt x="0" y="718695"/>
                  </a:lnTo>
                  <a:cubicBezTo>
                    <a:pt x="0" y="747386"/>
                    <a:pt x="23236" y="770622"/>
                    <a:pt x="51927" y="770622"/>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4" name="Freeform: Shape 393">
              <a:extLst>
                <a:ext uri="{FF2B5EF4-FFF2-40B4-BE49-F238E27FC236}">
                  <a16:creationId xmlns:a16="http://schemas.microsoft.com/office/drawing/2014/main" id="{BCD31D36-7F97-506E-14DA-23B85A53861B}"/>
                </a:ext>
              </a:extLst>
            </p:cNvPr>
            <p:cNvSpPr/>
            <p:nvPr/>
          </p:nvSpPr>
          <p:spPr>
            <a:xfrm>
              <a:off x="2988726" y="6958276"/>
              <a:ext cx="103854" cy="1354145"/>
            </a:xfrm>
            <a:custGeom>
              <a:avLst/>
              <a:gdLst>
                <a:gd name="connsiteX0" fmla="*/ 51927 w 103854"/>
                <a:gd name="connsiteY0" fmla="*/ 1354145 h 1354144"/>
                <a:gd name="connsiteX1" fmla="*/ 103854 w 103854"/>
                <a:gd name="connsiteY1" fmla="*/ 1302218 h 1354144"/>
                <a:gd name="connsiteX2" fmla="*/ 103854 w 103854"/>
                <a:gd name="connsiteY2" fmla="*/ 51927 h 1354144"/>
                <a:gd name="connsiteX3" fmla="*/ 51927 w 103854"/>
                <a:gd name="connsiteY3" fmla="*/ 0 h 1354144"/>
                <a:gd name="connsiteX4" fmla="*/ 0 w 103854"/>
                <a:gd name="connsiteY4" fmla="*/ 51927 h 1354144"/>
                <a:gd name="connsiteX5" fmla="*/ 0 w 103854"/>
                <a:gd name="connsiteY5" fmla="*/ 1302218 h 1354144"/>
                <a:gd name="connsiteX6" fmla="*/ 51927 w 103854"/>
                <a:gd name="connsiteY6" fmla="*/ 1354145 h 135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354144">
                  <a:moveTo>
                    <a:pt x="51927" y="1354145"/>
                  </a:moveTo>
                  <a:cubicBezTo>
                    <a:pt x="80618" y="1354145"/>
                    <a:pt x="103854" y="1330909"/>
                    <a:pt x="103854" y="1302218"/>
                  </a:cubicBezTo>
                  <a:lnTo>
                    <a:pt x="103854" y="51927"/>
                  </a:lnTo>
                  <a:cubicBezTo>
                    <a:pt x="103854" y="23236"/>
                    <a:pt x="80618" y="0"/>
                    <a:pt x="51927" y="0"/>
                  </a:cubicBezTo>
                  <a:cubicBezTo>
                    <a:pt x="23236" y="0"/>
                    <a:pt x="0" y="23236"/>
                    <a:pt x="0" y="51927"/>
                  </a:cubicBezTo>
                  <a:lnTo>
                    <a:pt x="0" y="1302218"/>
                  </a:lnTo>
                  <a:cubicBezTo>
                    <a:pt x="0" y="1330909"/>
                    <a:pt x="23236" y="1354145"/>
                    <a:pt x="51927" y="135414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5" name="Freeform: Shape 394">
              <a:extLst>
                <a:ext uri="{FF2B5EF4-FFF2-40B4-BE49-F238E27FC236}">
                  <a16:creationId xmlns:a16="http://schemas.microsoft.com/office/drawing/2014/main" id="{CD405EB1-7F20-7661-C0C2-3CF3B3BDD415}"/>
                </a:ext>
              </a:extLst>
            </p:cNvPr>
            <p:cNvSpPr/>
            <p:nvPr/>
          </p:nvSpPr>
          <p:spPr>
            <a:xfrm>
              <a:off x="4495822" y="7386828"/>
              <a:ext cx="103854" cy="925594"/>
            </a:xfrm>
            <a:custGeom>
              <a:avLst/>
              <a:gdLst>
                <a:gd name="connsiteX0" fmla="*/ 51927 w 103854"/>
                <a:gd name="connsiteY0" fmla="*/ 925595 h 925594"/>
                <a:gd name="connsiteX1" fmla="*/ 103854 w 103854"/>
                <a:gd name="connsiteY1" fmla="*/ 873667 h 925594"/>
                <a:gd name="connsiteX2" fmla="*/ 103854 w 103854"/>
                <a:gd name="connsiteY2" fmla="*/ 51927 h 925594"/>
                <a:gd name="connsiteX3" fmla="*/ 51927 w 103854"/>
                <a:gd name="connsiteY3" fmla="*/ 0 h 925594"/>
                <a:gd name="connsiteX4" fmla="*/ 0 w 103854"/>
                <a:gd name="connsiteY4" fmla="*/ 51927 h 925594"/>
                <a:gd name="connsiteX5" fmla="*/ 0 w 103854"/>
                <a:gd name="connsiteY5" fmla="*/ 873667 h 925594"/>
                <a:gd name="connsiteX6" fmla="*/ 51927 w 103854"/>
                <a:gd name="connsiteY6" fmla="*/ 925595 h 9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25594">
                  <a:moveTo>
                    <a:pt x="51927" y="925595"/>
                  </a:moveTo>
                  <a:cubicBezTo>
                    <a:pt x="80618" y="925595"/>
                    <a:pt x="103854" y="902358"/>
                    <a:pt x="103854" y="873667"/>
                  </a:cubicBezTo>
                  <a:lnTo>
                    <a:pt x="103854" y="51927"/>
                  </a:lnTo>
                  <a:cubicBezTo>
                    <a:pt x="103854" y="23236"/>
                    <a:pt x="80618" y="0"/>
                    <a:pt x="51927" y="0"/>
                  </a:cubicBezTo>
                  <a:cubicBezTo>
                    <a:pt x="23236" y="0"/>
                    <a:pt x="0" y="23236"/>
                    <a:pt x="0" y="51927"/>
                  </a:cubicBezTo>
                  <a:lnTo>
                    <a:pt x="0" y="873667"/>
                  </a:lnTo>
                  <a:cubicBezTo>
                    <a:pt x="0" y="902358"/>
                    <a:pt x="23236" y="925595"/>
                    <a:pt x="51927" y="92559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6" name="Freeform: Shape 395">
              <a:extLst>
                <a:ext uri="{FF2B5EF4-FFF2-40B4-BE49-F238E27FC236}">
                  <a16:creationId xmlns:a16="http://schemas.microsoft.com/office/drawing/2014/main" id="{F6618E34-037E-463E-C6F5-E1D0334E9809}"/>
                </a:ext>
              </a:extLst>
            </p:cNvPr>
            <p:cNvSpPr/>
            <p:nvPr/>
          </p:nvSpPr>
          <p:spPr>
            <a:xfrm>
              <a:off x="2883962" y="6598828"/>
              <a:ext cx="103854" cy="1713593"/>
            </a:xfrm>
            <a:custGeom>
              <a:avLst/>
              <a:gdLst>
                <a:gd name="connsiteX0" fmla="*/ 51927 w 103854"/>
                <a:gd name="connsiteY0" fmla="*/ 1713593 h 1713592"/>
                <a:gd name="connsiteX1" fmla="*/ 103854 w 103854"/>
                <a:gd name="connsiteY1" fmla="*/ 1661666 h 1713592"/>
                <a:gd name="connsiteX2" fmla="*/ 103854 w 103854"/>
                <a:gd name="connsiteY2" fmla="*/ 51927 h 1713592"/>
                <a:gd name="connsiteX3" fmla="*/ 51927 w 103854"/>
                <a:gd name="connsiteY3" fmla="*/ 0 h 1713592"/>
                <a:gd name="connsiteX4" fmla="*/ 0 w 103854"/>
                <a:gd name="connsiteY4" fmla="*/ 51927 h 1713592"/>
                <a:gd name="connsiteX5" fmla="*/ 0 w 103854"/>
                <a:gd name="connsiteY5" fmla="*/ 1661666 h 1713592"/>
                <a:gd name="connsiteX6" fmla="*/ 51927 w 103854"/>
                <a:gd name="connsiteY6" fmla="*/ 1713593 h 17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713592">
                  <a:moveTo>
                    <a:pt x="51927" y="1713593"/>
                  </a:moveTo>
                  <a:cubicBezTo>
                    <a:pt x="80618" y="1713593"/>
                    <a:pt x="103854" y="1690356"/>
                    <a:pt x="103854" y="1661666"/>
                  </a:cubicBezTo>
                  <a:lnTo>
                    <a:pt x="103854" y="51927"/>
                  </a:lnTo>
                  <a:cubicBezTo>
                    <a:pt x="103854" y="23236"/>
                    <a:pt x="80618" y="0"/>
                    <a:pt x="51927" y="0"/>
                  </a:cubicBezTo>
                  <a:cubicBezTo>
                    <a:pt x="23236" y="0"/>
                    <a:pt x="0" y="23236"/>
                    <a:pt x="0" y="51927"/>
                  </a:cubicBezTo>
                  <a:lnTo>
                    <a:pt x="0" y="1661666"/>
                  </a:lnTo>
                  <a:cubicBezTo>
                    <a:pt x="0" y="1690356"/>
                    <a:pt x="23236" y="1713593"/>
                    <a:pt x="51927" y="1713593"/>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7" name="Freeform: Shape 396">
              <a:extLst>
                <a:ext uri="{FF2B5EF4-FFF2-40B4-BE49-F238E27FC236}">
                  <a16:creationId xmlns:a16="http://schemas.microsoft.com/office/drawing/2014/main" id="{34B3BF34-95B9-74CB-FC98-DE31146F8FA8}"/>
                </a:ext>
              </a:extLst>
            </p:cNvPr>
            <p:cNvSpPr/>
            <p:nvPr/>
          </p:nvSpPr>
          <p:spPr>
            <a:xfrm>
              <a:off x="4704440" y="7196193"/>
              <a:ext cx="103854" cy="1116229"/>
            </a:xfrm>
            <a:custGeom>
              <a:avLst/>
              <a:gdLst>
                <a:gd name="connsiteX0" fmla="*/ 51927 w 103854"/>
                <a:gd name="connsiteY0" fmla="*/ 1116230 h 1116229"/>
                <a:gd name="connsiteX1" fmla="*/ 103854 w 103854"/>
                <a:gd name="connsiteY1" fmla="*/ 1064302 h 1116229"/>
                <a:gd name="connsiteX2" fmla="*/ 103854 w 103854"/>
                <a:gd name="connsiteY2" fmla="*/ 51927 h 1116229"/>
                <a:gd name="connsiteX3" fmla="*/ 51927 w 103854"/>
                <a:gd name="connsiteY3" fmla="*/ 0 h 1116229"/>
                <a:gd name="connsiteX4" fmla="*/ 0 w 103854"/>
                <a:gd name="connsiteY4" fmla="*/ 51927 h 1116229"/>
                <a:gd name="connsiteX5" fmla="*/ 0 w 103854"/>
                <a:gd name="connsiteY5" fmla="*/ 1064302 h 1116229"/>
                <a:gd name="connsiteX6" fmla="*/ 51927 w 103854"/>
                <a:gd name="connsiteY6" fmla="*/ 1116230 h 11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116229">
                  <a:moveTo>
                    <a:pt x="51927" y="1116230"/>
                  </a:moveTo>
                  <a:cubicBezTo>
                    <a:pt x="80618" y="1116230"/>
                    <a:pt x="103854" y="1092993"/>
                    <a:pt x="103854" y="1064302"/>
                  </a:cubicBezTo>
                  <a:lnTo>
                    <a:pt x="103854" y="51927"/>
                  </a:lnTo>
                  <a:cubicBezTo>
                    <a:pt x="103854" y="23236"/>
                    <a:pt x="80618" y="0"/>
                    <a:pt x="51927" y="0"/>
                  </a:cubicBezTo>
                  <a:cubicBezTo>
                    <a:pt x="23236" y="0"/>
                    <a:pt x="0" y="23236"/>
                    <a:pt x="0" y="51927"/>
                  </a:cubicBezTo>
                  <a:lnTo>
                    <a:pt x="0" y="1064302"/>
                  </a:lnTo>
                  <a:cubicBezTo>
                    <a:pt x="0" y="1092993"/>
                    <a:pt x="23236" y="1116230"/>
                    <a:pt x="51927" y="111623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8" name="Freeform: Shape 397">
              <a:extLst>
                <a:ext uri="{FF2B5EF4-FFF2-40B4-BE49-F238E27FC236}">
                  <a16:creationId xmlns:a16="http://schemas.microsoft.com/office/drawing/2014/main" id="{A9F4935C-E283-61B4-609B-94730EF43573}"/>
                </a:ext>
              </a:extLst>
            </p:cNvPr>
            <p:cNvSpPr/>
            <p:nvPr/>
          </p:nvSpPr>
          <p:spPr>
            <a:xfrm>
              <a:off x="4600485" y="7079002"/>
              <a:ext cx="103854" cy="1233420"/>
            </a:xfrm>
            <a:custGeom>
              <a:avLst/>
              <a:gdLst>
                <a:gd name="connsiteX0" fmla="*/ 51927 w 103854"/>
                <a:gd name="connsiteY0" fmla="*/ 1233419 h 1233419"/>
                <a:gd name="connsiteX1" fmla="*/ 103854 w 103854"/>
                <a:gd name="connsiteY1" fmla="*/ 1181492 h 1233419"/>
                <a:gd name="connsiteX2" fmla="*/ 103854 w 103854"/>
                <a:gd name="connsiteY2" fmla="*/ 51927 h 1233419"/>
                <a:gd name="connsiteX3" fmla="*/ 51927 w 103854"/>
                <a:gd name="connsiteY3" fmla="*/ 0 h 1233419"/>
                <a:gd name="connsiteX4" fmla="*/ 0 w 103854"/>
                <a:gd name="connsiteY4" fmla="*/ 51927 h 1233419"/>
                <a:gd name="connsiteX5" fmla="*/ 0 w 103854"/>
                <a:gd name="connsiteY5" fmla="*/ 1181492 h 1233419"/>
                <a:gd name="connsiteX6" fmla="*/ 51927 w 103854"/>
                <a:gd name="connsiteY6" fmla="*/ 1233419 h 123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233419">
                  <a:moveTo>
                    <a:pt x="51927" y="1233419"/>
                  </a:moveTo>
                  <a:cubicBezTo>
                    <a:pt x="80618" y="1233419"/>
                    <a:pt x="103854" y="1210183"/>
                    <a:pt x="103854" y="1181492"/>
                  </a:cubicBezTo>
                  <a:lnTo>
                    <a:pt x="103854" y="51927"/>
                  </a:lnTo>
                  <a:cubicBezTo>
                    <a:pt x="103854" y="23236"/>
                    <a:pt x="80618" y="0"/>
                    <a:pt x="51927" y="0"/>
                  </a:cubicBezTo>
                  <a:cubicBezTo>
                    <a:pt x="23236" y="0"/>
                    <a:pt x="0" y="23236"/>
                    <a:pt x="0" y="51927"/>
                  </a:cubicBezTo>
                  <a:lnTo>
                    <a:pt x="0" y="1181492"/>
                  </a:lnTo>
                  <a:cubicBezTo>
                    <a:pt x="0" y="1210183"/>
                    <a:pt x="23236" y="1233419"/>
                    <a:pt x="51927" y="1233419"/>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99" name="Freeform: Shape 398">
              <a:extLst>
                <a:ext uri="{FF2B5EF4-FFF2-40B4-BE49-F238E27FC236}">
                  <a16:creationId xmlns:a16="http://schemas.microsoft.com/office/drawing/2014/main" id="{4C5B7B9B-7392-ADEB-83AE-AF2E6923C535}"/>
                </a:ext>
              </a:extLst>
            </p:cNvPr>
            <p:cNvSpPr/>
            <p:nvPr/>
          </p:nvSpPr>
          <p:spPr>
            <a:xfrm>
              <a:off x="5301601" y="6860383"/>
              <a:ext cx="103854" cy="1452039"/>
            </a:xfrm>
            <a:custGeom>
              <a:avLst/>
              <a:gdLst>
                <a:gd name="connsiteX0" fmla="*/ 51927 w 103854"/>
                <a:gd name="connsiteY0" fmla="*/ 1452038 h 1452038"/>
                <a:gd name="connsiteX1" fmla="*/ 103854 w 103854"/>
                <a:gd name="connsiteY1" fmla="*/ 1400111 h 1452038"/>
                <a:gd name="connsiteX2" fmla="*/ 103854 w 103854"/>
                <a:gd name="connsiteY2" fmla="*/ 51927 h 1452038"/>
                <a:gd name="connsiteX3" fmla="*/ 51927 w 103854"/>
                <a:gd name="connsiteY3" fmla="*/ 0 h 1452038"/>
                <a:gd name="connsiteX4" fmla="*/ 0 w 103854"/>
                <a:gd name="connsiteY4" fmla="*/ 51927 h 1452038"/>
                <a:gd name="connsiteX5" fmla="*/ 0 w 103854"/>
                <a:gd name="connsiteY5" fmla="*/ 1400111 h 1452038"/>
                <a:gd name="connsiteX6" fmla="*/ 51927 w 103854"/>
                <a:gd name="connsiteY6" fmla="*/ 1452038 h 145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452038">
                  <a:moveTo>
                    <a:pt x="51927" y="1452038"/>
                  </a:moveTo>
                  <a:cubicBezTo>
                    <a:pt x="80618" y="1452038"/>
                    <a:pt x="103854" y="1428802"/>
                    <a:pt x="103854" y="1400111"/>
                  </a:cubicBezTo>
                  <a:lnTo>
                    <a:pt x="103854" y="51927"/>
                  </a:lnTo>
                  <a:cubicBezTo>
                    <a:pt x="103854" y="23236"/>
                    <a:pt x="80618" y="0"/>
                    <a:pt x="51927" y="0"/>
                  </a:cubicBezTo>
                  <a:cubicBezTo>
                    <a:pt x="23236" y="0"/>
                    <a:pt x="0" y="23236"/>
                    <a:pt x="0" y="51927"/>
                  </a:cubicBezTo>
                  <a:lnTo>
                    <a:pt x="0" y="1400111"/>
                  </a:lnTo>
                  <a:cubicBezTo>
                    <a:pt x="0" y="1428802"/>
                    <a:pt x="23236" y="1452038"/>
                    <a:pt x="51927" y="1452038"/>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400" name="Freeform: Shape 399">
              <a:extLst>
                <a:ext uri="{FF2B5EF4-FFF2-40B4-BE49-F238E27FC236}">
                  <a16:creationId xmlns:a16="http://schemas.microsoft.com/office/drawing/2014/main" id="{89BF357A-D77B-0C5E-3236-54187CC31CAD}"/>
                </a:ext>
              </a:extLst>
            </p:cNvPr>
            <p:cNvSpPr/>
            <p:nvPr/>
          </p:nvSpPr>
          <p:spPr>
            <a:xfrm>
              <a:off x="3498096" y="7403699"/>
              <a:ext cx="103854" cy="908723"/>
            </a:xfrm>
            <a:custGeom>
              <a:avLst/>
              <a:gdLst>
                <a:gd name="connsiteX0" fmla="*/ 51927 w 103854"/>
                <a:gd name="connsiteY0" fmla="*/ 908724 h 908723"/>
                <a:gd name="connsiteX1" fmla="*/ 103854 w 103854"/>
                <a:gd name="connsiteY1" fmla="*/ 856796 h 908723"/>
                <a:gd name="connsiteX2" fmla="*/ 103854 w 103854"/>
                <a:gd name="connsiteY2" fmla="*/ 51927 h 908723"/>
                <a:gd name="connsiteX3" fmla="*/ 51927 w 103854"/>
                <a:gd name="connsiteY3" fmla="*/ 0 h 908723"/>
                <a:gd name="connsiteX4" fmla="*/ 0 w 103854"/>
                <a:gd name="connsiteY4" fmla="*/ 51927 h 908723"/>
                <a:gd name="connsiteX5" fmla="*/ 0 w 103854"/>
                <a:gd name="connsiteY5" fmla="*/ 856796 h 908723"/>
                <a:gd name="connsiteX6" fmla="*/ 51927 w 103854"/>
                <a:gd name="connsiteY6" fmla="*/ 908724 h 90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08723">
                  <a:moveTo>
                    <a:pt x="51927" y="908724"/>
                  </a:moveTo>
                  <a:cubicBezTo>
                    <a:pt x="80618" y="908724"/>
                    <a:pt x="103854" y="885487"/>
                    <a:pt x="103854" y="856796"/>
                  </a:cubicBezTo>
                  <a:lnTo>
                    <a:pt x="103854" y="51927"/>
                  </a:lnTo>
                  <a:cubicBezTo>
                    <a:pt x="103854" y="23236"/>
                    <a:pt x="80618" y="0"/>
                    <a:pt x="51927" y="0"/>
                  </a:cubicBezTo>
                  <a:cubicBezTo>
                    <a:pt x="23236" y="0"/>
                    <a:pt x="0" y="23236"/>
                    <a:pt x="0" y="51927"/>
                  </a:cubicBezTo>
                  <a:lnTo>
                    <a:pt x="0" y="856796"/>
                  </a:lnTo>
                  <a:cubicBezTo>
                    <a:pt x="0" y="885487"/>
                    <a:pt x="23236" y="908724"/>
                    <a:pt x="51927" y="908724"/>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401" name="Freeform: Shape 400">
              <a:extLst>
                <a:ext uri="{FF2B5EF4-FFF2-40B4-BE49-F238E27FC236}">
                  <a16:creationId xmlns:a16="http://schemas.microsoft.com/office/drawing/2014/main" id="{4A71B121-F2E2-1A32-F540-FADB46DB9351}"/>
                </a:ext>
              </a:extLst>
            </p:cNvPr>
            <p:cNvSpPr/>
            <p:nvPr/>
          </p:nvSpPr>
          <p:spPr>
            <a:xfrm>
              <a:off x="3183301" y="7322777"/>
              <a:ext cx="103854" cy="989644"/>
            </a:xfrm>
            <a:custGeom>
              <a:avLst/>
              <a:gdLst>
                <a:gd name="connsiteX0" fmla="*/ 51927 w 103854"/>
                <a:gd name="connsiteY0" fmla="*/ 989645 h 989644"/>
                <a:gd name="connsiteX1" fmla="*/ 103854 w 103854"/>
                <a:gd name="connsiteY1" fmla="*/ 937718 h 989644"/>
                <a:gd name="connsiteX2" fmla="*/ 103854 w 103854"/>
                <a:gd name="connsiteY2" fmla="*/ 51927 h 989644"/>
                <a:gd name="connsiteX3" fmla="*/ 51927 w 103854"/>
                <a:gd name="connsiteY3" fmla="*/ 0 h 989644"/>
                <a:gd name="connsiteX4" fmla="*/ 0 w 103854"/>
                <a:gd name="connsiteY4" fmla="*/ 51927 h 989644"/>
                <a:gd name="connsiteX5" fmla="*/ 0 w 103854"/>
                <a:gd name="connsiteY5" fmla="*/ 937718 h 989644"/>
                <a:gd name="connsiteX6" fmla="*/ 51927 w 103854"/>
                <a:gd name="connsiteY6" fmla="*/ 989645 h 98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89644">
                  <a:moveTo>
                    <a:pt x="51927" y="989645"/>
                  </a:moveTo>
                  <a:cubicBezTo>
                    <a:pt x="80618" y="989645"/>
                    <a:pt x="103854" y="966409"/>
                    <a:pt x="103854" y="937718"/>
                  </a:cubicBezTo>
                  <a:lnTo>
                    <a:pt x="103854" y="51927"/>
                  </a:lnTo>
                  <a:cubicBezTo>
                    <a:pt x="103854" y="23236"/>
                    <a:pt x="80618" y="0"/>
                    <a:pt x="51927" y="0"/>
                  </a:cubicBezTo>
                  <a:cubicBezTo>
                    <a:pt x="23236" y="0"/>
                    <a:pt x="0" y="23236"/>
                    <a:pt x="0" y="51927"/>
                  </a:cubicBezTo>
                  <a:lnTo>
                    <a:pt x="0" y="937718"/>
                  </a:lnTo>
                  <a:cubicBezTo>
                    <a:pt x="0" y="966409"/>
                    <a:pt x="23236" y="989645"/>
                    <a:pt x="51927" y="989645"/>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402" name="Freeform: Shape 401">
              <a:extLst>
                <a:ext uri="{FF2B5EF4-FFF2-40B4-BE49-F238E27FC236}">
                  <a16:creationId xmlns:a16="http://schemas.microsoft.com/office/drawing/2014/main" id="{553B4A32-5389-31DC-81FB-6D1F1193519F}"/>
                </a:ext>
              </a:extLst>
            </p:cNvPr>
            <p:cNvSpPr/>
            <p:nvPr/>
          </p:nvSpPr>
          <p:spPr>
            <a:xfrm>
              <a:off x="5020245" y="7676972"/>
              <a:ext cx="103854" cy="635449"/>
            </a:xfrm>
            <a:custGeom>
              <a:avLst/>
              <a:gdLst>
                <a:gd name="connsiteX0" fmla="*/ 51927 w 103854"/>
                <a:gd name="connsiteY0" fmla="*/ 635450 h 635449"/>
                <a:gd name="connsiteX1" fmla="*/ 103854 w 103854"/>
                <a:gd name="connsiteY1" fmla="*/ 583523 h 635449"/>
                <a:gd name="connsiteX2" fmla="*/ 103854 w 103854"/>
                <a:gd name="connsiteY2" fmla="*/ 51927 h 635449"/>
                <a:gd name="connsiteX3" fmla="*/ 51927 w 103854"/>
                <a:gd name="connsiteY3" fmla="*/ 0 h 635449"/>
                <a:gd name="connsiteX4" fmla="*/ 0 w 103854"/>
                <a:gd name="connsiteY4" fmla="*/ 51927 h 635449"/>
                <a:gd name="connsiteX5" fmla="*/ 0 w 103854"/>
                <a:gd name="connsiteY5" fmla="*/ 583523 h 635449"/>
                <a:gd name="connsiteX6" fmla="*/ 51927 w 103854"/>
                <a:gd name="connsiteY6" fmla="*/ 635450 h 63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635449">
                  <a:moveTo>
                    <a:pt x="51927" y="635450"/>
                  </a:moveTo>
                  <a:cubicBezTo>
                    <a:pt x="80618" y="635450"/>
                    <a:pt x="103854" y="612214"/>
                    <a:pt x="103854" y="583523"/>
                  </a:cubicBezTo>
                  <a:lnTo>
                    <a:pt x="103854" y="51927"/>
                  </a:lnTo>
                  <a:cubicBezTo>
                    <a:pt x="103854" y="23236"/>
                    <a:pt x="80618" y="0"/>
                    <a:pt x="51927" y="0"/>
                  </a:cubicBezTo>
                  <a:cubicBezTo>
                    <a:pt x="23236" y="0"/>
                    <a:pt x="0" y="23236"/>
                    <a:pt x="0" y="51927"/>
                  </a:cubicBezTo>
                  <a:lnTo>
                    <a:pt x="0" y="583523"/>
                  </a:lnTo>
                  <a:cubicBezTo>
                    <a:pt x="0" y="612214"/>
                    <a:pt x="23236" y="635450"/>
                    <a:pt x="51927" y="63545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9" name="Freeform: Shape 358">
              <a:extLst>
                <a:ext uri="{FF2B5EF4-FFF2-40B4-BE49-F238E27FC236}">
                  <a16:creationId xmlns:a16="http://schemas.microsoft.com/office/drawing/2014/main" id="{400D6842-4765-1AD7-253C-51350A5AA1E8}"/>
                </a:ext>
              </a:extLst>
            </p:cNvPr>
            <p:cNvSpPr/>
            <p:nvPr/>
          </p:nvSpPr>
          <p:spPr>
            <a:xfrm>
              <a:off x="9051967" y="7631208"/>
              <a:ext cx="103954" cy="826589"/>
            </a:xfrm>
            <a:custGeom>
              <a:avLst/>
              <a:gdLst>
                <a:gd name="connsiteX0" fmla="*/ 103955 w 103954"/>
                <a:gd name="connsiteY0" fmla="*/ 51927 h 826589"/>
                <a:gd name="connsiteX1" fmla="*/ 103955 w 103954"/>
                <a:gd name="connsiteY1" fmla="*/ 826589 h 826589"/>
                <a:gd name="connsiteX2" fmla="*/ 0 w 103954"/>
                <a:gd name="connsiteY2" fmla="*/ 826589 h 826589"/>
                <a:gd name="connsiteX3" fmla="*/ 0 w 103954"/>
                <a:gd name="connsiteY3" fmla="*/ 51927 h 826589"/>
                <a:gd name="connsiteX4" fmla="*/ 52028 w 103954"/>
                <a:gd name="connsiteY4" fmla="*/ 0 h 826589"/>
                <a:gd name="connsiteX5" fmla="*/ 103955 w 103954"/>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826589">
                  <a:moveTo>
                    <a:pt x="103955" y="51927"/>
                  </a:moveTo>
                  <a:lnTo>
                    <a:pt x="103955" y="826589"/>
                  </a:lnTo>
                  <a:lnTo>
                    <a:pt x="0" y="826589"/>
                  </a:lnTo>
                  <a:lnTo>
                    <a:pt x="0" y="51927"/>
                  </a:lnTo>
                  <a:cubicBezTo>
                    <a:pt x="0" y="23236"/>
                    <a:pt x="23337" y="0"/>
                    <a:pt x="52028" y="0"/>
                  </a:cubicBezTo>
                  <a:cubicBezTo>
                    <a:pt x="80719"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0" name="Freeform: Shape 359">
              <a:extLst>
                <a:ext uri="{FF2B5EF4-FFF2-40B4-BE49-F238E27FC236}">
                  <a16:creationId xmlns:a16="http://schemas.microsoft.com/office/drawing/2014/main" id="{C0CE25DE-3675-50B1-408A-91DB45ABB214}"/>
                </a:ext>
              </a:extLst>
            </p:cNvPr>
            <p:cNvSpPr/>
            <p:nvPr/>
          </p:nvSpPr>
          <p:spPr>
            <a:xfrm>
              <a:off x="8279425" y="7631208"/>
              <a:ext cx="103955" cy="826589"/>
            </a:xfrm>
            <a:custGeom>
              <a:avLst/>
              <a:gdLst>
                <a:gd name="connsiteX0" fmla="*/ 103956 w 103955"/>
                <a:gd name="connsiteY0" fmla="*/ 51927 h 826589"/>
                <a:gd name="connsiteX1" fmla="*/ 103956 w 103955"/>
                <a:gd name="connsiteY1" fmla="*/ 826589 h 826589"/>
                <a:gd name="connsiteX2" fmla="*/ 0 w 103955"/>
                <a:gd name="connsiteY2" fmla="*/ 826589 h 826589"/>
                <a:gd name="connsiteX3" fmla="*/ 0 w 103955"/>
                <a:gd name="connsiteY3" fmla="*/ 51927 h 826589"/>
                <a:gd name="connsiteX4" fmla="*/ 52028 w 103955"/>
                <a:gd name="connsiteY4" fmla="*/ 0 h 826589"/>
                <a:gd name="connsiteX5" fmla="*/ 103956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6" y="51927"/>
                  </a:moveTo>
                  <a:lnTo>
                    <a:pt x="103956" y="826589"/>
                  </a:lnTo>
                  <a:lnTo>
                    <a:pt x="0" y="826589"/>
                  </a:lnTo>
                  <a:lnTo>
                    <a:pt x="0" y="51927"/>
                  </a:lnTo>
                  <a:cubicBezTo>
                    <a:pt x="0" y="23236"/>
                    <a:pt x="23337" y="0"/>
                    <a:pt x="52028" y="0"/>
                  </a:cubicBezTo>
                  <a:cubicBezTo>
                    <a:pt x="807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1" name="Freeform: Shape 360">
              <a:extLst>
                <a:ext uri="{FF2B5EF4-FFF2-40B4-BE49-F238E27FC236}">
                  <a16:creationId xmlns:a16="http://schemas.microsoft.com/office/drawing/2014/main" id="{52606037-1912-749B-E19D-81C93C0228F9}"/>
                </a:ext>
              </a:extLst>
            </p:cNvPr>
            <p:cNvSpPr/>
            <p:nvPr/>
          </p:nvSpPr>
          <p:spPr>
            <a:xfrm>
              <a:off x="8842137" y="7631208"/>
              <a:ext cx="103954" cy="826589"/>
            </a:xfrm>
            <a:custGeom>
              <a:avLst/>
              <a:gdLst>
                <a:gd name="connsiteX0" fmla="*/ 103955 w 103954"/>
                <a:gd name="connsiteY0" fmla="*/ 51927 h 826589"/>
                <a:gd name="connsiteX1" fmla="*/ 103955 w 103954"/>
                <a:gd name="connsiteY1" fmla="*/ 826589 h 826589"/>
                <a:gd name="connsiteX2" fmla="*/ 0 w 103954"/>
                <a:gd name="connsiteY2" fmla="*/ 826589 h 826589"/>
                <a:gd name="connsiteX3" fmla="*/ 0 w 103954"/>
                <a:gd name="connsiteY3" fmla="*/ 51927 h 826589"/>
                <a:gd name="connsiteX4" fmla="*/ 52028 w 103954"/>
                <a:gd name="connsiteY4" fmla="*/ 0 h 826589"/>
                <a:gd name="connsiteX5" fmla="*/ 103955 w 103954"/>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826589">
                  <a:moveTo>
                    <a:pt x="103955" y="51927"/>
                  </a:moveTo>
                  <a:lnTo>
                    <a:pt x="103955" y="826589"/>
                  </a:lnTo>
                  <a:lnTo>
                    <a:pt x="0" y="826589"/>
                  </a:lnTo>
                  <a:lnTo>
                    <a:pt x="0" y="51927"/>
                  </a:lnTo>
                  <a:cubicBezTo>
                    <a:pt x="0" y="23236"/>
                    <a:pt x="23337" y="0"/>
                    <a:pt x="52028" y="0"/>
                  </a:cubicBezTo>
                  <a:cubicBezTo>
                    <a:pt x="80719"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2" name="Freeform: Shape 361">
              <a:extLst>
                <a:ext uri="{FF2B5EF4-FFF2-40B4-BE49-F238E27FC236}">
                  <a16:creationId xmlns:a16="http://schemas.microsoft.com/office/drawing/2014/main" id="{66CD0861-039F-E9A4-FBF6-A0FC82ABDBF2}"/>
                </a:ext>
              </a:extLst>
            </p:cNvPr>
            <p:cNvSpPr/>
            <p:nvPr/>
          </p:nvSpPr>
          <p:spPr>
            <a:xfrm>
              <a:off x="6756569" y="7631208"/>
              <a:ext cx="103854" cy="777895"/>
            </a:xfrm>
            <a:custGeom>
              <a:avLst/>
              <a:gdLst>
                <a:gd name="connsiteX0" fmla="*/ 51927 w 103854"/>
                <a:gd name="connsiteY0" fmla="*/ 0 h 777895"/>
                <a:gd name="connsiteX1" fmla="*/ 103854 w 103854"/>
                <a:gd name="connsiteY1" fmla="*/ 51927 h 777895"/>
                <a:gd name="connsiteX2" fmla="*/ 103854 w 103854"/>
                <a:gd name="connsiteY2" fmla="*/ 725968 h 777895"/>
                <a:gd name="connsiteX3" fmla="*/ 51927 w 103854"/>
                <a:gd name="connsiteY3" fmla="*/ 777896 h 777895"/>
                <a:gd name="connsiteX4" fmla="*/ 0 w 103854"/>
                <a:gd name="connsiteY4" fmla="*/ 725968 h 777895"/>
                <a:gd name="connsiteX5" fmla="*/ 0 w 103854"/>
                <a:gd name="connsiteY5" fmla="*/ 51927 h 777895"/>
                <a:gd name="connsiteX6" fmla="*/ 51927 w 103854"/>
                <a:gd name="connsiteY6" fmla="*/ 0 h 7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7895">
                  <a:moveTo>
                    <a:pt x="51927" y="0"/>
                  </a:moveTo>
                  <a:cubicBezTo>
                    <a:pt x="80618" y="0"/>
                    <a:pt x="103854" y="23236"/>
                    <a:pt x="103854" y="51927"/>
                  </a:cubicBezTo>
                  <a:lnTo>
                    <a:pt x="103854" y="725968"/>
                  </a:lnTo>
                  <a:cubicBezTo>
                    <a:pt x="103854" y="754659"/>
                    <a:pt x="80618" y="777896"/>
                    <a:pt x="51927" y="777896"/>
                  </a:cubicBezTo>
                  <a:cubicBezTo>
                    <a:pt x="23236" y="777896"/>
                    <a:pt x="0" y="754659"/>
                    <a:pt x="0" y="725968"/>
                  </a:cubicBezTo>
                  <a:lnTo>
                    <a:pt x="0" y="51927"/>
                  </a:lnTo>
                  <a:cubicBezTo>
                    <a:pt x="0" y="23236"/>
                    <a:pt x="23236"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3" name="Freeform: Shape 362">
              <a:extLst>
                <a:ext uri="{FF2B5EF4-FFF2-40B4-BE49-F238E27FC236}">
                  <a16:creationId xmlns:a16="http://schemas.microsoft.com/office/drawing/2014/main" id="{BDDC899B-3676-A469-27DB-196C2A01FAE7}"/>
                </a:ext>
              </a:extLst>
            </p:cNvPr>
            <p:cNvSpPr/>
            <p:nvPr/>
          </p:nvSpPr>
          <p:spPr>
            <a:xfrm>
              <a:off x="7756518" y="7631208"/>
              <a:ext cx="103955" cy="877304"/>
            </a:xfrm>
            <a:custGeom>
              <a:avLst/>
              <a:gdLst>
                <a:gd name="connsiteX0" fmla="*/ 103956 w 103955"/>
                <a:gd name="connsiteY0" fmla="*/ 51927 h 877304"/>
                <a:gd name="connsiteX1" fmla="*/ 103956 w 103955"/>
                <a:gd name="connsiteY1" fmla="*/ 877304 h 877304"/>
                <a:gd name="connsiteX2" fmla="*/ 103753 w 103955"/>
                <a:gd name="connsiteY2" fmla="*/ 873769 h 877304"/>
                <a:gd name="connsiteX3" fmla="*/ 103753 w 103955"/>
                <a:gd name="connsiteY3" fmla="*/ 826589 h 877304"/>
                <a:gd name="connsiteX4" fmla="*/ 0 w 103955"/>
                <a:gd name="connsiteY4" fmla="*/ 826589 h 877304"/>
                <a:gd name="connsiteX5" fmla="*/ 0 w 103955"/>
                <a:gd name="connsiteY5" fmla="*/ 51927 h 877304"/>
                <a:gd name="connsiteX6" fmla="*/ 51927 w 103955"/>
                <a:gd name="connsiteY6" fmla="*/ 0 h 877304"/>
                <a:gd name="connsiteX7" fmla="*/ 103854 w 103955"/>
                <a:gd name="connsiteY7" fmla="*/ 50108 h 877304"/>
                <a:gd name="connsiteX8" fmla="*/ 103956 w 103955"/>
                <a:gd name="connsiteY8" fmla="*/ 51927 h 87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55" h="877304">
                  <a:moveTo>
                    <a:pt x="103956" y="51927"/>
                  </a:moveTo>
                  <a:lnTo>
                    <a:pt x="103956" y="877304"/>
                  </a:lnTo>
                  <a:cubicBezTo>
                    <a:pt x="103753" y="876092"/>
                    <a:pt x="103753" y="874981"/>
                    <a:pt x="103753" y="873769"/>
                  </a:cubicBezTo>
                  <a:lnTo>
                    <a:pt x="103753" y="826589"/>
                  </a:lnTo>
                  <a:lnTo>
                    <a:pt x="0" y="826589"/>
                  </a:lnTo>
                  <a:lnTo>
                    <a:pt x="0" y="51927"/>
                  </a:lnTo>
                  <a:cubicBezTo>
                    <a:pt x="0" y="23236"/>
                    <a:pt x="23236" y="0"/>
                    <a:pt x="51927" y="0"/>
                  </a:cubicBezTo>
                  <a:cubicBezTo>
                    <a:pt x="80619" y="0"/>
                    <a:pt x="102945" y="22225"/>
                    <a:pt x="103854" y="50108"/>
                  </a:cubicBezTo>
                  <a:cubicBezTo>
                    <a:pt x="103956" y="50714"/>
                    <a:pt x="103956" y="51320"/>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4" name="Freeform: Shape 363">
              <a:extLst>
                <a:ext uri="{FF2B5EF4-FFF2-40B4-BE49-F238E27FC236}">
                  <a16:creationId xmlns:a16="http://schemas.microsoft.com/office/drawing/2014/main" id="{12D70931-3740-04DD-2963-70127E7C4120}"/>
                </a:ext>
              </a:extLst>
            </p:cNvPr>
            <p:cNvSpPr/>
            <p:nvPr/>
          </p:nvSpPr>
          <p:spPr>
            <a:xfrm>
              <a:off x="8946193" y="7631208"/>
              <a:ext cx="103955" cy="826589"/>
            </a:xfrm>
            <a:custGeom>
              <a:avLst/>
              <a:gdLst>
                <a:gd name="connsiteX0" fmla="*/ 103956 w 103955"/>
                <a:gd name="connsiteY0" fmla="*/ 51927 h 826589"/>
                <a:gd name="connsiteX1" fmla="*/ 103956 w 103955"/>
                <a:gd name="connsiteY1" fmla="*/ 826589 h 826589"/>
                <a:gd name="connsiteX2" fmla="*/ 0 w 103955"/>
                <a:gd name="connsiteY2" fmla="*/ 826589 h 826589"/>
                <a:gd name="connsiteX3" fmla="*/ 0 w 103955"/>
                <a:gd name="connsiteY3" fmla="*/ 51927 h 826589"/>
                <a:gd name="connsiteX4" fmla="*/ 51927 w 103955"/>
                <a:gd name="connsiteY4" fmla="*/ 0 h 826589"/>
                <a:gd name="connsiteX5" fmla="*/ 103956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6" y="51927"/>
                  </a:moveTo>
                  <a:lnTo>
                    <a:pt x="103956" y="826589"/>
                  </a:lnTo>
                  <a:lnTo>
                    <a:pt x="0" y="826589"/>
                  </a:lnTo>
                  <a:lnTo>
                    <a:pt x="0" y="51927"/>
                  </a:lnTo>
                  <a:cubicBezTo>
                    <a:pt x="0" y="23236"/>
                    <a:pt x="23236" y="0"/>
                    <a:pt x="51927" y="0"/>
                  </a:cubicBezTo>
                  <a:cubicBezTo>
                    <a:pt x="806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5" name="Freeform: Shape 364">
              <a:extLst>
                <a:ext uri="{FF2B5EF4-FFF2-40B4-BE49-F238E27FC236}">
                  <a16:creationId xmlns:a16="http://schemas.microsoft.com/office/drawing/2014/main" id="{BB34E33F-8E02-D503-A65A-1C0B63BFC68F}"/>
                </a:ext>
              </a:extLst>
            </p:cNvPr>
            <p:cNvSpPr/>
            <p:nvPr/>
          </p:nvSpPr>
          <p:spPr>
            <a:xfrm>
              <a:off x="6039693" y="7631208"/>
              <a:ext cx="103955" cy="826589"/>
            </a:xfrm>
            <a:custGeom>
              <a:avLst/>
              <a:gdLst>
                <a:gd name="connsiteX0" fmla="*/ 103955 w 103955"/>
                <a:gd name="connsiteY0" fmla="*/ 51927 h 826589"/>
                <a:gd name="connsiteX1" fmla="*/ 103955 w 103955"/>
                <a:gd name="connsiteY1" fmla="*/ 826589 h 826589"/>
                <a:gd name="connsiteX2" fmla="*/ 0 w 103955"/>
                <a:gd name="connsiteY2" fmla="*/ 826589 h 826589"/>
                <a:gd name="connsiteX3" fmla="*/ 0 w 103955"/>
                <a:gd name="connsiteY3" fmla="*/ 51927 h 826589"/>
                <a:gd name="connsiteX4" fmla="*/ 52028 w 103955"/>
                <a:gd name="connsiteY4" fmla="*/ 0 h 826589"/>
                <a:gd name="connsiteX5" fmla="*/ 103955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5" y="51927"/>
                  </a:moveTo>
                  <a:lnTo>
                    <a:pt x="103955" y="826589"/>
                  </a:lnTo>
                  <a:lnTo>
                    <a:pt x="0" y="826589"/>
                  </a:lnTo>
                  <a:lnTo>
                    <a:pt x="0" y="51927"/>
                  </a:lnTo>
                  <a:cubicBezTo>
                    <a:pt x="0" y="23236"/>
                    <a:pt x="23236" y="0"/>
                    <a:pt x="52028" y="0"/>
                  </a:cubicBezTo>
                  <a:cubicBezTo>
                    <a:pt x="80820"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6" name="Freeform: Shape 365">
              <a:extLst>
                <a:ext uri="{FF2B5EF4-FFF2-40B4-BE49-F238E27FC236}">
                  <a16:creationId xmlns:a16="http://schemas.microsoft.com/office/drawing/2014/main" id="{1DBDB47A-B38D-29A7-4E70-EB5F2AD098DE}"/>
                </a:ext>
              </a:extLst>
            </p:cNvPr>
            <p:cNvSpPr/>
            <p:nvPr/>
          </p:nvSpPr>
          <p:spPr>
            <a:xfrm>
              <a:off x="6143749" y="7631208"/>
              <a:ext cx="103955" cy="826589"/>
            </a:xfrm>
            <a:custGeom>
              <a:avLst/>
              <a:gdLst>
                <a:gd name="connsiteX0" fmla="*/ 103955 w 103955"/>
                <a:gd name="connsiteY0" fmla="*/ 51927 h 826589"/>
                <a:gd name="connsiteX1" fmla="*/ 103955 w 103955"/>
                <a:gd name="connsiteY1" fmla="*/ 826589 h 826589"/>
                <a:gd name="connsiteX2" fmla="*/ 0 w 103955"/>
                <a:gd name="connsiteY2" fmla="*/ 826589 h 826589"/>
                <a:gd name="connsiteX3" fmla="*/ 0 w 103955"/>
                <a:gd name="connsiteY3" fmla="*/ 51927 h 826589"/>
                <a:gd name="connsiteX4" fmla="*/ 51927 w 103955"/>
                <a:gd name="connsiteY4" fmla="*/ 0 h 826589"/>
                <a:gd name="connsiteX5" fmla="*/ 103955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5" y="51927"/>
                  </a:moveTo>
                  <a:lnTo>
                    <a:pt x="103955" y="826589"/>
                  </a:lnTo>
                  <a:lnTo>
                    <a:pt x="0" y="826589"/>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7" name="Freeform: Shape 366">
              <a:extLst>
                <a:ext uri="{FF2B5EF4-FFF2-40B4-BE49-F238E27FC236}">
                  <a16:creationId xmlns:a16="http://schemas.microsoft.com/office/drawing/2014/main" id="{8D2E2617-9D00-39FE-BB31-B2B96DD221AA}"/>
                </a:ext>
              </a:extLst>
            </p:cNvPr>
            <p:cNvSpPr/>
            <p:nvPr/>
          </p:nvSpPr>
          <p:spPr>
            <a:xfrm>
              <a:off x="5935637" y="7631208"/>
              <a:ext cx="103954" cy="826589"/>
            </a:xfrm>
            <a:custGeom>
              <a:avLst/>
              <a:gdLst>
                <a:gd name="connsiteX0" fmla="*/ 103955 w 103954"/>
                <a:gd name="connsiteY0" fmla="*/ 51927 h 826589"/>
                <a:gd name="connsiteX1" fmla="*/ 103955 w 103954"/>
                <a:gd name="connsiteY1" fmla="*/ 826589 h 826589"/>
                <a:gd name="connsiteX2" fmla="*/ 0 w 103954"/>
                <a:gd name="connsiteY2" fmla="*/ 826589 h 826589"/>
                <a:gd name="connsiteX3" fmla="*/ 0 w 103954"/>
                <a:gd name="connsiteY3" fmla="*/ 51927 h 826589"/>
                <a:gd name="connsiteX4" fmla="*/ 52028 w 103954"/>
                <a:gd name="connsiteY4" fmla="*/ 0 h 826589"/>
                <a:gd name="connsiteX5" fmla="*/ 103955 w 103954"/>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826589">
                  <a:moveTo>
                    <a:pt x="103955" y="51927"/>
                  </a:moveTo>
                  <a:lnTo>
                    <a:pt x="103955" y="826589"/>
                  </a:lnTo>
                  <a:lnTo>
                    <a:pt x="0" y="826589"/>
                  </a:lnTo>
                  <a:lnTo>
                    <a:pt x="0" y="51927"/>
                  </a:lnTo>
                  <a:cubicBezTo>
                    <a:pt x="0" y="23236"/>
                    <a:pt x="23236" y="0"/>
                    <a:pt x="52028" y="0"/>
                  </a:cubicBezTo>
                  <a:cubicBezTo>
                    <a:pt x="80820"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8" name="Freeform: Shape 367">
              <a:extLst>
                <a:ext uri="{FF2B5EF4-FFF2-40B4-BE49-F238E27FC236}">
                  <a16:creationId xmlns:a16="http://schemas.microsoft.com/office/drawing/2014/main" id="{BFC05E31-E994-89CE-7888-A4DA94A84B49}"/>
                </a:ext>
              </a:extLst>
            </p:cNvPr>
            <p:cNvSpPr/>
            <p:nvPr/>
          </p:nvSpPr>
          <p:spPr>
            <a:xfrm>
              <a:off x="7248360" y="7631208"/>
              <a:ext cx="103854" cy="816688"/>
            </a:xfrm>
            <a:custGeom>
              <a:avLst/>
              <a:gdLst>
                <a:gd name="connsiteX0" fmla="*/ 51927 w 103854"/>
                <a:gd name="connsiteY0" fmla="*/ 0 h 816688"/>
                <a:gd name="connsiteX1" fmla="*/ 103854 w 103854"/>
                <a:gd name="connsiteY1" fmla="*/ 51927 h 816688"/>
                <a:gd name="connsiteX2" fmla="*/ 103854 w 103854"/>
                <a:gd name="connsiteY2" fmla="*/ 764762 h 816688"/>
                <a:gd name="connsiteX3" fmla="*/ 51927 w 103854"/>
                <a:gd name="connsiteY3" fmla="*/ 816689 h 816688"/>
                <a:gd name="connsiteX4" fmla="*/ 0 w 103854"/>
                <a:gd name="connsiteY4" fmla="*/ 764762 h 816688"/>
                <a:gd name="connsiteX5" fmla="*/ 0 w 103854"/>
                <a:gd name="connsiteY5" fmla="*/ 51927 h 816688"/>
                <a:gd name="connsiteX6" fmla="*/ 51927 w 103854"/>
                <a:gd name="connsiteY6" fmla="*/ 0 h 8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816688">
                  <a:moveTo>
                    <a:pt x="51927" y="0"/>
                  </a:moveTo>
                  <a:cubicBezTo>
                    <a:pt x="80618" y="0"/>
                    <a:pt x="103854" y="23236"/>
                    <a:pt x="103854" y="51927"/>
                  </a:cubicBezTo>
                  <a:lnTo>
                    <a:pt x="103854" y="764762"/>
                  </a:lnTo>
                  <a:cubicBezTo>
                    <a:pt x="103854" y="793453"/>
                    <a:pt x="80618" y="816689"/>
                    <a:pt x="51927" y="816689"/>
                  </a:cubicBezTo>
                  <a:cubicBezTo>
                    <a:pt x="23236" y="816689"/>
                    <a:pt x="0" y="793453"/>
                    <a:pt x="0" y="764762"/>
                  </a:cubicBezTo>
                  <a:lnTo>
                    <a:pt x="0" y="51927"/>
                  </a:lnTo>
                  <a:cubicBezTo>
                    <a:pt x="0" y="23236"/>
                    <a:pt x="23236"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69" name="Freeform: Shape 368">
              <a:extLst>
                <a:ext uri="{FF2B5EF4-FFF2-40B4-BE49-F238E27FC236}">
                  <a16:creationId xmlns:a16="http://schemas.microsoft.com/office/drawing/2014/main" id="{E4E7B23A-0091-8B23-70B9-46B30871F7DB}"/>
                </a:ext>
              </a:extLst>
            </p:cNvPr>
            <p:cNvSpPr/>
            <p:nvPr/>
          </p:nvSpPr>
          <p:spPr>
            <a:xfrm>
              <a:off x="7457180" y="7631208"/>
              <a:ext cx="103955" cy="826589"/>
            </a:xfrm>
            <a:custGeom>
              <a:avLst/>
              <a:gdLst>
                <a:gd name="connsiteX0" fmla="*/ 103955 w 103955"/>
                <a:gd name="connsiteY0" fmla="*/ 51927 h 826589"/>
                <a:gd name="connsiteX1" fmla="*/ 103955 w 103955"/>
                <a:gd name="connsiteY1" fmla="*/ 826589 h 826589"/>
                <a:gd name="connsiteX2" fmla="*/ 0 w 103955"/>
                <a:gd name="connsiteY2" fmla="*/ 826589 h 826589"/>
                <a:gd name="connsiteX3" fmla="*/ 0 w 103955"/>
                <a:gd name="connsiteY3" fmla="*/ 51927 h 826589"/>
                <a:gd name="connsiteX4" fmla="*/ 52028 w 103955"/>
                <a:gd name="connsiteY4" fmla="*/ 0 h 826589"/>
                <a:gd name="connsiteX5" fmla="*/ 103955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5" y="51927"/>
                  </a:moveTo>
                  <a:lnTo>
                    <a:pt x="103955" y="826589"/>
                  </a:lnTo>
                  <a:lnTo>
                    <a:pt x="0" y="826589"/>
                  </a:lnTo>
                  <a:lnTo>
                    <a:pt x="0" y="51927"/>
                  </a:lnTo>
                  <a:cubicBezTo>
                    <a:pt x="0" y="23236"/>
                    <a:pt x="23337" y="0"/>
                    <a:pt x="52028" y="0"/>
                  </a:cubicBezTo>
                  <a:cubicBezTo>
                    <a:pt x="80720"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0" name="Freeform: Shape 369">
              <a:extLst>
                <a:ext uri="{FF2B5EF4-FFF2-40B4-BE49-F238E27FC236}">
                  <a16:creationId xmlns:a16="http://schemas.microsoft.com/office/drawing/2014/main" id="{B677C743-5E05-7313-8411-C3DFC2D660BC}"/>
                </a:ext>
              </a:extLst>
            </p:cNvPr>
            <p:cNvSpPr/>
            <p:nvPr/>
          </p:nvSpPr>
          <p:spPr>
            <a:xfrm>
              <a:off x="7561337" y="7631208"/>
              <a:ext cx="103954" cy="826589"/>
            </a:xfrm>
            <a:custGeom>
              <a:avLst/>
              <a:gdLst>
                <a:gd name="connsiteX0" fmla="*/ 103955 w 103954"/>
                <a:gd name="connsiteY0" fmla="*/ 51927 h 826589"/>
                <a:gd name="connsiteX1" fmla="*/ 103955 w 103954"/>
                <a:gd name="connsiteY1" fmla="*/ 826589 h 826589"/>
                <a:gd name="connsiteX2" fmla="*/ 0 w 103954"/>
                <a:gd name="connsiteY2" fmla="*/ 826589 h 826589"/>
                <a:gd name="connsiteX3" fmla="*/ 0 w 103954"/>
                <a:gd name="connsiteY3" fmla="*/ 51927 h 826589"/>
                <a:gd name="connsiteX4" fmla="*/ 52028 w 103954"/>
                <a:gd name="connsiteY4" fmla="*/ 0 h 826589"/>
                <a:gd name="connsiteX5" fmla="*/ 103955 w 103954"/>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826589">
                  <a:moveTo>
                    <a:pt x="103955" y="51927"/>
                  </a:moveTo>
                  <a:lnTo>
                    <a:pt x="103955" y="826589"/>
                  </a:lnTo>
                  <a:lnTo>
                    <a:pt x="0" y="826589"/>
                  </a:lnTo>
                  <a:lnTo>
                    <a:pt x="0" y="51927"/>
                  </a:lnTo>
                  <a:cubicBezTo>
                    <a:pt x="0" y="23236"/>
                    <a:pt x="23236" y="0"/>
                    <a:pt x="52028" y="0"/>
                  </a:cubicBezTo>
                  <a:cubicBezTo>
                    <a:pt x="80820"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1" name="Freeform: Shape 370">
              <a:extLst>
                <a:ext uri="{FF2B5EF4-FFF2-40B4-BE49-F238E27FC236}">
                  <a16:creationId xmlns:a16="http://schemas.microsoft.com/office/drawing/2014/main" id="{C2CD410A-F376-5CEB-60BF-00A4439497B6}"/>
                </a:ext>
              </a:extLst>
            </p:cNvPr>
            <p:cNvSpPr/>
            <p:nvPr/>
          </p:nvSpPr>
          <p:spPr>
            <a:xfrm>
              <a:off x="7352417" y="7631208"/>
              <a:ext cx="103854" cy="770621"/>
            </a:xfrm>
            <a:custGeom>
              <a:avLst/>
              <a:gdLst>
                <a:gd name="connsiteX0" fmla="*/ 51927 w 103854"/>
                <a:gd name="connsiteY0" fmla="*/ 0 h 770621"/>
                <a:gd name="connsiteX1" fmla="*/ 103854 w 103854"/>
                <a:gd name="connsiteY1" fmla="*/ 51927 h 770621"/>
                <a:gd name="connsiteX2" fmla="*/ 103854 w 103854"/>
                <a:gd name="connsiteY2" fmla="*/ 718694 h 770621"/>
                <a:gd name="connsiteX3" fmla="*/ 51927 w 103854"/>
                <a:gd name="connsiteY3" fmla="*/ 770621 h 770621"/>
                <a:gd name="connsiteX4" fmla="*/ 0 w 103854"/>
                <a:gd name="connsiteY4" fmla="*/ 718694 h 770621"/>
                <a:gd name="connsiteX5" fmla="*/ 0 w 103854"/>
                <a:gd name="connsiteY5" fmla="*/ 51927 h 770621"/>
                <a:gd name="connsiteX6" fmla="*/ 51927 w 103854"/>
                <a:gd name="connsiteY6" fmla="*/ 0 h 77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0621">
                  <a:moveTo>
                    <a:pt x="51927" y="0"/>
                  </a:moveTo>
                  <a:cubicBezTo>
                    <a:pt x="80618" y="0"/>
                    <a:pt x="103854" y="23236"/>
                    <a:pt x="103854" y="51927"/>
                  </a:cubicBezTo>
                  <a:lnTo>
                    <a:pt x="103854" y="718694"/>
                  </a:lnTo>
                  <a:cubicBezTo>
                    <a:pt x="103854" y="747386"/>
                    <a:pt x="80618" y="770621"/>
                    <a:pt x="51927" y="770621"/>
                  </a:cubicBezTo>
                  <a:cubicBezTo>
                    <a:pt x="23236" y="770621"/>
                    <a:pt x="0" y="747386"/>
                    <a:pt x="0" y="718694"/>
                  </a:cubicBezTo>
                  <a:lnTo>
                    <a:pt x="0" y="51927"/>
                  </a:lnTo>
                  <a:cubicBezTo>
                    <a:pt x="0" y="23236"/>
                    <a:pt x="23236"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2" name="Freeform: Shape 371">
              <a:extLst>
                <a:ext uri="{FF2B5EF4-FFF2-40B4-BE49-F238E27FC236}">
                  <a16:creationId xmlns:a16="http://schemas.microsoft.com/office/drawing/2014/main" id="{6755031E-58DE-8131-5610-3E90FB5F07AB}"/>
                </a:ext>
              </a:extLst>
            </p:cNvPr>
            <p:cNvSpPr/>
            <p:nvPr/>
          </p:nvSpPr>
          <p:spPr>
            <a:xfrm>
              <a:off x="6353073" y="7631208"/>
              <a:ext cx="103955" cy="826589"/>
            </a:xfrm>
            <a:custGeom>
              <a:avLst/>
              <a:gdLst>
                <a:gd name="connsiteX0" fmla="*/ 103955 w 103955"/>
                <a:gd name="connsiteY0" fmla="*/ 51927 h 826589"/>
                <a:gd name="connsiteX1" fmla="*/ 103955 w 103955"/>
                <a:gd name="connsiteY1" fmla="*/ 826589 h 826589"/>
                <a:gd name="connsiteX2" fmla="*/ 0 w 103955"/>
                <a:gd name="connsiteY2" fmla="*/ 826589 h 826589"/>
                <a:gd name="connsiteX3" fmla="*/ 0 w 103955"/>
                <a:gd name="connsiteY3" fmla="*/ 51927 h 826589"/>
                <a:gd name="connsiteX4" fmla="*/ 52028 w 103955"/>
                <a:gd name="connsiteY4" fmla="*/ 0 h 826589"/>
                <a:gd name="connsiteX5" fmla="*/ 103955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5" y="51927"/>
                  </a:moveTo>
                  <a:lnTo>
                    <a:pt x="103955" y="826589"/>
                  </a:lnTo>
                  <a:lnTo>
                    <a:pt x="0" y="826589"/>
                  </a:lnTo>
                  <a:lnTo>
                    <a:pt x="0" y="51927"/>
                  </a:lnTo>
                  <a:cubicBezTo>
                    <a:pt x="0" y="23236"/>
                    <a:pt x="23337" y="0"/>
                    <a:pt x="52028" y="0"/>
                  </a:cubicBezTo>
                  <a:cubicBezTo>
                    <a:pt x="80720"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3" name="Freeform: Shape 372">
              <a:extLst>
                <a:ext uri="{FF2B5EF4-FFF2-40B4-BE49-F238E27FC236}">
                  <a16:creationId xmlns:a16="http://schemas.microsoft.com/office/drawing/2014/main" id="{B24F9DE2-8EC7-437F-4FDA-DCBD17D544F4}"/>
                </a:ext>
              </a:extLst>
            </p:cNvPr>
            <p:cNvSpPr/>
            <p:nvPr/>
          </p:nvSpPr>
          <p:spPr>
            <a:xfrm>
              <a:off x="7860271" y="7631208"/>
              <a:ext cx="103954" cy="877304"/>
            </a:xfrm>
            <a:custGeom>
              <a:avLst/>
              <a:gdLst>
                <a:gd name="connsiteX0" fmla="*/ 103955 w 103954"/>
                <a:gd name="connsiteY0" fmla="*/ 51927 h 877304"/>
                <a:gd name="connsiteX1" fmla="*/ 103955 w 103954"/>
                <a:gd name="connsiteY1" fmla="*/ 826589 h 877304"/>
                <a:gd name="connsiteX2" fmla="*/ 202 w 103954"/>
                <a:gd name="connsiteY2" fmla="*/ 826589 h 877304"/>
                <a:gd name="connsiteX3" fmla="*/ 202 w 103954"/>
                <a:gd name="connsiteY3" fmla="*/ 877304 h 877304"/>
                <a:gd name="connsiteX4" fmla="*/ 0 w 103954"/>
                <a:gd name="connsiteY4" fmla="*/ 873769 h 877304"/>
                <a:gd name="connsiteX5" fmla="*/ 0 w 103954"/>
                <a:gd name="connsiteY5" fmla="*/ 51927 h 877304"/>
                <a:gd name="connsiteX6" fmla="*/ 101 w 103954"/>
                <a:gd name="connsiteY6" fmla="*/ 50108 h 877304"/>
                <a:gd name="connsiteX7" fmla="*/ 51927 w 103954"/>
                <a:gd name="connsiteY7" fmla="*/ 0 h 877304"/>
                <a:gd name="connsiteX8" fmla="*/ 103955 w 103954"/>
                <a:gd name="connsiteY8" fmla="*/ 51927 h 87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54" h="877304">
                  <a:moveTo>
                    <a:pt x="103955" y="51927"/>
                  </a:moveTo>
                  <a:lnTo>
                    <a:pt x="103955" y="826589"/>
                  </a:lnTo>
                  <a:lnTo>
                    <a:pt x="202" y="826589"/>
                  </a:lnTo>
                  <a:lnTo>
                    <a:pt x="202" y="877304"/>
                  </a:lnTo>
                  <a:cubicBezTo>
                    <a:pt x="0" y="876092"/>
                    <a:pt x="0" y="874981"/>
                    <a:pt x="0" y="873769"/>
                  </a:cubicBezTo>
                  <a:lnTo>
                    <a:pt x="0" y="51927"/>
                  </a:lnTo>
                  <a:cubicBezTo>
                    <a:pt x="0" y="51320"/>
                    <a:pt x="0" y="50714"/>
                    <a:pt x="101" y="50108"/>
                  </a:cubicBezTo>
                  <a:cubicBezTo>
                    <a:pt x="1011" y="22225"/>
                    <a:pt x="23842" y="0"/>
                    <a:pt x="51927" y="0"/>
                  </a:cubicBezTo>
                  <a:cubicBezTo>
                    <a:pt x="80012"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4" name="Freeform: Shape 373">
              <a:extLst>
                <a:ext uri="{FF2B5EF4-FFF2-40B4-BE49-F238E27FC236}">
                  <a16:creationId xmlns:a16="http://schemas.microsoft.com/office/drawing/2014/main" id="{7DB7A761-CFDB-580C-C1D0-2DE229814960}"/>
                </a:ext>
              </a:extLst>
            </p:cNvPr>
            <p:cNvSpPr/>
            <p:nvPr/>
          </p:nvSpPr>
          <p:spPr>
            <a:xfrm>
              <a:off x="6248310" y="7631208"/>
              <a:ext cx="103955" cy="826589"/>
            </a:xfrm>
            <a:custGeom>
              <a:avLst/>
              <a:gdLst>
                <a:gd name="connsiteX0" fmla="*/ 103955 w 103955"/>
                <a:gd name="connsiteY0" fmla="*/ 51927 h 826589"/>
                <a:gd name="connsiteX1" fmla="*/ 103955 w 103955"/>
                <a:gd name="connsiteY1" fmla="*/ 826589 h 826589"/>
                <a:gd name="connsiteX2" fmla="*/ 0 w 103955"/>
                <a:gd name="connsiteY2" fmla="*/ 826589 h 826589"/>
                <a:gd name="connsiteX3" fmla="*/ 0 w 103955"/>
                <a:gd name="connsiteY3" fmla="*/ 51927 h 826589"/>
                <a:gd name="connsiteX4" fmla="*/ 51927 w 103955"/>
                <a:gd name="connsiteY4" fmla="*/ 0 h 826589"/>
                <a:gd name="connsiteX5" fmla="*/ 103955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5" y="51927"/>
                  </a:moveTo>
                  <a:lnTo>
                    <a:pt x="103955" y="826589"/>
                  </a:lnTo>
                  <a:lnTo>
                    <a:pt x="0" y="826589"/>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5" name="Freeform: Shape 374">
              <a:extLst>
                <a:ext uri="{FF2B5EF4-FFF2-40B4-BE49-F238E27FC236}">
                  <a16:creationId xmlns:a16="http://schemas.microsoft.com/office/drawing/2014/main" id="{177DAC77-6A64-84D3-BF50-AAD7BF981A32}"/>
                </a:ext>
              </a:extLst>
            </p:cNvPr>
            <p:cNvSpPr/>
            <p:nvPr/>
          </p:nvSpPr>
          <p:spPr>
            <a:xfrm>
              <a:off x="8068889" y="7631208"/>
              <a:ext cx="103853" cy="826589"/>
            </a:xfrm>
            <a:custGeom>
              <a:avLst/>
              <a:gdLst>
                <a:gd name="connsiteX0" fmla="*/ 103854 w 103853"/>
                <a:gd name="connsiteY0" fmla="*/ 51927 h 826589"/>
                <a:gd name="connsiteX1" fmla="*/ 103854 w 103853"/>
                <a:gd name="connsiteY1" fmla="*/ 826589 h 826589"/>
                <a:gd name="connsiteX2" fmla="*/ 0 w 103853"/>
                <a:gd name="connsiteY2" fmla="*/ 826589 h 826589"/>
                <a:gd name="connsiteX3" fmla="*/ 0 w 103853"/>
                <a:gd name="connsiteY3" fmla="*/ 51927 h 826589"/>
                <a:gd name="connsiteX4" fmla="*/ 51927 w 103853"/>
                <a:gd name="connsiteY4" fmla="*/ 0 h 826589"/>
                <a:gd name="connsiteX5" fmla="*/ 103854 w 103853"/>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53" h="826589">
                  <a:moveTo>
                    <a:pt x="103854" y="51927"/>
                  </a:moveTo>
                  <a:lnTo>
                    <a:pt x="103854" y="826589"/>
                  </a:lnTo>
                  <a:lnTo>
                    <a:pt x="0" y="826589"/>
                  </a:lnTo>
                  <a:lnTo>
                    <a:pt x="0" y="51927"/>
                  </a:lnTo>
                  <a:cubicBezTo>
                    <a:pt x="0" y="23236"/>
                    <a:pt x="23236" y="0"/>
                    <a:pt x="51927" y="0"/>
                  </a:cubicBezTo>
                  <a:cubicBezTo>
                    <a:pt x="80618" y="0"/>
                    <a:pt x="103854" y="23236"/>
                    <a:pt x="103854"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6" name="Freeform: Shape 375">
              <a:extLst>
                <a:ext uri="{FF2B5EF4-FFF2-40B4-BE49-F238E27FC236}">
                  <a16:creationId xmlns:a16="http://schemas.microsoft.com/office/drawing/2014/main" id="{E82206D7-5D68-FA41-E3BC-18BF6628FE83}"/>
                </a:ext>
              </a:extLst>
            </p:cNvPr>
            <p:cNvSpPr/>
            <p:nvPr/>
          </p:nvSpPr>
          <p:spPr>
            <a:xfrm>
              <a:off x="7964833" y="7631208"/>
              <a:ext cx="103954" cy="826589"/>
            </a:xfrm>
            <a:custGeom>
              <a:avLst/>
              <a:gdLst>
                <a:gd name="connsiteX0" fmla="*/ 103955 w 103954"/>
                <a:gd name="connsiteY0" fmla="*/ 51927 h 826589"/>
                <a:gd name="connsiteX1" fmla="*/ 103955 w 103954"/>
                <a:gd name="connsiteY1" fmla="*/ 826589 h 826589"/>
                <a:gd name="connsiteX2" fmla="*/ 0 w 103954"/>
                <a:gd name="connsiteY2" fmla="*/ 826589 h 826589"/>
                <a:gd name="connsiteX3" fmla="*/ 0 w 103954"/>
                <a:gd name="connsiteY3" fmla="*/ 51927 h 826589"/>
                <a:gd name="connsiteX4" fmla="*/ 51927 w 103954"/>
                <a:gd name="connsiteY4" fmla="*/ 0 h 826589"/>
                <a:gd name="connsiteX5" fmla="*/ 103955 w 103954"/>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826589">
                  <a:moveTo>
                    <a:pt x="103955" y="51927"/>
                  </a:moveTo>
                  <a:lnTo>
                    <a:pt x="103955" y="826589"/>
                  </a:lnTo>
                  <a:lnTo>
                    <a:pt x="0" y="826589"/>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7" name="Freeform: Shape 376">
              <a:extLst>
                <a:ext uri="{FF2B5EF4-FFF2-40B4-BE49-F238E27FC236}">
                  <a16:creationId xmlns:a16="http://schemas.microsoft.com/office/drawing/2014/main" id="{9112D55E-9B23-0417-73FB-0F27A9F36689}"/>
                </a:ext>
              </a:extLst>
            </p:cNvPr>
            <p:cNvSpPr/>
            <p:nvPr/>
          </p:nvSpPr>
          <p:spPr>
            <a:xfrm>
              <a:off x="8665949" y="7631208"/>
              <a:ext cx="103954" cy="826589"/>
            </a:xfrm>
            <a:custGeom>
              <a:avLst/>
              <a:gdLst>
                <a:gd name="connsiteX0" fmla="*/ 103955 w 103954"/>
                <a:gd name="connsiteY0" fmla="*/ 51927 h 826589"/>
                <a:gd name="connsiteX1" fmla="*/ 103955 w 103954"/>
                <a:gd name="connsiteY1" fmla="*/ 826589 h 826589"/>
                <a:gd name="connsiteX2" fmla="*/ 0 w 103954"/>
                <a:gd name="connsiteY2" fmla="*/ 826589 h 826589"/>
                <a:gd name="connsiteX3" fmla="*/ 0 w 103954"/>
                <a:gd name="connsiteY3" fmla="*/ 51927 h 826589"/>
                <a:gd name="connsiteX4" fmla="*/ 51927 w 103954"/>
                <a:gd name="connsiteY4" fmla="*/ 0 h 826589"/>
                <a:gd name="connsiteX5" fmla="*/ 103955 w 103954"/>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826589">
                  <a:moveTo>
                    <a:pt x="103955" y="51927"/>
                  </a:moveTo>
                  <a:lnTo>
                    <a:pt x="103955" y="826589"/>
                  </a:lnTo>
                  <a:lnTo>
                    <a:pt x="0" y="826589"/>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8" name="Freeform: Shape 377">
              <a:extLst>
                <a:ext uri="{FF2B5EF4-FFF2-40B4-BE49-F238E27FC236}">
                  <a16:creationId xmlns:a16="http://schemas.microsoft.com/office/drawing/2014/main" id="{C3E68B2D-3720-3830-2E50-49C2AF62A4C6}"/>
                </a:ext>
              </a:extLst>
            </p:cNvPr>
            <p:cNvSpPr/>
            <p:nvPr/>
          </p:nvSpPr>
          <p:spPr>
            <a:xfrm>
              <a:off x="6862443" y="7631208"/>
              <a:ext cx="103955" cy="826589"/>
            </a:xfrm>
            <a:custGeom>
              <a:avLst/>
              <a:gdLst>
                <a:gd name="connsiteX0" fmla="*/ 103955 w 103955"/>
                <a:gd name="connsiteY0" fmla="*/ 51927 h 826589"/>
                <a:gd name="connsiteX1" fmla="*/ 103955 w 103955"/>
                <a:gd name="connsiteY1" fmla="*/ 826589 h 826589"/>
                <a:gd name="connsiteX2" fmla="*/ 0 w 103955"/>
                <a:gd name="connsiteY2" fmla="*/ 826589 h 826589"/>
                <a:gd name="connsiteX3" fmla="*/ 0 w 103955"/>
                <a:gd name="connsiteY3" fmla="*/ 51927 h 826589"/>
                <a:gd name="connsiteX4" fmla="*/ 52028 w 103955"/>
                <a:gd name="connsiteY4" fmla="*/ 0 h 826589"/>
                <a:gd name="connsiteX5" fmla="*/ 103955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5" y="51927"/>
                  </a:moveTo>
                  <a:lnTo>
                    <a:pt x="103955" y="826589"/>
                  </a:lnTo>
                  <a:lnTo>
                    <a:pt x="0" y="826589"/>
                  </a:lnTo>
                  <a:lnTo>
                    <a:pt x="0" y="51927"/>
                  </a:lnTo>
                  <a:cubicBezTo>
                    <a:pt x="0" y="23236"/>
                    <a:pt x="23337" y="0"/>
                    <a:pt x="52028" y="0"/>
                  </a:cubicBezTo>
                  <a:cubicBezTo>
                    <a:pt x="80719"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79" name="Freeform: Shape 378">
              <a:extLst>
                <a:ext uri="{FF2B5EF4-FFF2-40B4-BE49-F238E27FC236}">
                  <a16:creationId xmlns:a16="http://schemas.microsoft.com/office/drawing/2014/main" id="{7CF907DE-848A-91BA-A7CE-7F06FC24D1E2}"/>
                </a:ext>
              </a:extLst>
            </p:cNvPr>
            <p:cNvSpPr/>
            <p:nvPr/>
          </p:nvSpPr>
          <p:spPr>
            <a:xfrm>
              <a:off x="6547648" y="7631208"/>
              <a:ext cx="103955" cy="826589"/>
            </a:xfrm>
            <a:custGeom>
              <a:avLst/>
              <a:gdLst>
                <a:gd name="connsiteX0" fmla="*/ 103955 w 103955"/>
                <a:gd name="connsiteY0" fmla="*/ 51927 h 826589"/>
                <a:gd name="connsiteX1" fmla="*/ 103955 w 103955"/>
                <a:gd name="connsiteY1" fmla="*/ 826589 h 826589"/>
                <a:gd name="connsiteX2" fmla="*/ 0 w 103955"/>
                <a:gd name="connsiteY2" fmla="*/ 826589 h 826589"/>
                <a:gd name="connsiteX3" fmla="*/ 0 w 103955"/>
                <a:gd name="connsiteY3" fmla="*/ 51927 h 826589"/>
                <a:gd name="connsiteX4" fmla="*/ 51927 w 103955"/>
                <a:gd name="connsiteY4" fmla="*/ 0 h 826589"/>
                <a:gd name="connsiteX5" fmla="*/ 103955 w 103955"/>
                <a:gd name="connsiteY5" fmla="*/ 51927 h 82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826589">
                  <a:moveTo>
                    <a:pt x="103955" y="51927"/>
                  </a:moveTo>
                  <a:lnTo>
                    <a:pt x="103955" y="826589"/>
                  </a:lnTo>
                  <a:lnTo>
                    <a:pt x="0" y="826589"/>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80" name="Freeform: Shape 379">
              <a:extLst>
                <a:ext uri="{FF2B5EF4-FFF2-40B4-BE49-F238E27FC236}">
                  <a16:creationId xmlns:a16="http://schemas.microsoft.com/office/drawing/2014/main" id="{F649D9DC-1294-7865-91C1-C41097BB69C9}"/>
                </a:ext>
              </a:extLst>
            </p:cNvPr>
            <p:cNvSpPr/>
            <p:nvPr/>
          </p:nvSpPr>
          <p:spPr>
            <a:xfrm>
              <a:off x="8384593" y="7631208"/>
              <a:ext cx="103853" cy="635449"/>
            </a:xfrm>
            <a:custGeom>
              <a:avLst/>
              <a:gdLst>
                <a:gd name="connsiteX0" fmla="*/ 51927 w 103853"/>
                <a:gd name="connsiteY0" fmla="*/ 0 h 635449"/>
                <a:gd name="connsiteX1" fmla="*/ 103854 w 103853"/>
                <a:gd name="connsiteY1" fmla="*/ 51927 h 635449"/>
                <a:gd name="connsiteX2" fmla="*/ 103854 w 103853"/>
                <a:gd name="connsiteY2" fmla="*/ 583522 h 635449"/>
                <a:gd name="connsiteX3" fmla="*/ 51927 w 103853"/>
                <a:gd name="connsiteY3" fmla="*/ 635449 h 635449"/>
                <a:gd name="connsiteX4" fmla="*/ 0 w 103853"/>
                <a:gd name="connsiteY4" fmla="*/ 583522 h 635449"/>
                <a:gd name="connsiteX5" fmla="*/ 0 w 103853"/>
                <a:gd name="connsiteY5" fmla="*/ 51927 h 635449"/>
                <a:gd name="connsiteX6" fmla="*/ 51927 w 103853"/>
                <a:gd name="connsiteY6" fmla="*/ 0 h 63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635449">
                  <a:moveTo>
                    <a:pt x="51927" y="0"/>
                  </a:moveTo>
                  <a:cubicBezTo>
                    <a:pt x="80618" y="0"/>
                    <a:pt x="103854" y="23236"/>
                    <a:pt x="103854" y="51927"/>
                  </a:cubicBezTo>
                  <a:lnTo>
                    <a:pt x="103854" y="583522"/>
                  </a:lnTo>
                  <a:cubicBezTo>
                    <a:pt x="103854" y="612214"/>
                    <a:pt x="80618" y="635449"/>
                    <a:pt x="51927" y="635449"/>
                  </a:cubicBezTo>
                  <a:cubicBezTo>
                    <a:pt x="23236" y="635449"/>
                    <a:pt x="0" y="612214"/>
                    <a:pt x="0" y="583522"/>
                  </a:cubicBezTo>
                  <a:lnTo>
                    <a:pt x="0" y="51927"/>
                  </a:lnTo>
                  <a:cubicBezTo>
                    <a:pt x="0" y="23236"/>
                    <a:pt x="23236"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7" name="Freeform: Shape 336">
              <a:extLst>
                <a:ext uri="{FF2B5EF4-FFF2-40B4-BE49-F238E27FC236}">
                  <a16:creationId xmlns:a16="http://schemas.microsoft.com/office/drawing/2014/main" id="{922D6C5A-F3AB-245A-8216-F43B6A4144EA}"/>
                </a:ext>
              </a:extLst>
            </p:cNvPr>
            <p:cNvSpPr/>
            <p:nvPr/>
          </p:nvSpPr>
          <p:spPr>
            <a:xfrm>
              <a:off x="12500974"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2028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236" y="0"/>
                    <a:pt x="52028" y="0"/>
                  </a:cubicBezTo>
                  <a:cubicBezTo>
                    <a:pt x="80820"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8" name="Freeform: Shape 337">
              <a:extLst>
                <a:ext uri="{FF2B5EF4-FFF2-40B4-BE49-F238E27FC236}">
                  <a16:creationId xmlns:a16="http://schemas.microsoft.com/office/drawing/2014/main" id="{27B0C4BB-B88E-B4DA-3019-1BDD5A781F3A}"/>
                </a:ext>
              </a:extLst>
            </p:cNvPr>
            <p:cNvSpPr/>
            <p:nvPr/>
          </p:nvSpPr>
          <p:spPr>
            <a:xfrm>
              <a:off x="13273515"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1927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236" y="0"/>
                    <a:pt x="51927" y="0"/>
                  </a:cubicBezTo>
                  <a:cubicBezTo>
                    <a:pt x="80618"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9" name="Freeform: Shape 338">
              <a:extLst>
                <a:ext uri="{FF2B5EF4-FFF2-40B4-BE49-F238E27FC236}">
                  <a16:creationId xmlns:a16="http://schemas.microsoft.com/office/drawing/2014/main" id="{68D4A336-58A7-59C7-62A0-A6CCF500A564}"/>
                </a:ext>
              </a:extLst>
            </p:cNvPr>
            <p:cNvSpPr/>
            <p:nvPr/>
          </p:nvSpPr>
          <p:spPr>
            <a:xfrm>
              <a:off x="12710804" y="7519979"/>
              <a:ext cx="103954" cy="937818"/>
            </a:xfrm>
            <a:custGeom>
              <a:avLst/>
              <a:gdLst>
                <a:gd name="connsiteX0" fmla="*/ 103954 w 103954"/>
                <a:gd name="connsiteY0" fmla="*/ 51927 h 937818"/>
                <a:gd name="connsiteX1" fmla="*/ 103954 w 103954"/>
                <a:gd name="connsiteY1" fmla="*/ 937818 h 937818"/>
                <a:gd name="connsiteX2" fmla="*/ 0 w 103954"/>
                <a:gd name="connsiteY2" fmla="*/ 937818 h 937818"/>
                <a:gd name="connsiteX3" fmla="*/ 0 w 103954"/>
                <a:gd name="connsiteY3" fmla="*/ 51927 h 937818"/>
                <a:gd name="connsiteX4" fmla="*/ 51926 w 103954"/>
                <a:gd name="connsiteY4" fmla="*/ 0 h 937818"/>
                <a:gd name="connsiteX5" fmla="*/ 103954 w 103954"/>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937818">
                  <a:moveTo>
                    <a:pt x="103954" y="51927"/>
                  </a:moveTo>
                  <a:lnTo>
                    <a:pt x="103954" y="937818"/>
                  </a:lnTo>
                  <a:lnTo>
                    <a:pt x="0" y="937818"/>
                  </a:lnTo>
                  <a:lnTo>
                    <a:pt x="0" y="51927"/>
                  </a:lnTo>
                  <a:cubicBezTo>
                    <a:pt x="0" y="23236"/>
                    <a:pt x="23235" y="0"/>
                    <a:pt x="51926" y="0"/>
                  </a:cubicBezTo>
                  <a:cubicBezTo>
                    <a:pt x="80618" y="0"/>
                    <a:pt x="103954" y="23236"/>
                    <a:pt x="103954"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0" name="Freeform: Shape 339">
              <a:extLst>
                <a:ext uri="{FF2B5EF4-FFF2-40B4-BE49-F238E27FC236}">
                  <a16:creationId xmlns:a16="http://schemas.microsoft.com/office/drawing/2014/main" id="{964CA4B2-37AF-B602-B17E-63E2AD88192B}"/>
                </a:ext>
              </a:extLst>
            </p:cNvPr>
            <p:cNvSpPr/>
            <p:nvPr/>
          </p:nvSpPr>
          <p:spPr>
            <a:xfrm>
              <a:off x="14796473" y="7519878"/>
              <a:ext cx="103854" cy="777895"/>
            </a:xfrm>
            <a:custGeom>
              <a:avLst/>
              <a:gdLst>
                <a:gd name="connsiteX0" fmla="*/ 51927 w 103854"/>
                <a:gd name="connsiteY0" fmla="*/ 0 h 777895"/>
                <a:gd name="connsiteX1" fmla="*/ 0 w 103854"/>
                <a:gd name="connsiteY1" fmla="*/ 51927 h 777895"/>
                <a:gd name="connsiteX2" fmla="*/ 0 w 103854"/>
                <a:gd name="connsiteY2" fmla="*/ 725968 h 777895"/>
                <a:gd name="connsiteX3" fmla="*/ 51927 w 103854"/>
                <a:gd name="connsiteY3" fmla="*/ 777896 h 777895"/>
                <a:gd name="connsiteX4" fmla="*/ 103854 w 103854"/>
                <a:gd name="connsiteY4" fmla="*/ 725968 h 777895"/>
                <a:gd name="connsiteX5" fmla="*/ 103854 w 103854"/>
                <a:gd name="connsiteY5" fmla="*/ 51927 h 777895"/>
                <a:gd name="connsiteX6" fmla="*/ 51927 w 103854"/>
                <a:gd name="connsiteY6" fmla="*/ 0 h 77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777895">
                  <a:moveTo>
                    <a:pt x="51927" y="0"/>
                  </a:moveTo>
                  <a:cubicBezTo>
                    <a:pt x="23236" y="0"/>
                    <a:pt x="0" y="23236"/>
                    <a:pt x="0" y="51927"/>
                  </a:cubicBezTo>
                  <a:lnTo>
                    <a:pt x="0" y="725968"/>
                  </a:lnTo>
                  <a:cubicBezTo>
                    <a:pt x="0" y="754660"/>
                    <a:pt x="23236" y="777896"/>
                    <a:pt x="51927" y="777896"/>
                  </a:cubicBezTo>
                  <a:cubicBezTo>
                    <a:pt x="80618" y="777896"/>
                    <a:pt x="103854" y="754660"/>
                    <a:pt x="103854" y="725968"/>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1" name="Freeform: Shape 340">
              <a:extLst>
                <a:ext uri="{FF2B5EF4-FFF2-40B4-BE49-F238E27FC236}">
                  <a16:creationId xmlns:a16="http://schemas.microsoft.com/office/drawing/2014/main" id="{5838F85E-D219-108D-F341-4533DC48080A}"/>
                </a:ext>
              </a:extLst>
            </p:cNvPr>
            <p:cNvSpPr/>
            <p:nvPr/>
          </p:nvSpPr>
          <p:spPr>
            <a:xfrm>
              <a:off x="13796423"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202 w 103955"/>
                <a:gd name="connsiteY4" fmla="*/ 50008 h 937818"/>
                <a:gd name="connsiteX5" fmla="*/ 202 w 103955"/>
                <a:gd name="connsiteY5" fmla="*/ 49300 h 937818"/>
                <a:gd name="connsiteX6" fmla="*/ 52028 w 103955"/>
                <a:gd name="connsiteY6" fmla="*/ 0 h 937818"/>
                <a:gd name="connsiteX7" fmla="*/ 103956 w 103955"/>
                <a:gd name="connsiteY7"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55" h="937818">
                  <a:moveTo>
                    <a:pt x="103956" y="51927"/>
                  </a:moveTo>
                  <a:lnTo>
                    <a:pt x="103956" y="937818"/>
                  </a:lnTo>
                  <a:lnTo>
                    <a:pt x="0" y="937818"/>
                  </a:lnTo>
                  <a:lnTo>
                    <a:pt x="0" y="51927"/>
                  </a:lnTo>
                  <a:cubicBezTo>
                    <a:pt x="0" y="51220"/>
                    <a:pt x="0" y="50614"/>
                    <a:pt x="202" y="50008"/>
                  </a:cubicBezTo>
                  <a:cubicBezTo>
                    <a:pt x="303" y="49805"/>
                    <a:pt x="202" y="49502"/>
                    <a:pt x="202" y="49300"/>
                  </a:cubicBezTo>
                  <a:cubicBezTo>
                    <a:pt x="1415" y="21821"/>
                    <a:pt x="24246" y="0"/>
                    <a:pt x="52028" y="0"/>
                  </a:cubicBezTo>
                  <a:cubicBezTo>
                    <a:pt x="79810"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2" name="Freeform: Shape 341">
              <a:extLst>
                <a:ext uri="{FF2B5EF4-FFF2-40B4-BE49-F238E27FC236}">
                  <a16:creationId xmlns:a16="http://schemas.microsoft.com/office/drawing/2014/main" id="{FE52958D-F786-6110-6AFA-1E3F62960168}"/>
                </a:ext>
              </a:extLst>
            </p:cNvPr>
            <p:cNvSpPr/>
            <p:nvPr/>
          </p:nvSpPr>
          <p:spPr>
            <a:xfrm>
              <a:off x="12606748"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2028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337" y="0"/>
                    <a:pt x="52028" y="0"/>
                  </a:cubicBezTo>
                  <a:cubicBezTo>
                    <a:pt x="807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3" name="Freeform: Shape 342">
              <a:extLst>
                <a:ext uri="{FF2B5EF4-FFF2-40B4-BE49-F238E27FC236}">
                  <a16:creationId xmlns:a16="http://schemas.microsoft.com/office/drawing/2014/main" id="{6E655600-83A4-4915-8840-9477A71A1E76}"/>
                </a:ext>
              </a:extLst>
            </p:cNvPr>
            <p:cNvSpPr/>
            <p:nvPr/>
          </p:nvSpPr>
          <p:spPr>
            <a:xfrm>
              <a:off x="15513248"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2028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236" y="0"/>
                    <a:pt x="52028" y="0"/>
                  </a:cubicBezTo>
                  <a:cubicBezTo>
                    <a:pt x="80820"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4" name="Freeform: Shape 343">
              <a:extLst>
                <a:ext uri="{FF2B5EF4-FFF2-40B4-BE49-F238E27FC236}">
                  <a16:creationId xmlns:a16="http://schemas.microsoft.com/office/drawing/2014/main" id="{09FA9C73-C38F-B004-A737-33C2F89A1917}"/>
                </a:ext>
              </a:extLst>
            </p:cNvPr>
            <p:cNvSpPr/>
            <p:nvPr/>
          </p:nvSpPr>
          <p:spPr>
            <a:xfrm>
              <a:off x="15409294" y="7519979"/>
              <a:ext cx="103954" cy="937818"/>
            </a:xfrm>
            <a:custGeom>
              <a:avLst/>
              <a:gdLst>
                <a:gd name="connsiteX0" fmla="*/ 103954 w 103954"/>
                <a:gd name="connsiteY0" fmla="*/ 51927 h 937818"/>
                <a:gd name="connsiteX1" fmla="*/ 103954 w 103954"/>
                <a:gd name="connsiteY1" fmla="*/ 937818 h 937818"/>
                <a:gd name="connsiteX2" fmla="*/ 0 w 103954"/>
                <a:gd name="connsiteY2" fmla="*/ 937818 h 937818"/>
                <a:gd name="connsiteX3" fmla="*/ 0 w 103954"/>
                <a:gd name="connsiteY3" fmla="*/ 51927 h 937818"/>
                <a:gd name="connsiteX4" fmla="*/ 51927 w 103954"/>
                <a:gd name="connsiteY4" fmla="*/ 0 h 937818"/>
                <a:gd name="connsiteX5" fmla="*/ 103954 w 103954"/>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937818">
                  <a:moveTo>
                    <a:pt x="103954" y="51927"/>
                  </a:moveTo>
                  <a:lnTo>
                    <a:pt x="103954" y="937818"/>
                  </a:lnTo>
                  <a:lnTo>
                    <a:pt x="0" y="937818"/>
                  </a:lnTo>
                  <a:lnTo>
                    <a:pt x="0" y="51927"/>
                  </a:lnTo>
                  <a:cubicBezTo>
                    <a:pt x="0" y="23236"/>
                    <a:pt x="23235" y="0"/>
                    <a:pt x="51927" y="0"/>
                  </a:cubicBezTo>
                  <a:cubicBezTo>
                    <a:pt x="80618" y="0"/>
                    <a:pt x="103954" y="23236"/>
                    <a:pt x="103954"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5" name="Freeform: Shape 344">
              <a:extLst>
                <a:ext uri="{FF2B5EF4-FFF2-40B4-BE49-F238E27FC236}">
                  <a16:creationId xmlns:a16="http://schemas.microsoft.com/office/drawing/2014/main" id="{7DE05C36-0D84-440C-03FE-B6FA17EDACEB}"/>
                </a:ext>
              </a:extLst>
            </p:cNvPr>
            <p:cNvSpPr/>
            <p:nvPr/>
          </p:nvSpPr>
          <p:spPr>
            <a:xfrm>
              <a:off x="15617304"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2028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336" y="0"/>
                    <a:pt x="52028" y="0"/>
                  </a:cubicBezTo>
                  <a:cubicBezTo>
                    <a:pt x="807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6" name="Freeform: Shape 345">
              <a:extLst>
                <a:ext uri="{FF2B5EF4-FFF2-40B4-BE49-F238E27FC236}">
                  <a16:creationId xmlns:a16="http://schemas.microsoft.com/office/drawing/2014/main" id="{173158D2-B165-2DD7-3E9A-76E84F53930C}"/>
                </a:ext>
              </a:extLst>
            </p:cNvPr>
            <p:cNvSpPr/>
            <p:nvPr/>
          </p:nvSpPr>
          <p:spPr>
            <a:xfrm>
              <a:off x="14304782" y="7519878"/>
              <a:ext cx="103854" cy="816688"/>
            </a:xfrm>
            <a:custGeom>
              <a:avLst/>
              <a:gdLst>
                <a:gd name="connsiteX0" fmla="*/ 51927 w 103854"/>
                <a:gd name="connsiteY0" fmla="*/ 0 h 816688"/>
                <a:gd name="connsiteX1" fmla="*/ 0 w 103854"/>
                <a:gd name="connsiteY1" fmla="*/ 51927 h 816688"/>
                <a:gd name="connsiteX2" fmla="*/ 0 w 103854"/>
                <a:gd name="connsiteY2" fmla="*/ 764762 h 816688"/>
                <a:gd name="connsiteX3" fmla="*/ 51927 w 103854"/>
                <a:gd name="connsiteY3" fmla="*/ 816689 h 816688"/>
                <a:gd name="connsiteX4" fmla="*/ 103854 w 103854"/>
                <a:gd name="connsiteY4" fmla="*/ 764762 h 816688"/>
                <a:gd name="connsiteX5" fmla="*/ 103854 w 103854"/>
                <a:gd name="connsiteY5" fmla="*/ 51927 h 816688"/>
                <a:gd name="connsiteX6" fmla="*/ 51927 w 103854"/>
                <a:gd name="connsiteY6" fmla="*/ 0 h 8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816688">
                  <a:moveTo>
                    <a:pt x="51927" y="0"/>
                  </a:moveTo>
                  <a:cubicBezTo>
                    <a:pt x="23236" y="0"/>
                    <a:pt x="0" y="23236"/>
                    <a:pt x="0" y="51927"/>
                  </a:cubicBezTo>
                  <a:lnTo>
                    <a:pt x="0" y="764762"/>
                  </a:lnTo>
                  <a:cubicBezTo>
                    <a:pt x="0" y="793453"/>
                    <a:pt x="23236" y="816689"/>
                    <a:pt x="51927" y="816689"/>
                  </a:cubicBezTo>
                  <a:cubicBezTo>
                    <a:pt x="80618" y="816689"/>
                    <a:pt x="103854" y="793453"/>
                    <a:pt x="103854" y="764762"/>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7" name="Freeform: Shape 346">
              <a:extLst>
                <a:ext uri="{FF2B5EF4-FFF2-40B4-BE49-F238E27FC236}">
                  <a16:creationId xmlns:a16="http://schemas.microsoft.com/office/drawing/2014/main" id="{3BD1E2FC-DE34-7F80-FCBF-1DA10CA2EC3B}"/>
                </a:ext>
              </a:extLst>
            </p:cNvPr>
            <p:cNvSpPr/>
            <p:nvPr/>
          </p:nvSpPr>
          <p:spPr>
            <a:xfrm>
              <a:off x="14095761" y="7519979"/>
              <a:ext cx="103954" cy="937818"/>
            </a:xfrm>
            <a:custGeom>
              <a:avLst/>
              <a:gdLst>
                <a:gd name="connsiteX0" fmla="*/ 103954 w 103954"/>
                <a:gd name="connsiteY0" fmla="*/ 51927 h 937818"/>
                <a:gd name="connsiteX1" fmla="*/ 103954 w 103954"/>
                <a:gd name="connsiteY1" fmla="*/ 907309 h 937818"/>
                <a:gd name="connsiteX2" fmla="*/ 93953 w 103954"/>
                <a:gd name="connsiteY2" fmla="*/ 937818 h 937818"/>
                <a:gd name="connsiteX3" fmla="*/ 10001 w 103954"/>
                <a:gd name="connsiteY3" fmla="*/ 937818 h 937818"/>
                <a:gd name="connsiteX4" fmla="*/ 0 w 103954"/>
                <a:gd name="connsiteY4" fmla="*/ 907309 h 937818"/>
                <a:gd name="connsiteX5" fmla="*/ 0 w 103954"/>
                <a:gd name="connsiteY5" fmla="*/ 51927 h 937818"/>
                <a:gd name="connsiteX6" fmla="*/ 51927 w 103954"/>
                <a:gd name="connsiteY6" fmla="*/ 0 h 937818"/>
                <a:gd name="connsiteX7" fmla="*/ 103954 w 103954"/>
                <a:gd name="connsiteY7"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54" h="937818">
                  <a:moveTo>
                    <a:pt x="103954" y="51927"/>
                  </a:moveTo>
                  <a:lnTo>
                    <a:pt x="103954" y="907309"/>
                  </a:lnTo>
                  <a:cubicBezTo>
                    <a:pt x="103954" y="918725"/>
                    <a:pt x="100216" y="929333"/>
                    <a:pt x="93953" y="937818"/>
                  </a:cubicBezTo>
                  <a:lnTo>
                    <a:pt x="10001" y="937818"/>
                  </a:lnTo>
                  <a:cubicBezTo>
                    <a:pt x="3637" y="929333"/>
                    <a:pt x="0" y="918725"/>
                    <a:pt x="0" y="907309"/>
                  </a:cubicBezTo>
                  <a:lnTo>
                    <a:pt x="0" y="51927"/>
                  </a:lnTo>
                  <a:cubicBezTo>
                    <a:pt x="0" y="23236"/>
                    <a:pt x="23235" y="0"/>
                    <a:pt x="51927" y="0"/>
                  </a:cubicBezTo>
                  <a:cubicBezTo>
                    <a:pt x="80618" y="0"/>
                    <a:pt x="103954" y="23236"/>
                    <a:pt x="103954"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8" name="Freeform: Shape 347">
              <a:extLst>
                <a:ext uri="{FF2B5EF4-FFF2-40B4-BE49-F238E27FC236}">
                  <a16:creationId xmlns:a16="http://schemas.microsoft.com/office/drawing/2014/main" id="{8294ACF8-1F22-6DE4-C829-EADF8492B856}"/>
                </a:ext>
              </a:extLst>
            </p:cNvPr>
            <p:cNvSpPr/>
            <p:nvPr/>
          </p:nvSpPr>
          <p:spPr>
            <a:xfrm>
              <a:off x="13991603"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2028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337" y="0"/>
                    <a:pt x="52028" y="0"/>
                  </a:cubicBezTo>
                  <a:cubicBezTo>
                    <a:pt x="807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49" name="Freeform: Shape 348">
              <a:extLst>
                <a:ext uri="{FF2B5EF4-FFF2-40B4-BE49-F238E27FC236}">
                  <a16:creationId xmlns:a16="http://schemas.microsoft.com/office/drawing/2014/main" id="{AE4769D3-F0BE-73F4-B786-272BB5046788}"/>
                </a:ext>
              </a:extLst>
            </p:cNvPr>
            <p:cNvSpPr/>
            <p:nvPr/>
          </p:nvSpPr>
          <p:spPr>
            <a:xfrm>
              <a:off x="14200727" y="7519878"/>
              <a:ext cx="103853" cy="770621"/>
            </a:xfrm>
            <a:custGeom>
              <a:avLst/>
              <a:gdLst>
                <a:gd name="connsiteX0" fmla="*/ 51927 w 103853"/>
                <a:gd name="connsiteY0" fmla="*/ 0 h 770621"/>
                <a:gd name="connsiteX1" fmla="*/ 0 w 103853"/>
                <a:gd name="connsiteY1" fmla="*/ 51927 h 770621"/>
                <a:gd name="connsiteX2" fmla="*/ 0 w 103853"/>
                <a:gd name="connsiteY2" fmla="*/ 718695 h 770621"/>
                <a:gd name="connsiteX3" fmla="*/ 51927 w 103853"/>
                <a:gd name="connsiteY3" fmla="*/ 770621 h 770621"/>
                <a:gd name="connsiteX4" fmla="*/ 103853 w 103853"/>
                <a:gd name="connsiteY4" fmla="*/ 718695 h 770621"/>
                <a:gd name="connsiteX5" fmla="*/ 103853 w 103853"/>
                <a:gd name="connsiteY5" fmla="*/ 51927 h 770621"/>
                <a:gd name="connsiteX6" fmla="*/ 51927 w 103853"/>
                <a:gd name="connsiteY6" fmla="*/ 0 h 77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770621">
                  <a:moveTo>
                    <a:pt x="51927" y="0"/>
                  </a:moveTo>
                  <a:cubicBezTo>
                    <a:pt x="23235" y="0"/>
                    <a:pt x="0" y="23236"/>
                    <a:pt x="0" y="51927"/>
                  </a:cubicBezTo>
                  <a:lnTo>
                    <a:pt x="0" y="718695"/>
                  </a:lnTo>
                  <a:cubicBezTo>
                    <a:pt x="0" y="747386"/>
                    <a:pt x="23235" y="770621"/>
                    <a:pt x="51927" y="770621"/>
                  </a:cubicBezTo>
                  <a:cubicBezTo>
                    <a:pt x="80618" y="770621"/>
                    <a:pt x="103853" y="747386"/>
                    <a:pt x="103853" y="718695"/>
                  </a:cubicBezTo>
                  <a:lnTo>
                    <a:pt x="103853" y="51927"/>
                  </a:lnTo>
                  <a:cubicBezTo>
                    <a:pt x="103853"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0" name="Freeform: Shape 349">
              <a:extLst>
                <a:ext uri="{FF2B5EF4-FFF2-40B4-BE49-F238E27FC236}">
                  <a16:creationId xmlns:a16="http://schemas.microsoft.com/office/drawing/2014/main" id="{2928D02F-4743-E379-6069-BF43E6F7F57F}"/>
                </a:ext>
              </a:extLst>
            </p:cNvPr>
            <p:cNvSpPr/>
            <p:nvPr/>
          </p:nvSpPr>
          <p:spPr>
            <a:xfrm>
              <a:off x="15199867"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1927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236" y="0"/>
                    <a:pt x="51927" y="0"/>
                  </a:cubicBezTo>
                  <a:cubicBezTo>
                    <a:pt x="806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1" name="Freeform: Shape 350">
              <a:extLst>
                <a:ext uri="{FF2B5EF4-FFF2-40B4-BE49-F238E27FC236}">
                  <a16:creationId xmlns:a16="http://schemas.microsoft.com/office/drawing/2014/main" id="{218C430E-F3BB-4211-3C87-569983B0459B}"/>
                </a:ext>
              </a:extLst>
            </p:cNvPr>
            <p:cNvSpPr/>
            <p:nvPr/>
          </p:nvSpPr>
          <p:spPr>
            <a:xfrm>
              <a:off x="13692771" y="7519878"/>
              <a:ext cx="103854" cy="925594"/>
            </a:xfrm>
            <a:custGeom>
              <a:avLst/>
              <a:gdLst>
                <a:gd name="connsiteX0" fmla="*/ 51927 w 103854"/>
                <a:gd name="connsiteY0" fmla="*/ 0 h 925594"/>
                <a:gd name="connsiteX1" fmla="*/ 0 w 103854"/>
                <a:gd name="connsiteY1" fmla="*/ 51927 h 925594"/>
                <a:gd name="connsiteX2" fmla="*/ 0 w 103854"/>
                <a:gd name="connsiteY2" fmla="*/ 873667 h 925594"/>
                <a:gd name="connsiteX3" fmla="*/ 51927 w 103854"/>
                <a:gd name="connsiteY3" fmla="*/ 925595 h 925594"/>
                <a:gd name="connsiteX4" fmla="*/ 103854 w 103854"/>
                <a:gd name="connsiteY4" fmla="*/ 873667 h 925594"/>
                <a:gd name="connsiteX5" fmla="*/ 103854 w 103854"/>
                <a:gd name="connsiteY5" fmla="*/ 51927 h 925594"/>
                <a:gd name="connsiteX6" fmla="*/ 51927 w 103854"/>
                <a:gd name="connsiteY6" fmla="*/ 0 h 9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25594">
                  <a:moveTo>
                    <a:pt x="51927" y="0"/>
                  </a:moveTo>
                  <a:cubicBezTo>
                    <a:pt x="23236" y="0"/>
                    <a:pt x="0" y="23236"/>
                    <a:pt x="0" y="51927"/>
                  </a:cubicBezTo>
                  <a:lnTo>
                    <a:pt x="0" y="873667"/>
                  </a:lnTo>
                  <a:cubicBezTo>
                    <a:pt x="0" y="902359"/>
                    <a:pt x="23236" y="925595"/>
                    <a:pt x="51927" y="925595"/>
                  </a:cubicBezTo>
                  <a:cubicBezTo>
                    <a:pt x="80618" y="925595"/>
                    <a:pt x="103854" y="902359"/>
                    <a:pt x="103854" y="873667"/>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2" name="Freeform: Shape 351">
              <a:extLst>
                <a:ext uri="{FF2B5EF4-FFF2-40B4-BE49-F238E27FC236}">
                  <a16:creationId xmlns:a16="http://schemas.microsoft.com/office/drawing/2014/main" id="{95A8AE8B-808F-72FF-819C-4738E70E04A8}"/>
                </a:ext>
              </a:extLst>
            </p:cNvPr>
            <p:cNvSpPr/>
            <p:nvPr/>
          </p:nvSpPr>
          <p:spPr>
            <a:xfrm>
              <a:off x="15304631" y="7519979"/>
              <a:ext cx="103954" cy="937818"/>
            </a:xfrm>
            <a:custGeom>
              <a:avLst/>
              <a:gdLst>
                <a:gd name="connsiteX0" fmla="*/ 103954 w 103954"/>
                <a:gd name="connsiteY0" fmla="*/ 51927 h 937818"/>
                <a:gd name="connsiteX1" fmla="*/ 103954 w 103954"/>
                <a:gd name="connsiteY1" fmla="*/ 937818 h 937818"/>
                <a:gd name="connsiteX2" fmla="*/ 0 w 103954"/>
                <a:gd name="connsiteY2" fmla="*/ 937818 h 937818"/>
                <a:gd name="connsiteX3" fmla="*/ 0 w 103954"/>
                <a:gd name="connsiteY3" fmla="*/ 51927 h 937818"/>
                <a:gd name="connsiteX4" fmla="*/ 52027 w 103954"/>
                <a:gd name="connsiteY4" fmla="*/ 0 h 937818"/>
                <a:gd name="connsiteX5" fmla="*/ 103954 w 103954"/>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937818">
                  <a:moveTo>
                    <a:pt x="103954" y="51927"/>
                  </a:moveTo>
                  <a:lnTo>
                    <a:pt x="103954" y="937818"/>
                  </a:lnTo>
                  <a:lnTo>
                    <a:pt x="0" y="937818"/>
                  </a:lnTo>
                  <a:lnTo>
                    <a:pt x="0" y="51927"/>
                  </a:lnTo>
                  <a:cubicBezTo>
                    <a:pt x="0" y="23236"/>
                    <a:pt x="23336" y="0"/>
                    <a:pt x="52027" y="0"/>
                  </a:cubicBezTo>
                  <a:cubicBezTo>
                    <a:pt x="80719" y="0"/>
                    <a:pt x="103954" y="23236"/>
                    <a:pt x="103954"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3" name="Freeform: Shape 352">
              <a:extLst>
                <a:ext uri="{FF2B5EF4-FFF2-40B4-BE49-F238E27FC236}">
                  <a16:creationId xmlns:a16="http://schemas.microsoft.com/office/drawing/2014/main" id="{5B2D93C8-73C9-0B1B-2B0E-FFE2DCA9ADCD}"/>
                </a:ext>
              </a:extLst>
            </p:cNvPr>
            <p:cNvSpPr/>
            <p:nvPr/>
          </p:nvSpPr>
          <p:spPr>
            <a:xfrm>
              <a:off x="13484153"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1927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236" y="0"/>
                    <a:pt x="51927" y="0"/>
                  </a:cubicBezTo>
                  <a:cubicBezTo>
                    <a:pt x="80618"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4" name="Freeform: Shape 353">
              <a:extLst>
                <a:ext uri="{FF2B5EF4-FFF2-40B4-BE49-F238E27FC236}">
                  <a16:creationId xmlns:a16="http://schemas.microsoft.com/office/drawing/2014/main" id="{0ABEB630-1E74-7F62-D714-F758A61CF62C}"/>
                </a:ext>
              </a:extLst>
            </p:cNvPr>
            <p:cNvSpPr/>
            <p:nvPr/>
          </p:nvSpPr>
          <p:spPr>
            <a:xfrm>
              <a:off x="13588210" y="7519979"/>
              <a:ext cx="103954" cy="937818"/>
            </a:xfrm>
            <a:custGeom>
              <a:avLst/>
              <a:gdLst>
                <a:gd name="connsiteX0" fmla="*/ 103954 w 103954"/>
                <a:gd name="connsiteY0" fmla="*/ 51927 h 937818"/>
                <a:gd name="connsiteX1" fmla="*/ 103954 w 103954"/>
                <a:gd name="connsiteY1" fmla="*/ 937818 h 937818"/>
                <a:gd name="connsiteX2" fmla="*/ 0 w 103954"/>
                <a:gd name="connsiteY2" fmla="*/ 937818 h 937818"/>
                <a:gd name="connsiteX3" fmla="*/ 0 w 103954"/>
                <a:gd name="connsiteY3" fmla="*/ 51927 h 937818"/>
                <a:gd name="connsiteX4" fmla="*/ 51927 w 103954"/>
                <a:gd name="connsiteY4" fmla="*/ 0 h 937818"/>
                <a:gd name="connsiteX5" fmla="*/ 103954 w 103954"/>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937818">
                  <a:moveTo>
                    <a:pt x="103954" y="51927"/>
                  </a:moveTo>
                  <a:lnTo>
                    <a:pt x="103954" y="937818"/>
                  </a:lnTo>
                  <a:lnTo>
                    <a:pt x="0" y="937818"/>
                  </a:lnTo>
                  <a:lnTo>
                    <a:pt x="0" y="51927"/>
                  </a:lnTo>
                  <a:cubicBezTo>
                    <a:pt x="0" y="23236"/>
                    <a:pt x="23235" y="0"/>
                    <a:pt x="51927" y="0"/>
                  </a:cubicBezTo>
                  <a:cubicBezTo>
                    <a:pt x="80618" y="0"/>
                    <a:pt x="103954" y="23236"/>
                    <a:pt x="103954"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5" name="Freeform: Shape 354">
              <a:extLst>
                <a:ext uri="{FF2B5EF4-FFF2-40B4-BE49-F238E27FC236}">
                  <a16:creationId xmlns:a16="http://schemas.microsoft.com/office/drawing/2014/main" id="{DB66CC2E-940A-3DB6-065B-49E45F86D320}"/>
                </a:ext>
              </a:extLst>
            </p:cNvPr>
            <p:cNvSpPr/>
            <p:nvPr/>
          </p:nvSpPr>
          <p:spPr>
            <a:xfrm>
              <a:off x="12886992"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2028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337" y="0"/>
                    <a:pt x="52028" y="0"/>
                  </a:cubicBezTo>
                  <a:cubicBezTo>
                    <a:pt x="807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6" name="Freeform: Shape 355">
              <a:extLst>
                <a:ext uri="{FF2B5EF4-FFF2-40B4-BE49-F238E27FC236}">
                  <a16:creationId xmlns:a16="http://schemas.microsoft.com/office/drawing/2014/main" id="{ED5F0DD0-AEFA-F0FC-5249-610C0FEF8278}"/>
                </a:ext>
              </a:extLst>
            </p:cNvPr>
            <p:cNvSpPr/>
            <p:nvPr/>
          </p:nvSpPr>
          <p:spPr>
            <a:xfrm>
              <a:off x="14690498" y="7519878"/>
              <a:ext cx="103854" cy="908723"/>
            </a:xfrm>
            <a:custGeom>
              <a:avLst/>
              <a:gdLst>
                <a:gd name="connsiteX0" fmla="*/ 51927 w 103854"/>
                <a:gd name="connsiteY0" fmla="*/ 0 h 908723"/>
                <a:gd name="connsiteX1" fmla="*/ 0 w 103854"/>
                <a:gd name="connsiteY1" fmla="*/ 51927 h 908723"/>
                <a:gd name="connsiteX2" fmla="*/ 0 w 103854"/>
                <a:gd name="connsiteY2" fmla="*/ 856796 h 908723"/>
                <a:gd name="connsiteX3" fmla="*/ 51927 w 103854"/>
                <a:gd name="connsiteY3" fmla="*/ 908724 h 908723"/>
                <a:gd name="connsiteX4" fmla="*/ 103854 w 103854"/>
                <a:gd name="connsiteY4" fmla="*/ 856796 h 908723"/>
                <a:gd name="connsiteX5" fmla="*/ 103854 w 103854"/>
                <a:gd name="connsiteY5" fmla="*/ 51927 h 908723"/>
                <a:gd name="connsiteX6" fmla="*/ 51927 w 103854"/>
                <a:gd name="connsiteY6" fmla="*/ 0 h 90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08723">
                  <a:moveTo>
                    <a:pt x="51927" y="0"/>
                  </a:moveTo>
                  <a:cubicBezTo>
                    <a:pt x="23235" y="0"/>
                    <a:pt x="0" y="23236"/>
                    <a:pt x="0" y="51927"/>
                  </a:cubicBezTo>
                  <a:lnTo>
                    <a:pt x="0" y="856796"/>
                  </a:lnTo>
                  <a:cubicBezTo>
                    <a:pt x="0" y="885487"/>
                    <a:pt x="23235" y="908724"/>
                    <a:pt x="51927" y="908724"/>
                  </a:cubicBezTo>
                  <a:cubicBezTo>
                    <a:pt x="80618" y="908724"/>
                    <a:pt x="103854" y="885487"/>
                    <a:pt x="103854" y="856796"/>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7" name="Freeform: Shape 356">
              <a:extLst>
                <a:ext uri="{FF2B5EF4-FFF2-40B4-BE49-F238E27FC236}">
                  <a16:creationId xmlns:a16="http://schemas.microsoft.com/office/drawing/2014/main" id="{1685470F-24C0-E15B-0A93-2C48FF3AD6B0}"/>
                </a:ext>
              </a:extLst>
            </p:cNvPr>
            <p:cNvSpPr/>
            <p:nvPr/>
          </p:nvSpPr>
          <p:spPr>
            <a:xfrm>
              <a:off x="15005393" y="7519979"/>
              <a:ext cx="103955" cy="937818"/>
            </a:xfrm>
            <a:custGeom>
              <a:avLst/>
              <a:gdLst>
                <a:gd name="connsiteX0" fmla="*/ 103956 w 103955"/>
                <a:gd name="connsiteY0" fmla="*/ 51927 h 937818"/>
                <a:gd name="connsiteX1" fmla="*/ 103956 w 103955"/>
                <a:gd name="connsiteY1" fmla="*/ 937818 h 937818"/>
                <a:gd name="connsiteX2" fmla="*/ 0 w 103955"/>
                <a:gd name="connsiteY2" fmla="*/ 937818 h 937818"/>
                <a:gd name="connsiteX3" fmla="*/ 0 w 103955"/>
                <a:gd name="connsiteY3" fmla="*/ 51927 h 937818"/>
                <a:gd name="connsiteX4" fmla="*/ 51927 w 103955"/>
                <a:gd name="connsiteY4" fmla="*/ 0 h 937818"/>
                <a:gd name="connsiteX5" fmla="*/ 103956 w 103955"/>
                <a:gd name="connsiteY5" fmla="*/ 51927 h 93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937818">
                  <a:moveTo>
                    <a:pt x="103956" y="51927"/>
                  </a:moveTo>
                  <a:lnTo>
                    <a:pt x="103956" y="937818"/>
                  </a:lnTo>
                  <a:lnTo>
                    <a:pt x="0" y="937818"/>
                  </a:lnTo>
                  <a:lnTo>
                    <a:pt x="0" y="51927"/>
                  </a:lnTo>
                  <a:cubicBezTo>
                    <a:pt x="0" y="23236"/>
                    <a:pt x="23236" y="0"/>
                    <a:pt x="51927" y="0"/>
                  </a:cubicBezTo>
                  <a:cubicBezTo>
                    <a:pt x="806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58" name="Freeform: Shape 357">
              <a:extLst>
                <a:ext uri="{FF2B5EF4-FFF2-40B4-BE49-F238E27FC236}">
                  <a16:creationId xmlns:a16="http://schemas.microsoft.com/office/drawing/2014/main" id="{0ACFD2F2-DDB2-6670-9B6C-6E7E1BEB8182}"/>
                </a:ext>
              </a:extLst>
            </p:cNvPr>
            <p:cNvSpPr/>
            <p:nvPr/>
          </p:nvSpPr>
          <p:spPr>
            <a:xfrm>
              <a:off x="13168449" y="7519878"/>
              <a:ext cx="103854" cy="876698"/>
            </a:xfrm>
            <a:custGeom>
              <a:avLst/>
              <a:gdLst>
                <a:gd name="connsiteX0" fmla="*/ 51927 w 103854"/>
                <a:gd name="connsiteY0" fmla="*/ 0 h 876698"/>
                <a:gd name="connsiteX1" fmla="*/ 0 w 103854"/>
                <a:gd name="connsiteY1" fmla="*/ 71728 h 876698"/>
                <a:gd name="connsiteX2" fmla="*/ 0 w 103854"/>
                <a:gd name="connsiteY2" fmla="*/ 804970 h 876698"/>
                <a:gd name="connsiteX3" fmla="*/ 51927 w 103854"/>
                <a:gd name="connsiteY3" fmla="*/ 876698 h 876698"/>
                <a:gd name="connsiteX4" fmla="*/ 103854 w 103854"/>
                <a:gd name="connsiteY4" fmla="*/ 804970 h 876698"/>
                <a:gd name="connsiteX5" fmla="*/ 103854 w 103854"/>
                <a:gd name="connsiteY5" fmla="*/ 71728 h 876698"/>
                <a:gd name="connsiteX6" fmla="*/ 51927 w 103854"/>
                <a:gd name="connsiteY6" fmla="*/ 0 h 87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876698">
                  <a:moveTo>
                    <a:pt x="51927" y="0"/>
                  </a:moveTo>
                  <a:cubicBezTo>
                    <a:pt x="23236" y="0"/>
                    <a:pt x="0" y="32126"/>
                    <a:pt x="0" y="71728"/>
                  </a:cubicBezTo>
                  <a:lnTo>
                    <a:pt x="0" y="804970"/>
                  </a:lnTo>
                  <a:cubicBezTo>
                    <a:pt x="0" y="844572"/>
                    <a:pt x="23236" y="876698"/>
                    <a:pt x="51927" y="876698"/>
                  </a:cubicBezTo>
                  <a:cubicBezTo>
                    <a:pt x="80618" y="876698"/>
                    <a:pt x="103854" y="844572"/>
                    <a:pt x="103854" y="804970"/>
                  </a:cubicBezTo>
                  <a:lnTo>
                    <a:pt x="103854" y="71728"/>
                  </a:lnTo>
                  <a:cubicBezTo>
                    <a:pt x="103854" y="3212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15" name="Freeform: Shape 314">
              <a:extLst>
                <a:ext uri="{FF2B5EF4-FFF2-40B4-BE49-F238E27FC236}">
                  <a16:creationId xmlns:a16="http://schemas.microsoft.com/office/drawing/2014/main" id="{2FC30246-EA1D-5C17-C5F2-7B91BAD85C5B}"/>
                </a:ext>
              </a:extLst>
            </p:cNvPr>
            <p:cNvSpPr/>
            <p:nvPr/>
          </p:nvSpPr>
          <p:spPr>
            <a:xfrm>
              <a:off x="9280689" y="7357025"/>
              <a:ext cx="103954" cy="1100772"/>
            </a:xfrm>
            <a:custGeom>
              <a:avLst/>
              <a:gdLst>
                <a:gd name="connsiteX0" fmla="*/ 103955 w 103954"/>
                <a:gd name="connsiteY0" fmla="*/ 51927 h 1100772"/>
                <a:gd name="connsiteX1" fmla="*/ 103955 w 103954"/>
                <a:gd name="connsiteY1" fmla="*/ 1100772 h 1100772"/>
                <a:gd name="connsiteX2" fmla="*/ 0 w 103954"/>
                <a:gd name="connsiteY2" fmla="*/ 1100772 h 1100772"/>
                <a:gd name="connsiteX3" fmla="*/ 0 w 103954"/>
                <a:gd name="connsiteY3" fmla="*/ 51927 h 1100772"/>
                <a:gd name="connsiteX4" fmla="*/ 51927 w 103954"/>
                <a:gd name="connsiteY4" fmla="*/ 0 h 1100772"/>
                <a:gd name="connsiteX5" fmla="*/ 103955 w 103954"/>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1100772">
                  <a:moveTo>
                    <a:pt x="103955" y="51927"/>
                  </a:moveTo>
                  <a:lnTo>
                    <a:pt x="103955" y="1100772"/>
                  </a:lnTo>
                  <a:lnTo>
                    <a:pt x="0" y="1100772"/>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16" name="Freeform: Shape 315">
              <a:extLst>
                <a:ext uri="{FF2B5EF4-FFF2-40B4-BE49-F238E27FC236}">
                  <a16:creationId xmlns:a16="http://schemas.microsoft.com/office/drawing/2014/main" id="{B59FD31D-6AC3-83DE-6E3B-EF7B07B7D916}"/>
                </a:ext>
              </a:extLst>
            </p:cNvPr>
            <p:cNvSpPr/>
            <p:nvPr/>
          </p:nvSpPr>
          <p:spPr>
            <a:xfrm>
              <a:off x="10053230" y="7357025"/>
              <a:ext cx="103954" cy="1100772"/>
            </a:xfrm>
            <a:custGeom>
              <a:avLst/>
              <a:gdLst>
                <a:gd name="connsiteX0" fmla="*/ 103955 w 103954"/>
                <a:gd name="connsiteY0" fmla="*/ 51927 h 1100772"/>
                <a:gd name="connsiteX1" fmla="*/ 103955 w 103954"/>
                <a:gd name="connsiteY1" fmla="*/ 1100772 h 1100772"/>
                <a:gd name="connsiteX2" fmla="*/ 0 w 103954"/>
                <a:gd name="connsiteY2" fmla="*/ 1100772 h 1100772"/>
                <a:gd name="connsiteX3" fmla="*/ 0 w 103954"/>
                <a:gd name="connsiteY3" fmla="*/ 51927 h 1100772"/>
                <a:gd name="connsiteX4" fmla="*/ 51927 w 103954"/>
                <a:gd name="connsiteY4" fmla="*/ 0 h 1100772"/>
                <a:gd name="connsiteX5" fmla="*/ 103955 w 103954"/>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1100772">
                  <a:moveTo>
                    <a:pt x="103955" y="51927"/>
                  </a:moveTo>
                  <a:lnTo>
                    <a:pt x="103955" y="1100772"/>
                  </a:lnTo>
                  <a:lnTo>
                    <a:pt x="0" y="1100772"/>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17" name="Freeform: Shape 316">
              <a:extLst>
                <a:ext uri="{FF2B5EF4-FFF2-40B4-BE49-F238E27FC236}">
                  <a16:creationId xmlns:a16="http://schemas.microsoft.com/office/drawing/2014/main" id="{2AF8AFB6-58D1-2239-8CEE-934922FE02B4}"/>
                </a:ext>
              </a:extLst>
            </p:cNvPr>
            <p:cNvSpPr/>
            <p:nvPr/>
          </p:nvSpPr>
          <p:spPr>
            <a:xfrm>
              <a:off x="9490518" y="7357025"/>
              <a:ext cx="103955" cy="1100772"/>
            </a:xfrm>
            <a:custGeom>
              <a:avLst/>
              <a:gdLst>
                <a:gd name="connsiteX0" fmla="*/ 103956 w 103955"/>
                <a:gd name="connsiteY0" fmla="*/ 51927 h 1100772"/>
                <a:gd name="connsiteX1" fmla="*/ 103956 w 103955"/>
                <a:gd name="connsiteY1" fmla="*/ 1100772 h 1100772"/>
                <a:gd name="connsiteX2" fmla="*/ 0 w 103955"/>
                <a:gd name="connsiteY2" fmla="*/ 1100772 h 1100772"/>
                <a:gd name="connsiteX3" fmla="*/ 0 w 103955"/>
                <a:gd name="connsiteY3" fmla="*/ 51927 h 1100772"/>
                <a:gd name="connsiteX4" fmla="*/ 51927 w 103955"/>
                <a:gd name="connsiteY4" fmla="*/ 0 h 1100772"/>
                <a:gd name="connsiteX5" fmla="*/ 103956 w 103955"/>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1100772">
                  <a:moveTo>
                    <a:pt x="103956" y="51927"/>
                  </a:moveTo>
                  <a:lnTo>
                    <a:pt x="103956" y="1100772"/>
                  </a:lnTo>
                  <a:lnTo>
                    <a:pt x="0" y="1100772"/>
                  </a:lnTo>
                  <a:lnTo>
                    <a:pt x="0" y="51927"/>
                  </a:lnTo>
                  <a:cubicBezTo>
                    <a:pt x="0" y="23236"/>
                    <a:pt x="23236" y="0"/>
                    <a:pt x="51927" y="0"/>
                  </a:cubicBezTo>
                  <a:cubicBezTo>
                    <a:pt x="806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18" name="Freeform: Shape 317">
              <a:extLst>
                <a:ext uri="{FF2B5EF4-FFF2-40B4-BE49-F238E27FC236}">
                  <a16:creationId xmlns:a16="http://schemas.microsoft.com/office/drawing/2014/main" id="{78CF0065-21C2-B1F6-48F1-8EFF3753E421}"/>
                </a:ext>
              </a:extLst>
            </p:cNvPr>
            <p:cNvSpPr/>
            <p:nvPr/>
          </p:nvSpPr>
          <p:spPr>
            <a:xfrm>
              <a:off x="11576187" y="7357025"/>
              <a:ext cx="103854" cy="1025104"/>
            </a:xfrm>
            <a:custGeom>
              <a:avLst/>
              <a:gdLst>
                <a:gd name="connsiteX0" fmla="*/ 51927 w 103854"/>
                <a:gd name="connsiteY0" fmla="*/ 0 h 1025104"/>
                <a:gd name="connsiteX1" fmla="*/ 0 w 103854"/>
                <a:gd name="connsiteY1" fmla="*/ 68495 h 1025104"/>
                <a:gd name="connsiteX2" fmla="*/ 0 w 103854"/>
                <a:gd name="connsiteY2" fmla="*/ 956610 h 1025104"/>
                <a:gd name="connsiteX3" fmla="*/ 51927 w 103854"/>
                <a:gd name="connsiteY3" fmla="*/ 1025104 h 1025104"/>
                <a:gd name="connsiteX4" fmla="*/ 103854 w 103854"/>
                <a:gd name="connsiteY4" fmla="*/ 956610 h 1025104"/>
                <a:gd name="connsiteX5" fmla="*/ 103854 w 103854"/>
                <a:gd name="connsiteY5" fmla="*/ 68495 h 1025104"/>
                <a:gd name="connsiteX6" fmla="*/ 51927 w 103854"/>
                <a:gd name="connsiteY6" fmla="*/ 0 h 102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25104">
                  <a:moveTo>
                    <a:pt x="51927" y="0"/>
                  </a:moveTo>
                  <a:cubicBezTo>
                    <a:pt x="23236" y="0"/>
                    <a:pt x="0" y="30610"/>
                    <a:pt x="0" y="68495"/>
                  </a:cubicBezTo>
                  <a:lnTo>
                    <a:pt x="0" y="956610"/>
                  </a:lnTo>
                  <a:cubicBezTo>
                    <a:pt x="0" y="994393"/>
                    <a:pt x="23236" y="1025104"/>
                    <a:pt x="51927" y="1025104"/>
                  </a:cubicBezTo>
                  <a:cubicBezTo>
                    <a:pt x="80618" y="1025104"/>
                    <a:pt x="103854" y="994494"/>
                    <a:pt x="103854" y="956610"/>
                  </a:cubicBezTo>
                  <a:lnTo>
                    <a:pt x="103854" y="68495"/>
                  </a:lnTo>
                  <a:cubicBezTo>
                    <a:pt x="103854" y="30711"/>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19" name="Freeform: Shape 318">
              <a:extLst>
                <a:ext uri="{FF2B5EF4-FFF2-40B4-BE49-F238E27FC236}">
                  <a16:creationId xmlns:a16="http://schemas.microsoft.com/office/drawing/2014/main" id="{66698FCA-06E4-8C43-7423-0AEAF33BAA24}"/>
                </a:ext>
              </a:extLst>
            </p:cNvPr>
            <p:cNvSpPr/>
            <p:nvPr/>
          </p:nvSpPr>
          <p:spPr>
            <a:xfrm>
              <a:off x="10576238" y="7357025"/>
              <a:ext cx="103853" cy="1025003"/>
            </a:xfrm>
            <a:custGeom>
              <a:avLst/>
              <a:gdLst>
                <a:gd name="connsiteX0" fmla="*/ 51927 w 103853"/>
                <a:gd name="connsiteY0" fmla="*/ 0 h 1025003"/>
                <a:gd name="connsiteX1" fmla="*/ 0 w 103853"/>
                <a:gd name="connsiteY1" fmla="*/ 51927 h 1025003"/>
                <a:gd name="connsiteX2" fmla="*/ 0 w 103853"/>
                <a:gd name="connsiteY2" fmla="*/ 973077 h 1025003"/>
                <a:gd name="connsiteX3" fmla="*/ 51927 w 103853"/>
                <a:gd name="connsiteY3" fmla="*/ 1025003 h 1025003"/>
                <a:gd name="connsiteX4" fmla="*/ 103854 w 103853"/>
                <a:gd name="connsiteY4" fmla="*/ 973077 h 1025003"/>
                <a:gd name="connsiteX5" fmla="*/ 103854 w 103853"/>
                <a:gd name="connsiteY5" fmla="*/ 51927 h 1025003"/>
                <a:gd name="connsiteX6" fmla="*/ 51927 w 103853"/>
                <a:gd name="connsiteY6" fmla="*/ 0 h 102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025003">
                  <a:moveTo>
                    <a:pt x="51927" y="0"/>
                  </a:moveTo>
                  <a:cubicBezTo>
                    <a:pt x="23236" y="0"/>
                    <a:pt x="0" y="23236"/>
                    <a:pt x="0" y="51927"/>
                  </a:cubicBezTo>
                  <a:lnTo>
                    <a:pt x="0" y="973077"/>
                  </a:lnTo>
                  <a:cubicBezTo>
                    <a:pt x="0" y="1001768"/>
                    <a:pt x="23236" y="1025003"/>
                    <a:pt x="51927" y="1025003"/>
                  </a:cubicBezTo>
                  <a:cubicBezTo>
                    <a:pt x="80618" y="1025003"/>
                    <a:pt x="103854" y="1001768"/>
                    <a:pt x="103854" y="973077"/>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0" name="Freeform: Shape 319">
              <a:extLst>
                <a:ext uri="{FF2B5EF4-FFF2-40B4-BE49-F238E27FC236}">
                  <a16:creationId xmlns:a16="http://schemas.microsoft.com/office/drawing/2014/main" id="{0BE109FC-FF9E-C886-D093-97D924331936}"/>
                </a:ext>
              </a:extLst>
            </p:cNvPr>
            <p:cNvSpPr/>
            <p:nvPr/>
          </p:nvSpPr>
          <p:spPr>
            <a:xfrm>
              <a:off x="9386462" y="7357025"/>
              <a:ext cx="103954" cy="1100772"/>
            </a:xfrm>
            <a:custGeom>
              <a:avLst/>
              <a:gdLst>
                <a:gd name="connsiteX0" fmla="*/ 103955 w 103954"/>
                <a:gd name="connsiteY0" fmla="*/ 51927 h 1100772"/>
                <a:gd name="connsiteX1" fmla="*/ 103955 w 103954"/>
                <a:gd name="connsiteY1" fmla="*/ 1100772 h 1100772"/>
                <a:gd name="connsiteX2" fmla="*/ 0 w 103954"/>
                <a:gd name="connsiteY2" fmla="*/ 1100772 h 1100772"/>
                <a:gd name="connsiteX3" fmla="*/ 0 w 103954"/>
                <a:gd name="connsiteY3" fmla="*/ 51927 h 1100772"/>
                <a:gd name="connsiteX4" fmla="*/ 52028 w 103954"/>
                <a:gd name="connsiteY4" fmla="*/ 0 h 1100772"/>
                <a:gd name="connsiteX5" fmla="*/ 103955 w 103954"/>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1100772">
                  <a:moveTo>
                    <a:pt x="103955" y="51927"/>
                  </a:moveTo>
                  <a:lnTo>
                    <a:pt x="103955" y="1100772"/>
                  </a:lnTo>
                  <a:lnTo>
                    <a:pt x="0" y="1100772"/>
                  </a:lnTo>
                  <a:lnTo>
                    <a:pt x="0" y="51927"/>
                  </a:lnTo>
                  <a:cubicBezTo>
                    <a:pt x="0" y="23236"/>
                    <a:pt x="23337" y="0"/>
                    <a:pt x="52028" y="0"/>
                  </a:cubicBezTo>
                  <a:cubicBezTo>
                    <a:pt x="80719"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1" name="Freeform: Shape 320">
              <a:extLst>
                <a:ext uri="{FF2B5EF4-FFF2-40B4-BE49-F238E27FC236}">
                  <a16:creationId xmlns:a16="http://schemas.microsoft.com/office/drawing/2014/main" id="{6BFD72A3-3627-957C-28BB-D6820F41973B}"/>
                </a:ext>
              </a:extLst>
            </p:cNvPr>
            <p:cNvSpPr/>
            <p:nvPr/>
          </p:nvSpPr>
          <p:spPr>
            <a:xfrm>
              <a:off x="12292963" y="7357025"/>
              <a:ext cx="103954" cy="1100772"/>
            </a:xfrm>
            <a:custGeom>
              <a:avLst/>
              <a:gdLst>
                <a:gd name="connsiteX0" fmla="*/ 103955 w 103954"/>
                <a:gd name="connsiteY0" fmla="*/ 51927 h 1100772"/>
                <a:gd name="connsiteX1" fmla="*/ 103955 w 103954"/>
                <a:gd name="connsiteY1" fmla="*/ 1100772 h 1100772"/>
                <a:gd name="connsiteX2" fmla="*/ 0 w 103954"/>
                <a:gd name="connsiteY2" fmla="*/ 1100772 h 1100772"/>
                <a:gd name="connsiteX3" fmla="*/ 0 w 103954"/>
                <a:gd name="connsiteY3" fmla="*/ 51927 h 1100772"/>
                <a:gd name="connsiteX4" fmla="*/ 51927 w 103954"/>
                <a:gd name="connsiteY4" fmla="*/ 0 h 1100772"/>
                <a:gd name="connsiteX5" fmla="*/ 103955 w 103954"/>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1100772">
                  <a:moveTo>
                    <a:pt x="103955" y="51927"/>
                  </a:moveTo>
                  <a:lnTo>
                    <a:pt x="103955" y="1100772"/>
                  </a:lnTo>
                  <a:lnTo>
                    <a:pt x="0" y="1100772"/>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2" name="Freeform: Shape 321">
              <a:extLst>
                <a:ext uri="{FF2B5EF4-FFF2-40B4-BE49-F238E27FC236}">
                  <a16:creationId xmlns:a16="http://schemas.microsoft.com/office/drawing/2014/main" id="{D45F9F00-18BD-A94E-F2B7-48A98BBB6348}"/>
                </a:ext>
              </a:extLst>
            </p:cNvPr>
            <p:cNvSpPr/>
            <p:nvPr/>
          </p:nvSpPr>
          <p:spPr>
            <a:xfrm>
              <a:off x="12189007" y="7357025"/>
              <a:ext cx="103854" cy="1100772"/>
            </a:xfrm>
            <a:custGeom>
              <a:avLst/>
              <a:gdLst>
                <a:gd name="connsiteX0" fmla="*/ 103854 w 103854"/>
                <a:gd name="connsiteY0" fmla="*/ 51927 h 1100772"/>
                <a:gd name="connsiteX1" fmla="*/ 103854 w 103854"/>
                <a:gd name="connsiteY1" fmla="*/ 1100772 h 1100772"/>
                <a:gd name="connsiteX2" fmla="*/ 0 w 103854"/>
                <a:gd name="connsiteY2" fmla="*/ 1100772 h 1100772"/>
                <a:gd name="connsiteX3" fmla="*/ 0 w 103854"/>
                <a:gd name="connsiteY3" fmla="*/ 51927 h 1100772"/>
                <a:gd name="connsiteX4" fmla="*/ 51927 w 103854"/>
                <a:gd name="connsiteY4" fmla="*/ 0 h 1100772"/>
                <a:gd name="connsiteX5" fmla="*/ 103854 w 103854"/>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54" h="1100772">
                  <a:moveTo>
                    <a:pt x="103854" y="51927"/>
                  </a:moveTo>
                  <a:lnTo>
                    <a:pt x="103854" y="1100772"/>
                  </a:lnTo>
                  <a:lnTo>
                    <a:pt x="0" y="1100772"/>
                  </a:lnTo>
                  <a:lnTo>
                    <a:pt x="0" y="51927"/>
                  </a:lnTo>
                  <a:cubicBezTo>
                    <a:pt x="0" y="23236"/>
                    <a:pt x="23236" y="0"/>
                    <a:pt x="51927" y="0"/>
                  </a:cubicBezTo>
                  <a:cubicBezTo>
                    <a:pt x="80619" y="0"/>
                    <a:pt x="103854" y="23236"/>
                    <a:pt x="103854"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3" name="Freeform: Shape 322">
              <a:extLst>
                <a:ext uri="{FF2B5EF4-FFF2-40B4-BE49-F238E27FC236}">
                  <a16:creationId xmlns:a16="http://schemas.microsoft.com/office/drawing/2014/main" id="{BB8B1D3C-80B6-3ED4-DD79-6A4068DEAF74}"/>
                </a:ext>
              </a:extLst>
            </p:cNvPr>
            <p:cNvSpPr/>
            <p:nvPr/>
          </p:nvSpPr>
          <p:spPr>
            <a:xfrm>
              <a:off x="12397019" y="7357025"/>
              <a:ext cx="103954" cy="1100772"/>
            </a:xfrm>
            <a:custGeom>
              <a:avLst/>
              <a:gdLst>
                <a:gd name="connsiteX0" fmla="*/ 103955 w 103954"/>
                <a:gd name="connsiteY0" fmla="*/ 51927 h 1100772"/>
                <a:gd name="connsiteX1" fmla="*/ 103955 w 103954"/>
                <a:gd name="connsiteY1" fmla="*/ 1100772 h 1100772"/>
                <a:gd name="connsiteX2" fmla="*/ 0 w 103954"/>
                <a:gd name="connsiteY2" fmla="*/ 1100772 h 1100772"/>
                <a:gd name="connsiteX3" fmla="*/ 0 w 103954"/>
                <a:gd name="connsiteY3" fmla="*/ 51927 h 1100772"/>
                <a:gd name="connsiteX4" fmla="*/ 52028 w 103954"/>
                <a:gd name="connsiteY4" fmla="*/ 0 h 1100772"/>
                <a:gd name="connsiteX5" fmla="*/ 103955 w 103954"/>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1100772">
                  <a:moveTo>
                    <a:pt x="103955" y="51927"/>
                  </a:moveTo>
                  <a:lnTo>
                    <a:pt x="103955" y="1100772"/>
                  </a:lnTo>
                  <a:lnTo>
                    <a:pt x="0" y="1100772"/>
                  </a:lnTo>
                  <a:lnTo>
                    <a:pt x="0" y="51927"/>
                  </a:lnTo>
                  <a:cubicBezTo>
                    <a:pt x="0" y="23236"/>
                    <a:pt x="23236" y="0"/>
                    <a:pt x="52028" y="0"/>
                  </a:cubicBezTo>
                  <a:cubicBezTo>
                    <a:pt x="80820"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4" name="Freeform: Shape 323">
              <a:extLst>
                <a:ext uri="{FF2B5EF4-FFF2-40B4-BE49-F238E27FC236}">
                  <a16:creationId xmlns:a16="http://schemas.microsoft.com/office/drawing/2014/main" id="{8D7CE93B-89E9-7D1D-D9CB-B11497CEA470}"/>
                </a:ext>
              </a:extLst>
            </p:cNvPr>
            <p:cNvSpPr/>
            <p:nvPr/>
          </p:nvSpPr>
          <p:spPr>
            <a:xfrm>
              <a:off x="11084396" y="7357025"/>
              <a:ext cx="103954" cy="1100772"/>
            </a:xfrm>
            <a:custGeom>
              <a:avLst/>
              <a:gdLst>
                <a:gd name="connsiteX0" fmla="*/ 103955 w 103954"/>
                <a:gd name="connsiteY0" fmla="*/ 73951 h 1100772"/>
                <a:gd name="connsiteX1" fmla="*/ 103955 w 103954"/>
                <a:gd name="connsiteY1" fmla="*/ 1087943 h 1100772"/>
                <a:gd name="connsiteX2" fmla="*/ 103046 w 103954"/>
                <a:gd name="connsiteY2" fmla="*/ 1100772 h 1100772"/>
                <a:gd name="connsiteX3" fmla="*/ 808 w 103954"/>
                <a:gd name="connsiteY3" fmla="*/ 1100772 h 1100772"/>
                <a:gd name="connsiteX4" fmla="*/ 0 w 103954"/>
                <a:gd name="connsiteY4" fmla="*/ 1087943 h 1100772"/>
                <a:gd name="connsiteX5" fmla="*/ 0 w 103954"/>
                <a:gd name="connsiteY5" fmla="*/ 73951 h 1100772"/>
                <a:gd name="connsiteX6" fmla="*/ 51927 w 103954"/>
                <a:gd name="connsiteY6" fmla="*/ 0 h 1100772"/>
                <a:gd name="connsiteX7" fmla="*/ 103955 w 103954"/>
                <a:gd name="connsiteY7" fmla="*/ 73951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54" h="1100772">
                  <a:moveTo>
                    <a:pt x="103955" y="73951"/>
                  </a:moveTo>
                  <a:lnTo>
                    <a:pt x="103955" y="1087943"/>
                  </a:lnTo>
                  <a:cubicBezTo>
                    <a:pt x="103955" y="1092287"/>
                    <a:pt x="103652" y="1096631"/>
                    <a:pt x="103046" y="1100772"/>
                  </a:cubicBezTo>
                  <a:lnTo>
                    <a:pt x="808" y="1100772"/>
                  </a:lnTo>
                  <a:cubicBezTo>
                    <a:pt x="303" y="1096631"/>
                    <a:pt x="0" y="1092287"/>
                    <a:pt x="0" y="1087943"/>
                  </a:cubicBezTo>
                  <a:lnTo>
                    <a:pt x="0" y="73951"/>
                  </a:lnTo>
                  <a:cubicBezTo>
                    <a:pt x="0" y="33136"/>
                    <a:pt x="23236" y="0"/>
                    <a:pt x="51927" y="0"/>
                  </a:cubicBezTo>
                  <a:cubicBezTo>
                    <a:pt x="80618" y="0"/>
                    <a:pt x="103955" y="33136"/>
                    <a:pt x="103955" y="73951"/>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5" name="Freeform: Shape 324">
              <a:extLst>
                <a:ext uri="{FF2B5EF4-FFF2-40B4-BE49-F238E27FC236}">
                  <a16:creationId xmlns:a16="http://schemas.microsoft.com/office/drawing/2014/main" id="{A30B84E6-8D48-29B1-5132-516D724C9353}"/>
                </a:ext>
              </a:extLst>
            </p:cNvPr>
            <p:cNvSpPr/>
            <p:nvPr/>
          </p:nvSpPr>
          <p:spPr>
            <a:xfrm>
              <a:off x="10875577" y="7357025"/>
              <a:ext cx="103853" cy="959236"/>
            </a:xfrm>
            <a:custGeom>
              <a:avLst/>
              <a:gdLst>
                <a:gd name="connsiteX0" fmla="*/ 51927 w 103853"/>
                <a:gd name="connsiteY0" fmla="*/ 0 h 959236"/>
                <a:gd name="connsiteX1" fmla="*/ 0 w 103853"/>
                <a:gd name="connsiteY1" fmla="*/ 51927 h 959236"/>
                <a:gd name="connsiteX2" fmla="*/ 0 w 103853"/>
                <a:gd name="connsiteY2" fmla="*/ 907309 h 959236"/>
                <a:gd name="connsiteX3" fmla="*/ 51927 w 103853"/>
                <a:gd name="connsiteY3" fmla="*/ 959236 h 959236"/>
                <a:gd name="connsiteX4" fmla="*/ 103854 w 103853"/>
                <a:gd name="connsiteY4" fmla="*/ 907309 h 959236"/>
                <a:gd name="connsiteX5" fmla="*/ 103854 w 103853"/>
                <a:gd name="connsiteY5" fmla="*/ 51927 h 959236"/>
                <a:gd name="connsiteX6" fmla="*/ 51927 w 103853"/>
                <a:gd name="connsiteY6" fmla="*/ 0 h 95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959236">
                  <a:moveTo>
                    <a:pt x="51927" y="0"/>
                  </a:moveTo>
                  <a:cubicBezTo>
                    <a:pt x="23236" y="0"/>
                    <a:pt x="0" y="23236"/>
                    <a:pt x="0" y="51927"/>
                  </a:cubicBezTo>
                  <a:lnTo>
                    <a:pt x="0" y="907309"/>
                  </a:lnTo>
                  <a:cubicBezTo>
                    <a:pt x="0" y="936000"/>
                    <a:pt x="23236" y="959236"/>
                    <a:pt x="51927" y="959236"/>
                  </a:cubicBezTo>
                  <a:cubicBezTo>
                    <a:pt x="80618" y="959236"/>
                    <a:pt x="103854" y="936000"/>
                    <a:pt x="103854" y="907309"/>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6" name="Freeform: Shape 325">
              <a:extLst>
                <a:ext uri="{FF2B5EF4-FFF2-40B4-BE49-F238E27FC236}">
                  <a16:creationId xmlns:a16="http://schemas.microsoft.com/office/drawing/2014/main" id="{2464F511-8DFB-4A65-AFA1-7AC8C09D3574}"/>
                </a:ext>
              </a:extLst>
            </p:cNvPr>
            <p:cNvSpPr/>
            <p:nvPr/>
          </p:nvSpPr>
          <p:spPr>
            <a:xfrm>
              <a:off x="10771419" y="7357025"/>
              <a:ext cx="103853" cy="1050865"/>
            </a:xfrm>
            <a:custGeom>
              <a:avLst/>
              <a:gdLst>
                <a:gd name="connsiteX0" fmla="*/ 51927 w 103853"/>
                <a:gd name="connsiteY0" fmla="*/ 0 h 1050865"/>
                <a:gd name="connsiteX1" fmla="*/ 0 w 103853"/>
                <a:gd name="connsiteY1" fmla="*/ 51927 h 1050865"/>
                <a:gd name="connsiteX2" fmla="*/ 0 w 103853"/>
                <a:gd name="connsiteY2" fmla="*/ 998939 h 1050865"/>
                <a:gd name="connsiteX3" fmla="*/ 51927 w 103853"/>
                <a:gd name="connsiteY3" fmla="*/ 1050866 h 1050865"/>
                <a:gd name="connsiteX4" fmla="*/ 103854 w 103853"/>
                <a:gd name="connsiteY4" fmla="*/ 998939 h 1050865"/>
                <a:gd name="connsiteX5" fmla="*/ 103854 w 103853"/>
                <a:gd name="connsiteY5" fmla="*/ 51927 h 1050865"/>
                <a:gd name="connsiteX6" fmla="*/ 51927 w 103853"/>
                <a:gd name="connsiteY6" fmla="*/ 0 h 105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050865">
                  <a:moveTo>
                    <a:pt x="51927" y="0"/>
                  </a:moveTo>
                  <a:cubicBezTo>
                    <a:pt x="23236" y="0"/>
                    <a:pt x="0" y="23236"/>
                    <a:pt x="0" y="51927"/>
                  </a:cubicBezTo>
                  <a:lnTo>
                    <a:pt x="0" y="998939"/>
                  </a:lnTo>
                  <a:cubicBezTo>
                    <a:pt x="0" y="1027630"/>
                    <a:pt x="23236" y="1050866"/>
                    <a:pt x="51927" y="1050866"/>
                  </a:cubicBezTo>
                  <a:cubicBezTo>
                    <a:pt x="80618" y="1050866"/>
                    <a:pt x="103854" y="1027630"/>
                    <a:pt x="103854" y="998939"/>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7" name="Freeform: Shape 326">
              <a:extLst>
                <a:ext uri="{FF2B5EF4-FFF2-40B4-BE49-F238E27FC236}">
                  <a16:creationId xmlns:a16="http://schemas.microsoft.com/office/drawing/2014/main" id="{F2DB5513-62DB-FA6D-66DF-01FA2370B69C}"/>
                </a:ext>
              </a:extLst>
            </p:cNvPr>
            <p:cNvSpPr/>
            <p:nvPr/>
          </p:nvSpPr>
          <p:spPr>
            <a:xfrm>
              <a:off x="10980340" y="7357025"/>
              <a:ext cx="103853" cy="1096428"/>
            </a:xfrm>
            <a:custGeom>
              <a:avLst/>
              <a:gdLst>
                <a:gd name="connsiteX0" fmla="*/ 51927 w 103853"/>
                <a:gd name="connsiteY0" fmla="*/ 0 h 1096428"/>
                <a:gd name="connsiteX1" fmla="*/ 0 w 103853"/>
                <a:gd name="connsiteY1" fmla="*/ 73951 h 1096428"/>
                <a:gd name="connsiteX2" fmla="*/ 0 w 103853"/>
                <a:gd name="connsiteY2" fmla="*/ 1022478 h 1096428"/>
                <a:gd name="connsiteX3" fmla="*/ 51927 w 103853"/>
                <a:gd name="connsiteY3" fmla="*/ 1096428 h 1096428"/>
                <a:gd name="connsiteX4" fmla="*/ 103854 w 103853"/>
                <a:gd name="connsiteY4" fmla="*/ 1022478 h 1096428"/>
                <a:gd name="connsiteX5" fmla="*/ 103854 w 103853"/>
                <a:gd name="connsiteY5" fmla="*/ 73951 h 1096428"/>
                <a:gd name="connsiteX6" fmla="*/ 51927 w 103853"/>
                <a:gd name="connsiteY6" fmla="*/ 0 h 10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1096428">
                  <a:moveTo>
                    <a:pt x="51927" y="0"/>
                  </a:moveTo>
                  <a:cubicBezTo>
                    <a:pt x="23236" y="0"/>
                    <a:pt x="0" y="33136"/>
                    <a:pt x="0" y="73951"/>
                  </a:cubicBezTo>
                  <a:lnTo>
                    <a:pt x="0" y="1022478"/>
                  </a:lnTo>
                  <a:cubicBezTo>
                    <a:pt x="0" y="1063292"/>
                    <a:pt x="23236" y="1096428"/>
                    <a:pt x="51927" y="1096428"/>
                  </a:cubicBezTo>
                  <a:cubicBezTo>
                    <a:pt x="80618" y="1096428"/>
                    <a:pt x="103854" y="1063292"/>
                    <a:pt x="103854" y="1022478"/>
                  </a:cubicBezTo>
                  <a:lnTo>
                    <a:pt x="103854" y="73951"/>
                  </a:lnTo>
                  <a:cubicBezTo>
                    <a:pt x="103854" y="331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8" name="Freeform: Shape 327">
              <a:extLst>
                <a:ext uri="{FF2B5EF4-FFF2-40B4-BE49-F238E27FC236}">
                  <a16:creationId xmlns:a16="http://schemas.microsoft.com/office/drawing/2014/main" id="{CD616B82-B7DC-49D2-47E6-4044AF32C1E7}"/>
                </a:ext>
              </a:extLst>
            </p:cNvPr>
            <p:cNvSpPr/>
            <p:nvPr/>
          </p:nvSpPr>
          <p:spPr>
            <a:xfrm>
              <a:off x="11979582" y="7357025"/>
              <a:ext cx="103954" cy="1100772"/>
            </a:xfrm>
            <a:custGeom>
              <a:avLst/>
              <a:gdLst>
                <a:gd name="connsiteX0" fmla="*/ 103955 w 103954"/>
                <a:gd name="connsiteY0" fmla="*/ 51927 h 1100772"/>
                <a:gd name="connsiteX1" fmla="*/ 103955 w 103954"/>
                <a:gd name="connsiteY1" fmla="*/ 1100772 h 1100772"/>
                <a:gd name="connsiteX2" fmla="*/ 0 w 103954"/>
                <a:gd name="connsiteY2" fmla="*/ 1100772 h 1100772"/>
                <a:gd name="connsiteX3" fmla="*/ 0 w 103954"/>
                <a:gd name="connsiteY3" fmla="*/ 51927 h 1100772"/>
                <a:gd name="connsiteX4" fmla="*/ 51927 w 103954"/>
                <a:gd name="connsiteY4" fmla="*/ 0 h 1100772"/>
                <a:gd name="connsiteX5" fmla="*/ 103955 w 103954"/>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1100772">
                  <a:moveTo>
                    <a:pt x="103955" y="51927"/>
                  </a:moveTo>
                  <a:lnTo>
                    <a:pt x="103955" y="1100772"/>
                  </a:lnTo>
                  <a:lnTo>
                    <a:pt x="0" y="1100772"/>
                  </a:lnTo>
                  <a:lnTo>
                    <a:pt x="0" y="51927"/>
                  </a:lnTo>
                  <a:cubicBezTo>
                    <a:pt x="0" y="23236"/>
                    <a:pt x="23236" y="0"/>
                    <a:pt x="51927" y="0"/>
                  </a:cubicBezTo>
                  <a:cubicBezTo>
                    <a:pt x="80618"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29" name="Freeform: Shape 328">
              <a:extLst>
                <a:ext uri="{FF2B5EF4-FFF2-40B4-BE49-F238E27FC236}">
                  <a16:creationId xmlns:a16="http://schemas.microsoft.com/office/drawing/2014/main" id="{31B1BA2C-25BD-533E-7026-E65441F3CB7B}"/>
                </a:ext>
              </a:extLst>
            </p:cNvPr>
            <p:cNvSpPr/>
            <p:nvPr/>
          </p:nvSpPr>
          <p:spPr>
            <a:xfrm>
              <a:off x="10472485" y="7357025"/>
              <a:ext cx="103854" cy="925594"/>
            </a:xfrm>
            <a:custGeom>
              <a:avLst/>
              <a:gdLst>
                <a:gd name="connsiteX0" fmla="*/ 51927 w 103854"/>
                <a:gd name="connsiteY0" fmla="*/ 0 h 925594"/>
                <a:gd name="connsiteX1" fmla="*/ 0 w 103854"/>
                <a:gd name="connsiteY1" fmla="*/ 51927 h 925594"/>
                <a:gd name="connsiteX2" fmla="*/ 0 w 103854"/>
                <a:gd name="connsiteY2" fmla="*/ 873667 h 925594"/>
                <a:gd name="connsiteX3" fmla="*/ 51927 w 103854"/>
                <a:gd name="connsiteY3" fmla="*/ 925595 h 925594"/>
                <a:gd name="connsiteX4" fmla="*/ 103854 w 103854"/>
                <a:gd name="connsiteY4" fmla="*/ 873667 h 925594"/>
                <a:gd name="connsiteX5" fmla="*/ 103854 w 103854"/>
                <a:gd name="connsiteY5" fmla="*/ 51927 h 925594"/>
                <a:gd name="connsiteX6" fmla="*/ 51927 w 103854"/>
                <a:gd name="connsiteY6" fmla="*/ 0 h 92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25594">
                  <a:moveTo>
                    <a:pt x="51927" y="0"/>
                  </a:moveTo>
                  <a:cubicBezTo>
                    <a:pt x="23236" y="0"/>
                    <a:pt x="0" y="23236"/>
                    <a:pt x="0" y="51927"/>
                  </a:cubicBezTo>
                  <a:lnTo>
                    <a:pt x="0" y="873667"/>
                  </a:lnTo>
                  <a:cubicBezTo>
                    <a:pt x="0" y="902359"/>
                    <a:pt x="23236" y="925595"/>
                    <a:pt x="51927" y="925595"/>
                  </a:cubicBezTo>
                  <a:cubicBezTo>
                    <a:pt x="80618" y="925595"/>
                    <a:pt x="103854" y="902359"/>
                    <a:pt x="103854" y="873667"/>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0" name="Freeform: Shape 329">
              <a:extLst>
                <a:ext uri="{FF2B5EF4-FFF2-40B4-BE49-F238E27FC236}">
                  <a16:creationId xmlns:a16="http://schemas.microsoft.com/office/drawing/2014/main" id="{8D4CD25F-245A-F71B-5899-E49CFE8A45F7}"/>
                </a:ext>
              </a:extLst>
            </p:cNvPr>
            <p:cNvSpPr/>
            <p:nvPr/>
          </p:nvSpPr>
          <p:spPr>
            <a:xfrm>
              <a:off x="12084345" y="7357025"/>
              <a:ext cx="103955" cy="1100772"/>
            </a:xfrm>
            <a:custGeom>
              <a:avLst/>
              <a:gdLst>
                <a:gd name="connsiteX0" fmla="*/ 103956 w 103955"/>
                <a:gd name="connsiteY0" fmla="*/ 51927 h 1100772"/>
                <a:gd name="connsiteX1" fmla="*/ 103956 w 103955"/>
                <a:gd name="connsiteY1" fmla="*/ 1100772 h 1100772"/>
                <a:gd name="connsiteX2" fmla="*/ 0 w 103955"/>
                <a:gd name="connsiteY2" fmla="*/ 1100772 h 1100772"/>
                <a:gd name="connsiteX3" fmla="*/ 0 w 103955"/>
                <a:gd name="connsiteY3" fmla="*/ 51927 h 1100772"/>
                <a:gd name="connsiteX4" fmla="*/ 52028 w 103955"/>
                <a:gd name="connsiteY4" fmla="*/ 0 h 1100772"/>
                <a:gd name="connsiteX5" fmla="*/ 103956 w 103955"/>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1100772">
                  <a:moveTo>
                    <a:pt x="103956" y="51927"/>
                  </a:moveTo>
                  <a:lnTo>
                    <a:pt x="103956" y="1100772"/>
                  </a:lnTo>
                  <a:lnTo>
                    <a:pt x="0" y="1100772"/>
                  </a:lnTo>
                  <a:lnTo>
                    <a:pt x="0" y="51927"/>
                  </a:lnTo>
                  <a:cubicBezTo>
                    <a:pt x="0" y="23236"/>
                    <a:pt x="23337" y="0"/>
                    <a:pt x="52028" y="0"/>
                  </a:cubicBezTo>
                  <a:cubicBezTo>
                    <a:pt x="807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1" name="Freeform: Shape 330">
              <a:extLst>
                <a:ext uri="{FF2B5EF4-FFF2-40B4-BE49-F238E27FC236}">
                  <a16:creationId xmlns:a16="http://schemas.microsoft.com/office/drawing/2014/main" id="{22F2A533-75B0-9DF1-D3E0-E1ADC8C45FF4}"/>
                </a:ext>
              </a:extLst>
            </p:cNvPr>
            <p:cNvSpPr/>
            <p:nvPr/>
          </p:nvSpPr>
          <p:spPr>
            <a:xfrm>
              <a:off x="10263867" y="7357025"/>
              <a:ext cx="103955" cy="1116229"/>
            </a:xfrm>
            <a:custGeom>
              <a:avLst/>
              <a:gdLst>
                <a:gd name="connsiteX0" fmla="*/ 103956 w 103955"/>
                <a:gd name="connsiteY0" fmla="*/ 51927 h 1116229"/>
                <a:gd name="connsiteX1" fmla="*/ 103956 w 103955"/>
                <a:gd name="connsiteY1" fmla="*/ 1064302 h 1116229"/>
                <a:gd name="connsiteX2" fmla="*/ 88903 w 103955"/>
                <a:gd name="connsiteY2" fmla="*/ 1100772 h 1116229"/>
                <a:gd name="connsiteX3" fmla="*/ 51927 w 103955"/>
                <a:gd name="connsiteY3" fmla="*/ 1116230 h 1116229"/>
                <a:gd name="connsiteX4" fmla="*/ 15053 w 103955"/>
                <a:gd name="connsiteY4" fmla="*/ 1100772 h 1116229"/>
                <a:gd name="connsiteX5" fmla="*/ 0 w 103955"/>
                <a:gd name="connsiteY5" fmla="*/ 1064302 h 1116229"/>
                <a:gd name="connsiteX6" fmla="*/ 0 w 103955"/>
                <a:gd name="connsiteY6" fmla="*/ 51927 h 1116229"/>
                <a:gd name="connsiteX7" fmla="*/ 51927 w 103955"/>
                <a:gd name="connsiteY7" fmla="*/ 0 h 1116229"/>
                <a:gd name="connsiteX8" fmla="*/ 103956 w 103955"/>
                <a:gd name="connsiteY8" fmla="*/ 51927 h 11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55" h="1116229">
                  <a:moveTo>
                    <a:pt x="103956" y="51927"/>
                  </a:moveTo>
                  <a:lnTo>
                    <a:pt x="103956" y="1064302"/>
                  </a:lnTo>
                  <a:cubicBezTo>
                    <a:pt x="103956" y="1078547"/>
                    <a:pt x="98197" y="1091478"/>
                    <a:pt x="88903" y="1100772"/>
                  </a:cubicBezTo>
                  <a:cubicBezTo>
                    <a:pt x="79507" y="1110370"/>
                    <a:pt x="66374" y="1116230"/>
                    <a:pt x="51927" y="1116230"/>
                  </a:cubicBezTo>
                  <a:cubicBezTo>
                    <a:pt x="37481" y="1116230"/>
                    <a:pt x="24449" y="1110370"/>
                    <a:pt x="15053" y="1100772"/>
                  </a:cubicBezTo>
                  <a:cubicBezTo>
                    <a:pt x="5657" y="1091478"/>
                    <a:pt x="0" y="1078547"/>
                    <a:pt x="0" y="1064302"/>
                  </a:cubicBezTo>
                  <a:lnTo>
                    <a:pt x="0" y="51927"/>
                  </a:lnTo>
                  <a:cubicBezTo>
                    <a:pt x="0" y="23236"/>
                    <a:pt x="23236" y="0"/>
                    <a:pt x="51927" y="0"/>
                  </a:cubicBezTo>
                  <a:cubicBezTo>
                    <a:pt x="806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2" name="Freeform: Shape 331">
              <a:extLst>
                <a:ext uri="{FF2B5EF4-FFF2-40B4-BE49-F238E27FC236}">
                  <a16:creationId xmlns:a16="http://schemas.microsoft.com/office/drawing/2014/main" id="{7F0447F7-6F25-036A-2E9B-375B5CC15785}"/>
                </a:ext>
              </a:extLst>
            </p:cNvPr>
            <p:cNvSpPr/>
            <p:nvPr/>
          </p:nvSpPr>
          <p:spPr>
            <a:xfrm>
              <a:off x="10367823" y="7357025"/>
              <a:ext cx="103954" cy="1100772"/>
            </a:xfrm>
            <a:custGeom>
              <a:avLst/>
              <a:gdLst>
                <a:gd name="connsiteX0" fmla="*/ 103955 w 103954"/>
                <a:gd name="connsiteY0" fmla="*/ 51927 h 1100772"/>
                <a:gd name="connsiteX1" fmla="*/ 103955 w 103954"/>
                <a:gd name="connsiteY1" fmla="*/ 1100772 h 1100772"/>
                <a:gd name="connsiteX2" fmla="*/ 0 w 103954"/>
                <a:gd name="connsiteY2" fmla="*/ 1100772 h 1100772"/>
                <a:gd name="connsiteX3" fmla="*/ 0 w 103954"/>
                <a:gd name="connsiteY3" fmla="*/ 51927 h 1100772"/>
                <a:gd name="connsiteX4" fmla="*/ 52028 w 103954"/>
                <a:gd name="connsiteY4" fmla="*/ 0 h 1100772"/>
                <a:gd name="connsiteX5" fmla="*/ 103955 w 103954"/>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4" h="1100772">
                  <a:moveTo>
                    <a:pt x="103955" y="51927"/>
                  </a:moveTo>
                  <a:lnTo>
                    <a:pt x="103955" y="1100772"/>
                  </a:lnTo>
                  <a:lnTo>
                    <a:pt x="0" y="1100772"/>
                  </a:lnTo>
                  <a:lnTo>
                    <a:pt x="0" y="51927"/>
                  </a:lnTo>
                  <a:cubicBezTo>
                    <a:pt x="0" y="23236"/>
                    <a:pt x="23337" y="0"/>
                    <a:pt x="52028" y="0"/>
                  </a:cubicBezTo>
                  <a:cubicBezTo>
                    <a:pt x="80719" y="0"/>
                    <a:pt x="103955" y="23236"/>
                    <a:pt x="103955"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3" name="Freeform: Shape 332">
              <a:extLst>
                <a:ext uri="{FF2B5EF4-FFF2-40B4-BE49-F238E27FC236}">
                  <a16:creationId xmlns:a16="http://schemas.microsoft.com/office/drawing/2014/main" id="{A25059D1-8AF9-9233-EAAF-7F1CD5E83CF6}"/>
                </a:ext>
              </a:extLst>
            </p:cNvPr>
            <p:cNvSpPr/>
            <p:nvPr/>
          </p:nvSpPr>
          <p:spPr>
            <a:xfrm>
              <a:off x="9666706" y="7357025"/>
              <a:ext cx="103955" cy="1100772"/>
            </a:xfrm>
            <a:custGeom>
              <a:avLst/>
              <a:gdLst>
                <a:gd name="connsiteX0" fmla="*/ 103956 w 103955"/>
                <a:gd name="connsiteY0" fmla="*/ 51927 h 1100772"/>
                <a:gd name="connsiteX1" fmla="*/ 103956 w 103955"/>
                <a:gd name="connsiteY1" fmla="*/ 1100772 h 1100772"/>
                <a:gd name="connsiteX2" fmla="*/ 0 w 103955"/>
                <a:gd name="connsiteY2" fmla="*/ 1100772 h 1100772"/>
                <a:gd name="connsiteX3" fmla="*/ 0 w 103955"/>
                <a:gd name="connsiteY3" fmla="*/ 51927 h 1100772"/>
                <a:gd name="connsiteX4" fmla="*/ 52028 w 103955"/>
                <a:gd name="connsiteY4" fmla="*/ 0 h 1100772"/>
                <a:gd name="connsiteX5" fmla="*/ 103956 w 103955"/>
                <a:gd name="connsiteY5" fmla="*/ 51927 h 110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55" h="1100772">
                  <a:moveTo>
                    <a:pt x="103956" y="51927"/>
                  </a:moveTo>
                  <a:lnTo>
                    <a:pt x="103956" y="1100772"/>
                  </a:lnTo>
                  <a:lnTo>
                    <a:pt x="0" y="1100772"/>
                  </a:lnTo>
                  <a:lnTo>
                    <a:pt x="0" y="51927"/>
                  </a:lnTo>
                  <a:cubicBezTo>
                    <a:pt x="0" y="23236"/>
                    <a:pt x="23337" y="0"/>
                    <a:pt x="52028" y="0"/>
                  </a:cubicBezTo>
                  <a:cubicBezTo>
                    <a:pt x="80719" y="0"/>
                    <a:pt x="103956" y="23236"/>
                    <a:pt x="103956" y="51927"/>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4" name="Freeform: Shape 333">
              <a:extLst>
                <a:ext uri="{FF2B5EF4-FFF2-40B4-BE49-F238E27FC236}">
                  <a16:creationId xmlns:a16="http://schemas.microsoft.com/office/drawing/2014/main" id="{E54EBF4A-8230-DD4D-78A9-39B33EAD79DF}"/>
                </a:ext>
              </a:extLst>
            </p:cNvPr>
            <p:cNvSpPr/>
            <p:nvPr/>
          </p:nvSpPr>
          <p:spPr>
            <a:xfrm>
              <a:off x="11470212" y="7357025"/>
              <a:ext cx="103853" cy="979744"/>
            </a:xfrm>
            <a:custGeom>
              <a:avLst/>
              <a:gdLst>
                <a:gd name="connsiteX0" fmla="*/ 51927 w 103853"/>
                <a:gd name="connsiteY0" fmla="*/ 0 h 979744"/>
                <a:gd name="connsiteX1" fmla="*/ 0 w 103853"/>
                <a:gd name="connsiteY1" fmla="*/ 56069 h 979744"/>
                <a:gd name="connsiteX2" fmla="*/ 0 w 103853"/>
                <a:gd name="connsiteY2" fmla="*/ 923675 h 979744"/>
                <a:gd name="connsiteX3" fmla="*/ 51927 w 103853"/>
                <a:gd name="connsiteY3" fmla="*/ 979744 h 979744"/>
                <a:gd name="connsiteX4" fmla="*/ 103854 w 103853"/>
                <a:gd name="connsiteY4" fmla="*/ 923675 h 979744"/>
                <a:gd name="connsiteX5" fmla="*/ 103854 w 103853"/>
                <a:gd name="connsiteY5" fmla="*/ 56069 h 979744"/>
                <a:gd name="connsiteX6" fmla="*/ 51927 w 103853"/>
                <a:gd name="connsiteY6" fmla="*/ 0 h 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3" h="979744">
                  <a:moveTo>
                    <a:pt x="51927" y="0"/>
                  </a:moveTo>
                  <a:cubicBezTo>
                    <a:pt x="23236" y="0"/>
                    <a:pt x="0" y="25054"/>
                    <a:pt x="0" y="56069"/>
                  </a:cubicBezTo>
                  <a:lnTo>
                    <a:pt x="0" y="923675"/>
                  </a:lnTo>
                  <a:cubicBezTo>
                    <a:pt x="0" y="954589"/>
                    <a:pt x="23236" y="979744"/>
                    <a:pt x="51927" y="979744"/>
                  </a:cubicBezTo>
                  <a:cubicBezTo>
                    <a:pt x="80618" y="979744"/>
                    <a:pt x="103854" y="954690"/>
                    <a:pt x="103854" y="923675"/>
                  </a:cubicBezTo>
                  <a:lnTo>
                    <a:pt x="103854" y="56069"/>
                  </a:lnTo>
                  <a:cubicBezTo>
                    <a:pt x="103854" y="25155"/>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5" name="Freeform: Shape 334">
              <a:extLst>
                <a:ext uri="{FF2B5EF4-FFF2-40B4-BE49-F238E27FC236}">
                  <a16:creationId xmlns:a16="http://schemas.microsoft.com/office/drawing/2014/main" id="{F017135D-3D93-2024-2D32-051F507AFBCF}"/>
                </a:ext>
              </a:extLst>
            </p:cNvPr>
            <p:cNvSpPr/>
            <p:nvPr/>
          </p:nvSpPr>
          <p:spPr>
            <a:xfrm>
              <a:off x="11785108" y="7357025"/>
              <a:ext cx="103854" cy="989644"/>
            </a:xfrm>
            <a:custGeom>
              <a:avLst/>
              <a:gdLst>
                <a:gd name="connsiteX0" fmla="*/ 51927 w 103854"/>
                <a:gd name="connsiteY0" fmla="*/ 0 h 989644"/>
                <a:gd name="connsiteX1" fmla="*/ 0 w 103854"/>
                <a:gd name="connsiteY1" fmla="*/ 51927 h 989644"/>
                <a:gd name="connsiteX2" fmla="*/ 0 w 103854"/>
                <a:gd name="connsiteY2" fmla="*/ 937718 h 989644"/>
                <a:gd name="connsiteX3" fmla="*/ 51927 w 103854"/>
                <a:gd name="connsiteY3" fmla="*/ 989644 h 989644"/>
                <a:gd name="connsiteX4" fmla="*/ 103854 w 103854"/>
                <a:gd name="connsiteY4" fmla="*/ 937718 h 989644"/>
                <a:gd name="connsiteX5" fmla="*/ 103854 w 103854"/>
                <a:gd name="connsiteY5" fmla="*/ 51927 h 989644"/>
                <a:gd name="connsiteX6" fmla="*/ 51927 w 103854"/>
                <a:gd name="connsiteY6" fmla="*/ 0 h 98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989644">
                  <a:moveTo>
                    <a:pt x="51927" y="0"/>
                  </a:moveTo>
                  <a:cubicBezTo>
                    <a:pt x="23236" y="0"/>
                    <a:pt x="0" y="23236"/>
                    <a:pt x="0" y="51927"/>
                  </a:cubicBezTo>
                  <a:lnTo>
                    <a:pt x="0" y="937718"/>
                  </a:lnTo>
                  <a:cubicBezTo>
                    <a:pt x="0" y="966409"/>
                    <a:pt x="23236" y="989644"/>
                    <a:pt x="51927" y="989644"/>
                  </a:cubicBezTo>
                  <a:cubicBezTo>
                    <a:pt x="80618" y="989644"/>
                    <a:pt x="103854" y="966409"/>
                    <a:pt x="103854" y="937718"/>
                  </a:cubicBezTo>
                  <a:lnTo>
                    <a:pt x="103854" y="51927"/>
                  </a:lnTo>
                  <a:cubicBezTo>
                    <a:pt x="103854" y="23236"/>
                    <a:pt x="80618"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36" name="Freeform: Shape 335">
              <a:extLst>
                <a:ext uri="{FF2B5EF4-FFF2-40B4-BE49-F238E27FC236}">
                  <a16:creationId xmlns:a16="http://schemas.microsoft.com/office/drawing/2014/main" id="{7784ED98-C5DE-3F69-6F23-FC36735F62BF}"/>
                </a:ext>
              </a:extLst>
            </p:cNvPr>
            <p:cNvSpPr/>
            <p:nvPr/>
          </p:nvSpPr>
          <p:spPr>
            <a:xfrm>
              <a:off x="9948163" y="7357025"/>
              <a:ext cx="103854" cy="1052280"/>
            </a:xfrm>
            <a:custGeom>
              <a:avLst/>
              <a:gdLst>
                <a:gd name="connsiteX0" fmla="*/ 51927 w 103854"/>
                <a:gd name="connsiteY0" fmla="*/ 0 h 1052280"/>
                <a:gd name="connsiteX1" fmla="*/ 0 w 103854"/>
                <a:gd name="connsiteY1" fmla="*/ 86073 h 1052280"/>
                <a:gd name="connsiteX2" fmla="*/ 0 w 103854"/>
                <a:gd name="connsiteY2" fmla="*/ 966207 h 1052280"/>
                <a:gd name="connsiteX3" fmla="*/ 51927 w 103854"/>
                <a:gd name="connsiteY3" fmla="*/ 1052280 h 1052280"/>
                <a:gd name="connsiteX4" fmla="*/ 103854 w 103854"/>
                <a:gd name="connsiteY4" fmla="*/ 966207 h 1052280"/>
                <a:gd name="connsiteX5" fmla="*/ 103854 w 103854"/>
                <a:gd name="connsiteY5" fmla="*/ 86073 h 1052280"/>
                <a:gd name="connsiteX6" fmla="*/ 51927 w 103854"/>
                <a:gd name="connsiteY6" fmla="*/ 0 h 105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4" h="1052280">
                  <a:moveTo>
                    <a:pt x="51927" y="0"/>
                  </a:moveTo>
                  <a:cubicBezTo>
                    <a:pt x="23236" y="0"/>
                    <a:pt x="0" y="38491"/>
                    <a:pt x="0" y="86073"/>
                  </a:cubicBezTo>
                  <a:lnTo>
                    <a:pt x="0" y="966207"/>
                  </a:lnTo>
                  <a:cubicBezTo>
                    <a:pt x="0" y="1013689"/>
                    <a:pt x="23236" y="1052280"/>
                    <a:pt x="51927" y="1052280"/>
                  </a:cubicBezTo>
                  <a:cubicBezTo>
                    <a:pt x="80619" y="1052280"/>
                    <a:pt x="103854" y="1013790"/>
                    <a:pt x="103854" y="966207"/>
                  </a:cubicBezTo>
                  <a:lnTo>
                    <a:pt x="103854" y="86073"/>
                  </a:lnTo>
                  <a:cubicBezTo>
                    <a:pt x="103854" y="38592"/>
                    <a:pt x="80619" y="0"/>
                    <a:pt x="51927" y="0"/>
                  </a:cubicBezTo>
                  <a:close/>
                </a:path>
              </a:pathLst>
            </a:custGeom>
            <a:gradFill>
              <a:gsLst>
                <a:gs pos="0">
                  <a:schemeClr val="bg2">
                    <a:alpha val="0"/>
                  </a:schemeClr>
                </a:gs>
                <a:gs pos="49000">
                  <a:schemeClr val="bg2">
                    <a:alpha val="47655"/>
                  </a:schemeClr>
                </a:gs>
                <a:gs pos="100000">
                  <a:schemeClr val="bg2"/>
                </a:gs>
              </a:gsLst>
              <a:lin ang="162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13" name="Freeform: Shape 312">
              <a:extLst>
                <a:ext uri="{FF2B5EF4-FFF2-40B4-BE49-F238E27FC236}">
                  <a16:creationId xmlns:a16="http://schemas.microsoft.com/office/drawing/2014/main" id="{54E3A2E5-8BC8-3E1B-99A6-45E0D2CA8C99}"/>
                </a:ext>
              </a:extLst>
            </p:cNvPr>
            <p:cNvSpPr/>
            <p:nvPr/>
          </p:nvSpPr>
          <p:spPr>
            <a:xfrm>
              <a:off x="7860271" y="8457797"/>
              <a:ext cx="202" cy="50714"/>
            </a:xfrm>
            <a:custGeom>
              <a:avLst/>
              <a:gdLst>
                <a:gd name="connsiteX0" fmla="*/ 202 w 202"/>
                <a:gd name="connsiteY0" fmla="*/ 0 h 50714"/>
                <a:gd name="connsiteX1" fmla="*/ 202 w 202"/>
                <a:gd name="connsiteY1" fmla="*/ 50715 h 50714"/>
                <a:gd name="connsiteX2" fmla="*/ 0 w 202"/>
                <a:gd name="connsiteY2" fmla="*/ 47179 h 50714"/>
                <a:gd name="connsiteX3" fmla="*/ 0 w 202"/>
                <a:gd name="connsiteY3" fmla="*/ 0 h 50714"/>
                <a:gd name="connsiteX4" fmla="*/ 202 w 202"/>
                <a:gd name="connsiteY4" fmla="*/ 0 h 5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 h="50714">
                  <a:moveTo>
                    <a:pt x="202" y="0"/>
                  </a:moveTo>
                  <a:lnTo>
                    <a:pt x="202" y="50715"/>
                  </a:lnTo>
                  <a:cubicBezTo>
                    <a:pt x="0" y="49503"/>
                    <a:pt x="0" y="48392"/>
                    <a:pt x="0" y="47179"/>
                  </a:cubicBezTo>
                  <a:lnTo>
                    <a:pt x="0" y="0"/>
                  </a:lnTo>
                  <a:lnTo>
                    <a:pt x="202" y="0"/>
                  </a:lnTo>
                  <a:close/>
                </a:path>
              </a:pathLst>
            </a:custGeom>
            <a:gradFill>
              <a:gsLst>
                <a:gs pos="0">
                  <a:srgbClr val="2AD1D1">
                    <a:alpha val="0"/>
                  </a:srgbClr>
                </a:gs>
                <a:gs pos="50000">
                  <a:srgbClr val="1899CC">
                    <a:alpha val="49804"/>
                  </a:srgbClr>
                </a:gs>
                <a:gs pos="100000">
                  <a:srgbClr val="0661C8"/>
                </a:gs>
              </a:gsLst>
              <a:lin ang="5400000" scaled="1"/>
            </a:gradFill>
            <a:ln w="10098" cap="flat">
              <a:noFill/>
              <a:prstDash val="solid"/>
              <a:miter/>
            </a:ln>
          </p:spPr>
          <p:txBody>
            <a:bodyPr rtlCol="0" anchor="ctr"/>
            <a:lstStyle/>
            <a:p>
              <a:pPr defTabSz="609630"/>
              <a:endParaRPr lang="en-GB" sz="900">
                <a:solidFill>
                  <a:srgbClr val="000000"/>
                </a:solidFill>
                <a:latin typeface="Anova Light"/>
              </a:endParaRPr>
            </a:p>
          </p:txBody>
        </p:sp>
        <p:sp>
          <p:nvSpPr>
            <p:cNvPr id="314" name="Freeform: Shape 313">
              <a:extLst>
                <a:ext uri="{FF2B5EF4-FFF2-40B4-BE49-F238E27FC236}">
                  <a16:creationId xmlns:a16="http://schemas.microsoft.com/office/drawing/2014/main" id="{9717E5E3-EABB-C898-0F54-86DF87FE454A}"/>
                </a:ext>
              </a:extLst>
            </p:cNvPr>
            <p:cNvSpPr/>
            <p:nvPr/>
          </p:nvSpPr>
          <p:spPr>
            <a:xfrm>
              <a:off x="10278921" y="8457797"/>
              <a:ext cx="73849" cy="15457"/>
            </a:xfrm>
            <a:custGeom>
              <a:avLst/>
              <a:gdLst>
                <a:gd name="connsiteX0" fmla="*/ 73850 w 73849"/>
                <a:gd name="connsiteY0" fmla="*/ 0 h 15457"/>
                <a:gd name="connsiteX1" fmla="*/ 36874 w 73849"/>
                <a:gd name="connsiteY1" fmla="*/ 15457 h 15457"/>
                <a:gd name="connsiteX2" fmla="*/ 0 w 73849"/>
                <a:gd name="connsiteY2" fmla="*/ 0 h 15457"/>
                <a:gd name="connsiteX3" fmla="*/ 73850 w 73849"/>
                <a:gd name="connsiteY3" fmla="*/ 0 h 15457"/>
              </a:gdLst>
              <a:ahLst/>
              <a:cxnLst>
                <a:cxn ang="0">
                  <a:pos x="connsiteX0" y="connsiteY0"/>
                </a:cxn>
                <a:cxn ang="0">
                  <a:pos x="connsiteX1" y="connsiteY1"/>
                </a:cxn>
                <a:cxn ang="0">
                  <a:pos x="connsiteX2" y="connsiteY2"/>
                </a:cxn>
                <a:cxn ang="0">
                  <a:pos x="connsiteX3" y="connsiteY3"/>
                </a:cxn>
              </a:cxnLst>
              <a:rect l="l" t="t" r="r" b="b"/>
              <a:pathLst>
                <a:path w="73849" h="15457">
                  <a:moveTo>
                    <a:pt x="73850" y="0"/>
                  </a:moveTo>
                  <a:cubicBezTo>
                    <a:pt x="64454" y="9598"/>
                    <a:pt x="51320" y="15457"/>
                    <a:pt x="36874" y="15457"/>
                  </a:cubicBezTo>
                  <a:cubicBezTo>
                    <a:pt x="22427" y="15457"/>
                    <a:pt x="9395" y="9598"/>
                    <a:pt x="0" y="0"/>
                  </a:cubicBezTo>
                  <a:lnTo>
                    <a:pt x="73850" y="0"/>
                  </a:lnTo>
                  <a:close/>
                </a:path>
              </a:pathLst>
            </a:custGeom>
            <a:gradFill>
              <a:gsLst>
                <a:gs pos="0">
                  <a:srgbClr val="2AD1D1">
                    <a:alpha val="0"/>
                  </a:srgbClr>
                </a:gs>
                <a:gs pos="50000">
                  <a:srgbClr val="1899CC">
                    <a:alpha val="49804"/>
                  </a:srgbClr>
                </a:gs>
                <a:gs pos="100000">
                  <a:srgbClr val="0661C8"/>
                </a:gs>
              </a:gsLst>
              <a:lin ang="5400000" scaled="1"/>
            </a:gradFill>
            <a:ln w="10098" cap="flat">
              <a:noFill/>
              <a:prstDash val="solid"/>
              <a:miter/>
            </a:ln>
          </p:spPr>
          <p:txBody>
            <a:bodyPr rtlCol="0" anchor="ctr"/>
            <a:lstStyle/>
            <a:p>
              <a:pPr defTabSz="609630"/>
              <a:endParaRPr lang="en-GB" sz="900">
                <a:solidFill>
                  <a:srgbClr val="000000"/>
                </a:solidFill>
                <a:latin typeface="Anova Light"/>
              </a:endParaRPr>
            </a:p>
          </p:txBody>
        </p:sp>
      </p:grpSp>
      <p:sp>
        <p:nvSpPr>
          <p:cNvPr id="404" name="Freeform: Shape 403">
            <a:extLst>
              <a:ext uri="{FF2B5EF4-FFF2-40B4-BE49-F238E27FC236}">
                <a16:creationId xmlns:a16="http://schemas.microsoft.com/office/drawing/2014/main" id="{9B20991C-00DD-C07C-8AC1-9E0435FFE8A6}"/>
              </a:ext>
            </a:extLst>
          </p:cNvPr>
          <p:cNvSpPr/>
          <p:nvPr/>
        </p:nvSpPr>
        <p:spPr>
          <a:xfrm>
            <a:off x="867401" y="2369910"/>
            <a:ext cx="10485264" cy="2659969"/>
          </a:xfrm>
          <a:custGeom>
            <a:avLst/>
            <a:gdLst>
              <a:gd name="connsiteX0" fmla="*/ 130323 w 13612767"/>
              <a:gd name="connsiteY0" fmla="*/ 0 h 4005859"/>
              <a:gd name="connsiteX1" fmla="*/ 13482446 w 13612767"/>
              <a:gd name="connsiteY1" fmla="*/ 0 h 4005859"/>
              <a:gd name="connsiteX2" fmla="*/ 13612768 w 13612767"/>
              <a:gd name="connsiteY2" fmla="*/ 130323 h 4005859"/>
              <a:gd name="connsiteX3" fmla="*/ 13612768 w 13612767"/>
              <a:gd name="connsiteY3" fmla="*/ 3875536 h 4005859"/>
              <a:gd name="connsiteX4" fmla="*/ 13482446 w 13612767"/>
              <a:gd name="connsiteY4" fmla="*/ 4005859 h 4005859"/>
              <a:gd name="connsiteX5" fmla="*/ 130323 w 13612767"/>
              <a:gd name="connsiteY5" fmla="*/ 4005859 h 4005859"/>
              <a:gd name="connsiteX6" fmla="*/ 0 w 13612767"/>
              <a:gd name="connsiteY6" fmla="*/ 3875536 h 4005859"/>
              <a:gd name="connsiteX7" fmla="*/ 0 w 13612767"/>
              <a:gd name="connsiteY7" fmla="*/ 130323 h 4005859"/>
              <a:gd name="connsiteX8" fmla="*/ 130323 w 13612767"/>
              <a:gd name="connsiteY8" fmla="*/ 0 h 400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2767" h="4005859">
                <a:moveTo>
                  <a:pt x="130323" y="0"/>
                </a:moveTo>
                <a:lnTo>
                  <a:pt x="13482446" y="0"/>
                </a:lnTo>
                <a:cubicBezTo>
                  <a:pt x="13554376" y="0"/>
                  <a:pt x="13612768" y="58393"/>
                  <a:pt x="13612768" y="130323"/>
                </a:cubicBezTo>
                <a:lnTo>
                  <a:pt x="13612768" y="3875536"/>
                </a:lnTo>
                <a:cubicBezTo>
                  <a:pt x="13612768" y="3947466"/>
                  <a:pt x="13554376" y="4005859"/>
                  <a:pt x="13482446" y="4005859"/>
                </a:cubicBezTo>
                <a:lnTo>
                  <a:pt x="130323" y="4005859"/>
                </a:lnTo>
                <a:cubicBezTo>
                  <a:pt x="58393" y="4005859"/>
                  <a:pt x="0" y="3947466"/>
                  <a:pt x="0" y="3875536"/>
                </a:cubicBezTo>
                <a:lnTo>
                  <a:pt x="0" y="130323"/>
                </a:lnTo>
                <a:cubicBezTo>
                  <a:pt x="0" y="58393"/>
                  <a:pt x="58393" y="0"/>
                  <a:pt x="130323" y="0"/>
                </a:cubicBezTo>
                <a:close/>
              </a:path>
            </a:pathLst>
          </a:custGeom>
          <a:solidFill>
            <a:schemeClr val="bg1"/>
          </a:solidFill>
          <a:ln w="57150" cap="flat">
            <a:solidFill>
              <a:schemeClr val="accent6"/>
            </a:solidFill>
            <a:prstDash val="solid"/>
            <a:miter/>
          </a:ln>
        </p:spPr>
        <p:txBody>
          <a:bodyPr rtlCol="0" anchor="ctr"/>
          <a:lstStyle/>
          <a:p>
            <a:pPr defTabSz="609630"/>
            <a:endParaRPr lang="en-GB" sz="900">
              <a:solidFill>
                <a:srgbClr val="000000"/>
              </a:solidFill>
              <a:latin typeface="Anova Light"/>
            </a:endParaRPr>
          </a:p>
        </p:txBody>
      </p:sp>
      <p:sp>
        <p:nvSpPr>
          <p:cNvPr id="405" name="TextBox 404">
            <a:extLst>
              <a:ext uri="{FF2B5EF4-FFF2-40B4-BE49-F238E27FC236}">
                <a16:creationId xmlns:a16="http://schemas.microsoft.com/office/drawing/2014/main" id="{9E70E2BC-25CD-6375-86D2-C165B26D60C5}"/>
              </a:ext>
            </a:extLst>
          </p:cNvPr>
          <p:cNvSpPr txBox="1"/>
          <p:nvPr/>
        </p:nvSpPr>
        <p:spPr>
          <a:xfrm>
            <a:off x="1076515" y="2643613"/>
            <a:ext cx="1435971" cy="777777"/>
          </a:xfrm>
          <a:prstGeom prst="rect">
            <a:avLst/>
          </a:prstGeom>
          <a:noFill/>
        </p:spPr>
        <p:txBody>
          <a:bodyPr wrap="none" rtlCol="0">
            <a:spAutoFit/>
          </a:bodyPr>
          <a:lstStyle/>
          <a:p>
            <a:pPr defTabSz="609630"/>
            <a:r>
              <a:rPr lang="en-GB" sz="2227" b="1" dirty="0">
                <a:ln/>
                <a:solidFill>
                  <a:srgbClr val="7E889A"/>
                </a:solidFill>
                <a:latin typeface="Anova Bold" panose="020B0503020203020204" pitchFamily="34" charset="0"/>
                <a:sym typeface="AvenirNextW1G-Demi"/>
                <a:rtl val="0"/>
              </a:rPr>
              <a:t>SAS Viya</a:t>
            </a:r>
          </a:p>
          <a:p>
            <a:pPr defTabSz="609630"/>
            <a:r>
              <a:rPr lang="en-GB" sz="2227" b="1" dirty="0">
                <a:ln/>
                <a:solidFill>
                  <a:srgbClr val="7E889A"/>
                </a:solidFill>
                <a:latin typeface="Anova Bold" panose="020B0503020203020204" pitchFamily="34" charset="0"/>
                <a:sym typeface="AvenirNextW1G-Demi"/>
                <a:rtl val="0"/>
              </a:rPr>
              <a:t>Platform </a:t>
            </a:r>
          </a:p>
        </p:txBody>
      </p:sp>
      <p:grpSp>
        <p:nvGrpSpPr>
          <p:cNvPr id="6" name="Group 5">
            <a:extLst>
              <a:ext uri="{FF2B5EF4-FFF2-40B4-BE49-F238E27FC236}">
                <a16:creationId xmlns:a16="http://schemas.microsoft.com/office/drawing/2014/main" id="{F2D1C8A3-0C26-2DE0-CE68-77B4998914AB}"/>
              </a:ext>
            </a:extLst>
          </p:cNvPr>
          <p:cNvGrpSpPr/>
          <p:nvPr/>
        </p:nvGrpSpPr>
        <p:grpSpPr>
          <a:xfrm>
            <a:off x="839259" y="558403"/>
            <a:ext cx="10485185" cy="1701604"/>
            <a:chOff x="1258888" y="837605"/>
            <a:chExt cx="15727778" cy="2552406"/>
          </a:xfrm>
        </p:grpSpPr>
        <p:sp>
          <p:nvSpPr>
            <p:cNvPr id="403" name="Freeform: Shape 402">
              <a:extLst>
                <a:ext uri="{FF2B5EF4-FFF2-40B4-BE49-F238E27FC236}">
                  <a16:creationId xmlns:a16="http://schemas.microsoft.com/office/drawing/2014/main" id="{D804C98D-8FCF-0D53-A2B0-8E8E4AD1A14E}"/>
                </a:ext>
              </a:extLst>
            </p:cNvPr>
            <p:cNvSpPr/>
            <p:nvPr/>
          </p:nvSpPr>
          <p:spPr>
            <a:xfrm>
              <a:off x="3776440" y="1006015"/>
              <a:ext cx="12939002" cy="2221144"/>
            </a:xfrm>
            <a:custGeom>
              <a:avLst/>
              <a:gdLst>
                <a:gd name="connsiteX0" fmla="*/ 0 w 11095114"/>
                <a:gd name="connsiteY0" fmla="*/ 0 h 2221144"/>
                <a:gd name="connsiteX1" fmla="*/ 11095114 w 11095114"/>
                <a:gd name="connsiteY1" fmla="*/ 0 h 2221144"/>
                <a:gd name="connsiteX2" fmla="*/ 11095114 w 11095114"/>
                <a:gd name="connsiteY2" fmla="*/ 2221144 h 2221144"/>
                <a:gd name="connsiteX3" fmla="*/ 0 w 11095114"/>
                <a:gd name="connsiteY3" fmla="*/ 2221144 h 2221144"/>
              </a:gdLst>
              <a:ahLst/>
              <a:cxnLst>
                <a:cxn ang="0">
                  <a:pos x="connsiteX0" y="connsiteY0"/>
                </a:cxn>
                <a:cxn ang="0">
                  <a:pos x="connsiteX1" y="connsiteY1"/>
                </a:cxn>
                <a:cxn ang="0">
                  <a:pos x="connsiteX2" y="connsiteY2"/>
                </a:cxn>
                <a:cxn ang="0">
                  <a:pos x="connsiteX3" y="connsiteY3"/>
                </a:cxn>
              </a:cxnLst>
              <a:rect l="l" t="t" r="r" b="b"/>
              <a:pathLst>
                <a:path w="11095114" h="2221144">
                  <a:moveTo>
                    <a:pt x="0" y="0"/>
                  </a:moveTo>
                  <a:lnTo>
                    <a:pt x="11095114" y="0"/>
                  </a:lnTo>
                  <a:lnTo>
                    <a:pt x="11095114" y="2221144"/>
                  </a:lnTo>
                  <a:lnTo>
                    <a:pt x="0" y="2221144"/>
                  </a:lnTo>
                  <a:close/>
                </a:path>
              </a:pathLst>
            </a:custGeom>
            <a:solidFill>
              <a:schemeClr val="bg2"/>
            </a:solidFill>
            <a:ln w="10098" cap="flat">
              <a:noFill/>
              <a:prstDash val="solid"/>
              <a:miter/>
            </a:ln>
          </p:spPr>
          <p:txBody>
            <a:bodyPr rtlCol="0" anchor="ctr"/>
            <a:lstStyle/>
            <a:p>
              <a:pPr defTabSz="609630"/>
              <a:endParaRPr lang="en-GB" sz="900">
                <a:solidFill>
                  <a:srgbClr val="FFFFFF"/>
                </a:solidFill>
                <a:latin typeface="Anova Light"/>
              </a:endParaRPr>
            </a:p>
          </p:txBody>
        </p:sp>
        <p:sp>
          <p:nvSpPr>
            <p:cNvPr id="407" name="Freeform: Shape 406">
              <a:extLst>
                <a:ext uri="{FF2B5EF4-FFF2-40B4-BE49-F238E27FC236}">
                  <a16:creationId xmlns:a16="http://schemas.microsoft.com/office/drawing/2014/main" id="{641BE758-0232-B12F-6A64-D38F0302BDC2}"/>
                </a:ext>
              </a:extLst>
            </p:cNvPr>
            <p:cNvSpPr/>
            <p:nvPr/>
          </p:nvSpPr>
          <p:spPr>
            <a:xfrm>
              <a:off x="1258888" y="837605"/>
              <a:ext cx="15727778" cy="2552406"/>
            </a:xfrm>
            <a:custGeom>
              <a:avLst/>
              <a:gdLst>
                <a:gd name="connsiteX0" fmla="*/ 13449915 w 13612666"/>
                <a:gd name="connsiteY0" fmla="*/ 0 h 2552406"/>
                <a:gd name="connsiteX1" fmla="*/ 162752 w 13612666"/>
                <a:gd name="connsiteY1" fmla="*/ 0 h 2552406"/>
                <a:gd name="connsiteX2" fmla="*/ 0 w 13612666"/>
                <a:gd name="connsiteY2" fmla="*/ 162752 h 2552406"/>
                <a:gd name="connsiteX3" fmla="*/ 0 w 13612666"/>
                <a:gd name="connsiteY3" fmla="*/ 2389554 h 2552406"/>
                <a:gd name="connsiteX4" fmla="*/ 162752 w 13612666"/>
                <a:gd name="connsiteY4" fmla="*/ 2552407 h 2552406"/>
                <a:gd name="connsiteX5" fmla="*/ 13449915 w 13612666"/>
                <a:gd name="connsiteY5" fmla="*/ 2552407 h 2552406"/>
                <a:gd name="connsiteX6" fmla="*/ 13612667 w 13612666"/>
                <a:gd name="connsiteY6" fmla="*/ 2389655 h 2552406"/>
                <a:gd name="connsiteX7" fmla="*/ 13612667 w 13612666"/>
                <a:gd name="connsiteY7" fmla="*/ 162752 h 2552406"/>
                <a:gd name="connsiteX8" fmla="*/ 13449915 w 13612666"/>
                <a:gd name="connsiteY8" fmla="*/ 0 h 2552406"/>
                <a:gd name="connsiteX9" fmla="*/ 2679396 w 13612666"/>
                <a:gd name="connsiteY9" fmla="*/ 476638 h 2552406"/>
                <a:gd name="connsiteX10" fmla="*/ 2810325 w 13612666"/>
                <a:gd name="connsiteY10" fmla="*/ 345709 h 2552406"/>
                <a:gd name="connsiteX11" fmla="*/ 5006213 w 13612666"/>
                <a:gd name="connsiteY11" fmla="*/ 345709 h 2552406"/>
                <a:gd name="connsiteX12" fmla="*/ 5137142 w 13612666"/>
                <a:gd name="connsiteY12" fmla="*/ 476638 h 2552406"/>
                <a:gd name="connsiteX13" fmla="*/ 5137142 w 13612666"/>
                <a:gd name="connsiteY13" fmla="*/ 1000455 h 2552406"/>
                <a:gd name="connsiteX14" fmla="*/ 5006213 w 13612666"/>
                <a:gd name="connsiteY14" fmla="*/ 1131383 h 2552406"/>
                <a:gd name="connsiteX15" fmla="*/ 2810325 w 13612666"/>
                <a:gd name="connsiteY15" fmla="*/ 1131383 h 2552406"/>
                <a:gd name="connsiteX16" fmla="*/ 2679396 w 13612666"/>
                <a:gd name="connsiteY16" fmla="*/ 1000455 h 2552406"/>
                <a:gd name="connsiteX17" fmla="*/ 2679396 w 13612666"/>
                <a:gd name="connsiteY17" fmla="*/ 476638 h 2552406"/>
                <a:gd name="connsiteX18" fmla="*/ 5143102 w 13612666"/>
                <a:gd name="connsiteY18" fmla="*/ 2104359 h 2552406"/>
                <a:gd name="connsiteX19" fmla="*/ 5011163 w 13612666"/>
                <a:gd name="connsiteY19" fmla="*/ 2236298 h 2552406"/>
                <a:gd name="connsiteX20" fmla="*/ 2811335 w 13612666"/>
                <a:gd name="connsiteY20" fmla="*/ 2236298 h 2552406"/>
                <a:gd name="connsiteX21" fmla="*/ 2679396 w 13612666"/>
                <a:gd name="connsiteY21" fmla="*/ 2104359 h 2552406"/>
                <a:gd name="connsiteX22" fmla="*/ 2679396 w 13612666"/>
                <a:gd name="connsiteY22" fmla="*/ 1576602 h 2552406"/>
                <a:gd name="connsiteX23" fmla="*/ 2811335 w 13612666"/>
                <a:gd name="connsiteY23" fmla="*/ 1444663 h 2552406"/>
                <a:gd name="connsiteX24" fmla="*/ 5011163 w 13612666"/>
                <a:gd name="connsiteY24" fmla="*/ 1444663 h 2552406"/>
                <a:gd name="connsiteX25" fmla="*/ 5143102 w 13612666"/>
                <a:gd name="connsiteY25" fmla="*/ 1576602 h 2552406"/>
                <a:gd name="connsiteX26" fmla="*/ 5143102 w 13612666"/>
                <a:gd name="connsiteY26" fmla="*/ 2104359 h 2552406"/>
                <a:gd name="connsiteX27" fmla="*/ 7878668 w 13612666"/>
                <a:gd name="connsiteY27" fmla="*/ 2104359 h 2552406"/>
                <a:gd name="connsiteX28" fmla="*/ 7746729 w 13612666"/>
                <a:gd name="connsiteY28" fmla="*/ 2236298 h 2552406"/>
                <a:gd name="connsiteX29" fmla="*/ 5552760 w 13612666"/>
                <a:gd name="connsiteY29" fmla="*/ 2236298 h 2552406"/>
                <a:gd name="connsiteX30" fmla="*/ 5420821 w 13612666"/>
                <a:gd name="connsiteY30" fmla="*/ 2104359 h 2552406"/>
                <a:gd name="connsiteX31" fmla="*/ 5420821 w 13612666"/>
                <a:gd name="connsiteY31" fmla="*/ 1576602 h 2552406"/>
                <a:gd name="connsiteX32" fmla="*/ 5552760 w 13612666"/>
                <a:gd name="connsiteY32" fmla="*/ 1444663 h 2552406"/>
                <a:gd name="connsiteX33" fmla="*/ 7746729 w 13612666"/>
                <a:gd name="connsiteY33" fmla="*/ 1444663 h 2552406"/>
                <a:gd name="connsiteX34" fmla="*/ 7878668 w 13612666"/>
                <a:gd name="connsiteY34" fmla="*/ 1576602 h 2552406"/>
                <a:gd name="connsiteX35" fmla="*/ 7878668 w 13612666"/>
                <a:gd name="connsiteY35" fmla="*/ 2104359 h 2552406"/>
                <a:gd name="connsiteX36" fmla="*/ 7878668 w 13612666"/>
                <a:gd name="connsiteY36" fmla="*/ 1000455 h 2552406"/>
                <a:gd name="connsiteX37" fmla="*/ 7747739 w 13612666"/>
                <a:gd name="connsiteY37" fmla="*/ 1131383 h 2552406"/>
                <a:gd name="connsiteX38" fmla="*/ 5545891 w 13612666"/>
                <a:gd name="connsiteY38" fmla="*/ 1131383 h 2552406"/>
                <a:gd name="connsiteX39" fmla="*/ 5414962 w 13612666"/>
                <a:gd name="connsiteY39" fmla="*/ 1000455 h 2552406"/>
                <a:gd name="connsiteX40" fmla="*/ 5414962 w 13612666"/>
                <a:gd name="connsiteY40" fmla="*/ 476638 h 2552406"/>
                <a:gd name="connsiteX41" fmla="*/ 5545891 w 13612666"/>
                <a:gd name="connsiteY41" fmla="*/ 345709 h 2552406"/>
                <a:gd name="connsiteX42" fmla="*/ 7747739 w 13612666"/>
                <a:gd name="connsiteY42" fmla="*/ 345709 h 2552406"/>
                <a:gd name="connsiteX43" fmla="*/ 7878668 w 13612666"/>
                <a:gd name="connsiteY43" fmla="*/ 476638 h 2552406"/>
                <a:gd name="connsiteX44" fmla="*/ 7878668 w 13612666"/>
                <a:gd name="connsiteY44" fmla="*/ 1000455 h 2552406"/>
                <a:gd name="connsiteX45" fmla="*/ 8150426 w 13612666"/>
                <a:gd name="connsiteY45" fmla="*/ 476638 h 2552406"/>
                <a:gd name="connsiteX46" fmla="*/ 8281355 w 13612666"/>
                <a:gd name="connsiteY46" fmla="*/ 345709 h 2552406"/>
                <a:gd name="connsiteX47" fmla="*/ 10483204 w 13612666"/>
                <a:gd name="connsiteY47" fmla="*/ 345709 h 2552406"/>
                <a:gd name="connsiteX48" fmla="*/ 10614132 w 13612666"/>
                <a:gd name="connsiteY48" fmla="*/ 476638 h 2552406"/>
                <a:gd name="connsiteX49" fmla="*/ 10614132 w 13612666"/>
                <a:gd name="connsiteY49" fmla="*/ 1000455 h 2552406"/>
                <a:gd name="connsiteX50" fmla="*/ 10483204 w 13612666"/>
                <a:gd name="connsiteY50" fmla="*/ 1131383 h 2552406"/>
                <a:gd name="connsiteX51" fmla="*/ 8281355 w 13612666"/>
                <a:gd name="connsiteY51" fmla="*/ 1131383 h 2552406"/>
                <a:gd name="connsiteX52" fmla="*/ 8150426 w 13612666"/>
                <a:gd name="connsiteY52" fmla="*/ 1000455 h 2552406"/>
                <a:gd name="connsiteX53" fmla="*/ 8150426 w 13612666"/>
                <a:gd name="connsiteY53" fmla="*/ 476638 h 2552406"/>
                <a:gd name="connsiteX54" fmla="*/ 10620093 w 13612666"/>
                <a:gd name="connsiteY54" fmla="*/ 2104359 h 2552406"/>
                <a:gd name="connsiteX55" fmla="*/ 10488154 w 13612666"/>
                <a:gd name="connsiteY55" fmla="*/ 2236298 h 2552406"/>
                <a:gd name="connsiteX56" fmla="*/ 8288326 w 13612666"/>
                <a:gd name="connsiteY56" fmla="*/ 2236298 h 2552406"/>
                <a:gd name="connsiteX57" fmla="*/ 8156387 w 13612666"/>
                <a:gd name="connsiteY57" fmla="*/ 2104359 h 2552406"/>
                <a:gd name="connsiteX58" fmla="*/ 8156387 w 13612666"/>
                <a:gd name="connsiteY58" fmla="*/ 1576602 h 2552406"/>
                <a:gd name="connsiteX59" fmla="*/ 8288326 w 13612666"/>
                <a:gd name="connsiteY59" fmla="*/ 1444663 h 2552406"/>
                <a:gd name="connsiteX60" fmla="*/ 10488154 w 13612666"/>
                <a:gd name="connsiteY60" fmla="*/ 1444663 h 2552406"/>
                <a:gd name="connsiteX61" fmla="*/ 10620093 w 13612666"/>
                <a:gd name="connsiteY61" fmla="*/ 1576602 h 2552406"/>
                <a:gd name="connsiteX62" fmla="*/ 10620093 w 13612666"/>
                <a:gd name="connsiteY62" fmla="*/ 2104359 h 2552406"/>
                <a:gd name="connsiteX63" fmla="*/ 10885992 w 13612666"/>
                <a:gd name="connsiteY63" fmla="*/ 476638 h 2552406"/>
                <a:gd name="connsiteX64" fmla="*/ 11016921 w 13612666"/>
                <a:gd name="connsiteY64" fmla="*/ 345709 h 2552406"/>
                <a:gd name="connsiteX65" fmla="*/ 13218769 w 13612666"/>
                <a:gd name="connsiteY65" fmla="*/ 345709 h 2552406"/>
                <a:gd name="connsiteX66" fmla="*/ 13349698 w 13612666"/>
                <a:gd name="connsiteY66" fmla="*/ 476638 h 2552406"/>
                <a:gd name="connsiteX67" fmla="*/ 13349698 w 13612666"/>
                <a:gd name="connsiteY67" fmla="*/ 1000455 h 2552406"/>
                <a:gd name="connsiteX68" fmla="*/ 13218769 w 13612666"/>
                <a:gd name="connsiteY68" fmla="*/ 1131383 h 2552406"/>
                <a:gd name="connsiteX69" fmla="*/ 11016921 w 13612666"/>
                <a:gd name="connsiteY69" fmla="*/ 1131383 h 2552406"/>
                <a:gd name="connsiteX70" fmla="*/ 10885992 w 13612666"/>
                <a:gd name="connsiteY70" fmla="*/ 1000455 h 2552406"/>
                <a:gd name="connsiteX71" fmla="*/ 10885992 w 13612666"/>
                <a:gd name="connsiteY71" fmla="*/ 476638 h 2552406"/>
                <a:gd name="connsiteX72" fmla="*/ 13355659 w 13612666"/>
                <a:gd name="connsiteY72" fmla="*/ 2104359 h 2552406"/>
                <a:gd name="connsiteX73" fmla="*/ 13223719 w 13612666"/>
                <a:gd name="connsiteY73" fmla="*/ 2236298 h 2552406"/>
                <a:gd name="connsiteX74" fmla="*/ 11023891 w 13612666"/>
                <a:gd name="connsiteY74" fmla="*/ 2236298 h 2552406"/>
                <a:gd name="connsiteX75" fmla="*/ 10891952 w 13612666"/>
                <a:gd name="connsiteY75" fmla="*/ 2104359 h 2552406"/>
                <a:gd name="connsiteX76" fmla="*/ 10891952 w 13612666"/>
                <a:gd name="connsiteY76" fmla="*/ 1576602 h 2552406"/>
                <a:gd name="connsiteX77" fmla="*/ 11023891 w 13612666"/>
                <a:gd name="connsiteY77" fmla="*/ 1444663 h 2552406"/>
                <a:gd name="connsiteX78" fmla="*/ 13223719 w 13612666"/>
                <a:gd name="connsiteY78" fmla="*/ 1444663 h 2552406"/>
                <a:gd name="connsiteX79" fmla="*/ 13355659 w 13612666"/>
                <a:gd name="connsiteY79" fmla="*/ 1576602 h 2552406"/>
                <a:gd name="connsiteX80" fmla="*/ 13355659 w 13612666"/>
                <a:gd name="connsiteY80" fmla="*/ 2104359 h 255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3612666" h="2552406">
                  <a:moveTo>
                    <a:pt x="13449915" y="0"/>
                  </a:moveTo>
                  <a:lnTo>
                    <a:pt x="162752" y="0"/>
                  </a:lnTo>
                  <a:cubicBezTo>
                    <a:pt x="72839" y="0"/>
                    <a:pt x="0" y="72839"/>
                    <a:pt x="0" y="162752"/>
                  </a:cubicBezTo>
                  <a:lnTo>
                    <a:pt x="0" y="2389554"/>
                  </a:lnTo>
                  <a:cubicBezTo>
                    <a:pt x="0" y="2479466"/>
                    <a:pt x="72839" y="2552407"/>
                    <a:pt x="162752" y="2552407"/>
                  </a:cubicBezTo>
                  <a:lnTo>
                    <a:pt x="13449915" y="2552407"/>
                  </a:lnTo>
                  <a:cubicBezTo>
                    <a:pt x="13539828" y="2552407"/>
                    <a:pt x="13612667" y="2479567"/>
                    <a:pt x="13612667" y="2389655"/>
                  </a:cubicBezTo>
                  <a:lnTo>
                    <a:pt x="13612667" y="162752"/>
                  </a:lnTo>
                  <a:cubicBezTo>
                    <a:pt x="13612667" y="72839"/>
                    <a:pt x="13539828" y="0"/>
                    <a:pt x="13449915" y="0"/>
                  </a:cubicBezTo>
                  <a:close/>
                  <a:moveTo>
                    <a:pt x="2679396" y="476638"/>
                  </a:moveTo>
                  <a:cubicBezTo>
                    <a:pt x="2679396" y="404304"/>
                    <a:pt x="2737990" y="345709"/>
                    <a:pt x="2810325" y="345709"/>
                  </a:cubicBezTo>
                  <a:lnTo>
                    <a:pt x="5006213" y="345709"/>
                  </a:lnTo>
                  <a:cubicBezTo>
                    <a:pt x="5078547" y="345709"/>
                    <a:pt x="5137142" y="404304"/>
                    <a:pt x="5137142" y="476638"/>
                  </a:cubicBezTo>
                  <a:lnTo>
                    <a:pt x="5137142" y="1000455"/>
                  </a:lnTo>
                  <a:cubicBezTo>
                    <a:pt x="5137142" y="1072789"/>
                    <a:pt x="5078547" y="1131383"/>
                    <a:pt x="5006213" y="1131383"/>
                  </a:cubicBezTo>
                  <a:lnTo>
                    <a:pt x="2810325" y="1131383"/>
                  </a:lnTo>
                  <a:cubicBezTo>
                    <a:pt x="2737990" y="1131383"/>
                    <a:pt x="2679396" y="1072789"/>
                    <a:pt x="2679396" y="1000455"/>
                  </a:cubicBezTo>
                  <a:lnTo>
                    <a:pt x="2679396" y="476638"/>
                  </a:lnTo>
                  <a:close/>
                  <a:moveTo>
                    <a:pt x="5143102" y="2104359"/>
                  </a:moveTo>
                  <a:cubicBezTo>
                    <a:pt x="5143102" y="2177198"/>
                    <a:pt x="5084002" y="2236298"/>
                    <a:pt x="5011163" y="2236298"/>
                  </a:cubicBezTo>
                  <a:lnTo>
                    <a:pt x="2811335" y="2236298"/>
                  </a:lnTo>
                  <a:cubicBezTo>
                    <a:pt x="2738496" y="2236298"/>
                    <a:pt x="2679396" y="2177198"/>
                    <a:pt x="2679396" y="2104359"/>
                  </a:cubicBezTo>
                  <a:lnTo>
                    <a:pt x="2679396" y="1576602"/>
                  </a:lnTo>
                  <a:cubicBezTo>
                    <a:pt x="2679396" y="1503763"/>
                    <a:pt x="2738496" y="1444663"/>
                    <a:pt x="2811335" y="1444663"/>
                  </a:cubicBezTo>
                  <a:lnTo>
                    <a:pt x="5011163" y="1444663"/>
                  </a:lnTo>
                  <a:cubicBezTo>
                    <a:pt x="5084002" y="1444663"/>
                    <a:pt x="5143102" y="1503763"/>
                    <a:pt x="5143102" y="1576602"/>
                  </a:cubicBezTo>
                  <a:lnTo>
                    <a:pt x="5143102" y="2104359"/>
                  </a:lnTo>
                  <a:close/>
                  <a:moveTo>
                    <a:pt x="7878668" y="2104359"/>
                  </a:moveTo>
                  <a:cubicBezTo>
                    <a:pt x="7878668" y="2177198"/>
                    <a:pt x="7819568" y="2236298"/>
                    <a:pt x="7746729" y="2236298"/>
                  </a:cubicBezTo>
                  <a:lnTo>
                    <a:pt x="5552760" y="2236298"/>
                  </a:lnTo>
                  <a:cubicBezTo>
                    <a:pt x="5479921" y="2236298"/>
                    <a:pt x="5420821" y="2177198"/>
                    <a:pt x="5420821" y="2104359"/>
                  </a:cubicBezTo>
                  <a:lnTo>
                    <a:pt x="5420821" y="1576602"/>
                  </a:lnTo>
                  <a:cubicBezTo>
                    <a:pt x="5420821" y="1503763"/>
                    <a:pt x="5479921" y="1444663"/>
                    <a:pt x="5552760" y="1444663"/>
                  </a:cubicBezTo>
                  <a:lnTo>
                    <a:pt x="7746729" y="1444663"/>
                  </a:lnTo>
                  <a:cubicBezTo>
                    <a:pt x="7819568" y="1444663"/>
                    <a:pt x="7878668" y="1503763"/>
                    <a:pt x="7878668" y="1576602"/>
                  </a:cubicBezTo>
                  <a:lnTo>
                    <a:pt x="7878668" y="2104359"/>
                  </a:lnTo>
                  <a:close/>
                  <a:moveTo>
                    <a:pt x="7878668" y="1000455"/>
                  </a:moveTo>
                  <a:cubicBezTo>
                    <a:pt x="7878668" y="1072789"/>
                    <a:pt x="7820073" y="1131383"/>
                    <a:pt x="7747739" y="1131383"/>
                  </a:cubicBezTo>
                  <a:lnTo>
                    <a:pt x="5545891" y="1131383"/>
                  </a:lnTo>
                  <a:cubicBezTo>
                    <a:pt x="5473556" y="1131383"/>
                    <a:pt x="5414962" y="1072789"/>
                    <a:pt x="5414962" y="1000455"/>
                  </a:cubicBezTo>
                  <a:lnTo>
                    <a:pt x="5414962" y="476638"/>
                  </a:lnTo>
                  <a:cubicBezTo>
                    <a:pt x="5414962" y="404304"/>
                    <a:pt x="5473556" y="345709"/>
                    <a:pt x="5545891" y="345709"/>
                  </a:cubicBezTo>
                  <a:lnTo>
                    <a:pt x="7747739" y="345709"/>
                  </a:lnTo>
                  <a:cubicBezTo>
                    <a:pt x="7820073" y="345709"/>
                    <a:pt x="7878668" y="404304"/>
                    <a:pt x="7878668" y="476638"/>
                  </a:cubicBezTo>
                  <a:lnTo>
                    <a:pt x="7878668" y="1000455"/>
                  </a:lnTo>
                  <a:close/>
                  <a:moveTo>
                    <a:pt x="8150426" y="476638"/>
                  </a:moveTo>
                  <a:cubicBezTo>
                    <a:pt x="8150426" y="404304"/>
                    <a:pt x="8209021" y="345709"/>
                    <a:pt x="8281355" y="345709"/>
                  </a:cubicBezTo>
                  <a:lnTo>
                    <a:pt x="10483204" y="345709"/>
                  </a:lnTo>
                  <a:cubicBezTo>
                    <a:pt x="10555537" y="345709"/>
                    <a:pt x="10614132" y="404304"/>
                    <a:pt x="10614132" y="476638"/>
                  </a:cubicBezTo>
                  <a:lnTo>
                    <a:pt x="10614132" y="1000455"/>
                  </a:lnTo>
                  <a:cubicBezTo>
                    <a:pt x="10614132" y="1072789"/>
                    <a:pt x="10555537" y="1131383"/>
                    <a:pt x="10483204" y="1131383"/>
                  </a:cubicBezTo>
                  <a:lnTo>
                    <a:pt x="8281355" y="1131383"/>
                  </a:lnTo>
                  <a:cubicBezTo>
                    <a:pt x="8209021" y="1131383"/>
                    <a:pt x="8150426" y="1072789"/>
                    <a:pt x="8150426" y="1000455"/>
                  </a:cubicBezTo>
                  <a:lnTo>
                    <a:pt x="8150426" y="476638"/>
                  </a:lnTo>
                  <a:close/>
                  <a:moveTo>
                    <a:pt x="10620093" y="2104359"/>
                  </a:moveTo>
                  <a:cubicBezTo>
                    <a:pt x="10620093" y="2177198"/>
                    <a:pt x="10560993" y="2236298"/>
                    <a:pt x="10488154" y="2236298"/>
                  </a:cubicBezTo>
                  <a:lnTo>
                    <a:pt x="8288326" y="2236298"/>
                  </a:lnTo>
                  <a:cubicBezTo>
                    <a:pt x="8215487" y="2236298"/>
                    <a:pt x="8156387" y="2177198"/>
                    <a:pt x="8156387" y="2104359"/>
                  </a:cubicBezTo>
                  <a:lnTo>
                    <a:pt x="8156387" y="1576602"/>
                  </a:lnTo>
                  <a:cubicBezTo>
                    <a:pt x="8156387" y="1503763"/>
                    <a:pt x="8215487" y="1444663"/>
                    <a:pt x="8288326" y="1444663"/>
                  </a:cubicBezTo>
                  <a:lnTo>
                    <a:pt x="10488154" y="1444663"/>
                  </a:lnTo>
                  <a:cubicBezTo>
                    <a:pt x="10560993" y="1444663"/>
                    <a:pt x="10620093" y="1503763"/>
                    <a:pt x="10620093" y="1576602"/>
                  </a:cubicBezTo>
                  <a:lnTo>
                    <a:pt x="10620093" y="2104359"/>
                  </a:lnTo>
                  <a:close/>
                  <a:moveTo>
                    <a:pt x="10885992" y="476638"/>
                  </a:moveTo>
                  <a:cubicBezTo>
                    <a:pt x="10885992" y="404304"/>
                    <a:pt x="10944586" y="345709"/>
                    <a:pt x="11016921" y="345709"/>
                  </a:cubicBezTo>
                  <a:lnTo>
                    <a:pt x="13218769" y="345709"/>
                  </a:lnTo>
                  <a:cubicBezTo>
                    <a:pt x="13291103" y="345709"/>
                    <a:pt x="13349698" y="404304"/>
                    <a:pt x="13349698" y="476638"/>
                  </a:cubicBezTo>
                  <a:lnTo>
                    <a:pt x="13349698" y="1000455"/>
                  </a:lnTo>
                  <a:cubicBezTo>
                    <a:pt x="13349698" y="1072789"/>
                    <a:pt x="13291103" y="1131383"/>
                    <a:pt x="13218769" y="1131383"/>
                  </a:cubicBezTo>
                  <a:lnTo>
                    <a:pt x="11016921" y="1131383"/>
                  </a:lnTo>
                  <a:cubicBezTo>
                    <a:pt x="10944586" y="1131383"/>
                    <a:pt x="10885992" y="1072789"/>
                    <a:pt x="10885992" y="1000455"/>
                  </a:cubicBezTo>
                  <a:lnTo>
                    <a:pt x="10885992" y="476638"/>
                  </a:lnTo>
                  <a:close/>
                  <a:moveTo>
                    <a:pt x="13355659" y="2104359"/>
                  </a:moveTo>
                  <a:cubicBezTo>
                    <a:pt x="13355659" y="2177198"/>
                    <a:pt x="13296559" y="2236298"/>
                    <a:pt x="13223719" y="2236298"/>
                  </a:cubicBezTo>
                  <a:lnTo>
                    <a:pt x="11023891" y="2236298"/>
                  </a:lnTo>
                  <a:cubicBezTo>
                    <a:pt x="10951052" y="2236298"/>
                    <a:pt x="10891952" y="2177198"/>
                    <a:pt x="10891952" y="2104359"/>
                  </a:cubicBezTo>
                  <a:lnTo>
                    <a:pt x="10891952" y="1576602"/>
                  </a:lnTo>
                  <a:cubicBezTo>
                    <a:pt x="10891952" y="1503763"/>
                    <a:pt x="10951052" y="1444663"/>
                    <a:pt x="11023891" y="1444663"/>
                  </a:cubicBezTo>
                  <a:lnTo>
                    <a:pt x="13223719" y="1444663"/>
                  </a:lnTo>
                  <a:cubicBezTo>
                    <a:pt x="13296559" y="1444663"/>
                    <a:pt x="13355659" y="1503763"/>
                    <a:pt x="13355659" y="1576602"/>
                  </a:cubicBezTo>
                  <a:lnTo>
                    <a:pt x="13355659" y="2104359"/>
                  </a:lnTo>
                  <a:close/>
                </a:path>
              </a:pathLst>
            </a:custGeom>
            <a:solidFill>
              <a:schemeClr val="bg2"/>
            </a:solidFill>
            <a:ln w="10098" cap="flat">
              <a:noFill/>
              <a:prstDash val="solid"/>
              <a:miter/>
            </a:ln>
          </p:spPr>
          <p:txBody>
            <a:bodyPr rtlCol="0" anchor="ctr"/>
            <a:lstStyle/>
            <a:p>
              <a:pPr defTabSz="609630"/>
              <a:endParaRPr lang="en-GB" sz="900">
                <a:solidFill>
                  <a:srgbClr val="000000"/>
                </a:solidFill>
                <a:latin typeface="Anova Light"/>
              </a:endParaRPr>
            </a:p>
          </p:txBody>
        </p:sp>
        <p:sp>
          <p:nvSpPr>
            <p:cNvPr id="408" name="TextBox 407">
              <a:extLst>
                <a:ext uri="{FF2B5EF4-FFF2-40B4-BE49-F238E27FC236}">
                  <a16:creationId xmlns:a16="http://schemas.microsoft.com/office/drawing/2014/main" id="{76D36ED9-323E-C30D-43EF-F86FC636FC8B}"/>
                </a:ext>
              </a:extLst>
            </p:cNvPr>
            <p:cNvSpPr txBox="1"/>
            <p:nvPr/>
          </p:nvSpPr>
          <p:spPr>
            <a:xfrm>
              <a:off x="1572558" y="1100719"/>
              <a:ext cx="2234459" cy="1166666"/>
            </a:xfrm>
            <a:prstGeom prst="rect">
              <a:avLst/>
            </a:prstGeom>
            <a:solidFill>
              <a:schemeClr val="bg2"/>
            </a:solidFill>
          </p:spPr>
          <p:txBody>
            <a:bodyPr wrap="none" rtlCol="0">
              <a:spAutoFit/>
            </a:bodyPr>
            <a:lstStyle/>
            <a:p>
              <a:pPr defTabSz="609630"/>
              <a:r>
                <a:rPr lang="en-GB" sz="2227" b="1" dirty="0">
                  <a:ln/>
                  <a:solidFill>
                    <a:srgbClr val="FFFFFF"/>
                  </a:solidFill>
                  <a:latin typeface="Anova Bold" panose="020B0503020203020204" pitchFamily="34" charset="0"/>
                  <a:sym typeface="AvenirNextW1G-Demi"/>
                  <a:rtl val="0"/>
                </a:rPr>
                <a:t>SAS </a:t>
              </a:r>
            </a:p>
            <a:p>
              <a:pPr defTabSz="609630"/>
              <a:r>
                <a:rPr lang="en-GB" sz="2227" b="1" dirty="0">
                  <a:ln/>
                  <a:solidFill>
                    <a:srgbClr val="FFFFFF"/>
                  </a:solidFill>
                  <a:latin typeface="Anova Bold" panose="020B0503020203020204" pitchFamily="34" charset="0"/>
                  <a:sym typeface="AvenirNextW1G-Demi"/>
                  <a:rtl val="0"/>
                </a:rPr>
                <a:t>Solutions</a:t>
              </a:r>
            </a:p>
          </p:txBody>
        </p:sp>
        <p:sp>
          <p:nvSpPr>
            <p:cNvPr id="8" name="TextBox 7">
              <a:extLst>
                <a:ext uri="{FF2B5EF4-FFF2-40B4-BE49-F238E27FC236}">
                  <a16:creationId xmlns:a16="http://schemas.microsoft.com/office/drawing/2014/main" id="{A6F8D07D-F84E-E6CF-C289-2B68AFB8565F}"/>
                </a:ext>
              </a:extLst>
            </p:cNvPr>
            <p:cNvSpPr txBox="1"/>
            <p:nvPr/>
          </p:nvSpPr>
          <p:spPr>
            <a:xfrm>
              <a:off x="4480024" y="1197025"/>
              <a:ext cx="2507133" cy="553998"/>
            </a:xfrm>
            <a:prstGeom prst="rect">
              <a:avLst/>
            </a:prstGeom>
            <a:noFill/>
          </p:spPr>
          <p:txBody>
            <a:bodyPr wrap="square" lIns="0" tIns="0" rIns="0" bIns="0">
              <a:spAutoFit/>
            </a:bodyPr>
            <a:lstStyle/>
            <a:p>
              <a:pPr algn="ctr" defTabSz="609630"/>
              <a:r>
                <a:rPr lang="en-US" sz="1200" dirty="0">
                  <a:solidFill>
                    <a:srgbClr val="FFFFFF"/>
                  </a:solidFill>
                  <a:latin typeface="Anova Light"/>
                </a:rPr>
                <a:t>Fraud &amp; Security</a:t>
              </a:r>
              <a:br>
                <a:rPr lang="en-US" sz="1200" dirty="0">
                  <a:solidFill>
                    <a:srgbClr val="FFFFFF"/>
                  </a:solidFill>
                  <a:latin typeface="Anova Light"/>
                </a:rPr>
              </a:br>
              <a:r>
                <a:rPr lang="en-US" sz="1200" dirty="0">
                  <a:solidFill>
                    <a:srgbClr val="FFFFFF"/>
                  </a:solidFill>
                  <a:latin typeface="Anova Light"/>
                </a:rPr>
                <a:t>Intelligence</a:t>
              </a:r>
              <a:endParaRPr lang="en-GB" sz="1200" dirty="0">
                <a:solidFill>
                  <a:srgbClr val="FFFFFF"/>
                </a:solidFill>
                <a:latin typeface="Anova Light"/>
              </a:endParaRPr>
            </a:p>
          </p:txBody>
        </p:sp>
        <p:sp>
          <p:nvSpPr>
            <p:cNvPr id="9" name="TextBox 8">
              <a:extLst>
                <a:ext uri="{FF2B5EF4-FFF2-40B4-BE49-F238E27FC236}">
                  <a16:creationId xmlns:a16="http://schemas.microsoft.com/office/drawing/2014/main" id="{F5884348-F8AA-1C81-20A8-1F0DA31B46B4}"/>
                </a:ext>
              </a:extLst>
            </p:cNvPr>
            <p:cNvSpPr txBox="1"/>
            <p:nvPr/>
          </p:nvSpPr>
          <p:spPr>
            <a:xfrm>
              <a:off x="7682739" y="1197025"/>
              <a:ext cx="2507133" cy="276999"/>
            </a:xfrm>
            <a:prstGeom prst="rect">
              <a:avLst/>
            </a:prstGeom>
            <a:noFill/>
          </p:spPr>
          <p:txBody>
            <a:bodyPr wrap="square" lIns="0" tIns="0" rIns="0" bIns="0">
              <a:spAutoFit/>
            </a:bodyPr>
            <a:lstStyle/>
            <a:p>
              <a:pPr algn="ctr" defTabSz="609630"/>
              <a:r>
                <a:rPr lang="en-US" sz="1200" dirty="0">
                  <a:solidFill>
                    <a:srgbClr val="FFFFFF"/>
                  </a:solidFill>
                  <a:latin typeface="Anova Light"/>
                </a:rPr>
                <a:t>Risk Management</a:t>
              </a:r>
              <a:endParaRPr lang="en-GB" sz="1200" dirty="0">
                <a:solidFill>
                  <a:srgbClr val="FFFFFF"/>
                </a:solidFill>
                <a:latin typeface="Anova Light"/>
              </a:endParaRPr>
            </a:p>
          </p:txBody>
        </p:sp>
        <p:sp>
          <p:nvSpPr>
            <p:cNvPr id="10" name="TextBox 9">
              <a:extLst>
                <a:ext uri="{FF2B5EF4-FFF2-40B4-BE49-F238E27FC236}">
                  <a16:creationId xmlns:a16="http://schemas.microsoft.com/office/drawing/2014/main" id="{BD41328D-C376-FC9B-672B-01128ED39770}"/>
                </a:ext>
              </a:extLst>
            </p:cNvPr>
            <p:cNvSpPr txBox="1"/>
            <p:nvPr/>
          </p:nvSpPr>
          <p:spPr>
            <a:xfrm>
              <a:off x="10885452" y="1197025"/>
              <a:ext cx="2507133" cy="276999"/>
            </a:xfrm>
            <a:prstGeom prst="rect">
              <a:avLst/>
            </a:prstGeom>
            <a:noFill/>
          </p:spPr>
          <p:txBody>
            <a:bodyPr wrap="square" lIns="0" tIns="0" rIns="0" bIns="0">
              <a:spAutoFit/>
            </a:bodyPr>
            <a:lstStyle/>
            <a:p>
              <a:pPr algn="ctr" defTabSz="609630"/>
              <a:r>
                <a:rPr lang="en-US" sz="1200" dirty="0">
                  <a:solidFill>
                    <a:srgbClr val="FFFFFF"/>
                  </a:solidFill>
                  <a:latin typeface="Anova Light"/>
                </a:rPr>
                <a:t>Customer Intelligence</a:t>
              </a:r>
              <a:endParaRPr lang="en-GB" sz="1200" dirty="0">
                <a:solidFill>
                  <a:srgbClr val="FFFFFF"/>
                </a:solidFill>
                <a:latin typeface="Anova Light"/>
              </a:endParaRPr>
            </a:p>
          </p:txBody>
        </p:sp>
        <p:sp>
          <p:nvSpPr>
            <p:cNvPr id="11" name="TextBox 10">
              <a:extLst>
                <a:ext uri="{FF2B5EF4-FFF2-40B4-BE49-F238E27FC236}">
                  <a16:creationId xmlns:a16="http://schemas.microsoft.com/office/drawing/2014/main" id="{D7C8510E-60F3-1209-DEA8-D0DFC2CC2BEA}"/>
                </a:ext>
              </a:extLst>
            </p:cNvPr>
            <p:cNvSpPr txBox="1"/>
            <p:nvPr/>
          </p:nvSpPr>
          <p:spPr>
            <a:xfrm>
              <a:off x="14088166" y="1197025"/>
              <a:ext cx="2507133" cy="276999"/>
            </a:xfrm>
            <a:prstGeom prst="rect">
              <a:avLst/>
            </a:prstGeom>
            <a:noFill/>
          </p:spPr>
          <p:txBody>
            <a:bodyPr wrap="square" lIns="0" tIns="0" rIns="0" bIns="0">
              <a:spAutoFit/>
            </a:bodyPr>
            <a:lstStyle/>
            <a:p>
              <a:pPr algn="ctr" defTabSz="609630"/>
              <a:r>
                <a:rPr lang="en-US" sz="1200" dirty="0">
                  <a:solidFill>
                    <a:srgbClr val="FFFFFF"/>
                  </a:solidFill>
                  <a:latin typeface="Anova Light"/>
                </a:rPr>
                <a:t>IoT</a:t>
              </a:r>
              <a:endParaRPr lang="en-GB" sz="1200" dirty="0">
                <a:solidFill>
                  <a:srgbClr val="FFFFFF"/>
                </a:solidFill>
                <a:latin typeface="Anova Light"/>
              </a:endParaRPr>
            </a:p>
          </p:txBody>
        </p:sp>
        <p:sp>
          <p:nvSpPr>
            <p:cNvPr id="13" name="TextBox 12">
              <a:extLst>
                <a:ext uri="{FF2B5EF4-FFF2-40B4-BE49-F238E27FC236}">
                  <a16:creationId xmlns:a16="http://schemas.microsoft.com/office/drawing/2014/main" id="{3BAE1462-DE24-BDD8-397F-69D02ED5613F}"/>
                </a:ext>
              </a:extLst>
            </p:cNvPr>
            <p:cNvSpPr txBox="1"/>
            <p:nvPr/>
          </p:nvSpPr>
          <p:spPr>
            <a:xfrm>
              <a:off x="4480024" y="2400164"/>
              <a:ext cx="2507133" cy="276999"/>
            </a:xfrm>
            <a:prstGeom prst="rect">
              <a:avLst/>
            </a:prstGeom>
            <a:noFill/>
          </p:spPr>
          <p:txBody>
            <a:bodyPr wrap="square" lIns="0" tIns="0" rIns="0" bIns="0">
              <a:spAutoFit/>
            </a:bodyPr>
            <a:lstStyle/>
            <a:p>
              <a:pPr algn="ctr" defTabSz="609630"/>
              <a:r>
                <a:rPr lang="en-US" sz="1200" dirty="0">
                  <a:solidFill>
                    <a:srgbClr val="FFFFFF"/>
                  </a:solidFill>
                  <a:latin typeface="Anova Light"/>
                </a:rPr>
                <a:t>Clinical Innovation</a:t>
              </a:r>
              <a:endParaRPr lang="en-GB" sz="1200" dirty="0">
                <a:solidFill>
                  <a:srgbClr val="FFFFFF"/>
                </a:solidFill>
                <a:latin typeface="Anova Light"/>
              </a:endParaRPr>
            </a:p>
          </p:txBody>
        </p:sp>
        <p:sp>
          <p:nvSpPr>
            <p:cNvPr id="14" name="TextBox 13">
              <a:extLst>
                <a:ext uri="{FF2B5EF4-FFF2-40B4-BE49-F238E27FC236}">
                  <a16:creationId xmlns:a16="http://schemas.microsoft.com/office/drawing/2014/main" id="{9D4428B1-D03D-93E8-0EF1-14C5C0ADB2DF}"/>
                </a:ext>
              </a:extLst>
            </p:cNvPr>
            <p:cNvSpPr txBox="1"/>
            <p:nvPr/>
          </p:nvSpPr>
          <p:spPr>
            <a:xfrm>
              <a:off x="7682739" y="2400164"/>
              <a:ext cx="2507133" cy="276999"/>
            </a:xfrm>
            <a:prstGeom prst="rect">
              <a:avLst/>
            </a:prstGeom>
            <a:noFill/>
          </p:spPr>
          <p:txBody>
            <a:bodyPr wrap="square" lIns="0" tIns="0" rIns="0" bIns="0">
              <a:spAutoFit/>
            </a:bodyPr>
            <a:lstStyle/>
            <a:p>
              <a:pPr algn="ctr" defTabSz="609630"/>
              <a:r>
                <a:rPr lang="en-US" sz="1200" dirty="0">
                  <a:solidFill>
                    <a:srgbClr val="FFFFFF"/>
                  </a:solidFill>
                  <a:latin typeface="Anova Light"/>
                </a:rPr>
                <a:t>Health Outcomes</a:t>
              </a:r>
              <a:endParaRPr lang="en-GB" sz="1200" dirty="0">
                <a:solidFill>
                  <a:srgbClr val="FFFFFF"/>
                </a:solidFill>
                <a:latin typeface="Anova Light"/>
              </a:endParaRPr>
            </a:p>
          </p:txBody>
        </p:sp>
        <p:sp>
          <p:nvSpPr>
            <p:cNvPr id="16" name="TextBox 15">
              <a:extLst>
                <a:ext uri="{FF2B5EF4-FFF2-40B4-BE49-F238E27FC236}">
                  <a16:creationId xmlns:a16="http://schemas.microsoft.com/office/drawing/2014/main" id="{3F70A3C2-F8E6-20A4-7503-BC74448C3E13}"/>
                </a:ext>
              </a:extLst>
            </p:cNvPr>
            <p:cNvSpPr txBox="1"/>
            <p:nvPr/>
          </p:nvSpPr>
          <p:spPr>
            <a:xfrm>
              <a:off x="10885452" y="2400164"/>
              <a:ext cx="2507133" cy="553998"/>
            </a:xfrm>
            <a:prstGeom prst="rect">
              <a:avLst/>
            </a:prstGeom>
            <a:noFill/>
          </p:spPr>
          <p:txBody>
            <a:bodyPr wrap="square" lIns="0" tIns="0" rIns="0" bIns="0">
              <a:spAutoFit/>
            </a:bodyPr>
            <a:lstStyle/>
            <a:p>
              <a:pPr algn="ctr" defTabSz="609630"/>
              <a:r>
                <a:rPr lang="en-US" sz="1200" dirty="0">
                  <a:solidFill>
                    <a:srgbClr val="FFFFFF"/>
                  </a:solidFill>
                  <a:latin typeface="Anova Light"/>
                </a:rPr>
                <a:t>Merchandise  Intelligence</a:t>
              </a:r>
              <a:endParaRPr lang="en-GB" sz="1200" dirty="0">
                <a:solidFill>
                  <a:srgbClr val="FFFFFF"/>
                </a:solidFill>
                <a:latin typeface="Anova Light"/>
              </a:endParaRPr>
            </a:p>
          </p:txBody>
        </p:sp>
        <p:sp>
          <p:nvSpPr>
            <p:cNvPr id="17" name="TextBox 16">
              <a:extLst>
                <a:ext uri="{FF2B5EF4-FFF2-40B4-BE49-F238E27FC236}">
                  <a16:creationId xmlns:a16="http://schemas.microsoft.com/office/drawing/2014/main" id="{589191C3-92EB-20DA-32BC-105116FF0643}"/>
                </a:ext>
              </a:extLst>
            </p:cNvPr>
            <p:cNvSpPr txBox="1"/>
            <p:nvPr/>
          </p:nvSpPr>
          <p:spPr>
            <a:xfrm>
              <a:off x="14088166" y="2400164"/>
              <a:ext cx="2507133" cy="276999"/>
            </a:xfrm>
            <a:prstGeom prst="rect">
              <a:avLst/>
            </a:prstGeom>
            <a:noFill/>
          </p:spPr>
          <p:txBody>
            <a:bodyPr wrap="square" lIns="0" tIns="0" rIns="0" bIns="0">
              <a:spAutoFit/>
            </a:bodyPr>
            <a:lstStyle/>
            <a:p>
              <a:pPr algn="ctr" defTabSz="609630"/>
              <a:r>
                <a:rPr lang="en-US" sz="1200" dirty="0">
                  <a:solidFill>
                    <a:srgbClr val="FFFFFF"/>
                  </a:solidFill>
                  <a:latin typeface="Anova Light"/>
                </a:rPr>
                <a:t>Supply Chain</a:t>
              </a:r>
              <a:endParaRPr lang="en-GB" sz="1200" dirty="0">
                <a:solidFill>
                  <a:srgbClr val="FFFFFF"/>
                </a:solidFill>
                <a:latin typeface="Anova Light"/>
              </a:endParaRPr>
            </a:p>
          </p:txBody>
        </p:sp>
      </p:grpSp>
      <p:pic>
        <p:nvPicPr>
          <p:cNvPr id="25" name="Picture 24" descr="A diagram of a light bulb&#10;&#10;Description automatically generated">
            <a:extLst>
              <a:ext uri="{FF2B5EF4-FFF2-40B4-BE49-F238E27FC236}">
                <a16:creationId xmlns:a16="http://schemas.microsoft.com/office/drawing/2014/main" id="{DB396B70-EBF3-3F6C-C16B-C0AEA690C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517" y="2647640"/>
            <a:ext cx="7512406" cy="2201353"/>
          </a:xfrm>
          <a:prstGeom prst="rect">
            <a:avLst/>
          </a:prstGeom>
        </p:spPr>
      </p:pic>
      <p:sp>
        <p:nvSpPr>
          <p:cNvPr id="7" name="Freeform: Shape 6">
            <a:extLst>
              <a:ext uri="{FF2B5EF4-FFF2-40B4-BE49-F238E27FC236}">
                <a16:creationId xmlns:a16="http://schemas.microsoft.com/office/drawing/2014/main" id="{56631CD0-7D34-A161-F982-CAAF1F2363B1}"/>
              </a:ext>
            </a:extLst>
          </p:cNvPr>
          <p:cNvSpPr/>
          <p:nvPr/>
        </p:nvSpPr>
        <p:spPr>
          <a:xfrm>
            <a:off x="867401" y="5123875"/>
            <a:ext cx="10485264" cy="388905"/>
          </a:xfrm>
          <a:custGeom>
            <a:avLst/>
            <a:gdLst>
              <a:gd name="connsiteX0" fmla="*/ 130323 w 13612767"/>
              <a:gd name="connsiteY0" fmla="*/ 0 h 4005859"/>
              <a:gd name="connsiteX1" fmla="*/ 13482446 w 13612767"/>
              <a:gd name="connsiteY1" fmla="*/ 0 h 4005859"/>
              <a:gd name="connsiteX2" fmla="*/ 13612768 w 13612767"/>
              <a:gd name="connsiteY2" fmla="*/ 130323 h 4005859"/>
              <a:gd name="connsiteX3" fmla="*/ 13612768 w 13612767"/>
              <a:gd name="connsiteY3" fmla="*/ 3875536 h 4005859"/>
              <a:gd name="connsiteX4" fmla="*/ 13482446 w 13612767"/>
              <a:gd name="connsiteY4" fmla="*/ 4005859 h 4005859"/>
              <a:gd name="connsiteX5" fmla="*/ 130323 w 13612767"/>
              <a:gd name="connsiteY5" fmla="*/ 4005859 h 4005859"/>
              <a:gd name="connsiteX6" fmla="*/ 0 w 13612767"/>
              <a:gd name="connsiteY6" fmla="*/ 3875536 h 4005859"/>
              <a:gd name="connsiteX7" fmla="*/ 0 w 13612767"/>
              <a:gd name="connsiteY7" fmla="*/ 130323 h 4005859"/>
              <a:gd name="connsiteX8" fmla="*/ 130323 w 13612767"/>
              <a:gd name="connsiteY8" fmla="*/ 0 h 400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2767" h="4005859">
                <a:moveTo>
                  <a:pt x="130323" y="0"/>
                </a:moveTo>
                <a:lnTo>
                  <a:pt x="13482446" y="0"/>
                </a:lnTo>
                <a:cubicBezTo>
                  <a:pt x="13554376" y="0"/>
                  <a:pt x="13612768" y="58393"/>
                  <a:pt x="13612768" y="130323"/>
                </a:cubicBezTo>
                <a:lnTo>
                  <a:pt x="13612768" y="3875536"/>
                </a:lnTo>
                <a:cubicBezTo>
                  <a:pt x="13612768" y="3947466"/>
                  <a:pt x="13554376" y="4005859"/>
                  <a:pt x="13482446" y="4005859"/>
                </a:cubicBezTo>
                <a:lnTo>
                  <a:pt x="130323" y="4005859"/>
                </a:lnTo>
                <a:cubicBezTo>
                  <a:pt x="58393" y="4005859"/>
                  <a:pt x="0" y="3947466"/>
                  <a:pt x="0" y="3875536"/>
                </a:cubicBezTo>
                <a:lnTo>
                  <a:pt x="0" y="130323"/>
                </a:lnTo>
                <a:cubicBezTo>
                  <a:pt x="0" y="58393"/>
                  <a:pt x="58393" y="0"/>
                  <a:pt x="130323" y="0"/>
                </a:cubicBezTo>
                <a:close/>
              </a:path>
            </a:pathLst>
          </a:custGeom>
          <a:solidFill>
            <a:schemeClr val="bg1"/>
          </a:solidFill>
          <a:ln w="57150" cap="flat">
            <a:solidFill>
              <a:schemeClr val="accent6"/>
            </a:solidFill>
            <a:prstDash val="solid"/>
            <a:miter/>
          </a:ln>
        </p:spPr>
        <p:txBody>
          <a:bodyPr rtlCol="0" anchor="ctr"/>
          <a:lstStyle/>
          <a:p>
            <a:pPr defTabSz="609630"/>
            <a:endParaRPr lang="en-GB" sz="900" dirty="0">
              <a:solidFill>
                <a:srgbClr val="000000"/>
              </a:solidFill>
              <a:latin typeface="Anova Light"/>
            </a:endParaRPr>
          </a:p>
        </p:txBody>
      </p:sp>
      <p:sp>
        <p:nvSpPr>
          <p:cNvPr id="12" name="TextBox 11">
            <a:extLst>
              <a:ext uri="{FF2B5EF4-FFF2-40B4-BE49-F238E27FC236}">
                <a16:creationId xmlns:a16="http://schemas.microsoft.com/office/drawing/2014/main" id="{39CE84D9-1450-078F-257B-BD6442DC5FC9}"/>
              </a:ext>
            </a:extLst>
          </p:cNvPr>
          <p:cNvSpPr txBox="1"/>
          <p:nvPr/>
        </p:nvSpPr>
        <p:spPr>
          <a:xfrm>
            <a:off x="1062021" y="5213644"/>
            <a:ext cx="10122340" cy="205121"/>
          </a:xfrm>
          <a:prstGeom prst="rect">
            <a:avLst/>
          </a:prstGeom>
          <a:noFill/>
        </p:spPr>
        <p:txBody>
          <a:bodyPr wrap="square" lIns="0" tIns="0" rIns="0" bIns="0" rtlCol="0">
            <a:spAutoFit/>
          </a:bodyPr>
          <a:lstStyle/>
          <a:p>
            <a:pPr algn="ctr" defTabSz="609630"/>
            <a:r>
              <a:rPr lang="en-US" sz="1333" dirty="0">
                <a:solidFill>
                  <a:srgbClr val="000000"/>
                </a:solidFill>
                <a:latin typeface="Anova Light"/>
              </a:rPr>
              <a:t>Visual Analytics | Visual Statistics | Visual Data Science &amp; Machine Learning  | Visual Investigator</a:t>
            </a:r>
          </a:p>
        </p:txBody>
      </p:sp>
      <p:grpSp>
        <p:nvGrpSpPr>
          <p:cNvPr id="15" name="Group 14">
            <a:extLst>
              <a:ext uri="{FF2B5EF4-FFF2-40B4-BE49-F238E27FC236}">
                <a16:creationId xmlns:a16="http://schemas.microsoft.com/office/drawing/2014/main" id="{5242C893-2E5E-64DA-6D1F-EB2E70D7AC76}"/>
              </a:ext>
            </a:extLst>
          </p:cNvPr>
          <p:cNvGrpSpPr/>
          <p:nvPr/>
        </p:nvGrpSpPr>
        <p:grpSpPr>
          <a:xfrm>
            <a:off x="867401" y="5647808"/>
            <a:ext cx="10513407" cy="716260"/>
            <a:chOff x="1258888" y="8363476"/>
            <a:chExt cx="15770110" cy="1074390"/>
          </a:xfrm>
        </p:grpSpPr>
        <p:sp>
          <p:nvSpPr>
            <p:cNvPr id="18" name="Freeform: Shape 17">
              <a:extLst>
                <a:ext uri="{FF2B5EF4-FFF2-40B4-BE49-F238E27FC236}">
                  <a16:creationId xmlns:a16="http://schemas.microsoft.com/office/drawing/2014/main" id="{90557C6E-46D7-6FE9-4CA7-FB3B57BDD339}"/>
                </a:ext>
              </a:extLst>
            </p:cNvPr>
            <p:cNvSpPr/>
            <p:nvPr/>
          </p:nvSpPr>
          <p:spPr>
            <a:xfrm>
              <a:off x="1258888" y="8363476"/>
              <a:ext cx="15770110" cy="1028034"/>
            </a:xfrm>
            <a:custGeom>
              <a:avLst/>
              <a:gdLst>
                <a:gd name="connsiteX0" fmla="*/ 13441328 w 13612667"/>
                <a:gd name="connsiteY0" fmla="*/ 0 h 1028034"/>
                <a:gd name="connsiteX1" fmla="*/ 13612667 w 13612667"/>
                <a:gd name="connsiteY1" fmla="*/ 171339 h 1028034"/>
                <a:gd name="connsiteX2" fmla="*/ 13612667 w 13612667"/>
                <a:gd name="connsiteY2" fmla="*/ 856696 h 1028034"/>
                <a:gd name="connsiteX3" fmla="*/ 13441328 w 13612667"/>
                <a:gd name="connsiteY3" fmla="*/ 1028035 h 1028034"/>
                <a:gd name="connsiteX4" fmla="*/ 171339 w 13612667"/>
                <a:gd name="connsiteY4" fmla="*/ 1028035 h 1028034"/>
                <a:gd name="connsiteX5" fmla="*/ 0 w 13612667"/>
                <a:gd name="connsiteY5" fmla="*/ 856696 h 1028034"/>
                <a:gd name="connsiteX6" fmla="*/ 0 w 13612667"/>
                <a:gd name="connsiteY6" fmla="*/ 171339 h 1028034"/>
                <a:gd name="connsiteX7" fmla="*/ 171339 w 13612667"/>
                <a:gd name="connsiteY7" fmla="*/ 0 h 1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2667" h="1028034">
                  <a:moveTo>
                    <a:pt x="13441328" y="0"/>
                  </a:moveTo>
                  <a:cubicBezTo>
                    <a:pt x="13535955" y="0"/>
                    <a:pt x="13612667" y="76711"/>
                    <a:pt x="13612667" y="171339"/>
                  </a:cubicBezTo>
                  <a:lnTo>
                    <a:pt x="13612667" y="856696"/>
                  </a:lnTo>
                  <a:cubicBezTo>
                    <a:pt x="13612667" y="951324"/>
                    <a:pt x="13535955" y="1028035"/>
                    <a:pt x="13441328" y="1028035"/>
                  </a:cubicBezTo>
                  <a:lnTo>
                    <a:pt x="171339" y="1028035"/>
                  </a:lnTo>
                  <a:cubicBezTo>
                    <a:pt x="76711" y="1028035"/>
                    <a:pt x="0" y="951324"/>
                    <a:pt x="0" y="856696"/>
                  </a:cubicBezTo>
                  <a:lnTo>
                    <a:pt x="0" y="171339"/>
                  </a:lnTo>
                  <a:cubicBezTo>
                    <a:pt x="0" y="76711"/>
                    <a:pt x="76711" y="0"/>
                    <a:pt x="171339" y="0"/>
                  </a:cubicBezTo>
                  <a:close/>
                </a:path>
              </a:pathLst>
            </a:custGeom>
            <a:solidFill>
              <a:schemeClr val="bg2"/>
            </a:solidFill>
            <a:ln w="10098" cap="flat">
              <a:noFill/>
              <a:prstDash val="solid"/>
              <a:miter/>
            </a:ln>
          </p:spPr>
          <p:txBody>
            <a:bodyPr rtlCol="0" anchor="ct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GB" sz="900">
                <a:solidFill>
                  <a:srgbClr val="000000"/>
                </a:solidFill>
                <a:latin typeface="Anova Light"/>
              </a:endParaRPr>
            </a:p>
          </p:txBody>
        </p:sp>
        <p:pic>
          <p:nvPicPr>
            <p:cNvPr id="19" name="Picture 18" descr="SAS: Analytics, Artificial Intelligence and Data Management | SAS">
              <a:extLst>
                <a:ext uri="{FF2B5EF4-FFF2-40B4-BE49-F238E27FC236}">
                  <a16:creationId xmlns:a16="http://schemas.microsoft.com/office/drawing/2014/main" id="{6F81E9FE-CCD8-C456-E412-6622FE6CB3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8392" y="8427812"/>
              <a:ext cx="1752910" cy="905748"/>
            </a:xfrm>
            <a:prstGeom prst="rect">
              <a:avLst/>
            </a:prstGeom>
            <a:solidFill>
              <a:schemeClr val="bg2"/>
            </a:solidFill>
          </p:spPr>
        </p:pic>
        <p:grpSp>
          <p:nvGrpSpPr>
            <p:cNvPr id="20" name="Group 19">
              <a:extLst>
                <a:ext uri="{FF2B5EF4-FFF2-40B4-BE49-F238E27FC236}">
                  <a16:creationId xmlns:a16="http://schemas.microsoft.com/office/drawing/2014/main" id="{490691E3-CB97-2937-B6D1-5A2BD74F6FFC}"/>
                </a:ext>
              </a:extLst>
            </p:cNvPr>
            <p:cNvGrpSpPr/>
            <p:nvPr/>
          </p:nvGrpSpPr>
          <p:grpSpPr>
            <a:xfrm>
              <a:off x="14656563" y="8470052"/>
              <a:ext cx="1356623" cy="967814"/>
              <a:chOff x="9719997" y="5541971"/>
              <a:chExt cx="904415" cy="645209"/>
            </a:xfrm>
            <a:solidFill>
              <a:schemeClr val="bg2"/>
            </a:solidFill>
          </p:grpSpPr>
          <p:pic>
            <p:nvPicPr>
              <p:cNvPr id="26" name="Picture 25">
                <a:extLst>
                  <a:ext uri="{FF2B5EF4-FFF2-40B4-BE49-F238E27FC236}">
                    <a16:creationId xmlns:a16="http://schemas.microsoft.com/office/drawing/2014/main" id="{6ECAE335-2FC6-2232-9220-EADDA1760F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6712" y="5541971"/>
                <a:ext cx="428553" cy="421196"/>
              </a:xfrm>
              <a:prstGeom prst="ellipse">
                <a:avLst/>
              </a:prstGeom>
              <a:grpFill/>
            </p:spPr>
          </p:pic>
          <p:sp>
            <p:nvSpPr>
              <p:cNvPr id="27" name="TextBox 411">
                <a:extLst>
                  <a:ext uri="{FF2B5EF4-FFF2-40B4-BE49-F238E27FC236}">
                    <a16:creationId xmlns:a16="http://schemas.microsoft.com/office/drawing/2014/main" id="{C8B5A146-9A0E-5449-1740-346B53A88020}"/>
                  </a:ext>
                </a:extLst>
              </p:cNvPr>
              <p:cNvSpPr txBox="1"/>
              <p:nvPr/>
            </p:nvSpPr>
            <p:spPr>
              <a:xfrm>
                <a:off x="9719997" y="5933136"/>
                <a:ext cx="904415" cy="254044"/>
              </a:xfrm>
              <a:prstGeom prst="rect">
                <a:avLst/>
              </a:prstGeom>
              <a:grpFill/>
            </p:spPr>
            <p:txBody>
              <a:bodyPr wrap="non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914492"/>
                <a:r>
                  <a:rPr lang="en-US" sz="1051">
                    <a:solidFill>
                      <a:srgbClr val="FFFFFF"/>
                    </a:solidFill>
                    <a:latin typeface="Anova Light"/>
                  </a:rPr>
                  <a:t>On-Premise</a:t>
                </a:r>
              </a:p>
            </p:txBody>
          </p:sp>
        </p:grpSp>
        <p:pic>
          <p:nvPicPr>
            <p:cNvPr id="21" name="Picture 20" descr="Google Cloud Platform | Vanenburg">
              <a:extLst>
                <a:ext uri="{FF2B5EF4-FFF2-40B4-BE49-F238E27FC236}">
                  <a16:creationId xmlns:a16="http://schemas.microsoft.com/office/drawing/2014/main" id="{A16B1F74-D747-C312-3E08-302C120F0E9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76924" y="8507166"/>
              <a:ext cx="1145548" cy="733344"/>
            </a:xfrm>
            <a:prstGeom prst="rect">
              <a:avLst/>
            </a:prstGeom>
            <a:solidFill>
              <a:schemeClr val="bg2"/>
            </a:solidFill>
          </p:spPr>
        </p:pic>
        <p:pic>
          <p:nvPicPr>
            <p:cNvPr id="22" name="Picture 21" descr="Microsoft Azure Cloud | Microsoft Azure Public Cloud">
              <a:extLst>
                <a:ext uri="{FF2B5EF4-FFF2-40B4-BE49-F238E27FC236}">
                  <a16:creationId xmlns:a16="http://schemas.microsoft.com/office/drawing/2014/main" id="{087FE6CE-D249-4843-48F7-F1A7BA606B1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84808" y="8509632"/>
              <a:ext cx="1181974" cy="640994"/>
            </a:xfrm>
            <a:prstGeom prst="rect">
              <a:avLst/>
            </a:prstGeom>
            <a:solidFill>
              <a:schemeClr val="bg2"/>
            </a:solidFill>
          </p:spPr>
        </p:pic>
        <p:pic>
          <p:nvPicPr>
            <p:cNvPr id="23" name="Picture 22" descr="Amazon-Web-Services-Logo-White - MTI">
              <a:extLst>
                <a:ext uri="{FF2B5EF4-FFF2-40B4-BE49-F238E27FC236}">
                  <a16:creationId xmlns:a16="http://schemas.microsoft.com/office/drawing/2014/main" id="{21948F44-D0AA-182F-DC0D-5F156749133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92702" y="8627870"/>
              <a:ext cx="958302" cy="573384"/>
            </a:xfrm>
            <a:prstGeom prst="rect">
              <a:avLst/>
            </a:prstGeom>
            <a:solidFill>
              <a:schemeClr val="bg2"/>
            </a:solidFill>
          </p:spPr>
        </p:pic>
        <p:pic>
          <p:nvPicPr>
            <p:cNvPr id="24" name="Picture 23" descr="Red Hat OpenShift Overview | Red Hat Developer">
              <a:extLst>
                <a:ext uri="{FF2B5EF4-FFF2-40B4-BE49-F238E27FC236}">
                  <a16:creationId xmlns:a16="http://schemas.microsoft.com/office/drawing/2014/main" id="{683CCE35-44A3-238A-7578-AEE8D0174D2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927222" y="8631760"/>
              <a:ext cx="1603422" cy="544538"/>
            </a:xfrm>
            <a:prstGeom prst="rect">
              <a:avLst/>
            </a:prstGeom>
            <a:solidFill>
              <a:schemeClr val="bg2"/>
            </a:solidFill>
          </p:spPr>
        </p:pic>
      </p:grpSp>
    </p:spTree>
    <p:extLst>
      <p:ext uri="{BB962C8B-B14F-4D97-AF65-F5344CB8AC3E}">
        <p14:creationId xmlns:p14="http://schemas.microsoft.com/office/powerpoint/2010/main" val="33044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62228D-6E7B-F5C8-C90A-24B0DF51495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2" name="Title 1">
            <a:extLst>
              <a:ext uri="{FF2B5EF4-FFF2-40B4-BE49-F238E27FC236}">
                <a16:creationId xmlns:a16="http://schemas.microsoft.com/office/drawing/2014/main" id="{479D97F6-97ED-6C7D-E2F7-6623F829BEAF}"/>
              </a:ext>
            </a:extLst>
          </p:cNvPr>
          <p:cNvSpPr>
            <a:spLocks noGrp="1"/>
          </p:cNvSpPr>
          <p:nvPr>
            <p:ph type="title"/>
          </p:nvPr>
        </p:nvSpPr>
        <p:spPr>
          <a:xfrm>
            <a:off x="838200" y="501184"/>
            <a:ext cx="10515600" cy="609600"/>
          </a:xfrm>
        </p:spPr>
        <p:txBody>
          <a:bodyPr>
            <a:normAutofit/>
          </a:bodyPr>
          <a:lstStyle/>
          <a:p>
            <a:r>
              <a:rPr lang="en-US">
                <a:solidFill>
                  <a:srgbClr val="0766D1"/>
                </a:solidFill>
              </a:rPr>
              <a:t>SAS INDUSTRY SOLUTIONS</a:t>
            </a:r>
          </a:p>
        </p:txBody>
      </p:sp>
      <p:sp>
        <p:nvSpPr>
          <p:cNvPr id="1256" name="TextBox 1255">
            <a:extLst>
              <a:ext uri="{FF2B5EF4-FFF2-40B4-BE49-F238E27FC236}">
                <a16:creationId xmlns:a16="http://schemas.microsoft.com/office/drawing/2014/main" id="{E1B130F4-4872-9013-69A3-CA8C69A92056}"/>
              </a:ext>
            </a:extLst>
          </p:cNvPr>
          <p:cNvSpPr txBox="1"/>
          <p:nvPr/>
        </p:nvSpPr>
        <p:spPr>
          <a:xfrm>
            <a:off x="3280577" y="3161125"/>
            <a:ext cx="989849" cy="369332"/>
          </a:xfrm>
          <a:prstGeom prst="rect">
            <a:avLst/>
          </a:prstGeom>
          <a:noFill/>
        </p:spPr>
        <p:txBody>
          <a:bodyPr wrap="square" rtlCol="0">
            <a:spAutoFit/>
          </a:bodyPr>
          <a:lstStyle/>
          <a:p>
            <a:pPr defTabSz="914377"/>
            <a:endParaRPr lang="en-US">
              <a:solidFill>
                <a:prstClr val="black"/>
              </a:solidFill>
              <a:latin typeface="Calibri" panose="020F0502020204030204"/>
            </a:endParaRPr>
          </a:p>
        </p:txBody>
      </p:sp>
      <p:sp>
        <p:nvSpPr>
          <p:cNvPr id="1257" name="TextBox 1256">
            <a:extLst>
              <a:ext uri="{FF2B5EF4-FFF2-40B4-BE49-F238E27FC236}">
                <a16:creationId xmlns:a16="http://schemas.microsoft.com/office/drawing/2014/main" id="{89A88E25-7D82-76B5-9CE8-33B31A184EA4}"/>
              </a:ext>
            </a:extLst>
          </p:cNvPr>
          <p:cNvSpPr txBox="1"/>
          <p:nvPr/>
        </p:nvSpPr>
        <p:spPr>
          <a:xfrm>
            <a:off x="2896781" y="2878671"/>
            <a:ext cx="2747289" cy="666977"/>
          </a:xfrm>
          <a:prstGeom prst="rect">
            <a:avLst/>
          </a:prstGeom>
          <a:noFill/>
        </p:spPr>
        <p:txBody>
          <a:bodyPr wrap="square" rtlCol="0">
            <a:spAutoFit/>
          </a:bodyPr>
          <a:lstStyle/>
          <a:p>
            <a:pPr algn="ctr" defTabSz="609585"/>
            <a:r>
              <a:rPr lang="en-US" sz="1867" b="1">
                <a:solidFill>
                  <a:srgbClr val="012036"/>
                </a:solidFill>
                <a:latin typeface="Calibri Light" panose="020F0302020204030204"/>
              </a:rPr>
              <a:t>Customer</a:t>
            </a:r>
          </a:p>
          <a:p>
            <a:pPr algn="ctr" defTabSz="609585"/>
            <a:r>
              <a:rPr lang="en-US" sz="1867" b="1">
                <a:solidFill>
                  <a:srgbClr val="012036"/>
                </a:solidFill>
                <a:latin typeface="Calibri Light" panose="020F0302020204030204"/>
              </a:rPr>
              <a:t>Intelligence</a:t>
            </a:r>
          </a:p>
        </p:txBody>
      </p:sp>
      <p:grpSp>
        <p:nvGrpSpPr>
          <p:cNvPr id="1258" name="Group 1257">
            <a:extLst>
              <a:ext uri="{FF2B5EF4-FFF2-40B4-BE49-F238E27FC236}">
                <a16:creationId xmlns:a16="http://schemas.microsoft.com/office/drawing/2014/main" id="{4A0DA961-A39E-7D46-0695-DEE0588A1AC1}"/>
              </a:ext>
            </a:extLst>
          </p:cNvPr>
          <p:cNvGrpSpPr/>
          <p:nvPr/>
        </p:nvGrpSpPr>
        <p:grpSpPr>
          <a:xfrm>
            <a:off x="3627012" y="1468796"/>
            <a:ext cx="1327707" cy="1327707"/>
            <a:chOff x="9622891" y="1257468"/>
            <a:chExt cx="1165416" cy="1165416"/>
          </a:xfrm>
        </p:grpSpPr>
        <p:sp>
          <p:nvSpPr>
            <p:cNvPr id="1283" name="Oval 1282">
              <a:extLst>
                <a:ext uri="{FF2B5EF4-FFF2-40B4-BE49-F238E27FC236}">
                  <a16:creationId xmlns:a16="http://schemas.microsoft.com/office/drawing/2014/main" id="{6A3146A6-BB29-875B-722E-C15C4DDDC1A7}"/>
                </a:ext>
              </a:extLst>
            </p:cNvPr>
            <p:cNvSpPr/>
            <p:nvPr/>
          </p:nvSpPr>
          <p:spPr>
            <a:xfrm>
              <a:off x="9622891" y="1257468"/>
              <a:ext cx="1165416" cy="1165416"/>
            </a:xfrm>
            <a:prstGeom prst="ellipse">
              <a:avLst/>
            </a:prstGeom>
            <a:blipFill>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284" name="Oval 1283">
              <a:extLst>
                <a:ext uri="{FF2B5EF4-FFF2-40B4-BE49-F238E27FC236}">
                  <a16:creationId xmlns:a16="http://schemas.microsoft.com/office/drawing/2014/main" id="{41B62EFE-04FD-9E8D-BECA-AEEC78294D07}"/>
                </a:ext>
              </a:extLst>
            </p:cNvPr>
            <p:cNvSpPr/>
            <p:nvPr/>
          </p:nvSpPr>
          <p:spPr>
            <a:xfrm>
              <a:off x="9622891" y="1257468"/>
              <a:ext cx="1165416" cy="1165416"/>
            </a:xfrm>
            <a:prstGeom prst="ellipse">
              <a:avLst/>
            </a:prstGeom>
            <a:gradFill>
              <a:gsLst>
                <a:gs pos="100000">
                  <a:schemeClr val="tx2">
                    <a:alpha val="54468"/>
                  </a:schemeClr>
                </a:gs>
                <a:gs pos="68000">
                  <a:schemeClr val="accent1">
                    <a:alpha val="30000"/>
                  </a:schemeClr>
                </a:gs>
              </a:gsLst>
              <a:lin ang="5400000" scaled="1"/>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grpSp>
        <p:nvGrpSpPr>
          <p:cNvPr id="1259" name="Group 1258">
            <a:extLst>
              <a:ext uri="{FF2B5EF4-FFF2-40B4-BE49-F238E27FC236}">
                <a16:creationId xmlns:a16="http://schemas.microsoft.com/office/drawing/2014/main" id="{191EE2C2-36A4-8AD3-CE7E-07A74F968241}"/>
              </a:ext>
            </a:extLst>
          </p:cNvPr>
          <p:cNvGrpSpPr/>
          <p:nvPr/>
        </p:nvGrpSpPr>
        <p:grpSpPr>
          <a:xfrm>
            <a:off x="2664415" y="4020280"/>
            <a:ext cx="1327707" cy="1327707"/>
            <a:chOff x="11181403" y="1257468"/>
            <a:chExt cx="1165416" cy="1165416"/>
          </a:xfrm>
        </p:grpSpPr>
        <p:sp>
          <p:nvSpPr>
            <p:cNvPr id="1281" name="Oval 1280">
              <a:extLst>
                <a:ext uri="{FF2B5EF4-FFF2-40B4-BE49-F238E27FC236}">
                  <a16:creationId xmlns:a16="http://schemas.microsoft.com/office/drawing/2014/main" id="{957F3FE9-6F27-90B7-58F1-164975F81F94}"/>
                </a:ext>
              </a:extLst>
            </p:cNvPr>
            <p:cNvSpPr/>
            <p:nvPr/>
          </p:nvSpPr>
          <p:spPr>
            <a:xfrm>
              <a:off x="11181403" y="1257468"/>
              <a:ext cx="1165416" cy="1165416"/>
            </a:xfrm>
            <a:prstGeom prst="ellipse">
              <a:avLst/>
            </a:prstGeom>
            <a:blipFill>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282" name="Oval 1281">
              <a:extLst>
                <a:ext uri="{FF2B5EF4-FFF2-40B4-BE49-F238E27FC236}">
                  <a16:creationId xmlns:a16="http://schemas.microsoft.com/office/drawing/2014/main" id="{638964F9-B8A9-8FC0-0A64-281D194334E7}"/>
                </a:ext>
              </a:extLst>
            </p:cNvPr>
            <p:cNvSpPr/>
            <p:nvPr/>
          </p:nvSpPr>
          <p:spPr>
            <a:xfrm>
              <a:off x="11181403" y="1257468"/>
              <a:ext cx="1165416" cy="1165416"/>
            </a:xfrm>
            <a:prstGeom prst="ellipse">
              <a:avLst/>
            </a:prstGeom>
            <a:gradFill>
              <a:gsLst>
                <a:gs pos="100000">
                  <a:schemeClr val="tx2">
                    <a:alpha val="54468"/>
                  </a:schemeClr>
                </a:gs>
                <a:gs pos="68000">
                  <a:schemeClr val="accent1">
                    <a:alpha val="30000"/>
                  </a:schemeClr>
                </a:gs>
              </a:gsLst>
              <a:lin ang="5400000" scaled="1"/>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grpSp>
        <p:nvGrpSpPr>
          <p:cNvPr id="1260" name="Group 1259">
            <a:extLst>
              <a:ext uri="{FF2B5EF4-FFF2-40B4-BE49-F238E27FC236}">
                <a16:creationId xmlns:a16="http://schemas.microsoft.com/office/drawing/2014/main" id="{9330EA39-C3ED-A0CA-4D2A-51D4AA099CDA}"/>
              </a:ext>
            </a:extLst>
          </p:cNvPr>
          <p:cNvGrpSpPr/>
          <p:nvPr/>
        </p:nvGrpSpPr>
        <p:grpSpPr>
          <a:xfrm>
            <a:off x="7369108" y="1447072"/>
            <a:ext cx="1327707" cy="1327707"/>
            <a:chOff x="12739915" y="1257468"/>
            <a:chExt cx="1165416" cy="1165416"/>
          </a:xfrm>
        </p:grpSpPr>
        <p:sp>
          <p:nvSpPr>
            <p:cNvPr id="1279" name="Oval 1278">
              <a:extLst>
                <a:ext uri="{FF2B5EF4-FFF2-40B4-BE49-F238E27FC236}">
                  <a16:creationId xmlns:a16="http://schemas.microsoft.com/office/drawing/2014/main" id="{451AFFEA-F8E2-6066-18BF-47F1C37B4387}"/>
                </a:ext>
              </a:extLst>
            </p:cNvPr>
            <p:cNvSpPr/>
            <p:nvPr/>
          </p:nvSpPr>
          <p:spPr>
            <a:xfrm>
              <a:off x="12739915" y="1257468"/>
              <a:ext cx="1165416" cy="1165416"/>
            </a:xfrm>
            <a:prstGeom prst="ellipse">
              <a:avLst/>
            </a:prstGeom>
            <a:blipFill>
              <a:blip r:embed="rId5" cstate="hqprint">
                <a:extLst>
                  <a:ext uri="{28A0092B-C50C-407E-A947-70E740481C1C}">
                    <a14:useLocalDpi xmlns:a14="http://schemas.microsoft.com/office/drawing/2010/main"/>
                  </a:ext>
                </a:extLst>
              </a:blip>
              <a:srcRect/>
              <a:stretch>
                <a:fillRect b="5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280" name="Oval 1279">
              <a:extLst>
                <a:ext uri="{FF2B5EF4-FFF2-40B4-BE49-F238E27FC236}">
                  <a16:creationId xmlns:a16="http://schemas.microsoft.com/office/drawing/2014/main" id="{1FCE54E3-688D-9FB5-FDFE-19A3B01AE11B}"/>
                </a:ext>
              </a:extLst>
            </p:cNvPr>
            <p:cNvSpPr/>
            <p:nvPr/>
          </p:nvSpPr>
          <p:spPr>
            <a:xfrm>
              <a:off x="12739915" y="1257468"/>
              <a:ext cx="1165416" cy="1165416"/>
            </a:xfrm>
            <a:prstGeom prst="ellipse">
              <a:avLst/>
            </a:prstGeom>
            <a:gradFill>
              <a:gsLst>
                <a:gs pos="100000">
                  <a:schemeClr val="tx2">
                    <a:alpha val="54468"/>
                  </a:schemeClr>
                </a:gs>
                <a:gs pos="68000">
                  <a:schemeClr val="accent1">
                    <a:alpha val="30000"/>
                  </a:schemeClr>
                </a:gs>
              </a:gsLst>
              <a:lin ang="5400000" scaled="1"/>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grpSp>
        <p:nvGrpSpPr>
          <p:cNvPr id="1261" name="Group 1260">
            <a:extLst>
              <a:ext uri="{FF2B5EF4-FFF2-40B4-BE49-F238E27FC236}">
                <a16:creationId xmlns:a16="http://schemas.microsoft.com/office/drawing/2014/main" id="{621868AD-4A6A-681F-5A24-C30B9EF72784}"/>
              </a:ext>
            </a:extLst>
          </p:cNvPr>
          <p:cNvGrpSpPr/>
          <p:nvPr/>
        </p:nvGrpSpPr>
        <p:grpSpPr>
          <a:xfrm>
            <a:off x="6328709" y="4012244"/>
            <a:ext cx="1327751" cy="1341669"/>
            <a:chOff x="14298427" y="1257468"/>
            <a:chExt cx="1165455" cy="1177672"/>
          </a:xfrm>
        </p:grpSpPr>
        <p:sp>
          <p:nvSpPr>
            <p:cNvPr id="1277" name="Oval 1276">
              <a:extLst>
                <a:ext uri="{FF2B5EF4-FFF2-40B4-BE49-F238E27FC236}">
                  <a16:creationId xmlns:a16="http://schemas.microsoft.com/office/drawing/2014/main" id="{DC4C1B1F-BC60-CB44-F54F-0CF1526B8AF1}"/>
                </a:ext>
              </a:extLst>
            </p:cNvPr>
            <p:cNvSpPr/>
            <p:nvPr/>
          </p:nvSpPr>
          <p:spPr>
            <a:xfrm>
              <a:off x="14298427" y="1257468"/>
              <a:ext cx="1165416" cy="1165416"/>
            </a:xfrm>
            <a:prstGeom prst="ellipse">
              <a:avLst/>
            </a:prstGeom>
            <a:blipFill>
              <a:blip r:embed="rId6" cstate="hqprint">
                <a:extLst>
                  <a:ext uri="{28A0092B-C50C-407E-A947-70E740481C1C}">
                    <a14:useLocalDpi xmlns:a14="http://schemas.microsoft.com/office/drawing/2010/main"/>
                  </a:ext>
                </a:extLst>
              </a:blip>
              <a:srcRect/>
              <a:stretch>
                <a:fillRect l="-30090" t="1043" r="-49910" b="-10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278" name="Oval 1277">
              <a:extLst>
                <a:ext uri="{FF2B5EF4-FFF2-40B4-BE49-F238E27FC236}">
                  <a16:creationId xmlns:a16="http://schemas.microsoft.com/office/drawing/2014/main" id="{24E2D08A-54A0-A528-188F-8C3D8D92551E}"/>
                </a:ext>
              </a:extLst>
            </p:cNvPr>
            <p:cNvSpPr/>
            <p:nvPr/>
          </p:nvSpPr>
          <p:spPr>
            <a:xfrm>
              <a:off x="14298466" y="1269724"/>
              <a:ext cx="1165416" cy="1165416"/>
            </a:xfrm>
            <a:prstGeom prst="ellipse">
              <a:avLst/>
            </a:prstGeom>
            <a:gradFill>
              <a:gsLst>
                <a:gs pos="100000">
                  <a:schemeClr val="tx2">
                    <a:alpha val="54468"/>
                  </a:schemeClr>
                </a:gs>
                <a:gs pos="68000">
                  <a:schemeClr val="accent1">
                    <a:alpha val="30000"/>
                  </a:schemeClr>
                </a:gs>
              </a:gsLst>
              <a:lin ang="5400000" scaled="1"/>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grpSp>
        <p:nvGrpSpPr>
          <p:cNvPr id="1262" name="Group 1261">
            <a:extLst>
              <a:ext uri="{FF2B5EF4-FFF2-40B4-BE49-F238E27FC236}">
                <a16:creationId xmlns:a16="http://schemas.microsoft.com/office/drawing/2014/main" id="{9B206F69-B1F4-C63E-811C-8252076BC9CD}"/>
              </a:ext>
            </a:extLst>
          </p:cNvPr>
          <p:cNvGrpSpPr/>
          <p:nvPr/>
        </p:nvGrpSpPr>
        <p:grpSpPr>
          <a:xfrm>
            <a:off x="4499373" y="4020280"/>
            <a:ext cx="1327707" cy="1327707"/>
            <a:chOff x="10402147" y="3275149"/>
            <a:chExt cx="1165416" cy="1165416"/>
          </a:xfrm>
        </p:grpSpPr>
        <p:sp>
          <p:nvSpPr>
            <p:cNvPr id="1275" name="Oval 1274">
              <a:extLst>
                <a:ext uri="{FF2B5EF4-FFF2-40B4-BE49-F238E27FC236}">
                  <a16:creationId xmlns:a16="http://schemas.microsoft.com/office/drawing/2014/main" id="{C5B5983B-D07B-4D1F-BB12-9467B9B0C828}"/>
                </a:ext>
              </a:extLst>
            </p:cNvPr>
            <p:cNvSpPr/>
            <p:nvPr/>
          </p:nvSpPr>
          <p:spPr>
            <a:xfrm>
              <a:off x="10402147" y="3275149"/>
              <a:ext cx="1165416" cy="1165416"/>
            </a:xfrm>
            <a:prstGeom prst="ellipse">
              <a:avLst/>
            </a:prstGeom>
            <a:blipFill>
              <a:blip r:embed="rId7"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276" name="Oval 1275">
              <a:extLst>
                <a:ext uri="{FF2B5EF4-FFF2-40B4-BE49-F238E27FC236}">
                  <a16:creationId xmlns:a16="http://schemas.microsoft.com/office/drawing/2014/main" id="{DC4FDD1C-6A1A-A243-9CE9-9CE6ACAE57E7}"/>
                </a:ext>
              </a:extLst>
            </p:cNvPr>
            <p:cNvSpPr/>
            <p:nvPr/>
          </p:nvSpPr>
          <p:spPr>
            <a:xfrm>
              <a:off x="10402147" y="3275149"/>
              <a:ext cx="1165416" cy="1165416"/>
            </a:xfrm>
            <a:prstGeom prst="ellipse">
              <a:avLst/>
            </a:prstGeom>
            <a:gradFill>
              <a:gsLst>
                <a:gs pos="100000">
                  <a:schemeClr val="tx2">
                    <a:alpha val="54468"/>
                  </a:schemeClr>
                </a:gs>
                <a:gs pos="68000">
                  <a:schemeClr val="accent1">
                    <a:alpha val="30000"/>
                  </a:schemeClr>
                </a:gs>
              </a:gsLst>
              <a:lin ang="5400000" scaled="1"/>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grpSp>
        <p:nvGrpSpPr>
          <p:cNvPr id="1263" name="Group 1262">
            <a:extLst>
              <a:ext uri="{FF2B5EF4-FFF2-40B4-BE49-F238E27FC236}">
                <a16:creationId xmlns:a16="http://schemas.microsoft.com/office/drawing/2014/main" id="{EC18D206-CF60-EC25-6DEF-A18B4329BC0E}"/>
              </a:ext>
            </a:extLst>
          </p:cNvPr>
          <p:cNvGrpSpPr/>
          <p:nvPr/>
        </p:nvGrpSpPr>
        <p:grpSpPr>
          <a:xfrm>
            <a:off x="8148412" y="4020280"/>
            <a:ext cx="1327707" cy="1327707"/>
            <a:chOff x="11960659" y="3275149"/>
            <a:chExt cx="1165416" cy="1165416"/>
          </a:xfrm>
        </p:grpSpPr>
        <p:sp>
          <p:nvSpPr>
            <p:cNvPr id="1273" name="Oval 1272">
              <a:extLst>
                <a:ext uri="{FF2B5EF4-FFF2-40B4-BE49-F238E27FC236}">
                  <a16:creationId xmlns:a16="http://schemas.microsoft.com/office/drawing/2014/main" id="{855A1C9A-B73F-5B7F-DA2D-295FC49A7E7A}"/>
                </a:ext>
              </a:extLst>
            </p:cNvPr>
            <p:cNvSpPr/>
            <p:nvPr/>
          </p:nvSpPr>
          <p:spPr>
            <a:xfrm>
              <a:off x="11960659" y="3275149"/>
              <a:ext cx="1165416" cy="1165416"/>
            </a:xfrm>
            <a:prstGeom prst="ellipse">
              <a:avLst/>
            </a:prstGeom>
            <a:blipFill>
              <a:blip r:embed="rId8"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274" name="Oval 1273">
              <a:extLst>
                <a:ext uri="{FF2B5EF4-FFF2-40B4-BE49-F238E27FC236}">
                  <a16:creationId xmlns:a16="http://schemas.microsoft.com/office/drawing/2014/main" id="{62FDA560-D6A4-4C8C-B9BE-5C3528471071}"/>
                </a:ext>
              </a:extLst>
            </p:cNvPr>
            <p:cNvSpPr/>
            <p:nvPr/>
          </p:nvSpPr>
          <p:spPr>
            <a:xfrm>
              <a:off x="11960659" y="3275149"/>
              <a:ext cx="1165416" cy="1165416"/>
            </a:xfrm>
            <a:prstGeom prst="ellipse">
              <a:avLst/>
            </a:prstGeom>
            <a:gradFill>
              <a:gsLst>
                <a:gs pos="100000">
                  <a:schemeClr val="tx2">
                    <a:alpha val="54468"/>
                  </a:schemeClr>
                </a:gs>
                <a:gs pos="68000">
                  <a:schemeClr val="accent1">
                    <a:alpha val="30000"/>
                  </a:schemeClr>
                </a:gs>
              </a:gsLst>
              <a:lin ang="5400000" scaled="1"/>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grpSp>
        <p:nvGrpSpPr>
          <p:cNvPr id="1264" name="Group 1263">
            <a:extLst>
              <a:ext uri="{FF2B5EF4-FFF2-40B4-BE49-F238E27FC236}">
                <a16:creationId xmlns:a16="http://schemas.microsoft.com/office/drawing/2014/main" id="{7D9B0C78-91FF-B7B5-3163-0CBB11019090}"/>
              </a:ext>
            </a:extLst>
          </p:cNvPr>
          <p:cNvGrpSpPr/>
          <p:nvPr/>
        </p:nvGrpSpPr>
        <p:grpSpPr>
          <a:xfrm>
            <a:off x="5498060" y="1437274"/>
            <a:ext cx="1327707" cy="1337505"/>
            <a:chOff x="13519171" y="3270848"/>
            <a:chExt cx="1165416" cy="1174018"/>
          </a:xfrm>
        </p:grpSpPr>
        <p:sp>
          <p:nvSpPr>
            <p:cNvPr id="1271" name="Oval 1270">
              <a:extLst>
                <a:ext uri="{FF2B5EF4-FFF2-40B4-BE49-F238E27FC236}">
                  <a16:creationId xmlns:a16="http://schemas.microsoft.com/office/drawing/2014/main" id="{A48220C3-7649-BB8B-2A07-A95AE1ACD715}"/>
                </a:ext>
              </a:extLst>
            </p:cNvPr>
            <p:cNvSpPr/>
            <p:nvPr/>
          </p:nvSpPr>
          <p:spPr>
            <a:xfrm>
              <a:off x="13519171" y="3279450"/>
              <a:ext cx="1165416" cy="1165416"/>
            </a:xfrm>
            <a:prstGeom prst="ellipse">
              <a:avLst/>
            </a:prstGeom>
            <a:blipFill>
              <a:blip r:embed="rId9"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1272" name="Oval 1271">
              <a:extLst>
                <a:ext uri="{FF2B5EF4-FFF2-40B4-BE49-F238E27FC236}">
                  <a16:creationId xmlns:a16="http://schemas.microsoft.com/office/drawing/2014/main" id="{7212C2BF-5BE5-B322-8589-660C19BE3D20}"/>
                </a:ext>
              </a:extLst>
            </p:cNvPr>
            <p:cNvSpPr/>
            <p:nvPr/>
          </p:nvSpPr>
          <p:spPr>
            <a:xfrm>
              <a:off x="13519171" y="3270848"/>
              <a:ext cx="1165416" cy="1165416"/>
            </a:xfrm>
            <a:prstGeom prst="ellipse">
              <a:avLst/>
            </a:prstGeom>
            <a:gradFill>
              <a:gsLst>
                <a:gs pos="100000">
                  <a:schemeClr val="tx2">
                    <a:alpha val="54468"/>
                  </a:schemeClr>
                </a:gs>
                <a:gs pos="68000">
                  <a:schemeClr val="accent1">
                    <a:alpha val="30000"/>
                  </a:schemeClr>
                </a:gs>
              </a:gsLst>
              <a:lin ang="5400000" scaled="1"/>
            </a:gra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sp>
        <p:nvSpPr>
          <p:cNvPr id="1265" name="TextBox 1264">
            <a:extLst>
              <a:ext uri="{FF2B5EF4-FFF2-40B4-BE49-F238E27FC236}">
                <a16:creationId xmlns:a16="http://schemas.microsoft.com/office/drawing/2014/main" id="{8FBF3096-2E21-16CB-0C1F-E16C80247C80}"/>
              </a:ext>
            </a:extLst>
          </p:cNvPr>
          <p:cNvSpPr txBox="1"/>
          <p:nvPr/>
        </p:nvSpPr>
        <p:spPr>
          <a:xfrm>
            <a:off x="1954625" y="5557336"/>
            <a:ext cx="2747289" cy="379656"/>
          </a:xfrm>
          <a:prstGeom prst="rect">
            <a:avLst/>
          </a:prstGeom>
          <a:noFill/>
        </p:spPr>
        <p:txBody>
          <a:bodyPr wrap="square" rtlCol="0">
            <a:spAutoFit/>
          </a:bodyPr>
          <a:lstStyle/>
          <a:p>
            <a:pPr algn="ctr" defTabSz="609585"/>
            <a:r>
              <a:rPr lang="en-US" sz="1867" b="1">
                <a:solidFill>
                  <a:srgbClr val="012036"/>
                </a:solidFill>
                <a:latin typeface="Calibri Light" panose="020F0302020204030204"/>
              </a:rPr>
              <a:t>IoT</a:t>
            </a:r>
          </a:p>
        </p:txBody>
      </p:sp>
      <p:sp>
        <p:nvSpPr>
          <p:cNvPr id="1266" name="TextBox 1265">
            <a:extLst>
              <a:ext uri="{FF2B5EF4-FFF2-40B4-BE49-F238E27FC236}">
                <a16:creationId xmlns:a16="http://schemas.microsoft.com/office/drawing/2014/main" id="{19977239-FB73-3F48-0747-DF2A2E984B7E}"/>
              </a:ext>
            </a:extLst>
          </p:cNvPr>
          <p:cNvSpPr txBox="1"/>
          <p:nvPr/>
        </p:nvSpPr>
        <p:spPr>
          <a:xfrm>
            <a:off x="5102991" y="2869948"/>
            <a:ext cx="2117845" cy="666977"/>
          </a:xfrm>
          <a:prstGeom prst="rect">
            <a:avLst/>
          </a:prstGeom>
          <a:noFill/>
        </p:spPr>
        <p:txBody>
          <a:bodyPr wrap="square" rtlCol="0">
            <a:spAutoFit/>
          </a:bodyPr>
          <a:lstStyle/>
          <a:p>
            <a:pPr algn="ctr" defTabSz="609585"/>
            <a:r>
              <a:rPr lang="en-US" sz="1867" b="1">
                <a:solidFill>
                  <a:srgbClr val="012036"/>
                </a:solidFill>
                <a:latin typeface="Calibri Light" panose="020F0302020204030204"/>
              </a:rPr>
              <a:t>Fraud &amp; Security Intelligence</a:t>
            </a:r>
          </a:p>
        </p:txBody>
      </p:sp>
      <p:sp>
        <p:nvSpPr>
          <p:cNvPr id="1267" name="TextBox 1266">
            <a:extLst>
              <a:ext uri="{FF2B5EF4-FFF2-40B4-BE49-F238E27FC236}">
                <a16:creationId xmlns:a16="http://schemas.microsoft.com/office/drawing/2014/main" id="{8FF01332-4453-6851-E1A8-D66FD93357B8}"/>
              </a:ext>
            </a:extLst>
          </p:cNvPr>
          <p:cNvSpPr txBox="1"/>
          <p:nvPr/>
        </p:nvSpPr>
        <p:spPr>
          <a:xfrm>
            <a:off x="5618940" y="5557336"/>
            <a:ext cx="2747289" cy="379656"/>
          </a:xfrm>
          <a:prstGeom prst="rect">
            <a:avLst/>
          </a:prstGeom>
          <a:noFill/>
        </p:spPr>
        <p:txBody>
          <a:bodyPr wrap="square" rtlCol="0">
            <a:spAutoFit/>
          </a:bodyPr>
          <a:lstStyle/>
          <a:p>
            <a:pPr algn="ctr" defTabSz="609585"/>
            <a:r>
              <a:rPr lang="en-US" sz="1867" b="1">
                <a:solidFill>
                  <a:srgbClr val="012036"/>
                </a:solidFill>
                <a:latin typeface="Calibri Light" panose="020F0302020204030204"/>
              </a:rPr>
              <a:t>Merchandise</a:t>
            </a:r>
          </a:p>
        </p:txBody>
      </p:sp>
      <p:sp>
        <p:nvSpPr>
          <p:cNvPr id="1268" name="TextBox 1267">
            <a:extLst>
              <a:ext uri="{FF2B5EF4-FFF2-40B4-BE49-F238E27FC236}">
                <a16:creationId xmlns:a16="http://schemas.microsoft.com/office/drawing/2014/main" id="{95811775-08FA-2230-CC9E-17FC3184A8BA}"/>
              </a:ext>
            </a:extLst>
          </p:cNvPr>
          <p:cNvSpPr txBox="1"/>
          <p:nvPr/>
        </p:nvSpPr>
        <p:spPr>
          <a:xfrm>
            <a:off x="3789584" y="5557337"/>
            <a:ext cx="2747289" cy="666977"/>
          </a:xfrm>
          <a:prstGeom prst="rect">
            <a:avLst/>
          </a:prstGeom>
          <a:noFill/>
        </p:spPr>
        <p:txBody>
          <a:bodyPr wrap="square" rtlCol="0">
            <a:spAutoFit/>
          </a:bodyPr>
          <a:lstStyle/>
          <a:p>
            <a:pPr algn="ctr" defTabSz="609585"/>
            <a:r>
              <a:rPr lang="en-US" sz="1867" b="1">
                <a:solidFill>
                  <a:srgbClr val="012036"/>
                </a:solidFill>
                <a:latin typeface="Calibri Light" panose="020F0302020204030204"/>
              </a:rPr>
              <a:t>Health Care &amp;</a:t>
            </a:r>
          </a:p>
          <a:p>
            <a:pPr algn="ctr" defTabSz="609585"/>
            <a:r>
              <a:rPr lang="en-US" sz="1867" b="1">
                <a:solidFill>
                  <a:srgbClr val="012036"/>
                </a:solidFill>
                <a:latin typeface="Calibri Light" panose="020F0302020204030204"/>
              </a:rPr>
              <a:t>Life Sciences</a:t>
            </a:r>
          </a:p>
        </p:txBody>
      </p:sp>
      <p:sp>
        <p:nvSpPr>
          <p:cNvPr id="1269" name="TextBox 1268">
            <a:extLst>
              <a:ext uri="{FF2B5EF4-FFF2-40B4-BE49-F238E27FC236}">
                <a16:creationId xmlns:a16="http://schemas.microsoft.com/office/drawing/2014/main" id="{AECBE7B3-989E-3397-A099-4571E9B1CE8C}"/>
              </a:ext>
            </a:extLst>
          </p:cNvPr>
          <p:cNvSpPr txBox="1"/>
          <p:nvPr/>
        </p:nvSpPr>
        <p:spPr>
          <a:xfrm>
            <a:off x="7438622" y="5557336"/>
            <a:ext cx="2747289" cy="379656"/>
          </a:xfrm>
          <a:prstGeom prst="rect">
            <a:avLst/>
          </a:prstGeom>
          <a:noFill/>
        </p:spPr>
        <p:txBody>
          <a:bodyPr wrap="square" rtlCol="0">
            <a:spAutoFit/>
          </a:bodyPr>
          <a:lstStyle/>
          <a:p>
            <a:pPr algn="ctr" defTabSz="609585"/>
            <a:r>
              <a:rPr lang="en-US" sz="1867" b="1">
                <a:solidFill>
                  <a:srgbClr val="012036"/>
                </a:solidFill>
                <a:latin typeface="Calibri Light" panose="020F0302020204030204"/>
              </a:rPr>
              <a:t>Supply Chain</a:t>
            </a:r>
          </a:p>
        </p:txBody>
      </p:sp>
      <p:sp>
        <p:nvSpPr>
          <p:cNvPr id="1270" name="TextBox 1269">
            <a:extLst>
              <a:ext uri="{FF2B5EF4-FFF2-40B4-BE49-F238E27FC236}">
                <a16:creationId xmlns:a16="http://schemas.microsoft.com/office/drawing/2014/main" id="{E686A584-DFB9-DAA8-1803-F2EDF86D03D6}"/>
              </a:ext>
            </a:extLst>
          </p:cNvPr>
          <p:cNvSpPr txBox="1"/>
          <p:nvPr/>
        </p:nvSpPr>
        <p:spPr>
          <a:xfrm>
            <a:off x="6659318" y="2856947"/>
            <a:ext cx="2747289" cy="379656"/>
          </a:xfrm>
          <a:prstGeom prst="rect">
            <a:avLst/>
          </a:prstGeom>
          <a:noFill/>
        </p:spPr>
        <p:txBody>
          <a:bodyPr wrap="square" rtlCol="0">
            <a:spAutoFit/>
          </a:bodyPr>
          <a:lstStyle/>
          <a:p>
            <a:pPr algn="ctr" defTabSz="609585"/>
            <a:r>
              <a:rPr lang="en-US" sz="1867" b="1">
                <a:solidFill>
                  <a:srgbClr val="012036"/>
                </a:solidFill>
                <a:latin typeface="Calibri Light" panose="020F0302020204030204"/>
              </a:rPr>
              <a:t>Risk</a:t>
            </a:r>
          </a:p>
        </p:txBody>
      </p:sp>
      <p:pic>
        <p:nvPicPr>
          <p:cNvPr id="1285" name="Picture 6">
            <a:extLst>
              <a:ext uri="{FF2B5EF4-FFF2-40B4-BE49-F238E27FC236}">
                <a16:creationId xmlns:a16="http://schemas.microsoft.com/office/drawing/2014/main" id="{322F15AF-62D2-CCB4-D3AF-F56DD9C30D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15857" y="6329009"/>
            <a:ext cx="745039" cy="338655"/>
          </a:xfrm>
          <a:prstGeom prst="rect">
            <a:avLst/>
          </a:prstGeom>
        </p:spPr>
      </p:pic>
      <p:sp>
        <p:nvSpPr>
          <p:cNvPr id="3" name="TextBox 3">
            <a:extLst>
              <a:ext uri="{FF2B5EF4-FFF2-40B4-BE49-F238E27FC236}">
                <a16:creationId xmlns:a16="http://schemas.microsoft.com/office/drawing/2014/main" id="{59859F6E-172D-8FBE-6C29-4110F0D551D2}"/>
              </a:ext>
            </a:extLst>
          </p:cNvPr>
          <p:cNvSpPr txBox="1">
            <a:spLocks noChangeAspect="1"/>
          </p:cNvSpPr>
          <p:nvPr/>
        </p:nvSpPr>
        <p:spPr>
          <a:xfrm>
            <a:off x="4413504" y="6619449"/>
            <a:ext cx="3352800" cy="194990"/>
          </a:xfrm>
          <a:prstGeom prst="rect">
            <a:avLst/>
          </a:prstGeom>
          <a:noFill/>
        </p:spPr>
        <p:txBody>
          <a:bodyPr wrap="square" anchor="b" anchorCtr="0">
            <a:spAutoFit/>
          </a:bodyPr>
          <a:lstStyle/>
          <a:p>
            <a:pPr algn="ctr" defTabSz="365742" eaLnBrk="0" hangingPunct="0">
              <a:defRPr/>
            </a:pPr>
            <a:r>
              <a:rPr lang="en-US" sz="667" kern="300" spc="67">
                <a:solidFill>
                  <a:srgbClr val="FFFFFF"/>
                </a:solidFill>
                <a:latin typeface="Calibri" panose="020F0502020204030204"/>
                <a:ea typeface="Calibri" charset="0"/>
                <a:cs typeface="Arial" panose="020B0604020202020204" pitchFamily="34" charset="0"/>
              </a:rPr>
              <a:t>Copyright © SAS Institute Inc. All rights reserved.</a:t>
            </a:r>
          </a:p>
        </p:txBody>
      </p:sp>
      <p:sp>
        <p:nvSpPr>
          <p:cNvPr id="36" name="Rectangle 35">
            <a:extLst>
              <a:ext uri="{FF2B5EF4-FFF2-40B4-BE49-F238E27FC236}">
                <a16:creationId xmlns:a16="http://schemas.microsoft.com/office/drawing/2014/main" id="{D76C3E01-AB8C-4B64-A8E4-C4AFD20E1D22}"/>
              </a:ext>
            </a:extLst>
          </p:cNvPr>
          <p:cNvSpPr/>
          <p:nvPr/>
        </p:nvSpPr>
        <p:spPr>
          <a:xfrm>
            <a:off x="-145409" y="660400"/>
            <a:ext cx="880268" cy="391787"/>
          </a:xfrm>
          <a:prstGeom prst="rect">
            <a:avLst/>
          </a:prstGeom>
          <a:solidFill>
            <a:srgbClr val="076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37" name="Rectangle 36">
            <a:extLst>
              <a:ext uri="{FF2B5EF4-FFF2-40B4-BE49-F238E27FC236}">
                <a16:creationId xmlns:a16="http://schemas.microsoft.com/office/drawing/2014/main" id="{BCA7E655-F13F-4588-B885-897F5139B769}"/>
              </a:ext>
            </a:extLst>
          </p:cNvPr>
          <p:cNvSpPr/>
          <p:nvPr/>
        </p:nvSpPr>
        <p:spPr>
          <a:xfrm>
            <a:off x="11712852" y="3161520"/>
            <a:ext cx="534961" cy="5349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40" name="TextBox 3">
            <a:extLst>
              <a:ext uri="{FF2B5EF4-FFF2-40B4-BE49-F238E27FC236}">
                <a16:creationId xmlns:a16="http://schemas.microsoft.com/office/drawing/2014/main" id="{80A8410D-6FEE-4099-96BD-1B7478635619}"/>
              </a:ext>
            </a:extLst>
          </p:cNvPr>
          <p:cNvSpPr txBox="1">
            <a:spLocks noChangeAspect="1"/>
          </p:cNvSpPr>
          <p:nvPr/>
        </p:nvSpPr>
        <p:spPr>
          <a:xfrm>
            <a:off x="4419600" y="6619449"/>
            <a:ext cx="3352800" cy="194990"/>
          </a:xfrm>
          <a:prstGeom prst="rect">
            <a:avLst/>
          </a:prstGeom>
          <a:noFill/>
        </p:spPr>
        <p:txBody>
          <a:bodyPr wrap="square" anchor="b" anchorCtr="0">
            <a:spAutoFit/>
          </a:bodyPr>
          <a:lstStyle/>
          <a:p>
            <a:pPr algn="ctr" defTabSz="365742" eaLnBrk="0" hangingPunct="0">
              <a:defRPr/>
            </a:pPr>
            <a:r>
              <a:rPr lang="en-US" sz="667" kern="300" spc="67">
                <a:solidFill>
                  <a:srgbClr val="FFFFFF">
                    <a:lumMod val="75000"/>
                  </a:srgbClr>
                </a:solidFill>
                <a:latin typeface="Calibri" panose="020F0502020204030204"/>
                <a:ea typeface="Calibri" charset="0"/>
                <a:cs typeface="Arial" panose="020B0604020202020204" pitchFamily="34" charset="0"/>
              </a:rPr>
              <a:t>Copyright © SAS Institute Inc. All rights reserved.</a:t>
            </a:r>
          </a:p>
        </p:txBody>
      </p:sp>
      <p:pic>
        <p:nvPicPr>
          <p:cNvPr id="41" name="Picture 40">
            <a:extLst>
              <a:ext uri="{FF2B5EF4-FFF2-40B4-BE49-F238E27FC236}">
                <a16:creationId xmlns:a16="http://schemas.microsoft.com/office/drawing/2014/main" id="{4F8D00EC-E5A1-4C91-B2E8-F5EE1A311FC9}"/>
              </a:ext>
            </a:extLst>
          </p:cNvPr>
          <p:cNvPicPr>
            <a:picLocks noChangeAspect="1"/>
          </p:cNvPicPr>
          <p:nvPr/>
        </p:nvPicPr>
        <p:blipFill>
          <a:blip r:embed="rId11"/>
          <a:stretch>
            <a:fillRect/>
          </a:stretch>
        </p:blipFill>
        <p:spPr>
          <a:xfrm>
            <a:off x="11222593" y="6344252"/>
            <a:ext cx="738303" cy="307432"/>
          </a:xfrm>
          <a:prstGeom prst="rect">
            <a:avLst/>
          </a:prstGeom>
        </p:spPr>
      </p:pic>
    </p:spTree>
    <p:extLst>
      <p:ext uri="{BB962C8B-B14F-4D97-AF65-F5344CB8AC3E}">
        <p14:creationId xmlns:p14="http://schemas.microsoft.com/office/powerpoint/2010/main" val="41344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7394E82-6ED4-4286-B77C-D0739B19DC3D}"/>
              </a:ext>
            </a:extLst>
          </p:cNvPr>
          <p:cNvSpPr/>
          <p:nvPr/>
        </p:nvSpPr>
        <p:spPr>
          <a:xfrm>
            <a:off x="-145409" y="660400"/>
            <a:ext cx="880268" cy="391787"/>
          </a:xfrm>
          <a:prstGeom prst="rect">
            <a:avLst/>
          </a:prstGeom>
          <a:solidFill>
            <a:srgbClr val="076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24" name="Rectangle 23">
            <a:extLst>
              <a:ext uri="{FF2B5EF4-FFF2-40B4-BE49-F238E27FC236}">
                <a16:creationId xmlns:a16="http://schemas.microsoft.com/office/drawing/2014/main" id="{7925E80B-0358-6F40-DBD0-455F019C8FBA}"/>
              </a:ext>
            </a:extLst>
          </p:cNvPr>
          <p:cNvSpPr/>
          <p:nvPr/>
        </p:nvSpPr>
        <p:spPr>
          <a:xfrm>
            <a:off x="11712852" y="3161520"/>
            <a:ext cx="534961" cy="53496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27" name="Parallelogram 26">
            <a:extLst>
              <a:ext uri="{FF2B5EF4-FFF2-40B4-BE49-F238E27FC236}">
                <a16:creationId xmlns:a16="http://schemas.microsoft.com/office/drawing/2014/main" id="{2DE3E20A-61FE-0CC3-18B1-6AE8E97D7F5B}"/>
              </a:ext>
            </a:extLst>
          </p:cNvPr>
          <p:cNvSpPr/>
          <p:nvPr/>
        </p:nvSpPr>
        <p:spPr>
          <a:xfrm>
            <a:off x="3189097" y="2134104"/>
            <a:ext cx="3415956" cy="4738129"/>
          </a:xfrm>
          <a:prstGeom prst="parallelogram">
            <a:avLst>
              <a:gd name="adj" fmla="val 30439"/>
            </a:avLst>
          </a:prstGeom>
          <a:blipFill>
            <a:blip r:embed="rId3" cstate="hqprint">
              <a:extLst>
                <a:ext uri="{28A0092B-C50C-407E-A947-70E740481C1C}">
                  <a14:useLocalDpi xmlns:a14="http://schemas.microsoft.com/office/drawing/2010/main"/>
                </a:ext>
              </a:extLst>
            </a:blip>
            <a:srcRect/>
            <a:stretch>
              <a:fillRect l="-54030" r="-540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3A3FF"/>
              </a:solidFill>
              <a:latin typeface="Calibri" panose="020F0502020204030204"/>
            </a:endParaRPr>
          </a:p>
        </p:txBody>
      </p:sp>
      <p:sp>
        <p:nvSpPr>
          <p:cNvPr id="28" name="Parallelogram 27">
            <a:extLst>
              <a:ext uri="{FF2B5EF4-FFF2-40B4-BE49-F238E27FC236}">
                <a16:creationId xmlns:a16="http://schemas.microsoft.com/office/drawing/2014/main" id="{954FA0C9-94F3-403B-7A44-B2834A237E60}"/>
              </a:ext>
            </a:extLst>
          </p:cNvPr>
          <p:cNvSpPr/>
          <p:nvPr/>
        </p:nvSpPr>
        <p:spPr>
          <a:xfrm>
            <a:off x="5228090" y="5100595"/>
            <a:ext cx="3163329" cy="3679568"/>
          </a:xfrm>
          <a:prstGeom prst="parallelogram">
            <a:avLst/>
          </a:prstGeom>
          <a:blipFill>
            <a:blip r:embed="rId4" cstate="hqprint">
              <a:extLst>
                <a:ext uri="{28A0092B-C50C-407E-A947-70E740481C1C}">
                  <a14:useLocalDpi xmlns:a14="http://schemas.microsoft.com/office/drawing/2010/main"/>
                </a:ext>
              </a:extLst>
            </a:blip>
            <a:srcRect/>
            <a:stretch>
              <a:fillRect l="8758" t="-6752" r="-11944" b="473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3A3FF"/>
              </a:solidFill>
              <a:latin typeface="Calibri" panose="020F0502020204030204"/>
            </a:endParaRPr>
          </a:p>
        </p:txBody>
      </p:sp>
      <p:sp>
        <p:nvSpPr>
          <p:cNvPr id="29" name="Parallelogram 28">
            <a:extLst>
              <a:ext uri="{FF2B5EF4-FFF2-40B4-BE49-F238E27FC236}">
                <a16:creationId xmlns:a16="http://schemas.microsoft.com/office/drawing/2014/main" id="{4CEBE973-754E-A8C3-7325-A59557BCBDEF}"/>
              </a:ext>
            </a:extLst>
          </p:cNvPr>
          <p:cNvSpPr/>
          <p:nvPr/>
        </p:nvSpPr>
        <p:spPr>
          <a:xfrm>
            <a:off x="6061056" y="0"/>
            <a:ext cx="3448037" cy="5018216"/>
          </a:xfrm>
          <a:prstGeom prst="parallelogram">
            <a:avLst>
              <a:gd name="adj" fmla="val 31443"/>
            </a:avLst>
          </a:prstGeom>
          <a:blipFill>
            <a:blip r:embed="rId5" cstate="hqprint">
              <a:extLst>
                <a:ext uri="{28A0092B-C50C-407E-A947-70E740481C1C}">
                  <a14:useLocalDpi xmlns:a14="http://schemas.microsoft.com/office/drawing/2010/main"/>
                </a:ext>
              </a:extLst>
            </a:blip>
            <a:srcRect/>
            <a:stretch>
              <a:fillRect l="-33758" t="-384" r="-84548" b="3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3A3FF"/>
              </a:solidFill>
              <a:latin typeface="Calibri" panose="020F0502020204030204"/>
            </a:endParaRPr>
          </a:p>
        </p:txBody>
      </p:sp>
      <p:sp>
        <p:nvSpPr>
          <p:cNvPr id="30" name="Parallelogram 29">
            <a:extLst>
              <a:ext uri="{FF2B5EF4-FFF2-40B4-BE49-F238E27FC236}">
                <a16:creationId xmlns:a16="http://schemas.microsoft.com/office/drawing/2014/main" id="{DB864C05-3A19-D716-9E24-80A3154730C0}"/>
              </a:ext>
            </a:extLst>
          </p:cNvPr>
          <p:cNvSpPr/>
          <p:nvPr/>
        </p:nvSpPr>
        <p:spPr>
          <a:xfrm>
            <a:off x="8907950" y="-560769"/>
            <a:ext cx="3163329" cy="3679568"/>
          </a:xfrm>
          <a:prstGeom prst="parallelogram">
            <a:avLst/>
          </a:prstGeom>
          <a:blipFill>
            <a:blip r:embed="rId6" cstate="hqprint">
              <a:extLst>
                <a:ext uri="{28A0092B-C50C-407E-A947-70E740481C1C}">
                  <a14:useLocalDpi xmlns:a14="http://schemas.microsoft.com/office/drawing/2010/main"/>
                </a:ext>
              </a:extLst>
            </a:blip>
            <a:stretch>
              <a:fillRect l="-30769" t="80" r="-40983" b="-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3A3FF"/>
              </a:solidFill>
              <a:latin typeface="Calibri" panose="020F0502020204030204"/>
            </a:endParaRPr>
          </a:p>
        </p:txBody>
      </p:sp>
      <p:sp>
        <p:nvSpPr>
          <p:cNvPr id="31" name="Parallelogram 30">
            <a:extLst>
              <a:ext uri="{FF2B5EF4-FFF2-40B4-BE49-F238E27FC236}">
                <a16:creationId xmlns:a16="http://schemas.microsoft.com/office/drawing/2014/main" id="{245DD1DB-14B9-69D1-5C4A-9D86EDC240DA}"/>
              </a:ext>
            </a:extLst>
          </p:cNvPr>
          <p:cNvSpPr/>
          <p:nvPr/>
        </p:nvSpPr>
        <p:spPr>
          <a:xfrm>
            <a:off x="1302818" y="-571315"/>
            <a:ext cx="3415956" cy="4738129"/>
          </a:xfrm>
          <a:prstGeom prst="parallelogram">
            <a:avLst>
              <a:gd name="adj" fmla="val 30439"/>
            </a:avLst>
          </a:prstGeom>
          <a:blipFill>
            <a:blip r:embed="rId7" cstate="hqprint">
              <a:extLst>
                <a:ext uri="{28A0092B-C50C-407E-A947-70E740481C1C}">
                  <a14:useLocalDpi xmlns:a14="http://schemas.microsoft.com/office/drawing/2010/main"/>
                </a:ext>
              </a:extLst>
            </a:blip>
            <a:srcRect/>
            <a:stretch>
              <a:fillRect l="-95107" t="-8132" r="-49301" b="-89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3A3FF"/>
              </a:solidFill>
              <a:latin typeface="Calibri" panose="020F0502020204030204"/>
            </a:endParaRPr>
          </a:p>
        </p:txBody>
      </p:sp>
      <p:sp>
        <p:nvSpPr>
          <p:cNvPr id="32" name="Parallelogram 31">
            <a:extLst>
              <a:ext uri="{FF2B5EF4-FFF2-40B4-BE49-F238E27FC236}">
                <a16:creationId xmlns:a16="http://schemas.microsoft.com/office/drawing/2014/main" id="{E2A0BEB0-12EB-2985-5A49-BBF510546F64}"/>
              </a:ext>
            </a:extLst>
          </p:cNvPr>
          <p:cNvSpPr/>
          <p:nvPr/>
        </p:nvSpPr>
        <p:spPr>
          <a:xfrm>
            <a:off x="505950" y="4263424"/>
            <a:ext cx="3163329" cy="3679568"/>
          </a:xfrm>
          <a:prstGeom prst="parallelogram">
            <a:avLst/>
          </a:prstGeom>
          <a:blipFill>
            <a:blip r:embed="rId8" cstate="hqprint">
              <a:extLst>
                <a:ext uri="{28A0092B-C50C-407E-A947-70E740481C1C}">
                  <a14:useLocalDpi xmlns:a14="http://schemas.microsoft.com/office/drawing/2010/main"/>
                </a:ext>
              </a:extLst>
            </a:blip>
            <a:srcRect/>
            <a:stretch>
              <a:fillRect l="-55733" t="-15506" r="-457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3A3FF"/>
              </a:solidFill>
              <a:latin typeface="Calibri" panose="020F0502020204030204"/>
            </a:endParaRPr>
          </a:p>
        </p:txBody>
      </p:sp>
      <p:sp>
        <p:nvSpPr>
          <p:cNvPr id="33" name="Parallelogram 32">
            <a:extLst>
              <a:ext uri="{FF2B5EF4-FFF2-40B4-BE49-F238E27FC236}">
                <a16:creationId xmlns:a16="http://schemas.microsoft.com/office/drawing/2014/main" id="{2D6186F9-6698-9B38-EEF3-88C84D911067}"/>
              </a:ext>
            </a:extLst>
          </p:cNvPr>
          <p:cNvSpPr/>
          <p:nvPr/>
        </p:nvSpPr>
        <p:spPr>
          <a:xfrm>
            <a:off x="8094768" y="3198224"/>
            <a:ext cx="3198728" cy="3679568"/>
          </a:xfrm>
          <a:prstGeom prst="parallelogram">
            <a:avLst/>
          </a:prstGeom>
          <a:blipFill>
            <a:blip r:embed="rId9" cstate="hqprint">
              <a:extLst>
                <a:ext uri="{28A0092B-C50C-407E-A947-70E740481C1C}">
                  <a14:useLocalDpi xmlns:a14="http://schemas.microsoft.com/office/drawing/2010/main"/>
                </a:ext>
              </a:extLst>
            </a:blip>
            <a:srcRect/>
            <a:stretch>
              <a:fillRect l="-1611" t="582" r="-70141" b="-5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3A3FF"/>
              </a:solidFill>
              <a:latin typeface="Calibri" panose="020F0502020204030204"/>
            </a:endParaRPr>
          </a:p>
        </p:txBody>
      </p:sp>
      <p:sp>
        <p:nvSpPr>
          <p:cNvPr id="34" name="Parallelogram 33">
            <a:extLst>
              <a:ext uri="{FF2B5EF4-FFF2-40B4-BE49-F238E27FC236}">
                <a16:creationId xmlns:a16="http://schemas.microsoft.com/office/drawing/2014/main" id="{0A31165A-05BF-B1CC-A974-878CC1694863}"/>
              </a:ext>
            </a:extLst>
          </p:cNvPr>
          <p:cNvSpPr/>
          <p:nvPr/>
        </p:nvSpPr>
        <p:spPr>
          <a:xfrm>
            <a:off x="4230649" y="-2677634"/>
            <a:ext cx="3415956" cy="4738129"/>
          </a:xfrm>
          <a:prstGeom prst="parallelogram">
            <a:avLst>
              <a:gd name="adj" fmla="val 30439"/>
            </a:avLst>
          </a:prstGeom>
          <a:blipFill>
            <a:blip r:embed="rId10" cstate="hqprint">
              <a:extLst>
                <a:ext uri="{28A0092B-C50C-407E-A947-70E740481C1C}">
                  <a14:useLocalDpi xmlns:a14="http://schemas.microsoft.com/office/drawing/2010/main"/>
                </a:ext>
              </a:extLst>
            </a:blip>
            <a:srcRect/>
            <a:stretch>
              <a:fillRect l="-1400" t="50914" r="-39527" b="-186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33A3FF"/>
              </a:solidFill>
              <a:latin typeface="Calibri" panose="020F0502020204030204"/>
            </a:endParaRPr>
          </a:p>
        </p:txBody>
      </p:sp>
      <p:sp>
        <p:nvSpPr>
          <p:cNvPr id="35" name="Parallelogram 34">
            <a:extLst>
              <a:ext uri="{FF2B5EF4-FFF2-40B4-BE49-F238E27FC236}">
                <a16:creationId xmlns:a16="http://schemas.microsoft.com/office/drawing/2014/main" id="{1E3E3A14-C1B3-E7DA-0E3F-42A1868D21F9}"/>
              </a:ext>
            </a:extLst>
          </p:cNvPr>
          <p:cNvSpPr/>
          <p:nvPr/>
        </p:nvSpPr>
        <p:spPr>
          <a:xfrm>
            <a:off x="6061056" y="0"/>
            <a:ext cx="3448037" cy="5018216"/>
          </a:xfrm>
          <a:prstGeom prst="parallelogram">
            <a:avLst>
              <a:gd name="adj" fmla="val 31443"/>
            </a:avLst>
          </a:prstGeom>
          <a:gradFill>
            <a:gsLst>
              <a:gs pos="0">
                <a:schemeClr val="tx2">
                  <a:lumMod val="50000"/>
                  <a:lumOff val="50000"/>
                  <a:alpha val="46000"/>
                </a:schemeClr>
              </a:gs>
              <a:gs pos="82000">
                <a:schemeClr val="tx2">
                  <a:alpha val="6436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r>
              <a:rPr lang="en-US" sz="2400">
                <a:solidFill>
                  <a:srgbClr val="FFFFFF"/>
                </a:solidFill>
                <a:effectLst>
                  <a:outerShdw blurRad="50800" dist="38100" dir="2700000" algn="tl" rotWithShape="0">
                    <a:prstClr val="black">
                      <a:alpha val="40000"/>
                    </a:prstClr>
                  </a:outerShdw>
                </a:effectLst>
                <a:latin typeface="Calibri" panose="020F0502020204030204"/>
              </a:rPr>
              <a:t>Government</a:t>
            </a:r>
          </a:p>
        </p:txBody>
      </p:sp>
      <p:sp>
        <p:nvSpPr>
          <p:cNvPr id="36" name="Parallelogram 35">
            <a:extLst>
              <a:ext uri="{FF2B5EF4-FFF2-40B4-BE49-F238E27FC236}">
                <a16:creationId xmlns:a16="http://schemas.microsoft.com/office/drawing/2014/main" id="{DEF7714E-E073-E9BB-227D-FC257DA3BEAF}"/>
              </a:ext>
            </a:extLst>
          </p:cNvPr>
          <p:cNvSpPr/>
          <p:nvPr/>
        </p:nvSpPr>
        <p:spPr>
          <a:xfrm>
            <a:off x="1302818" y="-571315"/>
            <a:ext cx="3415956" cy="4738129"/>
          </a:xfrm>
          <a:prstGeom prst="parallelogram">
            <a:avLst>
              <a:gd name="adj" fmla="val 30439"/>
            </a:avLst>
          </a:prstGeom>
          <a:gradFill>
            <a:gsLst>
              <a:gs pos="0">
                <a:schemeClr val="tx2">
                  <a:lumMod val="50000"/>
                  <a:lumOff val="50000"/>
                  <a:alpha val="46000"/>
                </a:schemeClr>
              </a:gs>
              <a:gs pos="82000">
                <a:schemeClr val="tx2">
                  <a:alpha val="6436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r>
              <a:rPr lang="en-US" sz="2400">
                <a:solidFill>
                  <a:srgbClr val="FFFFFF"/>
                </a:solidFill>
                <a:effectLst>
                  <a:outerShdw blurRad="50800" dist="38100" dir="2700000" algn="tl" rotWithShape="0">
                    <a:prstClr val="black">
                      <a:alpha val="40000"/>
                    </a:prstClr>
                  </a:outerShdw>
                </a:effectLst>
                <a:latin typeface="Calibri" panose="020F0502020204030204"/>
              </a:rPr>
              <a:t>Retail</a:t>
            </a:r>
          </a:p>
        </p:txBody>
      </p:sp>
      <p:sp>
        <p:nvSpPr>
          <p:cNvPr id="37" name="Parallelogram 36">
            <a:extLst>
              <a:ext uri="{FF2B5EF4-FFF2-40B4-BE49-F238E27FC236}">
                <a16:creationId xmlns:a16="http://schemas.microsoft.com/office/drawing/2014/main" id="{600E00EA-A7DC-F67B-0AA3-27A8DC18E925}"/>
              </a:ext>
            </a:extLst>
          </p:cNvPr>
          <p:cNvSpPr/>
          <p:nvPr/>
        </p:nvSpPr>
        <p:spPr>
          <a:xfrm>
            <a:off x="505950" y="4263424"/>
            <a:ext cx="3163329" cy="3679568"/>
          </a:xfrm>
          <a:prstGeom prst="parallelogram">
            <a:avLst/>
          </a:prstGeom>
          <a:gradFill>
            <a:gsLst>
              <a:gs pos="0">
                <a:schemeClr val="tx2">
                  <a:lumMod val="50000"/>
                  <a:lumOff val="50000"/>
                  <a:alpha val="46000"/>
                </a:schemeClr>
              </a:gs>
              <a:gs pos="82000">
                <a:schemeClr val="tx2">
                  <a:alpha val="6436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r>
              <a:rPr lang="en-US" sz="2400">
                <a:solidFill>
                  <a:srgbClr val="FFFFFF"/>
                </a:solidFill>
                <a:effectLst>
                  <a:outerShdw blurRad="50800" dist="38100" dir="2700000" algn="tl" rotWithShape="0">
                    <a:prstClr val="black">
                      <a:alpha val="40000"/>
                    </a:prstClr>
                  </a:outerShdw>
                </a:effectLst>
                <a:latin typeface="Calibri" panose="020F0502020204030204"/>
              </a:rPr>
              <a:t>Banking</a:t>
            </a:r>
          </a:p>
        </p:txBody>
      </p:sp>
      <p:sp>
        <p:nvSpPr>
          <p:cNvPr id="38" name="Parallelogram 37">
            <a:extLst>
              <a:ext uri="{FF2B5EF4-FFF2-40B4-BE49-F238E27FC236}">
                <a16:creationId xmlns:a16="http://schemas.microsoft.com/office/drawing/2014/main" id="{BF1FC290-F924-EF9F-5278-1A9874596E97}"/>
              </a:ext>
            </a:extLst>
          </p:cNvPr>
          <p:cNvSpPr/>
          <p:nvPr/>
        </p:nvSpPr>
        <p:spPr>
          <a:xfrm>
            <a:off x="8094768" y="3219391"/>
            <a:ext cx="3198728" cy="3679568"/>
          </a:xfrm>
          <a:prstGeom prst="parallelogram">
            <a:avLst/>
          </a:prstGeom>
          <a:gradFill>
            <a:gsLst>
              <a:gs pos="0">
                <a:schemeClr val="tx2">
                  <a:lumMod val="50000"/>
                  <a:lumOff val="50000"/>
                  <a:alpha val="46000"/>
                </a:schemeClr>
              </a:gs>
              <a:gs pos="82000">
                <a:schemeClr val="tx2">
                  <a:alpha val="6436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r>
              <a:rPr lang="en-US" sz="2400">
                <a:solidFill>
                  <a:srgbClr val="FFFFFF"/>
                </a:solidFill>
                <a:effectLst>
                  <a:outerShdw blurRad="50800" dist="38100" dir="2700000" algn="tl" rotWithShape="0">
                    <a:prstClr val="black">
                      <a:alpha val="40000"/>
                    </a:prstClr>
                  </a:outerShdw>
                </a:effectLst>
                <a:latin typeface="Calibri" panose="020F0502020204030204"/>
              </a:rPr>
              <a:t>Sports</a:t>
            </a:r>
          </a:p>
        </p:txBody>
      </p:sp>
      <p:grpSp>
        <p:nvGrpSpPr>
          <p:cNvPr id="39" name="Group 38">
            <a:extLst>
              <a:ext uri="{FF2B5EF4-FFF2-40B4-BE49-F238E27FC236}">
                <a16:creationId xmlns:a16="http://schemas.microsoft.com/office/drawing/2014/main" id="{CD04D74F-D394-AB79-9251-6455383190AB}"/>
              </a:ext>
            </a:extLst>
          </p:cNvPr>
          <p:cNvGrpSpPr/>
          <p:nvPr/>
        </p:nvGrpSpPr>
        <p:grpSpPr>
          <a:xfrm>
            <a:off x="3904975" y="5100595"/>
            <a:ext cx="6113669" cy="3679568"/>
            <a:chOff x="2928731" y="3825446"/>
            <a:chExt cx="4585252" cy="2759676"/>
          </a:xfrm>
        </p:grpSpPr>
        <p:sp>
          <p:nvSpPr>
            <p:cNvPr id="40" name="Parallelogram 39">
              <a:extLst>
                <a:ext uri="{FF2B5EF4-FFF2-40B4-BE49-F238E27FC236}">
                  <a16:creationId xmlns:a16="http://schemas.microsoft.com/office/drawing/2014/main" id="{72BE76FA-D17C-B70A-9F23-2ED22C3C5CD1}"/>
                </a:ext>
              </a:extLst>
            </p:cNvPr>
            <p:cNvSpPr/>
            <p:nvPr/>
          </p:nvSpPr>
          <p:spPr>
            <a:xfrm>
              <a:off x="3921067" y="3825446"/>
              <a:ext cx="2372497" cy="2759676"/>
            </a:xfrm>
            <a:prstGeom prst="parallelogram">
              <a:avLst/>
            </a:prstGeom>
            <a:gradFill>
              <a:gsLst>
                <a:gs pos="0">
                  <a:schemeClr val="tx2">
                    <a:lumMod val="50000"/>
                    <a:lumOff val="50000"/>
                    <a:alpha val="46000"/>
                  </a:schemeClr>
                </a:gs>
                <a:gs pos="82000">
                  <a:schemeClr val="tx2">
                    <a:alpha val="6436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FFFFFF"/>
                </a:solidFill>
                <a:latin typeface="Calibri" panose="020F0502020204030204"/>
              </a:endParaRPr>
            </a:p>
          </p:txBody>
        </p:sp>
        <p:sp>
          <p:nvSpPr>
            <p:cNvPr id="41" name="TextBox 40">
              <a:extLst>
                <a:ext uri="{FF2B5EF4-FFF2-40B4-BE49-F238E27FC236}">
                  <a16:creationId xmlns:a16="http://schemas.microsoft.com/office/drawing/2014/main" id="{D0EA7A2D-433A-FE47-A07E-843263F031EB}"/>
                </a:ext>
              </a:extLst>
            </p:cNvPr>
            <p:cNvSpPr txBox="1"/>
            <p:nvPr/>
          </p:nvSpPr>
          <p:spPr>
            <a:xfrm>
              <a:off x="2928731" y="4359856"/>
              <a:ext cx="4585252" cy="346249"/>
            </a:xfrm>
            <a:prstGeom prst="rect">
              <a:avLst/>
            </a:prstGeom>
            <a:noFill/>
          </p:spPr>
          <p:txBody>
            <a:bodyPr wrap="square">
              <a:spAutoFit/>
            </a:bodyPr>
            <a:lstStyle/>
            <a:p>
              <a:pPr algn="ctr" defTabSz="609585"/>
              <a:r>
                <a:rPr lang="en-US" sz="2400">
                  <a:solidFill>
                    <a:srgbClr val="FFFFFF"/>
                  </a:solidFill>
                  <a:effectLst>
                    <a:outerShdw blurRad="50800" dist="38100" dir="2700000" algn="tl" rotWithShape="0">
                      <a:prstClr val="black">
                        <a:alpha val="40000"/>
                      </a:prstClr>
                    </a:outerShdw>
                  </a:effectLst>
                  <a:latin typeface="Calibri" panose="020F0502020204030204"/>
                </a:rPr>
                <a:t>Life Sciences</a:t>
              </a:r>
            </a:p>
          </p:txBody>
        </p:sp>
      </p:grpSp>
      <p:grpSp>
        <p:nvGrpSpPr>
          <p:cNvPr id="42" name="Group 41">
            <a:extLst>
              <a:ext uri="{FF2B5EF4-FFF2-40B4-BE49-F238E27FC236}">
                <a16:creationId xmlns:a16="http://schemas.microsoft.com/office/drawing/2014/main" id="{92909D48-88B1-70FE-3B0A-3BE75FE0FC6E}"/>
              </a:ext>
            </a:extLst>
          </p:cNvPr>
          <p:cNvGrpSpPr/>
          <p:nvPr/>
        </p:nvGrpSpPr>
        <p:grpSpPr>
          <a:xfrm>
            <a:off x="1893538" y="2134104"/>
            <a:ext cx="6113669" cy="4738129"/>
            <a:chOff x="1420153" y="1600577"/>
            <a:chExt cx="4585252" cy="3553597"/>
          </a:xfrm>
        </p:grpSpPr>
        <p:sp>
          <p:nvSpPr>
            <p:cNvPr id="43" name="Parallelogram 42">
              <a:extLst>
                <a:ext uri="{FF2B5EF4-FFF2-40B4-BE49-F238E27FC236}">
                  <a16:creationId xmlns:a16="http://schemas.microsoft.com/office/drawing/2014/main" id="{191EF6B0-5BD0-B107-80D4-D3F3BA1A7642}"/>
                </a:ext>
              </a:extLst>
            </p:cNvPr>
            <p:cNvSpPr/>
            <p:nvPr/>
          </p:nvSpPr>
          <p:spPr>
            <a:xfrm>
              <a:off x="2391822" y="1600577"/>
              <a:ext cx="2561967" cy="3553597"/>
            </a:xfrm>
            <a:prstGeom prst="parallelogram">
              <a:avLst>
                <a:gd name="adj" fmla="val 30439"/>
              </a:avLst>
            </a:prstGeom>
            <a:gradFill>
              <a:gsLst>
                <a:gs pos="0">
                  <a:schemeClr val="tx2">
                    <a:lumMod val="50000"/>
                    <a:lumOff val="50000"/>
                    <a:alpha val="46000"/>
                  </a:schemeClr>
                </a:gs>
                <a:gs pos="82000">
                  <a:schemeClr val="tx2">
                    <a:alpha val="6436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FFFFFF"/>
                </a:solidFill>
                <a:latin typeface="Calibri" panose="020F0502020204030204"/>
              </a:endParaRPr>
            </a:p>
          </p:txBody>
        </p:sp>
        <p:sp>
          <p:nvSpPr>
            <p:cNvPr id="44" name="TextBox 43">
              <a:extLst>
                <a:ext uri="{FF2B5EF4-FFF2-40B4-BE49-F238E27FC236}">
                  <a16:creationId xmlns:a16="http://schemas.microsoft.com/office/drawing/2014/main" id="{0D2EF047-C7AC-4EDF-275F-65CDCAC03B43}"/>
                </a:ext>
              </a:extLst>
            </p:cNvPr>
            <p:cNvSpPr txBox="1"/>
            <p:nvPr/>
          </p:nvSpPr>
          <p:spPr>
            <a:xfrm>
              <a:off x="1420153" y="3053875"/>
              <a:ext cx="4585252" cy="346249"/>
            </a:xfrm>
            <a:prstGeom prst="rect">
              <a:avLst/>
            </a:prstGeom>
            <a:noFill/>
          </p:spPr>
          <p:txBody>
            <a:bodyPr wrap="square">
              <a:spAutoFit/>
            </a:bodyPr>
            <a:lstStyle/>
            <a:p>
              <a:pPr algn="ctr" defTabSz="609585"/>
              <a:r>
                <a:rPr lang="en-US" sz="2400">
                  <a:solidFill>
                    <a:srgbClr val="FFFFFF"/>
                  </a:solidFill>
                  <a:effectLst>
                    <a:outerShdw blurRad="50800" dist="38100" dir="2700000" algn="tl" rotWithShape="0">
                      <a:prstClr val="black">
                        <a:alpha val="40000"/>
                      </a:prstClr>
                    </a:outerShdw>
                  </a:effectLst>
                  <a:latin typeface="Calibri" panose="020F0502020204030204"/>
                </a:rPr>
                <a:t>Communications</a:t>
              </a:r>
            </a:p>
          </p:txBody>
        </p:sp>
      </p:grpSp>
      <p:grpSp>
        <p:nvGrpSpPr>
          <p:cNvPr id="45" name="Group 44">
            <a:extLst>
              <a:ext uri="{FF2B5EF4-FFF2-40B4-BE49-F238E27FC236}">
                <a16:creationId xmlns:a16="http://schemas.microsoft.com/office/drawing/2014/main" id="{DE13A04F-370C-1046-0026-1E10527DA249}"/>
              </a:ext>
            </a:extLst>
          </p:cNvPr>
          <p:cNvGrpSpPr/>
          <p:nvPr/>
        </p:nvGrpSpPr>
        <p:grpSpPr>
          <a:xfrm>
            <a:off x="2682907" y="-1619183"/>
            <a:ext cx="6113669" cy="3679568"/>
            <a:chOff x="2012180" y="-1214387"/>
            <a:chExt cx="4585252" cy="2759676"/>
          </a:xfrm>
        </p:grpSpPr>
        <p:sp>
          <p:nvSpPr>
            <p:cNvPr id="46" name="Parallelogram 45">
              <a:extLst>
                <a:ext uri="{FF2B5EF4-FFF2-40B4-BE49-F238E27FC236}">
                  <a16:creationId xmlns:a16="http://schemas.microsoft.com/office/drawing/2014/main" id="{33DE4933-3249-F7CB-C8BE-FEF9DF5BD56C}"/>
                </a:ext>
              </a:extLst>
            </p:cNvPr>
            <p:cNvSpPr/>
            <p:nvPr/>
          </p:nvSpPr>
          <p:spPr>
            <a:xfrm>
              <a:off x="3173923" y="-1214387"/>
              <a:ext cx="2372497" cy="2759676"/>
            </a:xfrm>
            <a:prstGeom prst="parallelogram">
              <a:avLst/>
            </a:prstGeom>
            <a:gradFill>
              <a:gsLst>
                <a:gs pos="0">
                  <a:schemeClr val="tx2">
                    <a:lumMod val="50000"/>
                    <a:lumOff val="50000"/>
                    <a:alpha val="46000"/>
                  </a:schemeClr>
                </a:gs>
                <a:gs pos="82000">
                  <a:schemeClr val="tx2">
                    <a:alpha val="6436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FFFFFF"/>
                </a:solidFill>
                <a:latin typeface="Calibri" panose="020F0502020204030204"/>
              </a:endParaRPr>
            </a:p>
          </p:txBody>
        </p:sp>
        <p:sp>
          <p:nvSpPr>
            <p:cNvPr id="47" name="TextBox 46">
              <a:extLst>
                <a:ext uri="{FF2B5EF4-FFF2-40B4-BE49-F238E27FC236}">
                  <a16:creationId xmlns:a16="http://schemas.microsoft.com/office/drawing/2014/main" id="{4FF202C0-5837-8916-AA1E-035AA3B3935F}"/>
                </a:ext>
              </a:extLst>
            </p:cNvPr>
            <p:cNvSpPr txBox="1"/>
            <p:nvPr/>
          </p:nvSpPr>
          <p:spPr>
            <a:xfrm>
              <a:off x="2012180" y="515620"/>
              <a:ext cx="4585252" cy="346249"/>
            </a:xfrm>
            <a:prstGeom prst="rect">
              <a:avLst/>
            </a:prstGeom>
            <a:noFill/>
          </p:spPr>
          <p:txBody>
            <a:bodyPr wrap="square">
              <a:spAutoFit/>
            </a:bodyPr>
            <a:lstStyle/>
            <a:p>
              <a:pPr algn="ctr" defTabSz="609585"/>
              <a:r>
                <a:rPr lang="en-US" sz="2400">
                  <a:solidFill>
                    <a:srgbClr val="FFFFFF"/>
                  </a:solidFill>
                  <a:effectLst>
                    <a:outerShdw blurRad="50800" dist="38100" dir="2700000" algn="tl" rotWithShape="0">
                      <a:prstClr val="black">
                        <a:alpha val="40000"/>
                      </a:prstClr>
                    </a:outerShdw>
                  </a:effectLst>
                  <a:latin typeface="Calibri" panose="020F0502020204030204"/>
                </a:rPr>
                <a:t>Insurance</a:t>
              </a:r>
            </a:p>
          </p:txBody>
        </p:sp>
      </p:grpSp>
      <p:grpSp>
        <p:nvGrpSpPr>
          <p:cNvPr id="48" name="Group 47">
            <a:extLst>
              <a:ext uri="{FF2B5EF4-FFF2-40B4-BE49-F238E27FC236}">
                <a16:creationId xmlns:a16="http://schemas.microsoft.com/office/drawing/2014/main" id="{6C5D1CCD-8AA0-6776-9278-0BA6AC2F8930}"/>
              </a:ext>
            </a:extLst>
          </p:cNvPr>
          <p:cNvGrpSpPr/>
          <p:nvPr/>
        </p:nvGrpSpPr>
        <p:grpSpPr>
          <a:xfrm>
            <a:off x="7441613" y="-560769"/>
            <a:ext cx="6096000" cy="3679568"/>
            <a:chOff x="5581210" y="-420577"/>
            <a:chExt cx="4572000" cy="2759676"/>
          </a:xfrm>
        </p:grpSpPr>
        <p:sp>
          <p:nvSpPr>
            <p:cNvPr id="49" name="Parallelogram 48">
              <a:extLst>
                <a:ext uri="{FF2B5EF4-FFF2-40B4-BE49-F238E27FC236}">
                  <a16:creationId xmlns:a16="http://schemas.microsoft.com/office/drawing/2014/main" id="{D31C0E48-85AF-2502-68FB-1B63863B6577}"/>
                </a:ext>
              </a:extLst>
            </p:cNvPr>
            <p:cNvSpPr/>
            <p:nvPr/>
          </p:nvSpPr>
          <p:spPr>
            <a:xfrm>
              <a:off x="6680962" y="-420577"/>
              <a:ext cx="2372497" cy="2759676"/>
            </a:xfrm>
            <a:prstGeom prst="parallelogram">
              <a:avLst/>
            </a:prstGeom>
            <a:gradFill>
              <a:gsLst>
                <a:gs pos="0">
                  <a:schemeClr val="tx2">
                    <a:lumMod val="50000"/>
                    <a:lumOff val="50000"/>
                    <a:alpha val="46000"/>
                  </a:schemeClr>
                </a:gs>
                <a:gs pos="82000">
                  <a:schemeClr val="tx2">
                    <a:alpha val="6436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a:solidFill>
                  <a:srgbClr val="FFFFFF"/>
                </a:solidFill>
                <a:latin typeface="Calibri" panose="020F0502020204030204"/>
              </a:endParaRPr>
            </a:p>
          </p:txBody>
        </p:sp>
        <p:sp>
          <p:nvSpPr>
            <p:cNvPr id="50" name="TextBox 49">
              <a:extLst>
                <a:ext uri="{FF2B5EF4-FFF2-40B4-BE49-F238E27FC236}">
                  <a16:creationId xmlns:a16="http://schemas.microsoft.com/office/drawing/2014/main" id="{5A5C1210-59E7-031D-B46B-AB5FF1A7122A}"/>
                </a:ext>
              </a:extLst>
            </p:cNvPr>
            <p:cNvSpPr txBox="1"/>
            <p:nvPr/>
          </p:nvSpPr>
          <p:spPr>
            <a:xfrm>
              <a:off x="5581210" y="830002"/>
              <a:ext cx="4572000" cy="346249"/>
            </a:xfrm>
            <a:prstGeom prst="rect">
              <a:avLst/>
            </a:prstGeom>
            <a:noFill/>
          </p:spPr>
          <p:txBody>
            <a:bodyPr wrap="square">
              <a:spAutoFit/>
            </a:bodyPr>
            <a:lstStyle/>
            <a:p>
              <a:pPr algn="ctr" defTabSz="609585"/>
              <a:r>
                <a:rPr lang="en-US" sz="2400">
                  <a:solidFill>
                    <a:srgbClr val="FFFFFF"/>
                  </a:solidFill>
                  <a:effectLst>
                    <a:outerShdw blurRad="50800" dist="38100" dir="2700000" algn="tl" rotWithShape="0">
                      <a:prstClr val="black">
                        <a:alpha val="40000"/>
                      </a:prstClr>
                    </a:outerShdw>
                  </a:effectLst>
                  <a:latin typeface="Calibri" panose="020F0502020204030204"/>
                </a:rPr>
                <a:t>Manufacturing</a:t>
              </a:r>
            </a:p>
          </p:txBody>
        </p:sp>
      </p:grpSp>
      <p:sp>
        <p:nvSpPr>
          <p:cNvPr id="52" name="TextBox 3">
            <a:extLst>
              <a:ext uri="{FF2B5EF4-FFF2-40B4-BE49-F238E27FC236}">
                <a16:creationId xmlns:a16="http://schemas.microsoft.com/office/drawing/2014/main" id="{701C0EEF-9812-4294-80CA-F2FBCE652A23}"/>
              </a:ext>
            </a:extLst>
          </p:cNvPr>
          <p:cNvSpPr txBox="1">
            <a:spLocks noChangeAspect="1"/>
          </p:cNvSpPr>
          <p:nvPr/>
        </p:nvSpPr>
        <p:spPr>
          <a:xfrm>
            <a:off x="4419600" y="6619449"/>
            <a:ext cx="3352800" cy="194990"/>
          </a:xfrm>
          <a:prstGeom prst="rect">
            <a:avLst/>
          </a:prstGeom>
          <a:noFill/>
        </p:spPr>
        <p:txBody>
          <a:bodyPr wrap="square" anchor="b" anchorCtr="0">
            <a:spAutoFit/>
          </a:bodyPr>
          <a:lstStyle/>
          <a:p>
            <a:pPr algn="ctr" defTabSz="365742" eaLnBrk="0" hangingPunct="0">
              <a:defRPr/>
            </a:pPr>
            <a:r>
              <a:rPr lang="en-US" sz="667" kern="300" spc="67">
                <a:solidFill>
                  <a:srgbClr val="FFFFFF">
                    <a:lumMod val="75000"/>
                  </a:srgbClr>
                </a:solidFill>
                <a:latin typeface="Calibri" panose="020F0502020204030204"/>
                <a:ea typeface="Calibri" charset="0"/>
                <a:cs typeface="Arial" panose="020B0604020202020204" pitchFamily="34" charset="0"/>
              </a:rPr>
              <a:t>Copyright © SAS Institute Inc. All rights reserved.</a:t>
            </a:r>
          </a:p>
        </p:txBody>
      </p:sp>
      <p:pic>
        <p:nvPicPr>
          <p:cNvPr id="53" name="Picture 52">
            <a:extLst>
              <a:ext uri="{FF2B5EF4-FFF2-40B4-BE49-F238E27FC236}">
                <a16:creationId xmlns:a16="http://schemas.microsoft.com/office/drawing/2014/main" id="{4D8595D1-5F1D-41E7-AE1C-F0F02B76A35E}"/>
              </a:ext>
            </a:extLst>
          </p:cNvPr>
          <p:cNvPicPr>
            <a:picLocks noChangeAspect="1"/>
          </p:cNvPicPr>
          <p:nvPr/>
        </p:nvPicPr>
        <p:blipFill>
          <a:blip r:embed="rId11"/>
          <a:stretch>
            <a:fillRect/>
          </a:stretch>
        </p:blipFill>
        <p:spPr>
          <a:xfrm>
            <a:off x="11222593" y="6344252"/>
            <a:ext cx="738303" cy="307432"/>
          </a:xfrm>
          <a:prstGeom prst="rect">
            <a:avLst/>
          </a:prstGeom>
        </p:spPr>
      </p:pic>
    </p:spTree>
    <p:extLst>
      <p:ext uri="{BB962C8B-B14F-4D97-AF65-F5344CB8AC3E}">
        <p14:creationId xmlns:p14="http://schemas.microsoft.com/office/powerpoint/2010/main" val="4108388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ppt_x"/>
                                          </p:val>
                                        </p:tav>
                                        <p:tav tm="100000">
                                          <p:val>
                                            <p:strVal val="#ppt_x"/>
                                          </p:val>
                                        </p:tav>
                                      </p:tavLst>
                                    </p:anim>
                                    <p:anim calcmode="lin" valueType="num">
                                      <p:cBhvr additive="base">
                                        <p:cTn id="8" dur="20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2000" fill="hold"/>
                                        <p:tgtEl>
                                          <p:spTgt spid="32"/>
                                        </p:tgtEl>
                                        <p:attrNameLst>
                                          <p:attrName>ppt_x</p:attrName>
                                        </p:attrNameLst>
                                      </p:cBhvr>
                                      <p:tavLst>
                                        <p:tav tm="0">
                                          <p:val>
                                            <p:strVal val="#ppt_x"/>
                                          </p:val>
                                        </p:tav>
                                        <p:tav tm="100000">
                                          <p:val>
                                            <p:strVal val="#ppt_x"/>
                                          </p:val>
                                        </p:tav>
                                      </p:tavLst>
                                    </p:anim>
                                    <p:anim calcmode="lin" valueType="num">
                                      <p:cBhvr additive="base">
                                        <p:cTn id="12" dur="20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ppt_x"/>
                                          </p:val>
                                        </p:tav>
                                        <p:tav tm="100000">
                                          <p:val>
                                            <p:strVal val="#ppt_x"/>
                                          </p:val>
                                        </p:tav>
                                      </p:tavLst>
                                    </p:anim>
                                    <p:anim calcmode="lin" valueType="num">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ppt_x"/>
                                          </p:val>
                                        </p:tav>
                                        <p:tav tm="100000">
                                          <p:val>
                                            <p:strVal val="#ppt_x"/>
                                          </p:val>
                                        </p:tav>
                                      </p:tavLst>
                                    </p:anim>
                                    <p:anim calcmode="lin" valueType="num">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2000" fill="hold"/>
                                        <p:tgtEl>
                                          <p:spTgt spid="29"/>
                                        </p:tgtEl>
                                        <p:attrNameLst>
                                          <p:attrName>ppt_x</p:attrName>
                                        </p:attrNameLst>
                                      </p:cBhvr>
                                      <p:tavLst>
                                        <p:tav tm="0">
                                          <p:val>
                                            <p:strVal val="#ppt_x"/>
                                          </p:val>
                                        </p:tav>
                                        <p:tav tm="100000">
                                          <p:val>
                                            <p:strVal val="#ppt_x"/>
                                          </p:val>
                                        </p:tav>
                                      </p:tavLst>
                                    </p:anim>
                                    <p:anim calcmode="lin" valueType="num">
                                      <p:cBhvr additive="base">
                                        <p:cTn id="24" dur="20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0" fill="hold"/>
                                        <p:tgtEl>
                                          <p:spTgt spid="28"/>
                                        </p:tgtEl>
                                        <p:attrNameLst>
                                          <p:attrName>ppt_x</p:attrName>
                                        </p:attrNameLst>
                                      </p:cBhvr>
                                      <p:tavLst>
                                        <p:tav tm="0">
                                          <p:val>
                                            <p:strVal val="#ppt_x"/>
                                          </p:val>
                                        </p:tav>
                                        <p:tav tm="100000">
                                          <p:val>
                                            <p:strVal val="#ppt_x"/>
                                          </p:val>
                                        </p:tav>
                                      </p:tavLst>
                                    </p:anim>
                                    <p:anim calcmode="lin" valueType="num">
                                      <p:cBhvr additive="base">
                                        <p:cTn id="28" dur="20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2000" fill="hold"/>
                                        <p:tgtEl>
                                          <p:spTgt spid="30"/>
                                        </p:tgtEl>
                                        <p:attrNameLst>
                                          <p:attrName>ppt_x</p:attrName>
                                        </p:attrNameLst>
                                      </p:cBhvr>
                                      <p:tavLst>
                                        <p:tav tm="0">
                                          <p:val>
                                            <p:strVal val="#ppt_x"/>
                                          </p:val>
                                        </p:tav>
                                        <p:tav tm="100000">
                                          <p:val>
                                            <p:strVal val="#ppt_x"/>
                                          </p:val>
                                        </p:tav>
                                      </p:tavLst>
                                    </p:anim>
                                    <p:anim calcmode="lin" valueType="num">
                                      <p:cBhvr additive="base">
                                        <p:cTn id="32" dur="2000" fill="hold"/>
                                        <p:tgtEl>
                                          <p:spTgt spid="30"/>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2000" fill="hold"/>
                                        <p:tgtEl>
                                          <p:spTgt spid="33"/>
                                        </p:tgtEl>
                                        <p:attrNameLst>
                                          <p:attrName>ppt_x</p:attrName>
                                        </p:attrNameLst>
                                      </p:cBhvr>
                                      <p:tavLst>
                                        <p:tav tm="0">
                                          <p:val>
                                            <p:strVal val="#ppt_x"/>
                                          </p:val>
                                        </p:tav>
                                        <p:tav tm="100000">
                                          <p:val>
                                            <p:strVal val="#ppt_x"/>
                                          </p:val>
                                        </p:tav>
                                      </p:tavLst>
                                    </p:anim>
                                    <p:anim calcmode="lin" valueType="num">
                                      <p:cBhvr additive="base">
                                        <p:cTn id="36"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xit" presetSubtype="0" fill="hold" grpId="1" nodeType="withEffect">
                                  <p:stCondLst>
                                    <p:cond delay="0"/>
                                  </p:stCondLst>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7"/>
                                        </p:tgtEl>
                                      </p:cBhvr>
                                    </p:animEffect>
                                    <p:set>
                                      <p:cBhvr>
                                        <p:cTn id="54" dur="1" fill="hold">
                                          <p:stCondLst>
                                            <p:cond delay="499"/>
                                          </p:stCondLst>
                                        </p:cTn>
                                        <p:tgtEl>
                                          <p:spTgt spid="37"/>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2"/>
                                        </p:tgtEl>
                                      </p:cBhvr>
                                    </p:animEffect>
                                    <p:set>
                                      <p:cBhvr>
                                        <p:cTn id="70" dur="1" fill="hold">
                                          <p:stCondLst>
                                            <p:cond delay="499"/>
                                          </p:stCondLst>
                                        </p:cTn>
                                        <p:tgtEl>
                                          <p:spTgt spid="42"/>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35"/>
                                        </p:tgtEl>
                                      </p:cBhvr>
                                    </p:animEffect>
                                    <p:set>
                                      <p:cBhvr>
                                        <p:cTn id="78" dur="1" fill="hold">
                                          <p:stCondLst>
                                            <p:cond delay="499"/>
                                          </p:stCondLst>
                                        </p:cTn>
                                        <p:tgtEl>
                                          <p:spTgt spid="35"/>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48"/>
                                        </p:tgtEl>
                                      </p:cBhvr>
                                    </p:animEffect>
                                    <p:set>
                                      <p:cBhvr>
                                        <p:cTn id="95" dur="1" fill="hold">
                                          <p:stCondLst>
                                            <p:cond delay="499"/>
                                          </p:stCondLst>
                                        </p:cTn>
                                        <p:tgtEl>
                                          <p:spTgt spid="48"/>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38"/>
                                        </p:tgtEl>
                                      </p:cBhvr>
                                    </p:animEffect>
                                    <p:set>
                                      <p:cBhvr>
                                        <p:cTn id="10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517FE-0555-70E3-8A0F-8D98E4E852F7}"/>
              </a:ext>
            </a:extLst>
          </p:cNvPr>
          <p:cNvSpPr/>
          <p:nvPr/>
        </p:nvSpPr>
        <p:spPr>
          <a:xfrm>
            <a:off x="-12298" y="-11167"/>
            <a:ext cx="12202599" cy="6879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nvGrpSpPr>
          <p:cNvPr id="15" name="Group 14">
            <a:extLst>
              <a:ext uri="{FF2B5EF4-FFF2-40B4-BE49-F238E27FC236}">
                <a16:creationId xmlns:a16="http://schemas.microsoft.com/office/drawing/2014/main" id="{1D6970A0-2BB8-6896-829B-41538212ECA7}"/>
              </a:ext>
            </a:extLst>
          </p:cNvPr>
          <p:cNvGrpSpPr/>
          <p:nvPr/>
        </p:nvGrpSpPr>
        <p:grpSpPr>
          <a:xfrm>
            <a:off x="936026" y="1016413"/>
            <a:ext cx="10319948" cy="5144019"/>
            <a:chOff x="807798" y="1815560"/>
            <a:chExt cx="7589089" cy="3782807"/>
          </a:xfrm>
          <a:solidFill>
            <a:schemeClr val="bg1">
              <a:lumMod val="75000"/>
              <a:alpha val="26000"/>
            </a:schemeClr>
          </a:solidFill>
        </p:grpSpPr>
        <p:sp>
          <p:nvSpPr>
            <p:cNvPr id="16" name="Freeform 5">
              <a:extLst>
                <a:ext uri="{FF2B5EF4-FFF2-40B4-BE49-F238E27FC236}">
                  <a16:creationId xmlns:a16="http://schemas.microsoft.com/office/drawing/2014/main" id="{4AF6AC2E-AADE-D82C-4C25-4AB870CFBBB6}"/>
                </a:ext>
              </a:extLst>
            </p:cNvPr>
            <p:cNvSpPr>
              <a:spLocks/>
            </p:cNvSpPr>
            <p:nvPr/>
          </p:nvSpPr>
          <p:spPr bwMode="auto">
            <a:xfrm>
              <a:off x="5273605" y="4517366"/>
              <a:ext cx="157208" cy="296336"/>
            </a:xfrm>
            <a:custGeom>
              <a:avLst/>
              <a:gdLst>
                <a:gd name="T0" fmla="*/ 38 w 48"/>
                <a:gd name="T1" fmla="*/ 0 h 90"/>
                <a:gd name="T2" fmla="*/ 37 w 48"/>
                <a:gd name="T3" fmla="*/ 7 h 90"/>
                <a:gd name="T4" fmla="*/ 21 w 48"/>
                <a:gd name="T5" fmla="*/ 22 h 90"/>
                <a:gd name="T6" fmla="*/ 6 w 48"/>
                <a:gd name="T7" fmla="*/ 36 h 90"/>
                <a:gd name="T8" fmla="*/ 9 w 48"/>
                <a:gd name="T9" fmla="*/ 48 h 90"/>
                <a:gd name="T10" fmla="*/ 5 w 48"/>
                <a:gd name="T11" fmla="*/ 58 h 90"/>
                <a:gd name="T12" fmla="*/ 0 w 48"/>
                <a:gd name="T13" fmla="*/ 63 h 90"/>
                <a:gd name="T14" fmla="*/ 3 w 48"/>
                <a:gd name="T15" fmla="*/ 72 h 90"/>
                <a:gd name="T16" fmla="*/ 3 w 48"/>
                <a:gd name="T17" fmla="*/ 78 h 90"/>
                <a:gd name="T18" fmla="*/ 13 w 48"/>
                <a:gd name="T19" fmla="*/ 90 h 90"/>
                <a:gd name="T20" fmla="*/ 33 w 48"/>
                <a:gd name="T21" fmla="*/ 65 h 90"/>
                <a:gd name="T22" fmla="*/ 44 w 48"/>
                <a:gd name="T23" fmla="*/ 24 h 90"/>
                <a:gd name="T24" fmla="*/ 48 w 48"/>
                <a:gd name="T25" fmla="*/ 25 h 90"/>
                <a:gd name="T26" fmla="*/ 48 w 48"/>
                <a:gd name="T27" fmla="*/ 22 h 90"/>
                <a:gd name="T28" fmla="*/ 38 w 48"/>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90">
                  <a:moveTo>
                    <a:pt x="38" y="0"/>
                  </a:moveTo>
                  <a:cubicBezTo>
                    <a:pt x="37" y="2"/>
                    <a:pt x="38" y="6"/>
                    <a:pt x="37" y="7"/>
                  </a:cubicBezTo>
                  <a:cubicBezTo>
                    <a:pt x="33" y="10"/>
                    <a:pt x="26" y="19"/>
                    <a:pt x="21" y="22"/>
                  </a:cubicBezTo>
                  <a:cubicBezTo>
                    <a:pt x="14" y="26"/>
                    <a:pt x="6" y="25"/>
                    <a:pt x="6" y="36"/>
                  </a:cubicBezTo>
                  <a:cubicBezTo>
                    <a:pt x="6" y="40"/>
                    <a:pt x="9" y="46"/>
                    <a:pt x="9" y="48"/>
                  </a:cubicBezTo>
                  <a:cubicBezTo>
                    <a:pt x="9" y="49"/>
                    <a:pt x="5" y="58"/>
                    <a:pt x="5" y="58"/>
                  </a:cubicBezTo>
                  <a:cubicBezTo>
                    <a:pt x="4" y="58"/>
                    <a:pt x="0" y="62"/>
                    <a:pt x="0" y="63"/>
                  </a:cubicBezTo>
                  <a:cubicBezTo>
                    <a:pt x="0" y="66"/>
                    <a:pt x="0" y="70"/>
                    <a:pt x="3" y="72"/>
                  </a:cubicBezTo>
                  <a:cubicBezTo>
                    <a:pt x="3" y="73"/>
                    <a:pt x="3" y="75"/>
                    <a:pt x="3" y="78"/>
                  </a:cubicBezTo>
                  <a:cubicBezTo>
                    <a:pt x="3" y="83"/>
                    <a:pt x="8" y="90"/>
                    <a:pt x="13" y="90"/>
                  </a:cubicBezTo>
                  <a:cubicBezTo>
                    <a:pt x="27" y="90"/>
                    <a:pt x="29" y="75"/>
                    <a:pt x="33" y="65"/>
                  </a:cubicBezTo>
                  <a:cubicBezTo>
                    <a:pt x="38" y="52"/>
                    <a:pt x="44" y="40"/>
                    <a:pt x="44" y="24"/>
                  </a:cubicBezTo>
                  <a:cubicBezTo>
                    <a:pt x="44" y="24"/>
                    <a:pt x="48" y="25"/>
                    <a:pt x="48" y="25"/>
                  </a:cubicBezTo>
                  <a:cubicBezTo>
                    <a:pt x="48" y="22"/>
                    <a:pt x="48" y="22"/>
                    <a:pt x="48" y="22"/>
                  </a:cubicBezTo>
                  <a:cubicBezTo>
                    <a:pt x="44" y="16"/>
                    <a:pt x="46" y="1"/>
                    <a:pt x="38"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20" name="Freeform 6">
              <a:extLst>
                <a:ext uri="{FF2B5EF4-FFF2-40B4-BE49-F238E27FC236}">
                  <a16:creationId xmlns:a16="http://schemas.microsoft.com/office/drawing/2014/main" id="{384A79C2-A831-6A2A-3F80-63A668849B69}"/>
                </a:ext>
              </a:extLst>
            </p:cNvPr>
            <p:cNvSpPr>
              <a:spLocks/>
            </p:cNvSpPr>
            <p:nvPr/>
          </p:nvSpPr>
          <p:spPr bwMode="auto">
            <a:xfrm>
              <a:off x="6049904" y="4042950"/>
              <a:ext cx="43128" cy="82084"/>
            </a:xfrm>
            <a:custGeom>
              <a:avLst/>
              <a:gdLst>
                <a:gd name="T0" fmla="*/ 0 w 13"/>
                <a:gd name="T1" fmla="*/ 19 h 25"/>
                <a:gd name="T2" fmla="*/ 6 w 13"/>
                <a:gd name="T3" fmla="*/ 25 h 25"/>
                <a:gd name="T4" fmla="*/ 13 w 13"/>
                <a:gd name="T5" fmla="*/ 16 h 25"/>
                <a:gd name="T6" fmla="*/ 3 w 13"/>
                <a:gd name="T7" fmla="*/ 0 h 25"/>
                <a:gd name="T8" fmla="*/ 0 w 13"/>
                <a:gd name="T9" fmla="*/ 19 h 25"/>
              </a:gdLst>
              <a:ahLst/>
              <a:cxnLst>
                <a:cxn ang="0">
                  <a:pos x="T0" y="T1"/>
                </a:cxn>
                <a:cxn ang="0">
                  <a:pos x="T2" y="T3"/>
                </a:cxn>
                <a:cxn ang="0">
                  <a:pos x="T4" y="T5"/>
                </a:cxn>
                <a:cxn ang="0">
                  <a:pos x="T6" y="T7"/>
                </a:cxn>
                <a:cxn ang="0">
                  <a:pos x="T8" y="T9"/>
                </a:cxn>
              </a:cxnLst>
              <a:rect l="0" t="0" r="r" b="b"/>
              <a:pathLst>
                <a:path w="13" h="25">
                  <a:moveTo>
                    <a:pt x="0" y="19"/>
                  </a:moveTo>
                  <a:cubicBezTo>
                    <a:pt x="0" y="22"/>
                    <a:pt x="3" y="25"/>
                    <a:pt x="6" y="25"/>
                  </a:cubicBezTo>
                  <a:cubicBezTo>
                    <a:pt x="10" y="25"/>
                    <a:pt x="13" y="20"/>
                    <a:pt x="13" y="16"/>
                  </a:cubicBezTo>
                  <a:cubicBezTo>
                    <a:pt x="13" y="8"/>
                    <a:pt x="7" y="6"/>
                    <a:pt x="3" y="0"/>
                  </a:cubicBezTo>
                  <a:cubicBezTo>
                    <a:pt x="3" y="7"/>
                    <a:pt x="0" y="12"/>
                    <a:pt x="0" y="1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26" name="Freeform 7">
              <a:extLst>
                <a:ext uri="{FF2B5EF4-FFF2-40B4-BE49-F238E27FC236}">
                  <a16:creationId xmlns:a16="http://schemas.microsoft.com/office/drawing/2014/main" id="{26817410-61DB-16FF-2C31-E6100A82B945}"/>
                </a:ext>
              </a:extLst>
            </p:cNvPr>
            <p:cNvSpPr>
              <a:spLocks/>
            </p:cNvSpPr>
            <p:nvPr/>
          </p:nvSpPr>
          <p:spPr bwMode="auto">
            <a:xfrm>
              <a:off x="6379622" y="4134773"/>
              <a:ext cx="222595" cy="240686"/>
            </a:xfrm>
            <a:custGeom>
              <a:avLst/>
              <a:gdLst>
                <a:gd name="T0" fmla="*/ 68 w 68"/>
                <a:gd name="T1" fmla="*/ 63 h 73"/>
                <a:gd name="T2" fmla="*/ 68 w 68"/>
                <a:gd name="T3" fmla="*/ 53 h 73"/>
                <a:gd name="T4" fmla="*/ 64 w 68"/>
                <a:gd name="T5" fmla="*/ 49 h 73"/>
                <a:gd name="T6" fmla="*/ 59 w 68"/>
                <a:gd name="T7" fmla="*/ 41 h 73"/>
                <a:gd name="T8" fmla="*/ 55 w 68"/>
                <a:gd name="T9" fmla="*/ 37 h 73"/>
                <a:gd name="T10" fmla="*/ 56 w 68"/>
                <a:gd name="T11" fmla="*/ 34 h 73"/>
                <a:gd name="T12" fmla="*/ 54 w 68"/>
                <a:gd name="T13" fmla="*/ 32 h 73"/>
                <a:gd name="T14" fmla="*/ 53 w 68"/>
                <a:gd name="T15" fmla="*/ 32 h 73"/>
                <a:gd name="T16" fmla="*/ 53 w 68"/>
                <a:gd name="T17" fmla="*/ 31 h 73"/>
                <a:gd name="T18" fmla="*/ 46 w 68"/>
                <a:gd name="T19" fmla="*/ 26 h 73"/>
                <a:gd name="T20" fmla="*/ 33 w 68"/>
                <a:gd name="T21" fmla="*/ 16 h 73"/>
                <a:gd name="T22" fmla="*/ 25 w 68"/>
                <a:gd name="T23" fmla="*/ 10 h 73"/>
                <a:gd name="T24" fmla="*/ 23 w 68"/>
                <a:gd name="T25" fmla="*/ 9 h 73"/>
                <a:gd name="T26" fmla="*/ 15 w 68"/>
                <a:gd name="T27" fmla="*/ 0 h 73"/>
                <a:gd name="T28" fmla="*/ 7 w 68"/>
                <a:gd name="T29" fmla="*/ 0 h 73"/>
                <a:gd name="T30" fmla="*/ 3 w 68"/>
                <a:gd name="T31" fmla="*/ 0 h 73"/>
                <a:gd name="T32" fmla="*/ 0 w 68"/>
                <a:gd name="T33" fmla="*/ 0 h 73"/>
                <a:gd name="T34" fmla="*/ 0 w 68"/>
                <a:gd name="T35" fmla="*/ 0 h 73"/>
                <a:gd name="T36" fmla="*/ 7 w 68"/>
                <a:gd name="T37" fmla="*/ 10 h 73"/>
                <a:gd name="T38" fmla="*/ 12 w 68"/>
                <a:gd name="T39" fmla="*/ 12 h 73"/>
                <a:gd name="T40" fmla="*/ 16 w 68"/>
                <a:gd name="T41" fmla="*/ 18 h 73"/>
                <a:gd name="T42" fmla="*/ 24 w 68"/>
                <a:gd name="T43" fmla="*/ 26 h 73"/>
                <a:gd name="T44" fmla="*/ 27 w 68"/>
                <a:gd name="T45" fmla="*/ 34 h 73"/>
                <a:gd name="T46" fmla="*/ 31 w 68"/>
                <a:gd name="T47" fmla="*/ 35 h 73"/>
                <a:gd name="T48" fmla="*/ 32 w 68"/>
                <a:gd name="T49" fmla="*/ 37 h 73"/>
                <a:gd name="T50" fmla="*/ 36 w 68"/>
                <a:gd name="T51" fmla="*/ 43 h 73"/>
                <a:gd name="T52" fmla="*/ 44 w 68"/>
                <a:gd name="T53" fmla="*/ 56 h 73"/>
                <a:gd name="T54" fmla="*/ 57 w 68"/>
                <a:gd name="T55" fmla="*/ 67 h 73"/>
                <a:gd name="T56" fmla="*/ 62 w 68"/>
                <a:gd name="T57" fmla="*/ 73 h 73"/>
                <a:gd name="T58" fmla="*/ 68 w 68"/>
                <a:gd name="T59" fmla="*/ 70 h 73"/>
                <a:gd name="T60" fmla="*/ 68 w 68"/>
                <a:gd name="T61" fmla="*/ 6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3">
                  <a:moveTo>
                    <a:pt x="68" y="63"/>
                  </a:moveTo>
                  <a:cubicBezTo>
                    <a:pt x="68" y="58"/>
                    <a:pt x="68" y="56"/>
                    <a:pt x="68" y="53"/>
                  </a:cubicBezTo>
                  <a:cubicBezTo>
                    <a:pt x="68" y="51"/>
                    <a:pt x="66" y="51"/>
                    <a:pt x="64" y="49"/>
                  </a:cubicBezTo>
                  <a:cubicBezTo>
                    <a:pt x="62" y="47"/>
                    <a:pt x="59" y="45"/>
                    <a:pt x="59" y="41"/>
                  </a:cubicBezTo>
                  <a:cubicBezTo>
                    <a:pt x="57" y="41"/>
                    <a:pt x="55" y="40"/>
                    <a:pt x="55" y="37"/>
                  </a:cubicBezTo>
                  <a:cubicBezTo>
                    <a:pt x="56" y="34"/>
                    <a:pt x="56" y="34"/>
                    <a:pt x="56" y="34"/>
                  </a:cubicBezTo>
                  <a:cubicBezTo>
                    <a:pt x="56" y="33"/>
                    <a:pt x="55" y="32"/>
                    <a:pt x="54" y="32"/>
                  </a:cubicBezTo>
                  <a:cubicBezTo>
                    <a:pt x="54" y="32"/>
                    <a:pt x="53" y="32"/>
                    <a:pt x="53" y="32"/>
                  </a:cubicBezTo>
                  <a:cubicBezTo>
                    <a:pt x="53" y="32"/>
                    <a:pt x="53" y="31"/>
                    <a:pt x="53" y="31"/>
                  </a:cubicBezTo>
                  <a:cubicBezTo>
                    <a:pt x="53" y="28"/>
                    <a:pt x="49" y="27"/>
                    <a:pt x="46" y="26"/>
                  </a:cubicBezTo>
                  <a:cubicBezTo>
                    <a:pt x="39" y="24"/>
                    <a:pt x="37" y="21"/>
                    <a:pt x="33" y="16"/>
                  </a:cubicBezTo>
                  <a:cubicBezTo>
                    <a:pt x="30" y="14"/>
                    <a:pt x="29" y="11"/>
                    <a:pt x="25" y="10"/>
                  </a:cubicBezTo>
                  <a:cubicBezTo>
                    <a:pt x="24" y="10"/>
                    <a:pt x="23" y="10"/>
                    <a:pt x="23" y="9"/>
                  </a:cubicBezTo>
                  <a:cubicBezTo>
                    <a:pt x="21" y="5"/>
                    <a:pt x="19" y="4"/>
                    <a:pt x="15" y="0"/>
                  </a:cubicBezTo>
                  <a:cubicBezTo>
                    <a:pt x="7" y="0"/>
                    <a:pt x="7" y="0"/>
                    <a:pt x="7" y="0"/>
                  </a:cubicBezTo>
                  <a:cubicBezTo>
                    <a:pt x="5" y="0"/>
                    <a:pt x="5" y="0"/>
                    <a:pt x="3" y="0"/>
                  </a:cubicBezTo>
                  <a:cubicBezTo>
                    <a:pt x="2" y="0"/>
                    <a:pt x="0" y="0"/>
                    <a:pt x="0" y="0"/>
                  </a:cubicBezTo>
                  <a:cubicBezTo>
                    <a:pt x="0" y="0"/>
                    <a:pt x="0" y="0"/>
                    <a:pt x="0" y="0"/>
                  </a:cubicBezTo>
                  <a:cubicBezTo>
                    <a:pt x="0" y="3"/>
                    <a:pt x="5" y="9"/>
                    <a:pt x="7" y="10"/>
                  </a:cubicBezTo>
                  <a:cubicBezTo>
                    <a:pt x="9" y="10"/>
                    <a:pt x="11" y="10"/>
                    <a:pt x="12" y="12"/>
                  </a:cubicBezTo>
                  <a:cubicBezTo>
                    <a:pt x="14" y="14"/>
                    <a:pt x="14" y="16"/>
                    <a:pt x="16" y="18"/>
                  </a:cubicBezTo>
                  <a:cubicBezTo>
                    <a:pt x="17" y="22"/>
                    <a:pt x="23" y="21"/>
                    <a:pt x="24" y="26"/>
                  </a:cubicBezTo>
                  <a:cubicBezTo>
                    <a:pt x="25" y="28"/>
                    <a:pt x="26" y="33"/>
                    <a:pt x="27" y="34"/>
                  </a:cubicBezTo>
                  <a:cubicBezTo>
                    <a:pt x="28" y="34"/>
                    <a:pt x="31" y="34"/>
                    <a:pt x="31" y="35"/>
                  </a:cubicBezTo>
                  <a:cubicBezTo>
                    <a:pt x="31" y="36"/>
                    <a:pt x="31" y="37"/>
                    <a:pt x="32" y="37"/>
                  </a:cubicBezTo>
                  <a:cubicBezTo>
                    <a:pt x="32" y="37"/>
                    <a:pt x="35" y="41"/>
                    <a:pt x="36" y="43"/>
                  </a:cubicBezTo>
                  <a:cubicBezTo>
                    <a:pt x="38" y="48"/>
                    <a:pt x="40" y="52"/>
                    <a:pt x="44" y="56"/>
                  </a:cubicBezTo>
                  <a:cubicBezTo>
                    <a:pt x="49" y="60"/>
                    <a:pt x="53" y="62"/>
                    <a:pt x="57" y="67"/>
                  </a:cubicBezTo>
                  <a:cubicBezTo>
                    <a:pt x="57" y="67"/>
                    <a:pt x="61" y="73"/>
                    <a:pt x="62" y="73"/>
                  </a:cubicBezTo>
                  <a:cubicBezTo>
                    <a:pt x="64" y="73"/>
                    <a:pt x="68" y="72"/>
                    <a:pt x="68" y="70"/>
                  </a:cubicBezTo>
                  <a:cubicBezTo>
                    <a:pt x="68" y="67"/>
                    <a:pt x="68" y="64"/>
                    <a:pt x="68" y="6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36" name="Freeform 8">
              <a:extLst>
                <a:ext uri="{FF2B5EF4-FFF2-40B4-BE49-F238E27FC236}">
                  <a16:creationId xmlns:a16="http://schemas.microsoft.com/office/drawing/2014/main" id="{DAB8F9CA-920F-1B87-59BB-BB52F05151DC}"/>
                </a:ext>
              </a:extLst>
            </p:cNvPr>
            <p:cNvSpPr>
              <a:spLocks/>
            </p:cNvSpPr>
            <p:nvPr/>
          </p:nvSpPr>
          <p:spPr bwMode="auto">
            <a:xfrm>
              <a:off x="6674560" y="4098600"/>
              <a:ext cx="214247" cy="240686"/>
            </a:xfrm>
            <a:custGeom>
              <a:avLst/>
              <a:gdLst>
                <a:gd name="T0" fmla="*/ 0 w 65"/>
                <a:gd name="T1" fmla="*/ 41 h 73"/>
                <a:gd name="T2" fmla="*/ 3 w 65"/>
                <a:gd name="T3" fmla="*/ 50 h 73"/>
                <a:gd name="T4" fmla="*/ 6 w 65"/>
                <a:gd name="T5" fmla="*/ 52 h 73"/>
                <a:gd name="T6" fmla="*/ 6 w 65"/>
                <a:gd name="T7" fmla="*/ 53 h 73"/>
                <a:gd name="T8" fmla="*/ 13 w 65"/>
                <a:gd name="T9" fmla="*/ 65 h 73"/>
                <a:gd name="T10" fmla="*/ 18 w 65"/>
                <a:gd name="T11" fmla="*/ 64 h 73"/>
                <a:gd name="T12" fmla="*/ 19 w 65"/>
                <a:gd name="T13" fmla="*/ 67 h 73"/>
                <a:gd name="T14" fmla="*/ 20 w 65"/>
                <a:gd name="T15" fmla="*/ 69 h 73"/>
                <a:gd name="T16" fmla="*/ 26 w 65"/>
                <a:gd name="T17" fmla="*/ 66 h 73"/>
                <a:gd name="T18" fmla="*/ 36 w 65"/>
                <a:gd name="T19" fmla="*/ 70 h 73"/>
                <a:gd name="T20" fmla="*/ 39 w 65"/>
                <a:gd name="T21" fmla="*/ 73 h 73"/>
                <a:gd name="T22" fmla="*/ 46 w 65"/>
                <a:gd name="T23" fmla="*/ 69 h 73"/>
                <a:gd name="T24" fmla="*/ 49 w 65"/>
                <a:gd name="T25" fmla="*/ 62 h 73"/>
                <a:gd name="T26" fmla="*/ 48 w 65"/>
                <a:gd name="T27" fmla="*/ 58 h 73"/>
                <a:gd name="T28" fmla="*/ 53 w 65"/>
                <a:gd name="T29" fmla="*/ 53 h 73"/>
                <a:gd name="T30" fmla="*/ 56 w 65"/>
                <a:gd name="T31" fmla="*/ 43 h 73"/>
                <a:gd name="T32" fmla="*/ 57 w 65"/>
                <a:gd name="T33" fmla="*/ 41 h 73"/>
                <a:gd name="T34" fmla="*/ 59 w 65"/>
                <a:gd name="T35" fmla="*/ 40 h 73"/>
                <a:gd name="T36" fmla="*/ 64 w 65"/>
                <a:gd name="T37" fmla="*/ 38 h 73"/>
                <a:gd name="T38" fmla="*/ 54 w 65"/>
                <a:gd name="T39" fmla="*/ 23 h 73"/>
                <a:gd name="T40" fmla="*/ 55 w 65"/>
                <a:gd name="T41" fmla="*/ 22 h 73"/>
                <a:gd name="T42" fmla="*/ 54 w 65"/>
                <a:gd name="T43" fmla="*/ 20 h 73"/>
                <a:gd name="T44" fmla="*/ 61 w 65"/>
                <a:gd name="T45" fmla="*/ 16 h 73"/>
                <a:gd name="T46" fmla="*/ 60 w 65"/>
                <a:gd name="T47" fmla="*/ 15 h 73"/>
                <a:gd name="T48" fmla="*/ 65 w 65"/>
                <a:gd name="T49" fmla="*/ 13 h 73"/>
                <a:gd name="T50" fmla="*/ 56 w 65"/>
                <a:gd name="T51" fmla="*/ 6 h 73"/>
                <a:gd name="T52" fmla="*/ 52 w 65"/>
                <a:gd name="T53" fmla="*/ 0 h 73"/>
                <a:gd name="T54" fmla="*/ 42 w 65"/>
                <a:gd name="T55" fmla="*/ 13 h 73"/>
                <a:gd name="T56" fmla="*/ 34 w 65"/>
                <a:gd name="T57" fmla="*/ 15 h 73"/>
                <a:gd name="T58" fmla="*/ 32 w 65"/>
                <a:gd name="T59" fmla="*/ 17 h 73"/>
                <a:gd name="T60" fmla="*/ 30 w 65"/>
                <a:gd name="T61" fmla="*/ 19 h 73"/>
                <a:gd name="T62" fmla="*/ 28 w 65"/>
                <a:gd name="T63" fmla="*/ 21 h 73"/>
                <a:gd name="T64" fmla="*/ 23 w 65"/>
                <a:gd name="T65" fmla="*/ 26 h 73"/>
                <a:gd name="T66" fmla="*/ 17 w 65"/>
                <a:gd name="T67" fmla="*/ 28 h 73"/>
                <a:gd name="T68" fmla="*/ 7 w 65"/>
                <a:gd name="T69" fmla="*/ 38 h 73"/>
                <a:gd name="T70" fmla="*/ 0 w 65"/>
                <a:gd name="T7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 h="73">
                  <a:moveTo>
                    <a:pt x="0" y="41"/>
                  </a:moveTo>
                  <a:cubicBezTo>
                    <a:pt x="0" y="42"/>
                    <a:pt x="2" y="50"/>
                    <a:pt x="3" y="50"/>
                  </a:cubicBezTo>
                  <a:cubicBezTo>
                    <a:pt x="4" y="50"/>
                    <a:pt x="5" y="50"/>
                    <a:pt x="6" y="52"/>
                  </a:cubicBezTo>
                  <a:cubicBezTo>
                    <a:pt x="6" y="52"/>
                    <a:pt x="6" y="52"/>
                    <a:pt x="6" y="53"/>
                  </a:cubicBezTo>
                  <a:cubicBezTo>
                    <a:pt x="9" y="57"/>
                    <a:pt x="5" y="65"/>
                    <a:pt x="13" y="65"/>
                  </a:cubicBezTo>
                  <a:cubicBezTo>
                    <a:pt x="15" y="65"/>
                    <a:pt x="16" y="64"/>
                    <a:pt x="18" y="64"/>
                  </a:cubicBezTo>
                  <a:cubicBezTo>
                    <a:pt x="18" y="65"/>
                    <a:pt x="18" y="67"/>
                    <a:pt x="19" y="67"/>
                  </a:cubicBezTo>
                  <a:cubicBezTo>
                    <a:pt x="19" y="67"/>
                    <a:pt x="20" y="69"/>
                    <a:pt x="20" y="69"/>
                  </a:cubicBezTo>
                  <a:cubicBezTo>
                    <a:pt x="23" y="69"/>
                    <a:pt x="24" y="66"/>
                    <a:pt x="26" y="66"/>
                  </a:cubicBezTo>
                  <a:cubicBezTo>
                    <a:pt x="30" y="66"/>
                    <a:pt x="32" y="69"/>
                    <a:pt x="36" y="70"/>
                  </a:cubicBezTo>
                  <a:cubicBezTo>
                    <a:pt x="36" y="71"/>
                    <a:pt x="37" y="73"/>
                    <a:pt x="39" y="73"/>
                  </a:cubicBezTo>
                  <a:cubicBezTo>
                    <a:pt x="42" y="73"/>
                    <a:pt x="42" y="70"/>
                    <a:pt x="46" y="69"/>
                  </a:cubicBezTo>
                  <a:cubicBezTo>
                    <a:pt x="46" y="67"/>
                    <a:pt x="49" y="63"/>
                    <a:pt x="49" y="62"/>
                  </a:cubicBezTo>
                  <a:cubicBezTo>
                    <a:pt x="49" y="60"/>
                    <a:pt x="48" y="60"/>
                    <a:pt x="48" y="58"/>
                  </a:cubicBezTo>
                  <a:cubicBezTo>
                    <a:pt x="48" y="57"/>
                    <a:pt x="50" y="54"/>
                    <a:pt x="53" y="53"/>
                  </a:cubicBezTo>
                  <a:cubicBezTo>
                    <a:pt x="53" y="49"/>
                    <a:pt x="54" y="48"/>
                    <a:pt x="56" y="43"/>
                  </a:cubicBezTo>
                  <a:cubicBezTo>
                    <a:pt x="57" y="41"/>
                    <a:pt x="57" y="41"/>
                    <a:pt x="57" y="41"/>
                  </a:cubicBezTo>
                  <a:cubicBezTo>
                    <a:pt x="57" y="40"/>
                    <a:pt x="58" y="40"/>
                    <a:pt x="59" y="40"/>
                  </a:cubicBezTo>
                  <a:cubicBezTo>
                    <a:pt x="61" y="40"/>
                    <a:pt x="63" y="41"/>
                    <a:pt x="64" y="38"/>
                  </a:cubicBezTo>
                  <a:cubicBezTo>
                    <a:pt x="60" y="38"/>
                    <a:pt x="54" y="27"/>
                    <a:pt x="54" y="23"/>
                  </a:cubicBezTo>
                  <a:cubicBezTo>
                    <a:pt x="54" y="23"/>
                    <a:pt x="55" y="22"/>
                    <a:pt x="55" y="22"/>
                  </a:cubicBezTo>
                  <a:cubicBezTo>
                    <a:pt x="55" y="21"/>
                    <a:pt x="55" y="20"/>
                    <a:pt x="54" y="20"/>
                  </a:cubicBezTo>
                  <a:cubicBezTo>
                    <a:pt x="54" y="20"/>
                    <a:pt x="61" y="17"/>
                    <a:pt x="61" y="16"/>
                  </a:cubicBezTo>
                  <a:cubicBezTo>
                    <a:pt x="61" y="16"/>
                    <a:pt x="60" y="16"/>
                    <a:pt x="60" y="15"/>
                  </a:cubicBezTo>
                  <a:cubicBezTo>
                    <a:pt x="60" y="13"/>
                    <a:pt x="65" y="15"/>
                    <a:pt x="65" y="13"/>
                  </a:cubicBezTo>
                  <a:cubicBezTo>
                    <a:pt x="65" y="8"/>
                    <a:pt x="56" y="11"/>
                    <a:pt x="56" y="6"/>
                  </a:cubicBezTo>
                  <a:cubicBezTo>
                    <a:pt x="56" y="3"/>
                    <a:pt x="56" y="0"/>
                    <a:pt x="52" y="0"/>
                  </a:cubicBezTo>
                  <a:cubicBezTo>
                    <a:pt x="49" y="0"/>
                    <a:pt x="44" y="9"/>
                    <a:pt x="42" y="13"/>
                  </a:cubicBezTo>
                  <a:cubicBezTo>
                    <a:pt x="41" y="14"/>
                    <a:pt x="36" y="13"/>
                    <a:pt x="34" y="15"/>
                  </a:cubicBezTo>
                  <a:cubicBezTo>
                    <a:pt x="33" y="16"/>
                    <a:pt x="33" y="17"/>
                    <a:pt x="32" y="17"/>
                  </a:cubicBezTo>
                  <a:cubicBezTo>
                    <a:pt x="31" y="18"/>
                    <a:pt x="31" y="18"/>
                    <a:pt x="30" y="19"/>
                  </a:cubicBezTo>
                  <a:cubicBezTo>
                    <a:pt x="30" y="19"/>
                    <a:pt x="27" y="21"/>
                    <a:pt x="28" y="21"/>
                  </a:cubicBezTo>
                  <a:cubicBezTo>
                    <a:pt x="27" y="23"/>
                    <a:pt x="27" y="25"/>
                    <a:pt x="23" y="26"/>
                  </a:cubicBezTo>
                  <a:cubicBezTo>
                    <a:pt x="21" y="27"/>
                    <a:pt x="18" y="27"/>
                    <a:pt x="17" y="28"/>
                  </a:cubicBezTo>
                  <a:cubicBezTo>
                    <a:pt x="14" y="31"/>
                    <a:pt x="15" y="38"/>
                    <a:pt x="7" y="38"/>
                  </a:cubicBezTo>
                  <a:cubicBezTo>
                    <a:pt x="4" y="38"/>
                    <a:pt x="0" y="37"/>
                    <a:pt x="0" y="4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37" name="Freeform 9">
              <a:extLst>
                <a:ext uri="{FF2B5EF4-FFF2-40B4-BE49-F238E27FC236}">
                  <a16:creationId xmlns:a16="http://schemas.microsoft.com/office/drawing/2014/main" id="{A419601C-BCAA-311A-1C62-8A6ECC541AEE}"/>
                </a:ext>
              </a:extLst>
            </p:cNvPr>
            <p:cNvSpPr>
              <a:spLocks/>
            </p:cNvSpPr>
            <p:nvPr/>
          </p:nvSpPr>
          <p:spPr bwMode="auto">
            <a:xfrm>
              <a:off x="6879069" y="4214074"/>
              <a:ext cx="137730" cy="158602"/>
            </a:xfrm>
            <a:custGeom>
              <a:avLst/>
              <a:gdLst>
                <a:gd name="T0" fmla="*/ 32 w 42"/>
                <a:gd name="T1" fmla="*/ 14 h 48"/>
                <a:gd name="T2" fmla="*/ 18 w 42"/>
                <a:gd name="T3" fmla="*/ 18 h 48"/>
                <a:gd name="T4" fmla="*/ 18 w 42"/>
                <a:gd name="T5" fmla="*/ 17 h 48"/>
                <a:gd name="T6" fmla="*/ 15 w 42"/>
                <a:gd name="T7" fmla="*/ 20 h 48"/>
                <a:gd name="T8" fmla="*/ 10 w 42"/>
                <a:gd name="T9" fmla="*/ 12 h 48"/>
                <a:gd name="T10" fmla="*/ 17 w 42"/>
                <a:gd name="T11" fmla="*/ 8 h 48"/>
                <a:gd name="T12" fmla="*/ 26 w 42"/>
                <a:gd name="T13" fmla="*/ 7 h 48"/>
                <a:gd name="T14" fmla="*/ 34 w 42"/>
                <a:gd name="T15" fmla="*/ 9 h 48"/>
                <a:gd name="T16" fmla="*/ 41 w 42"/>
                <a:gd name="T17" fmla="*/ 2 h 48"/>
                <a:gd name="T18" fmla="*/ 42 w 42"/>
                <a:gd name="T19" fmla="*/ 0 h 48"/>
                <a:gd name="T20" fmla="*/ 40 w 42"/>
                <a:gd name="T21" fmla="*/ 0 h 48"/>
                <a:gd name="T22" fmla="*/ 33 w 42"/>
                <a:gd name="T23" fmla="*/ 4 h 48"/>
                <a:gd name="T24" fmla="*/ 31 w 42"/>
                <a:gd name="T25" fmla="*/ 4 h 48"/>
                <a:gd name="T26" fmla="*/ 16 w 42"/>
                <a:gd name="T27" fmla="*/ 2 h 48"/>
                <a:gd name="T28" fmla="*/ 7 w 42"/>
                <a:gd name="T29" fmla="*/ 15 h 48"/>
                <a:gd name="T30" fmla="*/ 5 w 42"/>
                <a:gd name="T31" fmla="*/ 19 h 48"/>
                <a:gd name="T32" fmla="*/ 0 w 42"/>
                <a:gd name="T33" fmla="*/ 31 h 48"/>
                <a:gd name="T34" fmla="*/ 4 w 42"/>
                <a:gd name="T35" fmla="*/ 34 h 48"/>
                <a:gd name="T36" fmla="*/ 4 w 42"/>
                <a:gd name="T37" fmla="*/ 45 h 48"/>
                <a:gd name="T38" fmla="*/ 8 w 42"/>
                <a:gd name="T39" fmla="*/ 48 h 48"/>
                <a:gd name="T40" fmla="*/ 12 w 42"/>
                <a:gd name="T41" fmla="*/ 39 h 48"/>
                <a:gd name="T42" fmla="*/ 10 w 42"/>
                <a:gd name="T43" fmla="*/ 31 h 48"/>
                <a:gd name="T44" fmla="*/ 14 w 42"/>
                <a:gd name="T45" fmla="*/ 29 h 48"/>
                <a:gd name="T46" fmla="*/ 15 w 42"/>
                <a:gd name="T47" fmla="*/ 29 h 48"/>
                <a:gd name="T48" fmla="*/ 15 w 42"/>
                <a:gd name="T49" fmla="*/ 33 h 48"/>
                <a:gd name="T50" fmla="*/ 18 w 42"/>
                <a:gd name="T51" fmla="*/ 41 h 48"/>
                <a:gd name="T52" fmla="*/ 18 w 42"/>
                <a:gd name="T53" fmla="*/ 44 h 48"/>
                <a:gd name="T54" fmla="*/ 21 w 42"/>
                <a:gd name="T55" fmla="*/ 44 h 48"/>
                <a:gd name="T56" fmla="*/ 26 w 42"/>
                <a:gd name="T57" fmla="*/ 38 h 48"/>
                <a:gd name="T58" fmla="*/ 23 w 42"/>
                <a:gd name="T59" fmla="*/ 34 h 48"/>
                <a:gd name="T60" fmla="*/ 24 w 42"/>
                <a:gd name="T61" fmla="*/ 32 h 48"/>
                <a:gd name="T62" fmla="*/ 19 w 42"/>
                <a:gd name="T63" fmla="*/ 23 h 48"/>
                <a:gd name="T64" fmla="*/ 32 w 42"/>
                <a:gd name="T65" fmla="*/ 16 h 48"/>
                <a:gd name="T66" fmla="*/ 32 w 42"/>
                <a:gd name="T67"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48">
                  <a:moveTo>
                    <a:pt x="32" y="14"/>
                  </a:moveTo>
                  <a:cubicBezTo>
                    <a:pt x="28" y="14"/>
                    <a:pt x="18" y="18"/>
                    <a:pt x="18" y="18"/>
                  </a:cubicBezTo>
                  <a:cubicBezTo>
                    <a:pt x="18" y="17"/>
                    <a:pt x="18" y="17"/>
                    <a:pt x="18" y="17"/>
                  </a:cubicBezTo>
                  <a:cubicBezTo>
                    <a:pt x="17" y="19"/>
                    <a:pt x="16" y="20"/>
                    <a:pt x="15" y="20"/>
                  </a:cubicBezTo>
                  <a:cubicBezTo>
                    <a:pt x="11" y="20"/>
                    <a:pt x="10" y="15"/>
                    <a:pt x="10" y="12"/>
                  </a:cubicBezTo>
                  <a:cubicBezTo>
                    <a:pt x="10" y="7"/>
                    <a:pt x="13" y="8"/>
                    <a:pt x="17" y="8"/>
                  </a:cubicBezTo>
                  <a:cubicBezTo>
                    <a:pt x="21" y="8"/>
                    <a:pt x="23" y="7"/>
                    <a:pt x="26" y="7"/>
                  </a:cubicBezTo>
                  <a:cubicBezTo>
                    <a:pt x="29" y="7"/>
                    <a:pt x="31" y="9"/>
                    <a:pt x="34" y="9"/>
                  </a:cubicBezTo>
                  <a:cubicBezTo>
                    <a:pt x="38" y="9"/>
                    <a:pt x="40" y="5"/>
                    <a:pt x="41" y="2"/>
                  </a:cubicBezTo>
                  <a:cubicBezTo>
                    <a:pt x="41" y="2"/>
                    <a:pt x="42" y="0"/>
                    <a:pt x="42" y="0"/>
                  </a:cubicBezTo>
                  <a:cubicBezTo>
                    <a:pt x="40" y="0"/>
                    <a:pt x="40" y="0"/>
                    <a:pt x="40" y="0"/>
                  </a:cubicBezTo>
                  <a:cubicBezTo>
                    <a:pt x="38" y="0"/>
                    <a:pt x="35" y="4"/>
                    <a:pt x="33" y="4"/>
                  </a:cubicBezTo>
                  <a:cubicBezTo>
                    <a:pt x="31" y="4"/>
                    <a:pt x="31" y="4"/>
                    <a:pt x="31" y="4"/>
                  </a:cubicBezTo>
                  <a:cubicBezTo>
                    <a:pt x="16" y="2"/>
                    <a:pt x="16" y="2"/>
                    <a:pt x="16" y="2"/>
                  </a:cubicBezTo>
                  <a:cubicBezTo>
                    <a:pt x="10" y="2"/>
                    <a:pt x="7" y="10"/>
                    <a:pt x="7" y="15"/>
                  </a:cubicBezTo>
                  <a:cubicBezTo>
                    <a:pt x="7" y="16"/>
                    <a:pt x="5" y="18"/>
                    <a:pt x="5" y="19"/>
                  </a:cubicBezTo>
                  <a:cubicBezTo>
                    <a:pt x="3" y="24"/>
                    <a:pt x="0" y="26"/>
                    <a:pt x="0" y="31"/>
                  </a:cubicBezTo>
                  <a:cubicBezTo>
                    <a:pt x="0" y="34"/>
                    <a:pt x="4" y="34"/>
                    <a:pt x="4" y="34"/>
                  </a:cubicBezTo>
                  <a:cubicBezTo>
                    <a:pt x="4" y="38"/>
                    <a:pt x="4" y="42"/>
                    <a:pt x="4" y="45"/>
                  </a:cubicBezTo>
                  <a:cubicBezTo>
                    <a:pt x="4" y="46"/>
                    <a:pt x="6" y="48"/>
                    <a:pt x="8" y="48"/>
                  </a:cubicBezTo>
                  <a:cubicBezTo>
                    <a:pt x="11" y="48"/>
                    <a:pt x="12" y="40"/>
                    <a:pt x="12" y="39"/>
                  </a:cubicBezTo>
                  <a:cubicBezTo>
                    <a:pt x="12" y="36"/>
                    <a:pt x="10" y="34"/>
                    <a:pt x="10" y="31"/>
                  </a:cubicBezTo>
                  <a:cubicBezTo>
                    <a:pt x="10" y="30"/>
                    <a:pt x="12" y="29"/>
                    <a:pt x="14" y="29"/>
                  </a:cubicBezTo>
                  <a:cubicBezTo>
                    <a:pt x="14" y="29"/>
                    <a:pt x="15" y="29"/>
                    <a:pt x="15" y="29"/>
                  </a:cubicBezTo>
                  <a:cubicBezTo>
                    <a:pt x="15" y="33"/>
                    <a:pt x="15" y="33"/>
                    <a:pt x="15" y="33"/>
                  </a:cubicBezTo>
                  <a:cubicBezTo>
                    <a:pt x="15" y="36"/>
                    <a:pt x="18" y="38"/>
                    <a:pt x="18" y="41"/>
                  </a:cubicBezTo>
                  <a:cubicBezTo>
                    <a:pt x="18" y="42"/>
                    <a:pt x="18" y="40"/>
                    <a:pt x="18" y="44"/>
                  </a:cubicBezTo>
                  <a:cubicBezTo>
                    <a:pt x="21" y="44"/>
                    <a:pt x="21" y="44"/>
                    <a:pt x="21" y="44"/>
                  </a:cubicBezTo>
                  <a:cubicBezTo>
                    <a:pt x="21" y="40"/>
                    <a:pt x="26" y="41"/>
                    <a:pt x="26" y="38"/>
                  </a:cubicBezTo>
                  <a:cubicBezTo>
                    <a:pt x="25" y="38"/>
                    <a:pt x="23" y="35"/>
                    <a:pt x="23" y="34"/>
                  </a:cubicBezTo>
                  <a:cubicBezTo>
                    <a:pt x="23" y="34"/>
                    <a:pt x="24" y="33"/>
                    <a:pt x="24" y="32"/>
                  </a:cubicBezTo>
                  <a:cubicBezTo>
                    <a:pt x="23" y="32"/>
                    <a:pt x="19" y="23"/>
                    <a:pt x="19" y="23"/>
                  </a:cubicBezTo>
                  <a:cubicBezTo>
                    <a:pt x="25" y="23"/>
                    <a:pt x="24" y="18"/>
                    <a:pt x="32" y="16"/>
                  </a:cubicBezTo>
                  <a:lnTo>
                    <a:pt x="32" y="14"/>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38" name="Freeform 10">
              <a:extLst>
                <a:ext uri="{FF2B5EF4-FFF2-40B4-BE49-F238E27FC236}">
                  <a16:creationId xmlns:a16="http://schemas.microsoft.com/office/drawing/2014/main" id="{460059ED-54FC-2657-581F-8E8D6F8F577E}"/>
                </a:ext>
              </a:extLst>
            </p:cNvPr>
            <p:cNvSpPr>
              <a:spLocks/>
            </p:cNvSpPr>
            <p:nvPr/>
          </p:nvSpPr>
          <p:spPr bwMode="auto">
            <a:xfrm>
              <a:off x="6599435" y="4375459"/>
              <a:ext cx="217030" cy="62606"/>
            </a:xfrm>
            <a:custGeom>
              <a:avLst/>
              <a:gdLst>
                <a:gd name="T0" fmla="*/ 59 w 66"/>
                <a:gd name="T1" fmla="*/ 17 h 19"/>
                <a:gd name="T2" fmla="*/ 64 w 66"/>
                <a:gd name="T3" fmla="*/ 18 h 19"/>
                <a:gd name="T4" fmla="*/ 66 w 66"/>
                <a:gd name="T5" fmla="*/ 16 h 19"/>
                <a:gd name="T6" fmla="*/ 62 w 66"/>
                <a:gd name="T7" fmla="*/ 14 h 19"/>
                <a:gd name="T8" fmla="*/ 57 w 66"/>
                <a:gd name="T9" fmla="*/ 13 h 19"/>
                <a:gd name="T10" fmla="*/ 55 w 66"/>
                <a:gd name="T11" fmla="*/ 11 h 19"/>
                <a:gd name="T12" fmla="*/ 46 w 66"/>
                <a:gd name="T13" fmla="*/ 8 h 19"/>
                <a:gd name="T14" fmla="*/ 54 w 66"/>
                <a:gd name="T15" fmla="*/ 7 h 19"/>
                <a:gd name="T16" fmla="*/ 52 w 66"/>
                <a:gd name="T17" fmla="*/ 7 h 19"/>
                <a:gd name="T18" fmla="*/ 45 w 66"/>
                <a:gd name="T19" fmla="*/ 8 h 19"/>
                <a:gd name="T20" fmla="*/ 35 w 66"/>
                <a:gd name="T21" fmla="*/ 4 h 19"/>
                <a:gd name="T22" fmla="*/ 28 w 66"/>
                <a:gd name="T23" fmla="*/ 7 h 19"/>
                <a:gd name="T24" fmla="*/ 11 w 66"/>
                <a:gd name="T25" fmla="*/ 0 h 19"/>
                <a:gd name="T26" fmla="*/ 8 w 66"/>
                <a:gd name="T27" fmla="*/ 1 h 19"/>
                <a:gd name="T28" fmla="*/ 6 w 66"/>
                <a:gd name="T29" fmla="*/ 0 h 19"/>
                <a:gd name="T30" fmla="*/ 0 w 66"/>
                <a:gd name="T31" fmla="*/ 5 h 19"/>
                <a:gd name="T32" fmla="*/ 8 w 66"/>
                <a:gd name="T33" fmla="*/ 10 h 19"/>
                <a:gd name="T34" fmla="*/ 17 w 66"/>
                <a:gd name="T35" fmla="*/ 11 h 19"/>
                <a:gd name="T36" fmla="*/ 29 w 66"/>
                <a:gd name="T37" fmla="*/ 13 h 19"/>
                <a:gd name="T38" fmla="*/ 35 w 66"/>
                <a:gd name="T39" fmla="*/ 16 h 19"/>
                <a:gd name="T40" fmla="*/ 59 w 66"/>
                <a:gd name="T41" fmla="*/ 19 h 19"/>
                <a:gd name="T42" fmla="*/ 59 w 66"/>
                <a:gd name="T4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9">
                  <a:moveTo>
                    <a:pt x="59" y="17"/>
                  </a:moveTo>
                  <a:cubicBezTo>
                    <a:pt x="62" y="17"/>
                    <a:pt x="61" y="18"/>
                    <a:pt x="64" y="18"/>
                  </a:cubicBezTo>
                  <a:cubicBezTo>
                    <a:pt x="64" y="18"/>
                    <a:pt x="66" y="17"/>
                    <a:pt x="66" y="16"/>
                  </a:cubicBezTo>
                  <a:cubicBezTo>
                    <a:pt x="64" y="15"/>
                    <a:pt x="64" y="14"/>
                    <a:pt x="62" y="14"/>
                  </a:cubicBezTo>
                  <a:cubicBezTo>
                    <a:pt x="60" y="13"/>
                    <a:pt x="59" y="15"/>
                    <a:pt x="57" y="13"/>
                  </a:cubicBezTo>
                  <a:cubicBezTo>
                    <a:pt x="57" y="13"/>
                    <a:pt x="57" y="11"/>
                    <a:pt x="55" y="11"/>
                  </a:cubicBezTo>
                  <a:cubicBezTo>
                    <a:pt x="51" y="11"/>
                    <a:pt x="48" y="11"/>
                    <a:pt x="46" y="8"/>
                  </a:cubicBezTo>
                  <a:cubicBezTo>
                    <a:pt x="46" y="9"/>
                    <a:pt x="54" y="7"/>
                    <a:pt x="54" y="7"/>
                  </a:cubicBezTo>
                  <a:cubicBezTo>
                    <a:pt x="52" y="7"/>
                    <a:pt x="52" y="7"/>
                    <a:pt x="52" y="7"/>
                  </a:cubicBezTo>
                  <a:cubicBezTo>
                    <a:pt x="45" y="8"/>
                    <a:pt x="45" y="8"/>
                    <a:pt x="45" y="8"/>
                  </a:cubicBezTo>
                  <a:cubicBezTo>
                    <a:pt x="41" y="8"/>
                    <a:pt x="40" y="4"/>
                    <a:pt x="35" y="4"/>
                  </a:cubicBezTo>
                  <a:cubicBezTo>
                    <a:pt x="33" y="4"/>
                    <a:pt x="32" y="7"/>
                    <a:pt x="28" y="7"/>
                  </a:cubicBezTo>
                  <a:cubicBezTo>
                    <a:pt x="21" y="7"/>
                    <a:pt x="18" y="0"/>
                    <a:pt x="11" y="0"/>
                  </a:cubicBezTo>
                  <a:cubicBezTo>
                    <a:pt x="10" y="0"/>
                    <a:pt x="9" y="1"/>
                    <a:pt x="8" y="1"/>
                  </a:cubicBezTo>
                  <a:cubicBezTo>
                    <a:pt x="7" y="1"/>
                    <a:pt x="6" y="0"/>
                    <a:pt x="6" y="0"/>
                  </a:cubicBezTo>
                  <a:cubicBezTo>
                    <a:pt x="4" y="0"/>
                    <a:pt x="0" y="4"/>
                    <a:pt x="0" y="5"/>
                  </a:cubicBezTo>
                  <a:cubicBezTo>
                    <a:pt x="4" y="5"/>
                    <a:pt x="5" y="8"/>
                    <a:pt x="8" y="10"/>
                  </a:cubicBezTo>
                  <a:cubicBezTo>
                    <a:pt x="10" y="12"/>
                    <a:pt x="13" y="10"/>
                    <a:pt x="17" y="11"/>
                  </a:cubicBezTo>
                  <a:cubicBezTo>
                    <a:pt x="21" y="12"/>
                    <a:pt x="25" y="13"/>
                    <a:pt x="29" y="13"/>
                  </a:cubicBezTo>
                  <a:cubicBezTo>
                    <a:pt x="31" y="13"/>
                    <a:pt x="32" y="16"/>
                    <a:pt x="35" y="16"/>
                  </a:cubicBezTo>
                  <a:cubicBezTo>
                    <a:pt x="44" y="16"/>
                    <a:pt x="51" y="16"/>
                    <a:pt x="59" y="19"/>
                  </a:cubicBezTo>
                  <a:cubicBezTo>
                    <a:pt x="59" y="18"/>
                    <a:pt x="58" y="17"/>
                    <a:pt x="59" y="1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39" name="Freeform 11">
              <a:extLst>
                <a:ext uri="{FF2B5EF4-FFF2-40B4-BE49-F238E27FC236}">
                  <a16:creationId xmlns:a16="http://schemas.microsoft.com/office/drawing/2014/main" id="{5DCC3B41-9A11-E230-CA6E-CAF8F13C0840}"/>
                </a:ext>
              </a:extLst>
            </p:cNvPr>
            <p:cNvSpPr>
              <a:spLocks/>
            </p:cNvSpPr>
            <p:nvPr/>
          </p:nvSpPr>
          <p:spPr bwMode="auto">
            <a:xfrm>
              <a:off x="6905502" y="4425544"/>
              <a:ext cx="65387" cy="15304"/>
            </a:xfrm>
            <a:custGeom>
              <a:avLst/>
              <a:gdLst>
                <a:gd name="T0" fmla="*/ 13 w 20"/>
                <a:gd name="T1" fmla="*/ 4 h 5"/>
                <a:gd name="T2" fmla="*/ 20 w 20"/>
                <a:gd name="T3" fmla="*/ 0 h 5"/>
                <a:gd name="T4" fmla="*/ 13 w 20"/>
                <a:gd name="T5" fmla="*/ 2 h 5"/>
                <a:gd name="T6" fmla="*/ 4 w 20"/>
                <a:gd name="T7" fmla="*/ 1 h 5"/>
                <a:gd name="T8" fmla="*/ 0 w 20"/>
                <a:gd name="T9" fmla="*/ 2 h 5"/>
                <a:gd name="T10" fmla="*/ 5 w 20"/>
                <a:gd name="T11" fmla="*/ 4 h 5"/>
                <a:gd name="T12" fmla="*/ 13 w 2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3" y="4"/>
                  </a:moveTo>
                  <a:cubicBezTo>
                    <a:pt x="16" y="4"/>
                    <a:pt x="18" y="3"/>
                    <a:pt x="20" y="0"/>
                  </a:cubicBezTo>
                  <a:cubicBezTo>
                    <a:pt x="18" y="1"/>
                    <a:pt x="17" y="2"/>
                    <a:pt x="13" y="2"/>
                  </a:cubicBezTo>
                  <a:cubicBezTo>
                    <a:pt x="10" y="2"/>
                    <a:pt x="8" y="1"/>
                    <a:pt x="4" y="1"/>
                  </a:cubicBezTo>
                  <a:cubicBezTo>
                    <a:pt x="3" y="1"/>
                    <a:pt x="0" y="0"/>
                    <a:pt x="0" y="2"/>
                  </a:cubicBezTo>
                  <a:cubicBezTo>
                    <a:pt x="0" y="5"/>
                    <a:pt x="4" y="4"/>
                    <a:pt x="5" y="4"/>
                  </a:cubicBezTo>
                  <a:cubicBezTo>
                    <a:pt x="7" y="4"/>
                    <a:pt x="10" y="4"/>
                    <a:pt x="13"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0" name="Freeform 12">
              <a:extLst>
                <a:ext uri="{FF2B5EF4-FFF2-40B4-BE49-F238E27FC236}">
                  <a16:creationId xmlns:a16="http://schemas.microsoft.com/office/drawing/2014/main" id="{2B7989EF-6A86-0AF7-56A9-1CE1653192E2}"/>
                </a:ext>
              </a:extLst>
            </p:cNvPr>
            <p:cNvSpPr>
              <a:spLocks/>
            </p:cNvSpPr>
            <p:nvPr/>
          </p:nvSpPr>
          <p:spPr bwMode="auto">
            <a:xfrm>
              <a:off x="6842898" y="4425544"/>
              <a:ext cx="50084" cy="19477"/>
            </a:xfrm>
            <a:custGeom>
              <a:avLst/>
              <a:gdLst>
                <a:gd name="T0" fmla="*/ 8 w 15"/>
                <a:gd name="T1" fmla="*/ 0 h 6"/>
                <a:gd name="T2" fmla="*/ 8 w 15"/>
                <a:gd name="T3" fmla="*/ 2 h 6"/>
                <a:gd name="T4" fmla="*/ 3 w 15"/>
                <a:gd name="T5" fmla="*/ 2 h 6"/>
                <a:gd name="T6" fmla="*/ 0 w 15"/>
                <a:gd name="T7" fmla="*/ 4 h 6"/>
                <a:gd name="T8" fmla="*/ 4 w 15"/>
                <a:gd name="T9" fmla="*/ 6 h 6"/>
                <a:gd name="T10" fmla="*/ 10 w 15"/>
                <a:gd name="T11" fmla="*/ 3 h 6"/>
                <a:gd name="T12" fmla="*/ 11 w 15"/>
                <a:gd name="T13" fmla="*/ 4 h 6"/>
                <a:gd name="T14" fmla="*/ 15 w 15"/>
                <a:gd name="T15" fmla="*/ 4 h 6"/>
                <a:gd name="T16" fmla="*/ 15 w 15"/>
                <a:gd name="T17" fmla="*/ 0 h 6"/>
                <a:gd name="T18" fmla="*/ 8 w 15"/>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6">
                  <a:moveTo>
                    <a:pt x="8" y="0"/>
                  </a:moveTo>
                  <a:cubicBezTo>
                    <a:pt x="8" y="0"/>
                    <a:pt x="8" y="2"/>
                    <a:pt x="8" y="2"/>
                  </a:cubicBezTo>
                  <a:cubicBezTo>
                    <a:pt x="7" y="2"/>
                    <a:pt x="5" y="2"/>
                    <a:pt x="3" y="2"/>
                  </a:cubicBezTo>
                  <a:cubicBezTo>
                    <a:pt x="1" y="2"/>
                    <a:pt x="0" y="2"/>
                    <a:pt x="0" y="4"/>
                  </a:cubicBezTo>
                  <a:cubicBezTo>
                    <a:pt x="0" y="5"/>
                    <a:pt x="2" y="6"/>
                    <a:pt x="4" y="6"/>
                  </a:cubicBezTo>
                  <a:cubicBezTo>
                    <a:pt x="6" y="6"/>
                    <a:pt x="7" y="4"/>
                    <a:pt x="10" y="3"/>
                  </a:cubicBezTo>
                  <a:cubicBezTo>
                    <a:pt x="11" y="4"/>
                    <a:pt x="11" y="4"/>
                    <a:pt x="11" y="4"/>
                  </a:cubicBezTo>
                  <a:cubicBezTo>
                    <a:pt x="15" y="4"/>
                    <a:pt x="15" y="4"/>
                    <a:pt x="15" y="4"/>
                  </a:cubicBezTo>
                  <a:cubicBezTo>
                    <a:pt x="11" y="4"/>
                    <a:pt x="15" y="4"/>
                    <a:pt x="15" y="0"/>
                  </a:cubicBezTo>
                  <a:lnTo>
                    <a:pt x="8" y="0"/>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1" name="Freeform 13">
              <a:extLst>
                <a:ext uri="{FF2B5EF4-FFF2-40B4-BE49-F238E27FC236}">
                  <a16:creationId xmlns:a16="http://schemas.microsoft.com/office/drawing/2014/main" id="{6C6D34D6-5CF9-5FA2-0F2B-34435D316714}"/>
                </a:ext>
              </a:extLst>
            </p:cNvPr>
            <p:cNvSpPr>
              <a:spLocks/>
            </p:cNvSpPr>
            <p:nvPr/>
          </p:nvSpPr>
          <p:spPr bwMode="auto">
            <a:xfrm>
              <a:off x="6888808" y="4447804"/>
              <a:ext cx="33389" cy="29216"/>
            </a:xfrm>
            <a:custGeom>
              <a:avLst/>
              <a:gdLst>
                <a:gd name="T0" fmla="*/ 6 w 10"/>
                <a:gd name="T1" fmla="*/ 5 h 9"/>
                <a:gd name="T2" fmla="*/ 8 w 10"/>
                <a:gd name="T3" fmla="*/ 9 h 9"/>
                <a:gd name="T4" fmla="*/ 8 w 10"/>
                <a:gd name="T5" fmla="*/ 9 h 9"/>
                <a:gd name="T6" fmla="*/ 10 w 10"/>
                <a:gd name="T7" fmla="*/ 7 h 9"/>
                <a:gd name="T8" fmla="*/ 7 w 10"/>
                <a:gd name="T9" fmla="*/ 1 h 9"/>
                <a:gd name="T10" fmla="*/ 5 w 10"/>
                <a:gd name="T11" fmla="*/ 1 h 9"/>
                <a:gd name="T12" fmla="*/ 0 w 10"/>
                <a:gd name="T13" fmla="*/ 2 h 9"/>
                <a:gd name="T14" fmla="*/ 6 w 10"/>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6" y="5"/>
                  </a:moveTo>
                  <a:cubicBezTo>
                    <a:pt x="6" y="6"/>
                    <a:pt x="6" y="9"/>
                    <a:pt x="8" y="9"/>
                  </a:cubicBezTo>
                  <a:cubicBezTo>
                    <a:pt x="8" y="9"/>
                    <a:pt x="8" y="9"/>
                    <a:pt x="8" y="9"/>
                  </a:cubicBezTo>
                  <a:cubicBezTo>
                    <a:pt x="9" y="9"/>
                    <a:pt x="10" y="8"/>
                    <a:pt x="10" y="7"/>
                  </a:cubicBezTo>
                  <a:cubicBezTo>
                    <a:pt x="10" y="4"/>
                    <a:pt x="7" y="5"/>
                    <a:pt x="7" y="1"/>
                  </a:cubicBezTo>
                  <a:cubicBezTo>
                    <a:pt x="6" y="1"/>
                    <a:pt x="5" y="1"/>
                    <a:pt x="5" y="1"/>
                  </a:cubicBezTo>
                  <a:cubicBezTo>
                    <a:pt x="3" y="1"/>
                    <a:pt x="0" y="0"/>
                    <a:pt x="0" y="2"/>
                  </a:cubicBezTo>
                  <a:cubicBezTo>
                    <a:pt x="0" y="4"/>
                    <a:pt x="4" y="5"/>
                    <a:pt x="6" y="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2" name="Freeform 14">
              <a:extLst>
                <a:ext uri="{FF2B5EF4-FFF2-40B4-BE49-F238E27FC236}">
                  <a16:creationId xmlns:a16="http://schemas.microsoft.com/office/drawing/2014/main" id="{E952DE91-E122-1071-F9FE-B16249D38DDB}"/>
                </a:ext>
              </a:extLst>
            </p:cNvPr>
            <p:cNvSpPr>
              <a:spLocks/>
            </p:cNvSpPr>
            <p:nvPr/>
          </p:nvSpPr>
          <p:spPr bwMode="auto">
            <a:xfrm>
              <a:off x="6823421" y="4428326"/>
              <a:ext cx="12521" cy="12521"/>
            </a:xfrm>
            <a:custGeom>
              <a:avLst/>
              <a:gdLst>
                <a:gd name="T0" fmla="*/ 2 w 4"/>
                <a:gd name="T1" fmla="*/ 0 h 4"/>
                <a:gd name="T2" fmla="*/ 0 w 4"/>
                <a:gd name="T3" fmla="*/ 0 h 4"/>
                <a:gd name="T4" fmla="*/ 0 w 4"/>
                <a:gd name="T5" fmla="*/ 2 h 4"/>
                <a:gd name="T6" fmla="*/ 2 w 4"/>
                <a:gd name="T7" fmla="*/ 4 h 4"/>
                <a:gd name="T8" fmla="*/ 4 w 4"/>
                <a:gd name="T9" fmla="*/ 1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0"/>
                    <a:pt x="1" y="0"/>
                    <a:pt x="0" y="0"/>
                  </a:cubicBezTo>
                  <a:cubicBezTo>
                    <a:pt x="0" y="1"/>
                    <a:pt x="0" y="1"/>
                    <a:pt x="0" y="2"/>
                  </a:cubicBezTo>
                  <a:cubicBezTo>
                    <a:pt x="0" y="3"/>
                    <a:pt x="1" y="4"/>
                    <a:pt x="2" y="4"/>
                  </a:cubicBezTo>
                  <a:cubicBezTo>
                    <a:pt x="3" y="4"/>
                    <a:pt x="4" y="3"/>
                    <a:pt x="4" y="1"/>
                  </a:cubicBezTo>
                  <a:cubicBezTo>
                    <a:pt x="4" y="1"/>
                    <a:pt x="4" y="0"/>
                    <a:pt x="2"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3" name="Freeform 15">
              <a:extLst>
                <a:ext uri="{FF2B5EF4-FFF2-40B4-BE49-F238E27FC236}">
                  <a16:creationId xmlns:a16="http://schemas.microsoft.com/office/drawing/2014/main" id="{464A7B95-45BD-DD79-9997-4938BFE9FFD4}"/>
                </a:ext>
              </a:extLst>
            </p:cNvPr>
            <p:cNvSpPr>
              <a:spLocks/>
            </p:cNvSpPr>
            <p:nvPr/>
          </p:nvSpPr>
          <p:spPr bwMode="auto">
            <a:xfrm>
              <a:off x="6984802" y="4428326"/>
              <a:ext cx="75126" cy="45911"/>
            </a:xfrm>
            <a:custGeom>
              <a:avLst/>
              <a:gdLst>
                <a:gd name="T0" fmla="*/ 9 w 23"/>
                <a:gd name="T1" fmla="*/ 7 h 14"/>
                <a:gd name="T2" fmla="*/ 23 w 23"/>
                <a:gd name="T3" fmla="*/ 2 h 14"/>
                <a:gd name="T4" fmla="*/ 8 w 23"/>
                <a:gd name="T5" fmla="*/ 3 h 14"/>
                <a:gd name="T6" fmla="*/ 7 w 23"/>
                <a:gd name="T7" fmla="*/ 6 h 14"/>
                <a:gd name="T8" fmla="*/ 0 w 23"/>
                <a:gd name="T9" fmla="*/ 12 h 14"/>
                <a:gd name="T10" fmla="*/ 1 w 23"/>
                <a:gd name="T11" fmla="*/ 14 h 14"/>
                <a:gd name="T12" fmla="*/ 9 w 23"/>
                <a:gd name="T13" fmla="*/ 10 h 14"/>
                <a:gd name="T14" fmla="*/ 9 w 23"/>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9" y="7"/>
                  </a:moveTo>
                  <a:cubicBezTo>
                    <a:pt x="13" y="7"/>
                    <a:pt x="21" y="5"/>
                    <a:pt x="23" y="2"/>
                  </a:cubicBezTo>
                  <a:cubicBezTo>
                    <a:pt x="21" y="0"/>
                    <a:pt x="11" y="1"/>
                    <a:pt x="8" y="3"/>
                  </a:cubicBezTo>
                  <a:cubicBezTo>
                    <a:pt x="8" y="4"/>
                    <a:pt x="8" y="5"/>
                    <a:pt x="7" y="6"/>
                  </a:cubicBezTo>
                  <a:cubicBezTo>
                    <a:pt x="4" y="7"/>
                    <a:pt x="0" y="7"/>
                    <a:pt x="0" y="12"/>
                  </a:cubicBezTo>
                  <a:cubicBezTo>
                    <a:pt x="0" y="13"/>
                    <a:pt x="0" y="14"/>
                    <a:pt x="1" y="14"/>
                  </a:cubicBezTo>
                  <a:cubicBezTo>
                    <a:pt x="4" y="14"/>
                    <a:pt x="8" y="11"/>
                    <a:pt x="9" y="10"/>
                  </a:cubicBezTo>
                  <a:cubicBezTo>
                    <a:pt x="9" y="9"/>
                    <a:pt x="8" y="7"/>
                    <a:pt x="9"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4" name="Freeform 16">
              <a:extLst>
                <a:ext uri="{FF2B5EF4-FFF2-40B4-BE49-F238E27FC236}">
                  <a16:creationId xmlns:a16="http://schemas.microsoft.com/office/drawing/2014/main" id="{80B59AD6-04D8-C635-BF5D-95F7057AFE3F}"/>
                </a:ext>
              </a:extLst>
            </p:cNvPr>
            <p:cNvSpPr>
              <a:spLocks/>
            </p:cNvSpPr>
            <p:nvPr/>
          </p:nvSpPr>
          <p:spPr bwMode="auto">
            <a:xfrm>
              <a:off x="7204614" y="4368503"/>
              <a:ext cx="16695" cy="30607"/>
            </a:xfrm>
            <a:custGeom>
              <a:avLst/>
              <a:gdLst>
                <a:gd name="T0" fmla="*/ 5 w 5"/>
                <a:gd name="T1" fmla="*/ 2 h 9"/>
                <a:gd name="T2" fmla="*/ 4 w 5"/>
                <a:gd name="T3" fmla="*/ 0 h 9"/>
                <a:gd name="T4" fmla="*/ 3 w 5"/>
                <a:gd name="T5" fmla="*/ 4 h 9"/>
                <a:gd name="T6" fmla="*/ 0 w 5"/>
                <a:gd name="T7" fmla="*/ 7 h 9"/>
                <a:gd name="T8" fmla="*/ 2 w 5"/>
                <a:gd name="T9" fmla="*/ 9 h 9"/>
                <a:gd name="T10" fmla="*/ 3 w 5"/>
                <a:gd name="T11" fmla="*/ 4 h 9"/>
                <a:gd name="T12" fmla="*/ 5 w 5"/>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5" y="2"/>
                  </a:moveTo>
                  <a:cubicBezTo>
                    <a:pt x="5" y="1"/>
                    <a:pt x="4" y="2"/>
                    <a:pt x="4" y="0"/>
                  </a:cubicBezTo>
                  <a:cubicBezTo>
                    <a:pt x="2" y="0"/>
                    <a:pt x="3" y="2"/>
                    <a:pt x="3" y="4"/>
                  </a:cubicBezTo>
                  <a:cubicBezTo>
                    <a:pt x="3" y="5"/>
                    <a:pt x="0" y="5"/>
                    <a:pt x="0" y="7"/>
                  </a:cubicBezTo>
                  <a:cubicBezTo>
                    <a:pt x="0" y="8"/>
                    <a:pt x="1" y="9"/>
                    <a:pt x="2" y="9"/>
                  </a:cubicBezTo>
                  <a:cubicBezTo>
                    <a:pt x="4" y="9"/>
                    <a:pt x="3" y="7"/>
                    <a:pt x="3" y="4"/>
                  </a:cubicBezTo>
                  <a:cubicBezTo>
                    <a:pt x="4" y="4"/>
                    <a:pt x="5" y="4"/>
                    <a:pt x="5"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5" name="Freeform 17">
              <a:extLst>
                <a:ext uri="{FF2B5EF4-FFF2-40B4-BE49-F238E27FC236}">
                  <a16:creationId xmlns:a16="http://schemas.microsoft.com/office/drawing/2014/main" id="{60BF2B67-C77D-1E2D-AD90-6B6D858DD599}"/>
                </a:ext>
              </a:extLst>
            </p:cNvPr>
            <p:cNvSpPr>
              <a:spLocks/>
            </p:cNvSpPr>
            <p:nvPr/>
          </p:nvSpPr>
          <p:spPr bwMode="auto">
            <a:xfrm>
              <a:off x="7037668" y="4310070"/>
              <a:ext cx="19477" cy="22260"/>
            </a:xfrm>
            <a:custGeom>
              <a:avLst/>
              <a:gdLst>
                <a:gd name="T0" fmla="*/ 0 w 6"/>
                <a:gd name="T1" fmla="*/ 3 h 7"/>
                <a:gd name="T2" fmla="*/ 4 w 6"/>
                <a:gd name="T3" fmla="*/ 7 h 7"/>
                <a:gd name="T4" fmla="*/ 6 w 6"/>
                <a:gd name="T5" fmla="*/ 4 h 7"/>
                <a:gd name="T6" fmla="*/ 0 w 6"/>
                <a:gd name="T7" fmla="*/ 3 h 7"/>
              </a:gdLst>
              <a:ahLst/>
              <a:cxnLst>
                <a:cxn ang="0">
                  <a:pos x="T0" y="T1"/>
                </a:cxn>
                <a:cxn ang="0">
                  <a:pos x="T2" y="T3"/>
                </a:cxn>
                <a:cxn ang="0">
                  <a:pos x="T4" y="T5"/>
                </a:cxn>
                <a:cxn ang="0">
                  <a:pos x="T6" y="T7"/>
                </a:cxn>
              </a:cxnLst>
              <a:rect l="0" t="0" r="r" b="b"/>
              <a:pathLst>
                <a:path w="6" h="7">
                  <a:moveTo>
                    <a:pt x="0" y="3"/>
                  </a:moveTo>
                  <a:cubicBezTo>
                    <a:pt x="0" y="5"/>
                    <a:pt x="3" y="7"/>
                    <a:pt x="4" y="7"/>
                  </a:cubicBezTo>
                  <a:cubicBezTo>
                    <a:pt x="5" y="7"/>
                    <a:pt x="6" y="5"/>
                    <a:pt x="6" y="4"/>
                  </a:cubicBezTo>
                  <a:cubicBezTo>
                    <a:pt x="6" y="2"/>
                    <a:pt x="0" y="0"/>
                    <a:pt x="0"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6" name="Freeform 18">
              <a:extLst>
                <a:ext uri="{FF2B5EF4-FFF2-40B4-BE49-F238E27FC236}">
                  <a16:creationId xmlns:a16="http://schemas.microsoft.com/office/drawing/2014/main" id="{271039BB-E32B-B550-3CB3-86504C37BDFE}"/>
                </a:ext>
              </a:extLst>
            </p:cNvPr>
            <p:cNvSpPr>
              <a:spLocks/>
            </p:cNvSpPr>
            <p:nvPr/>
          </p:nvSpPr>
          <p:spPr bwMode="auto">
            <a:xfrm>
              <a:off x="7076622" y="4305896"/>
              <a:ext cx="59822" cy="23651"/>
            </a:xfrm>
            <a:custGeom>
              <a:avLst/>
              <a:gdLst>
                <a:gd name="T0" fmla="*/ 0 w 18"/>
                <a:gd name="T1" fmla="*/ 3 h 7"/>
                <a:gd name="T2" fmla="*/ 4 w 18"/>
                <a:gd name="T3" fmla="*/ 4 h 7"/>
                <a:gd name="T4" fmla="*/ 9 w 18"/>
                <a:gd name="T5" fmla="*/ 4 h 7"/>
                <a:gd name="T6" fmla="*/ 17 w 18"/>
                <a:gd name="T7" fmla="*/ 7 h 7"/>
                <a:gd name="T8" fmla="*/ 18 w 18"/>
                <a:gd name="T9" fmla="*/ 6 h 7"/>
                <a:gd name="T10" fmla="*/ 16 w 18"/>
                <a:gd name="T11" fmla="*/ 2 h 7"/>
                <a:gd name="T12" fmla="*/ 15 w 18"/>
                <a:gd name="T13" fmla="*/ 2 h 7"/>
                <a:gd name="T14" fmla="*/ 12 w 18"/>
                <a:gd name="T15" fmla="*/ 0 h 7"/>
                <a:gd name="T16" fmla="*/ 1 w 18"/>
                <a:gd name="T17" fmla="*/ 0 h 7"/>
                <a:gd name="T18" fmla="*/ 0 w 18"/>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3"/>
                  </a:moveTo>
                  <a:cubicBezTo>
                    <a:pt x="0" y="3"/>
                    <a:pt x="3" y="4"/>
                    <a:pt x="4" y="4"/>
                  </a:cubicBezTo>
                  <a:cubicBezTo>
                    <a:pt x="6" y="4"/>
                    <a:pt x="7" y="4"/>
                    <a:pt x="9" y="4"/>
                  </a:cubicBezTo>
                  <a:cubicBezTo>
                    <a:pt x="12" y="4"/>
                    <a:pt x="14" y="7"/>
                    <a:pt x="17" y="7"/>
                  </a:cubicBezTo>
                  <a:cubicBezTo>
                    <a:pt x="17" y="7"/>
                    <a:pt x="18" y="7"/>
                    <a:pt x="18" y="6"/>
                  </a:cubicBezTo>
                  <a:cubicBezTo>
                    <a:pt x="18" y="5"/>
                    <a:pt x="16" y="4"/>
                    <a:pt x="16" y="2"/>
                  </a:cubicBezTo>
                  <a:cubicBezTo>
                    <a:pt x="15" y="2"/>
                    <a:pt x="15" y="2"/>
                    <a:pt x="15" y="2"/>
                  </a:cubicBezTo>
                  <a:cubicBezTo>
                    <a:pt x="14" y="2"/>
                    <a:pt x="12" y="4"/>
                    <a:pt x="12" y="0"/>
                  </a:cubicBezTo>
                  <a:cubicBezTo>
                    <a:pt x="1" y="0"/>
                    <a:pt x="1" y="0"/>
                    <a:pt x="1" y="0"/>
                  </a:cubicBezTo>
                  <a:cubicBezTo>
                    <a:pt x="1" y="4"/>
                    <a:pt x="0" y="1"/>
                    <a:pt x="0"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7" name="Freeform 19">
              <a:extLst>
                <a:ext uri="{FF2B5EF4-FFF2-40B4-BE49-F238E27FC236}">
                  <a16:creationId xmlns:a16="http://schemas.microsoft.com/office/drawing/2014/main" id="{4C29DBF5-0CE3-3E5C-8B3B-EAA743B8E6E8}"/>
                </a:ext>
              </a:extLst>
            </p:cNvPr>
            <p:cNvSpPr>
              <a:spLocks/>
            </p:cNvSpPr>
            <p:nvPr/>
          </p:nvSpPr>
          <p:spPr bwMode="auto">
            <a:xfrm>
              <a:off x="7076622" y="4247464"/>
              <a:ext cx="9739" cy="12521"/>
            </a:xfrm>
            <a:custGeom>
              <a:avLst/>
              <a:gdLst>
                <a:gd name="T0" fmla="*/ 3 w 3"/>
                <a:gd name="T1" fmla="*/ 4 h 4"/>
                <a:gd name="T2" fmla="*/ 0 w 3"/>
                <a:gd name="T3" fmla="*/ 0 h 4"/>
                <a:gd name="T4" fmla="*/ 3 w 3"/>
                <a:gd name="T5" fmla="*/ 4 h 4"/>
              </a:gdLst>
              <a:ahLst/>
              <a:cxnLst>
                <a:cxn ang="0">
                  <a:pos x="T0" y="T1"/>
                </a:cxn>
                <a:cxn ang="0">
                  <a:pos x="T2" y="T3"/>
                </a:cxn>
                <a:cxn ang="0">
                  <a:pos x="T4" y="T5"/>
                </a:cxn>
              </a:cxnLst>
              <a:rect l="0" t="0" r="r" b="b"/>
              <a:pathLst>
                <a:path w="3" h="4">
                  <a:moveTo>
                    <a:pt x="3" y="4"/>
                  </a:moveTo>
                  <a:cubicBezTo>
                    <a:pt x="2" y="2"/>
                    <a:pt x="0" y="2"/>
                    <a:pt x="0" y="0"/>
                  </a:cubicBezTo>
                  <a:cubicBezTo>
                    <a:pt x="0" y="2"/>
                    <a:pt x="1" y="4"/>
                    <a:pt x="3"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8" name="Freeform 20">
              <a:extLst>
                <a:ext uri="{FF2B5EF4-FFF2-40B4-BE49-F238E27FC236}">
                  <a16:creationId xmlns:a16="http://schemas.microsoft.com/office/drawing/2014/main" id="{5DF6A50B-6283-1D3F-A99A-4444F830DC70}"/>
                </a:ext>
              </a:extLst>
            </p:cNvPr>
            <p:cNvSpPr>
              <a:spLocks/>
            </p:cNvSpPr>
            <p:nvPr/>
          </p:nvSpPr>
          <p:spPr bwMode="auto">
            <a:xfrm>
              <a:off x="7076622" y="42474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49" name="Freeform 21">
              <a:extLst>
                <a:ext uri="{FF2B5EF4-FFF2-40B4-BE49-F238E27FC236}">
                  <a16:creationId xmlns:a16="http://schemas.microsoft.com/office/drawing/2014/main" id="{2632E5EA-2BF8-436A-0211-45764248AF54}"/>
                </a:ext>
              </a:extLst>
            </p:cNvPr>
            <p:cNvSpPr>
              <a:spLocks/>
            </p:cNvSpPr>
            <p:nvPr/>
          </p:nvSpPr>
          <p:spPr bwMode="auto">
            <a:xfrm>
              <a:off x="7066884" y="4201553"/>
              <a:ext cx="26433" cy="41737"/>
            </a:xfrm>
            <a:custGeom>
              <a:avLst/>
              <a:gdLst>
                <a:gd name="T0" fmla="*/ 8 w 8"/>
                <a:gd name="T1" fmla="*/ 6 h 13"/>
                <a:gd name="T2" fmla="*/ 2 w 8"/>
                <a:gd name="T3" fmla="*/ 0 h 13"/>
                <a:gd name="T4" fmla="*/ 0 w 8"/>
                <a:gd name="T5" fmla="*/ 4 h 13"/>
                <a:gd name="T6" fmla="*/ 3 w 8"/>
                <a:gd name="T7" fmla="*/ 11 h 13"/>
                <a:gd name="T8" fmla="*/ 3 w 8"/>
                <a:gd name="T9" fmla="*/ 13 h 13"/>
                <a:gd name="T10" fmla="*/ 8 w 8"/>
                <a:gd name="T11" fmla="*/ 12 h 13"/>
                <a:gd name="T12" fmla="*/ 6 w 8"/>
                <a:gd name="T13" fmla="*/ 9 h 13"/>
                <a:gd name="T14" fmla="*/ 8 w 8"/>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8" y="6"/>
                  </a:moveTo>
                  <a:cubicBezTo>
                    <a:pt x="4" y="5"/>
                    <a:pt x="2" y="3"/>
                    <a:pt x="2" y="0"/>
                  </a:cubicBezTo>
                  <a:cubicBezTo>
                    <a:pt x="0" y="1"/>
                    <a:pt x="0" y="3"/>
                    <a:pt x="0" y="4"/>
                  </a:cubicBezTo>
                  <a:cubicBezTo>
                    <a:pt x="0" y="7"/>
                    <a:pt x="3" y="8"/>
                    <a:pt x="3" y="11"/>
                  </a:cubicBezTo>
                  <a:cubicBezTo>
                    <a:pt x="3" y="12"/>
                    <a:pt x="3" y="12"/>
                    <a:pt x="3" y="13"/>
                  </a:cubicBezTo>
                  <a:cubicBezTo>
                    <a:pt x="3" y="13"/>
                    <a:pt x="7" y="12"/>
                    <a:pt x="8" y="12"/>
                  </a:cubicBezTo>
                  <a:cubicBezTo>
                    <a:pt x="8" y="10"/>
                    <a:pt x="6" y="10"/>
                    <a:pt x="6" y="9"/>
                  </a:cubicBezTo>
                  <a:cubicBezTo>
                    <a:pt x="6" y="7"/>
                    <a:pt x="8" y="7"/>
                    <a:pt x="8" y="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0" name="Freeform 22">
              <a:extLst>
                <a:ext uri="{FF2B5EF4-FFF2-40B4-BE49-F238E27FC236}">
                  <a16:creationId xmlns:a16="http://schemas.microsoft.com/office/drawing/2014/main" id="{0117E406-68E2-4FD2-F5D9-913DD5487B92}"/>
                </a:ext>
              </a:extLst>
            </p:cNvPr>
            <p:cNvSpPr>
              <a:spLocks/>
            </p:cNvSpPr>
            <p:nvPr/>
          </p:nvSpPr>
          <p:spPr bwMode="auto">
            <a:xfrm>
              <a:off x="7517638" y="4339286"/>
              <a:ext cx="82082" cy="45911"/>
            </a:xfrm>
            <a:custGeom>
              <a:avLst/>
              <a:gdLst>
                <a:gd name="T0" fmla="*/ 0 w 25"/>
                <a:gd name="T1" fmla="*/ 10 h 14"/>
                <a:gd name="T2" fmla="*/ 5 w 25"/>
                <a:gd name="T3" fmla="*/ 13 h 14"/>
                <a:gd name="T4" fmla="*/ 6 w 25"/>
                <a:gd name="T5" fmla="*/ 13 h 14"/>
                <a:gd name="T6" fmla="*/ 6 w 25"/>
                <a:gd name="T7" fmla="*/ 13 h 14"/>
                <a:gd name="T8" fmla="*/ 6 w 25"/>
                <a:gd name="T9" fmla="*/ 13 h 14"/>
                <a:gd name="T10" fmla="*/ 9 w 25"/>
                <a:gd name="T11" fmla="*/ 14 h 14"/>
                <a:gd name="T12" fmla="*/ 20 w 25"/>
                <a:gd name="T13" fmla="*/ 11 h 14"/>
                <a:gd name="T14" fmla="*/ 25 w 25"/>
                <a:gd name="T15" fmla="*/ 3 h 14"/>
                <a:gd name="T16" fmla="*/ 23 w 25"/>
                <a:gd name="T17" fmla="*/ 0 h 14"/>
                <a:gd name="T18" fmla="*/ 18 w 25"/>
                <a:gd name="T19" fmla="*/ 6 h 14"/>
                <a:gd name="T20" fmla="*/ 9 w 25"/>
                <a:gd name="T21" fmla="*/ 9 h 14"/>
                <a:gd name="T22" fmla="*/ 7 w 25"/>
                <a:gd name="T23" fmla="*/ 10 h 14"/>
                <a:gd name="T24" fmla="*/ 0 w 25"/>
                <a:gd name="T25"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4">
                  <a:moveTo>
                    <a:pt x="0" y="10"/>
                  </a:moveTo>
                  <a:cubicBezTo>
                    <a:pt x="0" y="10"/>
                    <a:pt x="3" y="12"/>
                    <a:pt x="5" y="13"/>
                  </a:cubicBezTo>
                  <a:cubicBezTo>
                    <a:pt x="6" y="13"/>
                    <a:pt x="6" y="13"/>
                    <a:pt x="6" y="13"/>
                  </a:cubicBezTo>
                  <a:cubicBezTo>
                    <a:pt x="6" y="13"/>
                    <a:pt x="6" y="13"/>
                    <a:pt x="6" y="13"/>
                  </a:cubicBezTo>
                  <a:cubicBezTo>
                    <a:pt x="6" y="13"/>
                    <a:pt x="6" y="13"/>
                    <a:pt x="6" y="13"/>
                  </a:cubicBezTo>
                  <a:cubicBezTo>
                    <a:pt x="7" y="14"/>
                    <a:pt x="9" y="14"/>
                    <a:pt x="9" y="14"/>
                  </a:cubicBezTo>
                  <a:cubicBezTo>
                    <a:pt x="14" y="14"/>
                    <a:pt x="16" y="12"/>
                    <a:pt x="20" y="11"/>
                  </a:cubicBezTo>
                  <a:cubicBezTo>
                    <a:pt x="20" y="7"/>
                    <a:pt x="25" y="8"/>
                    <a:pt x="25" y="3"/>
                  </a:cubicBezTo>
                  <a:cubicBezTo>
                    <a:pt x="25" y="2"/>
                    <a:pt x="24" y="0"/>
                    <a:pt x="23" y="0"/>
                  </a:cubicBezTo>
                  <a:cubicBezTo>
                    <a:pt x="20" y="0"/>
                    <a:pt x="21" y="5"/>
                    <a:pt x="18" y="6"/>
                  </a:cubicBezTo>
                  <a:cubicBezTo>
                    <a:pt x="16" y="7"/>
                    <a:pt x="12" y="8"/>
                    <a:pt x="9" y="9"/>
                  </a:cubicBezTo>
                  <a:cubicBezTo>
                    <a:pt x="9" y="9"/>
                    <a:pt x="7" y="10"/>
                    <a:pt x="7" y="10"/>
                  </a:cubicBezTo>
                  <a:lnTo>
                    <a:pt x="0" y="10"/>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1" name="Freeform 23">
              <a:extLst>
                <a:ext uri="{FF2B5EF4-FFF2-40B4-BE49-F238E27FC236}">
                  <a16:creationId xmlns:a16="http://schemas.microsoft.com/office/drawing/2014/main" id="{6235663F-05BB-2535-8916-C7CE33E29FE0}"/>
                </a:ext>
              </a:extLst>
            </p:cNvPr>
            <p:cNvSpPr>
              <a:spLocks/>
            </p:cNvSpPr>
            <p:nvPr/>
          </p:nvSpPr>
          <p:spPr bwMode="auto">
            <a:xfrm>
              <a:off x="7136444" y="4253029"/>
              <a:ext cx="429886" cy="223991"/>
            </a:xfrm>
            <a:custGeom>
              <a:avLst/>
              <a:gdLst>
                <a:gd name="T0" fmla="*/ 104 w 131"/>
                <a:gd name="T1" fmla="*/ 37 h 68"/>
                <a:gd name="T2" fmla="*/ 92 w 131"/>
                <a:gd name="T3" fmla="*/ 26 h 68"/>
                <a:gd name="T4" fmla="*/ 89 w 131"/>
                <a:gd name="T5" fmla="*/ 23 h 68"/>
                <a:gd name="T6" fmla="*/ 82 w 131"/>
                <a:gd name="T7" fmla="*/ 20 h 68"/>
                <a:gd name="T8" fmla="*/ 66 w 131"/>
                <a:gd name="T9" fmla="*/ 15 h 68"/>
                <a:gd name="T10" fmla="*/ 66 w 131"/>
                <a:gd name="T11" fmla="*/ 15 h 68"/>
                <a:gd name="T12" fmla="*/ 66 w 131"/>
                <a:gd name="T13" fmla="*/ 15 h 68"/>
                <a:gd name="T14" fmla="*/ 65 w 131"/>
                <a:gd name="T15" fmla="*/ 15 h 68"/>
                <a:gd name="T16" fmla="*/ 66 w 131"/>
                <a:gd name="T17" fmla="*/ 14 h 68"/>
                <a:gd name="T18" fmla="*/ 62 w 131"/>
                <a:gd name="T19" fmla="*/ 12 h 68"/>
                <a:gd name="T20" fmla="*/ 56 w 131"/>
                <a:gd name="T21" fmla="*/ 12 h 68"/>
                <a:gd name="T22" fmla="*/ 50 w 131"/>
                <a:gd name="T23" fmla="*/ 8 h 68"/>
                <a:gd name="T24" fmla="*/ 47 w 131"/>
                <a:gd name="T25" fmla="*/ 7 h 68"/>
                <a:gd name="T26" fmla="*/ 40 w 131"/>
                <a:gd name="T27" fmla="*/ 13 h 68"/>
                <a:gd name="T28" fmla="*/ 35 w 131"/>
                <a:gd name="T29" fmla="*/ 16 h 68"/>
                <a:gd name="T30" fmla="*/ 30 w 131"/>
                <a:gd name="T31" fmla="*/ 20 h 68"/>
                <a:gd name="T32" fmla="*/ 26 w 131"/>
                <a:gd name="T33" fmla="*/ 15 h 68"/>
                <a:gd name="T34" fmla="*/ 22 w 131"/>
                <a:gd name="T35" fmla="*/ 13 h 68"/>
                <a:gd name="T36" fmla="*/ 22 w 131"/>
                <a:gd name="T37" fmla="*/ 5 h 68"/>
                <a:gd name="T38" fmla="*/ 11 w 131"/>
                <a:gd name="T39" fmla="*/ 0 h 68"/>
                <a:gd name="T40" fmla="*/ 3 w 131"/>
                <a:gd name="T41" fmla="*/ 4 h 68"/>
                <a:gd name="T42" fmla="*/ 0 w 131"/>
                <a:gd name="T43" fmla="*/ 6 h 68"/>
                <a:gd name="T44" fmla="*/ 7 w 131"/>
                <a:gd name="T45" fmla="*/ 11 h 68"/>
                <a:gd name="T46" fmla="*/ 8 w 131"/>
                <a:gd name="T47" fmla="*/ 13 h 68"/>
                <a:gd name="T48" fmla="*/ 12 w 131"/>
                <a:gd name="T49" fmla="*/ 14 h 68"/>
                <a:gd name="T50" fmla="*/ 18 w 131"/>
                <a:gd name="T51" fmla="*/ 12 h 68"/>
                <a:gd name="T52" fmla="*/ 20 w 131"/>
                <a:gd name="T53" fmla="*/ 12 h 68"/>
                <a:gd name="T54" fmla="*/ 8 w 131"/>
                <a:gd name="T55" fmla="*/ 16 h 68"/>
                <a:gd name="T56" fmla="*/ 12 w 131"/>
                <a:gd name="T57" fmla="*/ 19 h 68"/>
                <a:gd name="T58" fmla="*/ 13 w 131"/>
                <a:gd name="T59" fmla="*/ 25 h 68"/>
                <a:gd name="T60" fmla="*/ 15 w 131"/>
                <a:gd name="T61" fmla="*/ 25 h 68"/>
                <a:gd name="T62" fmla="*/ 18 w 131"/>
                <a:gd name="T63" fmla="*/ 21 h 68"/>
                <a:gd name="T64" fmla="*/ 18 w 131"/>
                <a:gd name="T65" fmla="*/ 23 h 68"/>
                <a:gd name="T66" fmla="*/ 27 w 131"/>
                <a:gd name="T67" fmla="*/ 28 h 68"/>
                <a:gd name="T68" fmla="*/ 39 w 131"/>
                <a:gd name="T69" fmla="*/ 30 h 68"/>
                <a:gd name="T70" fmla="*/ 49 w 131"/>
                <a:gd name="T71" fmla="*/ 37 h 68"/>
                <a:gd name="T72" fmla="*/ 52 w 131"/>
                <a:gd name="T73" fmla="*/ 46 h 68"/>
                <a:gd name="T74" fmla="*/ 47 w 131"/>
                <a:gd name="T75" fmla="*/ 51 h 68"/>
                <a:gd name="T76" fmla="*/ 50 w 131"/>
                <a:gd name="T77" fmla="*/ 52 h 68"/>
                <a:gd name="T78" fmla="*/ 55 w 131"/>
                <a:gd name="T79" fmla="*/ 52 h 68"/>
                <a:gd name="T80" fmla="*/ 58 w 131"/>
                <a:gd name="T81" fmla="*/ 52 h 68"/>
                <a:gd name="T82" fmla="*/ 72 w 131"/>
                <a:gd name="T83" fmla="*/ 60 h 68"/>
                <a:gd name="T84" fmla="*/ 80 w 131"/>
                <a:gd name="T85" fmla="*/ 60 h 68"/>
                <a:gd name="T86" fmla="*/ 81 w 131"/>
                <a:gd name="T87" fmla="*/ 54 h 68"/>
                <a:gd name="T88" fmla="*/ 90 w 131"/>
                <a:gd name="T89" fmla="*/ 48 h 68"/>
                <a:gd name="T90" fmla="*/ 106 w 131"/>
                <a:gd name="T91" fmla="*/ 58 h 68"/>
                <a:gd name="T92" fmla="*/ 108 w 131"/>
                <a:gd name="T93" fmla="*/ 59 h 68"/>
                <a:gd name="T94" fmla="*/ 117 w 131"/>
                <a:gd name="T95" fmla="*/ 64 h 68"/>
                <a:gd name="T96" fmla="*/ 123 w 131"/>
                <a:gd name="T97" fmla="*/ 64 h 68"/>
                <a:gd name="T98" fmla="*/ 127 w 131"/>
                <a:gd name="T99" fmla="*/ 68 h 68"/>
                <a:gd name="T100" fmla="*/ 128 w 131"/>
                <a:gd name="T101" fmla="*/ 68 h 68"/>
                <a:gd name="T102" fmla="*/ 131 w 131"/>
                <a:gd name="T103" fmla="*/ 65 h 68"/>
                <a:gd name="T104" fmla="*/ 127 w 131"/>
                <a:gd name="T105" fmla="*/ 64 h 68"/>
                <a:gd name="T106" fmla="*/ 125 w 131"/>
                <a:gd name="T107" fmla="*/ 61 h 68"/>
                <a:gd name="T108" fmla="*/ 122 w 131"/>
                <a:gd name="T109" fmla="*/ 61 h 68"/>
                <a:gd name="T110" fmla="*/ 120 w 131"/>
                <a:gd name="T111" fmla="*/ 58 h 68"/>
                <a:gd name="T112" fmla="*/ 115 w 131"/>
                <a:gd name="T113" fmla="*/ 56 h 68"/>
                <a:gd name="T114" fmla="*/ 111 w 131"/>
                <a:gd name="T115" fmla="*/ 49 h 68"/>
                <a:gd name="T116" fmla="*/ 107 w 131"/>
                <a:gd name="T117" fmla="*/ 44 h 68"/>
                <a:gd name="T118" fmla="*/ 111 w 131"/>
                <a:gd name="T119" fmla="*/ 40 h 68"/>
                <a:gd name="T120" fmla="*/ 104 w 131"/>
                <a:gd name="T121"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68">
                  <a:moveTo>
                    <a:pt x="104" y="37"/>
                  </a:moveTo>
                  <a:cubicBezTo>
                    <a:pt x="99" y="34"/>
                    <a:pt x="99" y="28"/>
                    <a:pt x="92" y="26"/>
                  </a:cubicBezTo>
                  <a:cubicBezTo>
                    <a:pt x="91" y="25"/>
                    <a:pt x="89" y="25"/>
                    <a:pt x="89" y="23"/>
                  </a:cubicBezTo>
                  <a:cubicBezTo>
                    <a:pt x="86" y="23"/>
                    <a:pt x="85" y="20"/>
                    <a:pt x="82" y="20"/>
                  </a:cubicBezTo>
                  <a:cubicBezTo>
                    <a:pt x="77" y="20"/>
                    <a:pt x="70" y="18"/>
                    <a:pt x="66" y="15"/>
                  </a:cubicBezTo>
                  <a:cubicBezTo>
                    <a:pt x="66" y="15"/>
                    <a:pt x="66" y="15"/>
                    <a:pt x="66" y="15"/>
                  </a:cubicBezTo>
                  <a:cubicBezTo>
                    <a:pt x="66" y="15"/>
                    <a:pt x="66" y="15"/>
                    <a:pt x="66" y="15"/>
                  </a:cubicBezTo>
                  <a:cubicBezTo>
                    <a:pt x="66" y="15"/>
                    <a:pt x="66" y="15"/>
                    <a:pt x="65" y="15"/>
                  </a:cubicBezTo>
                  <a:cubicBezTo>
                    <a:pt x="66" y="14"/>
                    <a:pt x="66" y="14"/>
                    <a:pt x="66" y="14"/>
                  </a:cubicBezTo>
                  <a:cubicBezTo>
                    <a:pt x="65" y="14"/>
                    <a:pt x="63" y="16"/>
                    <a:pt x="62" y="12"/>
                  </a:cubicBezTo>
                  <a:cubicBezTo>
                    <a:pt x="56" y="12"/>
                    <a:pt x="56" y="12"/>
                    <a:pt x="56" y="12"/>
                  </a:cubicBezTo>
                  <a:cubicBezTo>
                    <a:pt x="55" y="12"/>
                    <a:pt x="53" y="9"/>
                    <a:pt x="50" y="8"/>
                  </a:cubicBezTo>
                  <a:cubicBezTo>
                    <a:pt x="50" y="8"/>
                    <a:pt x="48" y="9"/>
                    <a:pt x="47" y="7"/>
                  </a:cubicBezTo>
                  <a:cubicBezTo>
                    <a:pt x="45" y="8"/>
                    <a:pt x="42" y="12"/>
                    <a:pt x="40" y="13"/>
                  </a:cubicBezTo>
                  <a:cubicBezTo>
                    <a:pt x="37" y="14"/>
                    <a:pt x="36" y="14"/>
                    <a:pt x="35" y="16"/>
                  </a:cubicBezTo>
                  <a:cubicBezTo>
                    <a:pt x="34" y="16"/>
                    <a:pt x="32" y="20"/>
                    <a:pt x="30" y="20"/>
                  </a:cubicBezTo>
                  <a:cubicBezTo>
                    <a:pt x="29" y="20"/>
                    <a:pt x="26" y="16"/>
                    <a:pt x="26" y="15"/>
                  </a:cubicBezTo>
                  <a:cubicBezTo>
                    <a:pt x="24" y="15"/>
                    <a:pt x="22" y="14"/>
                    <a:pt x="22" y="13"/>
                  </a:cubicBezTo>
                  <a:cubicBezTo>
                    <a:pt x="22" y="11"/>
                    <a:pt x="22" y="8"/>
                    <a:pt x="22" y="5"/>
                  </a:cubicBezTo>
                  <a:cubicBezTo>
                    <a:pt x="18" y="4"/>
                    <a:pt x="15" y="0"/>
                    <a:pt x="11" y="0"/>
                  </a:cubicBezTo>
                  <a:cubicBezTo>
                    <a:pt x="7" y="0"/>
                    <a:pt x="6" y="4"/>
                    <a:pt x="3" y="4"/>
                  </a:cubicBezTo>
                  <a:cubicBezTo>
                    <a:pt x="2" y="4"/>
                    <a:pt x="0" y="5"/>
                    <a:pt x="0" y="6"/>
                  </a:cubicBezTo>
                  <a:cubicBezTo>
                    <a:pt x="0" y="10"/>
                    <a:pt x="6" y="8"/>
                    <a:pt x="7" y="11"/>
                  </a:cubicBezTo>
                  <a:cubicBezTo>
                    <a:pt x="7" y="12"/>
                    <a:pt x="8" y="13"/>
                    <a:pt x="8" y="13"/>
                  </a:cubicBezTo>
                  <a:cubicBezTo>
                    <a:pt x="10" y="14"/>
                    <a:pt x="11" y="14"/>
                    <a:pt x="12" y="14"/>
                  </a:cubicBezTo>
                  <a:cubicBezTo>
                    <a:pt x="14" y="14"/>
                    <a:pt x="16" y="12"/>
                    <a:pt x="18" y="12"/>
                  </a:cubicBezTo>
                  <a:cubicBezTo>
                    <a:pt x="20" y="12"/>
                    <a:pt x="20" y="12"/>
                    <a:pt x="20" y="12"/>
                  </a:cubicBezTo>
                  <a:cubicBezTo>
                    <a:pt x="18" y="16"/>
                    <a:pt x="11" y="15"/>
                    <a:pt x="8" y="16"/>
                  </a:cubicBezTo>
                  <a:cubicBezTo>
                    <a:pt x="9" y="18"/>
                    <a:pt x="11" y="18"/>
                    <a:pt x="12" y="19"/>
                  </a:cubicBezTo>
                  <a:cubicBezTo>
                    <a:pt x="13" y="21"/>
                    <a:pt x="12" y="22"/>
                    <a:pt x="13" y="25"/>
                  </a:cubicBezTo>
                  <a:cubicBezTo>
                    <a:pt x="14" y="25"/>
                    <a:pt x="14" y="25"/>
                    <a:pt x="15" y="25"/>
                  </a:cubicBezTo>
                  <a:cubicBezTo>
                    <a:pt x="17" y="25"/>
                    <a:pt x="18" y="23"/>
                    <a:pt x="18" y="21"/>
                  </a:cubicBezTo>
                  <a:cubicBezTo>
                    <a:pt x="18" y="23"/>
                    <a:pt x="18" y="23"/>
                    <a:pt x="18" y="23"/>
                  </a:cubicBezTo>
                  <a:cubicBezTo>
                    <a:pt x="22" y="22"/>
                    <a:pt x="24" y="28"/>
                    <a:pt x="27" y="28"/>
                  </a:cubicBezTo>
                  <a:cubicBezTo>
                    <a:pt x="31" y="28"/>
                    <a:pt x="37" y="29"/>
                    <a:pt x="39" y="30"/>
                  </a:cubicBezTo>
                  <a:cubicBezTo>
                    <a:pt x="42" y="32"/>
                    <a:pt x="48" y="34"/>
                    <a:pt x="49" y="37"/>
                  </a:cubicBezTo>
                  <a:cubicBezTo>
                    <a:pt x="50" y="40"/>
                    <a:pt x="49" y="43"/>
                    <a:pt x="52" y="46"/>
                  </a:cubicBezTo>
                  <a:cubicBezTo>
                    <a:pt x="51" y="47"/>
                    <a:pt x="47" y="48"/>
                    <a:pt x="47" y="51"/>
                  </a:cubicBezTo>
                  <a:cubicBezTo>
                    <a:pt x="47" y="52"/>
                    <a:pt x="49" y="52"/>
                    <a:pt x="50" y="52"/>
                  </a:cubicBezTo>
                  <a:cubicBezTo>
                    <a:pt x="55" y="52"/>
                    <a:pt x="55" y="52"/>
                    <a:pt x="55" y="52"/>
                  </a:cubicBezTo>
                  <a:cubicBezTo>
                    <a:pt x="55" y="52"/>
                    <a:pt x="57" y="52"/>
                    <a:pt x="58" y="52"/>
                  </a:cubicBezTo>
                  <a:cubicBezTo>
                    <a:pt x="64" y="52"/>
                    <a:pt x="66" y="60"/>
                    <a:pt x="72" y="60"/>
                  </a:cubicBezTo>
                  <a:cubicBezTo>
                    <a:pt x="74" y="60"/>
                    <a:pt x="75" y="60"/>
                    <a:pt x="80" y="60"/>
                  </a:cubicBezTo>
                  <a:cubicBezTo>
                    <a:pt x="80" y="56"/>
                    <a:pt x="82" y="57"/>
                    <a:pt x="81" y="54"/>
                  </a:cubicBezTo>
                  <a:cubicBezTo>
                    <a:pt x="85" y="52"/>
                    <a:pt x="84" y="48"/>
                    <a:pt x="90" y="48"/>
                  </a:cubicBezTo>
                  <a:cubicBezTo>
                    <a:pt x="97" y="48"/>
                    <a:pt x="101" y="54"/>
                    <a:pt x="106" y="58"/>
                  </a:cubicBezTo>
                  <a:cubicBezTo>
                    <a:pt x="106" y="59"/>
                    <a:pt x="108" y="58"/>
                    <a:pt x="108" y="59"/>
                  </a:cubicBezTo>
                  <a:cubicBezTo>
                    <a:pt x="108" y="62"/>
                    <a:pt x="113" y="64"/>
                    <a:pt x="117" y="64"/>
                  </a:cubicBezTo>
                  <a:cubicBezTo>
                    <a:pt x="123" y="64"/>
                    <a:pt x="123" y="64"/>
                    <a:pt x="123" y="64"/>
                  </a:cubicBezTo>
                  <a:cubicBezTo>
                    <a:pt x="123" y="68"/>
                    <a:pt x="127" y="68"/>
                    <a:pt x="127" y="68"/>
                  </a:cubicBezTo>
                  <a:cubicBezTo>
                    <a:pt x="127" y="68"/>
                    <a:pt x="128" y="68"/>
                    <a:pt x="128" y="68"/>
                  </a:cubicBezTo>
                  <a:cubicBezTo>
                    <a:pt x="128" y="68"/>
                    <a:pt x="130" y="66"/>
                    <a:pt x="131" y="65"/>
                  </a:cubicBezTo>
                  <a:cubicBezTo>
                    <a:pt x="131" y="64"/>
                    <a:pt x="127" y="65"/>
                    <a:pt x="127" y="64"/>
                  </a:cubicBezTo>
                  <a:cubicBezTo>
                    <a:pt x="126" y="63"/>
                    <a:pt x="126" y="62"/>
                    <a:pt x="125" y="61"/>
                  </a:cubicBezTo>
                  <a:cubicBezTo>
                    <a:pt x="124" y="61"/>
                    <a:pt x="122" y="62"/>
                    <a:pt x="122" y="61"/>
                  </a:cubicBezTo>
                  <a:cubicBezTo>
                    <a:pt x="121" y="60"/>
                    <a:pt x="121" y="58"/>
                    <a:pt x="120" y="58"/>
                  </a:cubicBezTo>
                  <a:cubicBezTo>
                    <a:pt x="118" y="58"/>
                    <a:pt x="116" y="57"/>
                    <a:pt x="115" y="56"/>
                  </a:cubicBezTo>
                  <a:cubicBezTo>
                    <a:pt x="113" y="53"/>
                    <a:pt x="114" y="52"/>
                    <a:pt x="111" y="49"/>
                  </a:cubicBezTo>
                  <a:cubicBezTo>
                    <a:pt x="111" y="49"/>
                    <a:pt x="107" y="45"/>
                    <a:pt x="107" y="44"/>
                  </a:cubicBezTo>
                  <a:cubicBezTo>
                    <a:pt x="107" y="42"/>
                    <a:pt x="111" y="43"/>
                    <a:pt x="111" y="40"/>
                  </a:cubicBezTo>
                  <a:cubicBezTo>
                    <a:pt x="111" y="35"/>
                    <a:pt x="107" y="38"/>
                    <a:pt x="104" y="3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2" name="Freeform 24">
              <a:extLst>
                <a:ext uri="{FF2B5EF4-FFF2-40B4-BE49-F238E27FC236}">
                  <a16:creationId xmlns:a16="http://schemas.microsoft.com/office/drawing/2014/main" id="{AC789A2F-D28E-E055-D81C-0EC1D6D28BB3}"/>
                </a:ext>
              </a:extLst>
            </p:cNvPr>
            <p:cNvSpPr>
              <a:spLocks/>
            </p:cNvSpPr>
            <p:nvPr/>
          </p:nvSpPr>
          <p:spPr bwMode="auto">
            <a:xfrm>
              <a:off x="7573287" y="4303114"/>
              <a:ext cx="45910" cy="45911"/>
            </a:xfrm>
            <a:custGeom>
              <a:avLst/>
              <a:gdLst>
                <a:gd name="T0" fmla="*/ 9 w 14"/>
                <a:gd name="T1" fmla="*/ 7 h 14"/>
                <a:gd name="T2" fmla="*/ 0 w 14"/>
                <a:gd name="T3" fmla="*/ 0 h 14"/>
                <a:gd name="T4" fmla="*/ 4 w 14"/>
                <a:gd name="T5" fmla="*/ 3 h 14"/>
                <a:gd name="T6" fmla="*/ 10 w 14"/>
                <a:gd name="T7" fmla="*/ 9 h 14"/>
                <a:gd name="T8" fmla="*/ 12 w 14"/>
                <a:gd name="T9" fmla="*/ 13 h 14"/>
                <a:gd name="T10" fmla="*/ 14 w 14"/>
                <a:gd name="T11" fmla="*/ 13 h 14"/>
                <a:gd name="T12" fmla="*/ 14 w 14"/>
                <a:gd name="T13" fmla="*/ 12 h 14"/>
                <a:gd name="T14" fmla="*/ 9 w 14"/>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9" y="7"/>
                  </a:moveTo>
                  <a:cubicBezTo>
                    <a:pt x="7" y="5"/>
                    <a:pt x="5" y="2"/>
                    <a:pt x="0" y="0"/>
                  </a:cubicBezTo>
                  <a:cubicBezTo>
                    <a:pt x="1" y="2"/>
                    <a:pt x="3" y="2"/>
                    <a:pt x="4" y="3"/>
                  </a:cubicBezTo>
                  <a:cubicBezTo>
                    <a:pt x="7" y="5"/>
                    <a:pt x="7" y="7"/>
                    <a:pt x="10" y="9"/>
                  </a:cubicBezTo>
                  <a:cubicBezTo>
                    <a:pt x="9" y="11"/>
                    <a:pt x="9" y="13"/>
                    <a:pt x="12" y="13"/>
                  </a:cubicBezTo>
                  <a:cubicBezTo>
                    <a:pt x="13" y="14"/>
                    <a:pt x="13" y="13"/>
                    <a:pt x="14" y="13"/>
                  </a:cubicBezTo>
                  <a:cubicBezTo>
                    <a:pt x="13" y="13"/>
                    <a:pt x="14" y="12"/>
                    <a:pt x="14" y="12"/>
                  </a:cubicBezTo>
                  <a:cubicBezTo>
                    <a:pt x="14" y="8"/>
                    <a:pt x="11" y="9"/>
                    <a:pt x="9"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3" name="Freeform 25">
              <a:extLst>
                <a:ext uri="{FF2B5EF4-FFF2-40B4-BE49-F238E27FC236}">
                  <a16:creationId xmlns:a16="http://schemas.microsoft.com/office/drawing/2014/main" id="{2883543B-0044-ABD3-1DD5-A638D4F61956}"/>
                </a:ext>
              </a:extLst>
            </p:cNvPr>
            <p:cNvSpPr>
              <a:spLocks/>
            </p:cNvSpPr>
            <p:nvPr/>
          </p:nvSpPr>
          <p:spPr bwMode="auto">
            <a:xfrm>
              <a:off x="7652586" y="4365720"/>
              <a:ext cx="23651" cy="26434"/>
            </a:xfrm>
            <a:custGeom>
              <a:avLst/>
              <a:gdLst>
                <a:gd name="T0" fmla="*/ 1 w 7"/>
                <a:gd name="T1" fmla="*/ 0 h 8"/>
                <a:gd name="T2" fmla="*/ 5 w 7"/>
                <a:gd name="T3" fmla="*/ 5 h 8"/>
                <a:gd name="T4" fmla="*/ 5 w 7"/>
                <a:gd name="T5" fmla="*/ 7 h 8"/>
                <a:gd name="T6" fmla="*/ 5 w 7"/>
                <a:gd name="T7" fmla="*/ 8 h 8"/>
                <a:gd name="T8" fmla="*/ 7 w 7"/>
                <a:gd name="T9" fmla="*/ 7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2"/>
                    <a:pt x="1" y="5"/>
                    <a:pt x="5" y="5"/>
                  </a:cubicBezTo>
                  <a:cubicBezTo>
                    <a:pt x="5" y="6"/>
                    <a:pt x="5" y="6"/>
                    <a:pt x="5" y="7"/>
                  </a:cubicBezTo>
                  <a:cubicBezTo>
                    <a:pt x="5" y="8"/>
                    <a:pt x="5" y="8"/>
                    <a:pt x="5" y="8"/>
                  </a:cubicBezTo>
                  <a:cubicBezTo>
                    <a:pt x="6" y="8"/>
                    <a:pt x="7" y="7"/>
                    <a:pt x="7" y="7"/>
                  </a:cubicBezTo>
                  <a:cubicBezTo>
                    <a:pt x="7" y="6"/>
                    <a:pt x="2" y="1"/>
                    <a:pt x="1"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4" name="Freeform 26">
              <a:extLst>
                <a:ext uri="{FF2B5EF4-FFF2-40B4-BE49-F238E27FC236}">
                  <a16:creationId xmlns:a16="http://schemas.microsoft.com/office/drawing/2014/main" id="{E03D569E-059A-82CD-1225-A5D0CE152132}"/>
                </a:ext>
              </a:extLst>
            </p:cNvPr>
            <p:cNvSpPr>
              <a:spLocks/>
            </p:cNvSpPr>
            <p:nvPr/>
          </p:nvSpPr>
          <p:spPr bwMode="auto">
            <a:xfrm>
              <a:off x="7797272" y="4464499"/>
              <a:ext cx="9739" cy="16695"/>
            </a:xfrm>
            <a:custGeom>
              <a:avLst/>
              <a:gdLst>
                <a:gd name="T0" fmla="*/ 0 w 3"/>
                <a:gd name="T1" fmla="*/ 0 h 5"/>
                <a:gd name="T2" fmla="*/ 3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cubicBezTo>
                    <a:pt x="0" y="2"/>
                    <a:pt x="1" y="5"/>
                    <a:pt x="3" y="5"/>
                  </a:cubicBezTo>
                  <a:cubicBezTo>
                    <a:pt x="3" y="5"/>
                    <a:pt x="3" y="4"/>
                    <a:pt x="3" y="4"/>
                  </a:cubicBezTo>
                  <a:cubicBezTo>
                    <a:pt x="3" y="2"/>
                    <a:pt x="2" y="2"/>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5" name="Freeform 27">
              <a:extLst>
                <a:ext uri="{FF2B5EF4-FFF2-40B4-BE49-F238E27FC236}">
                  <a16:creationId xmlns:a16="http://schemas.microsoft.com/office/drawing/2014/main" id="{56AF0FA7-91C8-305B-3827-372D4958AFF8}"/>
                </a:ext>
              </a:extLst>
            </p:cNvPr>
            <p:cNvSpPr>
              <a:spLocks/>
            </p:cNvSpPr>
            <p:nvPr/>
          </p:nvSpPr>
          <p:spPr bwMode="auto">
            <a:xfrm>
              <a:off x="7763883" y="4454760"/>
              <a:ext cx="23651" cy="9739"/>
            </a:xfrm>
            <a:custGeom>
              <a:avLst/>
              <a:gdLst>
                <a:gd name="T0" fmla="*/ 0 w 7"/>
                <a:gd name="T1" fmla="*/ 0 h 3"/>
                <a:gd name="T2" fmla="*/ 6 w 7"/>
                <a:gd name="T3" fmla="*/ 3 h 3"/>
                <a:gd name="T4" fmla="*/ 7 w 7"/>
                <a:gd name="T5" fmla="*/ 3 h 3"/>
                <a:gd name="T6" fmla="*/ 0 w 7"/>
                <a:gd name="T7" fmla="*/ 0 h 3"/>
              </a:gdLst>
              <a:ahLst/>
              <a:cxnLst>
                <a:cxn ang="0">
                  <a:pos x="T0" y="T1"/>
                </a:cxn>
                <a:cxn ang="0">
                  <a:pos x="T2" y="T3"/>
                </a:cxn>
                <a:cxn ang="0">
                  <a:pos x="T4" y="T5"/>
                </a:cxn>
                <a:cxn ang="0">
                  <a:pos x="T6" y="T7"/>
                </a:cxn>
              </a:cxnLst>
              <a:rect l="0" t="0" r="r" b="b"/>
              <a:pathLst>
                <a:path w="7" h="3">
                  <a:moveTo>
                    <a:pt x="0" y="0"/>
                  </a:moveTo>
                  <a:cubicBezTo>
                    <a:pt x="0" y="2"/>
                    <a:pt x="3" y="3"/>
                    <a:pt x="6" y="3"/>
                  </a:cubicBezTo>
                  <a:cubicBezTo>
                    <a:pt x="6" y="3"/>
                    <a:pt x="7" y="3"/>
                    <a:pt x="7" y="3"/>
                  </a:cubicBezTo>
                  <a:cubicBezTo>
                    <a:pt x="6" y="1"/>
                    <a:pt x="3" y="0"/>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6" name="Freeform 28">
              <a:extLst>
                <a:ext uri="{FF2B5EF4-FFF2-40B4-BE49-F238E27FC236}">
                  <a16:creationId xmlns:a16="http://schemas.microsoft.com/office/drawing/2014/main" id="{D60B20BD-3212-CBBF-943E-B476B0062028}"/>
                </a:ext>
              </a:extLst>
            </p:cNvPr>
            <p:cNvSpPr>
              <a:spLocks/>
            </p:cNvSpPr>
            <p:nvPr/>
          </p:nvSpPr>
          <p:spPr bwMode="auto">
            <a:xfrm>
              <a:off x="7768057" y="4425544"/>
              <a:ext cx="19477" cy="22260"/>
            </a:xfrm>
            <a:custGeom>
              <a:avLst/>
              <a:gdLst>
                <a:gd name="T0" fmla="*/ 0 w 6"/>
                <a:gd name="T1" fmla="*/ 0 h 7"/>
                <a:gd name="T2" fmla="*/ 6 w 6"/>
                <a:gd name="T3" fmla="*/ 7 h 7"/>
                <a:gd name="T4" fmla="*/ 0 w 6"/>
                <a:gd name="T5" fmla="*/ 0 h 7"/>
              </a:gdLst>
              <a:ahLst/>
              <a:cxnLst>
                <a:cxn ang="0">
                  <a:pos x="T0" y="T1"/>
                </a:cxn>
                <a:cxn ang="0">
                  <a:pos x="T2" y="T3"/>
                </a:cxn>
                <a:cxn ang="0">
                  <a:pos x="T4" y="T5"/>
                </a:cxn>
              </a:cxnLst>
              <a:rect l="0" t="0" r="r" b="b"/>
              <a:pathLst>
                <a:path w="6" h="7">
                  <a:moveTo>
                    <a:pt x="0" y="0"/>
                  </a:moveTo>
                  <a:cubicBezTo>
                    <a:pt x="0" y="2"/>
                    <a:pt x="4" y="7"/>
                    <a:pt x="6" y="7"/>
                  </a:cubicBezTo>
                  <a:cubicBezTo>
                    <a:pt x="5" y="4"/>
                    <a:pt x="3" y="2"/>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7" name="Freeform 29">
              <a:extLst>
                <a:ext uri="{FF2B5EF4-FFF2-40B4-BE49-F238E27FC236}">
                  <a16:creationId xmlns:a16="http://schemas.microsoft.com/office/drawing/2014/main" id="{47173D27-593B-57C8-670F-16141A88E991}"/>
                </a:ext>
              </a:extLst>
            </p:cNvPr>
            <p:cNvSpPr>
              <a:spLocks/>
            </p:cNvSpPr>
            <p:nvPr/>
          </p:nvSpPr>
          <p:spPr bwMode="auto">
            <a:xfrm>
              <a:off x="7722147" y="4408849"/>
              <a:ext cx="29216" cy="16695"/>
            </a:xfrm>
            <a:custGeom>
              <a:avLst/>
              <a:gdLst>
                <a:gd name="T0" fmla="*/ 1 w 9"/>
                <a:gd name="T1" fmla="*/ 0 h 5"/>
                <a:gd name="T2" fmla="*/ 1 w 9"/>
                <a:gd name="T3" fmla="*/ 1 h 5"/>
                <a:gd name="T4" fmla="*/ 0 w 9"/>
                <a:gd name="T5" fmla="*/ 1 h 5"/>
                <a:gd name="T6" fmla="*/ 7 w 9"/>
                <a:gd name="T7" fmla="*/ 5 h 5"/>
                <a:gd name="T8" fmla="*/ 9 w 9"/>
                <a:gd name="T9" fmla="*/ 4 h 5"/>
                <a:gd name="T10" fmla="*/ 1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1" y="0"/>
                  </a:moveTo>
                  <a:cubicBezTo>
                    <a:pt x="1" y="1"/>
                    <a:pt x="1" y="1"/>
                    <a:pt x="1" y="1"/>
                  </a:cubicBezTo>
                  <a:cubicBezTo>
                    <a:pt x="0" y="1"/>
                    <a:pt x="0" y="1"/>
                    <a:pt x="0" y="1"/>
                  </a:cubicBezTo>
                  <a:cubicBezTo>
                    <a:pt x="0" y="1"/>
                    <a:pt x="5" y="5"/>
                    <a:pt x="7" y="5"/>
                  </a:cubicBezTo>
                  <a:cubicBezTo>
                    <a:pt x="8" y="5"/>
                    <a:pt x="8" y="5"/>
                    <a:pt x="9" y="4"/>
                  </a:cubicBezTo>
                  <a:cubicBezTo>
                    <a:pt x="8" y="2"/>
                    <a:pt x="3" y="1"/>
                    <a:pt x="1"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8" name="Freeform 30">
              <a:extLst>
                <a:ext uri="{FF2B5EF4-FFF2-40B4-BE49-F238E27FC236}">
                  <a16:creationId xmlns:a16="http://schemas.microsoft.com/office/drawing/2014/main" id="{33BA1DE4-0A4A-B6C8-2697-79DEE4830F63}"/>
                </a:ext>
              </a:extLst>
            </p:cNvPr>
            <p:cNvSpPr>
              <a:spLocks/>
            </p:cNvSpPr>
            <p:nvPr/>
          </p:nvSpPr>
          <p:spPr bwMode="auto">
            <a:xfrm>
              <a:off x="7688758" y="4389371"/>
              <a:ext cx="2782" cy="2782"/>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1" y="1"/>
                  </a:cubicBezTo>
                  <a:lnTo>
                    <a:pt x="0" y="0"/>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59" name="Freeform 31">
              <a:extLst>
                <a:ext uri="{FF2B5EF4-FFF2-40B4-BE49-F238E27FC236}">
                  <a16:creationId xmlns:a16="http://schemas.microsoft.com/office/drawing/2014/main" id="{CE35ABA6-3CF2-C192-06AF-66CA21F99648}"/>
                </a:ext>
              </a:extLst>
            </p:cNvPr>
            <p:cNvSpPr>
              <a:spLocks/>
            </p:cNvSpPr>
            <p:nvPr/>
          </p:nvSpPr>
          <p:spPr bwMode="auto">
            <a:xfrm>
              <a:off x="7688758" y="4392154"/>
              <a:ext cx="16695" cy="6956"/>
            </a:xfrm>
            <a:custGeom>
              <a:avLst/>
              <a:gdLst>
                <a:gd name="T0" fmla="*/ 1 w 5"/>
                <a:gd name="T1" fmla="*/ 0 h 2"/>
                <a:gd name="T2" fmla="*/ 0 w 5"/>
                <a:gd name="T3" fmla="*/ 0 h 2"/>
                <a:gd name="T4" fmla="*/ 3 w 5"/>
                <a:gd name="T5" fmla="*/ 2 h 2"/>
                <a:gd name="T6" fmla="*/ 5 w 5"/>
                <a:gd name="T7" fmla="*/ 2 h 2"/>
                <a:gd name="T8" fmla="*/ 1 w 5"/>
                <a:gd name="T9" fmla="*/ 0 h 2"/>
              </a:gdLst>
              <a:ahLst/>
              <a:cxnLst>
                <a:cxn ang="0">
                  <a:pos x="T0" y="T1"/>
                </a:cxn>
                <a:cxn ang="0">
                  <a:pos x="T2" y="T3"/>
                </a:cxn>
                <a:cxn ang="0">
                  <a:pos x="T4" y="T5"/>
                </a:cxn>
                <a:cxn ang="0">
                  <a:pos x="T6" y="T7"/>
                </a:cxn>
                <a:cxn ang="0">
                  <a:pos x="T8" y="T9"/>
                </a:cxn>
              </a:cxnLst>
              <a:rect l="0" t="0" r="r" b="b"/>
              <a:pathLst>
                <a:path w="5" h="2">
                  <a:moveTo>
                    <a:pt x="1" y="0"/>
                  </a:moveTo>
                  <a:cubicBezTo>
                    <a:pt x="1" y="0"/>
                    <a:pt x="0" y="0"/>
                    <a:pt x="0" y="0"/>
                  </a:cubicBezTo>
                  <a:cubicBezTo>
                    <a:pt x="3" y="2"/>
                    <a:pt x="3" y="2"/>
                    <a:pt x="3" y="2"/>
                  </a:cubicBezTo>
                  <a:cubicBezTo>
                    <a:pt x="5" y="2"/>
                    <a:pt x="5" y="2"/>
                    <a:pt x="5" y="2"/>
                  </a:cubicBezTo>
                  <a:cubicBezTo>
                    <a:pt x="4" y="0"/>
                    <a:pt x="3" y="0"/>
                    <a:pt x="1"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0" name="Freeform 32">
              <a:extLst>
                <a:ext uri="{FF2B5EF4-FFF2-40B4-BE49-F238E27FC236}">
                  <a16:creationId xmlns:a16="http://schemas.microsoft.com/office/drawing/2014/main" id="{5128A835-6059-9283-C78A-1321AAE55C06}"/>
                </a:ext>
              </a:extLst>
            </p:cNvPr>
            <p:cNvSpPr>
              <a:spLocks/>
            </p:cNvSpPr>
            <p:nvPr/>
          </p:nvSpPr>
          <p:spPr bwMode="auto">
            <a:xfrm>
              <a:off x="7432774" y="5162906"/>
              <a:ext cx="82082" cy="86257"/>
            </a:xfrm>
            <a:custGeom>
              <a:avLst/>
              <a:gdLst>
                <a:gd name="T0" fmla="*/ 12 w 25"/>
                <a:gd name="T1" fmla="*/ 4 h 26"/>
                <a:gd name="T2" fmla="*/ 0 w 25"/>
                <a:gd name="T3" fmla="*/ 4 h 26"/>
                <a:gd name="T4" fmla="*/ 14 w 25"/>
                <a:gd name="T5" fmla="*/ 26 h 26"/>
                <a:gd name="T6" fmla="*/ 25 w 25"/>
                <a:gd name="T7" fmla="*/ 9 h 26"/>
                <a:gd name="T8" fmla="*/ 22 w 25"/>
                <a:gd name="T9" fmla="*/ 2 h 26"/>
                <a:gd name="T10" fmla="*/ 12 w 25"/>
                <a:gd name="T11" fmla="*/ 4 h 26"/>
              </a:gdLst>
              <a:ahLst/>
              <a:cxnLst>
                <a:cxn ang="0">
                  <a:pos x="T0" y="T1"/>
                </a:cxn>
                <a:cxn ang="0">
                  <a:pos x="T2" y="T3"/>
                </a:cxn>
                <a:cxn ang="0">
                  <a:pos x="T4" y="T5"/>
                </a:cxn>
                <a:cxn ang="0">
                  <a:pos x="T6" y="T7"/>
                </a:cxn>
                <a:cxn ang="0">
                  <a:pos x="T8" y="T9"/>
                </a:cxn>
                <a:cxn ang="0">
                  <a:pos x="T10" y="T11"/>
                </a:cxn>
              </a:cxnLst>
              <a:rect l="0" t="0" r="r" b="b"/>
              <a:pathLst>
                <a:path w="25" h="26">
                  <a:moveTo>
                    <a:pt x="12" y="4"/>
                  </a:moveTo>
                  <a:cubicBezTo>
                    <a:pt x="12" y="4"/>
                    <a:pt x="0" y="0"/>
                    <a:pt x="0" y="4"/>
                  </a:cubicBezTo>
                  <a:cubicBezTo>
                    <a:pt x="0" y="8"/>
                    <a:pt x="7" y="26"/>
                    <a:pt x="14" y="26"/>
                  </a:cubicBezTo>
                  <a:cubicBezTo>
                    <a:pt x="19" y="26"/>
                    <a:pt x="25" y="14"/>
                    <a:pt x="25" y="9"/>
                  </a:cubicBezTo>
                  <a:cubicBezTo>
                    <a:pt x="25" y="6"/>
                    <a:pt x="23" y="4"/>
                    <a:pt x="22" y="2"/>
                  </a:cubicBezTo>
                  <a:cubicBezTo>
                    <a:pt x="19" y="3"/>
                    <a:pt x="15" y="4"/>
                    <a:pt x="12"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1" name="Freeform 33">
              <a:extLst>
                <a:ext uri="{FF2B5EF4-FFF2-40B4-BE49-F238E27FC236}">
                  <a16:creationId xmlns:a16="http://schemas.microsoft.com/office/drawing/2014/main" id="{089E04BE-2412-D2C8-E6AE-561B2BF5F2AC}"/>
                </a:ext>
              </a:extLst>
            </p:cNvPr>
            <p:cNvSpPr>
              <a:spLocks/>
            </p:cNvSpPr>
            <p:nvPr/>
          </p:nvSpPr>
          <p:spPr bwMode="auto">
            <a:xfrm>
              <a:off x="7500943" y="5150385"/>
              <a:ext cx="9739" cy="9739"/>
            </a:xfrm>
            <a:custGeom>
              <a:avLst/>
              <a:gdLst>
                <a:gd name="T0" fmla="*/ 3 w 3"/>
                <a:gd name="T1" fmla="*/ 3 h 3"/>
                <a:gd name="T2" fmla="*/ 3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cubicBezTo>
                    <a:pt x="3" y="2"/>
                    <a:pt x="3" y="2"/>
                    <a:pt x="3" y="0"/>
                  </a:cubicBezTo>
                  <a:cubicBezTo>
                    <a:pt x="3" y="0"/>
                    <a:pt x="2" y="0"/>
                    <a:pt x="0" y="0"/>
                  </a:cubicBezTo>
                  <a:cubicBezTo>
                    <a:pt x="0" y="1"/>
                    <a:pt x="1" y="3"/>
                    <a:pt x="3"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2" name="Freeform 34">
              <a:extLst>
                <a:ext uri="{FF2B5EF4-FFF2-40B4-BE49-F238E27FC236}">
                  <a16:creationId xmlns:a16="http://schemas.microsoft.com/office/drawing/2014/main" id="{04337921-FB2A-DBAA-D3E7-69FE8E184B48}"/>
                </a:ext>
              </a:extLst>
            </p:cNvPr>
            <p:cNvSpPr>
              <a:spLocks/>
            </p:cNvSpPr>
            <p:nvPr/>
          </p:nvSpPr>
          <p:spPr bwMode="auto">
            <a:xfrm>
              <a:off x="7261654" y="5044650"/>
              <a:ext cx="25042" cy="12521"/>
            </a:xfrm>
            <a:custGeom>
              <a:avLst/>
              <a:gdLst>
                <a:gd name="T0" fmla="*/ 0 w 8"/>
                <a:gd name="T1" fmla="*/ 2 h 4"/>
                <a:gd name="T2" fmla="*/ 8 w 8"/>
                <a:gd name="T3" fmla="*/ 2 h 4"/>
                <a:gd name="T4" fmla="*/ 0 w 8"/>
                <a:gd name="T5" fmla="*/ 2 h 4"/>
              </a:gdLst>
              <a:ahLst/>
              <a:cxnLst>
                <a:cxn ang="0">
                  <a:pos x="T0" y="T1"/>
                </a:cxn>
                <a:cxn ang="0">
                  <a:pos x="T2" y="T3"/>
                </a:cxn>
                <a:cxn ang="0">
                  <a:pos x="T4" y="T5"/>
                </a:cxn>
              </a:cxnLst>
              <a:rect l="0" t="0" r="r" b="b"/>
              <a:pathLst>
                <a:path w="8" h="4">
                  <a:moveTo>
                    <a:pt x="0" y="2"/>
                  </a:moveTo>
                  <a:cubicBezTo>
                    <a:pt x="2" y="4"/>
                    <a:pt x="5" y="4"/>
                    <a:pt x="8" y="2"/>
                  </a:cubicBezTo>
                  <a:cubicBezTo>
                    <a:pt x="4" y="1"/>
                    <a:pt x="4" y="0"/>
                    <a:pt x="0"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3" name="Freeform 35">
              <a:extLst>
                <a:ext uri="{FF2B5EF4-FFF2-40B4-BE49-F238E27FC236}">
                  <a16:creationId xmlns:a16="http://schemas.microsoft.com/office/drawing/2014/main" id="{307412E5-98D6-69B2-227C-36B158F302BA}"/>
                </a:ext>
              </a:extLst>
            </p:cNvPr>
            <p:cNvSpPr>
              <a:spLocks/>
            </p:cNvSpPr>
            <p:nvPr/>
          </p:nvSpPr>
          <p:spPr bwMode="auto">
            <a:xfrm>
              <a:off x="7122532" y="4490933"/>
              <a:ext cx="33389" cy="12521"/>
            </a:xfrm>
            <a:custGeom>
              <a:avLst/>
              <a:gdLst>
                <a:gd name="T0" fmla="*/ 6 w 10"/>
                <a:gd name="T1" fmla="*/ 4 h 4"/>
                <a:gd name="T2" fmla="*/ 10 w 10"/>
                <a:gd name="T3" fmla="*/ 4 h 4"/>
                <a:gd name="T4" fmla="*/ 10 w 10"/>
                <a:gd name="T5" fmla="*/ 1 h 4"/>
                <a:gd name="T6" fmla="*/ 0 w 10"/>
                <a:gd name="T7" fmla="*/ 2 h 4"/>
                <a:gd name="T8" fmla="*/ 6 w 10"/>
                <a:gd name="T9" fmla="*/ 4 h 4"/>
              </a:gdLst>
              <a:ahLst/>
              <a:cxnLst>
                <a:cxn ang="0">
                  <a:pos x="T0" y="T1"/>
                </a:cxn>
                <a:cxn ang="0">
                  <a:pos x="T2" y="T3"/>
                </a:cxn>
                <a:cxn ang="0">
                  <a:pos x="T4" y="T5"/>
                </a:cxn>
                <a:cxn ang="0">
                  <a:pos x="T6" y="T7"/>
                </a:cxn>
                <a:cxn ang="0">
                  <a:pos x="T8" y="T9"/>
                </a:cxn>
              </a:cxnLst>
              <a:rect l="0" t="0" r="r" b="b"/>
              <a:pathLst>
                <a:path w="10" h="4">
                  <a:moveTo>
                    <a:pt x="6" y="4"/>
                  </a:moveTo>
                  <a:cubicBezTo>
                    <a:pt x="7" y="4"/>
                    <a:pt x="6" y="4"/>
                    <a:pt x="10" y="4"/>
                  </a:cubicBezTo>
                  <a:cubicBezTo>
                    <a:pt x="10" y="1"/>
                    <a:pt x="10" y="1"/>
                    <a:pt x="10" y="1"/>
                  </a:cubicBezTo>
                  <a:cubicBezTo>
                    <a:pt x="6" y="0"/>
                    <a:pt x="4" y="1"/>
                    <a:pt x="0" y="2"/>
                  </a:cubicBezTo>
                  <a:cubicBezTo>
                    <a:pt x="1" y="3"/>
                    <a:pt x="3" y="4"/>
                    <a:pt x="6"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4" name="Freeform 36">
              <a:extLst>
                <a:ext uri="{FF2B5EF4-FFF2-40B4-BE49-F238E27FC236}">
                  <a16:creationId xmlns:a16="http://schemas.microsoft.com/office/drawing/2014/main" id="{DA5F2D15-CCD5-5C9E-54D3-928414DFD732}"/>
                </a:ext>
              </a:extLst>
            </p:cNvPr>
            <p:cNvSpPr>
              <a:spLocks/>
            </p:cNvSpPr>
            <p:nvPr/>
          </p:nvSpPr>
          <p:spPr bwMode="auto">
            <a:xfrm>
              <a:off x="6763598" y="4481194"/>
              <a:ext cx="862555" cy="648322"/>
            </a:xfrm>
            <a:custGeom>
              <a:avLst/>
              <a:gdLst>
                <a:gd name="T0" fmla="*/ 242 w 262"/>
                <a:gd name="T1" fmla="*/ 78 h 197"/>
                <a:gd name="T2" fmla="*/ 231 w 262"/>
                <a:gd name="T3" fmla="*/ 65 h 197"/>
                <a:gd name="T4" fmla="*/ 210 w 262"/>
                <a:gd name="T5" fmla="*/ 39 h 197"/>
                <a:gd name="T6" fmla="*/ 198 w 262"/>
                <a:gd name="T7" fmla="*/ 24 h 197"/>
                <a:gd name="T8" fmla="*/ 190 w 262"/>
                <a:gd name="T9" fmla="*/ 0 h 197"/>
                <a:gd name="T10" fmla="*/ 183 w 262"/>
                <a:gd name="T11" fmla="*/ 28 h 197"/>
                <a:gd name="T12" fmla="*/ 166 w 262"/>
                <a:gd name="T13" fmla="*/ 40 h 197"/>
                <a:gd name="T14" fmla="*/ 149 w 262"/>
                <a:gd name="T15" fmla="*/ 30 h 197"/>
                <a:gd name="T16" fmla="*/ 147 w 262"/>
                <a:gd name="T17" fmla="*/ 17 h 197"/>
                <a:gd name="T18" fmla="*/ 148 w 262"/>
                <a:gd name="T19" fmla="*/ 8 h 197"/>
                <a:gd name="T20" fmla="*/ 121 w 262"/>
                <a:gd name="T21" fmla="*/ 4 h 197"/>
                <a:gd name="T22" fmla="*/ 121 w 262"/>
                <a:gd name="T23" fmla="*/ 10 h 197"/>
                <a:gd name="T24" fmla="*/ 105 w 262"/>
                <a:gd name="T25" fmla="*/ 24 h 197"/>
                <a:gd name="T26" fmla="*/ 101 w 262"/>
                <a:gd name="T27" fmla="*/ 27 h 197"/>
                <a:gd name="T28" fmla="*/ 89 w 262"/>
                <a:gd name="T29" fmla="*/ 21 h 197"/>
                <a:gd name="T30" fmla="*/ 72 w 262"/>
                <a:gd name="T31" fmla="*/ 38 h 197"/>
                <a:gd name="T32" fmla="*/ 65 w 262"/>
                <a:gd name="T33" fmla="*/ 44 h 197"/>
                <a:gd name="T34" fmla="*/ 59 w 262"/>
                <a:gd name="T35" fmla="*/ 45 h 197"/>
                <a:gd name="T36" fmla="*/ 32 w 262"/>
                <a:gd name="T37" fmla="*/ 64 h 197"/>
                <a:gd name="T38" fmla="*/ 5 w 262"/>
                <a:gd name="T39" fmla="*/ 77 h 197"/>
                <a:gd name="T40" fmla="*/ 3 w 262"/>
                <a:gd name="T41" fmla="*/ 77 h 197"/>
                <a:gd name="T42" fmla="*/ 5 w 262"/>
                <a:gd name="T43" fmla="*/ 102 h 197"/>
                <a:gd name="T44" fmla="*/ 3 w 262"/>
                <a:gd name="T45" fmla="*/ 102 h 197"/>
                <a:gd name="T46" fmla="*/ 6 w 262"/>
                <a:gd name="T47" fmla="*/ 113 h 197"/>
                <a:gd name="T48" fmla="*/ 17 w 262"/>
                <a:gd name="T49" fmla="*/ 149 h 197"/>
                <a:gd name="T50" fmla="*/ 26 w 262"/>
                <a:gd name="T51" fmla="*/ 167 h 197"/>
                <a:gd name="T52" fmla="*/ 54 w 262"/>
                <a:gd name="T53" fmla="*/ 160 h 197"/>
                <a:gd name="T54" fmla="*/ 95 w 262"/>
                <a:gd name="T55" fmla="*/ 147 h 197"/>
                <a:gd name="T56" fmla="*/ 134 w 262"/>
                <a:gd name="T57" fmla="*/ 149 h 197"/>
                <a:gd name="T58" fmla="*/ 145 w 262"/>
                <a:gd name="T59" fmla="*/ 166 h 197"/>
                <a:gd name="T60" fmla="*/ 153 w 262"/>
                <a:gd name="T61" fmla="*/ 167 h 197"/>
                <a:gd name="T62" fmla="*/ 160 w 262"/>
                <a:gd name="T63" fmla="*/ 164 h 197"/>
                <a:gd name="T64" fmla="*/ 163 w 262"/>
                <a:gd name="T65" fmla="*/ 166 h 197"/>
                <a:gd name="T66" fmla="*/ 164 w 262"/>
                <a:gd name="T67" fmla="*/ 171 h 197"/>
                <a:gd name="T68" fmla="*/ 169 w 262"/>
                <a:gd name="T69" fmla="*/ 171 h 197"/>
                <a:gd name="T70" fmla="*/ 196 w 262"/>
                <a:gd name="T71" fmla="*/ 195 h 197"/>
                <a:gd name="T72" fmla="*/ 216 w 262"/>
                <a:gd name="T73" fmla="*/ 197 h 197"/>
                <a:gd name="T74" fmla="*/ 239 w 262"/>
                <a:gd name="T75" fmla="*/ 181 h 197"/>
                <a:gd name="T76" fmla="*/ 257 w 262"/>
                <a:gd name="T77" fmla="*/ 145 h 197"/>
                <a:gd name="T78" fmla="*/ 259 w 262"/>
                <a:gd name="T79" fmla="*/ 134 h 197"/>
                <a:gd name="T80" fmla="*/ 255 w 262"/>
                <a:gd name="T81" fmla="*/ 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2" h="197">
                  <a:moveTo>
                    <a:pt x="255" y="95"/>
                  </a:moveTo>
                  <a:cubicBezTo>
                    <a:pt x="251" y="91"/>
                    <a:pt x="242" y="87"/>
                    <a:pt x="242" y="78"/>
                  </a:cubicBezTo>
                  <a:cubicBezTo>
                    <a:pt x="239" y="78"/>
                    <a:pt x="236" y="78"/>
                    <a:pt x="235" y="75"/>
                  </a:cubicBezTo>
                  <a:cubicBezTo>
                    <a:pt x="234" y="72"/>
                    <a:pt x="233" y="67"/>
                    <a:pt x="231" y="65"/>
                  </a:cubicBezTo>
                  <a:cubicBezTo>
                    <a:pt x="227" y="61"/>
                    <a:pt x="217" y="59"/>
                    <a:pt x="215" y="53"/>
                  </a:cubicBezTo>
                  <a:cubicBezTo>
                    <a:pt x="214" y="48"/>
                    <a:pt x="212" y="45"/>
                    <a:pt x="210" y="39"/>
                  </a:cubicBezTo>
                  <a:cubicBezTo>
                    <a:pt x="209" y="35"/>
                    <a:pt x="209" y="28"/>
                    <a:pt x="206" y="26"/>
                  </a:cubicBezTo>
                  <a:cubicBezTo>
                    <a:pt x="205" y="26"/>
                    <a:pt x="201" y="24"/>
                    <a:pt x="198" y="24"/>
                  </a:cubicBezTo>
                  <a:cubicBezTo>
                    <a:pt x="196" y="22"/>
                    <a:pt x="197" y="18"/>
                    <a:pt x="196" y="14"/>
                  </a:cubicBezTo>
                  <a:cubicBezTo>
                    <a:pt x="195" y="10"/>
                    <a:pt x="191" y="6"/>
                    <a:pt x="190" y="0"/>
                  </a:cubicBezTo>
                  <a:cubicBezTo>
                    <a:pt x="186" y="2"/>
                    <a:pt x="187" y="5"/>
                    <a:pt x="183" y="8"/>
                  </a:cubicBezTo>
                  <a:cubicBezTo>
                    <a:pt x="183" y="28"/>
                    <a:pt x="183" y="28"/>
                    <a:pt x="183" y="28"/>
                  </a:cubicBezTo>
                  <a:cubicBezTo>
                    <a:pt x="183" y="33"/>
                    <a:pt x="181" y="47"/>
                    <a:pt x="174" y="47"/>
                  </a:cubicBezTo>
                  <a:cubicBezTo>
                    <a:pt x="170" y="47"/>
                    <a:pt x="169" y="42"/>
                    <a:pt x="166" y="40"/>
                  </a:cubicBezTo>
                  <a:cubicBezTo>
                    <a:pt x="161" y="38"/>
                    <a:pt x="157" y="37"/>
                    <a:pt x="151" y="35"/>
                  </a:cubicBezTo>
                  <a:cubicBezTo>
                    <a:pt x="150" y="35"/>
                    <a:pt x="150" y="31"/>
                    <a:pt x="149" y="30"/>
                  </a:cubicBezTo>
                  <a:cubicBezTo>
                    <a:pt x="148" y="29"/>
                    <a:pt x="145" y="30"/>
                    <a:pt x="145" y="28"/>
                  </a:cubicBezTo>
                  <a:cubicBezTo>
                    <a:pt x="147" y="17"/>
                    <a:pt x="147" y="17"/>
                    <a:pt x="147" y="17"/>
                  </a:cubicBezTo>
                  <a:cubicBezTo>
                    <a:pt x="149" y="15"/>
                    <a:pt x="153" y="15"/>
                    <a:pt x="153" y="12"/>
                  </a:cubicBezTo>
                  <a:cubicBezTo>
                    <a:pt x="153" y="10"/>
                    <a:pt x="149" y="8"/>
                    <a:pt x="148" y="8"/>
                  </a:cubicBezTo>
                  <a:cubicBezTo>
                    <a:pt x="146" y="8"/>
                    <a:pt x="145" y="10"/>
                    <a:pt x="142" y="10"/>
                  </a:cubicBezTo>
                  <a:cubicBezTo>
                    <a:pt x="134" y="10"/>
                    <a:pt x="129" y="7"/>
                    <a:pt x="121" y="4"/>
                  </a:cubicBezTo>
                  <a:cubicBezTo>
                    <a:pt x="122" y="6"/>
                    <a:pt x="124" y="7"/>
                    <a:pt x="125" y="9"/>
                  </a:cubicBezTo>
                  <a:cubicBezTo>
                    <a:pt x="125" y="9"/>
                    <a:pt x="123" y="10"/>
                    <a:pt x="121" y="10"/>
                  </a:cubicBezTo>
                  <a:cubicBezTo>
                    <a:pt x="117" y="10"/>
                    <a:pt x="108" y="12"/>
                    <a:pt x="108" y="16"/>
                  </a:cubicBezTo>
                  <a:cubicBezTo>
                    <a:pt x="108" y="19"/>
                    <a:pt x="105" y="20"/>
                    <a:pt x="105" y="24"/>
                  </a:cubicBezTo>
                  <a:cubicBezTo>
                    <a:pt x="105" y="26"/>
                    <a:pt x="106" y="27"/>
                    <a:pt x="104" y="29"/>
                  </a:cubicBezTo>
                  <a:cubicBezTo>
                    <a:pt x="104" y="29"/>
                    <a:pt x="102" y="27"/>
                    <a:pt x="101" y="27"/>
                  </a:cubicBezTo>
                  <a:cubicBezTo>
                    <a:pt x="99" y="27"/>
                    <a:pt x="97" y="28"/>
                    <a:pt x="96" y="30"/>
                  </a:cubicBezTo>
                  <a:cubicBezTo>
                    <a:pt x="95" y="26"/>
                    <a:pt x="93" y="21"/>
                    <a:pt x="89" y="21"/>
                  </a:cubicBezTo>
                  <a:cubicBezTo>
                    <a:pt x="84" y="21"/>
                    <a:pt x="83" y="26"/>
                    <a:pt x="77" y="26"/>
                  </a:cubicBezTo>
                  <a:cubicBezTo>
                    <a:pt x="77" y="31"/>
                    <a:pt x="72" y="32"/>
                    <a:pt x="72" y="38"/>
                  </a:cubicBezTo>
                  <a:cubicBezTo>
                    <a:pt x="70" y="38"/>
                    <a:pt x="69" y="37"/>
                    <a:pt x="67" y="36"/>
                  </a:cubicBezTo>
                  <a:cubicBezTo>
                    <a:pt x="66" y="39"/>
                    <a:pt x="67" y="42"/>
                    <a:pt x="65" y="44"/>
                  </a:cubicBezTo>
                  <a:cubicBezTo>
                    <a:pt x="64" y="42"/>
                    <a:pt x="63" y="41"/>
                    <a:pt x="62" y="39"/>
                  </a:cubicBezTo>
                  <a:cubicBezTo>
                    <a:pt x="59" y="40"/>
                    <a:pt x="59" y="43"/>
                    <a:pt x="59" y="45"/>
                  </a:cubicBezTo>
                  <a:cubicBezTo>
                    <a:pt x="59" y="46"/>
                    <a:pt x="59" y="48"/>
                    <a:pt x="59" y="49"/>
                  </a:cubicBezTo>
                  <a:cubicBezTo>
                    <a:pt x="59" y="57"/>
                    <a:pt x="40" y="63"/>
                    <a:pt x="32" y="64"/>
                  </a:cubicBezTo>
                  <a:cubicBezTo>
                    <a:pt x="28" y="65"/>
                    <a:pt x="19" y="65"/>
                    <a:pt x="17" y="68"/>
                  </a:cubicBezTo>
                  <a:cubicBezTo>
                    <a:pt x="14" y="71"/>
                    <a:pt x="9" y="76"/>
                    <a:pt x="5" y="77"/>
                  </a:cubicBezTo>
                  <a:cubicBezTo>
                    <a:pt x="5" y="76"/>
                    <a:pt x="5" y="75"/>
                    <a:pt x="5" y="75"/>
                  </a:cubicBezTo>
                  <a:cubicBezTo>
                    <a:pt x="4" y="75"/>
                    <a:pt x="3" y="75"/>
                    <a:pt x="3" y="77"/>
                  </a:cubicBezTo>
                  <a:cubicBezTo>
                    <a:pt x="3" y="83"/>
                    <a:pt x="3" y="84"/>
                    <a:pt x="3" y="90"/>
                  </a:cubicBezTo>
                  <a:cubicBezTo>
                    <a:pt x="3" y="96"/>
                    <a:pt x="5" y="99"/>
                    <a:pt x="5" y="102"/>
                  </a:cubicBezTo>
                  <a:cubicBezTo>
                    <a:pt x="5" y="103"/>
                    <a:pt x="5" y="104"/>
                    <a:pt x="5" y="105"/>
                  </a:cubicBezTo>
                  <a:cubicBezTo>
                    <a:pt x="4" y="104"/>
                    <a:pt x="3" y="103"/>
                    <a:pt x="3" y="102"/>
                  </a:cubicBezTo>
                  <a:cubicBezTo>
                    <a:pt x="2" y="103"/>
                    <a:pt x="2" y="104"/>
                    <a:pt x="1" y="105"/>
                  </a:cubicBezTo>
                  <a:cubicBezTo>
                    <a:pt x="0" y="109"/>
                    <a:pt x="5" y="110"/>
                    <a:pt x="6" y="113"/>
                  </a:cubicBezTo>
                  <a:cubicBezTo>
                    <a:pt x="9" y="122"/>
                    <a:pt x="9" y="125"/>
                    <a:pt x="12" y="135"/>
                  </a:cubicBezTo>
                  <a:cubicBezTo>
                    <a:pt x="13" y="139"/>
                    <a:pt x="17" y="143"/>
                    <a:pt x="17" y="149"/>
                  </a:cubicBezTo>
                  <a:cubicBezTo>
                    <a:pt x="17" y="155"/>
                    <a:pt x="11" y="156"/>
                    <a:pt x="11" y="160"/>
                  </a:cubicBezTo>
                  <a:cubicBezTo>
                    <a:pt x="11" y="163"/>
                    <a:pt x="22" y="167"/>
                    <a:pt x="26" y="167"/>
                  </a:cubicBezTo>
                  <a:cubicBezTo>
                    <a:pt x="36" y="167"/>
                    <a:pt x="40" y="160"/>
                    <a:pt x="48" y="160"/>
                  </a:cubicBezTo>
                  <a:cubicBezTo>
                    <a:pt x="50" y="160"/>
                    <a:pt x="50" y="158"/>
                    <a:pt x="54" y="160"/>
                  </a:cubicBezTo>
                  <a:cubicBezTo>
                    <a:pt x="59" y="160"/>
                    <a:pt x="63" y="159"/>
                    <a:pt x="68" y="158"/>
                  </a:cubicBezTo>
                  <a:cubicBezTo>
                    <a:pt x="69" y="147"/>
                    <a:pt x="84" y="151"/>
                    <a:pt x="95" y="147"/>
                  </a:cubicBezTo>
                  <a:cubicBezTo>
                    <a:pt x="100" y="145"/>
                    <a:pt x="102" y="142"/>
                    <a:pt x="110" y="142"/>
                  </a:cubicBezTo>
                  <a:cubicBezTo>
                    <a:pt x="117" y="142"/>
                    <a:pt x="131" y="144"/>
                    <a:pt x="134" y="149"/>
                  </a:cubicBezTo>
                  <a:cubicBezTo>
                    <a:pt x="136" y="151"/>
                    <a:pt x="141" y="162"/>
                    <a:pt x="143" y="162"/>
                  </a:cubicBezTo>
                  <a:cubicBezTo>
                    <a:pt x="143" y="162"/>
                    <a:pt x="142" y="166"/>
                    <a:pt x="145" y="166"/>
                  </a:cubicBezTo>
                  <a:cubicBezTo>
                    <a:pt x="149" y="166"/>
                    <a:pt x="155" y="155"/>
                    <a:pt x="159" y="150"/>
                  </a:cubicBezTo>
                  <a:cubicBezTo>
                    <a:pt x="159" y="154"/>
                    <a:pt x="158" y="166"/>
                    <a:pt x="153" y="167"/>
                  </a:cubicBezTo>
                  <a:cubicBezTo>
                    <a:pt x="153" y="168"/>
                    <a:pt x="154" y="169"/>
                    <a:pt x="155" y="169"/>
                  </a:cubicBezTo>
                  <a:cubicBezTo>
                    <a:pt x="158" y="169"/>
                    <a:pt x="158" y="165"/>
                    <a:pt x="160" y="164"/>
                  </a:cubicBezTo>
                  <a:cubicBezTo>
                    <a:pt x="160" y="163"/>
                    <a:pt x="161" y="162"/>
                    <a:pt x="161" y="162"/>
                  </a:cubicBezTo>
                  <a:cubicBezTo>
                    <a:pt x="162" y="163"/>
                    <a:pt x="163" y="163"/>
                    <a:pt x="163" y="166"/>
                  </a:cubicBezTo>
                  <a:cubicBezTo>
                    <a:pt x="163" y="168"/>
                    <a:pt x="162" y="171"/>
                    <a:pt x="162" y="171"/>
                  </a:cubicBezTo>
                  <a:cubicBezTo>
                    <a:pt x="164" y="171"/>
                    <a:pt x="164" y="171"/>
                    <a:pt x="164" y="171"/>
                  </a:cubicBezTo>
                  <a:cubicBezTo>
                    <a:pt x="166" y="171"/>
                    <a:pt x="167" y="170"/>
                    <a:pt x="169" y="170"/>
                  </a:cubicBezTo>
                  <a:cubicBezTo>
                    <a:pt x="169" y="170"/>
                    <a:pt x="169" y="171"/>
                    <a:pt x="169" y="171"/>
                  </a:cubicBezTo>
                  <a:cubicBezTo>
                    <a:pt x="169" y="174"/>
                    <a:pt x="172" y="176"/>
                    <a:pt x="172" y="180"/>
                  </a:cubicBezTo>
                  <a:cubicBezTo>
                    <a:pt x="172" y="189"/>
                    <a:pt x="187" y="195"/>
                    <a:pt x="196" y="195"/>
                  </a:cubicBezTo>
                  <a:cubicBezTo>
                    <a:pt x="201" y="195"/>
                    <a:pt x="199" y="191"/>
                    <a:pt x="205" y="190"/>
                  </a:cubicBezTo>
                  <a:cubicBezTo>
                    <a:pt x="205" y="191"/>
                    <a:pt x="214" y="197"/>
                    <a:pt x="216" y="197"/>
                  </a:cubicBezTo>
                  <a:cubicBezTo>
                    <a:pt x="218" y="186"/>
                    <a:pt x="235" y="191"/>
                    <a:pt x="239" y="180"/>
                  </a:cubicBezTo>
                  <a:cubicBezTo>
                    <a:pt x="239" y="181"/>
                    <a:pt x="239" y="181"/>
                    <a:pt x="239" y="181"/>
                  </a:cubicBezTo>
                  <a:cubicBezTo>
                    <a:pt x="239" y="173"/>
                    <a:pt x="244" y="166"/>
                    <a:pt x="246" y="160"/>
                  </a:cubicBezTo>
                  <a:cubicBezTo>
                    <a:pt x="248" y="153"/>
                    <a:pt x="253" y="151"/>
                    <a:pt x="257" y="145"/>
                  </a:cubicBezTo>
                  <a:cubicBezTo>
                    <a:pt x="258" y="143"/>
                    <a:pt x="255" y="142"/>
                    <a:pt x="259" y="140"/>
                  </a:cubicBezTo>
                  <a:cubicBezTo>
                    <a:pt x="259" y="134"/>
                    <a:pt x="259" y="134"/>
                    <a:pt x="259" y="134"/>
                  </a:cubicBezTo>
                  <a:cubicBezTo>
                    <a:pt x="259" y="132"/>
                    <a:pt x="262" y="125"/>
                    <a:pt x="262" y="120"/>
                  </a:cubicBezTo>
                  <a:cubicBezTo>
                    <a:pt x="262" y="113"/>
                    <a:pt x="259" y="101"/>
                    <a:pt x="255" y="96"/>
                  </a:cubicBezTo>
                  <a:lnTo>
                    <a:pt x="255" y="95"/>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5" name="Freeform 37">
              <a:extLst>
                <a:ext uri="{FF2B5EF4-FFF2-40B4-BE49-F238E27FC236}">
                  <a16:creationId xmlns:a16="http://schemas.microsoft.com/office/drawing/2014/main" id="{82C69860-8654-04BB-D25B-5EF77478F2C9}"/>
                </a:ext>
              </a:extLst>
            </p:cNvPr>
            <p:cNvSpPr>
              <a:spLocks/>
            </p:cNvSpPr>
            <p:nvPr/>
          </p:nvSpPr>
          <p:spPr bwMode="auto">
            <a:xfrm>
              <a:off x="6955586" y="4038776"/>
              <a:ext cx="94603" cy="89040"/>
            </a:xfrm>
            <a:custGeom>
              <a:avLst/>
              <a:gdLst>
                <a:gd name="T0" fmla="*/ 21 w 29"/>
                <a:gd name="T1" fmla="*/ 0 h 27"/>
                <a:gd name="T2" fmla="*/ 20 w 29"/>
                <a:gd name="T3" fmla="*/ 5 h 27"/>
                <a:gd name="T4" fmla="*/ 16 w 29"/>
                <a:gd name="T5" fmla="*/ 8 h 27"/>
                <a:gd name="T6" fmla="*/ 14 w 29"/>
                <a:gd name="T7" fmla="*/ 10 h 27"/>
                <a:gd name="T8" fmla="*/ 13 w 29"/>
                <a:gd name="T9" fmla="*/ 10 h 27"/>
                <a:gd name="T10" fmla="*/ 9 w 29"/>
                <a:gd name="T11" fmla="*/ 7 h 27"/>
                <a:gd name="T12" fmla="*/ 2 w 29"/>
                <a:gd name="T13" fmla="*/ 11 h 27"/>
                <a:gd name="T14" fmla="*/ 1 w 29"/>
                <a:gd name="T15" fmla="*/ 16 h 27"/>
                <a:gd name="T16" fmla="*/ 2 w 29"/>
                <a:gd name="T17" fmla="*/ 18 h 27"/>
                <a:gd name="T18" fmla="*/ 1 w 29"/>
                <a:gd name="T19" fmla="*/ 23 h 27"/>
                <a:gd name="T20" fmla="*/ 6 w 29"/>
                <a:gd name="T21" fmla="*/ 15 h 27"/>
                <a:gd name="T22" fmla="*/ 8 w 29"/>
                <a:gd name="T23" fmla="*/ 16 h 27"/>
                <a:gd name="T24" fmla="*/ 8 w 29"/>
                <a:gd name="T25" fmla="*/ 15 h 27"/>
                <a:gd name="T26" fmla="*/ 10 w 29"/>
                <a:gd name="T27" fmla="*/ 16 h 27"/>
                <a:gd name="T28" fmla="*/ 10 w 29"/>
                <a:gd name="T29" fmla="*/ 15 h 27"/>
                <a:gd name="T30" fmla="*/ 13 w 29"/>
                <a:gd name="T31" fmla="*/ 15 h 27"/>
                <a:gd name="T32" fmla="*/ 14 w 29"/>
                <a:gd name="T33" fmla="*/ 17 h 27"/>
                <a:gd name="T34" fmla="*/ 13 w 29"/>
                <a:gd name="T35" fmla="*/ 19 h 27"/>
                <a:gd name="T36" fmla="*/ 18 w 29"/>
                <a:gd name="T37" fmla="*/ 26 h 27"/>
                <a:gd name="T38" fmla="*/ 20 w 29"/>
                <a:gd name="T39" fmla="*/ 26 h 27"/>
                <a:gd name="T40" fmla="*/ 21 w 29"/>
                <a:gd name="T41" fmla="*/ 27 h 27"/>
                <a:gd name="T42" fmla="*/ 24 w 29"/>
                <a:gd name="T43" fmla="*/ 25 h 27"/>
                <a:gd name="T44" fmla="*/ 21 w 29"/>
                <a:gd name="T45" fmla="*/ 21 h 27"/>
                <a:gd name="T46" fmla="*/ 23 w 29"/>
                <a:gd name="T47" fmla="*/ 18 h 27"/>
                <a:gd name="T48" fmla="*/ 24 w 29"/>
                <a:gd name="T49" fmla="*/ 19 h 27"/>
                <a:gd name="T50" fmla="*/ 24 w 29"/>
                <a:gd name="T51" fmla="*/ 19 h 27"/>
                <a:gd name="T52" fmla="*/ 27 w 29"/>
                <a:gd name="T53" fmla="*/ 24 h 27"/>
                <a:gd name="T54" fmla="*/ 29 w 29"/>
                <a:gd name="T55" fmla="*/ 17 h 27"/>
                <a:gd name="T56" fmla="*/ 24 w 29"/>
                <a:gd name="T57" fmla="*/ 2 h 27"/>
                <a:gd name="T58" fmla="*/ 21 w 29"/>
                <a:gd name="T5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7">
                  <a:moveTo>
                    <a:pt x="21" y="0"/>
                  </a:moveTo>
                  <a:cubicBezTo>
                    <a:pt x="21" y="1"/>
                    <a:pt x="21" y="3"/>
                    <a:pt x="20" y="5"/>
                  </a:cubicBezTo>
                  <a:cubicBezTo>
                    <a:pt x="20" y="6"/>
                    <a:pt x="16" y="5"/>
                    <a:pt x="16" y="8"/>
                  </a:cubicBezTo>
                  <a:cubicBezTo>
                    <a:pt x="15" y="8"/>
                    <a:pt x="14" y="9"/>
                    <a:pt x="14" y="10"/>
                  </a:cubicBezTo>
                  <a:cubicBezTo>
                    <a:pt x="14" y="10"/>
                    <a:pt x="13" y="10"/>
                    <a:pt x="13" y="10"/>
                  </a:cubicBezTo>
                  <a:cubicBezTo>
                    <a:pt x="11" y="10"/>
                    <a:pt x="12" y="7"/>
                    <a:pt x="9" y="7"/>
                  </a:cubicBezTo>
                  <a:cubicBezTo>
                    <a:pt x="5" y="7"/>
                    <a:pt x="6" y="11"/>
                    <a:pt x="2" y="11"/>
                  </a:cubicBezTo>
                  <a:cubicBezTo>
                    <a:pt x="2" y="13"/>
                    <a:pt x="1" y="14"/>
                    <a:pt x="1" y="16"/>
                  </a:cubicBezTo>
                  <a:cubicBezTo>
                    <a:pt x="1" y="17"/>
                    <a:pt x="2" y="18"/>
                    <a:pt x="2" y="18"/>
                  </a:cubicBezTo>
                  <a:cubicBezTo>
                    <a:pt x="2" y="19"/>
                    <a:pt x="0" y="23"/>
                    <a:pt x="1" y="23"/>
                  </a:cubicBezTo>
                  <a:cubicBezTo>
                    <a:pt x="4" y="23"/>
                    <a:pt x="3" y="16"/>
                    <a:pt x="6" y="15"/>
                  </a:cubicBezTo>
                  <a:cubicBezTo>
                    <a:pt x="6" y="15"/>
                    <a:pt x="7" y="16"/>
                    <a:pt x="8" y="16"/>
                  </a:cubicBezTo>
                  <a:cubicBezTo>
                    <a:pt x="8" y="16"/>
                    <a:pt x="8" y="15"/>
                    <a:pt x="8" y="15"/>
                  </a:cubicBezTo>
                  <a:cubicBezTo>
                    <a:pt x="9" y="16"/>
                    <a:pt x="9" y="16"/>
                    <a:pt x="10" y="16"/>
                  </a:cubicBezTo>
                  <a:cubicBezTo>
                    <a:pt x="10" y="16"/>
                    <a:pt x="10" y="15"/>
                    <a:pt x="10" y="15"/>
                  </a:cubicBezTo>
                  <a:cubicBezTo>
                    <a:pt x="13" y="15"/>
                    <a:pt x="13" y="15"/>
                    <a:pt x="13" y="15"/>
                  </a:cubicBezTo>
                  <a:cubicBezTo>
                    <a:pt x="13" y="15"/>
                    <a:pt x="14" y="16"/>
                    <a:pt x="14" y="17"/>
                  </a:cubicBezTo>
                  <a:cubicBezTo>
                    <a:pt x="13" y="17"/>
                    <a:pt x="13" y="18"/>
                    <a:pt x="13" y="19"/>
                  </a:cubicBezTo>
                  <a:cubicBezTo>
                    <a:pt x="13" y="23"/>
                    <a:pt x="15" y="26"/>
                    <a:pt x="18" y="26"/>
                  </a:cubicBezTo>
                  <a:cubicBezTo>
                    <a:pt x="19" y="26"/>
                    <a:pt x="20" y="26"/>
                    <a:pt x="20" y="26"/>
                  </a:cubicBezTo>
                  <a:cubicBezTo>
                    <a:pt x="20" y="26"/>
                    <a:pt x="21" y="27"/>
                    <a:pt x="21" y="27"/>
                  </a:cubicBezTo>
                  <a:cubicBezTo>
                    <a:pt x="23" y="27"/>
                    <a:pt x="24" y="26"/>
                    <a:pt x="24" y="25"/>
                  </a:cubicBezTo>
                  <a:cubicBezTo>
                    <a:pt x="24" y="23"/>
                    <a:pt x="21" y="22"/>
                    <a:pt x="21" y="21"/>
                  </a:cubicBezTo>
                  <a:cubicBezTo>
                    <a:pt x="21" y="19"/>
                    <a:pt x="22" y="19"/>
                    <a:pt x="23" y="18"/>
                  </a:cubicBezTo>
                  <a:cubicBezTo>
                    <a:pt x="23" y="18"/>
                    <a:pt x="24" y="19"/>
                    <a:pt x="24" y="19"/>
                  </a:cubicBezTo>
                  <a:cubicBezTo>
                    <a:pt x="24" y="19"/>
                    <a:pt x="24" y="19"/>
                    <a:pt x="24" y="19"/>
                  </a:cubicBezTo>
                  <a:cubicBezTo>
                    <a:pt x="25" y="20"/>
                    <a:pt x="26" y="23"/>
                    <a:pt x="27" y="24"/>
                  </a:cubicBezTo>
                  <a:cubicBezTo>
                    <a:pt x="27" y="20"/>
                    <a:pt x="29" y="19"/>
                    <a:pt x="29" y="17"/>
                  </a:cubicBezTo>
                  <a:cubicBezTo>
                    <a:pt x="29" y="15"/>
                    <a:pt x="26" y="3"/>
                    <a:pt x="24" y="2"/>
                  </a:cubicBezTo>
                  <a:cubicBezTo>
                    <a:pt x="24" y="1"/>
                    <a:pt x="23" y="0"/>
                    <a:pt x="21"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6" name="Freeform 38">
              <a:extLst>
                <a:ext uri="{FF2B5EF4-FFF2-40B4-BE49-F238E27FC236}">
                  <a16:creationId xmlns:a16="http://schemas.microsoft.com/office/drawing/2014/main" id="{591687A3-F705-B347-33C9-99510E4A7BA7}"/>
                </a:ext>
              </a:extLst>
            </p:cNvPr>
            <p:cNvSpPr>
              <a:spLocks/>
            </p:cNvSpPr>
            <p:nvPr/>
          </p:nvSpPr>
          <p:spPr bwMode="auto">
            <a:xfrm>
              <a:off x="6866548" y="4016516"/>
              <a:ext cx="45910" cy="48694"/>
            </a:xfrm>
            <a:custGeom>
              <a:avLst/>
              <a:gdLst>
                <a:gd name="T0" fmla="*/ 0 w 14"/>
                <a:gd name="T1" fmla="*/ 15 h 15"/>
                <a:gd name="T2" fmla="*/ 1 w 14"/>
                <a:gd name="T3" fmla="*/ 15 h 15"/>
                <a:gd name="T4" fmla="*/ 9 w 14"/>
                <a:gd name="T5" fmla="*/ 6 h 15"/>
                <a:gd name="T6" fmla="*/ 12 w 14"/>
                <a:gd name="T7" fmla="*/ 4 h 15"/>
                <a:gd name="T8" fmla="*/ 14 w 14"/>
                <a:gd name="T9" fmla="*/ 3 h 15"/>
                <a:gd name="T10" fmla="*/ 12 w 14"/>
                <a:gd name="T11" fmla="*/ 0 h 15"/>
                <a:gd name="T12" fmla="*/ 11 w 14"/>
                <a:gd name="T13" fmla="*/ 2 h 15"/>
                <a:gd name="T14" fmla="*/ 0 w 1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5">
                  <a:moveTo>
                    <a:pt x="0" y="15"/>
                  </a:moveTo>
                  <a:cubicBezTo>
                    <a:pt x="1" y="15"/>
                    <a:pt x="1" y="15"/>
                    <a:pt x="1" y="15"/>
                  </a:cubicBezTo>
                  <a:cubicBezTo>
                    <a:pt x="4" y="13"/>
                    <a:pt x="8" y="11"/>
                    <a:pt x="9" y="6"/>
                  </a:cubicBezTo>
                  <a:cubicBezTo>
                    <a:pt x="10" y="6"/>
                    <a:pt x="12" y="6"/>
                    <a:pt x="12" y="4"/>
                  </a:cubicBezTo>
                  <a:cubicBezTo>
                    <a:pt x="13" y="4"/>
                    <a:pt x="13" y="4"/>
                    <a:pt x="14" y="3"/>
                  </a:cubicBezTo>
                  <a:cubicBezTo>
                    <a:pt x="13" y="2"/>
                    <a:pt x="12" y="2"/>
                    <a:pt x="12" y="0"/>
                  </a:cubicBezTo>
                  <a:cubicBezTo>
                    <a:pt x="12" y="0"/>
                    <a:pt x="12" y="1"/>
                    <a:pt x="11" y="2"/>
                  </a:cubicBezTo>
                  <a:cubicBezTo>
                    <a:pt x="9" y="7"/>
                    <a:pt x="2" y="9"/>
                    <a:pt x="0" y="1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7" name="Freeform 39">
              <a:extLst>
                <a:ext uri="{FF2B5EF4-FFF2-40B4-BE49-F238E27FC236}">
                  <a16:creationId xmlns:a16="http://schemas.microsoft.com/office/drawing/2014/main" id="{90CC8BC3-4E98-A6AE-EA63-B3889ED85173}"/>
                </a:ext>
              </a:extLst>
            </p:cNvPr>
            <p:cNvSpPr>
              <a:spLocks/>
            </p:cNvSpPr>
            <p:nvPr/>
          </p:nvSpPr>
          <p:spPr bwMode="auto">
            <a:xfrm>
              <a:off x="6902720" y="3852349"/>
              <a:ext cx="91820" cy="130777"/>
            </a:xfrm>
            <a:custGeom>
              <a:avLst/>
              <a:gdLst>
                <a:gd name="T0" fmla="*/ 0 w 28"/>
                <a:gd name="T1" fmla="*/ 23 h 40"/>
                <a:gd name="T2" fmla="*/ 5 w 28"/>
                <a:gd name="T3" fmla="*/ 27 h 40"/>
                <a:gd name="T4" fmla="*/ 6 w 28"/>
                <a:gd name="T5" fmla="*/ 26 h 40"/>
                <a:gd name="T6" fmla="*/ 7 w 28"/>
                <a:gd name="T7" fmla="*/ 26 h 40"/>
                <a:gd name="T8" fmla="*/ 7 w 28"/>
                <a:gd name="T9" fmla="*/ 28 h 40"/>
                <a:gd name="T10" fmla="*/ 6 w 28"/>
                <a:gd name="T11" fmla="*/ 30 h 40"/>
                <a:gd name="T12" fmla="*/ 9 w 28"/>
                <a:gd name="T13" fmla="*/ 32 h 40"/>
                <a:gd name="T14" fmla="*/ 13 w 28"/>
                <a:gd name="T15" fmla="*/ 31 h 40"/>
                <a:gd name="T16" fmla="*/ 18 w 28"/>
                <a:gd name="T17" fmla="*/ 36 h 40"/>
                <a:gd name="T18" fmla="*/ 18 w 28"/>
                <a:gd name="T19" fmla="*/ 32 h 40"/>
                <a:gd name="T20" fmla="*/ 26 w 28"/>
                <a:gd name="T21" fmla="*/ 38 h 40"/>
                <a:gd name="T22" fmla="*/ 27 w 28"/>
                <a:gd name="T23" fmla="*/ 40 h 40"/>
                <a:gd name="T24" fmla="*/ 28 w 28"/>
                <a:gd name="T25" fmla="*/ 39 h 40"/>
                <a:gd name="T26" fmla="*/ 28 w 28"/>
                <a:gd name="T27" fmla="*/ 37 h 40"/>
                <a:gd name="T28" fmla="*/ 25 w 28"/>
                <a:gd name="T29" fmla="*/ 35 h 40"/>
                <a:gd name="T30" fmla="*/ 23 w 28"/>
                <a:gd name="T31" fmla="*/ 35 h 40"/>
                <a:gd name="T32" fmla="*/ 25 w 28"/>
                <a:gd name="T33" fmla="*/ 32 h 40"/>
                <a:gd name="T34" fmla="*/ 23 w 28"/>
                <a:gd name="T35" fmla="*/ 32 h 40"/>
                <a:gd name="T36" fmla="*/ 22 w 28"/>
                <a:gd name="T37" fmla="*/ 33 h 40"/>
                <a:gd name="T38" fmla="*/ 17 w 28"/>
                <a:gd name="T39" fmla="*/ 28 h 40"/>
                <a:gd name="T40" fmla="*/ 15 w 28"/>
                <a:gd name="T41" fmla="*/ 30 h 40"/>
                <a:gd name="T42" fmla="*/ 15 w 28"/>
                <a:gd name="T43" fmla="*/ 31 h 40"/>
                <a:gd name="T44" fmla="*/ 10 w 28"/>
                <a:gd name="T45" fmla="*/ 22 h 40"/>
                <a:gd name="T46" fmla="*/ 14 w 28"/>
                <a:gd name="T47" fmla="*/ 13 h 40"/>
                <a:gd name="T48" fmla="*/ 11 w 28"/>
                <a:gd name="T49" fmla="*/ 4 h 40"/>
                <a:gd name="T50" fmla="*/ 11 w 28"/>
                <a:gd name="T51" fmla="*/ 3 h 40"/>
                <a:gd name="T52" fmla="*/ 11 w 28"/>
                <a:gd name="T53" fmla="*/ 2 h 40"/>
                <a:gd name="T54" fmla="*/ 8 w 28"/>
                <a:gd name="T55" fmla="*/ 4 h 40"/>
                <a:gd name="T56" fmla="*/ 4 w 28"/>
                <a:gd name="T57" fmla="*/ 0 h 40"/>
                <a:gd name="T58" fmla="*/ 2 w 28"/>
                <a:gd name="T59" fmla="*/ 4 h 40"/>
                <a:gd name="T60" fmla="*/ 3 w 28"/>
                <a:gd name="T61" fmla="*/ 10 h 40"/>
                <a:gd name="T62" fmla="*/ 2 w 28"/>
                <a:gd name="T63" fmla="*/ 16 h 40"/>
                <a:gd name="T64" fmla="*/ 0 w 28"/>
                <a:gd name="T65"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40">
                  <a:moveTo>
                    <a:pt x="0" y="23"/>
                  </a:moveTo>
                  <a:cubicBezTo>
                    <a:pt x="0" y="24"/>
                    <a:pt x="4" y="27"/>
                    <a:pt x="5" y="27"/>
                  </a:cubicBezTo>
                  <a:cubicBezTo>
                    <a:pt x="5" y="27"/>
                    <a:pt x="6" y="26"/>
                    <a:pt x="6" y="26"/>
                  </a:cubicBezTo>
                  <a:cubicBezTo>
                    <a:pt x="7" y="26"/>
                    <a:pt x="7" y="26"/>
                    <a:pt x="7" y="26"/>
                  </a:cubicBezTo>
                  <a:cubicBezTo>
                    <a:pt x="7" y="28"/>
                    <a:pt x="7" y="28"/>
                    <a:pt x="7" y="28"/>
                  </a:cubicBezTo>
                  <a:cubicBezTo>
                    <a:pt x="7" y="28"/>
                    <a:pt x="6" y="28"/>
                    <a:pt x="6" y="30"/>
                  </a:cubicBezTo>
                  <a:cubicBezTo>
                    <a:pt x="6" y="31"/>
                    <a:pt x="8" y="32"/>
                    <a:pt x="9" y="32"/>
                  </a:cubicBezTo>
                  <a:cubicBezTo>
                    <a:pt x="10" y="33"/>
                    <a:pt x="11" y="31"/>
                    <a:pt x="13" y="31"/>
                  </a:cubicBezTo>
                  <a:cubicBezTo>
                    <a:pt x="15" y="31"/>
                    <a:pt x="16" y="36"/>
                    <a:pt x="18" y="36"/>
                  </a:cubicBezTo>
                  <a:cubicBezTo>
                    <a:pt x="18" y="34"/>
                    <a:pt x="17" y="33"/>
                    <a:pt x="18" y="32"/>
                  </a:cubicBezTo>
                  <a:cubicBezTo>
                    <a:pt x="20" y="34"/>
                    <a:pt x="24" y="36"/>
                    <a:pt x="26" y="38"/>
                  </a:cubicBezTo>
                  <a:cubicBezTo>
                    <a:pt x="26" y="39"/>
                    <a:pt x="26" y="40"/>
                    <a:pt x="27" y="40"/>
                  </a:cubicBezTo>
                  <a:cubicBezTo>
                    <a:pt x="27" y="40"/>
                    <a:pt x="27" y="39"/>
                    <a:pt x="28" y="39"/>
                  </a:cubicBezTo>
                  <a:cubicBezTo>
                    <a:pt x="28" y="38"/>
                    <a:pt x="28" y="38"/>
                    <a:pt x="28" y="37"/>
                  </a:cubicBezTo>
                  <a:cubicBezTo>
                    <a:pt x="26" y="37"/>
                    <a:pt x="25" y="36"/>
                    <a:pt x="25" y="35"/>
                  </a:cubicBezTo>
                  <a:cubicBezTo>
                    <a:pt x="24" y="35"/>
                    <a:pt x="23" y="35"/>
                    <a:pt x="23" y="35"/>
                  </a:cubicBezTo>
                  <a:cubicBezTo>
                    <a:pt x="23" y="34"/>
                    <a:pt x="24" y="33"/>
                    <a:pt x="25" y="32"/>
                  </a:cubicBezTo>
                  <a:cubicBezTo>
                    <a:pt x="24" y="32"/>
                    <a:pt x="24" y="32"/>
                    <a:pt x="23" y="32"/>
                  </a:cubicBezTo>
                  <a:cubicBezTo>
                    <a:pt x="23" y="32"/>
                    <a:pt x="22" y="33"/>
                    <a:pt x="22" y="33"/>
                  </a:cubicBezTo>
                  <a:cubicBezTo>
                    <a:pt x="20" y="33"/>
                    <a:pt x="20" y="29"/>
                    <a:pt x="17" y="28"/>
                  </a:cubicBezTo>
                  <a:cubicBezTo>
                    <a:pt x="16" y="28"/>
                    <a:pt x="15" y="29"/>
                    <a:pt x="15" y="30"/>
                  </a:cubicBezTo>
                  <a:cubicBezTo>
                    <a:pt x="15" y="30"/>
                    <a:pt x="15" y="31"/>
                    <a:pt x="15" y="31"/>
                  </a:cubicBezTo>
                  <a:cubicBezTo>
                    <a:pt x="13" y="30"/>
                    <a:pt x="10" y="25"/>
                    <a:pt x="10" y="22"/>
                  </a:cubicBezTo>
                  <a:cubicBezTo>
                    <a:pt x="10" y="18"/>
                    <a:pt x="14" y="18"/>
                    <a:pt x="14" y="13"/>
                  </a:cubicBezTo>
                  <a:cubicBezTo>
                    <a:pt x="14" y="10"/>
                    <a:pt x="11" y="7"/>
                    <a:pt x="11" y="4"/>
                  </a:cubicBezTo>
                  <a:cubicBezTo>
                    <a:pt x="11" y="4"/>
                    <a:pt x="11" y="3"/>
                    <a:pt x="11" y="3"/>
                  </a:cubicBezTo>
                  <a:cubicBezTo>
                    <a:pt x="11" y="3"/>
                    <a:pt x="11" y="2"/>
                    <a:pt x="11" y="2"/>
                  </a:cubicBezTo>
                  <a:cubicBezTo>
                    <a:pt x="10" y="2"/>
                    <a:pt x="9" y="4"/>
                    <a:pt x="8" y="4"/>
                  </a:cubicBezTo>
                  <a:cubicBezTo>
                    <a:pt x="6" y="4"/>
                    <a:pt x="6" y="0"/>
                    <a:pt x="4" y="0"/>
                  </a:cubicBezTo>
                  <a:cubicBezTo>
                    <a:pt x="3" y="0"/>
                    <a:pt x="2" y="2"/>
                    <a:pt x="2" y="4"/>
                  </a:cubicBezTo>
                  <a:cubicBezTo>
                    <a:pt x="2" y="7"/>
                    <a:pt x="3" y="8"/>
                    <a:pt x="3" y="10"/>
                  </a:cubicBezTo>
                  <a:cubicBezTo>
                    <a:pt x="3" y="12"/>
                    <a:pt x="2" y="15"/>
                    <a:pt x="2" y="16"/>
                  </a:cubicBezTo>
                  <a:cubicBezTo>
                    <a:pt x="0" y="16"/>
                    <a:pt x="0" y="20"/>
                    <a:pt x="0" y="2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8" name="Freeform 40">
              <a:extLst>
                <a:ext uri="{FF2B5EF4-FFF2-40B4-BE49-F238E27FC236}">
                  <a16:creationId xmlns:a16="http://schemas.microsoft.com/office/drawing/2014/main" id="{25DBC302-881F-71A2-799E-7C551CFC88D7}"/>
                </a:ext>
              </a:extLst>
            </p:cNvPr>
            <p:cNvSpPr>
              <a:spLocks/>
            </p:cNvSpPr>
            <p:nvPr/>
          </p:nvSpPr>
          <p:spPr bwMode="auto">
            <a:xfrm>
              <a:off x="6994540" y="3983126"/>
              <a:ext cx="33389" cy="52867"/>
            </a:xfrm>
            <a:custGeom>
              <a:avLst/>
              <a:gdLst>
                <a:gd name="T0" fmla="*/ 7 w 10"/>
                <a:gd name="T1" fmla="*/ 1 h 16"/>
                <a:gd name="T2" fmla="*/ 2 w 10"/>
                <a:gd name="T3" fmla="*/ 0 h 16"/>
                <a:gd name="T4" fmla="*/ 0 w 10"/>
                <a:gd name="T5" fmla="*/ 1 h 16"/>
                <a:gd name="T6" fmla="*/ 5 w 10"/>
                <a:gd name="T7" fmla="*/ 7 h 16"/>
                <a:gd name="T8" fmla="*/ 4 w 10"/>
                <a:gd name="T9" fmla="*/ 8 h 16"/>
                <a:gd name="T10" fmla="*/ 2 w 10"/>
                <a:gd name="T11" fmla="*/ 8 h 16"/>
                <a:gd name="T12" fmla="*/ 2 w 10"/>
                <a:gd name="T13" fmla="*/ 9 h 16"/>
                <a:gd name="T14" fmla="*/ 5 w 10"/>
                <a:gd name="T15" fmla="*/ 12 h 16"/>
                <a:gd name="T16" fmla="*/ 5 w 10"/>
                <a:gd name="T17" fmla="*/ 13 h 16"/>
                <a:gd name="T18" fmla="*/ 6 w 10"/>
                <a:gd name="T19" fmla="*/ 16 h 16"/>
                <a:gd name="T20" fmla="*/ 7 w 10"/>
                <a:gd name="T21" fmla="*/ 16 h 16"/>
                <a:gd name="T22" fmla="*/ 8 w 10"/>
                <a:gd name="T23" fmla="*/ 14 h 16"/>
                <a:gd name="T24" fmla="*/ 6 w 10"/>
                <a:gd name="T25" fmla="*/ 10 h 16"/>
                <a:gd name="T26" fmla="*/ 9 w 10"/>
                <a:gd name="T27" fmla="*/ 11 h 16"/>
                <a:gd name="T28" fmla="*/ 10 w 10"/>
                <a:gd name="T29" fmla="*/ 8 h 16"/>
                <a:gd name="T30" fmla="*/ 8 w 10"/>
                <a:gd name="T31" fmla="*/ 6 h 16"/>
                <a:gd name="T32" fmla="*/ 8 w 10"/>
                <a:gd name="T33" fmla="*/ 3 h 16"/>
                <a:gd name="T34" fmla="*/ 7 w 10"/>
                <a:gd name="T35" fmla="*/ 3 h 16"/>
                <a:gd name="T36" fmla="*/ 7 w 10"/>
                <a:gd name="T3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6">
                  <a:moveTo>
                    <a:pt x="7" y="1"/>
                  </a:moveTo>
                  <a:cubicBezTo>
                    <a:pt x="5" y="1"/>
                    <a:pt x="4" y="0"/>
                    <a:pt x="2" y="0"/>
                  </a:cubicBezTo>
                  <a:cubicBezTo>
                    <a:pt x="2" y="0"/>
                    <a:pt x="1" y="1"/>
                    <a:pt x="0" y="1"/>
                  </a:cubicBezTo>
                  <a:cubicBezTo>
                    <a:pt x="1" y="3"/>
                    <a:pt x="5" y="4"/>
                    <a:pt x="5" y="7"/>
                  </a:cubicBezTo>
                  <a:cubicBezTo>
                    <a:pt x="5" y="7"/>
                    <a:pt x="5" y="8"/>
                    <a:pt x="4" y="8"/>
                  </a:cubicBezTo>
                  <a:cubicBezTo>
                    <a:pt x="4" y="8"/>
                    <a:pt x="3" y="8"/>
                    <a:pt x="2" y="8"/>
                  </a:cubicBezTo>
                  <a:cubicBezTo>
                    <a:pt x="2" y="9"/>
                    <a:pt x="2" y="9"/>
                    <a:pt x="2" y="9"/>
                  </a:cubicBezTo>
                  <a:cubicBezTo>
                    <a:pt x="2" y="10"/>
                    <a:pt x="3" y="12"/>
                    <a:pt x="5" y="12"/>
                  </a:cubicBezTo>
                  <a:cubicBezTo>
                    <a:pt x="5" y="13"/>
                    <a:pt x="5" y="13"/>
                    <a:pt x="5" y="13"/>
                  </a:cubicBezTo>
                  <a:cubicBezTo>
                    <a:pt x="4" y="14"/>
                    <a:pt x="4" y="16"/>
                    <a:pt x="6" y="16"/>
                  </a:cubicBezTo>
                  <a:cubicBezTo>
                    <a:pt x="6" y="16"/>
                    <a:pt x="7" y="16"/>
                    <a:pt x="7" y="16"/>
                  </a:cubicBezTo>
                  <a:cubicBezTo>
                    <a:pt x="8" y="14"/>
                    <a:pt x="8" y="14"/>
                    <a:pt x="8" y="14"/>
                  </a:cubicBezTo>
                  <a:cubicBezTo>
                    <a:pt x="7" y="14"/>
                    <a:pt x="6" y="12"/>
                    <a:pt x="6" y="10"/>
                  </a:cubicBezTo>
                  <a:cubicBezTo>
                    <a:pt x="9" y="11"/>
                    <a:pt x="9" y="11"/>
                    <a:pt x="9" y="11"/>
                  </a:cubicBezTo>
                  <a:cubicBezTo>
                    <a:pt x="9" y="10"/>
                    <a:pt x="9" y="9"/>
                    <a:pt x="10" y="8"/>
                  </a:cubicBezTo>
                  <a:cubicBezTo>
                    <a:pt x="9" y="8"/>
                    <a:pt x="8" y="6"/>
                    <a:pt x="8" y="6"/>
                  </a:cubicBezTo>
                  <a:cubicBezTo>
                    <a:pt x="8" y="6"/>
                    <a:pt x="8" y="4"/>
                    <a:pt x="8" y="3"/>
                  </a:cubicBezTo>
                  <a:cubicBezTo>
                    <a:pt x="8" y="3"/>
                    <a:pt x="7" y="3"/>
                    <a:pt x="7" y="3"/>
                  </a:cubicBezTo>
                  <a:cubicBezTo>
                    <a:pt x="7" y="2"/>
                    <a:pt x="7" y="2"/>
                    <a:pt x="7" y="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69" name="Freeform 41">
              <a:extLst>
                <a:ext uri="{FF2B5EF4-FFF2-40B4-BE49-F238E27FC236}">
                  <a16:creationId xmlns:a16="http://schemas.microsoft.com/office/drawing/2014/main" id="{BE72331F-6ED6-F564-9D5A-0162BA2A9BF5}"/>
                </a:ext>
              </a:extLst>
            </p:cNvPr>
            <p:cNvSpPr>
              <a:spLocks/>
            </p:cNvSpPr>
            <p:nvPr/>
          </p:nvSpPr>
          <p:spPr bwMode="auto">
            <a:xfrm>
              <a:off x="6951412" y="3997039"/>
              <a:ext cx="23651" cy="31999"/>
            </a:xfrm>
            <a:custGeom>
              <a:avLst/>
              <a:gdLst>
                <a:gd name="T0" fmla="*/ 2 w 7"/>
                <a:gd name="T1" fmla="*/ 1 h 10"/>
                <a:gd name="T2" fmla="*/ 1 w 7"/>
                <a:gd name="T3" fmla="*/ 0 h 10"/>
                <a:gd name="T4" fmla="*/ 0 w 7"/>
                <a:gd name="T5" fmla="*/ 1 h 10"/>
                <a:gd name="T6" fmla="*/ 1 w 7"/>
                <a:gd name="T7" fmla="*/ 10 h 10"/>
                <a:gd name="T8" fmla="*/ 7 w 7"/>
                <a:gd name="T9" fmla="*/ 4 h 10"/>
                <a:gd name="T10" fmla="*/ 2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2" y="1"/>
                  </a:moveTo>
                  <a:cubicBezTo>
                    <a:pt x="2" y="1"/>
                    <a:pt x="2" y="0"/>
                    <a:pt x="1" y="0"/>
                  </a:cubicBezTo>
                  <a:cubicBezTo>
                    <a:pt x="1" y="0"/>
                    <a:pt x="0" y="1"/>
                    <a:pt x="0" y="1"/>
                  </a:cubicBezTo>
                  <a:cubicBezTo>
                    <a:pt x="0" y="3"/>
                    <a:pt x="1" y="7"/>
                    <a:pt x="1" y="10"/>
                  </a:cubicBezTo>
                  <a:cubicBezTo>
                    <a:pt x="3" y="9"/>
                    <a:pt x="7" y="7"/>
                    <a:pt x="7" y="4"/>
                  </a:cubicBezTo>
                  <a:cubicBezTo>
                    <a:pt x="7" y="2"/>
                    <a:pt x="4" y="2"/>
                    <a:pt x="2" y="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0" name="Freeform 42">
              <a:extLst>
                <a:ext uri="{FF2B5EF4-FFF2-40B4-BE49-F238E27FC236}">
                  <a16:creationId xmlns:a16="http://schemas.microsoft.com/office/drawing/2014/main" id="{DD4E7CCF-C8BD-F6CF-5AC2-777E96ED81F9}"/>
                </a:ext>
              </a:extLst>
            </p:cNvPr>
            <p:cNvSpPr>
              <a:spLocks/>
            </p:cNvSpPr>
            <p:nvPr/>
          </p:nvSpPr>
          <p:spPr bwMode="auto">
            <a:xfrm>
              <a:off x="6965325" y="4016516"/>
              <a:ext cx="22259" cy="43129"/>
            </a:xfrm>
            <a:custGeom>
              <a:avLst/>
              <a:gdLst>
                <a:gd name="T0" fmla="*/ 4 w 7"/>
                <a:gd name="T1" fmla="*/ 1 h 13"/>
                <a:gd name="T2" fmla="*/ 2 w 7"/>
                <a:gd name="T3" fmla="*/ 6 h 13"/>
                <a:gd name="T4" fmla="*/ 0 w 7"/>
                <a:gd name="T5" fmla="*/ 8 h 13"/>
                <a:gd name="T6" fmla="*/ 5 w 7"/>
                <a:gd name="T7" fmla="*/ 13 h 13"/>
                <a:gd name="T8" fmla="*/ 6 w 7"/>
                <a:gd name="T9" fmla="*/ 12 h 13"/>
                <a:gd name="T10" fmla="*/ 5 w 7"/>
                <a:gd name="T11" fmla="*/ 9 h 13"/>
                <a:gd name="T12" fmla="*/ 7 w 7"/>
                <a:gd name="T13" fmla="*/ 3 h 13"/>
                <a:gd name="T14" fmla="*/ 4 w 7"/>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4" y="1"/>
                  </a:moveTo>
                  <a:cubicBezTo>
                    <a:pt x="3" y="1"/>
                    <a:pt x="2" y="6"/>
                    <a:pt x="2" y="6"/>
                  </a:cubicBezTo>
                  <a:cubicBezTo>
                    <a:pt x="2" y="6"/>
                    <a:pt x="0" y="7"/>
                    <a:pt x="0" y="8"/>
                  </a:cubicBezTo>
                  <a:cubicBezTo>
                    <a:pt x="0" y="9"/>
                    <a:pt x="4" y="13"/>
                    <a:pt x="5" y="13"/>
                  </a:cubicBezTo>
                  <a:cubicBezTo>
                    <a:pt x="5" y="13"/>
                    <a:pt x="6" y="12"/>
                    <a:pt x="6" y="12"/>
                  </a:cubicBezTo>
                  <a:cubicBezTo>
                    <a:pt x="6" y="11"/>
                    <a:pt x="5" y="11"/>
                    <a:pt x="5" y="9"/>
                  </a:cubicBezTo>
                  <a:cubicBezTo>
                    <a:pt x="5" y="7"/>
                    <a:pt x="7" y="5"/>
                    <a:pt x="7" y="3"/>
                  </a:cubicBezTo>
                  <a:cubicBezTo>
                    <a:pt x="7" y="2"/>
                    <a:pt x="6" y="0"/>
                    <a:pt x="4" y="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1" name="Freeform 43">
              <a:extLst>
                <a:ext uri="{FF2B5EF4-FFF2-40B4-BE49-F238E27FC236}">
                  <a16:creationId xmlns:a16="http://schemas.microsoft.com/office/drawing/2014/main" id="{11792E35-0EEF-4334-0E25-6091F31E83A0}"/>
                </a:ext>
              </a:extLst>
            </p:cNvPr>
            <p:cNvSpPr>
              <a:spLocks/>
            </p:cNvSpPr>
            <p:nvPr/>
          </p:nvSpPr>
          <p:spPr bwMode="auto">
            <a:xfrm>
              <a:off x="6984802" y="4019299"/>
              <a:ext cx="12521" cy="23651"/>
            </a:xfrm>
            <a:custGeom>
              <a:avLst/>
              <a:gdLst>
                <a:gd name="T0" fmla="*/ 0 w 4"/>
                <a:gd name="T1" fmla="*/ 7 h 7"/>
                <a:gd name="T2" fmla="*/ 1 w 4"/>
                <a:gd name="T3" fmla="*/ 7 h 7"/>
                <a:gd name="T4" fmla="*/ 4 w 4"/>
                <a:gd name="T5" fmla="*/ 0 h 7"/>
                <a:gd name="T6" fmla="*/ 2 w 4"/>
                <a:gd name="T7" fmla="*/ 0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cubicBezTo>
                    <a:pt x="1" y="7"/>
                    <a:pt x="1" y="7"/>
                    <a:pt x="1" y="7"/>
                  </a:cubicBezTo>
                  <a:cubicBezTo>
                    <a:pt x="1" y="4"/>
                    <a:pt x="4" y="4"/>
                    <a:pt x="4" y="0"/>
                  </a:cubicBezTo>
                  <a:cubicBezTo>
                    <a:pt x="4" y="0"/>
                    <a:pt x="3" y="0"/>
                    <a:pt x="2" y="0"/>
                  </a:cubicBezTo>
                  <a:cubicBezTo>
                    <a:pt x="2" y="4"/>
                    <a:pt x="1" y="5"/>
                    <a:pt x="0"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2" name="Freeform 44">
              <a:extLst>
                <a:ext uri="{FF2B5EF4-FFF2-40B4-BE49-F238E27FC236}">
                  <a16:creationId xmlns:a16="http://schemas.microsoft.com/office/drawing/2014/main" id="{D5F9A2A5-49C5-FF85-20FE-86D5727E27CC}"/>
                </a:ext>
              </a:extLst>
            </p:cNvPr>
            <p:cNvSpPr>
              <a:spLocks/>
            </p:cNvSpPr>
            <p:nvPr/>
          </p:nvSpPr>
          <p:spPr bwMode="auto">
            <a:xfrm>
              <a:off x="6991758" y="4035994"/>
              <a:ext cx="15303" cy="13912"/>
            </a:xfrm>
            <a:custGeom>
              <a:avLst/>
              <a:gdLst>
                <a:gd name="T0" fmla="*/ 5 w 5"/>
                <a:gd name="T1" fmla="*/ 0 h 4"/>
                <a:gd name="T2" fmla="*/ 2 w 5"/>
                <a:gd name="T3" fmla="*/ 0 h 4"/>
                <a:gd name="T4" fmla="*/ 0 w 5"/>
                <a:gd name="T5" fmla="*/ 3 h 4"/>
                <a:gd name="T6" fmla="*/ 1 w 5"/>
                <a:gd name="T7" fmla="*/ 4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4" y="1"/>
                    <a:pt x="3" y="0"/>
                    <a:pt x="2" y="0"/>
                  </a:cubicBezTo>
                  <a:cubicBezTo>
                    <a:pt x="1" y="1"/>
                    <a:pt x="0" y="2"/>
                    <a:pt x="0" y="3"/>
                  </a:cubicBezTo>
                  <a:cubicBezTo>
                    <a:pt x="0" y="3"/>
                    <a:pt x="1" y="4"/>
                    <a:pt x="1" y="4"/>
                  </a:cubicBezTo>
                  <a:cubicBezTo>
                    <a:pt x="3" y="4"/>
                    <a:pt x="5" y="2"/>
                    <a:pt x="5"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3" name="Freeform 45">
              <a:extLst>
                <a:ext uri="{FF2B5EF4-FFF2-40B4-BE49-F238E27FC236}">
                  <a16:creationId xmlns:a16="http://schemas.microsoft.com/office/drawing/2014/main" id="{C6F30291-D361-0839-5625-8302A0230EDA}"/>
                </a:ext>
              </a:extLst>
            </p:cNvPr>
            <p:cNvSpPr>
              <a:spLocks/>
            </p:cNvSpPr>
            <p:nvPr/>
          </p:nvSpPr>
          <p:spPr bwMode="auto">
            <a:xfrm>
              <a:off x="6975063" y="3983126"/>
              <a:ext cx="16695" cy="19477"/>
            </a:xfrm>
            <a:custGeom>
              <a:avLst/>
              <a:gdLst>
                <a:gd name="T0" fmla="*/ 5 w 5"/>
                <a:gd name="T1" fmla="*/ 5 h 6"/>
                <a:gd name="T2" fmla="*/ 2 w 5"/>
                <a:gd name="T3" fmla="*/ 0 h 6"/>
                <a:gd name="T4" fmla="*/ 0 w 5"/>
                <a:gd name="T5" fmla="*/ 0 h 6"/>
                <a:gd name="T6" fmla="*/ 0 w 5"/>
                <a:gd name="T7" fmla="*/ 3 h 6"/>
                <a:gd name="T8" fmla="*/ 3 w 5"/>
                <a:gd name="T9" fmla="*/ 3 h 6"/>
                <a:gd name="T10" fmla="*/ 5 w 5"/>
                <a:gd name="T11" fmla="*/ 5 h 6"/>
              </a:gdLst>
              <a:ahLst/>
              <a:cxnLst>
                <a:cxn ang="0">
                  <a:pos x="T0" y="T1"/>
                </a:cxn>
                <a:cxn ang="0">
                  <a:pos x="T2" y="T3"/>
                </a:cxn>
                <a:cxn ang="0">
                  <a:pos x="T4" y="T5"/>
                </a:cxn>
                <a:cxn ang="0">
                  <a:pos x="T6" y="T7"/>
                </a:cxn>
                <a:cxn ang="0">
                  <a:pos x="T8" y="T9"/>
                </a:cxn>
                <a:cxn ang="0">
                  <a:pos x="T10" y="T11"/>
                </a:cxn>
              </a:cxnLst>
              <a:rect l="0" t="0" r="r" b="b"/>
              <a:pathLst>
                <a:path w="5" h="6">
                  <a:moveTo>
                    <a:pt x="5" y="5"/>
                  </a:moveTo>
                  <a:cubicBezTo>
                    <a:pt x="5" y="2"/>
                    <a:pt x="3" y="2"/>
                    <a:pt x="2" y="0"/>
                  </a:cubicBezTo>
                  <a:cubicBezTo>
                    <a:pt x="0" y="0"/>
                    <a:pt x="0" y="0"/>
                    <a:pt x="0" y="0"/>
                  </a:cubicBezTo>
                  <a:cubicBezTo>
                    <a:pt x="0" y="1"/>
                    <a:pt x="0" y="2"/>
                    <a:pt x="0" y="3"/>
                  </a:cubicBezTo>
                  <a:cubicBezTo>
                    <a:pt x="1" y="3"/>
                    <a:pt x="2" y="3"/>
                    <a:pt x="3" y="3"/>
                  </a:cubicBezTo>
                  <a:cubicBezTo>
                    <a:pt x="3" y="4"/>
                    <a:pt x="5" y="6"/>
                    <a:pt x="5" y="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4" name="Freeform 46">
              <a:extLst>
                <a:ext uri="{FF2B5EF4-FFF2-40B4-BE49-F238E27FC236}">
                  <a16:creationId xmlns:a16="http://schemas.microsoft.com/office/drawing/2014/main" id="{F7EF98FB-4DA0-4C7E-F573-221A15017F96}"/>
                </a:ext>
              </a:extLst>
            </p:cNvPr>
            <p:cNvSpPr>
              <a:spLocks/>
            </p:cNvSpPr>
            <p:nvPr/>
          </p:nvSpPr>
          <p:spPr bwMode="auto">
            <a:xfrm>
              <a:off x="6919414" y="3963649"/>
              <a:ext cx="25042" cy="23651"/>
            </a:xfrm>
            <a:custGeom>
              <a:avLst/>
              <a:gdLst>
                <a:gd name="T0" fmla="*/ 6 w 8"/>
                <a:gd name="T1" fmla="*/ 7 h 7"/>
                <a:gd name="T2" fmla="*/ 7 w 8"/>
                <a:gd name="T3" fmla="*/ 3 h 7"/>
                <a:gd name="T4" fmla="*/ 2 w 8"/>
                <a:gd name="T5" fmla="*/ 0 h 7"/>
                <a:gd name="T6" fmla="*/ 0 w 8"/>
                <a:gd name="T7" fmla="*/ 0 h 7"/>
                <a:gd name="T8" fmla="*/ 6 w 8"/>
                <a:gd name="T9" fmla="*/ 7 h 7"/>
              </a:gdLst>
              <a:ahLst/>
              <a:cxnLst>
                <a:cxn ang="0">
                  <a:pos x="T0" y="T1"/>
                </a:cxn>
                <a:cxn ang="0">
                  <a:pos x="T2" y="T3"/>
                </a:cxn>
                <a:cxn ang="0">
                  <a:pos x="T4" y="T5"/>
                </a:cxn>
                <a:cxn ang="0">
                  <a:pos x="T6" y="T7"/>
                </a:cxn>
                <a:cxn ang="0">
                  <a:pos x="T8" y="T9"/>
                </a:cxn>
              </a:cxnLst>
              <a:rect l="0" t="0" r="r" b="b"/>
              <a:pathLst>
                <a:path w="8" h="7">
                  <a:moveTo>
                    <a:pt x="6" y="7"/>
                  </a:moveTo>
                  <a:cubicBezTo>
                    <a:pt x="7" y="7"/>
                    <a:pt x="8" y="5"/>
                    <a:pt x="7" y="3"/>
                  </a:cubicBezTo>
                  <a:cubicBezTo>
                    <a:pt x="7" y="1"/>
                    <a:pt x="5" y="1"/>
                    <a:pt x="2" y="0"/>
                  </a:cubicBezTo>
                  <a:cubicBezTo>
                    <a:pt x="0" y="0"/>
                    <a:pt x="0" y="0"/>
                    <a:pt x="0" y="0"/>
                  </a:cubicBezTo>
                  <a:cubicBezTo>
                    <a:pt x="0" y="0"/>
                    <a:pt x="5" y="7"/>
                    <a:pt x="6"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5" name="Freeform 47">
              <a:extLst>
                <a:ext uri="{FF2B5EF4-FFF2-40B4-BE49-F238E27FC236}">
                  <a16:creationId xmlns:a16="http://schemas.microsoft.com/office/drawing/2014/main" id="{FA9A5563-841B-2602-7487-0BDCB470192C}"/>
                </a:ext>
              </a:extLst>
            </p:cNvPr>
            <p:cNvSpPr>
              <a:spLocks/>
            </p:cNvSpPr>
            <p:nvPr/>
          </p:nvSpPr>
          <p:spPr bwMode="auto">
            <a:xfrm>
              <a:off x="6944456" y="3966432"/>
              <a:ext cx="6956" cy="4174"/>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0" y="1"/>
                    <a:pt x="2" y="0"/>
                    <a:pt x="2" y="0"/>
                  </a:cubicBezTo>
                  <a:cubicBezTo>
                    <a:pt x="2" y="0"/>
                    <a:pt x="1" y="0"/>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6" name="Freeform 48">
              <a:extLst>
                <a:ext uri="{FF2B5EF4-FFF2-40B4-BE49-F238E27FC236}">
                  <a16:creationId xmlns:a16="http://schemas.microsoft.com/office/drawing/2014/main" id="{91FDD479-6DBA-0E1E-22DA-95497E2B0187}"/>
                </a:ext>
              </a:extLst>
            </p:cNvPr>
            <p:cNvSpPr>
              <a:spLocks/>
            </p:cNvSpPr>
            <p:nvPr/>
          </p:nvSpPr>
          <p:spPr bwMode="auto">
            <a:xfrm>
              <a:off x="6908285" y="3696529"/>
              <a:ext cx="47301" cy="66780"/>
            </a:xfrm>
            <a:custGeom>
              <a:avLst/>
              <a:gdLst>
                <a:gd name="T0" fmla="*/ 8 w 14"/>
                <a:gd name="T1" fmla="*/ 0 h 20"/>
                <a:gd name="T2" fmla="*/ 0 w 14"/>
                <a:gd name="T3" fmla="*/ 14 h 20"/>
                <a:gd name="T4" fmla="*/ 4 w 14"/>
                <a:gd name="T5" fmla="*/ 20 h 20"/>
                <a:gd name="T6" fmla="*/ 8 w 14"/>
                <a:gd name="T7" fmla="*/ 0 h 20"/>
              </a:gdLst>
              <a:ahLst/>
              <a:cxnLst>
                <a:cxn ang="0">
                  <a:pos x="T0" y="T1"/>
                </a:cxn>
                <a:cxn ang="0">
                  <a:pos x="T2" y="T3"/>
                </a:cxn>
                <a:cxn ang="0">
                  <a:pos x="T4" y="T5"/>
                </a:cxn>
                <a:cxn ang="0">
                  <a:pos x="T6" y="T7"/>
                </a:cxn>
              </a:cxnLst>
              <a:rect l="0" t="0" r="r" b="b"/>
              <a:pathLst>
                <a:path w="14" h="20">
                  <a:moveTo>
                    <a:pt x="8" y="0"/>
                  </a:moveTo>
                  <a:cubicBezTo>
                    <a:pt x="5" y="0"/>
                    <a:pt x="0" y="9"/>
                    <a:pt x="0" y="14"/>
                  </a:cubicBezTo>
                  <a:cubicBezTo>
                    <a:pt x="0" y="17"/>
                    <a:pt x="0" y="20"/>
                    <a:pt x="4" y="20"/>
                  </a:cubicBezTo>
                  <a:cubicBezTo>
                    <a:pt x="9" y="20"/>
                    <a:pt x="14" y="0"/>
                    <a:pt x="8"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7" name="Freeform 49">
              <a:extLst>
                <a:ext uri="{FF2B5EF4-FFF2-40B4-BE49-F238E27FC236}">
                  <a16:creationId xmlns:a16="http://schemas.microsoft.com/office/drawing/2014/main" id="{C9CB1E4C-94C6-A4DE-B23E-6DD940B52092}"/>
                </a:ext>
              </a:extLst>
            </p:cNvPr>
            <p:cNvSpPr>
              <a:spLocks/>
            </p:cNvSpPr>
            <p:nvPr/>
          </p:nvSpPr>
          <p:spPr bwMode="auto">
            <a:xfrm>
              <a:off x="6655083" y="3812003"/>
              <a:ext cx="59822" cy="45911"/>
            </a:xfrm>
            <a:custGeom>
              <a:avLst/>
              <a:gdLst>
                <a:gd name="T0" fmla="*/ 18 w 18"/>
                <a:gd name="T1" fmla="*/ 4 h 14"/>
                <a:gd name="T2" fmla="*/ 16 w 18"/>
                <a:gd name="T3" fmla="*/ 0 h 14"/>
                <a:gd name="T4" fmla="*/ 4 w 18"/>
                <a:gd name="T5" fmla="*/ 6 h 14"/>
                <a:gd name="T6" fmla="*/ 4 w 18"/>
                <a:gd name="T7" fmla="*/ 9 h 14"/>
                <a:gd name="T8" fmla="*/ 9 w 18"/>
                <a:gd name="T9" fmla="*/ 14 h 14"/>
                <a:gd name="T10" fmla="*/ 18 w 18"/>
                <a:gd name="T11" fmla="*/ 4 h 14"/>
              </a:gdLst>
              <a:ahLst/>
              <a:cxnLst>
                <a:cxn ang="0">
                  <a:pos x="T0" y="T1"/>
                </a:cxn>
                <a:cxn ang="0">
                  <a:pos x="T2" y="T3"/>
                </a:cxn>
                <a:cxn ang="0">
                  <a:pos x="T4" y="T5"/>
                </a:cxn>
                <a:cxn ang="0">
                  <a:pos x="T6" y="T7"/>
                </a:cxn>
                <a:cxn ang="0">
                  <a:pos x="T8" y="T9"/>
                </a:cxn>
                <a:cxn ang="0">
                  <a:pos x="T10" y="T11"/>
                </a:cxn>
              </a:cxnLst>
              <a:rect l="0" t="0" r="r" b="b"/>
              <a:pathLst>
                <a:path w="18" h="14">
                  <a:moveTo>
                    <a:pt x="18" y="4"/>
                  </a:moveTo>
                  <a:cubicBezTo>
                    <a:pt x="18" y="2"/>
                    <a:pt x="17" y="0"/>
                    <a:pt x="16" y="0"/>
                  </a:cubicBezTo>
                  <a:cubicBezTo>
                    <a:pt x="13" y="0"/>
                    <a:pt x="4" y="6"/>
                    <a:pt x="4" y="6"/>
                  </a:cubicBezTo>
                  <a:cubicBezTo>
                    <a:pt x="0" y="6"/>
                    <a:pt x="4" y="8"/>
                    <a:pt x="4" y="9"/>
                  </a:cubicBezTo>
                  <a:cubicBezTo>
                    <a:pt x="4" y="12"/>
                    <a:pt x="5" y="14"/>
                    <a:pt x="9" y="14"/>
                  </a:cubicBezTo>
                  <a:cubicBezTo>
                    <a:pt x="12" y="14"/>
                    <a:pt x="18" y="7"/>
                    <a:pt x="18"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8" name="Freeform 50">
              <a:extLst>
                <a:ext uri="{FF2B5EF4-FFF2-40B4-BE49-F238E27FC236}">
                  <a16:creationId xmlns:a16="http://schemas.microsoft.com/office/drawing/2014/main" id="{EF614D06-661E-29BC-DD62-035532DA19F2}"/>
                </a:ext>
              </a:extLst>
            </p:cNvPr>
            <p:cNvSpPr>
              <a:spLocks/>
            </p:cNvSpPr>
            <p:nvPr/>
          </p:nvSpPr>
          <p:spPr bwMode="auto">
            <a:xfrm>
              <a:off x="6596652" y="4276680"/>
              <a:ext cx="31998" cy="29216"/>
            </a:xfrm>
            <a:custGeom>
              <a:avLst/>
              <a:gdLst>
                <a:gd name="T0" fmla="*/ 4 w 10"/>
                <a:gd name="T1" fmla="*/ 6 h 9"/>
                <a:gd name="T2" fmla="*/ 6 w 10"/>
                <a:gd name="T3" fmla="*/ 9 h 9"/>
                <a:gd name="T4" fmla="*/ 9 w 10"/>
                <a:gd name="T5" fmla="*/ 9 h 9"/>
                <a:gd name="T6" fmla="*/ 10 w 10"/>
                <a:gd name="T7" fmla="*/ 9 h 9"/>
                <a:gd name="T8" fmla="*/ 10 w 10"/>
                <a:gd name="T9" fmla="*/ 8 h 9"/>
                <a:gd name="T10" fmla="*/ 4 w 10"/>
                <a:gd name="T11" fmla="*/ 0 h 9"/>
                <a:gd name="T12" fmla="*/ 0 w 10"/>
                <a:gd name="T13" fmla="*/ 4 h 9"/>
                <a:gd name="T14" fmla="*/ 4 w 10"/>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4" y="6"/>
                  </a:moveTo>
                  <a:cubicBezTo>
                    <a:pt x="4" y="7"/>
                    <a:pt x="5" y="9"/>
                    <a:pt x="6" y="9"/>
                  </a:cubicBezTo>
                  <a:cubicBezTo>
                    <a:pt x="7" y="9"/>
                    <a:pt x="7" y="9"/>
                    <a:pt x="9" y="9"/>
                  </a:cubicBezTo>
                  <a:cubicBezTo>
                    <a:pt x="9" y="9"/>
                    <a:pt x="10" y="9"/>
                    <a:pt x="10" y="9"/>
                  </a:cubicBezTo>
                  <a:cubicBezTo>
                    <a:pt x="10" y="9"/>
                    <a:pt x="10" y="8"/>
                    <a:pt x="10" y="8"/>
                  </a:cubicBezTo>
                  <a:cubicBezTo>
                    <a:pt x="7" y="8"/>
                    <a:pt x="5" y="4"/>
                    <a:pt x="4" y="0"/>
                  </a:cubicBezTo>
                  <a:cubicBezTo>
                    <a:pt x="3" y="1"/>
                    <a:pt x="0" y="3"/>
                    <a:pt x="0" y="4"/>
                  </a:cubicBezTo>
                  <a:cubicBezTo>
                    <a:pt x="0" y="5"/>
                    <a:pt x="3" y="5"/>
                    <a:pt x="4" y="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79" name="Freeform 51">
              <a:extLst>
                <a:ext uri="{FF2B5EF4-FFF2-40B4-BE49-F238E27FC236}">
                  <a16:creationId xmlns:a16="http://schemas.microsoft.com/office/drawing/2014/main" id="{B64AB1D8-A82C-A2A2-9CF3-5C20C6D1D50C}"/>
                </a:ext>
              </a:extLst>
            </p:cNvPr>
            <p:cNvSpPr>
              <a:spLocks/>
            </p:cNvSpPr>
            <p:nvPr/>
          </p:nvSpPr>
          <p:spPr bwMode="auto">
            <a:xfrm>
              <a:off x="6649518" y="4303114"/>
              <a:ext cx="12521" cy="12521"/>
            </a:xfrm>
            <a:custGeom>
              <a:avLst/>
              <a:gdLst>
                <a:gd name="T0" fmla="*/ 2 w 4"/>
                <a:gd name="T1" fmla="*/ 4 h 4"/>
                <a:gd name="T2" fmla="*/ 4 w 4"/>
                <a:gd name="T3" fmla="*/ 2 h 4"/>
                <a:gd name="T4" fmla="*/ 2 w 4"/>
                <a:gd name="T5" fmla="*/ 0 h 4"/>
                <a:gd name="T6" fmla="*/ 0 w 4"/>
                <a:gd name="T7" fmla="*/ 0 h 4"/>
                <a:gd name="T8" fmla="*/ 0 w 4"/>
                <a:gd name="T9" fmla="*/ 2 h 4"/>
                <a:gd name="T10" fmla="*/ 2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2" y="4"/>
                  </a:moveTo>
                  <a:cubicBezTo>
                    <a:pt x="3" y="4"/>
                    <a:pt x="4" y="3"/>
                    <a:pt x="4" y="2"/>
                  </a:cubicBezTo>
                  <a:cubicBezTo>
                    <a:pt x="3" y="1"/>
                    <a:pt x="3" y="0"/>
                    <a:pt x="2" y="0"/>
                  </a:cubicBezTo>
                  <a:cubicBezTo>
                    <a:pt x="1" y="0"/>
                    <a:pt x="1" y="0"/>
                    <a:pt x="0" y="0"/>
                  </a:cubicBezTo>
                  <a:cubicBezTo>
                    <a:pt x="0" y="0"/>
                    <a:pt x="0" y="1"/>
                    <a:pt x="0" y="2"/>
                  </a:cubicBezTo>
                  <a:cubicBezTo>
                    <a:pt x="0" y="3"/>
                    <a:pt x="0" y="4"/>
                    <a:pt x="2"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0" name="Freeform 52">
              <a:extLst>
                <a:ext uri="{FF2B5EF4-FFF2-40B4-BE49-F238E27FC236}">
                  <a16:creationId xmlns:a16="http://schemas.microsoft.com/office/drawing/2014/main" id="{0F82D967-21AD-4766-BB2A-85D8F21B792B}"/>
                </a:ext>
              </a:extLst>
            </p:cNvPr>
            <p:cNvSpPr>
              <a:spLocks/>
            </p:cNvSpPr>
            <p:nvPr/>
          </p:nvSpPr>
          <p:spPr bwMode="auto">
            <a:xfrm>
              <a:off x="6457530" y="4269724"/>
              <a:ext cx="16695" cy="23651"/>
            </a:xfrm>
            <a:custGeom>
              <a:avLst/>
              <a:gdLst>
                <a:gd name="T0" fmla="*/ 2 w 5"/>
                <a:gd name="T1" fmla="*/ 0 h 7"/>
                <a:gd name="T2" fmla="*/ 0 w 5"/>
                <a:gd name="T3" fmla="*/ 0 h 7"/>
                <a:gd name="T4" fmla="*/ 0 w 5"/>
                <a:gd name="T5" fmla="*/ 1 h 7"/>
                <a:gd name="T6" fmla="*/ 4 w 5"/>
                <a:gd name="T7" fmla="*/ 7 h 7"/>
                <a:gd name="T8" fmla="*/ 2 w 5"/>
                <a:gd name="T9" fmla="*/ 2 h 7"/>
                <a:gd name="T10" fmla="*/ 2 w 5"/>
                <a:gd name="T11" fmla="*/ 0 h 7"/>
              </a:gdLst>
              <a:ahLst/>
              <a:cxnLst>
                <a:cxn ang="0">
                  <a:pos x="T0" y="T1"/>
                </a:cxn>
                <a:cxn ang="0">
                  <a:pos x="T2" y="T3"/>
                </a:cxn>
                <a:cxn ang="0">
                  <a:pos x="T4" y="T5"/>
                </a:cxn>
                <a:cxn ang="0">
                  <a:pos x="T6" y="T7"/>
                </a:cxn>
                <a:cxn ang="0">
                  <a:pos x="T8" y="T9"/>
                </a:cxn>
                <a:cxn ang="0">
                  <a:pos x="T10" y="T11"/>
                </a:cxn>
              </a:cxnLst>
              <a:rect l="0" t="0" r="r" b="b"/>
              <a:pathLst>
                <a:path w="5" h="7">
                  <a:moveTo>
                    <a:pt x="2" y="0"/>
                  </a:moveTo>
                  <a:cubicBezTo>
                    <a:pt x="0" y="0"/>
                    <a:pt x="0" y="0"/>
                    <a:pt x="0" y="0"/>
                  </a:cubicBezTo>
                  <a:cubicBezTo>
                    <a:pt x="0" y="1"/>
                    <a:pt x="0" y="1"/>
                    <a:pt x="0" y="1"/>
                  </a:cubicBezTo>
                  <a:cubicBezTo>
                    <a:pt x="0" y="3"/>
                    <a:pt x="3" y="7"/>
                    <a:pt x="4" y="7"/>
                  </a:cubicBezTo>
                  <a:cubicBezTo>
                    <a:pt x="5" y="5"/>
                    <a:pt x="3" y="3"/>
                    <a:pt x="2" y="2"/>
                  </a:cubicBezTo>
                  <a:cubicBezTo>
                    <a:pt x="2" y="1"/>
                    <a:pt x="2" y="1"/>
                    <a:pt x="2"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1" name="Freeform 53">
              <a:extLst>
                <a:ext uri="{FF2B5EF4-FFF2-40B4-BE49-F238E27FC236}">
                  <a16:creationId xmlns:a16="http://schemas.microsoft.com/office/drawing/2014/main" id="{1DD5C1C0-B381-6C2A-E62A-1C158B9AAC67}"/>
                </a:ext>
              </a:extLst>
            </p:cNvPr>
            <p:cNvSpPr>
              <a:spLocks/>
            </p:cNvSpPr>
            <p:nvPr/>
          </p:nvSpPr>
          <p:spPr bwMode="auto">
            <a:xfrm>
              <a:off x="6431097" y="4226595"/>
              <a:ext cx="20868" cy="16695"/>
            </a:xfrm>
            <a:custGeom>
              <a:avLst/>
              <a:gdLst>
                <a:gd name="T0" fmla="*/ 1 w 6"/>
                <a:gd name="T1" fmla="*/ 0 h 5"/>
                <a:gd name="T2" fmla="*/ 0 w 6"/>
                <a:gd name="T3" fmla="*/ 0 h 5"/>
                <a:gd name="T4" fmla="*/ 0 w 6"/>
                <a:gd name="T5" fmla="*/ 0 h 5"/>
                <a:gd name="T6" fmla="*/ 4 w 6"/>
                <a:gd name="T7" fmla="*/ 5 h 5"/>
                <a:gd name="T8" fmla="*/ 1 w 6"/>
                <a:gd name="T9" fmla="*/ 0 h 5"/>
              </a:gdLst>
              <a:ahLst/>
              <a:cxnLst>
                <a:cxn ang="0">
                  <a:pos x="T0" y="T1"/>
                </a:cxn>
                <a:cxn ang="0">
                  <a:pos x="T2" y="T3"/>
                </a:cxn>
                <a:cxn ang="0">
                  <a:pos x="T4" y="T5"/>
                </a:cxn>
                <a:cxn ang="0">
                  <a:pos x="T6" y="T7"/>
                </a:cxn>
                <a:cxn ang="0">
                  <a:pos x="T8" y="T9"/>
                </a:cxn>
              </a:cxnLst>
              <a:rect l="0" t="0" r="r" b="b"/>
              <a:pathLst>
                <a:path w="6" h="5">
                  <a:moveTo>
                    <a:pt x="1" y="0"/>
                  </a:moveTo>
                  <a:cubicBezTo>
                    <a:pt x="0" y="0"/>
                    <a:pt x="0" y="0"/>
                    <a:pt x="0" y="0"/>
                  </a:cubicBezTo>
                  <a:cubicBezTo>
                    <a:pt x="0" y="0"/>
                    <a:pt x="0" y="0"/>
                    <a:pt x="0" y="0"/>
                  </a:cubicBezTo>
                  <a:cubicBezTo>
                    <a:pt x="1" y="1"/>
                    <a:pt x="3" y="5"/>
                    <a:pt x="4" y="5"/>
                  </a:cubicBezTo>
                  <a:cubicBezTo>
                    <a:pt x="6" y="5"/>
                    <a:pt x="3" y="1"/>
                    <a:pt x="1"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2" name="Freeform 54">
              <a:extLst>
                <a:ext uri="{FF2B5EF4-FFF2-40B4-BE49-F238E27FC236}">
                  <a16:creationId xmlns:a16="http://schemas.microsoft.com/office/drawing/2014/main" id="{47AD6E48-ABF3-3961-9351-674D177EB354}"/>
                </a:ext>
              </a:extLst>
            </p:cNvPr>
            <p:cNvSpPr>
              <a:spLocks/>
            </p:cNvSpPr>
            <p:nvPr/>
          </p:nvSpPr>
          <p:spPr bwMode="auto">
            <a:xfrm>
              <a:off x="7112794" y="3496189"/>
              <a:ext cx="50084" cy="65389"/>
            </a:xfrm>
            <a:custGeom>
              <a:avLst/>
              <a:gdLst>
                <a:gd name="T0" fmla="*/ 0 w 15"/>
                <a:gd name="T1" fmla="*/ 6 h 20"/>
                <a:gd name="T2" fmla="*/ 2 w 15"/>
                <a:gd name="T3" fmla="*/ 9 h 20"/>
                <a:gd name="T4" fmla="*/ 5 w 15"/>
                <a:gd name="T5" fmla="*/ 8 h 20"/>
                <a:gd name="T6" fmla="*/ 5 w 15"/>
                <a:gd name="T7" fmla="*/ 6 h 20"/>
                <a:gd name="T8" fmla="*/ 7 w 15"/>
                <a:gd name="T9" fmla="*/ 9 h 20"/>
                <a:gd name="T10" fmla="*/ 6 w 15"/>
                <a:gd name="T11" fmla="*/ 12 h 20"/>
                <a:gd name="T12" fmla="*/ 3 w 15"/>
                <a:gd name="T13" fmla="*/ 15 h 20"/>
                <a:gd name="T14" fmla="*/ 5 w 15"/>
                <a:gd name="T15" fmla="*/ 19 h 20"/>
                <a:gd name="T16" fmla="*/ 5 w 15"/>
                <a:gd name="T17" fmla="*/ 18 h 20"/>
                <a:gd name="T18" fmla="*/ 7 w 15"/>
                <a:gd name="T19" fmla="*/ 20 h 20"/>
                <a:gd name="T20" fmla="*/ 13 w 15"/>
                <a:gd name="T21" fmla="*/ 9 h 20"/>
                <a:gd name="T22" fmla="*/ 15 w 15"/>
                <a:gd name="T23" fmla="*/ 9 h 20"/>
                <a:gd name="T24" fmla="*/ 15 w 15"/>
                <a:gd name="T25" fmla="*/ 6 h 20"/>
                <a:gd name="T26" fmla="*/ 13 w 15"/>
                <a:gd name="T27" fmla="*/ 4 h 20"/>
                <a:gd name="T28" fmla="*/ 13 w 15"/>
                <a:gd name="T29" fmla="*/ 2 h 20"/>
                <a:gd name="T30" fmla="*/ 7 w 15"/>
                <a:gd name="T31" fmla="*/ 0 h 20"/>
                <a:gd name="T32" fmla="*/ 0 w 15"/>
                <a:gd name="T33"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0">
                  <a:moveTo>
                    <a:pt x="0" y="6"/>
                  </a:moveTo>
                  <a:cubicBezTo>
                    <a:pt x="0" y="7"/>
                    <a:pt x="1" y="9"/>
                    <a:pt x="2" y="9"/>
                  </a:cubicBezTo>
                  <a:cubicBezTo>
                    <a:pt x="3" y="9"/>
                    <a:pt x="4" y="8"/>
                    <a:pt x="5" y="8"/>
                  </a:cubicBezTo>
                  <a:cubicBezTo>
                    <a:pt x="5" y="7"/>
                    <a:pt x="5" y="6"/>
                    <a:pt x="5" y="6"/>
                  </a:cubicBezTo>
                  <a:cubicBezTo>
                    <a:pt x="5" y="7"/>
                    <a:pt x="6" y="8"/>
                    <a:pt x="7" y="9"/>
                  </a:cubicBezTo>
                  <a:cubicBezTo>
                    <a:pt x="6" y="12"/>
                    <a:pt x="6" y="12"/>
                    <a:pt x="6" y="12"/>
                  </a:cubicBezTo>
                  <a:cubicBezTo>
                    <a:pt x="6" y="12"/>
                    <a:pt x="3" y="15"/>
                    <a:pt x="3" y="15"/>
                  </a:cubicBezTo>
                  <a:cubicBezTo>
                    <a:pt x="3" y="16"/>
                    <a:pt x="5" y="19"/>
                    <a:pt x="5" y="19"/>
                  </a:cubicBezTo>
                  <a:cubicBezTo>
                    <a:pt x="5" y="18"/>
                    <a:pt x="5" y="18"/>
                    <a:pt x="5" y="18"/>
                  </a:cubicBezTo>
                  <a:cubicBezTo>
                    <a:pt x="5" y="18"/>
                    <a:pt x="6" y="20"/>
                    <a:pt x="7" y="20"/>
                  </a:cubicBezTo>
                  <a:cubicBezTo>
                    <a:pt x="10" y="20"/>
                    <a:pt x="12" y="13"/>
                    <a:pt x="13" y="9"/>
                  </a:cubicBezTo>
                  <a:cubicBezTo>
                    <a:pt x="13" y="9"/>
                    <a:pt x="14" y="9"/>
                    <a:pt x="15" y="9"/>
                  </a:cubicBezTo>
                  <a:cubicBezTo>
                    <a:pt x="15" y="8"/>
                    <a:pt x="15" y="7"/>
                    <a:pt x="15" y="6"/>
                  </a:cubicBezTo>
                  <a:cubicBezTo>
                    <a:pt x="13" y="4"/>
                    <a:pt x="13" y="4"/>
                    <a:pt x="13" y="4"/>
                  </a:cubicBezTo>
                  <a:cubicBezTo>
                    <a:pt x="12" y="4"/>
                    <a:pt x="13" y="3"/>
                    <a:pt x="13" y="2"/>
                  </a:cubicBezTo>
                  <a:cubicBezTo>
                    <a:pt x="10" y="2"/>
                    <a:pt x="9" y="0"/>
                    <a:pt x="7" y="0"/>
                  </a:cubicBezTo>
                  <a:cubicBezTo>
                    <a:pt x="6" y="0"/>
                    <a:pt x="0" y="5"/>
                    <a:pt x="0" y="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3" name="Freeform 55">
              <a:extLst>
                <a:ext uri="{FF2B5EF4-FFF2-40B4-BE49-F238E27FC236}">
                  <a16:creationId xmlns:a16="http://schemas.microsoft.com/office/drawing/2014/main" id="{768BAE45-D3F9-290C-ABA2-8CEA30D688F8}"/>
                </a:ext>
              </a:extLst>
            </p:cNvPr>
            <p:cNvSpPr>
              <a:spLocks/>
            </p:cNvSpPr>
            <p:nvPr/>
          </p:nvSpPr>
          <p:spPr bwMode="auto">
            <a:xfrm>
              <a:off x="7172616" y="3482277"/>
              <a:ext cx="48693" cy="40346"/>
            </a:xfrm>
            <a:custGeom>
              <a:avLst/>
              <a:gdLst>
                <a:gd name="T0" fmla="*/ 3 w 15"/>
                <a:gd name="T1" fmla="*/ 12 h 12"/>
                <a:gd name="T2" fmla="*/ 8 w 15"/>
                <a:gd name="T3" fmla="*/ 6 h 12"/>
                <a:gd name="T4" fmla="*/ 11 w 15"/>
                <a:gd name="T5" fmla="*/ 8 h 12"/>
                <a:gd name="T6" fmla="*/ 11 w 15"/>
                <a:gd name="T7" fmla="*/ 0 h 12"/>
                <a:gd name="T8" fmla="*/ 4 w 15"/>
                <a:gd name="T9" fmla="*/ 3 h 12"/>
                <a:gd name="T10" fmla="*/ 0 w 15"/>
                <a:gd name="T11" fmla="*/ 6 h 12"/>
                <a:gd name="T12" fmla="*/ 1 w 15"/>
                <a:gd name="T13" fmla="*/ 8 h 12"/>
                <a:gd name="T14" fmla="*/ 3 w 15"/>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3" y="12"/>
                  </a:moveTo>
                  <a:cubicBezTo>
                    <a:pt x="6" y="12"/>
                    <a:pt x="6" y="8"/>
                    <a:pt x="8" y="6"/>
                  </a:cubicBezTo>
                  <a:cubicBezTo>
                    <a:pt x="9" y="6"/>
                    <a:pt x="11" y="8"/>
                    <a:pt x="11" y="8"/>
                  </a:cubicBezTo>
                  <a:cubicBezTo>
                    <a:pt x="15" y="8"/>
                    <a:pt x="15" y="0"/>
                    <a:pt x="11" y="0"/>
                  </a:cubicBezTo>
                  <a:cubicBezTo>
                    <a:pt x="7" y="0"/>
                    <a:pt x="8" y="4"/>
                    <a:pt x="4" y="3"/>
                  </a:cubicBezTo>
                  <a:cubicBezTo>
                    <a:pt x="4" y="3"/>
                    <a:pt x="0" y="6"/>
                    <a:pt x="0" y="6"/>
                  </a:cubicBezTo>
                  <a:cubicBezTo>
                    <a:pt x="0" y="7"/>
                    <a:pt x="0" y="8"/>
                    <a:pt x="1" y="8"/>
                  </a:cubicBezTo>
                  <a:cubicBezTo>
                    <a:pt x="1" y="10"/>
                    <a:pt x="2" y="12"/>
                    <a:pt x="3" y="1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4" name="Freeform 56">
              <a:extLst>
                <a:ext uri="{FF2B5EF4-FFF2-40B4-BE49-F238E27FC236}">
                  <a16:creationId xmlns:a16="http://schemas.microsoft.com/office/drawing/2014/main" id="{5BB5A2E4-168B-4FB0-4955-E22BC57CAE78}"/>
                </a:ext>
              </a:extLst>
            </p:cNvPr>
            <p:cNvSpPr>
              <a:spLocks/>
            </p:cNvSpPr>
            <p:nvPr/>
          </p:nvSpPr>
          <p:spPr bwMode="auto">
            <a:xfrm>
              <a:off x="7139227" y="3311153"/>
              <a:ext cx="236507" cy="194775"/>
            </a:xfrm>
            <a:custGeom>
              <a:avLst/>
              <a:gdLst>
                <a:gd name="T0" fmla="*/ 37 w 72"/>
                <a:gd name="T1" fmla="*/ 36 h 59"/>
                <a:gd name="T2" fmla="*/ 30 w 72"/>
                <a:gd name="T3" fmla="*/ 42 h 59"/>
                <a:gd name="T4" fmla="*/ 16 w 72"/>
                <a:gd name="T5" fmla="*/ 42 h 59"/>
                <a:gd name="T6" fmla="*/ 3 w 72"/>
                <a:gd name="T7" fmla="*/ 51 h 59"/>
                <a:gd name="T8" fmla="*/ 0 w 72"/>
                <a:gd name="T9" fmla="*/ 53 h 59"/>
                <a:gd name="T10" fmla="*/ 4 w 72"/>
                <a:gd name="T11" fmla="*/ 54 h 59"/>
                <a:gd name="T12" fmla="*/ 15 w 72"/>
                <a:gd name="T13" fmla="*/ 51 h 59"/>
                <a:gd name="T14" fmla="*/ 20 w 72"/>
                <a:gd name="T15" fmla="*/ 51 h 59"/>
                <a:gd name="T16" fmla="*/ 23 w 72"/>
                <a:gd name="T17" fmla="*/ 49 h 59"/>
                <a:gd name="T18" fmla="*/ 30 w 72"/>
                <a:gd name="T19" fmla="*/ 51 h 59"/>
                <a:gd name="T20" fmla="*/ 29 w 72"/>
                <a:gd name="T21" fmla="*/ 55 h 59"/>
                <a:gd name="T22" fmla="*/ 29 w 72"/>
                <a:gd name="T23" fmla="*/ 57 h 59"/>
                <a:gd name="T24" fmla="*/ 32 w 72"/>
                <a:gd name="T25" fmla="*/ 59 h 59"/>
                <a:gd name="T26" fmla="*/ 37 w 72"/>
                <a:gd name="T27" fmla="*/ 53 h 59"/>
                <a:gd name="T28" fmla="*/ 40 w 72"/>
                <a:gd name="T29" fmla="*/ 53 h 59"/>
                <a:gd name="T30" fmla="*/ 37 w 72"/>
                <a:gd name="T31" fmla="*/ 49 h 59"/>
                <a:gd name="T32" fmla="*/ 39 w 72"/>
                <a:gd name="T33" fmla="*/ 47 h 59"/>
                <a:gd name="T34" fmla="*/ 45 w 72"/>
                <a:gd name="T35" fmla="*/ 52 h 59"/>
                <a:gd name="T36" fmla="*/ 50 w 72"/>
                <a:gd name="T37" fmla="*/ 50 h 59"/>
                <a:gd name="T38" fmla="*/ 52 w 72"/>
                <a:gd name="T39" fmla="*/ 50 h 59"/>
                <a:gd name="T40" fmla="*/ 53 w 72"/>
                <a:gd name="T41" fmla="*/ 50 h 59"/>
                <a:gd name="T42" fmla="*/ 59 w 72"/>
                <a:gd name="T43" fmla="*/ 45 h 59"/>
                <a:gd name="T44" fmla="*/ 59 w 72"/>
                <a:gd name="T45" fmla="*/ 48 h 59"/>
                <a:gd name="T46" fmla="*/ 65 w 72"/>
                <a:gd name="T47" fmla="*/ 43 h 59"/>
                <a:gd name="T48" fmla="*/ 63 w 72"/>
                <a:gd name="T49" fmla="*/ 39 h 59"/>
                <a:gd name="T50" fmla="*/ 66 w 72"/>
                <a:gd name="T51" fmla="*/ 33 h 59"/>
                <a:gd name="T52" fmla="*/ 67 w 72"/>
                <a:gd name="T53" fmla="*/ 22 h 59"/>
                <a:gd name="T54" fmla="*/ 69 w 72"/>
                <a:gd name="T55" fmla="*/ 22 h 59"/>
                <a:gd name="T56" fmla="*/ 69 w 72"/>
                <a:gd name="T57" fmla="*/ 21 h 59"/>
                <a:gd name="T58" fmla="*/ 72 w 72"/>
                <a:gd name="T59" fmla="*/ 14 h 59"/>
                <a:gd name="T60" fmla="*/ 69 w 72"/>
                <a:gd name="T61" fmla="*/ 6 h 59"/>
                <a:gd name="T62" fmla="*/ 69 w 72"/>
                <a:gd name="T63" fmla="*/ 1 h 59"/>
                <a:gd name="T64" fmla="*/ 66 w 72"/>
                <a:gd name="T65" fmla="*/ 0 h 59"/>
                <a:gd name="T66" fmla="*/ 67 w 72"/>
                <a:gd name="T67" fmla="*/ 2 h 59"/>
                <a:gd name="T68" fmla="*/ 68 w 72"/>
                <a:gd name="T69" fmla="*/ 2 h 59"/>
                <a:gd name="T70" fmla="*/ 65 w 72"/>
                <a:gd name="T71" fmla="*/ 2 h 59"/>
                <a:gd name="T72" fmla="*/ 59 w 72"/>
                <a:gd name="T73" fmla="*/ 10 h 59"/>
                <a:gd name="T74" fmla="*/ 60 w 72"/>
                <a:gd name="T75" fmla="*/ 13 h 59"/>
                <a:gd name="T76" fmla="*/ 48 w 72"/>
                <a:gd name="T77" fmla="*/ 31 h 59"/>
                <a:gd name="T78" fmla="*/ 41 w 72"/>
                <a:gd name="T79" fmla="*/ 34 h 59"/>
                <a:gd name="T80" fmla="*/ 40 w 72"/>
                <a:gd name="T81" fmla="*/ 33 h 59"/>
                <a:gd name="T82" fmla="*/ 41 w 72"/>
                <a:gd name="T83" fmla="*/ 30 h 59"/>
                <a:gd name="T84" fmla="*/ 37 w 72"/>
                <a:gd name="T85"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 h="59">
                  <a:moveTo>
                    <a:pt x="37" y="36"/>
                  </a:moveTo>
                  <a:cubicBezTo>
                    <a:pt x="35" y="36"/>
                    <a:pt x="34" y="42"/>
                    <a:pt x="30" y="42"/>
                  </a:cubicBezTo>
                  <a:cubicBezTo>
                    <a:pt x="25" y="42"/>
                    <a:pt x="23" y="42"/>
                    <a:pt x="16" y="42"/>
                  </a:cubicBezTo>
                  <a:cubicBezTo>
                    <a:pt x="10" y="42"/>
                    <a:pt x="8" y="48"/>
                    <a:pt x="3" y="51"/>
                  </a:cubicBezTo>
                  <a:cubicBezTo>
                    <a:pt x="3" y="52"/>
                    <a:pt x="0" y="53"/>
                    <a:pt x="0" y="53"/>
                  </a:cubicBezTo>
                  <a:cubicBezTo>
                    <a:pt x="0" y="54"/>
                    <a:pt x="2" y="54"/>
                    <a:pt x="4" y="54"/>
                  </a:cubicBezTo>
                  <a:cubicBezTo>
                    <a:pt x="8" y="54"/>
                    <a:pt x="12" y="53"/>
                    <a:pt x="15" y="51"/>
                  </a:cubicBezTo>
                  <a:cubicBezTo>
                    <a:pt x="17" y="50"/>
                    <a:pt x="19" y="52"/>
                    <a:pt x="20" y="51"/>
                  </a:cubicBezTo>
                  <a:cubicBezTo>
                    <a:pt x="21" y="50"/>
                    <a:pt x="21" y="49"/>
                    <a:pt x="23" y="49"/>
                  </a:cubicBezTo>
                  <a:cubicBezTo>
                    <a:pt x="25" y="49"/>
                    <a:pt x="27" y="50"/>
                    <a:pt x="30" y="51"/>
                  </a:cubicBezTo>
                  <a:cubicBezTo>
                    <a:pt x="30" y="52"/>
                    <a:pt x="29" y="53"/>
                    <a:pt x="29" y="55"/>
                  </a:cubicBezTo>
                  <a:cubicBezTo>
                    <a:pt x="29" y="55"/>
                    <a:pt x="29" y="57"/>
                    <a:pt x="29" y="57"/>
                  </a:cubicBezTo>
                  <a:cubicBezTo>
                    <a:pt x="29" y="57"/>
                    <a:pt x="30" y="58"/>
                    <a:pt x="32" y="59"/>
                  </a:cubicBezTo>
                  <a:cubicBezTo>
                    <a:pt x="33" y="57"/>
                    <a:pt x="36" y="53"/>
                    <a:pt x="37" y="53"/>
                  </a:cubicBezTo>
                  <a:cubicBezTo>
                    <a:pt x="38" y="53"/>
                    <a:pt x="39" y="53"/>
                    <a:pt x="40" y="53"/>
                  </a:cubicBezTo>
                  <a:cubicBezTo>
                    <a:pt x="39" y="53"/>
                    <a:pt x="37" y="50"/>
                    <a:pt x="37" y="49"/>
                  </a:cubicBezTo>
                  <a:cubicBezTo>
                    <a:pt x="37" y="48"/>
                    <a:pt x="38" y="47"/>
                    <a:pt x="39" y="47"/>
                  </a:cubicBezTo>
                  <a:cubicBezTo>
                    <a:pt x="41" y="47"/>
                    <a:pt x="41" y="52"/>
                    <a:pt x="45" y="52"/>
                  </a:cubicBezTo>
                  <a:cubicBezTo>
                    <a:pt x="47" y="52"/>
                    <a:pt x="49" y="50"/>
                    <a:pt x="50" y="50"/>
                  </a:cubicBezTo>
                  <a:cubicBezTo>
                    <a:pt x="52" y="50"/>
                    <a:pt x="52" y="50"/>
                    <a:pt x="52" y="50"/>
                  </a:cubicBezTo>
                  <a:cubicBezTo>
                    <a:pt x="52" y="50"/>
                    <a:pt x="53" y="50"/>
                    <a:pt x="53" y="50"/>
                  </a:cubicBezTo>
                  <a:cubicBezTo>
                    <a:pt x="54" y="47"/>
                    <a:pt x="56" y="47"/>
                    <a:pt x="59" y="45"/>
                  </a:cubicBezTo>
                  <a:cubicBezTo>
                    <a:pt x="59" y="46"/>
                    <a:pt x="58" y="46"/>
                    <a:pt x="59" y="48"/>
                  </a:cubicBezTo>
                  <a:cubicBezTo>
                    <a:pt x="62" y="47"/>
                    <a:pt x="62" y="45"/>
                    <a:pt x="65" y="43"/>
                  </a:cubicBezTo>
                  <a:cubicBezTo>
                    <a:pt x="64" y="42"/>
                    <a:pt x="63" y="41"/>
                    <a:pt x="63" y="39"/>
                  </a:cubicBezTo>
                  <a:cubicBezTo>
                    <a:pt x="63" y="36"/>
                    <a:pt x="66" y="35"/>
                    <a:pt x="66" y="33"/>
                  </a:cubicBezTo>
                  <a:cubicBezTo>
                    <a:pt x="66" y="30"/>
                    <a:pt x="65" y="23"/>
                    <a:pt x="67" y="22"/>
                  </a:cubicBezTo>
                  <a:cubicBezTo>
                    <a:pt x="68" y="22"/>
                    <a:pt x="69" y="23"/>
                    <a:pt x="69" y="22"/>
                  </a:cubicBezTo>
                  <a:cubicBezTo>
                    <a:pt x="69" y="21"/>
                    <a:pt x="69" y="21"/>
                    <a:pt x="69" y="21"/>
                  </a:cubicBezTo>
                  <a:cubicBezTo>
                    <a:pt x="69" y="18"/>
                    <a:pt x="72" y="17"/>
                    <a:pt x="72" y="14"/>
                  </a:cubicBezTo>
                  <a:cubicBezTo>
                    <a:pt x="72" y="10"/>
                    <a:pt x="69" y="9"/>
                    <a:pt x="69" y="6"/>
                  </a:cubicBezTo>
                  <a:cubicBezTo>
                    <a:pt x="69" y="4"/>
                    <a:pt x="70" y="3"/>
                    <a:pt x="69" y="1"/>
                  </a:cubicBezTo>
                  <a:cubicBezTo>
                    <a:pt x="69" y="0"/>
                    <a:pt x="68" y="0"/>
                    <a:pt x="66" y="0"/>
                  </a:cubicBezTo>
                  <a:cubicBezTo>
                    <a:pt x="66" y="0"/>
                    <a:pt x="66" y="2"/>
                    <a:pt x="67" y="2"/>
                  </a:cubicBezTo>
                  <a:cubicBezTo>
                    <a:pt x="67" y="2"/>
                    <a:pt x="67" y="2"/>
                    <a:pt x="68" y="2"/>
                  </a:cubicBezTo>
                  <a:cubicBezTo>
                    <a:pt x="65" y="4"/>
                    <a:pt x="65" y="2"/>
                    <a:pt x="65" y="2"/>
                  </a:cubicBezTo>
                  <a:cubicBezTo>
                    <a:pt x="62" y="2"/>
                    <a:pt x="59" y="7"/>
                    <a:pt x="59" y="10"/>
                  </a:cubicBezTo>
                  <a:cubicBezTo>
                    <a:pt x="59" y="11"/>
                    <a:pt x="60" y="11"/>
                    <a:pt x="60" y="13"/>
                  </a:cubicBezTo>
                  <a:cubicBezTo>
                    <a:pt x="60" y="20"/>
                    <a:pt x="53" y="29"/>
                    <a:pt x="48" y="31"/>
                  </a:cubicBezTo>
                  <a:cubicBezTo>
                    <a:pt x="45" y="32"/>
                    <a:pt x="45" y="34"/>
                    <a:pt x="41" y="34"/>
                  </a:cubicBezTo>
                  <a:cubicBezTo>
                    <a:pt x="41" y="34"/>
                    <a:pt x="40" y="33"/>
                    <a:pt x="40" y="33"/>
                  </a:cubicBezTo>
                  <a:cubicBezTo>
                    <a:pt x="40" y="32"/>
                    <a:pt x="41" y="31"/>
                    <a:pt x="41" y="30"/>
                  </a:cubicBezTo>
                  <a:cubicBezTo>
                    <a:pt x="41" y="30"/>
                    <a:pt x="38" y="36"/>
                    <a:pt x="37" y="3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5" name="Freeform 57">
              <a:extLst>
                <a:ext uri="{FF2B5EF4-FFF2-40B4-BE49-F238E27FC236}">
                  <a16:creationId xmlns:a16="http://schemas.microsoft.com/office/drawing/2014/main" id="{8018CCD9-F02E-0572-2A9D-5F43CFE051EA}"/>
                </a:ext>
              </a:extLst>
            </p:cNvPr>
            <p:cNvSpPr>
              <a:spLocks/>
            </p:cNvSpPr>
            <p:nvPr/>
          </p:nvSpPr>
          <p:spPr bwMode="auto">
            <a:xfrm>
              <a:off x="7336780" y="3205418"/>
              <a:ext cx="118253" cy="98779"/>
            </a:xfrm>
            <a:custGeom>
              <a:avLst/>
              <a:gdLst>
                <a:gd name="T0" fmla="*/ 0 w 36"/>
                <a:gd name="T1" fmla="*/ 23 h 30"/>
                <a:gd name="T2" fmla="*/ 1 w 36"/>
                <a:gd name="T3" fmla="*/ 26 h 30"/>
                <a:gd name="T4" fmla="*/ 1 w 36"/>
                <a:gd name="T5" fmla="*/ 30 h 30"/>
                <a:gd name="T6" fmla="*/ 1 w 36"/>
                <a:gd name="T7" fmla="*/ 30 h 30"/>
                <a:gd name="T8" fmla="*/ 7 w 36"/>
                <a:gd name="T9" fmla="*/ 27 h 30"/>
                <a:gd name="T10" fmla="*/ 3 w 36"/>
                <a:gd name="T11" fmla="*/ 24 h 30"/>
                <a:gd name="T12" fmla="*/ 9 w 36"/>
                <a:gd name="T13" fmla="*/ 23 h 30"/>
                <a:gd name="T14" fmla="*/ 11 w 36"/>
                <a:gd name="T15" fmla="*/ 21 h 30"/>
                <a:gd name="T16" fmla="*/ 21 w 36"/>
                <a:gd name="T17" fmla="*/ 26 h 30"/>
                <a:gd name="T18" fmla="*/ 29 w 36"/>
                <a:gd name="T19" fmla="*/ 18 h 30"/>
                <a:gd name="T20" fmla="*/ 36 w 36"/>
                <a:gd name="T21" fmla="*/ 16 h 30"/>
                <a:gd name="T22" fmla="*/ 33 w 36"/>
                <a:gd name="T23" fmla="*/ 13 h 30"/>
                <a:gd name="T24" fmla="*/ 35 w 36"/>
                <a:gd name="T25" fmla="*/ 10 h 30"/>
                <a:gd name="T26" fmla="*/ 30 w 36"/>
                <a:gd name="T27" fmla="*/ 11 h 30"/>
                <a:gd name="T28" fmla="*/ 12 w 36"/>
                <a:gd name="T29" fmla="*/ 0 h 30"/>
                <a:gd name="T30" fmla="*/ 11 w 36"/>
                <a:gd name="T31" fmla="*/ 2 h 30"/>
                <a:gd name="T32" fmla="*/ 12 w 36"/>
                <a:gd name="T33" fmla="*/ 5 h 30"/>
                <a:gd name="T34" fmla="*/ 6 w 36"/>
                <a:gd name="T35" fmla="*/ 17 h 30"/>
                <a:gd name="T36" fmla="*/ 5 w 36"/>
                <a:gd name="T37" fmla="*/ 17 h 30"/>
                <a:gd name="T38" fmla="*/ 5 w 36"/>
                <a:gd name="T39" fmla="*/ 16 h 30"/>
                <a:gd name="T40" fmla="*/ 5 w 36"/>
                <a:gd name="T41" fmla="*/ 17 h 30"/>
                <a:gd name="T42" fmla="*/ 4 w 36"/>
                <a:gd name="T43" fmla="*/ 17 h 30"/>
                <a:gd name="T44" fmla="*/ 5 w 36"/>
                <a:gd name="T45" fmla="*/ 17 h 30"/>
                <a:gd name="T46" fmla="*/ 5 w 36"/>
                <a:gd name="T47" fmla="*/ 18 h 30"/>
                <a:gd name="T48" fmla="*/ 0 w 36"/>
                <a:gd name="T49"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30">
                  <a:moveTo>
                    <a:pt x="0" y="23"/>
                  </a:moveTo>
                  <a:cubicBezTo>
                    <a:pt x="0" y="24"/>
                    <a:pt x="1" y="25"/>
                    <a:pt x="1" y="26"/>
                  </a:cubicBezTo>
                  <a:cubicBezTo>
                    <a:pt x="1" y="26"/>
                    <a:pt x="1" y="30"/>
                    <a:pt x="1" y="30"/>
                  </a:cubicBezTo>
                  <a:cubicBezTo>
                    <a:pt x="1" y="30"/>
                    <a:pt x="1" y="30"/>
                    <a:pt x="1" y="30"/>
                  </a:cubicBezTo>
                  <a:cubicBezTo>
                    <a:pt x="3" y="30"/>
                    <a:pt x="5" y="29"/>
                    <a:pt x="7" y="27"/>
                  </a:cubicBezTo>
                  <a:cubicBezTo>
                    <a:pt x="6" y="26"/>
                    <a:pt x="3" y="26"/>
                    <a:pt x="3" y="24"/>
                  </a:cubicBezTo>
                  <a:cubicBezTo>
                    <a:pt x="3" y="20"/>
                    <a:pt x="6" y="23"/>
                    <a:pt x="9" y="23"/>
                  </a:cubicBezTo>
                  <a:cubicBezTo>
                    <a:pt x="9" y="22"/>
                    <a:pt x="10" y="21"/>
                    <a:pt x="11" y="21"/>
                  </a:cubicBezTo>
                  <a:cubicBezTo>
                    <a:pt x="15" y="23"/>
                    <a:pt x="17" y="24"/>
                    <a:pt x="21" y="26"/>
                  </a:cubicBezTo>
                  <a:cubicBezTo>
                    <a:pt x="23" y="23"/>
                    <a:pt x="24" y="18"/>
                    <a:pt x="29" y="18"/>
                  </a:cubicBezTo>
                  <a:cubicBezTo>
                    <a:pt x="32" y="18"/>
                    <a:pt x="34" y="17"/>
                    <a:pt x="36" y="16"/>
                  </a:cubicBezTo>
                  <a:cubicBezTo>
                    <a:pt x="35" y="16"/>
                    <a:pt x="33" y="14"/>
                    <a:pt x="33" y="13"/>
                  </a:cubicBezTo>
                  <a:cubicBezTo>
                    <a:pt x="33" y="12"/>
                    <a:pt x="34" y="12"/>
                    <a:pt x="35" y="10"/>
                  </a:cubicBezTo>
                  <a:cubicBezTo>
                    <a:pt x="33" y="9"/>
                    <a:pt x="32" y="11"/>
                    <a:pt x="30" y="11"/>
                  </a:cubicBezTo>
                  <a:cubicBezTo>
                    <a:pt x="21" y="11"/>
                    <a:pt x="18" y="4"/>
                    <a:pt x="12" y="0"/>
                  </a:cubicBezTo>
                  <a:cubicBezTo>
                    <a:pt x="12" y="0"/>
                    <a:pt x="11" y="1"/>
                    <a:pt x="11" y="2"/>
                  </a:cubicBezTo>
                  <a:cubicBezTo>
                    <a:pt x="11" y="3"/>
                    <a:pt x="12" y="4"/>
                    <a:pt x="12" y="5"/>
                  </a:cubicBezTo>
                  <a:cubicBezTo>
                    <a:pt x="12" y="8"/>
                    <a:pt x="10" y="17"/>
                    <a:pt x="6" y="17"/>
                  </a:cubicBezTo>
                  <a:cubicBezTo>
                    <a:pt x="6" y="17"/>
                    <a:pt x="6" y="17"/>
                    <a:pt x="5" y="17"/>
                  </a:cubicBezTo>
                  <a:cubicBezTo>
                    <a:pt x="5" y="16"/>
                    <a:pt x="5" y="16"/>
                    <a:pt x="5" y="16"/>
                  </a:cubicBezTo>
                  <a:cubicBezTo>
                    <a:pt x="5" y="17"/>
                    <a:pt x="5" y="17"/>
                    <a:pt x="5" y="17"/>
                  </a:cubicBezTo>
                  <a:cubicBezTo>
                    <a:pt x="5" y="17"/>
                    <a:pt x="4" y="17"/>
                    <a:pt x="4" y="17"/>
                  </a:cubicBezTo>
                  <a:cubicBezTo>
                    <a:pt x="5" y="17"/>
                    <a:pt x="5" y="17"/>
                    <a:pt x="5" y="17"/>
                  </a:cubicBezTo>
                  <a:cubicBezTo>
                    <a:pt x="5" y="18"/>
                    <a:pt x="5" y="18"/>
                    <a:pt x="5" y="18"/>
                  </a:cubicBezTo>
                  <a:cubicBezTo>
                    <a:pt x="1" y="19"/>
                    <a:pt x="0" y="21"/>
                    <a:pt x="0" y="2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6" name="Freeform 58">
              <a:extLst>
                <a:ext uri="{FF2B5EF4-FFF2-40B4-BE49-F238E27FC236}">
                  <a16:creationId xmlns:a16="http://schemas.microsoft.com/office/drawing/2014/main" id="{F7FA1CB1-DE88-A0CA-0E94-38452F5C2672}"/>
                </a:ext>
              </a:extLst>
            </p:cNvPr>
            <p:cNvSpPr>
              <a:spLocks/>
            </p:cNvSpPr>
            <p:nvPr/>
          </p:nvSpPr>
          <p:spPr bwMode="auto">
            <a:xfrm>
              <a:off x="7452251" y="3231852"/>
              <a:ext cx="19477" cy="16695"/>
            </a:xfrm>
            <a:custGeom>
              <a:avLst/>
              <a:gdLst>
                <a:gd name="T0" fmla="*/ 1 w 6"/>
                <a:gd name="T1" fmla="*/ 3 h 5"/>
                <a:gd name="T2" fmla="*/ 1 w 6"/>
                <a:gd name="T3" fmla="*/ 5 h 5"/>
                <a:gd name="T4" fmla="*/ 6 w 6"/>
                <a:gd name="T5" fmla="*/ 0 h 5"/>
                <a:gd name="T6" fmla="*/ 6 w 6"/>
                <a:gd name="T7" fmla="*/ 0 h 5"/>
                <a:gd name="T8" fmla="*/ 1 w 6"/>
                <a:gd name="T9" fmla="*/ 3 h 5"/>
              </a:gdLst>
              <a:ahLst/>
              <a:cxnLst>
                <a:cxn ang="0">
                  <a:pos x="T0" y="T1"/>
                </a:cxn>
                <a:cxn ang="0">
                  <a:pos x="T2" y="T3"/>
                </a:cxn>
                <a:cxn ang="0">
                  <a:pos x="T4" y="T5"/>
                </a:cxn>
                <a:cxn ang="0">
                  <a:pos x="T6" y="T7"/>
                </a:cxn>
                <a:cxn ang="0">
                  <a:pos x="T8" y="T9"/>
                </a:cxn>
              </a:cxnLst>
              <a:rect l="0" t="0" r="r" b="b"/>
              <a:pathLst>
                <a:path w="6" h="5">
                  <a:moveTo>
                    <a:pt x="1" y="3"/>
                  </a:moveTo>
                  <a:cubicBezTo>
                    <a:pt x="0" y="4"/>
                    <a:pt x="0" y="5"/>
                    <a:pt x="1" y="5"/>
                  </a:cubicBezTo>
                  <a:cubicBezTo>
                    <a:pt x="3" y="5"/>
                    <a:pt x="5" y="1"/>
                    <a:pt x="6" y="0"/>
                  </a:cubicBezTo>
                  <a:cubicBezTo>
                    <a:pt x="6" y="0"/>
                    <a:pt x="6" y="0"/>
                    <a:pt x="6" y="0"/>
                  </a:cubicBezTo>
                  <a:cubicBezTo>
                    <a:pt x="4" y="0"/>
                    <a:pt x="2" y="2"/>
                    <a:pt x="1"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7" name="Freeform 59">
              <a:extLst>
                <a:ext uri="{FF2B5EF4-FFF2-40B4-BE49-F238E27FC236}">
                  <a16:creationId xmlns:a16="http://schemas.microsoft.com/office/drawing/2014/main" id="{DE6B0AD0-928C-326C-35C0-89CCC7CEABCE}"/>
                </a:ext>
              </a:extLst>
            </p:cNvPr>
            <p:cNvSpPr>
              <a:spLocks/>
            </p:cNvSpPr>
            <p:nvPr/>
          </p:nvSpPr>
          <p:spPr bwMode="auto">
            <a:xfrm>
              <a:off x="7468945" y="3229069"/>
              <a:ext cx="2782" cy="2782"/>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1" y="0"/>
                    <a:pt x="1" y="0"/>
                    <a:pt x="1" y="0"/>
                  </a:cubicBezTo>
                  <a:lnTo>
                    <a:pt x="0" y="0"/>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8" name="Freeform 60">
              <a:extLst>
                <a:ext uri="{FF2B5EF4-FFF2-40B4-BE49-F238E27FC236}">
                  <a16:creationId xmlns:a16="http://schemas.microsoft.com/office/drawing/2014/main" id="{97ED7260-77A1-9F00-FF21-071A331E5EA5}"/>
                </a:ext>
              </a:extLst>
            </p:cNvPr>
            <p:cNvSpPr>
              <a:spLocks/>
            </p:cNvSpPr>
            <p:nvPr/>
          </p:nvSpPr>
          <p:spPr bwMode="auto">
            <a:xfrm>
              <a:off x="7498161" y="3202636"/>
              <a:ext cx="26433" cy="19477"/>
            </a:xfrm>
            <a:custGeom>
              <a:avLst/>
              <a:gdLst>
                <a:gd name="T0" fmla="*/ 5 w 8"/>
                <a:gd name="T1" fmla="*/ 0 h 6"/>
                <a:gd name="T2" fmla="*/ 0 w 8"/>
                <a:gd name="T3" fmla="*/ 5 h 6"/>
                <a:gd name="T4" fmla="*/ 0 w 8"/>
                <a:gd name="T5" fmla="*/ 6 h 6"/>
                <a:gd name="T6" fmla="*/ 8 w 8"/>
                <a:gd name="T7" fmla="*/ 2 h 6"/>
                <a:gd name="T8" fmla="*/ 8 w 8"/>
                <a:gd name="T9" fmla="*/ 0 h 6"/>
                <a:gd name="T10" fmla="*/ 5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5" y="0"/>
                  </a:moveTo>
                  <a:cubicBezTo>
                    <a:pt x="2" y="0"/>
                    <a:pt x="0" y="5"/>
                    <a:pt x="0" y="5"/>
                  </a:cubicBezTo>
                  <a:cubicBezTo>
                    <a:pt x="0" y="5"/>
                    <a:pt x="0" y="6"/>
                    <a:pt x="0" y="6"/>
                  </a:cubicBezTo>
                  <a:cubicBezTo>
                    <a:pt x="4" y="6"/>
                    <a:pt x="4" y="2"/>
                    <a:pt x="8" y="2"/>
                  </a:cubicBezTo>
                  <a:cubicBezTo>
                    <a:pt x="8" y="0"/>
                    <a:pt x="8" y="0"/>
                    <a:pt x="8" y="0"/>
                  </a:cubicBezTo>
                  <a:cubicBezTo>
                    <a:pt x="8" y="0"/>
                    <a:pt x="6" y="0"/>
                    <a:pt x="5"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89" name="Freeform 61">
              <a:extLst>
                <a:ext uri="{FF2B5EF4-FFF2-40B4-BE49-F238E27FC236}">
                  <a16:creationId xmlns:a16="http://schemas.microsoft.com/office/drawing/2014/main" id="{967784A2-EF21-0CDD-78A5-0687C5742B9F}"/>
                </a:ext>
              </a:extLst>
            </p:cNvPr>
            <p:cNvSpPr>
              <a:spLocks/>
            </p:cNvSpPr>
            <p:nvPr/>
          </p:nvSpPr>
          <p:spPr bwMode="auto">
            <a:xfrm>
              <a:off x="7544071" y="3178984"/>
              <a:ext cx="12521" cy="16695"/>
            </a:xfrm>
            <a:custGeom>
              <a:avLst/>
              <a:gdLst>
                <a:gd name="T0" fmla="*/ 1 w 4"/>
                <a:gd name="T1" fmla="*/ 5 h 5"/>
                <a:gd name="T2" fmla="*/ 4 w 4"/>
                <a:gd name="T3" fmla="*/ 0 h 5"/>
                <a:gd name="T4" fmla="*/ 1 w 4"/>
                <a:gd name="T5" fmla="*/ 2 h 5"/>
                <a:gd name="T6" fmla="*/ 1 w 4"/>
                <a:gd name="T7" fmla="*/ 4 h 5"/>
                <a:gd name="T8" fmla="*/ 1 w 4"/>
                <a:gd name="T9" fmla="*/ 5 h 5"/>
              </a:gdLst>
              <a:ahLst/>
              <a:cxnLst>
                <a:cxn ang="0">
                  <a:pos x="T0" y="T1"/>
                </a:cxn>
                <a:cxn ang="0">
                  <a:pos x="T2" y="T3"/>
                </a:cxn>
                <a:cxn ang="0">
                  <a:pos x="T4" y="T5"/>
                </a:cxn>
                <a:cxn ang="0">
                  <a:pos x="T6" y="T7"/>
                </a:cxn>
                <a:cxn ang="0">
                  <a:pos x="T8" y="T9"/>
                </a:cxn>
              </a:cxnLst>
              <a:rect l="0" t="0" r="r" b="b"/>
              <a:pathLst>
                <a:path w="4" h="5">
                  <a:moveTo>
                    <a:pt x="1" y="5"/>
                  </a:moveTo>
                  <a:cubicBezTo>
                    <a:pt x="2" y="5"/>
                    <a:pt x="4" y="2"/>
                    <a:pt x="4" y="0"/>
                  </a:cubicBezTo>
                  <a:cubicBezTo>
                    <a:pt x="4" y="0"/>
                    <a:pt x="1" y="0"/>
                    <a:pt x="1" y="2"/>
                  </a:cubicBezTo>
                  <a:cubicBezTo>
                    <a:pt x="1" y="3"/>
                    <a:pt x="1" y="4"/>
                    <a:pt x="1" y="4"/>
                  </a:cubicBezTo>
                  <a:cubicBezTo>
                    <a:pt x="0" y="4"/>
                    <a:pt x="0" y="5"/>
                    <a:pt x="1" y="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0" name="Freeform 62">
              <a:extLst>
                <a:ext uri="{FF2B5EF4-FFF2-40B4-BE49-F238E27FC236}">
                  <a16:creationId xmlns:a16="http://schemas.microsoft.com/office/drawing/2014/main" id="{F1B0B5CA-CD76-B6E1-266E-794E645A57BF}"/>
                </a:ext>
              </a:extLst>
            </p:cNvPr>
            <p:cNvSpPr>
              <a:spLocks/>
            </p:cNvSpPr>
            <p:nvPr/>
          </p:nvSpPr>
          <p:spPr bwMode="auto">
            <a:xfrm>
              <a:off x="7370169" y="2949428"/>
              <a:ext cx="62605" cy="236512"/>
            </a:xfrm>
            <a:custGeom>
              <a:avLst/>
              <a:gdLst>
                <a:gd name="T0" fmla="*/ 10 w 19"/>
                <a:gd name="T1" fmla="*/ 11 h 72"/>
                <a:gd name="T2" fmla="*/ 8 w 19"/>
                <a:gd name="T3" fmla="*/ 0 h 72"/>
                <a:gd name="T4" fmla="*/ 7 w 19"/>
                <a:gd name="T5" fmla="*/ 0 h 72"/>
                <a:gd name="T6" fmla="*/ 7 w 19"/>
                <a:gd name="T7" fmla="*/ 6 h 72"/>
                <a:gd name="T8" fmla="*/ 6 w 19"/>
                <a:gd name="T9" fmla="*/ 9 h 72"/>
                <a:gd name="T10" fmla="*/ 0 w 19"/>
                <a:gd name="T11" fmla="*/ 21 h 72"/>
                <a:gd name="T12" fmla="*/ 3 w 19"/>
                <a:gd name="T13" fmla="*/ 29 h 72"/>
                <a:gd name="T14" fmla="*/ 3 w 19"/>
                <a:gd name="T15" fmla="*/ 42 h 72"/>
                <a:gd name="T16" fmla="*/ 2 w 19"/>
                <a:gd name="T17" fmla="*/ 49 h 72"/>
                <a:gd name="T18" fmla="*/ 4 w 19"/>
                <a:gd name="T19" fmla="*/ 56 h 72"/>
                <a:gd name="T20" fmla="*/ 3 w 19"/>
                <a:gd name="T21" fmla="*/ 66 h 72"/>
                <a:gd name="T22" fmla="*/ 3 w 19"/>
                <a:gd name="T23" fmla="*/ 72 h 72"/>
                <a:gd name="T24" fmla="*/ 9 w 19"/>
                <a:gd name="T25" fmla="*/ 68 h 72"/>
                <a:gd name="T26" fmla="*/ 11 w 19"/>
                <a:gd name="T27" fmla="*/ 68 h 72"/>
                <a:gd name="T28" fmla="*/ 13 w 19"/>
                <a:gd name="T29" fmla="*/ 70 h 72"/>
                <a:gd name="T30" fmla="*/ 14 w 19"/>
                <a:gd name="T31" fmla="*/ 70 h 72"/>
                <a:gd name="T32" fmla="*/ 7 w 19"/>
                <a:gd name="T33" fmla="*/ 58 h 72"/>
                <a:gd name="T34" fmla="*/ 14 w 19"/>
                <a:gd name="T35" fmla="*/ 45 h 72"/>
                <a:gd name="T36" fmla="*/ 19 w 19"/>
                <a:gd name="T37" fmla="*/ 48 h 72"/>
                <a:gd name="T38" fmla="*/ 13 w 19"/>
                <a:gd name="T39" fmla="*/ 32 h 72"/>
                <a:gd name="T40" fmla="*/ 11 w 19"/>
                <a:gd name="T41" fmla="*/ 26 h 72"/>
                <a:gd name="T42" fmla="*/ 11 w 19"/>
                <a:gd name="T43" fmla="*/ 20 h 72"/>
                <a:gd name="T44" fmla="*/ 10 w 19"/>
                <a:gd name="T45"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2">
                  <a:moveTo>
                    <a:pt x="10" y="11"/>
                  </a:moveTo>
                  <a:cubicBezTo>
                    <a:pt x="9" y="8"/>
                    <a:pt x="8" y="4"/>
                    <a:pt x="8" y="0"/>
                  </a:cubicBezTo>
                  <a:cubicBezTo>
                    <a:pt x="7" y="0"/>
                    <a:pt x="7" y="0"/>
                    <a:pt x="7" y="0"/>
                  </a:cubicBezTo>
                  <a:cubicBezTo>
                    <a:pt x="7" y="4"/>
                    <a:pt x="7" y="4"/>
                    <a:pt x="7" y="6"/>
                  </a:cubicBezTo>
                  <a:cubicBezTo>
                    <a:pt x="7" y="7"/>
                    <a:pt x="6" y="8"/>
                    <a:pt x="6" y="9"/>
                  </a:cubicBezTo>
                  <a:cubicBezTo>
                    <a:pt x="2" y="10"/>
                    <a:pt x="0" y="16"/>
                    <a:pt x="0" y="21"/>
                  </a:cubicBezTo>
                  <a:cubicBezTo>
                    <a:pt x="0" y="24"/>
                    <a:pt x="3" y="25"/>
                    <a:pt x="3" y="29"/>
                  </a:cubicBezTo>
                  <a:cubicBezTo>
                    <a:pt x="3" y="34"/>
                    <a:pt x="3" y="36"/>
                    <a:pt x="3" y="42"/>
                  </a:cubicBezTo>
                  <a:cubicBezTo>
                    <a:pt x="3" y="45"/>
                    <a:pt x="2" y="46"/>
                    <a:pt x="2" y="49"/>
                  </a:cubicBezTo>
                  <a:cubicBezTo>
                    <a:pt x="2" y="52"/>
                    <a:pt x="4" y="52"/>
                    <a:pt x="4" y="56"/>
                  </a:cubicBezTo>
                  <a:cubicBezTo>
                    <a:pt x="4" y="59"/>
                    <a:pt x="3" y="62"/>
                    <a:pt x="3" y="66"/>
                  </a:cubicBezTo>
                  <a:cubicBezTo>
                    <a:pt x="3" y="67"/>
                    <a:pt x="3" y="72"/>
                    <a:pt x="3" y="72"/>
                  </a:cubicBezTo>
                  <a:cubicBezTo>
                    <a:pt x="7" y="72"/>
                    <a:pt x="6" y="68"/>
                    <a:pt x="9" y="68"/>
                  </a:cubicBezTo>
                  <a:cubicBezTo>
                    <a:pt x="9" y="68"/>
                    <a:pt x="10" y="68"/>
                    <a:pt x="11" y="68"/>
                  </a:cubicBezTo>
                  <a:cubicBezTo>
                    <a:pt x="11" y="68"/>
                    <a:pt x="12" y="70"/>
                    <a:pt x="13" y="70"/>
                  </a:cubicBezTo>
                  <a:cubicBezTo>
                    <a:pt x="13" y="70"/>
                    <a:pt x="14" y="70"/>
                    <a:pt x="14" y="70"/>
                  </a:cubicBezTo>
                  <a:cubicBezTo>
                    <a:pt x="12" y="66"/>
                    <a:pt x="7" y="63"/>
                    <a:pt x="7" y="58"/>
                  </a:cubicBezTo>
                  <a:cubicBezTo>
                    <a:pt x="7" y="52"/>
                    <a:pt x="8" y="45"/>
                    <a:pt x="14" y="45"/>
                  </a:cubicBezTo>
                  <a:cubicBezTo>
                    <a:pt x="16" y="45"/>
                    <a:pt x="18" y="46"/>
                    <a:pt x="19" y="48"/>
                  </a:cubicBezTo>
                  <a:cubicBezTo>
                    <a:pt x="18" y="42"/>
                    <a:pt x="14" y="38"/>
                    <a:pt x="13" y="32"/>
                  </a:cubicBezTo>
                  <a:cubicBezTo>
                    <a:pt x="12" y="31"/>
                    <a:pt x="11" y="28"/>
                    <a:pt x="11" y="26"/>
                  </a:cubicBezTo>
                  <a:cubicBezTo>
                    <a:pt x="11" y="20"/>
                    <a:pt x="11" y="20"/>
                    <a:pt x="11" y="20"/>
                  </a:cubicBezTo>
                  <a:cubicBezTo>
                    <a:pt x="11" y="17"/>
                    <a:pt x="11" y="14"/>
                    <a:pt x="10" y="1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1" name="Freeform 63">
              <a:extLst>
                <a:ext uri="{FF2B5EF4-FFF2-40B4-BE49-F238E27FC236}">
                  <a16:creationId xmlns:a16="http://schemas.microsoft.com/office/drawing/2014/main" id="{7F9D04FB-1D3A-58B4-C671-ED0CA4C0D747}"/>
                </a:ext>
              </a:extLst>
            </p:cNvPr>
            <p:cNvSpPr>
              <a:spLocks/>
            </p:cNvSpPr>
            <p:nvPr/>
          </p:nvSpPr>
          <p:spPr bwMode="auto">
            <a:xfrm>
              <a:off x="5572716" y="2408232"/>
              <a:ext cx="2782" cy="417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0"/>
                    <a:pt x="0" y="0"/>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2" name="Freeform 64">
              <a:extLst>
                <a:ext uri="{FF2B5EF4-FFF2-40B4-BE49-F238E27FC236}">
                  <a16:creationId xmlns:a16="http://schemas.microsoft.com/office/drawing/2014/main" id="{8E922FA6-9611-5B8D-3BE3-DD325A3096D4}"/>
                </a:ext>
              </a:extLst>
            </p:cNvPr>
            <p:cNvSpPr>
              <a:spLocks/>
            </p:cNvSpPr>
            <p:nvPr/>
          </p:nvSpPr>
          <p:spPr bwMode="auto">
            <a:xfrm>
              <a:off x="5575499" y="2412406"/>
              <a:ext cx="4174" cy="2782"/>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0" y="0"/>
                  </a:cubicBezTo>
                  <a:cubicBezTo>
                    <a:pt x="1" y="0"/>
                    <a:pt x="1" y="1"/>
                    <a:pt x="1" y="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3" name="Freeform 65">
              <a:extLst>
                <a:ext uri="{FF2B5EF4-FFF2-40B4-BE49-F238E27FC236}">
                  <a16:creationId xmlns:a16="http://schemas.microsoft.com/office/drawing/2014/main" id="{9CC6D338-0E1C-CEC0-1EC5-0B113451AA66}"/>
                </a:ext>
              </a:extLst>
            </p:cNvPr>
            <p:cNvSpPr>
              <a:spLocks/>
            </p:cNvSpPr>
            <p:nvPr/>
          </p:nvSpPr>
          <p:spPr bwMode="auto">
            <a:xfrm>
              <a:off x="5451681" y="2141112"/>
              <a:ext cx="371455" cy="281032"/>
            </a:xfrm>
            <a:custGeom>
              <a:avLst/>
              <a:gdLst>
                <a:gd name="T0" fmla="*/ 4 w 113"/>
                <a:gd name="T1" fmla="*/ 74 h 85"/>
                <a:gd name="T2" fmla="*/ 11 w 113"/>
                <a:gd name="T3" fmla="*/ 74 h 85"/>
                <a:gd name="T4" fmla="*/ 14 w 113"/>
                <a:gd name="T5" fmla="*/ 82 h 85"/>
                <a:gd name="T6" fmla="*/ 20 w 113"/>
                <a:gd name="T7" fmla="*/ 83 h 85"/>
                <a:gd name="T8" fmla="*/ 22 w 113"/>
                <a:gd name="T9" fmla="*/ 85 h 85"/>
                <a:gd name="T10" fmla="*/ 39 w 113"/>
                <a:gd name="T11" fmla="*/ 85 h 85"/>
                <a:gd name="T12" fmla="*/ 38 w 113"/>
                <a:gd name="T13" fmla="*/ 83 h 85"/>
                <a:gd name="T14" fmla="*/ 26 w 113"/>
                <a:gd name="T15" fmla="*/ 68 h 85"/>
                <a:gd name="T16" fmla="*/ 53 w 113"/>
                <a:gd name="T17" fmla="*/ 35 h 85"/>
                <a:gd name="T18" fmla="*/ 64 w 113"/>
                <a:gd name="T19" fmla="*/ 29 h 85"/>
                <a:gd name="T20" fmla="*/ 69 w 113"/>
                <a:gd name="T21" fmla="*/ 23 h 85"/>
                <a:gd name="T22" fmla="*/ 90 w 113"/>
                <a:gd name="T23" fmla="*/ 18 h 85"/>
                <a:gd name="T24" fmla="*/ 113 w 113"/>
                <a:gd name="T25" fmla="*/ 6 h 85"/>
                <a:gd name="T26" fmla="*/ 104 w 113"/>
                <a:gd name="T27" fmla="*/ 0 h 85"/>
                <a:gd name="T28" fmla="*/ 70 w 113"/>
                <a:gd name="T29" fmla="*/ 13 h 85"/>
                <a:gd name="T30" fmla="*/ 63 w 113"/>
                <a:gd name="T31" fmla="*/ 10 h 85"/>
                <a:gd name="T32" fmla="*/ 56 w 113"/>
                <a:gd name="T33" fmla="*/ 13 h 85"/>
                <a:gd name="T34" fmla="*/ 36 w 113"/>
                <a:gd name="T35" fmla="*/ 24 h 85"/>
                <a:gd name="T36" fmla="*/ 27 w 113"/>
                <a:gd name="T37" fmla="*/ 26 h 85"/>
                <a:gd name="T38" fmla="*/ 24 w 113"/>
                <a:gd name="T39" fmla="*/ 28 h 85"/>
                <a:gd name="T40" fmla="*/ 26 w 113"/>
                <a:gd name="T41" fmla="*/ 32 h 85"/>
                <a:gd name="T42" fmla="*/ 14 w 113"/>
                <a:gd name="T43" fmla="*/ 46 h 85"/>
                <a:gd name="T44" fmla="*/ 17 w 113"/>
                <a:gd name="T45" fmla="*/ 50 h 85"/>
                <a:gd name="T46" fmla="*/ 6 w 113"/>
                <a:gd name="T47" fmla="*/ 57 h 85"/>
                <a:gd name="T48" fmla="*/ 6 w 113"/>
                <a:gd name="T49" fmla="*/ 60 h 85"/>
                <a:gd name="T50" fmla="*/ 0 w 113"/>
                <a:gd name="T51" fmla="*/ 69 h 85"/>
                <a:gd name="T52" fmla="*/ 4 w 113"/>
                <a:gd name="T53" fmla="*/ 7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85">
                  <a:moveTo>
                    <a:pt x="4" y="74"/>
                  </a:moveTo>
                  <a:cubicBezTo>
                    <a:pt x="4" y="74"/>
                    <a:pt x="10" y="74"/>
                    <a:pt x="11" y="74"/>
                  </a:cubicBezTo>
                  <a:cubicBezTo>
                    <a:pt x="15" y="75"/>
                    <a:pt x="13" y="79"/>
                    <a:pt x="14" y="82"/>
                  </a:cubicBezTo>
                  <a:cubicBezTo>
                    <a:pt x="15" y="83"/>
                    <a:pt x="18" y="83"/>
                    <a:pt x="20" y="83"/>
                  </a:cubicBezTo>
                  <a:cubicBezTo>
                    <a:pt x="21" y="83"/>
                    <a:pt x="21" y="85"/>
                    <a:pt x="22" y="85"/>
                  </a:cubicBezTo>
                  <a:cubicBezTo>
                    <a:pt x="39" y="85"/>
                    <a:pt x="39" y="85"/>
                    <a:pt x="39" y="85"/>
                  </a:cubicBezTo>
                  <a:cubicBezTo>
                    <a:pt x="39" y="81"/>
                    <a:pt x="39" y="83"/>
                    <a:pt x="38" y="83"/>
                  </a:cubicBezTo>
                  <a:cubicBezTo>
                    <a:pt x="33" y="79"/>
                    <a:pt x="26" y="76"/>
                    <a:pt x="26" y="68"/>
                  </a:cubicBezTo>
                  <a:cubicBezTo>
                    <a:pt x="26" y="53"/>
                    <a:pt x="42" y="38"/>
                    <a:pt x="53" y="35"/>
                  </a:cubicBezTo>
                  <a:cubicBezTo>
                    <a:pt x="57" y="34"/>
                    <a:pt x="58" y="29"/>
                    <a:pt x="64" y="29"/>
                  </a:cubicBezTo>
                  <a:cubicBezTo>
                    <a:pt x="67" y="29"/>
                    <a:pt x="68" y="24"/>
                    <a:pt x="69" y="23"/>
                  </a:cubicBezTo>
                  <a:cubicBezTo>
                    <a:pt x="77" y="20"/>
                    <a:pt x="82" y="21"/>
                    <a:pt x="90" y="18"/>
                  </a:cubicBezTo>
                  <a:cubicBezTo>
                    <a:pt x="96" y="15"/>
                    <a:pt x="113" y="14"/>
                    <a:pt x="113" y="6"/>
                  </a:cubicBezTo>
                  <a:cubicBezTo>
                    <a:pt x="113" y="3"/>
                    <a:pt x="107" y="0"/>
                    <a:pt x="104" y="0"/>
                  </a:cubicBezTo>
                  <a:cubicBezTo>
                    <a:pt x="93" y="0"/>
                    <a:pt x="82" y="13"/>
                    <a:pt x="70" y="13"/>
                  </a:cubicBezTo>
                  <a:cubicBezTo>
                    <a:pt x="68" y="13"/>
                    <a:pt x="66" y="10"/>
                    <a:pt x="63" y="10"/>
                  </a:cubicBezTo>
                  <a:cubicBezTo>
                    <a:pt x="59" y="10"/>
                    <a:pt x="59" y="13"/>
                    <a:pt x="56" y="13"/>
                  </a:cubicBezTo>
                  <a:cubicBezTo>
                    <a:pt x="48" y="13"/>
                    <a:pt x="41" y="24"/>
                    <a:pt x="36" y="24"/>
                  </a:cubicBezTo>
                  <a:cubicBezTo>
                    <a:pt x="32" y="24"/>
                    <a:pt x="30" y="26"/>
                    <a:pt x="27" y="26"/>
                  </a:cubicBezTo>
                  <a:cubicBezTo>
                    <a:pt x="25" y="26"/>
                    <a:pt x="24" y="27"/>
                    <a:pt x="24" y="28"/>
                  </a:cubicBezTo>
                  <a:cubicBezTo>
                    <a:pt x="24" y="29"/>
                    <a:pt x="26" y="30"/>
                    <a:pt x="26" y="32"/>
                  </a:cubicBezTo>
                  <a:cubicBezTo>
                    <a:pt x="26" y="38"/>
                    <a:pt x="14" y="42"/>
                    <a:pt x="14" y="46"/>
                  </a:cubicBezTo>
                  <a:cubicBezTo>
                    <a:pt x="14" y="47"/>
                    <a:pt x="17" y="48"/>
                    <a:pt x="17" y="50"/>
                  </a:cubicBezTo>
                  <a:cubicBezTo>
                    <a:pt x="14" y="51"/>
                    <a:pt x="6" y="53"/>
                    <a:pt x="6" y="57"/>
                  </a:cubicBezTo>
                  <a:cubicBezTo>
                    <a:pt x="6" y="59"/>
                    <a:pt x="6" y="60"/>
                    <a:pt x="6" y="60"/>
                  </a:cubicBezTo>
                  <a:cubicBezTo>
                    <a:pt x="6" y="64"/>
                    <a:pt x="0" y="64"/>
                    <a:pt x="0" y="69"/>
                  </a:cubicBezTo>
                  <a:cubicBezTo>
                    <a:pt x="0" y="72"/>
                    <a:pt x="4" y="74"/>
                    <a:pt x="4" y="7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4" name="Freeform 66">
              <a:extLst>
                <a:ext uri="{FF2B5EF4-FFF2-40B4-BE49-F238E27FC236}">
                  <a16:creationId xmlns:a16="http://schemas.microsoft.com/office/drawing/2014/main" id="{61D4442D-B4F0-BAA3-01A8-A82C277B039F}"/>
                </a:ext>
              </a:extLst>
            </p:cNvPr>
            <p:cNvSpPr>
              <a:spLocks noEditPoints="1"/>
            </p:cNvSpPr>
            <p:nvPr/>
          </p:nvSpPr>
          <p:spPr bwMode="auto">
            <a:xfrm>
              <a:off x="3999250" y="2116069"/>
              <a:ext cx="4397637" cy="2918841"/>
            </a:xfrm>
            <a:custGeom>
              <a:avLst/>
              <a:gdLst>
                <a:gd name="T0" fmla="*/ 975 w 1336"/>
                <a:gd name="T1" fmla="*/ 81 h 886"/>
                <a:gd name="T2" fmla="*/ 782 w 1336"/>
                <a:gd name="T3" fmla="*/ 0 h 886"/>
                <a:gd name="T4" fmla="*/ 587 w 1336"/>
                <a:gd name="T5" fmla="*/ 119 h 886"/>
                <a:gd name="T6" fmla="*/ 391 w 1336"/>
                <a:gd name="T7" fmla="*/ 128 h 886"/>
                <a:gd name="T8" fmla="*/ 294 w 1336"/>
                <a:gd name="T9" fmla="*/ 97 h 886"/>
                <a:gd name="T10" fmla="*/ 254 w 1336"/>
                <a:gd name="T11" fmla="*/ 90 h 886"/>
                <a:gd name="T12" fmla="*/ 220 w 1336"/>
                <a:gd name="T13" fmla="*/ 114 h 886"/>
                <a:gd name="T14" fmla="*/ 191 w 1336"/>
                <a:gd name="T15" fmla="*/ 142 h 886"/>
                <a:gd name="T16" fmla="*/ 146 w 1336"/>
                <a:gd name="T17" fmla="*/ 215 h 886"/>
                <a:gd name="T18" fmla="*/ 219 w 1336"/>
                <a:gd name="T19" fmla="*/ 230 h 886"/>
                <a:gd name="T20" fmla="*/ 261 w 1336"/>
                <a:gd name="T21" fmla="*/ 145 h 886"/>
                <a:gd name="T22" fmla="*/ 297 w 1336"/>
                <a:gd name="T23" fmla="*/ 203 h 886"/>
                <a:gd name="T24" fmla="*/ 214 w 1336"/>
                <a:gd name="T25" fmla="*/ 256 h 886"/>
                <a:gd name="T26" fmla="*/ 179 w 1336"/>
                <a:gd name="T27" fmla="*/ 239 h 886"/>
                <a:gd name="T28" fmla="*/ 153 w 1336"/>
                <a:gd name="T29" fmla="*/ 265 h 886"/>
                <a:gd name="T30" fmla="*/ 103 w 1336"/>
                <a:gd name="T31" fmla="*/ 304 h 886"/>
                <a:gd name="T32" fmla="*/ 105 w 1336"/>
                <a:gd name="T33" fmla="*/ 332 h 886"/>
                <a:gd name="T34" fmla="*/ 53 w 1336"/>
                <a:gd name="T35" fmla="*/ 379 h 886"/>
                <a:gd name="T36" fmla="*/ 112 w 1336"/>
                <a:gd name="T37" fmla="*/ 384 h 886"/>
                <a:gd name="T38" fmla="*/ 200 w 1336"/>
                <a:gd name="T39" fmla="*/ 367 h 886"/>
                <a:gd name="T40" fmla="*/ 219 w 1336"/>
                <a:gd name="T41" fmla="*/ 366 h 886"/>
                <a:gd name="T42" fmla="*/ 206 w 1336"/>
                <a:gd name="T43" fmla="*/ 337 h 886"/>
                <a:gd name="T44" fmla="*/ 255 w 1336"/>
                <a:gd name="T45" fmla="*/ 401 h 886"/>
                <a:gd name="T46" fmla="*/ 255 w 1336"/>
                <a:gd name="T47" fmla="*/ 374 h 886"/>
                <a:gd name="T48" fmla="*/ 295 w 1336"/>
                <a:gd name="T49" fmla="*/ 340 h 886"/>
                <a:gd name="T50" fmla="*/ 346 w 1336"/>
                <a:gd name="T51" fmla="*/ 333 h 886"/>
                <a:gd name="T52" fmla="*/ 278 w 1336"/>
                <a:gd name="T53" fmla="*/ 377 h 886"/>
                <a:gd name="T54" fmla="*/ 333 w 1336"/>
                <a:gd name="T55" fmla="*/ 399 h 886"/>
                <a:gd name="T56" fmla="*/ 324 w 1336"/>
                <a:gd name="T57" fmla="*/ 441 h 886"/>
                <a:gd name="T58" fmla="*/ 197 w 1336"/>
                <a:gd name="T59" fmla="*/ 425 h 886"/>
                <a:gd name="T60" fmla="*/ 140 w 1336"/>
                <a:gd name="T61" fmla="*/ 397 h 886"/>
                <a:gd name="T62" fmla="*/ 5 w 1336"/>
                <a:gd name="T63" fmla="*/ 507 h 886"/>
                <a:gd name="T64" fmla="*/ 84 w 1336"/>
                <a:gd name="T65" fmla="*/ 617 h 886"/>
                <a:gd name="T66" fmla="*/ 191 w 1336"/>
                <a:gd name="T67" fmla="*/ 694 h 886"/>
                <a:gd name="T68" fmla="*/ 232 w 1336"/>
                <a:gd name="T69" fmla="*/ 881 h 886"/>
                <a:gd name="T70" fmla="*/ 337 w 1336"/>
                <a:gd name="T71" fmla="*/ 812 h 886"/>
                <a:gd name="T72" fmla="*/ 369 w 1336"/>
                <a:gd name="T73" fmla="*/ 672 h 886"/>
                <a:gd name="T74" fmla="*/ 365 w 1336"/>
                <a:gd name="T75" fmla="*/ 547 h 886"/>
                <a:gd name="T76" fmla="*/ 345 w 1336"/>
                <a:gd name="T77" fmla="*/ 476 h 886"/>
                <a:gd name="T78" fmla="*/ 389 w 1336"/>
                <a:gd name="T79" fmla="*/ 564 h 886"/>
                <a:gd name="T80" fmla="*/ 482 w 1336"/>
                <a:gd name="T81" fmla="*/ 518 h 886"/>
                <a:gd name="T82" fmla="*/ 440 w 1336"/>
                <a:gd name="T83" fmla="*/ 475 h 886"/>
                <a:gd name="T84" fmla="*/ 473 w 1336"/>
                <a:gd name="T85" fmla="*/ 469 h 886"/>
                <a:gd name="T86" fmla="*/ 557 w 1336"/>
                <a:gd name="T87" fmla="*/ 497 h 886"/>
                <a:gd name="T88" fmla="*/ 577 w 1336"/>
                <a:gd name="T89" fmla="*/ 524 h 886"/>
                <a:gd name="T90" fmla="*/ 621 w 1336"/>
                <a:gd name="T91" fmla="*/ 581 h 886"/>
                <a:gd name="T92" fmla="*/ 676 w 1336"/>
                <a:gd name="T93" fmla="*/ 503 h 886"/>
                <a:gd name="T94" fmla="*/ 736 w 1336"/>
                <a:gd name="T95" fmla="*/ 539 h 886"/>
                <a:gd name="T96" fmla="*/ 758 w 1336"/>
                <a:gd name="T97" fmla="*/ 620 h 886"/>
                <a:gd name="T98" fmla="*/ 748 w 1336"/>
                <a:gd name="T99" fmla="*/ 582 h 886"/>
                <a:gd name="T100" fmla="*/ 789 w 1336"/>
                <a:gd name="T101" fmla="*/ 592 h 886"/>
                <a:gd name="T102" fmla="*/ 819 w 1336"/>
                <a:gd name="T103" fmla="*/ 513 h 886"/>
                <a:gd name="T104" fmla="*/ 889 w 1336"/>
                <a:gd name="T105" fmla="*/ 426 h 886"/>
                <a:gd name="T106" fmla="*/ 878 w 1336"/>
                <a:gd name="T107" fmla="*/ 394 h 886"/>
                <a:gd name="T108" fmla="*/ 916 w 1336"/>
                <a:gd name="T109" fmla="*/ 387 h 886"/>
                <a:gd name="T110" fmla="*/ 928 w 1336"/>
                <a:gd name="T111" fmla="*/ 417 h 886"/>
                <a:gd name="T112" fmla="*/ 1016 w 1336"/>
                <a:gd name="T113" fmla="*/ 301 h 886"/>
                <a:gd name="T114" fmla="*/ 1145 w 1336"/>
                <a:gd name="T115" fmla="*/ 186 h 886"/>
                <a:gd name="T116" fmla="*/ 1200 w 1336"/>
                <a:gd name="T117" fmla="*/ 204 h 886"/>
                <a:gd name="T118" fmla="*/ 335 w 1336"/>
                <a:gd name="T119" fmla="*/ 450 h 886"/>
                <a:gd name="T120" fmla="*/ 459 w 1336"/>
                <a:gd name="T121" fmla="*/ 398 h 886"/>
                <a:gd name="T122" fmla="*/ 417 w 1336"/>
                <a:gd name="T123" fmla="*/ 326 h 886"/>
                <a:gd name="T124" fmla="*/ 513 w 1336"/>
                <a:gd name="T125" fmla="*/ 409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6" h="886">
                  <a:moveTo>
                    <a:pt x="1289" y="117"/>
                  </a:moveTo>
                  <a:cubicBezTo>
                    <a:pt x="1271" y="107"/>
                    <a:pt x="1247" y="95"/>
                    <a:pt x="1221" y="95"/>
                  </a:cubicBezTo>
                  <a:cubicBezTo>
                    <a:pt x="1214" y="95"/>
                    <a:pt x="1209" y="97"/>
                    <a:pt x="1209" y="100"/>
                  </a:cubicBezTo>
                  <a:cubicBezTo>
                    <a:pt x="1216" y="122"/>
                    <a:pt x="1199" y="100"/>
                    <a:pt x="1195" y="100"/>
                  </a:cubicBezTo>
                  <a:cubicBezTo>
                    <a:pt x="1143" y="99"/>
                    <a:pt x="1143" y="99"/>
                    <a:pt x="1143" y="99"/>
                  </a:cubicBezTo>
                  <a:cubicBezTo>
                    <a:pt x="1140" y="87"/>
                    <a:pt x="1132" y="83"/>
                    <a:pt x="1117" y="83"/>
                  </a:cubicBezTo>
                  <a:cubicBezTo>
                    <a:pt x="1108" y="83"/>
                    <a:pt x="1095" y="86"/>
                    <a:pt x="1090" y="82"/>
                  </a:cubicBezTo>
                  <a:cubicBezTo>
                    <a:pt x="1086" y="78"/>
                    <a:pt x="1086" y="73"/>
                    <a:pt x="1079" y="70"/>
                  </a:cubicBezTo>
                  <a:cubicBezTo>
                    <a:pt x="1065" y="66"/>
                    <a:pt x="1050" y="63"/>
                    <a:pt x="1033" y="63"/>
                  </a:cubicBezTo>
                  <a:cubicBezTo>
                    <a:pt x="1015" y="63"/>
                    <a:pt x="1012" y="73"/>
                    <a:pt x="1011" y="81"/>
                  </a:cubicBezTo>
                  <a:cubicBezTo>
                    <a:pt x="994" y="81"/>
                    <a:pt x="986" y="81"/>
                    <a:pt x="975" y="81"/>
                  </a:cubicBezTo>
                  <a:cubicBezTo>
                    <a:pt x="969" y="81"/>
                    <a:pt x="968" y="76"/>
                    <a:pt x="960" y="75"/>
                  </a:cubicBezTo>
                  <a:cubicBezTo>
                    <a:pt x="959" y="78"/>
                    <a:pt x="958" y="85"/>
                    <a:pt x="954" y="85"/>
                  </a:cubicBezTo>
                  <a:cubicBezTo>
                    <a:pt x="945" y="85"/>
                    <a:pt x="941" y="73"/>
                    <a:pt x="941" y="67"/>
                  </a:cubicBezTo>
                  <a:cubicBezTo>
                    <a:pt x="941" y="66"/>
                    <a:pt x="959" y="55"/>
                    <a:pt x="913" y="51"/>
                  </a:cubicBezTo>
                  <a:cubicBezTo>
                    <a:pt x="907" y="51"/>
                    <a:pt x="903" y="53"/>
                    <a:pt x="903" y="61"/>
                  </a:cubicBezTo>
                  <a:cubicBezTo>
                    <a:pt x="879" y="61"/>
                    <a:pt x="879" y="61"/>
                    <a:pt x="879" y="61"/>
                  </a:cubicBezTo>
                  <a:cubicBezTo>
                    <a:pt x="871" y="57"/>
                    <a:pt x="832" y="54"/>
                    <a:pt x="827" y="45"/>
                  </a:cubicBezTo>
                  <a:cubicBezTo>
                    <a:pt x="797" y="70"/>
                    <a:pt x="804" y="54"/>
                    <a:pt x="804" y="54"/>
                  </a:cubicBezTo>
                  <a:cubicBezTo>
                    <a:pt x="811" y="45"/>
                    <a:pt x="879" y="25"/>
                    <a:pt x="823" y="13"/>
                  </a:cubicBezTo>
                  <a:cubicBezTo>
                    <a:pt x="799" y="13"/>
                    <a:pt x="799" y="13"/>
                    <a:pt x="799" y="13"/>
                  </a:cubicBezTo>
                  <a:cubicBezTo>
                    <a:pt x="797" y="5"/>
                    <a:pt x="792" y="0"/>
                    <a:pt x="782" y="0"/>
                  </a:cubicBezTo>
                  <a:cubicBezTo>
                    <a:pt x="770" y="0"/>
                    <a:pt x="766" y="9"/>
                    <a:pt x="760" y="14"/>
                  </a:cubicBezTo>
                  <a:cubicBezTo>
                    <a:pt x="755" y="17"/>
                    <a:pt x="726" y="29"/>
                    <a:pt x="728" y="18"/>
                  </a:cubicBezTo>
                  <a:cubicBezTo>
                    <a:pt x="721" y="21"/>
                    <a:pt x="689" y="23"/>
                    <a:pt x="672" y="38"/>
                  </a:cubicBezTo>
                  <a:cubicBezTo>
                    <a:pt x="669" y="41"/>
                    <a:pt x="668" y="50"/>
                    <a:pt x="662" y="50"/>
                  </a:cubicBezTo>
                  <a:cubicBezTo>
                    <a:pt x="655" y="50"/>
                    <a:pt x="627" y="47"/>
                    <a:pt x="627" y="60"/>
                  </a:cubicBezTo>
                  <a:cubicBezTo>
                    <a:pt x="627" y="63"/>
                    <a:pt x="629" y="66"/>
                    <a:pt x="630" y="69"/>
                  </a:cubicBezTo>
                  <a:cubicBezTo>
                    <a:pt x="625" y="73"/>
                    <a:pt x="623" y="69"/>
                    <a:pt x="608" y="69"/>
                  </a:cubicBezTo>
                  <a:cubicBezTo>
                    <a:pt x="594" y="87"/>
                    <a:pt x="595" y="67"/>
                    <a:pt x="592" y="63"/>
                  </a:cubicBezTo>
                  <a:cubicBezTo>
                    <a:pt x="591" y="70"/>
                    <a:pt x="586" y="73"/>
                    <a:pt x="580" y="76"/>
                  </a:cubicBezTo>
                  <a:cubicBezTo>
                    <a:pt x="582" y="83"/>
                    <a:pt x="592" y="89"/>
                    <a:pt x="585" y="97"/>
                  </a:cubicBezTo>
                  <a:cubicBezTo>
                    <a:pt x="580" y="102"/>
                    <a:pt x="594" y="119"/>
                    <a:pt x="587" y="119"/>
                  </a:cubicBezTo>
                  <a:cubicBezTo>
                    <a:pt x="577" y="119"/>
                    <a:pt x="575" y="84"/>
                    <a:pt x="575" y="77"/>
                  </a:cubicBezTo>
                  <a:cubicBezTo>
                    <a:pt x="575" y="70"/>
                    <a:pt x="587" y="66"/>
                    <a:pt x="568" y="63"/>
                  </a:cubicBezTo>
                  <a:cubicBezTo>
                    <a:pt x="558" y="61"/>
                    <a:pt x="540" y="77"/>
                    <a:pt x="540" y="85"/>
                  </a:cubicBezTo>
                  <a:cubicBezTo>
                    <a:pt x="540" y="96"/>
                    <a:pt x="544" y="102"/>
                    <a:pt x="550" y="108"/>
                  </a:cubicBezTo>
                  <a:cubicBezTo>
                    <a:pt x="562" y="128"/>
                    <a:pt x="532" y="106"/>
                    <a:pt x="521" y="103"/>
                  </a:cubicBezTo>
                  <a:cubicBezTo>
                    <a:pt x="490" y="95"/>
                    <a:pt x="500" y="105"/>
                    <a:pt x="500" y="107"/>
                  </a:cubicBezTo>
                  <a:cubicBezTo>
                    <a:pt x="499" y="124"/>
                    <a:pt x="492" y="110"/>
                    <a:pt x="487" y="110"/>
                  </a:cubicBezTo>
                  <a:cubicBezTo>
                    <a:pt x="480" y="110"/>
                    <a:pt x="466" y="120"/>
                    <a:pt x="456" y="115"/>
                  </a:cubicBezTo>
                  <a:cubicBezTo>
                    <a:pt x="451" y="101"/>
                    <a:pt x="417" y="132"/>
                    <a:pt x="408" y="132"/>
                  </a:cubicBezTo>
                  <a:cubicBezTo>
                    <a:pt x="405" y="132"/>
                    <a:pt x="401" y="130"/>
                    <a:pt x="402" y="127"/>
                  </a:cubicBezTo>
                  <a:cubicBezTo>
                    <a:pt x="406" y="118"/>
                    <a:pt x="401" y="98"/>
                    <a:pt x="391" y="128"/>
                  </a:cubicBezTo>
                  <a:cubicBezTo>
                    <a:pt x="391" y="130"/>
                    <a:pt x="395" y="131"/>
                    <a:pt x="395" y="135"/>
                  </a:cubicBezTo>
                  <a:cubicBezTo>
                    <a:pt x="395" y="143"/>
                    <a:pt x="383" y="138"/>
                    <a:pt x="376" y="140"/>
                  </a:cubicBezTo>
                  <a:cubicBezTo>
                    <a:pt x="370" y="142"/>
                    <a:pt x="375" y="163"/>
                    <a:pt x="347" y="152"/>
                  </a:cubicBezTo>
                  <a:cubicBezTo>
                    <a:pt x="347" y="161"/>
                    <a:pt x="347" y="161"/>
                    <a:pt x="347" y="161"/>
                  </a:cubicBezTo>
                  <a:cubicBezTo>
                    <a:pt x="335" y="160"/>
                    <a:pt x="336" y="146"/>
                    <a:pt x="331" y="140"/>
                  </a:cubicBezTo>
                  <a:cubicBezTo>
                    <a:pt x="341" y="140"/>
                    <a:pt x="346" y="139"/>
                    <a:pt x="356" y="142"/>
                  </a:cubicBezTo>
                  <a:cubicBezTo>
                    <a:pt x="368" y="145"/>
                    <a:pt x="394" y="129"/>
                    <a:pt x="355" y="117"/>
                  </a:cubicBezTo>
                  <a:cubicBezTo>
                    <a:pt x="344" y="113"/>
                    <a:pt x="319" y="101"/>
                    <a:pt x="312" y="101"/>
                  </a:cubicBezTo>
                  <a:cubicBezTo>
                    <a:pt x="311" y="101"/>
                    <a:pt x="311" y="100"/>
                    <a:pt x="306" y="101"/>
                  </a:cubicBezTo>
                  <a:cubicBezTo>
                    <a:pt x="305" y="101"/>
                    <a:pt x="300" y="100"/>
                    <a:pt x="298" y="100"/>
                  </a:cubicBezTo>
                  <a:cubicBezTo>
                    <a:pt x="298" y="99"/>
                    <a:pt x="297" y="98"/>
                    <a:pt x="294" y="97"/>
                  </a:cubicBezTo>
                  <a:cubicBezTo>
                    <a:pt x="300" y="95"/>
                    <a:pt x="301" y="97"/>
                    <a:pt x="303" y="91"/>
                  </a:cubicBezTo>
                  <a:cubicBezTo>
                    <a:pt x="302" y="90"/>
                    <a:pt x="297" y="87"/>
                    <a:pt x="295" y="87"/>
                  </a:cubicBezTo>
                  <a:cubicBezTo>
                    <a:pt x="294" y="87"/>
                    <a:pt x="293" y="89"/>
                    <a:pt x="292" y="91"/>
                  </a:cubicBezTo>
                  <a:cubicBezTo>
                    <a:pt x="290" y="91"/>
                    <a:pt x="290" y="89"/>
                    <a:pt x="290" y="86"/>
                  </a:cubicBezTo>
                  <a:cubicBezTo>
                    <a:pt x="286" y="88"/>
                    <a:pt x="284" y="89"/>
                    <a:pt x="281" y="92"/>
                  </a:cubicBezTo>
                  <a:cubicBezTo>
                    <a:pt x="281" y="91"/>
                    <a:pt x="281" y="90"/>
                    <a:pt x="280" y="88"/>
                  </a:cubicBezTo>
                  <a:cubicBezTo>
                    <a:pt x="276" y="90"/>
                    <a:pt x="275" y="95"/>
                    <a:pt x="270" y="95"/>
                  </a:cubicBezTo>
                  <a:cubicBezTo>
                    <a:pt x="271" y="92"/>
                    <a:pt x="275" y="91"/>
                    <a:pt x="275" y="87"/>
                  </a:cubicBezTo>
                  <a:cubicBezTo>
                    <a:pt x="275" y="85"/>
                    <a:pt x="266" y="90"/>
                    <a:pt x="263" y="90"/>
                  </a:cubicBezTo>
                  <a:cubicBezTo>
                    <a:pt x="261" y="90"/>
                    <a:pt x="260" y="88"/>
                    <a:pt x="258" y="87"/>
                  </a:cubicBezTo>
                  <a:cubicBezTo>
                    <a:pt x="258" y="88"/>
                    <a:pt x="254" y="89"/>
                    <a:pt x="254" y="90"/>
                  </a:cubicBezTo>
                  <a:cubicBezTo>
                    <a:pt x="254" y="92"/>
                    <a:pt x="256" y="92"/>
                    <a:pt x="257" y="93"/>
                  </a:cubicBezTo>
                  <a:cubicBezTo>
                    <a:pt x="253" y="95"/>
                    <a:pt x="247" y="94"/>
                    <a:pt x="247" y="99"/>
                  </a:cubicBezTo>
                  <a:cubicBezTo>
                    <a:pt x="247" y="95"/>
                    <a:pt x="247" y="95"/>
                    <a:pt x="247" y="95"/>
                  </a:cubicBezTo>
                  <a:cubicBezTo>
                    <a:pt x="243" y="96"/>
                    <a:pt x="239" y="101"/>
                    <a:pt x="239" y="102"/>
                  </a:cubicBezTo>
                  <a:cubicBezTo>
                    <a:pt x="239" y="99"/>
                    <a:pt x="239" y="99"/>
                    <a:pt x="239" y="99"/>
                  </a:cubicBezTo>
                  <a:cubicBezTo>
                    <a:pt x="235" y="100"/>
                    <a:pt x="231" y="99"/>
                    <a:pt x="229" y="102"/>
                  </a:cubicBezTo>
                  <a:cubicBezTo>
                    <a:pt x="230" y="102"/>
                    <a:pt x="229" y="102"/>
                    <a:pt x="230" y="103"/>
                  </a:cubicBezTo>
                  <a:cubicBezTo>
                    <a:pt x="228" y="104"/>
                    <a:pt x="227" y="104"/>
                    <a:pt x="225" y="104"/>
                  </a:cubicBezTo>
                  <a:cubicBezTo>
                    <a:pt x="223" y="104"/>
                    <a:pt x="221" y="106"/>
                    <a:pt x="220" y="107"/>
                  </a:cubicBezTo>
                  <a:cubicBezTo>
                    <a:pt x="222" y="107"/>
                    <a:pt x="222" y="107"/>
                    <a:pt x="224" y="108"/>
                  </a:cubicBezTo>
                  <a:cubicBezTo>
                    <a:pt x="223" y="108"/>
                    <a:pt x="221" y="114"/>
                    <a:pt x="220" y="114"/>
                  </a:cubicBezTo>
                  <a:cubicBezTo>
                    <a:pt x="217" y="114"/>
                    <a:pt x="216" y="111"/>
                    <a:pt x="212" y="111"/>
                  </a:cubicBezTo>
                  <a:cubicBezTo>
                    <a:pt x="213" y="110"/>
                    <a:pt x="213" y="109"/>
                    <a:pt x="211" y="107"/>
                  </a:cubicBezTo>
                  <a:cubicBezTo>
                    <a:pt x="211" y="108"/>
                    <a:pt x="210" y="109"/>
                    <a:pt x="209" y="110"/>
                  </a:cubicBezTo>
                  <a:cubicBezTo>
                    <a:pt x="209" y="110"/>
                    <a:pt x="208" y="109"/>
                    <a:pt x="208" y="109"/>
                  </a:cubicBezTo>
                  <a:cubicBezTo>
                    <a:pt x="206" y="109"/>
                    <a:pt x="205" y="111"/>
                    <a:pt x="204" y="113"/>
                  </a:cubicBezTo>
                  <a:cubicBezTo>
                    <a:pt x="204" y="113"/>
                    <a:pt x="206" y="114"/>
                    <a:pt x="208" y="114"/>
                  </a:cubicBezTo>
                  <a:cubicBezTo>
                    <a:pt x="207" y="114"/>
                    <a:pt x="204" y="115"/>
                    <a:pt x="203" y="117"/>
                  </a:cubicBezTo>
                  <a:cubicBezTo>
                    <a:pt x="208" y="117"/>
                    <a:pt x="211" y="114"/>
                    <a:pt x="216" y="113"/>
                  </a:cubicBezTo>
                  <a:cubicBezTo>
                    <a:pt x="215" y="118"/>
                    <a:pt x="209" y="125"/>
                    <a:pt x="204" y="127"/>
                  </a:cubicBezTo>
                  <a:cubicBezTo>
                    <a:pt x="199" y="129"/>
                    <a:pt x="196" y="132"/>
                    <a:pt x="193" y="137"/>
                  </a:cubicBezTo>
                  <a:cubicBezTo>
                    <a:pt x="193" y="137"/>
                    <a:pt x="191" y="142"/>
                    <a:pt x="191" y="142"/>
                  </a:cubicBezTo>
                  <a:cubicBezTo>
                    <a:pt x="189" y="142"/>
                    <a:pt x="190" y="149"/>
                    <a:pt x="187" y="151"/>
                  </a:cubicBezTo>
                  <a:cubicBezTo>
                    <a:pt x="180" y="156"/>
                    <a:pt x="176" y="164"/>
                    <a:pt x="166" y="167"/>
                  </a:cubicBezTo>
                  <a:cubicBezTo>
                    <a:pt x="169" y="167"/>
                    <a:pt x="169" y="168"/>
                    <a:pt x="172" y="168"/>
                  </a:cubicBezTo>
                  <a:cubicBezTo>
                    <a:pt x="164" y="168"/>
                    <a:pt x="163" y="173"/>
                    <a:pt x="159" y="174"/>
                  </a:cubicBezTo>
                  <a:cubicBezTo>
                    <a:pt x="154" y="175"/>
                    <a:pt x="151" y="178"/>
                    <a:pt x="149" y="182"/>
                  </a:cubicBezTo>
                  <a:cubicBezTo>
                    <a:pt x="147" y="184"/>
                    <a:pt x="144" y="184"/>
                    <a:pt x="144" y="187"/>
                  </a:cubicBezTo>
                  <a:cubicBezTo>
                    <a:pt x="144" y="194"/>
                    <a:pt x="144" y="199"/>
                    <a:pt x="147" y="203"/>
                  </a:cubicBezTo>
                  <a:cubicBezTo>
                    <a:pt x="146" y="205"/>
                    <a:pt x="144" y="208"/>
                    <a:pt x="144" y="209"/>
                  </a:cubicBezTo>
                  <a:cubicBezTo>
                    <a:pt x="147" y="208"/>
                    <a:pt x="147" y="208"/>
                    <a:pt x="151" y="208"/>
                  </a:cubicBezTo>
                  <a:cubicBezTo>
                    <a:pt x="151" y="211"/>
                    <a:pt x="151" y="211"/>
                    <a:pt x="151" y="211"/>
                  </a:cubicBezTo>
                  <a:cubicBezTo>
                    <a:pt x="147" y="212"/>
                    <a:pt x="146" y="213"/>
                    <a:pt x="146" y="215"/>
                  </a:cubicBezTo>
                  <a:cubicBezTo>
                    <a:pt x="146" y="216"/>
                    <a:pt x="155" y="221"/>
                    <a:pt x="156" y="221"/>
                  </a:cubicBezTo>
                  <a:cubicBezTo>
                    <a:pt x="166" y="221"/>
                    <a:pt x="173" y="213"/>
                    <a:pt x="178" y="206"/>
                  </a:cubicBezTo>
                  <a:cubicBezTo>
                    <a:pt x="179" y="208"/>
                    <a:pt x="180" y="210"/>
                    <a:pt x="182" y="211"/>
                  </a:cubicBezTo>
                  <a:cubicBezTo>
                    <a:pt x="182" y="212"/>
                    <a:pt x="181" y="213"/>
                    <a:pt x="181" y="214"/>
                  </a:cubicBezTo>
                  <a:cubicBezTo>
                    <a:pt x="181" y="219"/>
                    <a:pt x="184" y="219"/>
                    <a:pt x="186" y="223"/>
                  </a:cubicBezTo>
                  <a:cubicBezTo>
                    <a:pt x="187" y="228"/>
                    <a:pt x="187" y="231"/>
                    <a:pt x="191" y="235"/>
                  </a:cubicBezTo>
                  <a:cubicBezTo>
                    <a:pt x="191" y="236"/>
                    <a:pt x="190" y="236"/>
                    <a:pt x="190" y="237"/>
                  </a:cubicBezTo>
                  <a:cubicBezTo>
                    <a:pt x="190" y="238"/>
                    <a:pt x="193" y="248"/>
                    <a:pt x="195" y="248"/>
                  </a:cubicBezTo>
                  <a:cubicBezTo>
                    <a:pt x="201" y="248"/>
                    <a:pt x="202" y="241"/>
                    <a:pt x="206" y="241"/>
                  </a:cubicBezTo>
                  <a:cubicBezTo>
                    <a:pt x="208" y="241"/>
                    <a:pt x="209" y="241"/>
                    <a:pt x="212" y="241"/>
                  </a:cubicBezTo>
                  <a:cubicBezTo>
                    <a:pt x="213" y="237"/>
                    <a:pt x="218" y="236"/>
                    <a:pt x="219" y="230"/>
                  </a:cubicBezTo>
                  <a:cubicBezTo>
                    <a:pt x="217" y="230"/>
                    <a:pt x="215" y="229"/>
                    <a:pt x="215" y="226"/>
                  </a:cubicBezTo>
                  <a:cubicBezTo>
                    <a:pt x="215" y="221"/>
                    <a:pt x="217" y="215"/>
                    <a:pt x="222" y="215"/>
                  </a:cubicBezTo>
                  <a:cubicBezTo>
                    <a:pt x="224" y="215"/>
                    <a:pt x="231" y="209"/>
                    <a:pt x="231" y="205"/>
                  </a:cubicBezTo>
                  <a:cubicBezTo>
                    <a:pt x="231" y="201"/>
                    <a:pt x="225" y="197"/>
                    <a:pt x="221" y="196"/>
                  </a:cubicBezTo>
                  <a:cubicBezTo>
                    <a:pt x="221" y="195"/>
                    <a:pt x="219" y="193"/>
                    <a:pt x="219" y="192"/>
                  </a:cubicBezTo>
                  <a:cubicBezTo>
                    <a:pt x="219" y="188"/>
                    <a:pt x="219" y="188"/>
                    <a:pt x="219" y="188"/>
                  </a:cubicBezTo>
                  <a:cubicBezTo>
                    <a:pt x="223" y="186"/>
                    <a:pt x="220" y="182"/>
                    <a:pt x="222" y="179"/>
                  </a:cubicBezTo>
                  <a:cubicBezTo>
                    <a:pt x="224" y="175"/>
                    <a:pt x="228" y="174"/>
                    <a:pt x="232" y="171"/>
                  </a:cubicBezTo>
                  <a:cubicBezTo>
                    <a:pt x="237" y="169"/>
                    <a:pt x="247" y="164"/>
                    <a:pt x="247" y="159"/>
                  </a:cubicBezTo>
                  <a:cubicBezTo>
                    <a:pt x="248" y="158"/>
                    <a:pt x="247" y="156"/>
                    <a:pt x="247" y="154"/>
                  </a:cubicBezTo>
                  <a:cubicBezTo>
                    <a:pt x="247" y="147"/>
                    <a:pt x="253" y="145"/>
                    <a:pt x="261" y="145"/>
                  </a:cubicBezTo>
                  <a:cubicBezTo>
                    <a:pt x="266" y="145"/>
                    <a:pt x="274" y="146"/>
                    <a:pt x="274" y="151"/>
                  </a:cubicBezTo>
                  <a:cubicBezTo>
                    <a:pt x="274" y="155"/>
                    <a:pt x="268" y="156"/>
                    <a:pt x="265" y="158"/>
                  </a:cubicBezTo>
                  <a:cubicBezTo>
                    <a:pt x="259" y="162"/>
                    <a:pt x="254" y="174"/>
                    <a:pt x="245" y="174"/>
                  </a:cubicBezTo>
                  <a:cubicBezTo>
                    <a:pt x="245" y="176"/>
                    <a:pt x="245" y="177"/>
                    <a:pt x="245" y="179"/>
                  </a:cubicBezTo>
                  <a:cubicBezTo>
                    <a:pt x="245" y="181"/>
                    <a:pt x="247" y="186"/>
                    <a:pt x="249" y="187"/>
                  </a:cubicBezTo>
                  <a:cubicBezTo>
                    <a:pt x="249" y="188"/>
                    <a:pt x="246" y="190"/>
                    <a:pt x="246" y="192"/>
                  </a:cubicBezTo>
                  <a:cubicBezTo>
                    <a:pt x="246" y="197"/>
                    <a:pt x="251" y="200"/>
                    <a:pt x="256" y="200"/>
                  </a:cubicBezTo>
                  <a:cubicBezTo>
                    <a:pt x="256" y="203"/>
                    <a:pt x="258" y="203"/>
                    <a:pt x="261" y="203"/>
                  </a:cubicBezTo>
                  <a:cubicBezTo>
                    <a:pt x="265" y="203"/>
                    <a:pt x="270" y="201"/>
                    <a:pt x="274" y="200"/>
                  </a:cubicBezTo>
                  <a:cubicBezTo>
                    <a:pt x="279" y="200"/>
                    <a:pt x="289" y="200"/>
                    <a:pt x="291" y="195"/>
                  </a:cubicBezTo>
                  <a:cubicBezTo>
                    <a:pt x="293" y="198"/>
                    <a:pt x="295" y="199"/>
                    <a:pt x="297" y="203"/>
                  </a:cubicBezTo>
                  <a:cubicBezTo>
                    <a:pt x="294" y="205"/>
                    <a:pt x="288" y="208"/>
                    <a:pt x="285" y="208"/>
                  </a:cubicBezTo>
                  <a:cubicBezTo>
                    <a:pt x="281" y="208"/>
                    <a:pt x="278" y="207"/>
                    <a:pt x="273" y="207"/>
                  </a:cubicBezTo>
                  <a:cubicBezTo>
                    <a:pt x="268" y="207"/>
                    <a:pt x="257" y="211"/>
                    <a:pt x="260" y="214"/>
                  </a:cubicBezTo>
                  <a:cubicBezTo>
                    <a:pt x="272" y="225"/>
                    <a:pt x="266" y="229"/>
                    <a:pt x="263" y="229"/>
                  </a:cubicBezTo>
                  <a:cubicBezTo>
                    <a:pt x="259" y="229"/>
                    <a:pt x="258" y="224"/>
                    <a:pt x="254" y="224"/>
                  </a:cubicBezTo>
                  <a:cubicBezTo>
                    <a:pt x="250" y="224"/>
                    <a:pt x="245" y="234"/>
                    <a:pt x="245" y="239"/>
                  </a:cubicBezTo>
                  <a:cubicBezTo>
                    <a:pt x="245" y="248"/>
                    <a:pt x="238" y="247"/>
                    <a:pt x="237" y="255"/>
                  </a:cubicBezTo>
                  <a:cubicBezTo>
                    <a:pt x="235" y="255"/>
                    <a:pt x="232" y="255"/>
                    <a:pt x="229" y="255"/>
                  </a:cubicBezTo>
                  <a:cubicBezTo>
                    <a:pt x="229" y="255"/>
                    <a:pt x="229" y="254"/>
                    <a:pt x="230" y="253"/>
                  </a:cubicBezTo>
                  <a:cubicBezTo>
                    <a:pt x="228" y="252"/>
                    <a:pt x="225" y="252"/>
                    <a:pt x="222" y="252"/>
                  </a:cubicBezTo>
                  <a:cubicBezTo>
                    <a:pt x="220" y="252"/>
                    <a:pt x="216" y="255"/>
                    <a:pt x="214" y="256"/>
                  </a:cubicBezTo>
                  <a:cubicBezTo>
                    <a:pt x="210" y="258"/>
                    <a:pt x="208" y="257"/>
                    <a:pt x="204" y="259"/>
                  </a:cubicBezTo>
                  <a:cubicBezTo>
                    <a:pt x="203" y="260"/>
                    <a:pt x="202" y="261"/>
                    <a:pt x="200" y="261"/>
                  </a:cubicBezTo>
                  <a:cubicBezTo>
                    <a:pt x="200" y="261"/>
                    <a:pt x="196" y="258"/>
                    <a:pt x="196" y="258"/>
                  </a:cubicBezTo>
                  <a:cubicBezTo>
                    <a:pt x="196" y="257"/>
                    <a:pt x="197" y="257"/>
                    <a:pt x="197" y="255"/>
                  </a:cubicBezTo>
                  <a:cubicBezTo>
                    <a:pt x="192" y="255"/>
                    <a:pt x="188" y="260"/>
                    <a:pt x="182" y="260"/>
                  </a:cubicBezTo>
                  <a:cubicBezTo>
                    <a:pt x="181" y="260"/>
                    <a:pt x="181" y="258"/>
                    <a:pt x="180" y="257"/>
                  </a:cubicBezTo>
                  <a:cubicBezTo>
                    <a:pt x="178" y="257"/>
                    <a:pt x="177" y="256"/>
                    <a:pt x="175" y="256"/>
                  </a:cubicBezTo>
                  <a:cubicBezTo>
                    <a:pt x="175" y="256"/>
                    <a:pt x="175" y="255"/>
                    <a:pt x="175" y="254"/>
                  </a:cubicBezTo>
                  <a:cubicBezTo>
                    <a:pt x="173" y="254"/>
                    <a:pt x="172" y="252"/>
                    <a:pt x="172" y="250"/>
                  </a:cubicBezTo>
                  <a:cubicBezTo>
                    <a:pt x="172" y="246"/>
                    <a:pt x="174" y="244"/>
                    <a:pt x="177" y="241"/>
                  </a:cubicBezTo>
                  <a:cubicBezTo>
                    <a:pt x="177" y="241"/>
                    <a:pt x="179" y="240"/>
                    <a:pt x="179" y="239"/>
                  </a:cubicBezTo>
                  <a:cubicBezTo>
                    <a:pt x="179" y="238"/>
                    <a:pt x="179" y="238"/>
                    <a:pt x="179" y="237"/>
                  </a:cubicBezTo>
                  <a:cubicBezTo>
                    <a:pt x="179" y="237"/>
                    <a:pt x="174" y="237"/>
                    <a:pt x="174" y="235"/>
                  </a:cubicBezTo>
                  <a:cubicBezTo>
                    <a:pt x="174" y="233"/>
                    <a:pt x="175" y="231"/>
                    <a:pt x="175" y="229"/>
                  </a:cubicBezTo>
                  <a:cubicBezTo>
                    <a:pt x="175" y="226"/>
                    <a:pt x="175" y="226"/>
                    <a:pt x="175" y="226"/>
                  </a:cubicBezTo>
                  <a:cubicBezTo>
                    <a:pt x="171" y="230"/>
                    <a:pt x="161" y="231"/>
                    <a:pt x="161" y="241"/>
                  </a:cubicBezTo>
                  <a:cubicBezTo>
                    <a:pt x="161" y="246"/>
                    <a:pt x="166" y="248"/>
                    <a:pt x="166" y="254"/>
                  </a:cubicBezTo>
                  <a:cubicBezTo>
                    <a:pt x="166" y="254"/>
                    <a:pt x="168" y="258"/>
                    <a:pt x="168" y="260"/>
                  </a:cubicBezTo>
                  <a:cubicBezTo>
                    <a:pt x="168" y="261"/>
                    <a:pt x="165" y="263"/>
                    <a:pt x="163" y="263"/>
                  </a:cubicBezTo>
                  <a:cubicBezTo>
                    <a:pt x="161" y="263"/>
                    <a:pt x="159" y="262"/>
                    <a:pt x="158" y="264"/>
                  </a:cubicBezTo>
                  <a:cubicBezTo>
                    <a:pt x="157" y="264"/>
                    <a:pt x="157" y="266"/>
                    <a:pt x="156" y="265"/>
                  </a:cubicBezTo>
                  <a:cubicBezTo>
                    <a:pt x="154" y="266"/>
                    <a:pt x="156" y="265"/>
                    <a:pt x="153" y="265"/>
                  </a:cubicBezTo>
                  <a:cubicBezTo>
                    <a:pt x="148" y="265"/>
                    <a:pt x="144" y="269"/>
                    <a:pt x="141" y="272"/>
                  </a:cubicBezTo>
                  <a:cubicBezTo>
                    <a:pt x="141" y="272"/>
                    <a:pt x="139" y="274"/>
                    <a:pt x="139" y="275"/>
                  </a:cubicBezTo>
                  <a:cubicBezTo>
                    <a:pt x="139" y="277"/>
                    <a:pt x="140" y="280"/>
                    <a:pt x="138" y="282"/>
                  </a:cubicBezTo>
                  <a:cubicBezTo>
                    <a:pt x="137" y="283"/>
                    <a:pt x="128" y="286"/>
                    <a:pt x="127" y="287"/>
                  </a:cubicBezTo>
                  <a:cubicBezTo>
                    <a:pt x="125" y="287"/>
                    <a:pt x="125" y="287"/>
                    <a:pt x="123" y="287"/>
                  </a:cubicBezTo>
                  <a:cubicBezTo>
                    <a:pt x="122" y="293"/>
                    <a:pt x="120" y="298"/>
                    <a:pt x="113" y="298"/>
                  </a:cubicBezTo>
                  <a:cubicBezTo>
                    <a:pt x="113" y="299"/>
                    <a:pt x="111" y="300"/>
                    <a:pt x="110" y="300"/>
                  </a:cubicBezTo>
                  <a:cubicBezTo>
                    <a:pt x="107" y="300"/>
                    <a:pt x="105" y="301"/>
                    <a:pt x="103" y="297"/>
                  </a:cubicBezTo>
                  <a:cubicBezTo>
                    <a:pt x="99" y="297"/>
                    <a:pt x="99" y="297"/>
                    <a:pt x="99" y="297"/>
                  </a:cubicBezTo>
                  <a:cubicBezTo>
                    <a:pt x="99" y="300"/>
                    <a:pt x="99" y="300"/>
                    <a:pt x="99" y="300"/>
                  </a:cubicBezTo>
                  <a:cubicBezTo>
                    <a:pt x="99" y="301"/>
                    <a:pt x="99" y="304"/>
                    <a:pt x="103" y="304"/>
                  </a:cubicBezTo>
                  <a:cubicBezTo>
                    <a:pt x="103" y="306"/>
                    <a:pt x="103" y="306"/>
                    <a:pt x="103" y="306"/>
                  </a:cubicBezTo>
                  <a:cubicBezTo>
                    <a:pt x="99" y="306"/>
                    <a:pt x="99" y="307"/>
                    <a:pt x="97" y="307"/>
                  </a:cubicBezTo>
                  <a:cubicBezTo>
                    <a:pt x="95" y="307"/>
                    <a:pt x="91" y="306"/>
                    <a:pt x="91" y="305"/>
                  </a:cubicBezTo>
                  <a:cubicBezTo>
                    <a:pt x="88" y="306"/>
                    <a:pt x="82" y="307"/>
                    <a:pt x="82" y="309"/>
                  </a:cubicBezTo>
                  <a:cubicBezTo>
                    <a:pt x="82" y="309"/>
                    <a:pt x="82" y="310"/>
                    <a:pt x="82" y="310"/>
                  </a:cubicBezTo>
                  <a:cubicBezTo>
                    <a:pt x="82" y="313"/>
                    <a:pt x="92" y="315"/>
                    <a:pt x="96" y="316"/>
                  </a:cubicBezTo>
                  <a:cubicBezTo>
                    <a:pt x="97" y="316"/>
                    <a:pt x="97" y="318"/>
                    <a:pt x="98" y="318"/>
                  </a:cubicBezTo>
                  <a:cubicBezTo>
                    <a:pt x="98" y="321"/>
                    <a:pt x="100" y="326"/>
                    <a:pt x="104" y="326"/>
                  </a:cubicBezTo>
                  <a:cubicBezTo>
                    <a:pt x="104" y="327"/>
                    <a:pt x="106" y="327"/>
                    <a:pt x="106" y="329"/>
                  </a:cubicBezTo>
                  <a:cubicBezTo>
                    <a:pt x="106" y="330"/>
                    <a:pt x="105" y="331"/>
                    <a:pt x="105" y="332"/>
                  </a:cubicBezTo>
                  <a:cubicBezTo>
                    <a:pt x="105" y="332"/>
                    <a:pt x="105" y="332"/>
                    <a:pt x="105" y="332"/>
                  </a:cubicBezTo>
                  <a:cubicBezTo>
                    <a:pt x="105" y="333"/>
                    <a:pt x="105" y="337"/>
                    <a:pt x="105" y="338"/>
                  </a:cubicBezTo>
                  <a:cubicBezTo>
                    <a:pt x="105" y="343"/>
                    <a:pt x="102" y="344"/>
                    <a:pt x="102" y="348"/>
                  </a:cubicBezTo>
                  <a:cubicBezTo>
                    <a:pt x="102" y="348"/>
                    <a:pt x="98" y="350"/>
                    <a:pt x="97" y="350"/>
                  </a:cubicBezTo>
                  <a:cubicBezTo>
                    <a:pt x="94" y="350"/>
                    <a:pt x="93" y="349"/>
                    <a:pt x="90" y="349"/>
                  </a:cubicBezTo>
                  <a:cubicBezTo>
                    <a:pt x="79" y="349"/>
                    <a:pt x="79" y="349"/>
                    <a:pt x="79" y="349"/>
                  </a:cubicBezTo>
                  <a:cubicBezTo>
                    <a:pt x="78" y="349"/>
                    <a:pt x="76" y="349"/>
                    <a:pt x="76" y="349"/>
                  </a:cubicBezTo>
                  <a:cubicBezTo>
                    <a:pt x="65" y="349"/>
                    <a:pt x="65" y="349"/>
                    <a:pt x="65" y="349"/>
                  </a:cubicBezTo>
                  <a:cubicBezTo>
                    <a:pt x="64" y="349"/>
                    <a:pt x="63" y="347"/>
                    <a:pt x="62" y="347"/>
                  </a:cubicBezTo>
                  <a:cubicBezTo>
                    <a:pt x="61" y="347"/>
                    <a:pt x="53" y="352"/>
                    <a:pt x="53" y="353"/>
                  </a:cubicBezTo>
                  <a:cubicBezTo>
                    <a:pt x="53" y="355"/>
                    <a:pt x="55" y="358"/>
                    <a:pt x="55" y="361"/>
                  </a:cubicBezTo>
                  <a:cubicBezTo>
                    <a:pt x="55" y="367"/>
                    <a:pt x="53" y="373"/>
                    <a:pt x="53" y="379"/>
                  </a:cubicBezTo>
                  <a:cubicBezTo>
                    <a:pt x="53" y="380"/>
                    <a:pt x="51" y="381"/>
                    <a:pt x="51" y="384"/>
                  </a:cubicBezTo>
                  <a:cubicBezTo>
                    <a:pt x="51" y="386"/>
                    <a:pt x="51" y="387"/>
                    <a:pt x="55" y="387"/>
                  </a:cubicBezTo>
                  <a:cubicBezTo>
                    <a:pt x="55" y="390"/>
                    <a:pt x="55" y="391"/>
                    <a:pt x="55" y="396"/>
                  </a:cubicBezTo>
                  <a:cubicBezTo>
                    <a:pt x="55" y="397"/>
                    <a:pt x="55" y="398"/>
                    <a:pt x="57" y="398"/>
                  </a:cubicBezTo>
                  <a:cubicBezTo>
                    <a:pt x="60" y="398"/>
                    <a:pt x="62" y="396"/>
                    <a:pt x="66" y="396"/>
                  </a:cubicBezTo>
                  <a:cubicBezTo>
                    <a:pt x="71" y="396"/>
                    <a:pt x="72" y="405"/>
                    <a:pt x="75" y="405"/>
                  </a:cubicBezTo>
                  <a:cubicBezTo>
                    <a:pt x="80" y="405"/>
                    <a:pt x="83" y="400"/>
                    <a:pt x="88" y="400"/>
                  </a:cubicBezTo>
                  <a:cubicBezTo>
                    <a:pt x="89" y="400"/>
                    <a:pt x="95" y="399"/>
                    <a:pt x="95" y="400"/>
                  </a:cubicBezTo>
                  <a:cubicBezTo>
                    <a:pt x="95" y="399"/>
                    <a:pt x="95" y="399"/>
                    <a:pt x="95" y="399"/>
                  </a:cubicBezTo>
                  <a:cubicBezTo>
                    <a:pt x="99" y="401"/>
                    <a:pt x="100" y="395"/>
                    <a:pt x="103" y="394"/>
                  </a:cubicBezTo>
                  <a:cubicBezTo>
                    <a:pt x="108" y="392"/>
                    <a:pt x="109" y="389"/>
                    <a:pt x="112" y="384"/>
                  </a:cubicBezTo>
                  <a:cubicBezTo>
                    <a:pt x="111" y="384"/>
                    <a:pt x="110" y="383"/>
                    <a:pt x="110" y="381"/>
                  </a:cubicBezTo>
                  <a:cubicBezTo>
                    <a:pt x="110" y="376"/>
                    <a:pt x="116" y="367"/>
                    <a:pt x="120" y="366"/>
                  </a:cubicBezTo>
                  <a:cubicBezTo>
                    <a:pt x="125" y="365"/>
                    <a:pt x="130" y="363"/>
                    <a:pt x="132" y="359"/>
                  </a:cubicBezTo>
                  <a:cubicBezTo>
                    <a:pt x="130" y="354"/>
                    <a:pt x="130" y="354"/>
                    <a:pt x="130" y="354"/>
                  </a:cubicBezTo>
                  <a:cubicBezTo>
                    <a:pt x="130" y="350"/>
                    <a:pt x="134" y="348"/>
                    <a:pt x="137" y="348"/>
                  </a:cubicBezTo>
                  <a:cubicBezTo>
                    <a:pt x="142" y="348"/>
                    <a:pt x="145" y="351"/>
                    <a:pt x="150" y="351"/>
                  </a:cubicBezTo>
                  <a:cubicBezTo>
                    <a:pt x="155" y="351"/>
                    <a:pt x="158" y="347"/>
                    <a:pt x="162" y="345"/>
                  </a:cubicBezTo>
                  <a:cubicBezTo>
                    <a:pt x="164" y="344"/>
                    <a:pt x="164" y="341"/>
                    <a:pt x="169" y="341"/>
                  </a:cubicBezTo>
                  <a:cubicBezTo>
                    <a:pt x="177" y="341"/>
                    <a:pt x="179" y="350"/>
                    <a:pt x="183" y="355"/>
                  </a:cubicBezTo>
                  <a:cubicBezTo>
                    <a:pt x="183" y="357"/>
                    <a:pt x="186" y="358"/>
                    <a:pt x="188" y="359"/>
                  </a:cubicBezTo>
                  <a:cubicBezTo>
                    <a:pt x="192" y="363"/>
                    <a:pt x="193" y="365"/>
                    <a:pt x="200" y="367"/>
                  </a:cubicBezTo>
                  <a:cubicBezTo>
                    <a:pt x="200" y="368"/>
                    <a:pt x="204" y="369"/>
                    <a:pt x="205" y="369"/>
                  </a:cubicBezTo>
                  <a:cubicBezTo>
                    <a:pt x="205" y="370"/>
                    <a:pt x="210" y="376"/>
                    <a:pt x="211" y="376"/>
                  </a:cubicBezTo>
                  <a:cubicBezTo>
                    <a:pt x="212" y="378"/>
                    <a:pt x="213" y="379"/>
                    <a:pt x="213" y="382"/>
                  </a:cubicBezTo>
                  <a:cubicBezTo>
                    <a:pt x="213" y="385"/>
                    <a:pt x="212" y="388"/>
                    <a:pt x="210" y="388"/>
                  </a:cubicBezTo>
                  <a:cubicBezTo>
                    <a:pt x="210" y="389"/>
                    <a:pt x="210" y="390"/>
                    <a:pt x="212" y="390"/>
                  </a:cubicBezTo>
                  <a:cubicBezTo>
                    <a:pt x="215" y="390"/>
                    <a:pt x="215" y="385"/>
                    <a:pt x="217" y="383"/>
                  </a:cubicBezTo>
                  <a:cubicBezTo>
                    <a:pt x="217" y="383"/>
                    <a:pt x="220" y="383"/>
                    <a:pt x="220" y="382"/>
                  </a:cubicBezTo>
                  <a:cubicBezTo>
                    <a:pt x="220" y="379"/>
                    <a:pt x="216" y="378"/>
                    <a:pt x="216" y="375"/>
                  </a:cubicBezTo>
                  <a:cubicBezTo>
                    <a:pt x="216" y="373"/>
                    <a:pt x="218" y="372"/>
                    <a:pt x="221" y="372"/>
                  </a:cubicBezTo>
                  <a:cubicBezTo>
                    <a:pt x="224" y="372"/>
                    <a:pt x="226" y="375"/>
                    <a:pt x="228" y="375"/>
                  </a:cubicBezTo>
                  <a:cubicBezTo>
                    <a:pt x="229" y="370"/>
                    <a:pt x="223" y="369"/>
                    <a:pt x="219" y="366"/>
                  </a:cubicBezTo>
                  <a:cubicBezTo>
                    <a:pt x="217" y="366"/>
                    <a:pt x="212" y="365"/>
                    <a:pt x="213" y="362"/>
                  </a:cubicBezTo>
                  <a:cubicBezTo>
                    <a:pt x="213" y="361"/>
                    <a:pt x="213" y="361"/>
                    <a:pt x="213" y="360"/>
                  </a:cubicBezTo>
                  <a:cubicBezTo>
                    <a:pt x="210" y="360"/>
                    <a:pt x="208" y="361"/>
                    <a:pt x="204" y="360"/>
                  </a:cubicBezTo>
                  <a:cubicBezTo>
                    <a:pt x="202" y="359"/>
                    <a:pt x="201" y="355"/>
                    <a:pt x="200" y="352"/>
                  </a:cubicBezTo>
                  <a:cubicBezTo>
                    <a:pt x="199" y="350"/>
                    <a:pt x="197" y="346"/>
                    <a:pt x="194" y="345"/>
                  </a:cubicBezTo>
                  <a:cubicBezTo>
                    <a:pt x="191" y="344"/>
                    <a:pt x="189" y="343"/>
                    <a:pt x="189" y="339"/>
                  </a:cubicBezTo>
                  <a:cubicBezTo>
                    <a:pt x="189" y="338"/>
                    <a:pt x="190" y="336"/>
                    <a:pt x="190" y="335"/>
                  </a:cubicBezTo>
                  <a:cubicBezTo>
                    <a:pt x="190" y="335"/>
                    <a:pt x="189" y="334"/>
                    <a:pt x="189" y="334"/>
                  </a:cubicBezTo>
                  <a:cubicBezTo>
                    <a:pt x="189" y="331"/>
                    <a:pt x="194" y="332"/>
                    <a:pt x="196" y="330"/>
                  </a:cubicBezTo>
                  <a:cubicBezTo>
                    <a:pt x="198" y="332"/>
                    <a:pt x="196" y="337"/>
                    <a:pt x="199" y="337"/>
                  </a:cubicBezTo>
                  <a:cubicBezTo>
                    <a:pt x="202" y="337"/>
                    <a:pt x="204" y="337"/>
                    <a:pt x="206" y="337"/>
                  </a:cubicBezTo>
                  <a:cubicBezTo>
                    <a:pt x="206" y="341"/>
                    <a:pt x="212" y="349"/>
                    <a:pt x="217" y="349"/>
                  </a:cubicBezTo>
                  <a:cubicBezTo>
                    <a:pt x="218" y="349"/>
                    <a:pt x="219" y="349"/>
                    <a:pt x="220" y="349"/>
                  </a:cubicBezTo>
                  <a:cubicBezTo>
                    <a:pt x="220" y="353"/>
                    <a:pt x="224" y="352"/>
                    <a:pt x="227" y="354"/>
                  </a:cubicBezTo>
                  <a:cubicBezTo>
                    <a:pt x="230" y="355"/>
                    <a:pt x="235" y="360"/>
                    <a:pt x="235" y="363"/>
                  </a:cubicBezTo>
                  <a:cubicBezTo>
                    <a:pt x="235" y="365"/>
                    <a:pt x="235" y="366"/>
                    <a:pt x="235" y="369"/>
                  </a:cubicBezTo>
                  <a:cubicBezTo>
                    <a:pt x="235" y="374"/>
                    <a:pt x="239" y="376"/>
                    <a:pt x="241" y="379"/>
                  </a:cubicBezTo>
                  <a:cubicBezTo>
                    <a:pt x="243" y="381"/>
                    <a:pt x="245" y="383"/>
                    <a:pt x="246" y="386"/>
                  </a:cubicBezTo>
                  <a:cubicBezTo>
                    <a:pt x="246" y="387"/>
                    <a:pt x="247" y="389"/>
                    <a:pt x="247" y="389"/>
                  </a:cubicBezTo>
                  <a:cubicBezTo>
                    <a:pt x="249" y="389"/>
                    <a:pt x="250" y="389"/>
                    <a:pt x="251" y="389"/>
                  </a:cubicBezTo>
                  <a:cubicBezTo>
                    <a:pt x="251" y="389"/>
                    <a:pt x="248" y="391"/>
                    <a:pt x="248" y="393"/>
                  </a:cubicBezTo>
                  <a:cubicBezTo>
                    <a:pt x="248" y="397"/>
                    <a:pt x="251" y="401"/>
                    <a:pt x="255" y="401"/>
                  </a:cubicBezTo>
                  <a:cubicBezTo>
                    <a:pt x="255" y="401"/>
                    <a:pt x="257" y="401"/>
                    <a:pt x="258" y="401"/>
                  </a:cubicBezTo>
                  <a:cubicBezTo>
                    <a:pt x="256" y="397"/>
                    <a:pt x="257" y="396"/>
                    <a:pt x="257" y="395"/>
                  </a:cubicBezTo>
                  <a:cubicBezTo>
                    <a:pt x="257" y="393"/>
                    <a:pt x="259" y="392"/>
                    <a:pt x="255" y="390"/>
                  </a:cubicBezTo>
                  <a:cubicBezTo>
                    <a:pt x="255" y="388"/>
                    <a:pt x="255" y="388"/>
                    <a:pt x="255" y="388"/>
                  </a:cubicBezTo>
                  <a:cubicBezTo>
                    <a:pt x="259" y="389"/>
                    <a:pt x="260" y="393"/>
                    <a:pt x="263" y="393"/>
                  </a:cubicBezTo>
                  <a:cubicBezTo>
                    <a:pt x="263" y="393"/>
                    <a:pt x="263" y="393"/>
                    <a:pt x="263" y="393"/>
                  </a:cubicBezTo>
                  <a:cubicBezTo>
                    <a:pt x="264" y="389"/>
                    <a:pt x="266" y="392"/>
                    <a:pt x="267" y="391"/>
                  </a:cubicBezTo>
                  <a:cubicBezTo>
                    <a:pt x="267" y="391"/>
                    <a:pt x="266" y="389"/>
                    <a:pt x="266" y="389"/>
                  </a:cubicBezTo>
                  <a:cubicBezTo>
                    <a:pt x="264" y="389"/>
                    <a:pt x="258" y="383"/>
                    <a:pt x="258" y="382"/>
                  </a:cubicBezTo>
                  <a:cubicBezTo>
                    <a:pt x="258" y="381"/>
                    <a:pt x="259" y="381"/>
                    <a:pt x="259" y="379"/>
                  </a:cubicBezTo>
                  <a:cubicBezTo>
                    <a:pt x="255" y="374"/>
                    <a:pt x="255" y="374"/>
                    <a:pt x="255" y="374"/>
                  </a:cubicBezTo>
                  <a:cubicBezTo>
                    <a:pt x="255" y="373"/>
                    <a:pt x="256" y="372"/>
                    <a:pt x="257" y="372"/>
                  </a:cubicBezTo>
                  <a:cubicBezTo>
                    <a:pt x="259" y="372"/>
                    <a:pt x="260" y="375"/>
                    <a:pt x="263" y="375"/>
                  </a:cubicBezTo>
                  <a:cubicBezTo>
                    <a:pt x="264" y="373"/>
                    <a:pt x="264" y="372"/>
                    <a:pt x="263" y="370"/>
                  </a:cubicBezTo>
                  <a:cubicBezTo>
                    <a:pt x="266" y="369"/>
                    <a:pt x="267" y="367"/>
                    <a:pt x="271" y="367"/>
                  </a:cubicBezTo>
                  <a:cubicBezTo>
                    <a:pt x="275" y="367"/>
                    <a:pt x="277" y="372"/>
                    <a:pt x="280" y="372"/>
                  </a:cubicBezTo>
                  <a:cubicBezTo>
                    <a:pt x="283" y="372"/>
                    <a:pt x="284" y="369"/>
                    <a:pt x="287" y="367"/>
                  </a:cubicBezTo>
                  <a:cubicBezTo>
                    <a:pt x="289" y="367"/>
                    <a:pt x="290" y="367"/>
                    <a:pt x="293" y="367"/>
                  </a:cubicBezTo>
                  <a:cubicBezTo>
                    <a:pt x="294" y="367"/>
                    <a:pt x="295" y="367"/>
                    <a:pt x="295" y="366"/>
                  </a:cubicBezTo>
                  <a:cubicBezTo>
                    <a:pt x="294" y="364"/>
                    <a:pt x="288" y="361"/>
                    <a:pt x="288" y="356"/>
                  </a:cubicBezTo>
                  <a:cubicBezTo>
                    <a:pt x="288" y="353"/>
                    <a:pt x="291" y="348"/>
                    <a:pt x="295" y="346"/>
                  </a:cubicBezTo>
                  <a:cubicBezTo>
                    <a:pt x="295" y="340"/>
                    <a:pt x="295" y="340"/>
                    <a:pt x="295" y="340"/>
                  </a:cubicBezTo>
                  <a:cubicBezTo>
                    <a:pt x="295" y="339"/>
                    <a:pt x="295" y="341"/>
                    <a:pt x="296" y="337"/>
                  </a:cubicBezTo>
                  <a:cubicBezTo>
                    <a:pt x="296" y="335"/>
                    <a:pt x="298" y="334"/>
                    <a:pt x="301" y="333"/>
                  </a:cubicBezTo>
                  <a:cubicBezTo>
                    <a:pt x="300" y="332"/>
                    <a:pt x="301" y="331"/>
                    <a:pt x="300" y="330"/>
                  </a:cubicBezTo>
                  <a:cubicBezTo>
                    <a:pt x="305" y="328"/>
                    <a:pt x="306" y="323"/>
                    <a:pt x="311" y="323"/>
                  </a:cubicBezTo>
                  <a:cubicBezTo>
                    <a:pt x="315" y="323"/>
                    <a:pt x="325" y="340"/>
                    <a:pt x="328" y="340"/>
                  </a:cubicBezTo>
                  <a:cubicBezTo>
                    <a:pt x="332" y="340"/>
                    <a:pt x="342" y="335"/>
                    <a:pt x="344" y="333"/>
                  </a:cubicBezTo>
                  <a:cubicBezTo>
                    <a:pt x="344" y="333"/>
                    <a:pt x="338" y="332"/>
                    <a:pt x="338" y="332"/>
                  </a:cubicBezTo>
                  <a:cubicBezTo>
                    <a:pt x="337" y="332"/>
                    <a:pt x="334" y="331"/>
                    <a:pt x="334" y="328"/>
                  </a:cubicBezTo>
                  <a:cubicBezTo>
                    <a:pt x="334" y="326"/>
                    <a:pt x="351" y="320"/>
                    <a:pt x="357" y="318"/>
                  </a:cubicBezTo>
                  <a:cubicBezTo>
                    <a:pt x="357" y="318"/>
                    <a:pt x="354" y="321"/>
                    <a:pt x="353" y="322"/>
                  </a:cubicBezTo>
                  <a:cubicBezTo>
                    <a:pt x="353" y="323"/>
                    <a:pt x="359" y="329"/>
                    <a:pt x="346" y="333"/>
                  </a:cubicBezTo>
                  <a:cubicBezTo>
                    <a:pt x="351" y="346"/>
                    <a:pt x="377" y="344"/>
                    <a:pt x="377" y="361"/>
                  </a:cubicBezTo>
                  <a:cubicBezTo>
                    <a:pt x="374" y="363"/>
                    <a:pt x="371" y="365"/>
                    <a:pt x="367" y="365"/>
                  </a:cubicBezTo>
                  <a:cubicBezTo>
                    <a:pt x="365" y="365"/>
                    <a:pt x="361" y="365"/>
                    <a:pt x="354" y="365"/>
                  </a:cubicBezTo>
                  <a:cubicBezTo>
                    <a:pt x="352" y="365"/>
                    <a:pt x="343" y="364"/>
                    <a:pt x="343" y="361"/>
                  </a:cubicBezTo>
                  <a:cubicBezTo>
                    <a:pt x="338" y="361"/>
                    <a:pt x="338" y="358"/>
                    <a:pt x="332" y="358"/>
                  </a:cubicBezTo>
                  <a:cubicBezTo>
                    <a:pt x="328" y="358"/>
                    <a:pt x="322" y="359"/>
                    <a:pt x="319" y="360"/>
                  </a:cubicBezTo>
                  <a:cubicBezTo>
                    <a:pt x="316" y="362"/>
                    <a:pt x="312" y="365"/>
                    <a:pt x="310" y="365"/>
                  </a:cubicBezTo>
                  <a:cubicBezTo>
                    <a:pt x="310" y="365"/>
                    <a:pt x="305" y="365"/>
                    <a:pt x="302" y="365"/>
                  </a:cubicBezTo>
                  <a:cubicBezTo>
                    <a:pt x="301" y="365"/>
                    <a:pt x="297" y="364"/>
                    <a:pt x="297" y="366"/>
                  </a:cubicBezTo>
                  <a:cubicBezTo>
                    <a:pt x="297" y="368"/>
                    <a:pt x="298" y="367"/>
                    <a:pt x="299" y="369"/>
                  </a:cubicBezTo>
                  <a:cubicBezTo>
                    <a:pt x="295" y="371"/>
                    <a:pt x="278" y="370"/>
                    <a:pt x="278" y="377"/>
                  </a:cubicBezTo>
                  <a:cubicBezTo>
                    <a:pt x="278" y="378"/>
                    <a:pt x="281" y="378"/>
                    <a:pt x="282" y="378"/>
                  </a:cubicBezTo>
                  <a:cubicBezTo>
                    <a:pt x="282" y="379"/>
                    <a:pt x="282" y="379"/>
                    <a:pt x="282" y="381"/>
                  </a:cubicBezTo>
                  <a:cubicBezTo>
                    <a:pt x="282" y="385"/>
                    <a:pt x="280" y="385"/>
                    <a:pt x="278" y="387"/>
                  </a:cubicBezTo>
                  <a:cubicBezTo>
                    <a:pt x="281" y="389"/>
                    <a:pt x="283" y="388"/>
                    <a:pt x="285" y="391"/>
                  </a:cubicBezTo>
                  <a:cubicBezTo>
                    <a:pt x="283" y="394"/>
                    <a:pt x="290" y="398"/>
                    <a:pt x="291" y="399"/>
                  </a:cubicBezTo>
                  <a:cubicBezTo>
                    <a:pt x="291" y="399"/>
                    <a:pt x="290" y="401"/>
                    <a:pt x="289" y="401"/>
                  </a:cubicBezTo>
                  <a:cubicBezTo>
                    <a:pt x="292" y="401"/>
                    <a:pt x="292" y="401"/>
                    <a:pt x="292" y="401"/>
                  </a:cubicBezTo>
                  <a:cubicBezTo>
                    <a:pt x="296" y="397"/>
                    <a:pt x="298" y="404"/>
                    <a:pt x="302" y="404"/>
                  </a:cubicBezTo>
                  <a:cubicBezTo>
                    <a:pt x="307" y="404"/>
                    <a:pt x="306" y="399"/>
                    <a:pt x="310" y="399"/>
                  </a:cubicBezTo>
                  <a:cubicBezTo>
                    <a:pt x="315" y="399"/>
                    <a:pt x="317" y="404"/>
                    <a:pt x="322" y="404"/>
                  </a:cubicBezTo>
                  <a:cubicBezTo>
                    <a:pt x="328" y="404"/>
                    <a:pt x="329" y="401"/>
                    <a:pt x="333" y="399"/>
                  </a:cubicBezTo>
                  <a:cubicBezTo>
                    <a:pt x="334" y="400"/>
                    <a:pt x="336" y="400"/>
                    <a:pt x="338" y="400"/>
                  </a:cubicBezTo>
                  <a:cubicBezTo>
                    <a:pt x="340" y="400"/>
                    <a:pt x="339" y="399"/>
                    <a:pt x="343" y="398"/>
                  </a:cubicBezTo>
                  <a:cubicBezTo>
                    <a:pt x="343" y="401"/>
                    <a:pt x="343" y="401"/>
                    <a:pt x="343" y="401"/>
                  </a:cubicBezTo>
                  <a:cubicBezTo>
                    <a:pt x="343" y="401"/>
                    <a:pt x="341" y="401"/>
                    <a:pt x="341" y="403"/>
                  </a:cubicBezTo>
                  <a:cubicBezTo>
                    <a:pt x="341" y="406"/>
                    <a:pt x="342" y="409"/>
                    <a:pt x="342" y="413"/>
                  </a:cubicBezTo>
                  <a:cubicBezTo>
                    <a:pt x="342" y="418"/>
                    <a:pt x="337" y="419"/>
                    <a:pt x="336" y="423"/>
                  </a:cubicBezTo>
                  <a:cubicBezTo>
                    <a:pt x="334" y="428"/>
                    <a:pt x="334" y="430"/>
                    <a:pt x="332" y="435"/>
                  </a:cubicBezTo>
                  <a:cubicBezTo>
                    <a:pt x="332" y="436"/>
                    <a:pt x="330" y="436"/>
                    <a:pt x="330" y="438"/>
                  </a:cubicBezTo>
                  <a:cubicBezTo>
                    <a:pt x="332" y="442"/>
                    <a:pt x="332" y="442"/>
                    <a:pt x="332" y="442"/>
                  </a:cubicBezTo>
                  <a:cubicBezTo>
                    <a:pt x="331" y="441"/>
                    <a:pt x="331" y="440"/>
                    <a:pt x="331" y="439"/>
                  </a:cubicBezTo>
                  <a:cubicBezTo>
                    <a:pt x="328" y="440"/>
                    <a:pt x="328" y="441"/>
                    <a:pt x="324" y="441"/>
                  </a:cubicBezTo>
                  <a:cubicBezTo>
                    <a:pt x="319" y="441"/>
                    <a:pt x="317" y="438"/>
                    <a:pt x="312" y="438"/>
                  </a:cubicBezTo>
                  <a:cubicBezTo>
                    <a:pt x="305" y="438"/>
                    <a:pt x="303" y="442"/>
                    <a:pt x="296" y="442"/>
                  </a:cubicBezTo>
                  <a:cubicBezTo>
                    <a:pt x="288" y="442"/>
                    <a:pt x="278" y="438"/>
                    <a:pt x="271" y="435"/>
                  </a:cubicBezTo>
                  <a:cubicBezTo>
                    <a:pt x="267" y="434"/>
                    <a:pt x="262" y="436"/>
                    <a:pt x="260" y="434"/>
                  </a:cubicBezTo>
                  <a:cubicBezTo>
                    <a:pt x="259" y="432"/>
                    <a:pt x="256" y="433"/>
                    <a:pt x="256" y="429"/>
                  </a:cubicBezTo>
                  <a:cubicBezTo>
                    <a:pt x="251" y="429"/>
                    <a:pt x="251" y="429"/>
                    <a:pt x="251" y="429"/>
                  </a:cubicBezTo>
                  <a:cubicBezTo>
                    <a:pt x="251" y="428"/>
                    <a:pt x="251" y="428"/>
                    <a:pt x="251" y="428"/>
                  </a:cubicBezTo>
                  <a:cubicBezTo>
                    <a:pt x="244" y="430"/>
                    <a:pt x="239" y="430"/>
                    <a:pt x="239" y="437"/>
                  </a:cubicBezTo>
                  <a:cubicBezTo>
                    <a:pt x="239" y="439"/>
                    <a:pt x="239" y="440"/>
                    <a:pt x="239" y="442"/>
                  </a:cubicBezTo>
                  <a:cubicBezTo>
                    <a:pt x="239" y="443"/>
                    <a:pt x="236" y="444"/>
                    <a:pt x="234" y="444"/>
                  </a:cubicBezTo>
                  <a:cubicBezTo>
                    <a:pt x="217" y="444"/>
                    <a:pt x="212" y="425"/>
                    <a:pt x="197" y="425"/>
                  </a:cubicBezTo>
                  <a:cubicBezTo>
                    <a:pt x="195" y="425"/>
                    <a:pt x="193" y="425"/>
                    <a:pt x="191" y="425"/>
                  </a:cubicBezTo>
                  <a:cubicBezTo>
                    <a:pt x="186" y="425"/>
                    <a:pt x="180" y="421"/>
                    <a:pt x="180" y="415"/>
                  </a:cubicBezTo>
                  <a:cubicBezTo>
                    <a:pt x="180" y="412"/>
                    <a:pt x="183" y="411"/>
                    <a:pt x="183" y="407"/>
                  </a:cubicBezTo>
                  <a:cubicBezTo>
                    <a:pt x="183" y="405"/>
                    <a:pt x="180" y="404"/>
                    <a:pt x="180" y="402"/>
                  </a:cubicBezTo>
                  <a:cubicBezTo>
                    <a:pt x="180" y="399"/>
                    <a:pt x="183" y="400"/>
                    <a:pt x="184" y="397"/>
                  </a:cubicBezTo>
                  <a:cubicBezTo>
                    <a:pt x="182" y="397"/>
                    <a:pt x="182" y="398"/>
                    <a:pt x="180" y="398"/>
                  </a:cubicBezTo>
                  <a:cubicBezTo>
                    <a:pt x="177" y="398"/>
                    <a:pt x="178" y="394"/>
                    <a:pt x="174" y="394"/>
                  </a:cubicBezTo>
                  <a:cubicBezTo>
                    <a:pt x="169" y="394"/>
                    <a:pt x="169" y="397"/>
                    <a:pt x="164" y="397"/>
                  </a:cubicBezTo>
                  <a:cubicBezTo>
                    <a:pt x="162" y="397"/>
                    <a:pt x="161" y="396"/>
                    <a:pt x="158" y="396"/>
                  </a:cubicBezTo>
                  <a:cubicBezTo>
                    <a:pt x="154" y="396"/>
                    <a:pt x="151" y="399"/>
                    <a:pt x="148" y="399"/>
                  </a:cubicBezTo>
                  <a:cubicBezTo>
                    <a:pt x="146" y="399"/>
                    <a:pt x="143" y="397"/>
                    <a:pt x="140" y="397"/>
                  </a:cubicBezTo>
                  <a:cubicBezTo>
                    <a:pt x="130" y="397"/>
                    <a:pt x="113" y="403"/>
                    <a:pt x="104" y="408"/>
                  </a:cubicBezTo>
                  <a:cubicBezTo>
                    <a:pt x="102" y="409"/>
                    <a:pt x="101" y="412"/>
                    <a:pt x="96" y="412"/>
                  </a:cubicBezTo>
                  <a:cubicBezTo>
                    <a:pt x="88" y="412"/>
                    <a:pt x="82" y="411"/>
                    <a:pt x="77" y="406"/>
                  </a:cubicBezTo>
                  <a:cubicBezTo>
                    <a:pt x="74" y="408"/>
                    <a:pt x="74" y="409"/>
                    <a:pt x="72" y="413"/>
                  </a:cubicBezTo>
                  <a:cubicBezTo>
                    <a:pt x="73" y="413"/>
                    <a:pt x="73" y="413"/>
                    <a:pt x="73" y="413"/>
                  </a:cubicBezTo>
                  <a:cubicBezTo>
                    <a:pt x="67" y="421"/>
                    <a:pt x="59" y="427"/>
                    <a:pt x="53" y="434"/>
                  </a:cubicBezTo>
                  <a:cubicBezTo>
                    <a:pt x="49" y="440"/>
                    <a:pt x="52" y="443"/>
                    <a:pt x="50" y="452"/>
                  </a:cubicBezTo>
                  <a:cubicBezTo>
                    <a:pt x="48" y="455"/>
                    <a:pt x="43" y="460"/>
                    <a:pt x="39" y="462"/>
                  </a:cubicBezTo>
                  <a:cubicBezTo>
                    <a:pt x="35" y="464"/>
                    <a:pt x="29" y="463"/>
                    <a:pt x="26" y="468"/>
                  </a:cubicBezTo>
                  <a:cubicBezTo>
                    <a:pt x="21" y="475"/>
                    <a:pt x="14" y="487"/>
                    <a:pt x="11" y="496"/>
                  </a:cubicBezTo>
                  <a:cubicBezTo>
                    <a:pt x="10" y="500"/>
                    <a:pt x="5" y="502"/>
                    <a:pt x="5" y="507"/>
                  </a:cubicBezTo>
                  <a:cubicBezTo>
                    <a:pt x="5" y="516"/>
                    <a:pt x="9" y="522"/>
                    <a:pt x="9" y="532"/>
                  </a:cubicBezTo>
                  <a:cubicBezTo>
                    <a:pt x="9" y="538"/>
                    <a:pt x="5" y="550"/>
                    <a:pt x="0" y="553"/>
                  </a:cubicBezTo>
                  <a:cubicBezTo>
                    <a:pt x="1" y="556"/>
                    <a:pt x="3" y="558"/>
                    <a:pt x="3" y="561"/>
                  </a:cubicBezTo>
                  <a:cubicBezTo>
                    <a:pt x="3" y="563"/>
                    <a:pt x="4" y="565"/>
                    <a:pt x="4" y="569"/>
                  </a:cubicBezTo>
                  <a:cubicBezTo>
                    <a:pt x="3" y="569"/>
                    <a:pt x="3" y="569"/>
                    <a:pt x="3" y="569"/>
                  </a:cubicBezTo>
                  <a:cubicBezTo>
                    <a:pt x="5" y="569"/>
                    <a:pt x="5" y="570"/>
                    <a:pt x="6" y="571"/>
                  </a:cubicBezTo>
                  <a:cubicBezTo>
                    <a:pt x="6" y="572"/>
                    <a:pt x="18" y="583"/>
                    <a:pt x="20" y="584"/>
                  </a:cubicBezTo>
                  <a:cubicBezTo>
                    <a:pt x="26" y="588"/>
                    <a:pt x="27" y="593"/>
                    <a:pt x="31" y="600"/>
                  </a:cubicBezTo>
                  <a:cubicBezTo>
                    <a:pt x="36" y="607"/>
                    <a:pt x="49" y="615"/>
                    <a:pt x="56" y="620"/>
                  </a:cubicBezTo>
                  <a:cubicBezTo>
                    <a:pt x="57" y="620"/>
                    <a:pt x="60" y="621"/>
                    <a:pt x="62" y="621"/>
                  </a:cubicBezTo>
                  <a:cubicBezTo>
                    <a:pt x="71" y="621"/>
                    <a:pt x="75" y="617"/>
                    <a:pt x="84" y="617"/>
                  </a:cubicBezTo>
                  <a:cubicBezTo>
                    <a:pt x="89" y="617"/>
                    <a:pt x="94" y="620"/>
                    <a:pt x="98" y="620"/>
                  </a:cubicBezTo>
                  <a:cubicBezTo>
                    <a:pt x="101" y="620"/>
                    <a:pt x="102" y="617"/>
                    <a:pt x="106" y="616"/>
                  </a:cubicBezTo>
                  <a:cubicBezTo>
                    <a:pt x="114" y="613"/>
                    <a:pt x="123" y="608"/>
                    <a:pt x="134" y="608"/>
                  </a:cubicBezTo>
                  <a:cubicBezTo>
                    <a:pt x="143" y="608"/>
                    <a:pt x="145" y="621"/>
                    <a:pt x="152" y="621"/>
                  </a:cubicBezTo>
                  <a:cubicBezTo>
                    <a:pt x="154" y="621"/>
                    <a:pt x="157" y="621"/>
                    <a:pt x="161" y="621"/>
                  </a:cubicBezTo>
                  <a:cubicBezTo>
                    <a:pt x="169" y="621"/>
                    <a:pt x="173" y="626"/>
                    <a:pt x="175" y="631"/>
                  </a:cubicBezTo>
                  <a:cubicBezTo>
                    <a:pt x="173" y="633"/>
                    <a:pt x="173" y="639"/>
                    <a:pt x="173" y="642"/>
                  </a:cubicBezTo>
                  <a:cubicBezTo>
                    <a:pt x="173" y="643"/>
                    <a:pt x="172" y="644"/>
                    <a:pt x="173" y="646"/>
                  </a:cubicBezTo>
                  <a:cubicBezTo>
                    <a:pt x="171" y="646"/>
                    <a:pt x="168" y="652"/>
                    <a:pt x="168" y="655"/>
                  </a:cubicBezTo>
                  <a:cubicBezTo>
                    <a:pt x="168" y="665"/>
                    <a:pt x="181" y="673"/>
                    <a:pt x="187" y="681"/>
                  </a:cubicBezTo>
                  <a:cubicBezTo>
                    <a:pt x="190" y="685"/>
                    <a:pt x="189" y="690"/>
                    <a:pt x="191" y="694"/>
                  </a:cubicBezTo>
                  <a:cubicBezTo>
                    <a:pt x="193" y="700"/>
                    <a:pt x="195" y="703"/>
                    <a:pt x="196" y="713"/>
                  </a:cubicBezTo>
                  <a:cubicBezTo>
                    <a:pt x="197" y="718"/>
                    <a:pt x="199" y="720"/>
                    <a:pt x="199" y="726"/>
                  </a:cubicBezTo>
                  <a:cubicBezTo>
                    <a:pt x="199" y="738"/>
                    <a:pt x="185" y="742"/>
                    <a:pt x="185" y="758"/>
                  </a:cubicBezTo>
                  <a:cubicBezTo>
                    <a:pt x="185" y="773"/>
                    <a:pt x="192" y="781"/>
                    <a:pt x="198" y="792"/>
                  </a:cubicBezTo>
                  <a:cubicBezTo>
                    <a:pt x="200" y="795"/>
                    <a:pt x="203" y="796"/>
                    <a:pt x="203" y="799"/>
                  </a:cubicBezTo>
                  <a:cubicBezTo>
                    <a:pt x="203" y="801"/>
                    <a:pt x="203" y="802"/>
                    <a:pt x="203" y="805"/>
                  </a:cubicBezTo>
                  <a:cubicBezTo>
                    <a:pt x="203" y="825"/>
                    <a:pt x="213" y="839"/>
                    <a:pt x="221" y="853"/>
                  </a:cubicBezTo>
                  <a:cubicBezTo>
                    <a:pt x="222" y="855"/>
                    <a:pt x="229" y="861"/>
                    <a:pt x="229" y="865"/>
                  </a:cubicBezTo>
                  <a:cubicBezTo>
                    <a:pt x="229" y="868"/>
                    <a:pt x="228" y="869"/>
                    <a:pt x="226" y="871"/>
                  </a:cubicBezTo>
                  <a:cubicBezTo>
                    <a:pt x="228" y="873"/>
                    <a:pt x="230" y="878"/>
                    <a:pt x="230" y="883"/>
                  </a:cubicBezTo>
                  <a:cubicBezTo>
                    <a:pt x="230" y="882"/>
                    <a:pt x="231" y="882"/>
                    <a:pt x="232" y="881"/>
                  </a:cubicBezTo>
                  <a:cubicBezTo>
                    <a:pt x="233" y="884"/>
                    <a:pt x="235" y="886"/>
                    <a:pt x="239" y="886"/>
                  </a:cubicBezTo>
                  <a:cubicBezTo>
                    <a:pt x="248" y="886"/>
                    <a:pt x="254" y="879"/>
                    <a:pt x="263" y="879"/>
                  </a:cubicBezTo>
                  <a:cubicBezTo>
                    <a:pt x="266" y="879"/>
                    <a:pt x="267" y="881"/>
                    <a:pt x="269" y="881"/>
                  </a:cubicBezTo>
                  <a:cubicBezTo>
                    <a:pt x="271" y="881"/>
                    <a:pt x="273" y="880"/>
                    <a:pt x="276" y="880"/>
                  </a:cubicBezTo>
                  <a:cubicBezTo>
                    <a:pt x="277" y="876"/>
                    <a:pt x="283" y="878"/>
                    <a:pt x="286" y="876"/>
                  </a:cubicBezTo>
                  <a:cubicBezTo>
                    <a:pt x="296" y="871"/>
                    <a:pt x="298" y="865"/>
                    <a:pt x="304" y="858"/>
                  </a:cubicBezTo>
                  <a:cubicBezTo>
                    <a:pt x="307" y="853"/>
                    <a:pt x="308" y="848"/>
                    <a:pt x="313" y="843"/>
                  </a:cubicBezTo>
                  <a:cubicBezTo>
                    <a:pt x="316" y="840"/>
                    <a:pt x="322" y="835"/>
                    <a:pt x="322" y="829"/>
                  </a:cubicBezTo>
                  <a:cubicBezTo>
                    <a:pt x="322" y="827"/>
                    <a:pt x="321" y="825"/>
                    <a:pt x="319" y="824"/>
                  </a:cubicBezTo>
                  <a:cubicBezTo>
                    <a:pt x="321" y="818"/>
                    <a:pt x="324" y="816"/>
                    <a:pt x="330" y="813"/>
                  </a:cubicBezTo>
                  <a:cubicBezTo>
                    <a:pt x="332" y="813"/>
                    <a:pt x="335" y="814"/>
                    <a:pt x="337" y="812"/>
                  </a:cubicBezTo>
                  <a:cubicBezTo>
                    <a:pt x="338" y="810"/>
                    <a:pt x="339" y="802"/>
                    <a:pt x="339" y="799"/>
                  </a:cubicBezTo>
                  <a:cubicBezTo>
                    <a:pt x="339" y="792"/>
                    <a:pt x="332" y="788"/>
                    <a:pt x="332" y="783"/>
                  </a:cubicBezTo>
                  <a:cubicBezTo>
                    <a:pt x="332" y="781"/>
                    <a:pt x="336" y="777"/>
                    <a:pt x="339" y="777"/>
                  </a:cubicBezTo>
                  <a:cubicBezTo>
                    <a:pt x="341" y="762"/>
                    <a:pt x="371" y="764"/>
                    <a:pt x="371" y="746"/>
                  </a:cubicBezTo>
                  <a:cubicBezTo>
                    <a:pt x="371" y="744"/>
                    <a:pt x="371" y="743"/>
                    <a:pt x="370" y="742"/>
                  </a:cubicBezTo>
                  <a:cubicBezTo>
                    <a:pt x="370" y="735"/>
                    <a:pt x="371" y="731"/>
                    <a:pt x="371" y="727"/>
                  </a:cubicBezTo>
                  <a:cubicBezTo>
                    <a:pt x="371" y="722"/>
                    <a:pt x="371" y="722"/>
                    <a:pt x="371" y="722"/>
                  </a:cubicBezTo>
                  <a:cubicBezTo>
                    <a:pt x="371" y="721"/>
                    <a:pt x="372" y="720"/>
                    <a:pt x="372" y="718"/>
                  </a:cubicBezTo>
                  <a:cubicBezTo>
                    <a:pt x="372" y="714"/>
                    <a:pt x="364" y="710"/>
                    <a:pt x="364" y="702"/>
                  </a:cubicBezTo>
                  <a:cubicBezTo>
                    <a:pt x="364" y="695"/>
                    <a:pt x="362" y="692"/>
                    <a:pt x="362" y="685"/>
                  </a:cubicBezTo>
                  <a:cubicBezTo>
                    <a:pt x="362" y="679"/>
                    <a:pt x="368" y="677"/>
                    <a:pt x="369" y="672"/>
                  </a:cubicBezTo>
                  <a:cubicBezTo>
                    <a:pt x="375" y="652"/>
                    <a:pt x="391" y="648"/>
                    <a:pt x="406" y="636"/>
                  </a:cubicBezTo>
                  <a:cubicBezTo>
                    <a:pt x="414" y="630"/>
                    <a:pt x="417" y="621"/>
                    <a:pt x="424" y="612"/>
                  </a:cubicBezTo>
                  <a:cubicBezTo>
                    <a:pt x="430" y="605"/>
                    <a:pt x="440" y="588"/>
                    <a:pt x="440" y="575"/>
                  </a:cubicBezTo>
                  <a:cubicBezTo>
                    <a:pt x="440" y="574"/>
                    <a:pt x="439" y="573"/>
                    <a:pt x="438" y="571"/>
                  </a:cubicBezTo>
                  <a:cubicBezTo>
                    <a:pt x="430" y="574"/>
                    <a:pt x="422" y="577"/>
                    <a:pt x="413" y="578"/>
                  </a:cubicBezTo>
                  <a:cubicBezTo>
                    <a:pt x="410" y="579"/>
                    <a:pt x="408" y="577"/>
                    <a:pt x="404" y="578"/>
                  </a:cubicBezTo>
                  <a:cubicBezTo>
                    <a:pt x="401" y="579"/>
                    <a:pt x="401" y="582"/>
                    <a:pt x="397" y="582"/>
                  </a:cubicBezTo>
                  <a:cubicBezTo>
                    <a:pt x="394" y="582"/>
                    <a:pt x="391" y="575"/>
                    <a:pt x="388" y="573"/>
                  </a:cubicBezTo>
                  <a:cubicBezTo>
                    <a:pt x="390" y="570"/>
                    <a:pt x="388" y="569"/>
                    <a:pt x="388" y="565"/>
                  </a:cubicBezTo>
                  <a:cubicBezTo>
                    <a:pt x="380" y="565"/>
                    <a:pt x="378" y="556"/>
                    <a:pt x="375" y="553"/>
                  </a:cubicBezTo>
                  <a:cubicBezTo>
                    <a:pt x="371" y="550"/>
                    <a:pt x="368" y="550"/>
                    <a:pt x="365" y="547"/>
                  </a:cubicBezTo>
                  <a:cubicBezTo>
                    <a:pt x="361" y="542"/>
                    <a:pt x="362" y="537"/>
                    <a:pt x="358" y="531"/>
                  </a:cubicBezTo>
                  <a:cubicBezTo>
                    <a:pt x="355" y="527"/>
                    <a:pt x="351" y="527"/>
                    <a:pt x="347" y="520"/>
                  </a:cubicBezTo>
                  <a:cubicBezTo>
                    <a:pt x="347" y="508"/>
                    <a:pt x="347" y="508"/>
                    <a:pt x="347" y="508"/>
                  </a:cubicBezTo>
                  <a:cubicBezTo>
                    <a:pt x="347" y="506"/>
                    <a:pt x="338" y="496"/>
                    <a:pt x="339" y="491"/>
                  </a:cubicBezTo>
                  <a:cubicBezTo>
                    <a:pt x="319" y="453"/>
                    <a:pt x="319" y="453"/>
                    <a:pt x="319" y="453"/>
                  </a:cubicBezTo>
                  <a:cubicBezTo>
                    <a:pt x="319" y="449"/>
                    <a:pt x="319" y="449"/>
                    <a:pt x="319" y="449"/>
                  </a:cubicBezTo>
                  <a:cubicBezTo>
                    <a:pt x="323" y="453"/>
                    <a:pt x="326" y="463"/>
                    <a:pt x="331" y="464"/>
                  </a:cubicBezTo>
                  <a:cubicBezTo>
                    <a:pt x="332" y="462"/>
                    <a:pt x="334" y="456"/>
                    <a:pt x="335" y="453"/>
                  </a:cubicBezTo>
                  <a:cubicBezTo>
                    <a:pt x="335" y="455"/>
                    <a:pt x="334" y="458"/>
                    <a:pt x="334" y="460"/>
                  </a:cubicBezTo>
                  <a:cubicBezTo>
                    <a:pt x="334" y="460"/>
                    <a:pt x="337" y="464"/>
                    <a:pt x="337" y="465"/>
                  </a:cubicBezTo>
                  <a:cubicBezTo>
                    <a:pt x="340" y="469"/>
                    <a:pt x="342" y="472"/>
                    <a:pt x="345" y="476"/>
                  </a:cubicBezTo>
                  <a:cubicBezTo>
                    <a:pt x="346" y="478"/>
                    <a:pt x="347" y="480"/>
                    <a:pt x="348" y="482"/>
                  </a:cubicBezTo>
                  <a:cubicBezTo>
                    <a:pt x="349" y="483"/>
                    <a:pt x="348" y="487"/>
                    <a:pt x="349" y="488"/>
                  </a:cubicBezTo>
                  <a:cubicBezTo>
                    <a:pt x="350" y="489"/>
                    <a:pt x="353" y="488"/>
                    <a:pt x="354" y="489"/>
                  </a:cubicBezTo>
                  <a:cubicBezTo>
                    <a:pt x="355" y="490"/>
                    <a:pt x="356" y="491"/>
                    <a:pt x="357" y="492"/>
                  </a:cubicBezTo>
                  <a:cubicBezTo>
                    <a:pt x="358" y="496"/>
                    <a:pt x="361" y="498"/>
                    <a:pt x="361" y="503"/>
                  </a:cubicBezTo>
                  <a:cubicBezTo>
                    <a:pt x="361" y="511"/>
                    <a:pt x="363" y="516"/>
                    <a:pt x="371" y="518"/>
                  </a:cubicBezTo>
                  <a:cubicBezTo>
                    <a:pt x="371" y="523"/>
                    <a:pt x="377" y="531"/>
                    <a:pt x="380" y="534"/>
                  </a:cubicBezTo>
                  <a:cubicBezTo>
                    <a:pt x="382" y="536"/>
                    <a:pt x="386" y="538"/>
                    <a:pt x="385" y="543"/>
                  </a:cubicBezTo>
                  <a:cubicBezTo>
                    <a:pt x="384" y="545"/>
                    <a:pt x="383" y="550"/>
                    <a:pt x="385" y="550"/>
                  </a:cubicBezTo>
                  <a:cubicBezTo>
                    <a:pt x="385" y="554"/>
                    <a:pt x="387" y="558"/>
                    <a:pt x="389" y="562"/>
                  </a:cubicBezTo>
                  <a:cubicBezTo>
                    <a:pt x="390" y="564"/>
                    <a:pt x="389" y="564"/>
                    <a:pt x="389" y="564"/>
                  </a:cubicBezTo>
                  <a:cubicBezTo>
                    <a:pt x="390" y="564"/>
                    <a:pt x="396" y="567"/>
                    <a:pt x="396" y="567"/>
                  </a:cubicBezTo>
                  <a:cubicBezTo>
                    <a:pt x="398" y="566"/>
                    <a:pt x="398" y="566"/>
                    <a:pt x="398" y="566"/>
                  </a:cubicBezTo>
                  <a:cubicBezTo>
                    <a:pt x="403" y="566"/>
                    <a:pt x="403" y="565"/>
                    <a:pt x="407" y="561"/>
                  </a:cubicBezTo>
                  <a:cubicBezTo>
                    <a:pt x="414" y="561"/>
                    <a:pt x="414" y="561"/>
                    <a:pt x="414" y="561"/>
                  </a:cubicBezTo>
                  <a:cubicBezTo>
                    <a:pt x="417" y="561"/>
                    <a:pt x="426" y="554"/>
                    <a:pt x="429" y="553"/>
                  </a:cubicBezTo>
                  <a:cubicBezTo>
                    <a:pt x="434" y="552"/>
                    <a:pt x="441" y="550"/>
                    <a:pt x="446" y="548"/>
                  </a:cubicBezTo>
                  <a:cubicBezTo>
                    <a:pt x="446" y="547"/>
                    <a:pt x="446" y="546"/>
                    <a:pt x="446" y="546"/>
                  </a:cubicBezTo>
                  <a:cubicBezTo>
                    <a:pt x="446" y="541"/>
                    <a:pt x="459" y="538"/>
                    <a:pt x="465" y="537"/>
                  </a:cubicBezTo>
                  <a:cubicBezTo>
                    <a:pt x="465" y="534"/>
                    <a:pt x="470" y="531"/>
                    <a:pt x="472" y="531"/>
                  </a:cubicBezTo>
                  <a:cubicBezTo>
                    <a:pt x="475" y="531"/>
                    <a:pt x="475" y="524"/>
                    <a:pt x="478" y="524"/>
                  </a:cubicBezTo>
                  <a:cubicBezTo>
                    <a:pt x="481" y="524"/>
                    <a:pt x="481" y="520"/>
                    <a:pt x="482" y="518"/>
                  </a:cubicBezTo>
                  <a:cubicBezTo>
                    <a:pt x="483" y="515"/>
                    <a:pt x="485" y="514"/>
                    <a:pt x="488" y="514"/>
                  </a:cubicBezTo>
                  <a:cubicBezTo>
                    <a:pt x="488" y="508"/>
                    <a:pt x="495" y="507"/>
                    <a:pt x="495" y="501"/>
                  </a:cubicBezTo>
                  <a:cubicBezTo>
                    <a:pt x="495" y="499"/>
                    <a:pt x="491" y="500"/>
                    <a:pt x="491" y="498"/>
                  </a:cubicBezTo>
                  <a:cubicBezTo>
                    <a:pt x="491" y="498"/>
                    <a:pt x="491" y="498"/>
                    <a:pt x="491" y="498"/>
                  </a:cubicBezTo>
                  <a:cubicBezTo>
                    <a:pt x="491" y="497"/>
                    <a:pt x="488" y="493"/>
                    <a:pt x="486" y="493"/>
                  </a:cubicBezTo>
                  <a:cubicBezTo>
                    <a:pt x="479" y="491"/>
                    <a:pt x="475" y="489"/>
                    <a:pt x="471" y="483"/>
                  </a:cubicBezTo>
                  <a:cubicBezTo>
                    <a:pt x="471" y="474"/>
                    <a:pt x="471" y="474"/>
                    <a:pt x="471" y="474"/>
                  </a:cubicBezTo>
                  <a:cubicBezTo>
                    <a:pt x="463" y="481"/>
                    <a:pt x="462" y="490"/>
                    <a:pt x="447" y="490"/>
                  </a:cubicBezTo>
                  <a:cubicBezTo>
                    <a:pt x="444" y="490"/>
                    <a:pt x="438" y="488"/>
                    <a:pt x="438" y="485"/>
                  </a:cubicBezTo>
                  <a:cubicBezTo>
                    <a:pt x="438" y="482"/>
                    <a:pt x="440" y="481"/>
                    <a:pt x="440" y="478"/>
                  </a:cubicBezTo>
                  <a:cubicBezTo>
                    <a:pt x="440" y="477"/>
                    <a:pt x="440" y="476"/>
                    <a:pt x="440" y="475"/>
                  </a:cubicBezTo>
                  <a:cubicBezTo>
                    <a:pt x="438" y="476"/>
                    <a:pt x="438" y="479"/>
                    <a:pt x="435" y="479"/>
                  </a:cubicBezTo>
                  <a:cubicBezTo>
                    <a:pt x="435" y="477"/>
                    <a:pt x="434" y="477"/>
                    <a:pt x="434" y="474"/>
                  </a:cubicBezTo>
                  <a:cubicBezTo>
                    <a:pt x="429" y="473"/>
                    <a:pt x="422" y="463"/>
                    <a:pt x="421" y="458"/>
                  </a:cubicBezTo>
                  <a:cubicBezTo>
                    <a:pt x="420" y="456"/>
                    <a:pt x="420" y="455"/>
                    <a:pt x="420" y="453"/>
                  </a:cubicBezTo>
                  <a:cubicBezTo>
                    <a:pt x="420" y="450"/>
                    <a:pt x="422" y="445"/>
                    <a:pt x="425" y="445"/>
                  </a:cubicBezTo>
                  <a:cubicBezTo>
                    <a:pt x="431" y="445"/>
                    <a:pt x="436" y="452"/>
                    <a:pt x="439" y="457"/>
                  </a:cubicBezTo>
                  <a:cubicBezTo>
                    <a:pt x="439" y="458"/>
                    <a:pt x="439" y="460"/>
                    <a:pt x="440" y="462"/>
                  </a:cubicBezTo>
                  <a:cubicBezTo>
                    <a:pt x="442" y="464"/>
                    <a:pt x="446" y="463"/>
                    <a:pt x="449" y="466"/>
                  </a:cubicBezTo>
                  <a:cubicBezTo>
                    <a:pt x="451" y="468"/>
                    <a:pt x="453" y="469"/>
                    <a:pt x="456" y="473"/>
                  </a:cubicBezTo>
                  <a:cubicBezTo>
                    <a:pt x="468" y="473"/>
                    <a:pt x="468" y="473"/>
                    <a:pt x="468" y="473"/>
                  </a:cubicBezTo>
                  <a:cubicBezTo>
                    <a:pt x="469" y="469"/>
                    <a:pt x="470" y="469"/>
                    <a:pt x="473" y="469"/>
                  </a:cubicBezTo>
                  <a:cubicBezTo>
                    <a:pt x="477" y="469"/>
                    <a:pt x="477" y="475"/>
                    <a:pt x="480" y="478"/>
                  </a:cubicBezTo>
                  <a:cubicBezTo>
                    <a:pt x="480" y="478"/>
                    <a:pt x="486" y="479"/>
                    <a:pt x="487" y="479"/>
                  </a:cubicBezTo>
                  <a:cubicBezTo>
                    <a:pt x="494" y="479"/>
                    <a:pt x="504" y="481"/>
                    <a:pt x="508" y="481"/>
                  </a:cubicBezTo>
                  <a:cubicBezTo>
                    <a:pt x="508" y="481"/>
                    <a:pt x="509" y="481"/>
                    <a:pt x="509" y="481"/>
                  </a:cubicBezTo>
                  <a:cubicBezTo>
                    <a:pt x="517" y="481"/>
                    <a:pt x="517" y="481"/>
                    <a:pt x="517" y="481"/>
                  </a:cubicBezTo>
                  <a:cubicBezTo>
                    <a:pt x="517" y="481"/>
                    <a:pt x="518" y="480"/>
                    <a:pt x="519" y="480"/>
                  </a:cubicBezTo>
                  <a:cubicBezTo>
                    <a:pt x="525" y="482"/>
                    <a:pt x="525" y="482"/>
                    <a:pt x="525" y="482"/>
                  </a:cubicBezTo>
                  <a:cubicBezTo>
                    <a:pt x="527" y="482"/>
                    <a:pt x="528" y="480"/>
                    <a:pt x="531" y="480"/>
                  </a:cubicBezTo>
                  <a:cubicBezTo>
                    <a:pt x="533" y="480"/>
                    <a:pt x="535" y="479"/>
                    <a:pt x="537" y="480"/>
                  </a:cubicBezTo>
                  <a:cubicBezTo>
                    <a:pt x="540" y="481"/>
                    <a:pt x="541" y="486"/>
                    <a:pt x="543" y="489"/>
                  </a:cubicBezTo>
                  <a:cubicBezTo>
                    <a:pt x="546" y="493"/>
                    <a:pt x="552" y="497"/>
                    <a:pt x="557" y="497"/>
                  </a:cubicBezTo>
                  <a:cubicBezTo>
                    <a:pt x="558" y="497"/>
                    <a:pt x="560" y="497"/>
                    <a:pt x="562" y="498"/>
                  </a:cubicBezTo>
                  <a:cubicBezTo>
                    <a:pt x="561" y="498"/>
                    <a:pt x="561" y="501"/>
                    <a:pt x="559" y="501"/>
                  </a:cubicBezTo>
                  <a:cubicBezTo>
                    <a:pt x="557" y="502"/>
                    <a:pt x="555" y="501"/>
                    <a:pt x="553" y="502"/>
                  </a:cubicBezTo>
                  <a:cubicBezTo>
                    <a:pt x="557" y="505"/>
                    <a:pt x="559" y="512"/>
                    <a:pt x="566" y="512"/>
                  </a:cubicBezTo>
                  <a:cubicBezTo>
                    <a:pt x="572" y="512"/>
                    <a:pt x="572" y="505"/>
                    <a:pt x="575" y="501"/>
                  </a:cubicBezTo>
                  <a:cubicBezTo>
                    <a:pt x="577" y="501"/>
                    <a:pt x="577" y="501"/>
                    <a:pt x="577" y="501"/>
                  </a:cubicBezTo>
                  <a:cubicBezTo>
                    <a:pt x="577" y="501"/>
                    <a:pt x="576" y="504"/>
                    <a:pt x="576" y="504"/>
                  </a:cubicBezTo>
                  <a:cubicBezTo>
                    <a:pt x="576" y="507"/>
                    <a:pt x="578" y="510"/>
                    <a:pt x="578" y="514"/>
                  </a:cubicBezTo>
                  <a:cubicBezTo>
                    <a:pt x="578" y="517"/>
                    <a:pt x="577" y="517"/>
                    <a:pt x="577" y="520"/>
                  </a:cubicBezTo>
                  <a:cubicBezTo>
                    <a:pt x="577" y="520"/>
                    <a:pt x="577" y="520"/>
                    <a:pt x="577" y="520"/>
                  </a:cubicBezTo>
                  <a:cubicBezTo>
                    <a:pt x="577" y="521"/>
                    <a:pt x="577" y="523"/>
                    <a:pt x="577" y="524"/>
                  </a:cubicBezTo>
                  <a:cubicBezTo>
                    <a:pt x="577" y="528"/>
                    <a:pt x="580" y="532"/>
                    <a:pt x="581" y="537"/>
                  </a:cubicBezTo>
                  <a:cubicBezTo>
                    <a:pt x="583" y="542"/>
                    <a:pt x="587" y="549"/>
                    <a:pt x="588" y="553"/>
                  </a:cubicBezTo>
                  <a:cubicBezTo>
                    <a:pt x="589" y="556"/>
                    <a:pt x="589" y="557"/>
                    <a:pt x="591" y="560"/>
                  </a:cubicBezTo>
                  <a:cubicBezTo>
                    <a:pt x="592" y="563"/>
                    <a:pt x="591" y="566"/>
                    <a:pt x="593" y="569"/>
                  </a:cubicBezTo>
                  <a:cubicBezTo>
                    <a:pt x="594" y="571"/>
                    <a:pt x="597" y="573"/>
                    <a:pt x="598" y="576"/>
                  </a:cubicBezTo>
                  <a:cubicBezTo>
                    <a:pt x="600" y="581"/>
                    <a:pt x="602" y="586"/>
                    <a:pt x="604" y="591"/>
                  </a:cubicBezTo>
                  <a:cubicBezTo>
                    <a:pt x="604" y="592"/>
                    <a:pt x="605" y="593"/>
                    <a:pt x="606" y="593"/>
                  </a:cubicBezTo>
                  <a:cubicBezTo>
                    <a:pt x="606" y="595"/>
                    <a:pt x="608" y="596"/>
                    <a:pt x="609" y="596"/>
                  </a:cubicBezTo>
                  <a:cubicBezTo>
                    <a:pt x="611" y="596"/>
                    <a:pt x="611" y="593"/>
                    <a:pt x="612" y="591"/>
                  </a:cubicBezTo>
                  <a:cubicBezTo>
                    <a:pt x="614" y="589"/>
                    <a:pt x="614" y="590"/>
                    <a:pt x="617" y="588"/>
                  </a:cubicBezTo>
                  <a:cubicBezTo>
                    <a:pt x="619" y="588"/>
                    <a:pt x="618" y="582"/>
                    <a:pt x="621" y="581"/>
                  </a:cubicBezTo>
                  <a:cubicBezTo>
                    <a:pt x="622" y="581"/>
                    <a:pt x="623" y="581"/>
                    <a:pt x="623" y="580"/>
                  </a:cubicBezTo>
                  <a:cubicBezTo>
                    <a:pt x="624" y="580"/>
                    <a:pt x="624" y="580"/>
                    <a:pt x="624" y="580"/>
                  </a:cubicBezTo>
                  <a:cubicBezTo>
                    <a:pt x="623" y="574"/>
                    <a:pt x="623" y="574"/>
                    <a:pt x="623" y="574"/>
                  </a:cubicBezTo>
                  <a:cubicBezTo>
                    <a:pt x="623" y="569"/>
                    <a:pt x="626" y="566"/>
                    <a:pt x="626" y="560"/>
                  </a:cubicBezTo>
                  <a:cubicBezTo>
                    <a:pt x="626" y="557"/>
                    <a:pt x="624" y="554"/>
                    <a:pt x="624" y="550"/>
                  </a:cubicBezTo>
                  <a:cubicBezTo>
                    <a:pt x="624" y="545"/>
                    <a:pt x="629" y="545"/>
                    <a:pt x="633" y="543"/>
                  </a:cubicBezTo>
                  <a:cubicBezTo>
                    <a:pt x="635" y="543"/>
                    <a:pt x="637" y="540"/>
                    <a:pt x="639" y="538"/>
                  </a:cubicBezTo>
                  <a:cubicBezTo>
                    <a:pt x="643" y="534"/>
                    <a:pt x="648" y="530"/>
                    <a:pt x="652" y="525"/>
                  </a:cubicBezTo>
                  <a:cubicBezTo>
                    <a:pt x="656" y="521"/>
                    <a:pt x="662" y="520"/>
                    <a:pt x="666" y="516"/>
                  </a:cubicBezTo>
                  <a:cubicBezTo>
                    <a:pt x="668" y="514"/>
                    <a:pt x="668" y="512"/>
                    <a:pt x="669" y="508"/>
                  </a:cubicBezTo>
                  <a:cubicBezTo>
                    <a:pt x="670" y="506"/>
                    <a:pt x="674" y="506"/>
                    <a:pt x="676" y="503"/>
                  </a:cubicBezTo>
                  <a:cubicBezTo>
                    <a:pt x="678" y="504"/>
                    <a:pt x="678" y="505"/>
                    <a:pt x="682" y="505"/>
                  </a:cubicBezTo>
                  <a:cubicBezTo>
                    <a:pt x="687" y="505"/>
                    <a:pt x="694" y="504"/>
                    <a:pt x="694" y="497"/>
                  </a:cubicBezTo>
                  <a:cubicBezTo>
                    <a:pt x="697" y="498"/>
                    <a:pt x="701" y="499"/>
                    <a:pt x="702" y="502"/>
                  </a:cubicBezTo>
                  <a:cubicBezTo>
                    <a:pt x="703" y="505"/>
                    <a:pt x="702" y="508"/>
                    <a:pt x="704" y="511"/>
                  </a:cubicBezTo>
                  <a:cubicBezTo>
                    <a:pt x="706" y="514"/>
                    <a:pt x="709" y="516"/>
                    <a:pt x="712" y="518"/>
                  </a:cubicBezTo>
                  <a:cubicBezTo>
                    <a:pt x="714" y="522"/>
                    <a:pt x="717" y="526"/>
                    <a:pt x="718" y="530"/>
                  </a:cubicBezTo>
                  <a:cubicBezTo>
                    <a:pt x="718" y="532"/>
                    <a:pt x="720" y="532"/>
                    <a:pt x="720" y="533"/>
                  </a:cubicBezTo>
                  <a:cubicBezTo>
                    <a:pt x="720" y="536"/>
                    <a:pt x="718" y="537"/>
                    <a:pt x="718" y="540"/>
                  </a:cubicBezTo>
                  <a:cubicBezTo>
                    <a:pt x="718" y="543"/>
                    <a:pt x="719" y="546"/>
                    <a:pt x="722" y="546"/>
                  </a:cubicBezTo>
                  <a:cubicBezTo>
                    <a:pt x="728" y="546"/>
                    <a:pt x="730" y="539"/>
                    <a:pt x="734" y="535"/>
                  </a:cubicBezTo>
                  <a:cubicBezTo>
                    <a:pt x="735" y="537"/>
                    <a:pt x="735" y="538"/>
                    <a:pt x="736" y="539"/>
                  </a:cubicBezTo>
                  <a:cubicBezTo>
                    <a:pt x="736" y="540"/>
                    <a:pt x="738" y="539"/>
                    <a:pt x="739" y="540"/>
                  </a:cubicBezTo>
                  <a:cubicBezTo>
                    <a:pt x="741" y="544"/>
                    <a:pt x="738" y="550"/>
                    <a:pt x="741" y="550"/>
                  </a:cubicBezTo>
                  <a:cubicBezTo>
                    <a:pt x="741" y="558"/>
                    <a:pt x="747" y="563"/>
                    <a:pt x="747" y="573"/>
                  </a:cubicBezTo>
                  <a:cubicBezTo>
                    <a:pt x="747" y="575"/>
                    <a:pt x="743" y="581"/>
                    <a:pt x="747" y="581"/>
                  </a:cubicBezTo>
                  <a:cubicBezTo>
                    <a:pt x="745" y="581"/>
                    <a:pt x="745" y="581"/>
                    <a:pt x="745" y="581"/>
                  </a:cubicBezTo>
                  <a:cubicBezTo>
                    <a:pt x="745" y="581"/>
                    <a:pt x="745" y="581"/>
                    <a:pt x="745" y="581"/>
                  </a:cubicBezTo>
                  <a:cubicBezTo>
                    <a:pt x="744" y="585"/>
                    <a:pt x="743" y="588"/>
                    <a:pt x="743" y="591"/>
                  </a:cubicBezTo>
                  <a:cubicBezTo>
                    <a:pt x="743" y="591"/>
                    <a:pt x="743" y="592"/>
                    <a:pt x="743" y="592"/>
                  </a:cubicBezTo>
                  <a:cubicBezTo>
                    <a:pt x="747" y="593"/>
                    <a:pt x="744" y="592"/>
                    <a:pt x="746" y="592"/>
                  </a:cubicBezTo>
                  <a:cubicBezTo>
                    <a:pt x="750" y="592"/>
                    <a:pt x="752" y="600"/>
                    <a:pt x="753" y="603"/>
                  </a:cubicBezTo>
                  <a:cubicBezTo>
                    <a:pt x="756" y="609"/>
                    <a:pt x="756" y="613"/>
                    <a:pt x="758" y="620"/>
                  </a:cubicBezTo>
                  <a:cubicBezTo>
                    <a:pt x="761" y="627"/>
                    <a:pt x="767" y="634"/>
                    <a:pt x="774" y="637"/>
                  </a:cubicBezTo>
                  <a:cubicBezTo>
                    <a:pt x="776" y="637"/>
                    <a:pt x="776" y="639"/>
                    <a:pt x="778" y="639"/>
                  </a:cubicBezTo>
                  <a:cubicBezTo>
                    <a:pt x="779" y="639"/>
                    <a:pt x="779" y="638"/>
                    <a:pt x="780" y="638"/>
                  </a:cubicBezTo>
                  <a:cubicBezTo>
                    <a:pt x="781" y="638"/>
                    <a:pt x="781" y="638"/>
                    <a:pt x="783" y="637"/>
                  </a:cubicBezTo>
                  <a:cubicBezTo>
                    <a:pt x="782" y="635"/>
                    <a:pt x="782" y="634"/>
                    <a:pt x="781" y="631"/>
                  </a:cubicBezTo>
                  <a:cubicBezTo>
                    <a:pt x="780" y="628"/>
                    <a:pt x="777" y="627"/>
                    <a:pt x="777" y="623"/>
                  </a:cubicBezTo>
                  <a:cubicBezTo>
                    <a:pt x="777" y="621"/>
                    <a:pt x="777" y="621"/>
                    <a:pt x="777" y="618"/>
                  </a:cubicBezTo>
                  <a:cubicBezTo>
                    <a:pt x="777" y="607"/>
                    <a:pt x="764" y="606"/>
                    <a:pt x="758" y="600"/>
                  </a:cubicBezTo>
                  <a:cubicBezTo>
                    <a:pt x="756" y="598"/>
                    <a:pt x="756" y="593"/>
                    <a:pt x="755" y="593"/>
                  </a:cubicBezTo>
                  <a:cubicBezTo>
                    <a:pt x="756" y="593"/>
                    <a:pt x="756" y="593"/>
                    <a:pt x="756" y="593"/>
                  </a:cubicBezTo>
                  <a:cubicBezTo>
                    <a:pt x="756" y="585"/>
                    <a:pt x="748" y="589"/>
                    <a:pt x="748" y="582"/>
                  </a:cubicBezTo>
                  <a:cubicBezTo>
                    <a:pt x="748" y="576"/>
                    <a:pt x="755" y="574"/>
                    <a:pt x="755" y="567"/>
                  </a:cubicBezTo>
                  <a:cubicBezTo>
                    <a:pt x="755" y="565"/>
                    <a:pt x="754" y="565"/>
                    <a:pt x="754" y="562"/>
                  </a:cubicBezTo>
                  <a:cubicBezTo>
                    <a:pt x="754" y="561"/>
                    <a:pt x="753" y="560"/>
                    <a:pt x="755" y="560"/>
                  </a:cubicBezTo>
                  <a:cubicBezTo>
                    <a:pt x="757" y="560"/>
                    <a:pt x="760" y="560"/>
                    <a:pt x="761" y="563"/>
                  </a:cubicBezTo>
                  <a:cubicBezTo>
                    <a:pt x="761" y="563"/>
                    <a:pt x="762" y="566"/>
                    <a:pt x="762" y="566"/>
                  </a:cubicBezTo>
                  <a:cubicBezTo>
                    <a:pt x="766" y="567"/>
                    <a:pt x="769" y="567"/>
                    <a:pt x="772" y="570"/>
                  </a:cubicBezTo>
                  <a:cubicBezTo>
                    <a:pt x="775" y="573"/>
                    <a:pt x="772" y="576"/>
                    <a:pt x="777" y="576"/>
                  </a:cubicBezTo>
                  <a:cubicBezTo>
                    <a:pt x="777" y="580"/>
                    <a:pt x="782" y="581"/>
                    <a:pt x="785" y="581"/>
                  </a:cubicBezTo>
                  <a:cubicBezTo>
                    <a:pt x="785" y="582"/>
                    <a:pt x="786" y="584"/>
                    <a:pt x="787" y="584"/>
                  </a:cubicBezTo>
                  <a:cubicBezTo>
                    <a:pt x="786" y="585"/>
                    <a:pt x="786" y="586"/>
                    <a:pt x="786" y="588"/>
                  </a:cubicBezTo>
                  <a:cubicBezTo>
                    <a:pt x="786" y="589"/>
                    <a:pt x="788" y="592"/>
                    <a:pt x="789" y="592"/>
                  </a:cubicBezTo>
                  <a:cubicBezTo>
                    <a:pt x="789" y="592"/>
                    <a:pt x="795" y="589"/>
                    <a:pt x="795" y="586"/>
                  </a:cubicBezTo>
                  <a:cubicBezTo>
                    <a:pt x="795" y="586"/>
                    <a:pt x="795" y="586"/>
                    <a:pt x="795" y="586"/>
                  </a:cubicBezTo>
                  <a:cubicBezTo>
                    <a:pt x="797" y="586"/>
                    <a:pt x="797" y="582"/>
                    <a:pt x="799" y="581"/>
                  </a:cubicBezTo>
                  <a:cubicBezTo>
                    <a:pt x="805" y="578"/>
                    <a:pt x="806" y="576"/>
                    <a:pt x="813" y="574"/>
                  </a:cubicBezTo>
                  <a:cubicBezTo>
                    <a:pt x="813" y="570"/>
                    <a:pt x="815" y="568"/>
                    <a:pt x="815" y="562"/>
                  </a:cubicBezTo>
                  <a:cubicBezTo>
                    <a:pt x="815" y="555"/>
                    <a:pt x="812" y="545"/>
                    <a:pt x="806" y="541"/>
                  </a:cubicBezTo>
                  <a:cubicBezTo>
                    <a:pt x="801" y="538"/>
                    <a:pt x="798" y="532"/>
                    <a:pt x="793" y="527"/>
                  </a:cubicBezTo>
                  <a:cubicBezTo>
                    <a:pt x="792" y="526"/>
                    <a:pt x="791" y="525"/>
                    <a:pt x="791" y="523"/>
                  </a:cubicBezTo>
                  <a:cubicBezTo>
                    <a:pt x="791" y="513"/>
                    <a:pt x="802" y="512"/>
                    <a:pt x="807" y="505"/>
                  </a:cubicBezTo>
                  <a:cubicBezTo>
                    <a:pt x="811" y="507"/>
                    <a:pt x="813" y="505"/>
                    <a:pt x="818" y="507"/>
                  </a:cubicBezTo>
                  <a:cubicBezTo>
                    <a:pt x="817" y="508"/>
                    <a:pt x="817" y="513"/>
                    <a:pt x="819" y="513"/>
                  </a:cubicBezTo>
                  <a:cubicBezTo>
                    <a:pt x="821" y="513"/>
                    <a:pt x="820" y="510"/>
                    <a:pt x="822" y="508"/>
                  </a:cubicBezTo>
                  <a:cubicBezTo>
                    <a:pt x="823" y="507"/>
                    <a:pt x="828" y="506"/>
                    <a:pt x="830" y="505"/>
                  </a:cubicBezTo>
                  <a:cubicBezTo>
                    <a:pt x="834" y="503"/>
                    <a:pt x="838" y="504"/>
                    <a:pt x="841" y="501"/>
                  </a:cubicBezTo>
                  <a:cubicBezTo>
                    <a:pt x="841" y="501"/>
                    <a:pt x="843" y="497"/>
                    <a:pt x="844" y="497"/>
                  </a:cubicBezTo>
                  <a:cubicBezTo>
                    <a:pt x="846" y="497"/>
                    <a:pt x="847" y="499"/>
                    <a:pt x="849" y="499"/>
                  </a:cubicBezTo>
                  <a:cubicBezTo>
                    <a:pt x="860" y="499"/>
                    <a:pt x="862" y="492"/>
                    <a:pt x="869" y="489"/>
                  </a:cubicBezTo>
                  <a:cubicBezTo>
                    <a:pt x="870" y="488"/>
                    <a:pt x="871" y="487"/>
                    <a:pt x="872" y="485"/>
                  </a:cubicBezTo>
                  <a:cubicBezTo>
                    <a:pt x="877" y="485"/>
                    <a:pt x="879" y="476"/>
                    <a:pt x="881" y="472"/>
                  </a:cubicBezTo>
                  <a:cubicBezTo>
                    <a:pt x="882" y="469"/>
                    <a:pt x="888" y="460"/>
                    <a:pt x="892" y="459"/>
                  </a:cubicBezTo>
                  <a:cubicBezTo>
                    <a:pt x="892" y="455"/>
                    <a:pt x="895" y="452"/>
                    <a:pt x="895" y="446"/>
                  </a:cubicBezTo>
                  <a:cubicBezTo>
                    <a:pt x="895" y="436"/>
                    <a:pt x="893" y="432"/>
                    <a:pt x="889" y="426"/>
                  </a:cubicBezTo>
                  <a:cubicBezTo>
                    <a:pt x="888" y="425"/>
                    <a:pt x="888" y="422"/>
                    <a:pt x="886" y="421"/>
                  </a:cubicBezTo>
                  <a:cubicBezTo>
                    <a:pt x="886" y="421"/>
                    <a:pt x="886" y="421"/>
                    <a:pt x="886" y="421"/>
                  </a:cubicBezTo>
                  <a:cubicBezTo>
                    <a:pt x="886" y="421"/>
                    <a:pt x="886" y="421"/>
                    <a:pt x="886" y="421"/>
                  </a:cubicBezTo>
                  <a:cubicBezTo>
                    <a:pt x="886" y="421"/>
                    <a:pt x="886" y="417"/>
                    <a:pt x="886" y="417"/>
                  </a:cubicBezTo>
                  <a:cubicBezTo>
                    <a:pt x="884" y="416"/>
                    <a:pt x="880" y="414"/>
                    <a:pt x="880" y="411"/>
                  </a:cubicBezTo>
                  <a:cubicBezTo>
                    <a:pt x="880" y="408"/>
                    <a:pt x="884" y="408"/>
                    <a:pt x="884" y="405"/>
                  </a:cubicBezTo>
                  <a:cubicBezTo>
                    <a:pt x="886" y="399"/>
                    <a:pt x="896" y="399"/>
                    <a:pt x="901" y="395"/>
                  </a:cubicBezTo>
                  <a:cubicBezTo>
                    <a:pt x="899" y="392"/>
                    <a:pt x="896" y="395"/>
                    <a:pt x="892" y="393"/>
                  </a:cubicBezTo>
                  <a:cubicBezTo>
                    <a:pt x="891" y="392"/>
                    <a:pt x="890" y="390"/>
                    <a:pt x="887" y="390"/>
                  </a:cubicBezTo>
                  <a:cubicBezTo>
                    <a:pt x="886" y="390"/>
                    <a:pt x="886" y="395"/>
                    <a:pt x="884" y="395"/>
                  </a:cubicBezTo>
                  <a:cubicBezTo>
                    <a:pt x="882" y="395"/>
                    <a:pt x="880" y="396"/>
                    <a:pt x="878" y="394"/>
                  </a:cubicBezTo>
                  <a:cubicBezTo>
                    <a:pt x="876" y="393"/>
                    <a:pt x="876" y="390"/>
                    <a:pt x="874" y="388"/>
                  </a:cubicBezTo>
                  <a:cubicBezTo>
                    <a:pt x="873" y="388"/>
                    <a:pt x="869" y="387"/>
                    <a:pt x="869" y="384"/>
                  </a:cubicBezTo>
                  <a:cubicBezTo>
                    <a:pt x="869" y="380"/>
                    <a:pt x="876" y="381"/>
                    <a:pt x="879" y="379"/>
                  </a:cubicBezTo>
                  <a:cubicBezTo>
                    <a:pt x="881" y="377"/>
                    <a:pt x="887" y="374"/>
                    <a:pt x="888" y="371"/>
                  </a:cubicBezTo>
                  <a:cubicBezTo>
                    <a:pt x="889" y="370"/>
                    <a:pt x="890" y="368"/>
                    <a:pt x="892" y="368"/>
                  </a:cubicBezTo>
                  <a:cubicBezTo>
                    <a:pt x="894" y="368"/>
                    <a:pt x="896" y="371"/>
                    <a:pt x="896" y="372"/>
                  </a:cubicBezTo>
                  <a:cubicBezTo>
                    <a:pt x="896" y="376"/>
                    <a:pt x="892" y="377"/>
                    <a:pt x="892" y="381"/>
                  </a:cubicBezTo>
                  <a:cubicBezTo>
                    <a:pt x="898" y="381"/>
                    <a:pt x="904" y="374"/>
                    <a:pt x="911" y="374"/>
                  </a:cubicBezTo>
                  <a:cubicBezTo>
                    <a:pt x="914" y="374"/>
                    <a:pt x="915" y="377"/>
                    <a:pt x="918" y="377"/>
                  </a:cubicBezTo>
                  <a:cubicBezTo>
                    <a:pt x="917" y="379"/>
                    <a:pt x="918" y="379"/>
                    <a:pt x="918" y="382"/>
                  </a:cubicBezTo>
                  <a:cubicBezTo>
                    <a:pt x="918" y="384"/>
                    <a:pt x="916" y="384"/>
                    <a:pt x="916" y="387"/>
                  </a:cubicBezTo>
                  <a:cubicBezTo>
                    <a:pt x="916" y="388"/>
                    <a:pt x="916" y="391"/>
                    <a:pt x="918" y="391"/>
                  </a:cubicBezTo>
                  <a:cubicBezTo>
                    <a:pt x="919" y="391"/>
                    <a:pt x="920" y="389"/>
                    <a:pt x="921" y="389"/>
                  </a:cubicBezTo>
                  <a:cubicBezTo>
                    <a:pt x="924" y="389"/>
                    <a:pt x="927" y="391"/>
                    <a:pt x="927" y="394"/>
                  </a:cubicBezTo>
                  <a:cubicBezTo>
                    <a:pt x="927" y="396"/>
                    <a:pt x="927" y="397"/>
                    <a:pt x="923" y="397"/>
                  </a:cubicBezTo>
                  <a:cubicBezTo>
                    <a:pt x="923" y="399"/>
                    <a:pt x="923" y="399"/>
                    <a:pt x="923" y="399"/>
                  </a:cubicBezTo>
                  <a:cubicBezTo>
                    <a:pt x="923" y="400"/>
                    <a:pt x="924" y="401"/>
                    <a:pt x="926" y="401"/>
                  </a:cubicBezTo>
                  <a:cubicBezTo>
                    <a:pt x="926" y="402"/>
                    <a:pt x="927" y="403"/>
                    <a:pt x="927" y="405"/>
                  </a:cubicBezTo>
                  <a:cubicBezTo>
                    <a:pt x="927" y="405"/>
                    <a:pt x="925" y="408"/>
                    <a:pt x="925" y="410"/>
                  </a:cubicBezTo>
                  <a:cubicBezTo>
                    <a:pt x="925" y="411"/>
                    <a:pt x="925" y="413"/>
                    <a:pt x="926" y="413"/>
                  </a:cubicBezTo>
                  <a:cubicBezTo>
                    <a:pt x="926" y="414"/>
                    <a:pt x="925" y="413"/>
                    <a:pt x="925" y="417"/>
                  </a:cubicBezTo>
                  <a:cubicBezTo>
                    <a:pt x="928" y="417"/>
                    <a:pt x="928" y="417"/>
                    <a:pt x="928" y="417"/>
                  </a:cubicBezTo>
                  <a:cubicBezTo>
                    <a:pt x="930" y="413"/>
                    <a:pt x="930" y="415"/>
                    <a:pt x="933" y="414"/>
                  </a:cubicBezTo>
                  <a:cubicBezTo>
                    <a:pt x="933" y="412"/>
                    <a:pt x="938" y="411"/>
                    <a:pt x="940" y="411"/>
                  </a:cubicBezTo>
                  <a:cubicBezTo>
                    <a:pt x="943" y="410"/>
                    <a:pt x="944" y="407"/>
                    <a:pt x="944" y="402"/>
                  </a:cubicBezTo>
                  <a:cubicBezTo>
                    <a:pt x="944" y="393"/>
                    <a:pt x="941" y="388"/>
                    <a:pt x="936" y="383"/>
                  </a:cubicBezTo>
                  <a:cubicBezTo>
                    <a:pt x="934" y="381"/>
                    <a:pt x="932" y="379"/>
                    <a:pt x="932" y="375"/>
                  </a:cubicBezTo>
                  <a:cubicBezTo>
                    <a:pt x="935" y="375"/>
                    <a:pt x="937" y="373"/>
                    <a:pt x="939" y="371"/>
                  </a:cubicBezTo>
                  <a:cubicBezTo>
                    <a:pt x="940" y="370"/>
                    <a:pt x="944" y="367"/>
                    <a:pt x="945" y="366"/>
                  </a:cubicBezTo>
                  <a:cubicBezTo>
                    <a:pt x="948" y="360"/>
                    <a:pt x="950" y="356"/>
                    <a:pt x="956" y="352"/>
                  </a:cubicBezTo>
                  <a:cubicBezTo>
                    <a:pt x="956" y="352"/>
                    <a:pt x="964" y="354"/>
                    <a:pt x="971" y="354"/>
                  </a:cubicBezTo>
                  <a:cubicBezTo>
                    <a:pt x="984" y="354"/>
                    <a:pt x="997" y="327"/>
                    <a:pt x="1006" y="318"/>
                  </a:cubicBezTo>
                  <a:cubicBezTo>
                    <a:pt x="1009" y="314"/>
                    <a:pt x="1014" y="306"/>
                    <a:pt x="1016" y="301"/>
                  </a:cubicBezTo>
                  <a:cubicBezTo>
                    <a:pt x="1017" y="294"/>
                    <a:pt x="1015" y="290"/>
                    <a:pt x="1018" y="284"/>
                  </a:cubicBezTo>
                  <a:cubicBezTo>
                    <a:pt x="1019" y="281"/>
                    <a:pt x="1022" y="276"/>
                    <a:pt x="1022" y="271"/>
                  </a:cubicBezTo>
                  <a:cubicBezTo>
                    <a:pt x="1022" y="265"/>
                    <a:pt x="1012" y="253"/>
                    <a:pt x="1008" y="256"/>
                  </a:cubicBezTo>
                  <a:cubicBezTo>
                    <a:pt x="994" y="267"/>
                    <a:pt x="987" y="251"/>
                    <a:pt x="987" y="250"/>
                  </a:cubicBezTo>
                  <a:cubicBezTo>
                    <a:pt x="987" y="243"/>
                    <a:pt x="1000" y="236"/>
                    <a:pt x="1004" y="231"/>
                  </a:cubicBezTo>
                  <a:cubicBezTo>
                    <a:pt x="1011" y="224"/>
                    <a:pt x="1021" y="213"/>
                    <a:pt x="1030" y="210"/>
                  </a:cubicBezTo>
                  <a:cubicBezTo>
                    <a:pt x="1039" y="208"/>
                    <a:pt x="1066" y="205"/>
                    <a:pt x="1073" y="205"/>
                  </a:cubicBezTo>
                  <a:cubicBezTo>
                    <a:pt x="1083" y="205"/>
                    <a:pt x="1087" y="209"/>
                    <a:pt x="1093" y="209"/>
                  </a:cubicBezTo>
                  <a:cubicBezTo>
                    <a:pt x="1096" y="209"/>
                    <a:pt x="1098" y="209"/>
                    <a:pt x="1105" y="209"/>
                  </a:cubicBezTo>
                  <a:cubicBezTo>
                    <a:pt x="1109" y="193"/>
                    <a:pt x="1116" y="186"/>
                    <a:pt x="1131" y="186"/>
                  </a:cubicBezTo>
                  <a:cubicBezTo>
                    <a:pt x="1135" y="186"/>
                    <a:pt x="1137" y="185"/>
                    <a:pt x="1145" y="186"/>
                  </a:cubicBezTo>
                  <a:cubicBezTo>
                    <a:pt x="1141" y="189"/>
                    <a:pt x="1139" y="209"/>
                    <a:pt x="1164" y="178"/>
                  </a:cubicBezTo>
                  <a:cubicBezTo>
                    <a:pt x="1167" y="178"/>
                    <a:pt x="1179" y="183"/>
                    <a:pt x="1161" y="194"/>
                  </a:cubicBezTo>
                  <a:cubicBezTo>
                    <a:pt x="1155" y="198"/>
                    <a:pt x="1149" y="196"/>
                    <a:pt x="1145" y="202"/>
                  </a:cubicBezTo>
                  <a:cubicBezTo>
                    <a:pt x="1140" y="209"/>
                    <a:pt x="1136" y="217"/>
                    <a:pt x="1129" y="221"/>
                  </a:cubicBezTo>
                  <a:cubicBezTo>
                    <a:pt x="1123" y="224"/>
                    <a:pt x="1115" y="230"/>
                    <a:pt x="1115" y="239"/>
                  </a:cubicBezTo>
                  <a:cubicBezTo>
                    <a:pt x="1115" y="248"/>
                    <a:pt x="1118" y="275"/>
                    <a:pt x="1124" y="280"/>
                  </a:cubicBezTo>
                  <a:cubicBezTo>
                    <a:pt x="1129" y="273"/>
                    <a:pt x="1132" y="261"/>
                    <a:pt x="1141" y="259"/>
                  </a:cubicBezTo>
                  <a:cubicBezTo>
                    <a:pt x="1140" y="252"/>
                    <a:pt x="1151" y="251"/>
                    <a:pt x="1151" y="246"/>
                  </a:cubicBezTo>
                  <a:cubicBezTo>
                    <a:pt x="1151" y="239"/>
                    <a:pt x="1158" y="237"/>
                    <a:pt x="1158" y="233"/>
                  </a:cubicBezTo>
                  <a:cubicBezTo>
                    <a:pt x="1158" y="230"/>
                    <a:pt x="1156" y="227"/>
                    <a:pt x="1158" y="222"/>
                  </a:cubicBezTo>
                  <a:cubicBezTo>
                    <a:pt x="1177" y="183"/>
                    <a:pt x="1194" y="204"/>
                    <a:pt x="1200" y="204"/>
                  </a:cubicBezTo>
                  <a:cubicBezTo>
                    <a:pt x="1221" y="204"/>
                    <a:pt x="1235" y="179"/>
                    <a:pt x="1253" y="178"/>
                  </a:cubicBezTo>
                  <a:cubicBezTo>
                    <a:pt x="1286" y="178"/>
                    <a:pt x="1259" y="165"/>
                    <a:pt x="1259" y="161"/>
                  </a:cubicBezTo>
                  <a:cubicBezTo>
                    <a:pt x="1259" y="151"/>
                    <a:pt x="1273" y="153"/>
                    <a:pt x="1275" y="148"/>
                  </a:cubicBezTo>
                  <a:cubicBezTo>
                    <a:pt x="1276" y="145"/>
                    <a:pt x="1274" y="140"/>
                    <a:pt x="1279" y="140"/>
                  </a:cubicBezTo>
                  <a:cubicBezTo>
                    <a:pt x="1293" y="140"/>
                    <a:pt x="1305" y="159"/>
                    <a:pt x="1315" y="159"/>
                  </a:cubicBezTo>
                  <a:cubicBezTo>
                    <a:pt x="1319" y="159"/>
                    <a:pt x="1320" y="151"/>
                    <a:pt x="1323" y="148"/>
                  </a:cubicBezTo>
                  <a:cubicBezTo>
                    <a:pt x="1327" y="143"/>
                    <a:pt x="1330" y="143"/>
                    <a:pt x="1336" y="141"/>
                  </a:cubicBezTo>
                  <a:cubicBezTo>
                    <a:pt x="1328" y="131"/>
                    <a:pt x="1302" y="124"/>
                    <a:pt x="1289" y="117"/>
                  </a:cubicBezTo>
                  <a:close/>
                  <a:moveTo>
                    <a:pt x="335" y="450"/>
                  </a:moveTo>
                  <a:cubicBezTo>
                    <a:pt x="335" y="450"/>
                    <a:pt x="335" y="450"/>
                    <a:pt x="335" y="450"/>
                  </a:cubicBezTo>
                  <a:cubicBezTo>
                    <a:pt x="335" y="450"/>
                    <a:pt x="335" y="450"/>
                    <a:pt x="335" y="450"/>
                  </a:cubicBezTo>
                  <a:cubicBezTo>
                    <a:pt x="335" y="450"/>
                    <a:pt x="335" y="450"/>
                    <a:pt x="335" y="450"/>
                  </a:cubicBezTo>
                  <a:close/>
                  <a:moveTo>
                    <a:pt x="438" y="344"/>
                  </a:moveTo>
                  <a:cubicBezTo>
                    <a:pt x="443" y="352"/>
                    <a:pt x="449" y="355"/>
                    <a:pt x="449" y="363"/>
                  </a:cubicBezTo>
                  <a:cubicBezTo>
                    <a:pt x="451" y="362"/>
                    <a:pt x="455" y="360"/>
                    <a:pt x="456" y="360"/>
                  </a:cubicBezTo>
                  <a:cubicBezTo>
                    <a:pt x="457" y="364"/>
                    <a:pt x="460" y="365"/>
                    <a:pt x="460" y="369"/>
                  </a:cubicBezTo>
                  <a:cubicBezTo>
                    <a:pt x="453" y="369"/>
                    <a:pt x="453" y="369"/>
                    <a:pt x="453" y="369"/>
                  </a:cubicBezTo>
                  <a:cubicBezTo>
                    <a:pt x="451" y="369"/>
                    <a:pt x="449" y="371"/>
                    <a:pt x="449" y="374"/>
                  </a:cubicBezTo>
                  <a:cubicBezTo>
                    <a:pt x="454" y="375"/>
                    <a:pt x="457" y="380"/>
                    <a:pt x="457" y="384"/>
                  </a:cubicBezTo>
                  <a:cubicBezTo>
                    <a:pt x="457" y="386"/>
                    <a:pt x="456" y="387"/>
                    <a:pt x="456" y="389"/>
                  </a:cubicBezTo>
                  <a:cubicBezTo>
                    <a:pt x="456" y="391"/>
                    <a:pt x="459" y="394"/>
                    <a:pt x="459" y="394"/>
                  </a:cubicBezTo>
                  <a:cubicBezTo>
                    <a:pt x="459" y="396"/>
                    <a:pt x="459" y="396"/>
                    <a:pt x="459" y="398"/>
                  </a:cubicBezTo>
                  <a:cubicBezTo>
                    <a:pt x="455" y="399"/>
                    <a:pt x="451" y="399"/>
                    <a:pt x="448" y="399"/>
                  </a:cubicBezTo>
                  <a:cubicBezTo>
                    <a:pt x="445" y="399"/>
                    <a:pt x="439" y="400"/>
                    <a:pt x="437" y="398"/>
                  </a:cubicBezTo>
                  <a:cubicBezTo>
                    <a:pt x="435" y="396"/>
                    <a:pt x="435" y="394"/>
                    <a:pt x="433" y="394"/>
                  </a:cubicBezTo>
                  <a:cubicBezTo>
                    <a:pt x="430" y="393"/>
                    <a:pt x="427" y="395"/>
                    <a:pt x="426" y="392"/>
                  </a:cubicBezTo>
                  <a:cubicBezTo>
                    <a:pt x="425" y="389"/>
                    <a:pt x="427" y="388"/>
                    <a:pt x="425" y="385"/>
                  </a:cubicBezTo>
                  <a:cubicBezTo>
                    <a:pt x="424" y="383"/>
                    <a:pt x="422" y="383"/>
                    <a:pt x="422" y="381"/>
                  </a:cubicBezTo>
                  <a:cubicBezTo>
                    <a:pt x="425" y="382"/>
                    <a:pt x="425" y="382"/>
                    <a:pt x="425" y="382"/>
                  </a:cubicBezTo>
                  <a:cubicBezTo>
                    <a:pt x="428" y="378"/>
                    <a:pt x="428" y="372"/>
                    <a:pt x="431" y="371"/>
                  </a:cubicBezTo>
                  <a:cubicBezTo>
                    <a:pt x="425" y="367"/>
                    <a:pt x="416" y="354"/>
                    <a:pt x="416" y="346"/>
                  </a:cubicBezTo>
                  <a:cubicBezTo>
                    <a:pt x="416" y="344"/>
                    <a:pt x="411" y="340"/>
                    <a:pt x="411" y="337"/>
                  </a:cubicBezTo>
                  <a:cubicBezTo>
                    <a:pt x="411" y="336"/>
                    <a:pt x="415" y="327"/>
                    <a:pt x="417" y="326"/>
                  </a:cubicBezTo>
                  <a:cubicBezTo>
                    <a:pt x="418" y="327"/>
                    <a:pt x="424" y="323"/>
                    <a:pt x="425" y="323"/>
                  </a:cubicBezTo>
                  <a:cubicBezTo>
                    <a:pt x="431" y="320"/>
                    <a:pt x="435" y="319"/>
                    <a:pt x="442" y="319"/>
                  </a:cubicBezTo>
                  <a:cubicBezTo>
                    <a:pt x="454" y="319"/>
                    <a:pt x="456" y="325"/>
                    <a:pt x="461" y="331"/>
                  </a:cubicBezTo>
                  <a:cubicBezTo>
                    <a:pt x="458" y="334"/>
                    <a:pt x="453" y="332"/>
                    <a:pt x="449" y="332"/>
                  </a:cubicBezTo>
                  <a:cubicBezTo>
                    <a:pt x="443" y="332"/>
                    <a:pt x="434" y="338"/>
                    <a:pt x="433" y="337"/>
                  </a:cubicBezTo>
                  <a:cubicBezTo>
                    <a:pt x="433" y="342"/>
                    <a:pt x="437" y="342"/>
                    <a:pt x="438" y="344"/>
                  </a:cubicBezTo>
                  <a:close/>
                  <a:moveTo>
                    <a:pt x="507" y="407"/>
                  </a:moveTo>
                  <a:cubicBezTo>
                    <a:pt x="507" y="407"/>
                    <a:pt x="507" y="408"/>
                    <a:pt x="506" y="408"/>
                  </a:cubicBezTo>
                  <a:cubicBezTo>
                    <a:pt x="506" y="407"/>
                    <a:pt x="506" y="406"/>
                    <a:pt x="506" y="404"/>
                  </a:cubicBezTo>
                  <a:cubicBezTo>
                    <a:pt x="506" y="405"/>
                    <a:pt x="506" y="406"/>
                    <a:pt x="506" y="408"/>
                  </a:cubicBezTo>
                  <a:cubicBezTo>
                    <a:pt x="509" y="405"/>
                    <a:pt x="511" y="409"/>
                    <a:pt x="513" y="409"/>
                  </a:cubicBezTo>
                  <a:cubicBezTo>
                    <a:pt x="511" y="409"/>
                    <a:pt x="510" y="407"/>
                    <a:pt x="507" y="40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5" name="Freeform 67">
              <a:extLst>
                <a:ext uri="{FF2B5EF4-FFF2-40B4-BE49-F238E27FC236}">
                  <a16:creationId xmlns:a16="http://schemas.microsoft.com/office/drawing/2014/main" id="{F1FC22D3-AA6A-CA38-8586-8B041EA9A086}"/>
                </a:ext>
              </a:extLst>
            </p:cNvPr>
            <p:cNvSpPr>
              <a:spLocks/>
            </p:cNvSpPr>
            <p:nvPr/>
          </p:nvSpPr>
          <p:spPr bwMode="auto">
            <a:xfrm>
              <a:off x="8153424" y="2369277"/>
              <a:ext cx="75126" cy="29216"/>
            </a:xfrm>
            <a:custGeom>
              <a:avLst/>
              <a:gdLst>
                <a:gd name="T0" fmla="*/ 3 w 23"/>
                <a:gd name="T1" fmla="*/ 9 h 9"/>
                <a:gd name="T2" fmla="*/ 23 w 23"/>
                <a:gd name="T3" fmla="*/ 5 h 9"/>
                <a:gd name="T4" fmla="*/ 11 w 23"/>
                <a:gd name="T5" fmla="*/ 0 h 9"/>
                <a:gd name="T6" fmla="*/ 0 w 23"/>
                <a:gd name="T7" fmla="*/ 7 h 9"/>
                <a:gd name="T8" fmla="*/ 3 w 23"/>
                <a:gd name="T9" fmla="*/ 9 h 9"/>
              </a:gdLst>
              <a:ahLst/>
              <a:cxnLst>
                <a:cxn ang="0">
                  <a:pos x="T0" y="T1"/>
                </a:cxn>
                <a:cxn ang="0">
                  <a:pos x="T2" y="T3"/>
                </a:cxn>
                <a:cxn ang="0">
                  <a:pos x="T4" y="T5"/>
                </a:cxn>
                <a:cxn ang="0">
                  <a:pos x="T6" y="T7"/>
                </a:cxn>
                <a:cxn ang="0">
                  <a:pos x="T8" y="T9"/>
                </a:cxn>
              </a:cxnLst>
              <a:rect l="0" t="0" r="r" b="b"/>
              <a:pathLst>
                <a:path w="23" h="9">
                  <a:moveTo>
                    <a:pt x="3" y="9"/>
                  </a:moveTo>
                  <a:cubicBezTo>
                    <a:pt x="5" y="9"/>
                    <a:pt x="23" y="8"/>
                    <a:pt x="23" y="5"/>
                  </a:cubicBezTo>
                  <a:cubicBezTo>
                    <a:pt x="23" y="2"/>
                    <a:pt x="14" y="0"/>
                    <a:pt x="11" y="0"/>
                  </a:cubicBezTo>
                  <a:cubicBezTo>
                    <a:pt x="7" y="0"/>
                    <a:pt x="0" y="4"/>
                    <a:pt x="0" y="7"/>
                  </a:cubicBezTo>
                  <a:cubicBezTo>
                    <a:pt x="0" y="8"/>
                    <a:pt x="1" y="9"/>
                    <a:pt x="3" y="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6" name="Freeform 68">
              <a:extLst>
                <a:ext uri="{FF2B5EF4-FFF2-40B4-BE49-F238E27FC236}">
                  <a16:creationId xmlns:a16="http://schemas.microsoft.com/office/drawing/2014/main" id="{4F7DC87B-D07F-5B60-88A7-0011DB84D02A}"/>
                </a:ext>
              </a:extLst>
            </p:cNvPr>
            <p:cNvSpPr>
              <a:spLocks/>
            </p:cNvSpPr>
            <p:nvPr/>
          </p:nvSpPr>
          <p:spPr bwMode="auto">
            <a:xfrm>
              <a:off x="7929438" y="2434666"/>
              <a:ext cx="29216" cy="13912"/>
            </a:xfrm>
            <a:custGeom>
              <a:avLst/>
              <a:gdLst>
                <a:gd name="T0" fmla="*/ 9 w 9"/>
                <a:gd name="T1" fmla="*/ 2 h 4"/>
                <a:gd name="T2" fmla="*/ 7 w 9"/>
                <a:gd name="T3" fmla="*/ 0 h 4"/>
                <a:gd name="T4" fmla="*/ 0 w 9"/>
                <a:gd name="T5" fmla="*/ 0 h 4"/>
                <a:gd name="T6" fmla="*/ 6 w 9"/>
                <a:gd name="T7" fmla="*/ 4 h 4"/>
                <a:gd name="T8" fmla="*/ 9 w 9"/>
                <a:gd name="T9" fmla="*/ 2 h 4"/>
              </a:gdLst>
              <a:ahLst/>
              <a:cxnLst>
                <a:cxn ang="0">
                  <a:pos x="T0" y="T1"/>
                </a:cxn>
                <a:cxn ang="0">
                  <a:pos x="T2" y="T3"/>
                </a:cxn>
                <a:cxn ang="0">
                  <a:pos x="T4" y="T5"/>
                </a:cxn>
                <a:cxn ang="0">
                  <a:pos x="T6" y="T7"/>
                </a:cxn>
                <a:cxn ang="0">
                  <a:pos x="T8" y="T9"/>
                </a:cxn>
              </a:cxnLst>
              <a:rect l="0" t="0" r="r" b="b"/>
              <a:pathLst>
                <a:path w="9" h="4">
                  <a:moveTo>
                    <a:pt x="9" y="2"/>
                  </a:moveTo>
                  <a:cubicBezTo>
                    <a:pt x="9" y="1"/>
                    <a:pt x="7" y="0"/>
                    <a:pt x="7" y="0"/>
                  </a:cubicBezTo>
                  <a:cubicBezTo>
                    <a:pt x="0" y="0"/>
                    <a:pt x="0" y="0"/>
                    <a:pt x="0" y="0"/>
                  </a:cubicBezTo>
                  <a:cubicBezTo>
                    <a:pt x="1" y="0"/>
                    <a:pt x="3" y="4"/>
                    <a:pt x="6" y="4"/>
                  </a:cubicBezTo>
                  <a:cubicBezTo>
                    <a:pt x="8" y="4"/>
                    <a:pt x="9" y="3"/>
                    <a:pt x="9"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7" name="Freeform 69">
              <a:extLst>
                <a:ext uri="{FF2B5EF4-FFF2-40B4-BE49-F238E27FC236}">
                  <a16:creationId xmlns:a16="http://schemas.microsoft.com/office/drawing/2014/main" id="{63C1D0BD-7CB7-9F67-E600-23EA3B217EE4}"/>
                </a:ext>
              </a:extLst>
            </p:cNvPr>
            <p:cNvSpPr>
              <a:spLocks/>
            </p:cNvSpPr>
            <p:nvPr/>
          </p:nvSpPr>
          <p:spPr bwMode="auto">
            <a:xfrm>
              <a:off x="7235221" y="2191197"/>
              <a:ext cx="12521" cy="19477"/>
            </a:xfrm>
            <a:custGeom>
              <a:avLst/>
              <a:gdLst>
                <a:gd name="T0" fmla="*/ 2 w 4"/>
                <a:gd name="T1" fmla="*/ 6 h 6"/>
                <a:gd name="T2" fmla="*/ 4 w 4"/>
                <a:gd name="T3" fmla="*/ 3 h 6"/>
                <a:gd name="T4" fmla="*/ 4 w 4"/>
                <a:gd name="T5" fmla="*/ 3 h 6"/>
                <a:gd name="T6" fmla="*/ 4 w 4"/>
                <a:gd name="T7" fmla="*/ 3 h 6"/>
                <a:gd name="T8" fmla="*/ 4 w 4"/>
                <a:gd name="T9" fmla="*/ 2 h 6"/>
                <a:gd name="T10" fmla="*/ 3 w 4"/>
                <a:gd name="T11" fmla="*/ 2 h 6"/>
                <a:gd name="T12" fmla="*/ 2 w 4"/>
                <a:gd name="T13" fmla="*/ 0 h 6"/>
                <a:gd name="T14" fmla="*/ 0 w 4"/>
                <a:gd name="T15" fmla="*/ 4 h 6"/>
                <a:gd name="T16" fmla="*/ 2 w 4"/>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2" y="6"/>
                  </a:moveTo>
                  <a:cubicBezTo>
                    <a:pt x="3" y="6"/>
                    <a:pt x="4" y="4"/>
                    <a:pt x="4" y="3"/>
                  </a:cubicBezTo>
                  <a:cubicBezTo>
                    <a:pt x="4" y="3"/>
                    <a:pt x="4" y="3"/>
                    <a:pt x="4" y="3"/>
                  </a:cubicBezTo>
                  <a:cubicBezTo>
                    <a:pt x="4" y="3"/>
                    <a:pt x="4" y="3"/>
                    <a:pt x="4" y="3"/>
                  </a:cubicBezTo>
                  <a:cubicBezTo>
                    <a:pt x="4" y="2"/>
                    <a:pt x="4" y="2"/>
                    <a:pt x="4" y="2"/>
                  </a:cubicBezTo>
                  <a:cubicBezTo>
                    <a:pt x="3" y="2"/>
                    <a:pt x="3" y="2"/>
                    <a:pt x="3" y="2"/>
                  </a:cubicBezTo>
                  <a:cubicBezTo>
                    <a:pt x="2" y="0"/>
                    <a:pt x="2" y="0"/>
                    <a:pt x="2" y="0"/>
                  </a:cubicBezTo>
                  <a:cubicBezTo>
                    <a:pt x="1" y="1"/>
                    <a:pt x="0" y="2"/>
                    <a:pt x="0" y="4"/>
                  </a:cubicBezTo>
                  <a:cubicBezTo>
                    <a:pt x="0" y="5"/>
                    <a:pt x="0" y="6"/>
                    <a:pt x="2" y="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8" name="Freeform 70">
              <a:extLst>
                <a:ext uri="{FF2B5EF4-FFF2-40B4-BE49-F238E27FC236}">
                  <a16:creationId xmlns:a16="http://schemas.microsoft.com/office/drawing/2014/main" id="{DF3628DC-3504-9450-A7B8-553471998C31}"/>
                </a:ext>
              </a:extLst>
            </p:cNvPr>
            <p:cNvSpPr>
              <a:spLocks/>
            </p:cNvSpPr>
            <p:nvPr/>
          </p:nvSpPr>
          <p:spPr bwMode="auto">
            <a:xfrm>
              <a:off x="6760816" y="2260760"/>
              <a:ext cx="6956" cy="5565"/>
            </a:xfrm>
            <a:custGeom>
              <a:avLst/>
              <a:gdLst>
                <a:gd name="T0" fmla="*/ 2 w 2"/>
                <a:gd name="T1" fmla="*/ 0 h 2"/>
                <a:gd name="T2" fmla="*/ 1 w 2"/>
                <a:gd name="T3" fmla="*/ 1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1"/>
                    <a:pt x="1" y="1"/>
                    <a:pt x="1" y="1"/>
                  </a:cubicBezTo>
                  <a:cubicBezTo>
                    <a:pt x="1" y="1"/>
                    <a:pt x="0" y="2"/>
                    <a:pt x="0" y="2"/>
                  </a:cubicBezTo>
                  <a:lnTo>
                    <a:pt x="2" y="0"/>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99" name="Freeform 71">
              <a:extLst>
                <a:ext uri="{FF2B5EF4-FFF2-40B4-BE49-F238E27FC236}">
                  <a16:creationId xmlns:a16="http://schemas.microsoft.com/office/drawing/2014/main" id="{A5D52E8F-2B4F-3910-9E26-F1CC6F303F96}"/>
                </a:ext>
              </a:extLst>
            </p:cNvPr>
            <p:cNvSpPr>
              <a:spLocks/>
            </p:cNvSpPr>
            <p:nvPr/>
          </p:nvSpPr>
          <p:spPr bwMode="auto">
            <a:xfrm>
              <a:off x="6731600" y="2246847"/>
              <a:ext cx="36172" cy="19477"/>
            </a:xfrm>
            <a:custGeom>
              <a:avLst/>
              <a:gdLst>
                <a:gd name="T0" fmla="*/ 5 w 11"/>
                <a:gd name="T1" fmla="*/ 0 h 6"/>
                <a:gd name="T2" fmla="*/ 0 w 11"/>
                <a:gd name="T3" fmla="*/ 3 h 6"/>
                <a:gd name="T4" fmla="*/ 5 w 11"/>
                <a:gd name="T5" fmla="*/ 6 h 6"/>
                <a:gd name="T6" fmla="*/ 10 w 11"/>
                <a:gd name="T7" fmla="*/ 5 h 6"/>
                <a:gd name="T8" fmla="*/ 11 w 11"/>
                <a:gd name="T9" fmla="*/ 3 h 6"/>
                <a:gd name="T10" fmla="*/ 5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5" y="0"/>
                  </a:moveTo>
                  <a:cubicBezTo>
                    <a:pt x="3" y="0"/>
                    <a:pt x="0" y="1"/>
                    <a:pt x="0" y="3"/>
                  </a:cubicBezTo>
                  <a:cubicBezTo>
                    <a:pt x="0" y="5"/>
                    <a:pt x="3" y="6"/>
                    <a:pt x="5" y="6"/>
                  </a:cubicBezTo>
                  <a:cubicBezTo>
                    <a:pt x="7" y="6"/>
                    <a:pt x="9" y="5"/>
                    <a:pt x="10" y="5"/>
                  </a:cubicBezTo>
                  <a:cubicBezTo>
                    <a:pt x="10" y="4"/>
                    <a:pt x="11" y="4"/>
                    <a:pt x="11" y="3"/>
                  </a:cubicBezTo>
                  <a:cubicBezTo>
                    <a:pt x="11" y="1"/>
                    <a:pt x="9" y="0"/>
                    <a:pt x="5"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0" name="Freeform 72">
              <a:extLst>
                <a:ext uri="{FF2B5EF4-FFF2-40B4-BE49-F238E27FC236}">
                  <a16:creationId xmlns:a16="http://schemas.microsoft.com/office/drawing/2014/main" id="{2A520A54-3F5B-C909-81C2-EA0C40DF9965}"/>
                </a:ext>
              </a:extLst>
            </p:cNvPr>
            <p:cNvSpPr>
              <a:spLocks/>
            </p:cNvSpPr>
            <p:nvPr/>
          </p:nvSpPr>
          <p:spPr bwMode="auto">
            <a:xfrm>
              <a:off x="6467269" y="2027030"/>
              <a:ext cx="132166" cy="75127"/>
            </a:xfrm>
            <a:custGeom>
              <a:avLst/>
              <a:gdLst>
                <a:gd name="T0" fmla="*/ 0 w 40"/>
                <a:gd name="T1" fmla="*/ 20 h 23"/>
                <a:gd name="T2" fmla="*/ 4 w 40"/>
                <a:gd name="T3" fmla="*/ 23 h 23"/>
                <a:gd name="T4" fmla="*/ 16 w 40"/>
                <a:gd name="T5" fmla="*/ 20 h 23"/>
                <a:gd name="T6" fmla="*/ 24 w 40"/>
                <a:gd name="T7" fmla="*/ 19 h 23"/>
                <a:gd name="T8" fmla="*/ 40 w 40"/>
                <a:gd name="T9" fmla="*/ 13 h 23"/>
                <a:gd name="T10" fmla="*/ 27 w 40"/>
                <a:gd name="T11" fmla="*/ 4 h 23"/>
                <a:gd name="T12" fmla="*/ 23 w 40"/>
                <a:gd name="T13" fmla="*/ 6 h 23"/>
                <a:gd name="T14" fmla="*/ 24 w 40"/>
                <a:gd name="T15" fmla="*/ 0 h 23"/>
                <a:gd name="T16" fmla="*/ 21 w 40"/>
                <a:gd name="T17" fmla="*/ 0 h 23"/>
                <a:gd name="T18" fmla="*/ 5 w 40"/>
                <a:gd name="T19" fmla="*/ 14 h 23"/>
                <a:gd name="T20" fmla="*/ 0 w 40"/>
                <a:gd name="T2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3">
                  <a:moveTo>
                    <a:pt x="0" y="20"/>
                  </a:moveTo>
                  <a:cubicBezTo>
                    <a:pt x="0" y="22"/>
                    <a:pt x="1" y="23"/>
                    <a:pt x="4" y="23"/>
                  </a:cubicBezTo>
                  <a:cubicBezTo>
                    <a:pt x="16" y="20"/>
                    <a:pt x="16" y="20"/>
                    <a:pt x="16" y="20"/>
                  </a:cubicBezTo>
                  <a:cubicBezTo>
                    <a:pt x="16" y="20"/>
                    <a:pt x="23" y="19"/>
                    <a:pt x="24" y="19"/>
                  </a:cubicBezTo>
                  <a:cubicBezTo>
                    <a:pt x="28" y="19"/>
                    <a:pt x="40" y="18"/>
                    <a:pt x="40" y="13"/>
                  </a:cubicBezTo>
                  <a:cubicBezTo>
                    <a:pt x="40" y="10"/>
                    <a:pt x="30" y="4"/>
                    <a:pt x="27" y="4"/>
                  </a:cubicBezTo>
                  <a:cubicBezTo>
                    <a:pt x="26" y="4"/>
                    <a:pt x="25" y="5"/>
                    <a:pt x="23" y="6"/>
                  </a:cubicBezTo>
                  <a:cubicBezTo>
                    <a:pt x="25" y="4"/>
                    <a:pt x="24" y="4"/>
                    <a:pt x="24" y="0"/>
                  </a:cubicBezTo>
                  <a:cubicBezTo>
                    <a:pt x="23" y="0"/>
                    <a:pt x="23" y="0"/>
                    <a:pt x="21" y="0"/>
                  </a:cubicBezTo>
                  <a:cubicBezTo>
                    <a:pt x="12" y="0"/>
                    <a:pt x="10" y="9"/>
                    <a:pt x="5" y="14"/>
                  </a:cubicBezTo>
                  <a:cubicBezTo>
                    <a:pt x="3" y="16"/>
                    <a:pt x="0" y="16"/>
                    <a:pt x="0" y="2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1" name="Freeform 73">
              <a:extLst>
                <a:ext uri="{FF2B5EF4-FFF2-40B4-BE49-F238E27FC236}">
                  <a16:creationId xmlns:a16="http://schemas.microsoft.com/office/drawing/2014/main" id="{A81DA22C-8E67-BC1C-D6DF-9557A41FF0A9}"/>
                </a:ext>
              </a:extLst>
            </p:cNvPr>
            <p:cNvSpPr>
              <a:spLocks/>
            </p:cNvSpPr>
            <p:nvPr/>
          </p:nvSpPr>
          <p:spPr bwMode="auto">
            <a:xfrm>
              <a:off x="6290584" y="1993640"/>
              <a:ext cx="48693" cy="26434"/>
            </a:xfrm>
            <a:custGeom>
              <a:avLst/>
              <a:gdLst>
                <a:gd name="T0" fmla="*/ 0 w 15"/>
                <a:gd name="T1" fmla="*/ 3 h 8"/>
                <a:gd name="T2" fmla="*/ 4 w 15"/>
                <a:gd name="T3" fmla="*/ 8 h 8"/>
                <a:gd name="T4" fmla="*/ 15 w 15"/>
                <a:gd name="T5" fmla="*/ 4 h 8"/>
                <a:gd name="T6" fmla="*/ 6 w 15"/>
                <a:gd name="T7" fmla="*/ 0 h 8"/>
                <a:gd name="T8" fmla="*/ 0 w 15"/>
                <a:gd name="T9" fmla="*/ 3 h 8"/>
              </a:gdLst>
              <a:ahLst/>
              <a:cxnLst>
                <a:cxn ang="0">
                  <a:pos x="T0" y="T1"/>
                </a:cxn>
                <a:cxn ang="0">
                  <a:pos x="T2" y="T3"/>
                </a:cxn>
                <a:cxn ang="0">
                  <a:pos x="T4" y="T5"/>
                </a:cxn>
                <a:cxn ang="0">
                  <a:pos x="T6" y="T7"/>
                </a:cxn>
                <a:cxn ang="0">
                  <a:pos x="T8" y="T9"/>
                </a:cxn>
              </a:cxnLst>
              <a:rect l="0" t="0" r="r" b="b"/>
              <a:pathLst>
                <a:path w="15" h="8">
                  <a:moveTo>
                    <a:pt x="0" y="3"/>
                  </a:moveTo>
                  <a:cubicBezTo>
                    <a:pt x="0" y="5"/>
                    <a:pt x="3" y="8"/>
                    <a:pt x="4" y="8"/>
                  </a:cubicBezTo>
                  <a:cubicBezTo>
                    <a:pt x="7" y="8"/>
                    <a:pt x="14" y="8"/>
                    <a:pt x="15" y="4"/>
                  </a:cubicBezTo>
                  <a:cubicBezTo>
                    <a:pt x="13" y="3"/>
                    <a:pt x="7" y="0"/>
                    <a:pt x="6" y="0"/>
                  </a:cubicBezTo>
                  <a:cubicBezTo>
                    <a:pt x="4" y="0"/>
                    <a:pt x="0" y="0"/>
                    <a:pt x="0"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2" name="Freeform 74">
              <a:extLst>
                <a:ext uri="{FF2B5EF4-FFF2-40B4-BE49-F238E27FC236}">
                  <a16:creationId xmlns:a16="http://schemas.microsoft.com/office/drawing/2014/main" id="{21AE42B3-3E66-D3EE-CE1C-8FBDE2E59B64}"/>
                </a:ext>
              </a:extLst>
            </p:cNvPr>
            <p:cNvSpPr>
              <a:spLocks/>
            </p:cNvSpPr>
            <p:nvPr/>
          </p:nvSpPr>
          <p:spPr bwMode="auto">
            <a:xfrm>
              <a:off x="6307279" y="1937990"/>
              <a:ext cx="176685" cy="125212"/>
            </a:xfrm>
            <a:custGeom>
              <a:avLst/>
              <a:gdLst>
                <a:gd name="T0" fmla="*/ 26 w 54"/>
                <a:gd name="T1" fmla="*/ 19 h 38"/>
                <a:gd name="T2" fmla="*/ 9 w 54"/>
                <a:gd name="T3" fmla="*/ 26 h 38"/>
                <a:gd name="T4" fmla="*/ 21 w 54"/>
                <a:gd name="T5" fmla="*/ 34 h 38"/>
                <a:gd name="T6" fmla="*/ 46 w 54"/>
                <a:gd name="T7" fmla="*/ 38 h 38"/>
                <a:gd name="T8" fmla="*/ 51 w 54"/>
                <a:gd name="T9" fmla="*/ 35 h 38"/>
                <a:gd name="T10" fmla="*/ 47 w 54"/>
                <a:gd name="T11" fmla="*/ 32 h 38"/>
                <a:gd name="T12" fmla="*/ 52 w 54"/>
                <a:gd name="T13" fmla="*/ 29 h 38"/>
                <a:gd name="T14" fmla="*/ 54 w 54"/>
                <a:gd name="T15" fmla="*/ 24 h 38"/>
                <a:gd name="T16" fmla="*/ 46 w 54"/>
                <a:gd name="T17" fmla="*/ 19 h 38"/>
                <a:gd name="T18" fmla="*/ 41 w 54"/>
                <a:gd name="T19" fmla="*/ 19 h 38"/>
                <a:gd name="T20" fmla="*/ 35 w 54"/>
                <a:gd name="T21" fmla="*/ 17 h 38"/>
                <a:gd name="T22" fmla="*/ 30 w 54"/>
                <a:gd name="T23" fmla="*/ 18 h 38"/>
                <a:gd name="T24" fmla="*/ 34 w 54"/>
                <a:gd name="T25" fmla="*/ 14 h 38"/>
                <a:gd name="T26" fmla="*/ 34 w 54"/>
                <a:gd name="T27" fmla="*/ 9 h 38"/>
                <a:gd name="T28" fmla="*/ 37 w 54"/>
                <a:gd name="T29" fmla="*/ 9 h 38"/>
                <a:gd name="T30" fmla="*/ 23 w 54"/>
                <a:gd name="T31" fmla="*/ 0 h 38"/>
                <a:gd name="T32" fmla="*/ 0 w 54"/>
                <a:gd name="T33" fmla="*/ 14 h 38"/>
                <a:gd name="T34" fmla="*/ 16 w 54"/>
                <a:gd name="T35" fmla="*/ 18 h 38"/>
                <a:gd name="T36" fmla="*/ 26 w 54"/>
                <a:gd name="T3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8">
                  <a:moveTo>
                    <a:pt x="26" y="19"/>
                  </a:moveTo>
                  <a:cubicBezTo>
                    <a:pt x="18" y="21"/>
                    <a:pt x="16" y="24"/>
                    <a:pt x="9" y="26"/>
                  </a:cubicBezTo>
                  <a:cubicBezTo>
                    <a:pt x="12" y="28"/>
                    <a:pt x="18" y="34"/>
                    <a:pt x="21" y="34"/>
                  </a:cubicBezTo>
                  <a:cubicBezTo>
                    <a:pt x="29" y="34"/>
                    <a:pt x="36" y="38"/>
                    <a:pt x="46" y="38"/>
                  </a:cubicBezTo>
                  <a:cubicBezTo>
                    <a:pt x="48" y="38"/>
                    <a:pt x="51" y="37"/>
                    <a:pt x="51" y="35"/>
                  </a:cubicBezTo>
                  <a:cubicBezTo>
                    <a:pt x="51" y="33"/>
                    <a:pt x="49" y="33"/>
                    <a:pt x="47" y="32"/>
                  </a:cubicBezTo>
                  <a:cubicBezTo>
                    <a:pt x="49" y="32"/>
                    <a:pt x="52" y="32"/>
                    <a:pt x="52" y="29"/>
                  </a:cubicBezTo>
                  <a:cubicBezTo>
                    <a:pt x="52" y="27"/>
                    <a:pt x="51" y="26"/>
                    <a:pt x="54" y="24"/>
                  </a:cubicBezTo>
                  <a:cubicBezTo>
                    <a:pt x="51" y="21"/>
                    <a:pt x="51" y="19"/>
                    <a:pt x="46" y="19"/>
                  </a:cubicBezTo>
                  <a:cubicBezTo>
                    <a:pt x="44" y="19"/>
                    <a:pt x="43" y="19"/>
                    <a:pt x="41" y="19"/>
                  </a:cubicBezTo>
                  <a:cubicBezTo>
                    <a:pt x="39" y="19"/>
                    <a:pt x="37" y="17"/>
                    <a:pt x="35" y="17"/>
                  </a:cubicBezTo>
                  <a:cubicBezTo>
                    <a:pt x="33" y="17"/>
                    <a:pt x="32" y="17"/>
                    <a:pt x="30" y="18"/>
                  </a:cubicBezTo>
                  <a:cubicBezTo>
                    <a:pt x="32" y="17"/>
                    <a:pt x="34" y="15"/>
                    <a:pt x="34" y="14"/>
                  </a:cubicBezTo>
                  <a:cubicBezTo>
                    <a:pt x="34" y="13"/>
                    <a:pt x="34" y="12"/>
                    <a:pt x="34" y="9"/>
                  </a:cubicBezTo>
                  <a:cubicBezTo>
                    <a:pt x="35" y="9"/>
                    <a:pt x="35" y="10"/>
                    <a:pt x="37" y="9"/>
                  </a:cubicBezTo>
                  <a:cubicBezTo>
                    <a:pt x="33" y="6"/>
                    <a:pt x="30" y="0"/>
                    <a:pt x="23" y="0"/>
                  </a:cubicBezTo>
                  <a:cubicBezTo>
                    <a:pt x="12" y="0"/>
                    <a:pt x="9" y="11"/>
                    <a:pt x="0" y="14"/>
                  </a:cubicBezTo>
                  <a:cubicBezTo>
                    <a:pt x="5" y="17"/>
                    <a:pt x="10" y="18"/>
                    <a:pt x="16" y="18"/>
                  </a:cubicBezTo>
                  <a:cubicBezTo>
                    <a:pt x="17" y="18"/>
                    <a:pt x="23" y="19"/>
                    <a:pt x="26" y="1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3" name="Freeform 75">
              <a:extLst>
                <a:ext uri="{FF2B5EF4-FFF2-40B4-BE49-F238E27FC236}">
                  <a16:creationId xmlns:a16="http://schemas.microsoft.com/office/drawing/2014/main" id="{B096C88A-2469-BC3A-BADB-B20426B91458}"/>
                </a:ext>
              </a:extLst>
            </p:cNvPr>
            <p:cNvSpPr>
              <a:spLocks/>
            </p:cNvSpPr>
            <p:nvPr/>
          </p:nvSpPr>
          <p:spPr bwMode="auto">
            <a:xfrm>
              <a:off x="6382405" y="2135547"/>
              <a:ext cx="23651" cy="16695"/>
            </a:xfrm>
            <a:custGeom>
              <a:avLst/>
              <a:gdLst>
                <a:gd name="T0" fmla="*/ 2 w 7"/>
                <a:gd name="T1" fmla="*/ 5 h 5"/>
                <a:gd name="T2" fmla="*/ 7 w 7"/>
                <a:gd name="T3" fmla="*/ 0 h 5"/>
                <a:gd name="T4" fmla="*/ 3 w 7"/>
                <a:gd name="T5" fmla="*/ 0 h 5"/>
                <a:gd name="T6" fmla="*/ 0 w 7"/>
                <a:gd name="T7" fmla="*/ 3 h 5"/>
                <a:gd name="T8" fmla="*/ 2 w 7"/>
                <a:gd name="T9" fmla="*/ 5 h 5"/>
              </a:gdLst>
              <a:ahLst/>
              <a:cxnLst>
                <a:cxn ang="0">
                  <a:pos x="T0" y="T1"/>
                </a:cxn>
                <a:cxn ang="0">
                  <a:pos x="T2" y="T3"/>
                </a:cxn>
                <a:cxn ang="0">
                  <a:pos x="T4" y="T5"/>
                </a:cxn>
                <a:cxn ang="0">
                  <a:pos x="T6" y="T7"/>
                </a:cxn>
                <a:cxn ang="0">
                  <a:pos x="T8" y="T9"/>
                </a:cxn>
              </a:cxnLst>
              <a:rect l="0" t="0" r="r" b="b"/>
              <a:pathLst>
                <a:path w="7" h="5">
                  <a:moveTo>
                    <a:pt x="2" y="5"/>
                  </a:moveTo>
                  <a:cubicBezTo>
                    <a:pt x="5" y="5"/>
                    <a:pt x="6" y="4"/>
                    <a:pt x="7" y="0"/>
                  </a:cubicBezTo>
                  <a:cubicBezTo>
                    <a:pt x="3" y="0"/>
                    <a:pt x="3" y="0"/>
                    <a:pt x="3" y="0"/>
                  </a:cubicBezTo>
                  <a:cubicBezTo>
                    <a:pt x="2" y="1"/>
                    <a:pt x="1" y="2"/>
                    <a:pt x="0" y="3"/>
                  </a:cubicBezTo>
                  <a:cubicBezTo>
                    <a:pt x="0" y="4"/>
                    <a:pt x="1" y="5"/>
                    <a:pt x="2" y="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4" name="Freeform 76">
              <a:extLst>
                <a:ext uri="{FF2B5EF4-FFF2-40B4-BE49-F238E27FC236}">
                  <a16:creationId xmlns:a16="http://schemas.microsoft.com/office/drawing/2014/main" id="{816CF651-532B-384A-74F3-4865E05B6059}"/>
                </a:ext>
              </a:extLst>
            </p:cNvPr>
            <p:cNvSpPr>
              <a:spLocks/>
            </p:cNvSpPr>
            <p:nvPr/>
          </p:nvSpPr>
          <p:spPr bwMode="auto">
            <a:xfrm>
              <a:off x="6271107" y="1947729"/>
              <a:ext cx="29216" cy="5565"/>
            </a:xfrm>
            <a:custGeom>
              <a:avLst/>
              <a:gdLst>
                <a:gd name="T0" fmla="*/ 9 w 9"/>
                <a:gd name="T1" fmla="*/ 2 h 2"/>
                <a:gd name="T2" fmla="*/ 8 w 9"/>
                <a:gd name="T3" fmla="*/ 0 h 2"/>
                <a:gd name="T4" fmla="*/ 0 w 9"/>
                <a:gd name="T5" fmla="*/ 0 h 2"/>
                <a:gd name="T6" fmla="*/ 9 w 9"/>
                <a:gd name="T7" fmla="*/ 2 h 2"/>
              </a:gdLst>
              <a:ahLst/>
              <a:cxnLst>
                <a:cxn ang="0">
                  <a:pos x="T0" y="T1"/>
                </a:cxn>
                <a:cxn ang="0">
                  <a:pos x="T2" y="T3"/>
                </a:cxn>
                <a:cxn ang="0">
                  <a:pos x="T4" y="T5"/>
                </a:cxn>
                <a:cxn ang="0">
                  <a:pos x="T6" y="T7"/>
                </a:cxn>
              </a:cxnLst>
              <a:rect l="0" t="0" r="r" b="b"/>
              <a:pathLst>
                <a:path w="9" h="2">
                  <a:moveTo>
                    <a:pt x="9" y="2"/>
                  </a:moveTo>
                  <a:cubicBezTo>
                    <a:pt x="8" y="0"/>
                    <a:pt x="8" y="0"/>
                    <a:pt x="8" y="0"/>
                  </a:cubicBezTo>
                  <a:cubicBezTo>
                    <a:pt x="0" y="0"/>
                    <a:pt x="0" y="0"/>
                    <a:pt x="0" y="0"/>
                  </a:cubicBezTo>
                  <a:cubicBezTo>
                    <a:pt x="1" y="0"/>
                    <a:pt x="6" y="2"/>
                    <a:pt x="9"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5" name="Freeform 77">
              <a:extLst>
                <a:ext uri="{FF2B5EF4-FFF2-40B4-BE49-F238E27FC236}">
                  <a16:creationId xmlns:a16="http://schemas.microsoft.com/office/drawing/2014/main" id="{044071CB-E871-8E57-9B67-8142BC064691}"/>
                </a:ext>
              </a:extLst>
            </p:cNvPr>
            <p:cNvSpPr>
              <a:spLocks/>
            </p:cNvSpPr>
            <p:nvPr/>
          </p:nvSpPr>
          <p:spPr bwMode="auto">
            <a:xfrm>
              <a:off x="6623085" y="2085462"/>
              <a:ext cx="22259" cy="13912"/>
            </a:xfrm>
            <a:custGeom>
              <a:avLst/>
              <a:gdLst>
                <a:gd name="T0" fmla="*/ 4 w 7"/>
                <a:gd name="T1" fmla="*/ 4 h 4"/>
                <a:gd name="T2" fmla="*/ 7 w 7"/>
                <a:gd name="T3" fmla="*/ 0 h 4"/>
                <a:gd name="T4" fmla="*/ 0 w 7"/>
                <a:gd name="T5" fmla="*/ 1 h 4"/>
                <a:gd name="T6" fmla="*/ 4 w 7"/>
                <a:gd name="T7" fmla="*/ 4 h 4"/>
              </a:gdLst>
              <a:ahLst/>
              <a:cxnLst>
                <a:cxn ang="0">
                  <a:pos x="T0" y="T1"/>
                </a:cxn>
                <a:cxn ang="0">
                  <a:pos x="T2" y="T3"/>
                </a:cxn>
                <a:cxn ang="0">
                  <a:pos x="T4" y="T5"/>
                </a:cxn>
                <a:cxn ang="0">
                  <a:pos x="T6" y="T7"/>
                </a:cxn>
              </a:cxnLst>
              <a:rect l="0" t="0" r="r" b="b"/>
              <a:pathLst>
                <a:path w="7" h="4">
                  <a:moveTo>
                    <a:pt x="4" y="4"/>
                  </a:moveTo>
                  <a:cubicBezTo>
                    <a:pt x="6" y="4"/>
                    <a:pt x="7" y="2"/>
                    <a:pt x="7" y="0"/>
                  </a:cubicBezTo>
                  <a:cubicBezTo>
                    <a:pt x="5" y="1"/>
                    <a:pt x="5" y="0"/>
                    <a:pt x="0" y="1"/>
                  </a:cubicBezTo>
                  <a:cubicBezTo>
                    <a:pt x="1" y="2"/>
                    <a:pt x="2" y="4"/>
                    <a:pt x="4"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6" name="Freeform 78">
              <a:extLst>
                <a:ext uri="{FF2B5EF4-FFF2-40B4-BE49-F238E27FC236}">
                  <a16:creationId xmlns:a16="http://schemas.microsoft.com/office/drawing/2014/main" id="{7FFACEF5-D45B-462A-90D8-D760C3A3BE0C}"/>
                </a:ext>
              </a:extLst>
            </p:cNvPr>
            <p:cNvSpPr>
              <a:spLocks/>
            </p:cNvSpPr>
            <p:nvPr/>
          </p:nvSpPr>
          <p:spPr bwMode="auto">
            <a:xfrm>
              <a:off x="5418291" y="1983901"/>
              <a:ext cx="6956" cy="6956"/>
            </a:xfrm>
            <a:custGeom>
              <a:avLst/>
              <a:gdLst>
                <a:gd name="T0" fmla="*/ 0 w 2"/>
                <a:gd name="T1" fmla="*/ 2 h 2"/>
                <a:gd name="T2" fmla="*/ 2 w 2"/>
                <a:gd name="T3" fmla="*/ 0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cubicBezTo>
                    <a:pt x="2" y="0"/>
                    <a:pt x="2" y="0"/>
                    <a:pt x="2" y="0"/>
                  </a:cubicBezTo>
                  <a:cubicBezTo>
                    <a:pt x="1" y="0"/>
                    <a:pt x="1" y="1"/>
                    <a:pt x="0" y="1"/>
                  </a:cubicBezTo>
                  <a:lnTo>
                    <a:pt x="0" y="2"/>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7" name="Freeform 79">
              <a:extLst>
                <a:ext uri="{FF2B5EF4-FFF2-40B4-BE49-F238E27FC236}">
                  <a16:creationId xmlns:a16="http://schemas.microsoft.com/office/drawing/2014/main" id="{79E6429F-6C0B-DAD5-3BF6-438885892F5C}"/>
                </a:ext>
              </a:extLst>
            </p:cNvPr>
            <p:cNvSpPr>
              <a:spLocks/>
            </p:cNvSpPr>
            <p:nvPr/>
          </p:nvSpPr>
          <p:spPr bwMode="auto">
            <a:xfrm>
              <a:off x="5295864" y="1960250"/>
              <a:ext cx="151643" cy="45911"/>
            </a:xfrm>
            <a:custGeom>
              <a:avLst/>
              <a:gdLst>
                <a:gd name="T0" fmla="*/ 15 w 46"/>
                <a:gd name="T1" fmla="*/ 2 h 14"/>
                <a:gd name="T2" fmla="*/ 20 w 46"/>
                <a:gd name="T3" fmla="*/ 4 h 14"/>
                <a:gd name="T4" fmla="*/ 17 w 46"/>
                <a:gd name="T5" fmla="*/ 6 h 14"/>
                <a:gd name="T6" fmla="*/ 21 w 46"/>
                <a:gd name="T7" fmla="*/ 7 h 14"/>
                <a:gd name="T8" fmla="*/ 16 w 46"/>
                <a:gd name="T9" fmla="*/ 9 h 14"/>
                <a:gd name="T10" fmla="*/ 23 w 46"/>
                <a:gd name="T11" fmla="*/ 12 h 14"/>
                <a:gd name="T12" fmla="*/ 23 w 46"/>
                <a:gd name="T13" fmla="*/ 12 h 14"/>
                <a:gd name="T14" fmla="*/ 25 w 46"/>
                <a:gd name="T15" fmla="*/ 14 h 14"/>
                <a:gd name="T16" fmla="*/ 29 w 46"/>
                <a:gd name="T17" fmla="*/ 9 h 14"/>
                <a:gd name="T18" fmla="*/ 37 w 46"/>
                <a:gd name="T19" fmla="*/ 8 h 14"/>
                <a:gd name="T20" fmla="*/ 37 w 46"/>
                <a:gd name="T21" fmla="*/ 6 h 14"/>
                <a:gd name="T22" fmla="*/ 40 w 46"/>
                <a:gd name="T23" fmla="*/ 6 h 14"/>
                <a:gd name="T24" fmla="*/ 46 w 46"/>
                <a:gd name="T25" fmla="*/ 2 h 14"/>
                <a:gd name="T26" fmla="*/ 39 w 46"/>
                <a:gd name="T27" fmla="*/ 0 h 14"/>
                <a:gd name="T28" fmla="*/ 31 w 46"/>
                <a:gd name="T29" fmla="*/ 3 h 14"/>
                <a:gd name="T30" fmla="*/ 18 w 46"/>
                <a:gd name="T31" fmla="*/ 0 h 14"/>
                <a:gd name="T32" fmla="*/ 0 w 46"/>
                <a:gd name="T33" fmla="*/ 4 h 14"/>
                <a:gd name="T34" fmla="*/ 5 w 46"/>
                <a:gd name="T35" fmla="*/ 5 h 14"/>
                <a:gd name="T36" fmla="*/ 15 w 46"/>
                <a:gd name="T3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4">
                  <a:moveTo>
                    <a:pt x="15" y="2"/>
                  </a:moveTo>
                  <a:cubicBezTo>
                    <a:pt x="17" y="2"/>
                    <a:pt x="18" y="4"/>
                    <a:pt x="20" y="4"/>
                  </a:cubicBezTo>
                  <a:cubicBezTo>
                    <a:pt x="19" y="5"/>
                    <a:pt x="18" y="6"/>
                    <a:pt x="17" y="6"/>
                  </a:cubicBezTo>
                  <a:cubicBezTo>
                    <a:pt x="18" y="7"/>
                    <a:pt x="19" y="7"/>
                    <a:pt x="21" y="7"/>
                  </a:cubicBezTo>
                  <a:cubicBezTo>
                    <a:pt x="19" y="7"/>
                    <a:pt x="18" y="8"/>
                    <a:pt x="16" y="9"/>
                  </a:cubicBezTo>
                  <a:cubicBezTo>
                    <a:pt x="17" y="11"/>
                    <a:pt x="19" y="12"/>
                    <a:pt x="23" y="12"/>
                  </a:cubicBezTo>
                  <a:cubicBezTo>
                    <a:pt x="23" y="12"/>
                    <a:pt x="23" y="12"/>
                    <a:pt x="23" y="12"/>
                  </a:cubicBezTo>
                  <a:cubicBezTo>
                    <a:pt x="23" y="12"/>
                    <a:pt x="24" y="14"/>
                    <a:pt x="25" y="14"/>
                  </a:cubicBezTo>
                  <a:cubicBezTo>
                    <a:pt x="27" y="14"/>
                    <a:pt x="27" y="10"/>
                    <a:pt x="29" y="9"/>
                  </a:cubicBezTo>
                  <a:cubicBezTo>
                    <a:pt x="32" y="7"/>
                    <a:pt x="33" y="9"/>
                    <a:pt x="37" y="8"/>
                  </a:cubicBezTo>
                  <a:cubicBezTo>
                    <a:pt x="37" y="6"/>
                    <a:pt x="37" y="6"/>
                    <a:pt x="37" y="6"/>
                  </a:cubicBezTo>
                  <a:cubicBezTo>
                    <a:pt x="37" y="7"/>
                    <a:pt x="39" y="7"/>
                    <a:pt x="40" y="6"/>
                  </a:cubicBezTo>
                  <a:cubicBezTo>
                    <a:pt x="42" y="4"/>
                    <a:pt x="45" y="6"/>
                    <a:pt x="46" y="2"/>
                  </a:cubicBezTo>
                  <a:cubicBezTo>
                    <a:pt x="44" y="2"/>
                    <a:pt x="42" y="0"/>
                    <a:pt x="39" y="0"/>
                  </a:cubicBezTo>
                  <a:cubicBezTo>
                    <a:pt x="36" y="0"/>
                    <a:pt x="34" y="3"/>
                    <a:pt x="31" y="3"/>
                  </a:cubicBezTo>
                  <a:cubicBezTo>
                    <a:pt x="26" y="3"/>
                    <a:pt x="23" y="0"/>
                    <a:pt x="18" y="0"/>
                  </a:cubicBezTo>
                  <a:cubicBezTo>
                    <a:pt x="13" y="0"/>
                    <a:pt x="2" y="1"/>
                    <a:pt x="0" y="4"/>
                  </a:cubicBezTo>
                  <a:cubicBezTo>
                    <a:pt x="2" y="5"/>
                    <a:pt x="3" y="5"/>
                    <a:pt x="5" y="5"/>
                  </a:cubicBezTo>
                  <a:cubicBezTo>
                    <a:pt x="8" y="5"/>
                    <a:pt x="13" y="2"/>
                    <a:pt x="15"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8" name="Freeform 80">
              <a:extLst>
                <a:ext uri="{FF2B5EF4-FFF2-40B4-BE49-F238E27FC236}">
                  <a16:creationId xmlns:a16="http://schemas.microsoft.com/office/drawing/2014/main" id="{E9629B12-BE0A-62E7-B8CF-55E0D371A9BD}"/>
                </a:ext>
              </a:extLst>
            </p:cNvPr>
            <p:cNvSpPr>
              <a:spLocks/>
            </p:cNvSpPr>
            <p:nvPr/>
          </p:nvSpPr>
          <p:spPr bwMode="auto">
            <a:xfrm>
              <a:off x="5688187" y="1931034"/>
              <a:ext cx="52866" cy="33390"/>
            </a:xfrm>
            <a:custGeom>
              <a:avLst/>
              <a:gdLst>
                <a:gd name="T0" fmla="*/ 4 w 16"/>
                <a:gd name="T1" fmla="*/ 10 h 10"/>
                <a:gd name="T2" fmla="*/ 16 w 16"/>
                <a:gd name="T3" fmla="*/ 7 h 10"/>
                <a:gd name="T4" fmla="*/ 13 w 16"/>
                <a:gd name="T5" fmla="*/ 0 h 10"/>
                <a:gd name="T6" fmla="*/ 0 w 16"/>
                <a:gd name="T7" fmla="*/ 7 h 10"/>
                <a:gd name="T8" fmla="*/ 4 w 16"/>
                <a:gd name="T9" fmla="*/ 10 h 10"/>
              </a:gdLst>
              <a:ahLst/>
              <a:cxnLst>
                <a:cxn ang="0">
                  <a:pos x="T0" y="T1"/>
                </a:cxn>
                <a:cxn ang="0">
                  <a:pos x="T2" y="T3"/>
                </a:cxn>
                <a:cxn ang="0">
                  <a:pos x="T4" y="T5"/>
                </a:cxn>
                <a:cxn ang="0">
                  <a:pos x="T6" y="T7"/>
                </a:cxn>
                <a:cxn ang="0">
                  <a:pos x="T8" y="T9"/>
                </a:cxn>
              </a:cxnLst>
              <a:rect l="0" t="0" r="r" b="b"/>
              <a:pathLst>
                <a:path w="16" h="10">
                  <a:moveTo>
                    <a:pt x="4" y="10"/>
                  </a:moveTo>
                  <a:cubicBezTo>
                    <a:pt x="6" y="10"/>
                    <a:pt x="14" y="8"/>
                    <a:pt x="16" y="7"/>
                  </a:cubicBezTo>
                  <a:cubicBezTo>
                    <a:pt x="13" y="0"/>
                    <a:pt x="13" y="0"/>
                    <a:pt x="13" y="0"/>
                  </a:cubicBezTo>
                  <a:cubicBezTo>
                    <a:pt x="9" y="0"/>
                    <a:pt x="0" y="4"/>
                    <a:pt x="0" y="7"/>
                  </a:cubicBezTo>
                  <a:cubicBezTo>
                    <a:pt x="0" y="9"/>
                    <a:pt x="1" y="10"/>
                    <a:pt x="4" y="1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09" name="Freeform 81">
              <a:extLst>
                <a:ext uri="{FF2B5EF4-FFF2-40B4-BE49-F238E27FC236}">
                  <a16:creationId xmlns:a16="http://schemas.microsoft.com/office/drawing/2014/main" id="{B8E12DED-FDFF-58D1-5DE1-F1771725D571}"/>
                </a:ext>
              </a:extLst>
            </p:cNvPr>
            <p:cNvSpPr>
              <a:spLocks/>
            </p:cNvSpPr>
            <p:nvPr/>
          </p:nvSpPr>
          <p:spPr bwMode="auto">
            <a:xfrm>
              <a:off x="5618627" y="1947729"/>
              <a:ext cx="55649" cy="38955"/>
            </a:xfrm>
            <a:custGeom>
              <a:avLst/>
              <a:gdLst>
                <a:gd name="T0" fmla="*/ 12 w 17"/>
                <a:gd name="T1" fmla="*/ 11 h 12"/>
                <a:gd name="T2" fmla="*/ 11 w 17"/>
                <a:gd name="T3" fmla="*/ 8 h 12"/>
                <a:gd name="T4" fmla="*/ 17 w 17"/>
                <a:gd name="T5" fmla="*/ 7 h 12"/>
                <a:gd name="T6" fmla="*/ 17 w 17"/>
                <a:gd name="T7" fmla="*/ 4 h 12"/>
                <a:gd name="T8" fmla="*/ 11 w 17"/>
                <a:gd name="T9" fmla="*/ 3 h 12"/>
                <a:gd name="T10" fmla="*/ 12 w 17"/>
                <a:gd name="T11" fmla="*/ 0 h 12"/>
                <a:gd name="T12" fmla="*/ 5 w 17"/>
                <a:gd name="T13" fmla="*/ 0 h 12"/>
                <a:gd name="T14" fmla="*/ 5 w 17"/>
                <a:gd name="T15" fmla="*/ 4 h 12"/>
                <a:gd name="T16" fmla="*/ 0 w 17"/>
                <a:gd name="T17" fmla="*/ 10 h 12"/>
                <a:gd name="T18" fmla="*/ 12 w 17"/>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2" y="11"/>
                  </a:moveTo>
                  <a:cubicBezTo>
                    <a:pt x="11" y="8"/>
                    <a:pt x="11" y="8"/>
                    <a:pt x="11" y="8"/>
                  </a:cubicBezTo>
                  <a:cubicBezTo>
                    <a:pt x="13" y="8"/>
                    <a:pt x="16" y="9"/>
                    <a:pt x="17" y="7"/>
                  </a:cubicBezTo>
                  <a:cubicBezTo>
                    <a:pt x="17" y="6"/>
                    <a:pt x="17" y="6"/>
                    <a:pt x="17" y="4"/>
                  </a:cubicBezTo>
                  <a:cubicBezTo>
                    <a:pt x="15" y="4"/>
                    <a:pt x="12" y="3"/>
                    <a:pt x="11" y="3"/>
                  </a:cubicBezTo>
                  <a:cubicBezTo>
                    <a:pt x="11" y="3"/>
                    <a:pt x="12" y="2"/>
                    <a:pt x="12" y="0"/>
                  </a:cubicBezTo>
                  <a:cubicBezTo>
                    <a:pt x="5" y="0"/>
                    <a:pt x="5" y="0"/>
                    <a:pt x="5" y="0"/>
                  </a:cubicBezTo>
                  <a:cubicBezTo>
                    <a:pt x="5" y="4"/>
                    <a:pt x="4" y="2"/>
                    <a:pt x="5" y="4"/>
                  </a:cubicBezTo>
                  <a:cubicBezTo>
                    <a:pt x="2" y="5"/>
                    <a:pt x="0" y="7"/>
                    <a:pt x="0" y="10"/>
                  </a:cubicBezTo>
                  <a:cubicBezTo>
                    <a:pt x="0" y="12"/>
                    <a:pt x="11" y="12"/>
                    <a:pt x="12" y="1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0" name="Freeform 82">
              <a:extLst>
                <a:ext uri="{FF2B5EF4-FFF2-40B4-BE49-F238E27FC236}">
                  <a16:creationId xmlns:a16="http://schemas.microsoft.com/office/drawing/2014/main" id="{FD7E46BF-76A6-99A3-9333-0BF806B2557A}"/>
                </a:ext>
              </a:extLst>
            </p:cNvPr>
            <p:cNvSpPr>
              <a:spLocks/>
            </p:cNvSpPr>
            <p:nvPr/>
          </p:nvSpPr>
          <p:spPr bwMode="auto">
            <a:xfrm>
              <a:off x="5543501" y="1979727"/>
              <a:ext cx="58431" cy="23651"/>
            </a:xfrm>
            <a:custGeom>
              <a:avLst/>
              <a:gdLst>
                <a:gd name="T0" fmla="*/ 12 w 18"/>
                <a:gd name="T1" fmla="*/ 0 h 7"/>
                <a:gd name="T2" fmla="*/ 0 w 18"/>
                <a:gd name="T3" fmla="*/ 5 h 7"/>
                <a:gd name="T4" fmla="*/ 3 w 18"/>
                <a:gd name="T5" fmla="*/ 7 h 7"/>
                <a:gd name="T6" fmla="*/ 6 w 18"/>
                <a:gd name="T7" fmla="*/ 4 h 7"/>
                <a:gd name="T8" fmla="*/ 11 w 18"/>
                <a:gd name="T9" fmla="*/ 7 h 7"/>
                <a:gd name="T10" fmla="*/ 18 w 18"/>
                <a:gd name="T11" fmla="*/ 3 h 7"/>
                <a:gd name="T12" fmla="*/ 12 w 1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8" h="7">
                  <a:moveTo>
                    <a:pt x="12" y="0"/>
                  </a:moveTo>
                  <a:cubicBezTo>
                    <a:pt x="9" y="0"/>
                    <a:pt x="0" y="2"/>
                    <a:pt x="0" y="5"/>
                  </a:cubicBezTo>
                  <a:cubicBezTo>
                    <a:pt x="0" y="6"/>
                    <a:pt x="1" y="7"/>
                    <a:pt x="3" y="7"/>
                  </a:cubicBezTo>
                  <a:cubicBezTo>
                    <a:pt x="5" y="7"/>
                    <a:pt x="6" y="7"/>
                    <a:pt x="6" y="4"/>
                  </a:cubicBezTo>
                  <a:cubicBezTo>
                    <a:pt x="7" y="4"/>
                    <a:pt x="9" y="7"/>
                    <a:pt x="11" y="7"/>
                  </a:cubicBezTo>
                  <a:cubicBezTo>
                    <a:pt x="14" y="7"/>
                    <a:pt x="13" y="3"/>
                    <a:pt x="18" y="3"/>
                  </a:cubicBezTo>
                  <a:cubicBezTo>
                    <a:pt x="17" y="2"/>
                    <a:pt x="15" y="0"/>
                    <a:pt x="12"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1" name="Freeform 83">
              <a:extLst>
                <a:ext uri="{FF2B5EF4-FFF2-40B4-BE49-F238E27FC236}">
                  <a16:creationId xmlns:a16="http://schemas.microsoft.com/office/drawing/2014/main" id="{A9544E6D-0933-4B76-0314-B0ABA76D7D43}"/>
                </a:ext>
              </a:extLst>
            </p:cNvPr>
            <p:cNvSpPr>
              <a:spLocks/>
            </p:cNvSpPr>
            <p:nvPr/>
          </p:nvSpPr>
          <p:spPr bwMode="auto">
            <a:xfrm>
              <a:off x="5510112" y="1914339"/>
              <a:ext cx="89038" cy="59824"/>
            </a:xfrm>
            <a:custGeom>
              <a:avLst/>
              <a:gdLst>
                <a:gd name="T0" fmla="*/ 21 w 27"/>
                <a:gd name="T1" fmla="*/ 16 h 18"/>
                <a:gd name="T2" fmla="*/ 27 w 27"/>
                <a:gd name="T3" fmla="*/ 15 h 18"/>
                <a:gd name="T4" fmla="*/ 14 w 27"/>
                <a:gd name="T5" fmla="*/ 12 h 18"/>
                <a:gd name="T6" fmla="*/ 25 w 27"/>
                <a:gd name="T7" fmla="*/ 6 h 18"/>
                <a:gd name="T8" fmla="*/ 27 w 27"/>
                <a:gd name="T9" fmla="*/ 3 h 18"/>
                <a:gd name="T10" fmla="*/ 26 w 27"/>
                <a:gd name="T11" fmla="*/ 0 h 18"/>
                <a:gd name="T12" fmla="*/ 22 w 27"/>
                <a:gd name="T13" fmla="*/ 4 h 18"/>
                <a:gd name="T14" fmla="*/ 8 w 27"/>
                <a:gd name="T15" fmla="*/ 8 h 18"/>
                <a:gd name="T16" fmla="*/ 8 w 27"/>
                <a:gd name="T17" fmla="*/ 10 h 18"/>
                <a:gd name="T18" fmla="*/ 3 w 27"/>
                <a:gd name="T19" fmla="*/ 10 h 18"/>
                <a:gd name="T20" fmla="*/ 0 w 27"/>
                <a:gd name="T21" fmla="*/ 13 h 18"/>
                <a:gd name="T22" fmla="*/ 11 w 27"/>
                <a:gd name="T23" fmla="*/ 18 h 18"/>
                <a:gd name="T24" fmla="*/ 21 w 27"/>
                <a:gd name="T25"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8">
                  <a:moveTo>
                    <a:pt x="21" y="16"/>
                  </a:moveTo>
                  <a:cubicBezTo>
                    <a:pt x="23" y="16"/>
                    <a:pt x="26" y="16"/>
                    <a:pt x="27" y="15"/>
                  </a:cubicBezTo>
                  <a:cubicBezTo>
                    <a:pt x="22" y="13"/>
                    <a:pt x="21" y="12"/>
                    <a:pt x="14" y="12"/>
                  </a:cubicBezTo>
                  <a:cubicBezTo>
                    <a:pt x="17" y="9"/>
                    <a:pt x="21" y="8"/>
                    <a:pt x="25" y="6"/>
                  </a:cubicBezTo>
                  <a:cubicBezTo>
                    <a:pt x="25" y="5"/>
                    <a:pt x="26" y="3"/>
                    <a:pt x="27" y="3"/>
                  </a:cubicBezTo>
                  <a:cubicBezTo>
                    <a:pt x="27" y="2"/>
                    <a:pt x="27" y="0"/>
                    <a:pt x="26" y="0"/>
                  </a:cubicBezTo>
                  <a:cubicBezTo>
                    <a:pt x="24" y="0"/>
                    <a:pt x="22" y="2"/>
                    <a:pt x="22" y="4"/>
                  </a:cubicBezTo>
                  <a:cubicBezTo>
                    <a:pt x="15" y="4"/>
                    <a:pt x="16" y="8"/>
                    <a:pt x="8" y="8"/>
                  </a:cubicBezTo>
                  <a:cubicBezTo>
                    <a:pt x="8" y="10"/>
                    <a:pt x="8" y="10"/>
                    <a:pt x="8" y="10"/>
                  </a:cubicBezTo>
                  <a:cubicBezTo>
                    <a:pt x="3" y="10"/>
                    <a:pt x="3" y="10"/>
                    <a:pt x="3" y="10"/>
                  </a:cubicBezTo>
                  <a:cubicBezTo>
                    <a:pt x="2" y="14"/>
                    <a:pt x="1" y="12"/>
                    <a:pt x="0" y="13"/>
                  </a:cubicBezTo>
                  <a:cubicBezTo>
                    <a:pt x="1" y="14"/>
                    <a:pt x="10" y="18"/>
                    <a:pt x="11" y="18"/>
                  </a:cubicBezTo>
                  <a:cubicBezTo>
                    <a:pt x="14" y="18"/>
                    <a:pt x="18" y="16"/>
                    <a:pt x="21" y="1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2" name="Freeform 84">
              <a:extLst>
                <a:ext uri="{FF2B5EF4-FFF2-40B4-BE49-F238E27FC236}">
                  <a16:creationId xmlns:a16="http://schemas.microsoft.com/office/drawing/2014/main" id="{E5E7B6E1-A915-3267-B0B6-C0718459AB7B}"/>
                </a:ext>
              </a:extLst>
            </p:cNvPr>
            <p:cNvSpPr>
              <a:spLocks/>
            </p:cNvSpPr>
            <p:nvPr/>
          </p:nvSpPr>
          <p:spPr bwMode="auto">
            <a:xfrm>
              <a:off x="4586344" y="2003379"/>
              <a:ext cx="294938" cy="164167"/>
            </a:xfrm>
            <a:custGeom>
              <a:avLst/>
              <a:gdLst>
                <a:gd name="T0" fmla="*/ 6 w 90"/>
                <a:gd name="T1" fmla="*/ 14 h 50"/>
                <a:gd name="T2" fmla="*/ 8 w 90"/>
                <a:gd name="T3" fmla="*/ 15 h 50"/>
                <a:gd name="T4" fmla="*/ 14 w 90"/>
                <a:gd name="T5" fmla="*/ 22 h 50"/>
                <a:gd name="T6" fmla="*/ 12 w 90"/>
                <a:gd name="T7" fmla="*/ 23 h 50"/>
                <a:gd name="T8" fmla="*/ 19 w 90"/>
                <a:gd name="T9" fmla="*/ 26 h 50"/>
                <a:gd name="T10" fmla="*/ 26 w 90"/>
                <a:gd name="T11" fmla="*/ 19 h 50"/>
                <a:gd name="T12" fmla="*/ 28 w 90"/>
                <a:gd name="T13" fmla="*/ 19 h 50"/>
                <a:gd name="T14" fmla="*/ 31 w 90"/>
                <a:gd name="T15" fmla="*/ 23 h 50"/>
                <a:gd name="T16" fmla="*/ 37 w 90"/>
                <a:gd name="T17" fmla="*/ 23 h 50"/>
                <a:gd name="T18" fmla="*/ 26 w 90"/>
                <a:gd name="T19" fmla="*/ 28 h 50"/>
                <a:gd name="T20" fmla="*/ 19 w 90"/>
                <a:gd name="T21" fmla="*/ 30 h 50"/>
                <a:gd name="T22" fmla="*/ 28 w 90"/>
                <a:gd name="T23" fmla="*/ 33 h 50"/>
                <a:gd name="T24" fmla="*/ 38 w 90"/>
                <a:gd name="T25" fmla="*/ 34 h 50"/>
                <a:gd name="T26" fmla="*/ 31 w 90"/>
                <a:gd name="T27" fmla="*/ 36 h 50"/>
                <a:gd name="T28" fmla="*/ 22 w 90"/>
                <a:gd name="T29" fmla="*/ 36 h 50"/>
                <a:gd name="T30" fmla="*/ 40 w 90"/>
                <a:gd name="T31" fmla="*/ 50 h 50"/>
                <a:gd name="T32" fmla="*/ 47 w 90"/>
                <a:gd name="T33" fmla="*/ 38 h 50"/>
                <a:gd name="T34" fmla="*/ 50 w 90"/>
                <a:gd name="T35" fmla="*/ 36 h 50"/>
                <a:gd name="T36" fmla="*/ 62 w 90"/>
                <a:gd name="T37" fmla="*/ 20 h 50"/>
                <a:gd name="T38" fmla="*/ 68 w 90"/>
                <a:gd name="T39" fmla="*/ 23 h 50"/>
                <a:gd name="T40" fmla="*/ 65 w 90"/>
                <a:gd name="T41" fmla="*/ 24 h 50"/>
                <a:gd name="T42" fmla="*/ 69 w 90"/>
                <a:gd name="T43" fmla="*/ 30 h 50"/>
                <a:gd name="T44" fmla="*/ 66 w 90"/>
                <a:gd name="T45" fmla="*/ 36 h 50"/>
                <a:gd name="T46" fmla="*/ 76 w 90"/>
                <a:gd name="T47" fmla="*/ 37 h 50"/>
                <a:gd name="T48" fmla="*/ 76 w 90"/>
                <a:gd name="T49" fmla="*/ 41 h 50"/>
                <a:gd name="T50" fmla="*/ 90 w 90"/>
                <a:gd name="T51" fmla="*/ 34 h 50"/>
                <a:gd name="T52" fmla="*/ 82 w 90"/>
                <a:gd name="T53" fmla="*/ 27 h 50"/>
                <a:gd name="T54" fmla="*/ 74 w 90"/>
                <a:gd name="T55" fmla="*/ 27 h 50"/>
                <a:gd name="T56" fmla="*/ 74 w 90"/>
                <a:gd name="T57" fmla="*/ 23 h 50"/>
                <a:gd name="T58" fmla="*/ 70 w 90"/>
                <a:gd name="T59" fmla="*/ 22 h 50"/>
                <a:gd name="T60" fmla="*/ 73 w 90"/>
                <a:gd name="T61" fmla="*/ 22 h 50"/>
                <a:gd name="T62" fmla="*/ 54 w 90"/>
                <a:gd name="T63" fmla="*/ 12 h 50"/>
                <a:gd name="T64" fmla="*/ 52 w 90"/>
                <a:gd name="T65" fmla="*/ 12 h 50"/>
                <a:gd name="T66" fmla="*/ 49 w 90"/>
                <a:gd name="T67" fmla="*/ 6 h 50"/>
                <a:gd name="T68" fmla="*/ 45 w 90"/>
                <a:gd name="T69" fmla="*/ 9 h 50"/>
                <a:gd name="T70" fmla="*/ 46 w 90"/>
                <a:gd name="T71" fmla="*/ 5 h 50"/>
                <a:gd name="T72" fmla="*/ 37 w 90"/>
                <a:gd name="T73" fmla="*/ 0 h 50"/>
                <a:gd name="T74" fmla="*/ 32 w 90"/>
                <a:gd name="T75" fmla="*/ 4 h 50"/>
                <a:gd name="T76" fmla="*/ 35 w 90"/>
                <a:gd name="T77" fmla="*/ 14 h 50"/>
                <a:gd name="T78" fmla="*/ 25 w 90"/>
                <a:gd name="T79" fmla="*/ 4 h 50"/>
                <a:gd name="T80" fmla="*/ 21 w 90"/>
                <a:gd name="T81" fmla="*/ 7 h 50"/>
                <a:gd name="T82" fmla="*/ 23 w 90"/>
                <a:gd name="T83" fmla="*/ 10 h 50"/>
                <a:gd name="T84" fmla="*/ 17 w 90"/>
                <a:gd name="T85" fmla="*/ 7 h 50"/>
                <a:gd name="T86" fmla="*/ 19 w 90"/>
                <a:gd name="T87" fmla="*/ 4 h 50"/>
                <a:gd name="T88" fmla="*/ 8 w 90"/>
                <a:gd name="T89" fmla="*/ 3 h 50"/>
                <a:gd name="T90" fmla="*/ 0 w 90"/>
                <a:gd name="T91" fmla="*/ 8 h 50"/>
                <a:gd name="T92" fmla="*/ 6 w 90"/>
                <a:gd name="T93"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50">
                  <a:moveTo>
                    <a:pt x="6" y="14"/>
                  </a:moveTo>
                  <a:cubicBezTo>
                    <a:pt x="6" y="14"/>
                    <a:pt x="7" y="14"/>
                    <a:pt x="8" y="15"/>
                  </a:cubicBezTo>
                  <a:cubicBezTo>
                    <a:pt x="7" y="18"/>
                    <a:pt x="10" y="20"/>
                    <a:pt x="14" y="22"/>
                  </a:cubicBezTo>
                  <a:cubicBezTo>
                    <a:pt x="13" y="22"/>
                    <a:pt x="13" y="22"/>
                    <a:pt x="12" y="23"/>
                  </a:cubicBezTo>
                  <a:cubicBezTo>
                    <a:pt x="13" y="25"/>
                    <a:pt x="16" y="26"/>
                    <a:pt x="19" y="26"/>
                  </a:cubicBezTo>
                  <a:cubicBezTo>
                    <a:pt x="24" y="26"/>
                    <a:pt x="24" y="23"/>
                    <a:pt x="26" y="19"/>
                  </a:cubicBezTo>
                  <a:cubicBezTo>
                    <a:pt x="27" y="19"/>
                    <a:pt x="27" y="19"/>
                    <a:pt x="28" y="19"/>
                  </a:cubicBezTo>
                  <a:cubicBezTo>
                    <a:pt x="29" y="19"/>
                    <a:pt x="31" y="23"/>
                    <a:pt x="31" y="23"/>
                  </a:cubicBezTo>
                  <a:cubicBezTo>
                    <a:pt x="32" y="23"/>
                    <a:pt x="34" y="23"/>
                    <a:pt x="37" y="23"/>
                  </a:cubicBezTo>
                  <a:cubicBezTo>
                    <a:pt x="35" y="23"/>
                    <a:pt x="29" y="27"/>
                    <a:pt x="26" y="28"/>
                  </a:cubicBezTo>
                  <a:cubicBezTo>
                    <a:pt x="25" y="28"/>
                    <a:pt x="19" y="28"/>
                    <a:pt x="19" y="30"/>
                  </a:cubicBezTo>
                  <a:cubicBezTo>
                    <a:pt x="19" y="36"/>
                    <a:pt x="25" y="33"/>
                    <a:pt x="28" y="33"/>
                  </a:cubicBezTo>
                  <a:cubicBezTo>
                    <a:pt x="30" y="33"/>
                    <a:pt x="37" y="33"/>
                    <a:pt x="38" y="34"/>
                  </a:cubicBezTo>
                  <a:cubicBezTo>
                    <a:pt x="35" y="35"/>
                    <a:pt x="33" y="34"/>
                    <a:pt x="31" y="36"/>
                  </a:cubicBezTo>
                  <a:cubicBezTo>
                    <a:pt x="31" y="36"/>
                    <a:pt x="25" y="35"/>
                    <a:pt x="22" y="36"/>
                  </a:cubicBezTo>
                  <a:cubicBezTo>
                    <a:pt x="22" y="44"/>
                    <a:pt x="35" y="46"/>
                    <a:pt x="40" y="50"/>
                  </a:cubicBezTo>
                  <a:cubicBezTo>
                    <a:pt x="43" y="47"/>
                    <a:pt x="43" y="41"/>
                    <a:pt x="47" y="38"/>
                  </a:cubicBezTo>
                  <a:cubicBezTo>
                    <a:pt x="48" y="37"/>
                    <a:pt x="49" y="37"/>
                    <a:pt x="50" y="36"/>
                  </a:cubicBezTo>
                  <a:cubicBezTo>
                    <a:pt x="52" y="30"/>
                    <a:pt x="55" y="20"/>
                    <a:pt x="62" y="20"/>
                  </a:cubicBezTo>
                  <a:cubicBezTo>
                    <a:pt x="62" y="20"/>
                    <a:pt x="64" y="23"/>
                    <a:pt x="68" y="23"/>
                  </a:cubicBezTo>
                  <a:cubicBezTo>
                    <a:pt x="67" y="23"/>
                    <a:pt x="66" y="24"/>
                    <a:pt x="65" y="24"/>
                  </a:cubicBezTo>
                  <a:cubicBezTo>
                    <a:pt x="66" y="26"/>
                    <a:pt x="68" y="30"/>
                    <a:pt x="69" y="30"/>
                  </a:cubicBezTo>
                  <a:cubicBezTo>
                    <a:pt x="69" y="34"/>
                    <a:pt x="66" y="32"/>
                    <a:pt x="66" y="36"/>
                  </a:cubicBezTo>
                  <a:cubicBezTo>
                    <a:pt x="69" y="37"/>
                    <a:pt x="73" y="36"/>
                    <a:pt x="76" y="37"/>
                  </a:cubicBezTo>
                  <a:cubicBezTo>
                    <a:pt x="76" y="38"/>
                    <a:pt x="76" y="39"/>
                    <a:pt x="76" y="41"/>
                  </a:cubicBezTo>
                  <a:cubicBezTo>
                    <a:pt x="82" y="39"/>
                    <a:pt x="84" y="36"/>
                    <a:pt x="90" y="34"/>
                  </a:cubicBezTo>
                  <a:cubicBezTo>
                    <a:pt x="88" y="31"/>
                    <a:pt x="82" y="31"/>
                    <a:pt x="82" y="27"/>
                  </a:cubicBezTo>
                  <a:cubicBezTo>
                    <a:pt x="79" y="27"/>
                    <a:pt x="78" y="27"/>
                    <a:pt x="74" y="27"/>
                  </a:cubicBezTo>
                  <a:cubicBezTo>
                    <a:pt x="75" y="23"/>
                    <a:pt x="75" y="24"/>
                    <a:pt x="74" y="23"/>
                  </a:cubicBezTo>
                  <a:cubicBezTo>
                    <a:pt x="73" y="23"/>
                    <a:pt x="72" y="23"/>
                    <a:pt x="70" y="22"/>
                  </a:cubicBezTo>
                  <a:cubicBezTo>
                    <a:pt x="71" y="22"/>
                    <a:pt x="72" y="22"/>
                    <a:pt x="73" y="22"/>
                  </a:cubicBezTo>
                  <a:cubicBezTo>
                    <a:pt x="70" y="19"/>
                    <a:pt x="58" y="12"/>
                    <a:pt x="54" y="12"/>
                  </a:cubicBezTo>
                  <a:cubicBezTo>
                    <a:pt x="54" y="12"/>
                    <a:pt x="53" y="12"/>
                    <a:pt x="52" y="12"/>
                  </a:cubicBezTo>
                  <a:cubicBezTo>
                    <a:pt x="53" y="10"/>
                    <a:pt x="53" y="6"/>
                    <a:pt x="49" y="6"/>
                  </a:cubicBezTo>
                  <a:cubicBezTo>
                    <a:pt x="48" y="6"/>
                    <a:pt x="47" y="8"/>
                    <a:pt x="45" y="9"/>
                  </a:cubicBezTo>
                  <a:cubicBezTo>
                    <a:pt x="45" y="8"/>
                    <a:pt x="46" y="6"/>
                    <a:pt x="46" y="5"/>
                  </a:cubicBezTo>
                  <a:cubicBezTo>
                    <a:pt x="46" y="2"/>
                    <a:pt x="40" y="0"/>
                    <a:pt x="37" y="0"/>
                  </a:cubicBezTo>
                  <a:cubicBezTo>
                    <a:pt x="34" y="0"/>
                    <a:pt x="32" y="0"/>
                    <a:pt x="32" y="4"/>
                  </a:cubicBezTo>
                  <a:cubicBezTo>
                    <a:pt x="32" y="8"/>
                    <a:pt x="34" y="10"/>
                    <a:pt x="35" y="14"/>
                  </a:cubicBezTo>
                  <a:cubicBezTo>
                    <a:pt x="30" y="12"/>
                    <a:pt x="31" y="4"/>
                    <a:pt x="25" y="4"/>
                  </a:cubicBezTo>
                  <a:cubicBezTo>
                    <a:pt x="23" y="4"/>
                    <a:pt x="21" y="5"/>
                    <a:pt x="21" y="7"/>
                  </a:cubicBezTo>
                  <a:cubicBezTo>
                    <a:pt x="21" y="9"/>
                    <a:pt x="22" y="10"/>
                    <a:pt x="23" y="10"/>
                  </a:cubicBezTo>
                  <a:cubicBezTo>
                    <a:pt x="21" y="9"/>
                    <a:pt x="19" y="9"/>
                    <a:pt x="17" y="7"/>
                  </a:cubicBezTo>
                  <a:cubicBezTo>
                    <a:pt x="17" y="6"/>
                    <a:pt x="18" y="5"/>
                    <a:pt x="19" y="4"/>
                  </a:cubicBezTo>
                  <a:cubicBezTo>
                    <a:pt x="14" y="3"/>
                    <a:pt x="12" y="3"/>
                    <a:pt x="8" y="3"/>
                  </a:cubicBezTo>
                  <a:cubicBezTo>
                    <a:pt x="6" y="3"/>
                    <a:pt x="1" y="7"/>
                    <a:pt x="0" y="8"/>
                  </a:cubicBezTo>
                  <a:cubicBezTo>
                    <a:pt x="2" y="10"/>
                    <a:pt x="4" y="14"/>
                    <a:pt x="6" y="1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3" name="Freeform 85">
              <a:extLst>
                <a:ext uri="{FF2B5EF4-FFF2-40B4-BE49-F238E27FC236}">
                  <a16:creationId xmlns:a16="http://schemas.microsoft.com/office/drawing/2014/main" id="{29A6BF46-01CB-B5A2-F9F5-2CEDD6F58D52}"/>
                </a:ext>
              </a:extLst>
            </p:cNvPr>
            <p:cNvSpPr>
              <a:spLocks/>
            </p:cNvSpPr>
            <p:nvPr/>
          </p:nvSpPr>
          <p:spPr bwMode="auto">
            <a:xfrm>
              <a:off x="4740769" y="1974162"/>
              <a:ext cx="193379" cy="75127"/>
            </a:xfrm>
            <a:custGeom>
              <a:avLst/>
              <a:gdLst>
                <a:gd name="T0" fmla="*/ 4 w 59"/>
                <a:gd name="T1" fmla="*/ 10 h 23"/>
                <a:gd name="T2" fmla="*/ 12 w 59"/>
                <a:gd name="T3" fmla="*/ 13 h 23"/>
                <a:gd name="T4" fmla="*/ 22 w 59"/>
                <a:gd name="T5" fmla="*/ 14 h 23"/>
                <a:gd name="T6" fmla="*/ 17 w 59"/>
                <a:gd name="T7" fmla="*/ 15 h 23"/>
                <a:gd name="T8" fmla="*/ 12 w 59"/>
                <a:gd name="T9" fmla="*/ 16 h 23"/>
                <a:gd name="T10" fmla="*/ 15 w 59"/>
                <a:gd name="T11" fmla="*/ 20 h 23"/>
                <a:gd name="T12" fmla="*/ 28 w 59"/>
                <a:gd name="T13" fmla="*/ 20 h 23"/>
                <a:gd name="T14" fmla="*/ 36 w 59"/>
                <a:gd name="T15" fmla="*/ 23 h 23"/>
                <a:gd name="T16" fmla="*/ 59 w 59"/>
                <a:gd name="T17" fmla="*/ 11 h 23"/>
                <a:gd name="T18" fmla="*/ 49 w 59"/>
                <a:gd name="T19" fmla="*/ 4 h 23"/>
                <a:gd name="T20" fmla="*/ 41 w 59"/>
                <a:gd name="T21" fmla="*/ 4 h 23"/>
                <a:gd name="T22" fmla="*/ 35 w 59"/>
                <a:gd name="T23" fmla="*/ 6 h 23"/>
                <a:gd name="T24" fmla="*/ 35 w 59"/>
                <a:gd name="T25" fmla="*/ 0 h 23"/>
                <a:gd name="T26" fmla="*/ 32 w 59"/>
                <a:gd name="T27" fmla="*/ 0 h 23"/>
                <a:gd name="T28" fmla="*/ 26 w 59"/>
                <a:gd name="T29" fmla="*/ 7 h 23"/>
                <a:gd name="T30" fmla="*/ 17 w 59"/>
                <a:gd name="T31" fmla="*/ 4 h 23"/>
                <a:gd name="T32" fmla="*/ 12 w 59"/>
                <a:gd name="T33" fmla="*/ 4 h 23"/>
                <a:gd name="T34" fmla="*/ 11 w 59"/>
                <a:gd name="T35" fmla="*/ 4 h 23"/>
                <a:gd name="T36" fmla="*/ 10 w 59"/>
                <a:gd name="T37" fmla="*/ 4 h 23"/>
                <a:gd name="T38" fmla="*/ 10 w 59"/>
                <a:gd name="T39" fmla="*/ 6 h 23"/>
                <a:gd name="T40" fmla="*/ 4 w 59"/>
                <a:gd name="T41" fmla="*/ 4 h 23"/>
                <a:gd name="T42" fmla="*/ 0 w 59"/>
                <a:gd name="T43" fmla="*/ 4 h 23"/>
                <a:gd name="T44" fmla="*/ 4 w 59"/>
                <a:gd name="T4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23">
                  <a:moveTo>
                    <a:pt x="4" y="10"/>
                  </a:moveTo>
                  <a:cubicBezTo>
                    <a:pt x="3" y="15"/>
                    <a:pt x="8" y="13"/>
                    <a:pt x="12" y="13"/>
                  </a:cubicBezTo>
                  <a:cubicBezTo>
                    <a:pt x="12" y="13"/>
                    <a:pt x="21" y="14"/>
                    <a:pt x="22" y="14"/>
                  </a:cubicBezTo>
                  <a:cubicBezTo>
                    <a:pt x="21" y="14"/>
                    <a:pt x="19" y="14"/>
                    <a:pt x="17" y="15"/>
                  </a:cubicBezTo>
                  <a:cubicBezTo>
                    <a:pt x="16" y="15"/>
                    <a:pt x="14" y="15"/>
                    <a:pt x="12" y="16"/>
                  </a:cubicBezTo>
                  <a:cubicBezTo>
                    <a:pt x="12" y="18"/>
                    <a:pt x="13" y="20"/>
                    <a:pt x="15" y="20"/>
                  </a:cubicBezTo>
                  <a:cubicBezTo>
                    <a:pt x="28" y="20"/>
                    <a:pt x="28" y="20"/>
                    <a:pt x="28" y="20"/>
                  </a:cubicBezTo>
                  <a:cubicBezTo>
                    <a:pt x="29" y="20"/>
                    <a:pt x="32" y="23"/>
                    <a:pt x="36" y="23"/>
                  </a:cubicBezTo>
                  <a:cubicBezTo>
                    <a:pt x="42" y="23"/>
                    <a:pt x="54" y="15"/>
                    <a:pt x="59" y="11"/>
                  </a:cubicBezTo>
                  <a:cubicBezTo>
                    <a:pt x="58" y="8"/>
                    <a:pt x="53" y="4"/>
                    <a:pt x="49" y="4"/>
                  </a:cubicBezTo>
                  <a:cubicBezTo>
                    <a:pt x="46" y="4"/>
                    <a:pt x="47" y="4"/>
                    <a:pt x="41" y="4"/>
                  </a:cubicBezTo>
                  <a:cubicBezTo>
                    <a:pt x="38" y="4"/>
                    <a:pt x="37" y="6"/>
                    <a:pt x="35" y="6"/>
                  </a:cubicBezTo>
                  <a:cubicBezTo>
                    <a:pt x="34" y="4"/>
                    <a:pt x="35" y="4"/>
                    <a:pt x="35" y="0"/>
                  </a:cubicBezTo>
                  <a:cubicBezTo>
                    <a:pt x="32" y="0"/>
                    <a:pt x="32" y="0"/>
                    <a:pt x="32" y="0"/>
                  </a:cubicBezTo>
                  <a:cubicBezTo>
                    <a:pt x="31" y="4"/>
                    <a:pt x="29" y="7"/>
                    <a:pt x="26" y="7"/>
                  </a:cubicBezTo>
                  <a:cubicBezTo>
                    <a:pt x="25" y="7"/>
                    <a:pt x="19" y="4"/>
                    <a:pt x="17" y="4"/>
                  </a:cubicBezTo>
                  <a:cubicBezTo>
                    <a:pt x="12" y="4"/>
                    <a:pt x="12" y="4"/>
                    <a:pt x="12" y="4"/>
                  </a:cubicBezTo>
                  <a:cubicBezTo>
                    <a:pt x="11" y="4"/>
                    <a:pt x="11" y="4"/>
                    <a:pt x="11" y="4"/>
                  </a:cubicBezTo>
                  <a:cubicBezTo>
                    <a:pt x="10" y="4"/>
                    <a:pt x="10" y="4"/>
                    <a:pt x="10" y="4"/>
                  </a:cubicBezTo>
                  <a:cubicBezTo>
                    <a:pt x="10" y="6"/>
                    <a:pt x="10" y="6"/>
                    <a:pt x="10" y="6"/>
                  </a:cubicBezTo>
                  <a:cubicBezTo>
                    <a:pt x="6" y="6"/>
                    <a:pt x="5" y="8"/>
                    <a:pt x="4" y="4"/>
                  </a:cubicBezTo>
                  <a:cubicBezTo>
                    <a:pt x="0" y="4"/>
                    <a:pt x="0" y="4"/>
                    <a:pt x="0" y="4"/>
                  </a:cubicBezTo>
                  <a:cubicBezTo>
                    <a:pt x="0" y="8"/>
                    <a:pt x="2" y="9"/>
                    <a:pt x="4" y="1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4" name="Freeform 86">
              <a:extLst>
                <a:ext uri="{FF2B5EF4-FFF2-40B4-BE49-F238E27FC236}">
                  <a16:creationId xmlns:a16="http://schemas.microsoft.com/office/drawing/2014/main" id="{0CB2AEDE-AC5B-53EB-73EE-E36BB252E25A}"/>
                </a:ext>
              </a:extLst>
            </p:cNvPr>
            <p:cNvSpPr>
              <a:spLocks/>
            </p:cNvSpPr>
            <p:nvPr/>
          </p:nvSpPr>
          <p:spPr bwMode="auto">
            <a:xfrm>
              <a:off x="4586344" y="205902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5" name="Freeform 87">
              <a:extLst>
                <a:ext uri="{FF2B5EF4-FFF2-40B4-BE49-F238E27FC236}">
                  <a16:creationId xmlns:a16="http://schemas.microsoft.com/office/drawing/2014/main" id="{2A9D5AEB-05FC-8DD7-89EC-022AE114DA77}"/>
                </a:ext>
              </a:extLst>
            </p:cNvPr>
            <p:cNvSpPr>
              <a:spLocks/>
            </p:cNvSpPr>
            <p:nvPr/>
          </p:nvSpPr>
          <p:spPr bwMode="auto">
            <a:xfrm>
              <a:off x="4586344" y="2059029"/>
              <a:ext cx="278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6" name="Freeform 88">
              <a:extLst>
                <a:ext uri="{FF2B5EF4-FFF2-40B4-BE49-F238E27FC236}">
                  <a16:creationId xmlns:a16="http://schemas.microsoft.com/office/drawing/2014/main" id="{C9B0BE0F-C95D-F526-B520-5A6317A48A4D}"/>
                </a:ext>
              </a:extLst>
            </p:cNvPr>
            <p:cNvSpPr>
              <a:spLocks/>
            </p:cNvSpPr>
            <p:nvPr/>
          </p:nvSpPr>
          <p:spPr bwMode="auto">
            <a:xfrm>
              <a:off x="4575214" y="2059029"/>
              <a:ext cx="36172" cy="30607"/>
            </a:xfrm>
            <a:custGeom>
              <a:avLst/>
              <a:gdLst>
                <a:gd name="T0" fmla="*/ 11 w 11"/>
                <a:gd name="T1" fmla="*/ 9 h 9"/>
                <a:gd name="T2" fmla="*/ 3 w 11"/>
                <a:gd name="T3" fmla="*/ 0 h 9"/>
                <a:gd name="T4" fmla="*/ 11 w 11"/>
                <a:gd name="T5" fmla="*/ 9 h 9"/>
              </a:gdLst>
              <a:ahLst/>
              <a:cxnLst>
                <a:cxn ang="0">
                  <a:pos x="T0" y="T1"/>
                </a:cxn>
                <a:cxn ang="0">
                  <a:pos x="T2" y="T3"/>
                </a:cxn>
                <a:cxn ang="0">
                  <a:pos x="T4" y="T5"/>
                </a:cxn>
              </a:cxnLst>
              <a:rect l="0" t="0" r="r" b="b"/>
              <a:pathLst>
                <a:path w="11" h="9">
                  <a:moveTo>
                    <a:pt x="11" y="9"/>
                  </a:moveTo>
                  <a:cubicBezTo>
                    <a:pt x="9" y="4"/>
                    <a:pt x="6" y="3"/>
                    <a:pt x="3" y="0"/>
                  </a:cubicBezTo>
                  <a:cubicBezTo>
                    <a:pt x="0" y="2"/>
                    <a:pt x="6" y="8"/>
                    <a:pt x="11" y="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7" name="Freeform 89">
              <a:extLst>
                <a:ext uri="{FF2B5EF4-FFF2-40B4-BE49-F238E27FC236}">
                  <a16:creationId xmlns:a16="http://schemas.microsoft.com/office/drawing/2014/main" id="{BEB709C0-9B9F-5703-FB89-48AD165E7BAB}"/>
                </a:ext>
              </a:extLst>
            </p:cNvPr>
            <p:cNvSpPr>
              <a:spLocks/>
            </p:cNvSpPr>
            <p:nvPr/>
          </p:nvSpPr>
          <p:spPr bwMode="auto">
            <a:xfrm>
              <a:off x="4150893" y="2935516"/>
              <a:ext cx="95994" cy="108517"/>
            </a:xfrm>
            <a:custGeom>
              <a:avLst/>
              <a:gdLst>
                <a:gd name="T0" fmla="*/ 0 w 29"/>
                <a:gd name="T1" fmla="*/ 28 h 33"/>
                <a:gd name="T2" fmla="*/ 6 w 29"/>
                <a:gd name="T3" fmla="*/ 33 h 33"/>
                <a:gd name="T4" fmla="*/ 10 w 29"/>
                <a:gd name="T5" fmla="*/ 33 h 33"/>
                <a:gd name="T6" fmla="*/ 18 w 29"/>
                <a:gd name="T7" fmla="*/ 28 h 33"/>
                <a:gd name="T8" fmla="*/ 25 w 29"/>
                <a:gd name="T9" fmla="*/ 26 h 33"/>
                <a:gd name="T10" fmla="*/ 25 w 29"/>
                <a:gd name="T11" fmla="*/ 20 h 33"/>
                <a:gd name="T12" fmla="*/ 25 w 29"/>
                <a:gd name="T13" fmla="*/ 12 h 33"/>
                <a:gd name="T14" fmla="*/ 29 w 29"/>
                <a:gd name="T15" fmla="*/ 9 h 33"/>
                <a:gd name="T16" fmla="*/ 21 w 29"/>
                <a:gd name="T17" fmla="*/ 0 h 33"/>
                <a:gd name="T18" fmla="*/ 17 w 29"/>
                <a:gd name="T19" fmla="*/ 0 h 33"/>
                <a:gd name="T20" fmla="*/ 10 w 29"/>
                <a:gd name="T21" fmla="*/ 4 h 33"/>
                <a:gd name="T22" fmla="*/ 12 w 29"/>
                <a:gd name="T23" fmla="*/ 7 h 33"/>
                <a:gd name="T24" fmla="*/ 5 w 29"/>
                <a:gd name="T25" fmla="*/ 9 h 33"/>
                <a:gd name="T26" fmla="*/ 3 w 29"/>
                <a:gd name="T27" fmla="*/ 12 h 33"/>
                <a:gd name="T28" fmla="*/ 7 w 29"/>
                <a:gd name="T29" fmla="*/ 17 h 33"/>
                <a:gd name="T30" fmla="*/ 0 w 29"/>
                <a:gd name="T3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3">
                  <a:moveTo>
                    <a:pt x="0" y="28"/>
                  </a:moveTo>
                  <a:cubicBezTo>
                    <a:pt x="0" y="31"/>
                    <a:pt x="3" y="33"/>
                    <a:pt x="6" y="33"/>
                  </a:cubicBezTo>
                  <a:cubicBezTo>
                    <a:pt x="7" y="33"/>
                    <a:pt x="9" y="33"/>
                    <a:pt x="10" y="33"/>
                  </a:cubicBezTo>
                  <a:cubicBezTo>
                    <a:pt x="12" y="31"/>
                    <a:pt x="15" y="28"/>
                    <a:pt x="18" y="28"/>
                  </a:cubicBezTo>
                  <a:cubicBezTo>
                    <a:pt x="21" y="28"/>
                    <a:pt x="23" y="28"/>
                    <a:pt x="25" y="26"/>
                  </a:cubicBezTo>
                  <a:cubicBezTo>
                    <a:pt x="26" y="25"/>
                    <a:pt x="25" y="22"/>
                    <a:pt x="25" y="20"/>
                  </a:cubicBezTo>
                  <a:cubicBezTo>
                    <a:pt x="25" y="20"/>
                    <a:pt x="25" y="14"/>
                    <a:pt x="25" y="12"/>
                  </a:cubicBezTo>
                  <a:cubicBezTo>
                    <a:pt x="25" y="11"/>
                    <a:pt x="29" y="11"/>
                    <a:pt x="29" y="9"/>
                  </a:cubicBezTo>
                  <a:cubicBezTo>
                    <a:pt x="29" y="5"/>
                    <a:pt x="26" y="0"/>
                    <a:pt x="21" y="0"/>
                  </a:cubicBezTo>
                  <a:cubicBezTo>
                    <a:pt x="20" y="0"/>
                    <a:pt x="18" y="0"/>
                    <a:pt x="17" y="0"/>
                  </a:cubicBezTo>
                  <a:cubicBezTo>
                    <a:pt x="15" y="0"/>
                    <a:pt x="10" y="3"/>
                    <a:pt x="10" y="4"/>
                  </a:cubicBezTo>
                  <a:cubicBezTo>
                    <a:pt x="10" y="5"/>
                    <a:pt x="11" y="6"/>
                    <a:pt x="12" y="7"/>
                  </a:cubicBezTo>
                  <a:cubicBezTo>
                    <a:pt x="10" y="8"/>
                    <a:pt x="6" y="9"/>
                    <a:pt x="5" y="9"/>
                  </a:cubicBezTo>
                  <a:cubicBezTo>
                    <a:pt x="4" y="9"/>
                    <a:pt x="3" y="9"/>
                    <a:pt x="3" y="12"/>
                  </a:cubicBezTo>
                  <a:cubicBezTo>
                    <a:pt x="3" y="14"/>
                    <a:pt x="5" y="16"/>
                    <a:pt x="7" y="17"/>
                  </a:cubicBezTo>
                  <a:cubicBezTo>
                    <a:pt x="6" y="22"/>
                    <a:pt x="0" y="23"/>
                    <a:pt x="0" y="28"/>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8" name="Freeform 90">
              <a:extLst>
                <a:ext uri="{FF2B5EF4-FFF2-40B4-BE49-F238E27FC236}">
                  <a16:creationId xmlns:a16="http://schemas.microsoft.com/office/drawing/2014/main" id="{1F7F1DDD-FDB2-1E49-EE91-078DFA468F22}"/>
                </a:ext>
              </a:extLst>
            </p:cNvPr>
            <p:cNvSpPr>
              <a:spLocks/>
            </p:cNvSpPr>
            <p:nvPr/>
          </p:nvSpPr>
          <p:spPr bwMode="auto">
            <a:xfrm>
              <a:off x="4213497" y="2840911"/>
              <a:ext cx="19477" cy="15304"/>
            </a:xfrm>
            <a:custGeom>
              <a:avLst/>
              <a:gdLst>
                <a:gd name="T0" fmla="*/ 2 w 6"/>
                <a:gd name="T1" fmla="*/ 5 h 5"/>
                <a:gd name="T2" fmla="*/ 6 w 6"/>
                <a:gd name="T3" fmla="*/ 0 h 5"/>
                <a:gd name="T4" fmla="*/ 0 w 6"/>
                <a:gd name="T5" fmla="*/ 2 h 5"/>
                <a:gd name="T6" fmla="*/ 2 w 6"/>
                <a:gd name="T7" fmla="*/ 5 h 5"/>
              </a:gdLst>
              <a:ahLst/>
              <a:cxnLst>
                <a:cxn ang="0">
                  <a:pos x="T0" y="T1"/>
                </a:cxn>
                <a:cxn ang="0">
                  <a:pos x="T2" y="T3"/>
                </a:cxn>
                <a:cxn ang="0">
                  <a:pos x="T4" y="T5"/>
                </a:cxn>
                <a:cxn ang="0">
                  <a:pos x="T6" y="T7"/>
                </a:cxn>
              </a:cxnLst>
              <a:rect l="0" t="0" r="r" b="b"/>
              <a:pathLst>
                <a:path w="6" h="5">
                  <a:moveTo>
                    <a:pt x="2" y="5"/>
                  </a:moveTo>
                  <a:cubicBezTo>
                    <a:pt x="4" y="5"/>
                    <a:pt x="6" y="2"/>
                    <a:pt x="6" y="0"/>
                  </a:cubicBezTo>
                  <a:cubicBezTo>
                    <a:pt x="4" y="0"/>
                    <a:pt x="0" y="1"/>
                    <a:pt x="0" y="2"/>
                  </a:cubicBezTo>
                  <a:cubicBezTo>
                    <a:pt x="0" y="3"/>
                    <a:pt x="1" y="5"/>
                    <a:pt x="2" y="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19" name="Freeform 91">
              <a:extLst>
                <a:ext uri="{FF2B5EF4-FFF2-40B4-BE49-F238E27FC236}">
                  <a16:creationId xmlns:a16="http://schemas.microsoft.com/office/drawing/2014/main" id="{970DEC71-89FA-7038-B07C-865C6373AACD}"/>
                </a:ext>
              </a:extLst>
            </p:cNvPr>
            <p:cNvSpPr>
              <a:spLocks/>
            </p:cNvSpPr>
            <p:nvPr/>
          </p:nvSpPr>
          <p:spPr bwMode="auto">
            <a:xfrm>
              <a:off x="4246887" y="3080206"/>
              <a:ext cx="2782" cy="4174"/>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1" y="0"/>
                    <a:pt x="1" y="0"/>
                  </a:cubicBezTo>
                  <a:cubicBezTo>
                    <a:pt x="0" y="0"/>
                    <a:pt x="0" y="0"/>
                    <a:pt x="0" y="0"/>
                  </a:cubicBezTo>
                  <a:lnTo>
                    <a:pt x="0" y="1"/>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0" name="Freeform 92">
              <a:extLst>
                <a:ext uri="{FF2B5EF4-FFF2-40B4-BE49-F238E27FC236}">
                  <a16:creationId xmlns:a16="http://schemas.microsoft.com/office/drawing/2014/main" id="{8EE9CC3D-02C2-4D74-DD12-AFF00FD55CA0}"/>
                </a:ext>
              </a:extLst>
            </p:cNvPr>
            <p:cNvSpPr>
              <a:spLocks noEditPoints="1"/>
            </p:cNvSpPr>
            <p:nvPr/>
          </p:nvSpPr>
          <p:spPr bwMode="auto">
            <a:xfrm>
              <a:off x="4227410" y="2829781"/>
              <a:ext cx="173902" cy="250425"/>
            </a:xfrm>
            <a:custGeom>
              <a:avLst/>
              <a:gdLst>
                <a:gd name="T0" fmla="*/ 6 w 53"/>
                <a:gd name="T1" fmla="*/ 16 h 76"/>
                <a:gd name="T2" fmla="*/ 6 w 53"/>
                <a:gd name="T3" fmla="*/ 21 h 76"/>
                <a:gd name="T4" fmla="*/ 6 w 53"/>
                <a:gd name="T5" fmla="*/ 25 h 76"/>
                <a:gd name="T6" fmla="*/ 8 w 53"/>
                <a:gd name="T7" fmla="*/ 28 h 76"/>
                <a:gd name="T8" fmla="*/ 12 w 53"/>
                <a:gd name="T9" fmla="*/ 26 h 76"/>
                <a:gd name="T10" fmla="*/ 9 w 53"/>
                <a:gd name="T11" fmla="*/ 35 h 76"/>
                <a:gd name="T12" fmla="*/ 18 w 53"/>
                <a:gd name="T13" fmla="*/ 36 h 76"/>
                <a:gd name="T14" fmla="*/ 20 w 53"/>
                <a:gd name="T15" fmla="*/ 39 h 76"/>
                <a:gd name="T16" fmla="*/ 26 w 53"/>
                <a:gd name="T17" fmla="*/ 45 h 76"/>
                <a:gd name="T18" fmla="*/ 16 w 53"/>
                <a:gd name="T19" fmla="*/ 56 h 76"/>
                <a:gd name="T20" fmla="*/ 11 w 53"/>
                <a:gd name="T21" fmla="*/ 64 h 76"/>
                <a:gd name="T22" fmla="*/ 19 w 53"/>
                <a:gd name="T23" fmla="*/ 66 h 76"/>
                <a:gd name="T24" fmla="*/ 24 w 53"/>
                <a:gd name="T25" fmla="*/ 65 h 76"/>
                <a:gd name="T26" fmla="*/ 7 w 53"/>
                <a:gd name="T27" fmla="*/ 76 h 76"/>
                <a:gd name="T28" fmla="*/ 13 w 53"/>
                <a:gd name="T29" fmla="*/ 76 h 76"/>
                <a:gd name="T30" fmla="*/ 20 w 53"/>
                <a:gd name="T31" fmla="*/ 72 h 76"/>
                <a:gd name="T32" fmla="*/ 35 w 53"/>
                <a:gd name="T33" fmla="*/ 72 h 76"/>
                <a:gd name="T34" fmla="*/ 50 w 53"/>
                <a:gd name="T35" fmla="*/ 68 h 76"/>
                <a:gd name="T36" fmla="*/ 46 w 53"/>
                <a:gd name="T37" fmla="*/ 66 h 76"/>
                <a:gd name="T38" fmla="*/ 49 w 53"/>
                <a:gd name="T39" fmla="*/ 52 h 76"/>
                <a:gd name="T40" fmla="*/ 46 w 53"/>
                <a:gd name="T41" fmla="*/ 52 h 76"/>
                <a:gd name="T42" fmla="*/ 43 w 53"/>
                <a:gd name="T43" fmla="*/ 46 h 76"/>
                <a:gd name="T44" fmla="*/ 27 w 53"/>
                <a:gd name="T45" fmla="*/ 26 h 76"/>
                <a:gd name="T46" fmla="*/ 24 w 53"/>
                <a:gd name="T47" fmla="*/ 23 h 76"/>
                <a:gd name="T48" fmla="*/ 16 w 53"/>
                <a:gd name="T49" fmla="*/ 8 h 76"/>
                <a:gd name="T50" fmla="*/ 21 w 53"/>
                <a:gd name="T51" fmla="*/ 2 h 76"/>
                <a:gd name="T52" fmla="*/ 12 w 53"/>
                <a:gd name="T53" fmla="*/ 0 h 76"/>
                <a:gd name="T54" fmla="*/ 8 w 53"/>
                <a:gd name="T55" fmla="*/ 7 h 76"/>
                <a:gd name="T56" fmla="*/ 6 w 53"/>
                <a:gd name="T57" fmla="*/ 11 h 76"/>
                <a:gd name="T58" fmla="*/ 3 w 53"/>
                <a:gd name="T59" fmla="*/ 12 h 76"/>
                <a:gd name="T60" fmla="*/ 6 w 53"/>
                <a:gd name="T61" fmla="*/ 15 h 76"/>
                <a:gd name="T62" fmla="*/ 48 w 53"/>
                <a:gd name="T63" fmla="*/ 52 h 76"/>
                <a:gd name="T64" fmla="*/ 46 w 53"/>
                <a:gd name="T65"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 h="76">
                  <a:moveTo>
                    <a:pt x="6" y="15"/>
                  </a:moveTo>
                  <a:cubicBezTo>
                    <a:pt x="6" y="16"/>
                    <a:pt x="6" y="16"/>
                    <a:pt x="6" y="16"/>
                  </a:cubicBezTo>
                  <a:cubicBezTo>
                    <a:pt x="6" y="17"/>
                    <a:pt x="3" y="18"/>
                    <a:pt x="3" y="19"/>
                  </a:cubicBezTo>
                  <a:cubicBezTo>
                    <a:pt x="3" y="20"/>
                    <a:pt x="6" y="21"/>
                    <a:pt x="6" y="21"/>
                  </a:cubicBezTo>
                  <a:cubicBezTo>
                    <a:pt x="6" y="23"/>
                    <a:pt x="6" y="23"/>
                    <a:pt x="6" y="23"/>
                  </a:cubicBezTo>
                  <a:cubicBezTo>
                    <a:pt x="6" y="24"/>
                    <a:pt x="6" y="24"/>
                    <a:pt x="6" y="25"/>
                  </a:cubicBezTo>
                  <a:cubicBezTo>
                    <a:pt x="6" y="26"/>
                    <a:pt x="6" y="28"/>
                    <a:pt x="6" y="28"/>
                  </a:cubicBezTo>
                  <a:cubicBezTo>
                    <a:pt x="8" y="28"/>
                    <a:pt x="8" y="28"/>
                    <a:pt x="8" y="28"/>
                  </a:cubicBezTo>
                  <a:cubicBezTo>
                    <a:pt x="7" y="28"/>
                    <a:pt x="7" y="27"/>
                    <a:pt x="8" y="25"/>
                  </a:cubicBezTo>
                  <a:cubicBezTo>
                    <a:pt x="8" y="25"/>
                    <a:pt x="10" y="26"/>
                    <a:pt x="12" y="26"/>
                  </a:cubicBezTo>
                  <a:cubicBezTo>
                    <a:pt x="11" y="28"/>
                    <a:pt x="12" y="28"/>
                    <a:pt x="12" y="30"/>
                  </a:cubicBezTo>
                  <a:cubicBezTo>
                    <a:pt x="12" y="32"/>
                    <a:pt x="9" y="33"/>
                    <a:pt x="9" y="35"/>
                  </a:cubicBezTo>
                  <a:cubicBezTo>
                    <a:pt x="9" y="37"/>
                    <a:pt x="11" y="37"/>
                    <a:pt x="13" y="37"/>
                  </a:cubicBezTo>
                  <a:cubicBezTo>
                    <a:pt x="15" y="37"/>
                    <a:pt x="16" y="36"/>
                    <a:pt x="18" y="36"/>
                  </a:cubicBezTo>
                  <a:cubicBezTo>
                    <a:pt x="19" y="36"/>
                    <a:pt x="20" y="36"/>
                    <a:pt x="20" y="36"/>
                  </a:cubicBezTo>
                  <a:cubicBezTo>
                    <a:pt x="20" y="37"/>
                    <a:pt x="20" y="38"/>
                    <a:pt x="20" y="39"/>
                  </a:cubicBezTo>
                  <a:cubicBezTo>
                    <a:pt x="20" y="42"/>
                    <a:pt x="22" y="42"/>
                    <a:pt x="26" y="42"/>
                  </a:cubicBezTo>
                  <a:cubicBezTo>
                    <a:pt x="26" y="45"/>
                    <a:pt x="26" y="45"/>
                    <a:pt x="26" y="45"/>
                  </a:cubicBezTo>
                  <a:cubicBezTo>
                    <a:pt x="22" y="48"/>
                    <a:pt x="19" y="50"/>
                    <a:pt x="15" y="50"/>
                  </a:cubicBezTo>
                  <a:cubicBezTo>
                    <a:pt x="15" y="52"/>
                    <a:pt x="16" y="53"/>
                    <a:pt x="16" y="56"/>
                  </a:cubicBezTo>
                  <a:cubicBezTo>
                    <a:pt x="16" y="60"/>
                    <a:pt x="10" y="60"/>
                    <a:pt x="10" y="63"/>
                  </a:cubicBezTo>
                  <a:cubicBezTo>
                    <a:pt x="10" y="64"/>
                    <a:pt x="10" y="64"/>
                    <a:pt x="11" y="64"/>
                  </a:cubicBezTo>
                  <a:cubicBezTo>
                    <a:pt x="12" y="64"/>
                    <a:pt x="11" y="63"/>
                    <a:pt x="13" y="63"/>
                  </a:cubicBezTo>
                  <a:cubicBezTo>
                    <a:pt x="15" y="63"/>
                    <a:pt x="16" y="66"/>
                    <a:pt x="19" y="66"/>
                  </a:cubicBezTo>
                  <a:cubicBezTo>
                    <a:pt x="21" y="66"/>
                    <a:pt x="22" y="65"/>
                    <a:pt x="23" y="64"/>
                  </a:cubicBezTo>
                  <a:cubicBezTo>
                    <a:pt x="23" y="64"/>
                    <a:pt x="24" y="65"/>
                    <a:pt x="24" y="65"/>
                  </a:cubicBezTo>
                  <a:cubicBezTo>
                    <a:pt x="24" y="68"/>
                    <a:pt x="18" y="67"/>
                    <a:pt x="15" y="68"/>
                  </a:cubicBezTo>
                  <a:cubicBezTo>
                    <a:pt x="14" y="68"/>
                    <a:pt x="11" y="74"/>
                    <a:pt x="7" y="76"/>
                  </a:cubicBezTo>
                  <a:cubicBezTo>
                    <a:pt x="10" y="76"/>
                    <a:pt x="10" y="76"/>
                    <a:pt x="10" y="76"/>
                  </a:cubicBezTo>
                  <a:cubicBezTo>
                    <a:pt x="10" y="76"/>
                    <a:pt x="11" y="76"/>
                    <a:pt x="13" y="76"/>
                  </a:cubicBezTo>
                  <a:cubicBezTo>
                    <a:pt x="16" y="76"/>
                    <a:pt x="16" y="76"/>
                    <a:pt x="16" y="76"/>
                  </a:cubicBezTo>
                  <a:cubicBezTo>
                    <a:pt x="16" y="76"/>
                    <a:pt x="17" y="72"/>
                    <a:pt x="20" y="72"/>
                  </a:cubicBezTo>
                  <a:cubicBezTo>
                    <a:pt x="21" y="72"/>
                    <a:pt x="22" y="74"/>
                    <a:pt x="24" y="74"/>
                  </a:cubicBezTo>
                  <a:cubicBezTo>
                    <a:pt x="27" y="74"/>
                    <a:pt x="33" y="72"/>
                    <a:pt x="35" y="72"/>
                  </a:cubicBezTo>
                  <a:cubicBezTo>
                    <a:pt x="37" y="72"/>
                    <a:pt x="42" y="72"/>
                    <a:pt x="44" y="72"/>
                  </a:cubicBezTo>
                  <a:cubicBezTo>
                    <a:pt x="47" y="72"/>
                    <a:pt x="50" y="70"/>
                    <a:pt x="50" y="68"/>
                  </a:cubicBezTo>
                  <a:cubicBezTo>
                    <a:pt x="50" y="67"/>
                    <a:pt x="50" y="67"/>
                    <a:pt x="50" y="67"/>
                  </a:cubicBezTo>
                  <a:cubicBezTo>
                    <a:pt x="50" y="67"/>
                    <a:pt x="48" y="66"/>
                    <a:pt x="46" y="66"/>
                  </a:cubicBezTo>
                  <a:cubicBezTo>
                    <a:pt x="48" y="63"/>
                    <a:pt x="53" y="61"/>
                    <a:pt x="53" y="57"/>
                  </a:cubicBezTo>
                  <a:cubicBezTo>
                    <a:pt x="53" y="54"/>
                    <a:pt x="51" y="52"/>
                    <a:pt x="49" y="52"/>
                  </a:cubicBezTo>
                  <a:cubicBezTo>
                    <a:pt x="47" y="52"/>
                    <a:pt x="47" y="52"/>
                    <a:pt x="46" y="53"/>
                  </a:cubicBezTo>
                  <a:cubicBezTo>
                    <a:pt x="46" y="52"/>
                    <a:pt x="46" y="52"/>
                    <a:pt x="46" y="52"/>
                  </a:cubicBezTo>
                  <a:cubicBezTo>
                    <a:pt x="46" y="52"/>
                    <a:pt x="46" y="51"/>
                    <a:pt x="46" y="51"/>
                  </a:cubicBezTo>
                  <a:cubicBezTo>
                    <a:pt x="46" y="49"/>
                    <a:pt x="43" y="48"/>
                    <a:pt x="43" y="46"/>
                  </a:cubicBezTo>
                  <a:cubicBezTo>
                    <a:pt x="43" y="41"/>
                    <a:pt x="37" y="39"/>
                    <a:pt x="34" y="35"/>
                  </a:cubicBezTo>
                  <a:cubicBezTo>
                    <a:pt x="31" y="33"/>
                    <a:pt x="31" y="27"/>
                    <a:pt x="27" y="26"/>
                  </a:cubicBezTo>
                  <a:cubicBezTo>
                    <a:pt x="25" y="25"/>
                    <a:pt x="24" y="26"/>
                    <a:pt x="22" y="26"/>
                  </a:cubicBezTo>
                  <a:cubicBezTo>
                    <a:pt x="22" y="25"/>
                    <a:pt x="23" y="23"/>
                    <a:pt x="24" y="23"/>
                  </a:cubicBezTo>
                  <a:cubicBezTo>
                    <a:pt x="24" y="18"/>
                    <a:pt x="31" y="16"/>
                    <a:pt x="30" y="8"/>
                  </a:cubicBezTo>
                  <a:cubicBezTo>
                    <a:pt x="16" y="8"/>
                    <a:pt x="16" y="8"/>
                    <a:pt x="16" y="8"/>
                  </a:cubicBezTo>
                  <a:cubicBezTo>
                    <a:pt x="16" y="8"/>
                    <a:pt x="16" y="8"/>
                    <a:pt x="16" y="7"/>
                  </a:cubicBezTo>
                  <a:cubicBezTo>
                    <a:pt x="16" y="4"/>
                    <a:pt x="21" y="5"/>
                    <a:pt x="21" y="2"/>
                  </a:cubicBezTo>
                  <a:cubicBezTo>
                    <a:pt x="21" y="1"/>
                    <a:pt x="20" y="0"/>
                    <a:pt x="19" y="0"/>
                  </a:cubicBezTo>
                  <a:cubicBezTo>
                    <a:pt x="17" y="0"/>
                    <a:pt x="15" y="0"/>
                    <a:pt x="12" y="0"/>
                  </a:cubicBezTo>
                  <a:cubicBezTo>
                    <a:pt x="11" y="0"/>
                    <a:pt x="9" y="2"/>
                    <a:pt x="9" y="3"/>
                  </a:cubicBezTo>
                  <a:cubicBezTo>
                    <a:pt x="9" y="4"/>
                    <a:pt x="8" y="5"/>
                    <a:pt x="8" y="7"/>
                  </a:cubicBezTo>
                  <a:cubicBezTo>
                    <a:pt x="6" y="7"/>
                    <a:pt x="5" y="8"/>
                    <a:pt x="5" y="10"/>
                  </a:cubicBezTo>
                  <a:cubicBezTo>
                    <a:pt x="5" y="10"/>
                    <a:pt x="5" y="11"/>
                    <a:pt x="6" y="11"/>
                  </a:cubicBezTo>
                  <a:cubicBezTo>
                    <a:pt x="6" y="11"/>
                    <a:pt x="5" y="13"/>
                    <a:pt x="5" y="13"/>
                  </a:cubicBezTo>
                  <a:cubicBezTo>
                    <a:pt x="5" y="13"/>
                    <a:pt x="3" y="12"/>
                    <a:pt x="3" y="12"/>
                  </a:cubicBezTo>
                  <a:cubicBezTo>
                    <a:pt x="0" y="12"/>
                    <a:pt x="0" y="12"/>
                    <a:pt x="0" y="12"/>
                  </a:cubicBezTo>
                  <a:cubicBezTo>
                    <a:pt x="0" y="12"/>
                    <a:pt x="2" y="14"/>
                    <a:pt x="6" y="15"/>
                  </a:cubicBezTo>
                  <a:close/>
                  <a:moveTo>
                    <a:pt x="46" y="53"/>
                  </a:moveTo>
                  <a:cubicBezTo>
                    <a:pt x="48" y="52"/>
                    <a:pt x="48" y="52"/>
                    <a:pt x="48" y="52"/>
                  </a:cubicBezTo>
                  <a:cubicBezTo>
                    <a:pt x="47" y="53"/>
                    <a:pt x="46" y="53"/>
                    <a:pt x="46" y="54"/>
                  </a:cubicBezTo>
                  <a:lnTo>
                    <a:pt x="46" y="53"/>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1" name="Freeform 93">
              <a:extLst>
                <a:ext uri="{FF2B5EF4-FFF2-40B4-BE49-F238E27FC236}">
                  <a16:creationId xmlns:a16="http://schemas.microsoft.com/office/drawing/2014/main" id="{F083B069-D868-6C54-8ED7-64378D8C62EB}"/>
                </a:ext>
              </a:extLst>
            </p:cNvPr>
            <p:cNvSpPr>
              <a:spLocks/>
            </p:cNvSpPr>
            <p:nvPr/>
          </p:nvSpPr>
          <p:spPr bwMode="auto">
            <a:xfrm>
              <a:off x="4263581" y="2961949"/>
              <a:ext cx="9739" cy="9739"/>
            </a:xfrm>
            <a:custGeom>
              <a:avLst/>
              <a:gdLst>
                <a:gd name="T0" fmla="*/ 2 w 3"/>
                <a:gd name="T1" fmla="*/ 0 h 3"/>
                <a:gd name="T2" fmla="*/ 0 w 3"/>
                <a:gd name="T3" fmla="*/ 3 h 3"/>
                <a:gd name="T4" fmla="*/ 3 w 3"/>
                <a:gd name="T5" fmla="*/ 3 h 3"/>
                <a:gd name="T6" fmla="*/ 3 w 3"/>
                <a:gd name="T7" fmla="*/ 0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0" y="1"/>
                    <a:pt x="0" y="2"/>
                    <a:pt x="0" y="3"/>
                  </a:cubicBezTo>
                  <a:cubicBezTo>
                    <a:pt x="1" y="3"/>
                    <a:pt x="2" y="3"/>
                    <a:pt x="3" y="3"/>
                  </a:cubicBezTo>
                  <a:cubicBezTo>
                    <a:pt x="3" y="2"/>
                    <a:pt x="3" y="1"/>
                    <a:pt x="3" y="0"/>
                  </a:cubicBezTo>
                  <a:cubicBezTo>
                    <a:pt x="3" y="0"/>
                    <a:pt x="2" y="0"/>
                    <a:pt x="2"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2" name="Freeform 94">
              <a:extLst>
                <a:ext uri="{FF2B5EF4-FFF2-40B4-BE49-F238E27FC236}">
                  <a16:creationId xmlns:a16="http://schemas.microsoft.com/office/drawing/2014/main" id="{C91A09D3-AB66-B43B-D8A3-7447CB2E9DDA}"/>
                </a:ext>
              </a:extLst>
            </p:cNvPr>
            <p:cNvSpPr>
              <a:spLocks/>
            </p:cNvSpPr>
            <p:nvPr/>
          </p:nvSpPr>
          <p:spPr bwMode="auto">
            <a:xfrm>
              <a:off x="3861519" y="2566835"/>
              <a:ext cx="214247" cy="98779"/>
            </a:xfrm>
            <a:custGeom>
              <a:avLst/>
              <a:gdLst>
                <a:gd name="T0" fmla="*/ 65 w 65"/>
                <a:gd name="T1" fmla="*/ 16 h 30"/>
                <a:gd name="T2" fmla="*/ 65 w 65"/>
                <a:gd name="T3" fmla="*/ 16 h 30"/>
                <a:gd name="T4" fmla="*/ 57 w 65"/>
                <a:gd name="T5" fmla="*/ 5 h 30"/>
                <a:gd name="T6" fmla="*/ 58 w 65"/>
                <a:gd name="T7" fmla="*/ 3 h 30"/>
                <a:gd name="T8" fmla="*/ 53 w 65"/>
                <a:gd name="T9" fmla="*/ 4 h 30"/>
                <a:gd name="T10" fmla="*/ 49 w 65"/>
                <a:gd name="T11" fmla="*/ 1 h 30"/>
                <a:gd name="T12" fmla="*/ 46 w 65"/>
                <a:gd name="T13" fmla="*/ 1 h 30"/>
                <a:gd name="T14" fmla="*/ 45 w 65"/>
                <a:gd name="T15" fmla="*/ 4 h 30"/>
                <a:gd name="T16" fmla="*/ 38 w 65"/>
                <a:gd name="T17" fmla="*/ 5 h 30"/>
                <a:gd name="T18" fmla="*/ 31 w 65"/>
                <a:gd name="T19" fmla="*/ 4 h 30"/>
                <a:gd name="T20" fmla="*/ 31 w 65"/>
                <a:gd name="T21" fmla="*/ 6 h 30"/>
                <a:gd name="T22" fmla="*/ 27 w 65"/>
                <a:gd name="T23" fmla="*/ 5 h 30"/>
                <a:gd name="T24" fmla="*/ 22 w 65"/>
                <a:gd name="T25" fmla="*/ 6 h 30"/>
                <a:gd name="T26" fmla="*/ 19 w 65"/>
                <a:gd name="T27" fmla="*/ 4 h 30"/>
                <a:gd name="T28" fmla="*/ 19 w 65"/>
                <a:gd name="T29" fmla="*/ 7 h 30"/>
                <a:gd name="T30" fmla="*/ 15 w 65"/>
                <a:gd name="T31" fmla="*/ 9 h 30"/>
                <a:gd name="T32" fmla="*/ 11 w 65"/>
                <a:gd name="T33" fmla="*/ 4 h 30"/>
                <a:gd name="T34" fmla="*/ 10 w 65"/>
                <a:gd name="T35" fmla="*/ 0 h 30"/>
                <a:gd name="T36" fmla="*/ 8 w 65"/>
                <a:gd name="T37" fmla="*/ 0 h 30"/>
                <a:gd name="T38" fmla="*/ 5 w 65"/>
                <a:gd name="T39" fmla="*/ 3 h 30"/>
                <a:gd name="T40" fmla="*/ 5 w 65"/>
                <a:gd name="T41" fmla="*/ 5 h 30"/>
                <a:gd name="T42" fmla="*/ 0 w 65"/>
                <a:gd name="T43" fmla="*/ 4 h 30"/>
                <a:gd name="T44" fmla="*/ 11 w 65"/>
                <a:gd name="T45" fmla="*/ 9 h 30"/>
                <a:gd name="T46" fmla="*/ 12 w 65"/>
                <a:gd name="T47" fmla="*/ 11 h 30"/>
                <a:gd name="T48" fmla="*/ 0 w 65"/>
                <a:gd name="T49" fmla="*/ 13 h 30"/>
                <a:gd name="T50" fmla="*/ 10 w 65"/>
                <a:gd name="T51" fmla="*/ 14 h 30"/>
                <a:gd name="T52" fmla="*/ 9 w 65"/>
                <a:gd name="T53" fmla="*/ 21 h 30"/>
                <a:gd name="T54" fmla="*/ 7 w 65"/>
                <a:gd name="T55" fmla="*/ 22 h 30"/>
                <a:gd name="T56" fmla="*/ 17 w 65"/>
                <a:gd name="T57" fmla="*/ 26 h 30"/>
                <a:gd name="T58" fmla="*/ 37 w 65"/>
                <a:gd name="T59" fmla="*/ 30 h 30"/>
                <a:gd name="T60" fmla="*/ 55 w 65"/>
                <a:gd name="T61" fmla="*/ 25 h 30"/>
                <a:gd name="T62" fmla="*/ 65 w 65"/>
                <a:gd name="T6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30">
                  <a:moveTo>
                    <a:pt x="65" y="16"/>
                  </a:moveTo>
                  <a:cubicBezTo>
                    <a:pt x="65" y="16"/>
                    <a:pt x="65" y="16"/>
                    <a:pt x="65" y="16"/>
                  </a:cubicBezTo>
                  <a:cubicBezTo>
                    <a:pt x="65" y="10"/>
                    <a:pt x="57" y="11"/>
                    <a:pt x="57" y="5"/>
                  </a:cubicBezTo>
                  <a:cubicBezTo>
                    <a:pt x="57" y="4"/>
                    <a:pt x="58" y="3"/>
                    <a:pt x="58" y="3"/>
                  </a:cubicBezTo>
                  <a:cubicBezTo>
                    <a:pt x="56" y="3"/>
                    <a:pt x="55" y="4"/>
                    <a:pt x="53" y="4"/>
                  </a:cubicBezTo>
                  <a:cubicBezTo>
                    <a:pt x="51" y="4"/>
                    <a:pt x="49" y="4"/>
                    <a:pt x="49" y="1"/>
                  </a:cubicBezTo>
                  <a:cubicBezTo>
                    <a:pt x="48" y="2"/>
                    <a:pt x="48" y="1"/>
                    <a:pt x="46" y="1"/>
                  </a:cubicBezTo>
                  <a:cubicBezTo>
                    <a:pt x="46" y="2"/>
                    <a:pt x="45" y="2"/>
                    <a:pt x="45" y="4"/>
                  </a:cubicBezTo>
                  <a:cubicBezTo>
                    <a:pt x="43" y="2"/>
                    <a:pt x="41" y="5"/>
                    <a:pt x="38" y="5"/>
                  </a:cubicBezTo>
                  <a:cubicBezTo>
                    <a:pt x="36" y="5"/>
                    <a:pt x="34" y="4"/>
                    <a:pt x="31" y="4"/>
                  </a:cubicBezTo>
                  <a:cubicBezTo>
                    <a:pt x="31" y="5"/>
                    <a:pt x="30" y="6"/>
                    <a:pt x="31" y="6"/>
                  </a:cubicBezTo>
                  <a:cubicBezTo>
                    <a:pt x="30" y="6"/>
                    <a:pt x="29" y="5"/>
                    <a:pt x="27" y="5"/>
                  </a:cubicBezTo>
                  <a:cubicBezTo>
                    <a:pt x="22" y="6"/>
                    <a:pt x="22" y="6"/>
                    <a:pt x="22" y="6"/>
                  </a:cubicBezTo>
                  <a:cubicBezTo>
                    <a:pt x="21" y="6"/>
                    <a:pt x="20" y="5"/>
                    <a:pt x="19" y="4"/>
                  </a:cubicBezTo>
                  <a:cubicBezTo>
                    <a:pt x="18" y="5"/>
                    <a:pt x="19" y="6"/>
                    <a:pt x="19" y="7"/>
                  </a:cubicBezTo>
                  <a:cubicBezTo>
                    <a:pt x="18" y="7"/>
                    <a:pt x="16" y="9"/>
                    <a:pt x="15" y="9"/>
                  </a:cubicBezTo>
                  <a:cubicBezTo>
                    <a:pt x="13" y="9"/>
                    <a:pt x="11" y="5"/>
                    <a:pt x="11" y="4"/>
                  </a:cubicBezTo>
                  <a:cubicBezTo>
                    <a:pt x="11" y="2"/>
                    <a:pt x="10" y="0"/>
                    <a:pt x="10" y="0"/>
                  </a:cubicBezTo>
                  <a:cubicBezTo>
                    <a:pt x="9" y="0"/>
                    <a:pt x="9" y="0"/>
                    <a:pt x="8" y="0"/>
                  </a:cubicBezTo>
                  <a:cubicBezTo>
                    <a:pt x="7" y="0"/>
                    <a:pt x="5" y="3"/>
                    <a:pt x="5" y="3"/>
                  </a:cubicBezTo>
                  <a:cubicBezTo>
                    <a:pt x="5" y="4"/>
                    <a:pt x="5" y="4"/>
                    <a:pt x="5" y="5"/>
                  </a:cubicBezTo>
                  <a:cubicBezTo>
                    <a:pt x="1" y="4"/>
                    <a:pt x="2" y="4"/>
                    <a:pt x="0" y="4"/>
                  </a:cubicBezTo>
                  <a:cubicBezTo>
                    <a:pt x="1" y="7"/>
                    <a:pt x="9" y="9"/>
                    <a:pt x="11" y="9"/>
                  </a:cubicBezTo>
                  <a:cubicBezTo>
                    <a:pt x="11" y="10"/>
                    <a:pt x="12" y="11"/>
                    <a:pt x="12" y="11"/>
                  </a:cubicBezTo>
                  <a:cubicBezTo>
                    <a:pt x="10" y="12"/>
                    <a:pt x="4" y="13"/>
                    <a:pt x="0" y="13"/>
                  </a:cubicBezTo>
                  <a:cubicBezTo>
                    <a:pt x="3" y="16"/>
                    <a:pt x="7" y="13"/>
                    <a:pt x="10" y="14"/>
                  </a:cubicBezTo>
                  <a:cubicBezTo>
                    <a:pt x="10" y="17"/>
                    <a:pt x="9" y="18"/>
                    <a:pt x="9" y="21"/>
                  </a:cubicBezTo>
                  <a:cubicBezTo>
                    <a:pt x="8" y="21"/>
                    <a:pt x="8" y="22"/>
                    <a:pt x="7" y="22"/>
                  </a:cubicBezTo>
                  <a:cubicBezTo>
                    <a:pt x="12" y="22"/>
                    <a:pt x="14" y="25"/>
                    <a:pt x="17" y="26"/>
                  </a:cubicBezTo>
                  <a:cubicBezTo>
                    <a:pt x="23" y="28"/>
                    <a:pt x="29" y="30"/>
                    <a:pt x="37" y="30"/>
                  </a:cubicBezTo>
                  <a:cubicBezTo>
                    <a:pt x="45" y="30"/>
                    <a:pt x="49" y="26"/>
                    <a:pt x="55" y="25"/>
                  </a:cubicBezTo>
                  <a:cubicBezTo>
                    <a:pt x="58" y="24"/>
                    <a:pt x="63" y="20"/>
                    <a:pt x="65" y="1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3" name="Freeform 95">
              <a:extLst>
                <a:ext uri="{FF2B5EF4-FFF2-40B4-BE49-F238E27FC236}">
                  <a16:creationId xmlns:a16="http://schemas.microsoft.com/office/drawing/2014/main" id="{46194CC2-8C3E-A963-D88A-9C1D4E8B10E1}"/>
                </a:ext>
              </a:extLst>
            </p:cNvPr>
            <p:cNvSpPr>
              <a:spLocks/>
            </p:cNvSpPr>
            <p:nvPr/>
          </p:nvSpPr>
          <p:spPr bwMode="auto">
            <a:xfrm>
              <a:off x="2569079" y="3759135"/>
              <a:ext cx="219812" cy="72345"/>
            </a:xfrm>
            <a:custGeom>
              <a:avLst/>
              <a:gdLst>
                <a:gd name="T0" fmla="*/ 67 w 67"/>
                <a:gd name="T1" fmla="*/ 20 h 22"/>
                <a:gd name="T2" fmla="*/ 62 w 67"/>
                <a:gd name="T3" fmla="*/ 15 h 22"/>
                <a:gd name="T4" fmla="*/ 58 w 67"/>
                <a:gd name="T5" fmla="*/ 15 h 22"/>
                <a:gd name="T6" fmla="*/ 58 w 67"/>
                <a:gd name="T7" fmla="*/ 13 h 22"/>
                <a:gd name="T8" fmla="*/ 44 w 67"/>
                <a:gd name="T9" fmla="*/ 8 h 22"/>
                <a:gd name="T10" fmla="*/ 40 w 67"/>
                <a:gd name="T11" fmla="*/ 5 h 22"/>
                <a:gd name="T12" fmla="*/ 18 w 67"/>
                <a:gd name="T13" fmla="*/ 0 h 22"/>
                <a:gd name="T14" fmla="*/ 0 w 67"/>
                <a:gd name="T15" fmla="*/ 10 h 22"/>
                <a:gd name="T16" fmla="*/ 2 w 67"/>
                <a:gd name="T17" fmla="*/ 10 h 22"/>
                <a:gd name="T18" fmla="*/ 14 w 67"/>
                <a:gd name="T19" fmla="*/ 4 h 22"/>
                <a:gd name="T20" fmla="*/ 18 w 67"/>
                <a:gd name="T21" fmla="*/ 4 h 22"/>
                <a:gd name="T22" fmla="*/ 18 w 67"/>
                <a:gd name="T23" fmla="*/ 6 h 22"/>
                <a:gd name="T24" fmla="*/ 25 w 67"/>
                <a:gd name="T25" fmla="*/ 6 h 22"/>
                <a:gd name="T26" fmla="*/ 32 w 67"/>
                <a:gd name="T27" fmla="*/ 10 h 22"/>
                <a:gd name="T28" fmla="*/ 37 w 67"/>
                <a:gd name="T29" fmla="*/ 10 h 22"/>
                <a:gd name="T30" fmla="*/ 40 w 67"/>
                <a:gd name="T31" fmla="*/ 13 h 22"/>
                <a:gd name="T32" fmla="*/ 48 w 67"/>
                <a:gd name="T33" fmla="*/ 17 h 22"/>
                <a:gd name="T34" fmla="*/ 46 w 67"/>
                <a:gd name="T35" fmla="*/ 19 h 22"/>
                <a:gd name="T36" fmla="*/ 46 w 67"/>
                <a:gd name="T37" fmla="*/ 21 h 22"/>
                <a:gd name="T38" fmla="*/ 59 w 67"/>
                <a:gd name="T39" fmla="*/ 22 h 22"/>
                <a:gd name="T40" fmla="*/ 67 w 67"/>
                <a:gd name="T4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22">
                  <a:moveTo>
                    <a:pt x="67" y="20"/>
                  </a:moveTo>
                  <a:cubicBezTo>
                    <a:pt x="65" y="19"/>
                    <a:pt x="64" y="16"/>
                    <a:pt x="62" y="15"/>
                  </a:cubicBezTo>
                  <a:cubicBezTo>
                    <a:pt x="58" y="15"/>
                    <a:pt x="58" y="15"/>
                    <a:pt x="58" y="15"/>
                  </a:cubicBezTo>
                  <a:cubicBezTo>
                    <a:pt x="58" y="14"/>
                    <a:pt x="58" y="14"/>
                    <a:pt x="58" y="13"/>
                  </a:cubicBezTo>
                  <a:cubicBezTo>
                    <a:pt x="53" y="13"/>
                    <a:pt x="47" y="11"/>
                    <a:pt x="44" y="8"/>
                  </a:cubicBezTo>
                  <a:cubicBezTo>
                    <a:pt x="44" y="7"/>
                    <a:pt x="42" y="5"/>
                    <a:pt x="40" y="5"/>
                  </a:cubicBezTo>
                  <a:cubicBezTo>
                    <a:pt x="33" y="5"/>
                    <a:pt x="28" y="0"/>
                    <a:pt x="18" y="0"/>
                  </a:cubicBezTo>
                  <a:cubicBezTo>
                    <a:pt x="8" y="0"/>
                    <a:pt x="3" y="2"/>
                    <a:pt x="0" y="10"/>
                  </a:cubicBezTo>
                  <a:cubicBezTo>
                    <a:pt x="2" y="10"/>
                    <a:pt x="2" y="10"/>
                    <a:pt x="2" y="10"/>
                  </a:cubicBezTo>
                  <a:cubicBezTo>
                    <a:pt x="4" y="6"/>
                    <a:pt x="10" y="4"/>
                    <a:pt x="14" y="4"/>
                  </a:cubicBezTo>
                  <a:cubicBezTo>
                    <a:pt x="15" y="4"/>
                    <a:pt x="17" y="3"/>
                    <a:pt x="18" y="4"/>
                  </a:cubicBezTo>
                  <a:cubicBezTo>
                    <a:pt x="17" y="5"/>
                    <a:pt x="17" y="6"/>
                    <a:pt x="18" y="6"/>
                  </a:cubicBezTo>
                  <a:cubicBezTo>
                    <a:pt x="25" y="6"/>
                    <a:pt x="25" y="6"/>
                    <a:pt x="25" y="6"/>
                  </a:cubicBezTo>
                  <a:cubicBezTo>
                    <a:pt x="28" y="6"/>
                    <a:pt x="29" y="10"/>
                    <a:pt x="32" y="10"/>
                  </a:cubicBezTo>
                  <a:cubicBezTo>
                    <a:pt x="34" y="10"/>
                    <a:pt x="35" y="9"/>
                    <a:pt x="37" y="10"/>
                  </a:cubicBezTo>
                  <a:cubicBezTo>
                    <a:pt x="38" y="11"/>
                    <a:pt x="38" y="13"/>
                    <a:pt x="40" y="13"/>
                  </a:cubicBezTo>
                  <a:cubicBezTo>
                    <a:pt x="40" y="16"/>
                    <a:pt x="44" y="16"/>
                    <a:pt x="48" y="17"/>
                  </a:cubicBezTo>
                  <a:cubicBezTo>
                    <a:pt x="48" y="18"/>
                    <a:pt x="46" y="19"/>
                    <a:pt x="46" y="19"/>
                  </a:cubicBezTo>
                  <a:cubicBezTo>
                    <a:pt x="46" y="20"/>
                    <a:pt x="46" y="20"/>
                    <a:pt x="46" y="21"/>
                  </a:cubicBezTo>
                  <a:cubicBezTo>
                    <a:pt x="50" y="21"/>
                    <a:pt x="54" y="22"/>
                    <a:pt x="59" y="22"/>
                  </a:cubicBezTo>
                  <a:cubicBezTo>
                    <a:pt x="61" y="22"/>
                    <a:pt x="65" y="22"/>
                    <a:pt x="67" y="2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4" name="Freeform 96">
              <a:extLst>
                <a:ext uri="{FF2B5EF4-FFF2-40B4-BE49-F238E27FC236}">
                  <a16:creationId xmlns:a16="http://schemas.microsoft.com/office/drawing/2014/main" id="{22490EC4-2E14-883E-7E7A-36120D6864DC}"/>
                </a:ext>
              </a:extLst>
            </p:cNvPr>
            <p:cNvSpPr>
              <a:spLocks/>
            </p:cNvSpPr>
            <p:nvPr/>
          </p:nvSpPr>
          <p:spPr bwMode="auto">
            <a:xfrm>
              <a:off x="2598294" y="3785569"/>
              <a:ext cx="12521" cy="13912"/>
            </a:xfrm>
            <a:custGeom>
              <a:avLst/>
              <a:gdLst>
                <a:gd name="T0" fmla="*/ 2 w 4"/>
                <a:gd name="T1" fmla="*/ 0 h 4"/>
                <a:gd name="T2" fmla="*/ 2 w 4"/>
                <a:gd name="T3" fmla="*/ 1 h 4"/>
                <a:gd name="T4" fmla="*/ 0 w 4"/>
                <a:gd name="T5" fmla="*/ 4 h 4"/>
                <a:gd name="T6" fmla="*/ 3 w 4"/>
                <a:gd name="T7" fmla="*/ 4 h 4"/>
                <a:gd name="T8" fmla="*/ 3 w 4"/>
                <a:gd name="T9" fmla="*/ 0 h 4"/>
                <a:gd name="T10" fmla="*/ 2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2" y="0"/>
                  </a:moveTo>
                  <a:cubicBezTo>
                    <a:pt x="2" y="1"/>
                    <a:pt x="2" y="1"/>
                    <a:pt x="2" y="1"/>
                  </a:cubicBezTo>
                  <a:cubicBezTo>
                    <a:pt x="1" y="1"/>
                    <a:pt x="0" y="2"/>
                    <a:pt x="0" y="4"/>
                  </a:cubicBezTo>
                  <a:cubicBezTo>
                    <a:pt x="0" y="4"/>
                    <a:pt x="3" y="4"/>
                    <a:pt x="3" y="4"/>
                  </a:cubicBezTo>
                  <a:cubicBezTo>
                    <a:pt x="4" y="2"/>
                    <a:pt x="3" y="1"/>
                    <a:pt x="3" y="0"/>
                  </a:cubicBezTo>
                  <a:cubicBezTo>
                    <a:pt x="2" y="0"/>
                    <a:pt x="2" y="0"/>
                    <a:pt x="2"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5" name="Freeform 97">
              <a:extLst>
                <a:ext uri="{FF2B5EF4-FFF2-40B4-BE49-F238E27FC236}">
                  <a16:creationId xmlns:a16="http://schemas.microsoft.com/office/drawing/2014/main" id="{C9D73D97-B359-9E87-C6CB-5B60318FF026}"/>
                </a:ext>
              </a:extLst>
            </p:cNvPr>
            <p:cNvSpPr>
              <a:spLocks/>
            </p:cNvSpPr>
            <p:nvPr/>
          </p:nvSpPr>
          <p:spPr bwMode="auto">
            <a:xfrm>
              <a:off x="2709592" y="3862088"/>
              <a:ext cx="36172" cy="15304"/>
            </a:xfrm>
            <a:custGeom>
              <a:avLst/>
              <a:gdLst>
                <a:gd name="T0" fmla="*/ 0 w 11"/>
                <a:gd name="T1" fmla="*/ 1 h 5"/>
                <a:gd name="T2" fmla="*/ 3 w 11"/>
                <a:gd name="T3" fmla="*/ 5 h 5"/>
                <a:gd name="T4" fmla="*/ 11 w 11"/>
                <a:gd name="T5" fmla="*/ 3 h 5"/>
                <a:gd name="T6" fmla="*/ 9 w 11"/>
                <a:gd name="T7" fmla="*/ 1 h 5"/>
                <a:gd name="T8" fmla="*/ 9 w 11"/>
                <a:gd name="T9" fmla="*/ 2 h 5"/>
                <a:gd name="T10" fmla="*/ 2 w 11"/>
                <a:gd name="T11" fmla="*/ 0 h 5"/>
                <a:gd name="T12" fmla="*/ 0 w 11"/>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0" y="1"/>
                  </a:moveTo>
                  <a:cubicBezTo>
                    <a:pt x="0" y="3"/>
                    <a:pt x="2" y="5"/>
                    <a:pt x="3" y="5"/>
                  </a:cubicBezTo>
                  <a:cubicBezTo>
                    <a:pt x="6" y="5"/>
                    <a:pt x="8" y="4"/>
                    <a:pt x="11" y="3"/>
                  </a:cubicBezTo>
                  <a:cubicBezTo>
                    <a:pt x="11" y="2"/>
                    <a:pt x="10" y="2"/>
                    <a:pt x="9" y="1"/>
                  </a:cubicBezTo>
                  <a:cubicBezTo>
                    <a:pt x="9" y="2"/>
                    <a:pt x="9" y="2"/>
                    <a:pt x="9" y="2"/>
                  </a:cubicBezTo>
                  <a:cubicBezTo>
                    <a:pt x="8" y="1"/>
                    <a:pt x="5" y="0"/>
                    <a:pt x="2" y="0"/>
                  </a:cubicBezTo>
                  <a:cubicBezTo>
                    <a:pt x="1" y="0"/>
                    <a:pt x="0" y="0"/>
                    <a:pt x="0" y="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6" name="Freeform 98">
              <a:extLst>
                <a:ext uri="{FF2B5EF4-FFF2-40B4-BE49-F238E27FC236}">
                  <a16:creationId xmlns:a16="http://schemas.microsoft.com/office/drawing/2014/main" id="{F3B6D9BA-3596-5591-8561-F5ED64CE7C32}"/>
                </a:ext>
              </a:extLst>
            </p:cNvPr>
            <p:cNvSpPr>
              <a:spLocks/>
            </p:cNvSpPr>
            <p:nvPr/>
          </p:nvSpPr>
          <p:spPr bwMode="auto">
            <a:xfrm>
              <a:off x="2943316" y="3857914"/>
              <a:ext cx="29216" cy="13912"/>
            </a:xfrm>
            <a:custGeom>
              <a:avLst/>
              <a:gdLst>
                <a:gd name="T0" fmla="*/ 0 w 9"/>
                <a:gd name="T1" fmla="*/ 2 h 4"/>
                <a:gd name="T2" fmla="*/ 6 w 9"/>
                <a:gd name="T3" fmla="*/ 4 h 4"/>
                <a:gd name="T4" fmla="*/ 9 w 9"/>
                <a:gd name="T5" fmla="*/ 3 h 4"/>
                <a:gd name="T6" fmla="*/ 3 w 9"/>
                <a:gd name="T7" fmla="*/ 0 h 4"/>
                <a:gd name="T8" fmla="*/ 0 w 9"/>
                <a:gd name="T9" fmla="*/ 2 h 4"/>
              </a:gdLst>
              <a:ahLst/>
              <a:cxnLst>
                <a:cxn ang="0">
                  <a:pos x="T0" y="T1"/>
                </a:cxn>
                <a:cxn ang="0">
                  <a:pos x="T2" y="T3"/>
                </a:cxn>
                <a:cxn ang="0">
                  <a:pos x="T4" y="T5"/>
                </a:cxn>
                <a:cxn ang="0">
                  <a:pos x="T6" y="T7"/>
                </a:cxn>
                <a:cxn ang="0">
                  <a:pos x="T8" y="T9"/>
                </a:cxn>
              </a:cxnLst>
              <a:rect l="0" t="0" r="r" b="b"/>
              <a:pathLst>
                <a:path w="9" h="4">
                  <a:moveTo>
                    <a:pt x="0" y="2"/>
                  </a:moveTo>
                  <a:cubicBezTo>
                    <a:pt x="0" y="4"/>
                    <a:pt x="3" y="4"/>
                    <a:pt x="6" y="4"/>
                  </a:cubicBezTo>
                  <a:cubicBezTo>
                    <a:pt x="7" y="4"/>
                    <a:pt x="9" y="4"/>
                    <a:pt x="9" y="3"/>
                  </a:cubicBezTo>
                  <a:cubicBezTo>
                    <a:pt x="9" y="1"/>
                    <a:pt x="3" y="0"/>
                    <a:pt x="3" y="0"/>
                  </a:cubicBezTo>
                  <a:cubicBezTo>
                    <a:pt x="2" y="0"/>
                    <a:pt x="0" y="1"/>
                    <a:pt x="0"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7" name="Freeform 99">
              <a:extLst>
                <a:ext uri="{FF2B5EF4-FFF2-40B4-BE49-F238E27FC236}">
                  <a16:creationId xmlns:a16="http://schemas.microsoft.com/office/drawing/2014/main" id="{4F851573-C75B-4757-D225-0DE9F4025C29}"/>
                </a:ext>
              </a:extLst>
            </p:cNvPr>
            <p:cNvSpPr>
              <a:spLocks/>
            </p:cNvSpPr>
            <p:nvPr/>
          </p:nvSpPr>
          <p:spPr bwMode="auto">
            <a:xfrm>
              <a:off x="2788891" y="3828698"/>
              <a:ext cx="127992" cy="48694"/>
            </a:xfrm>
            <a:custGeom>
              <a:avLst/>
              <a:gdLst>
                <a:gd name="T0" fmla="*/ 0 w 39"/>
                <a:gd name="T1" fmla="*/ 10 h 15"/>
                <a:gd name="T2" fmla="*/ 3 w 39"/>
                <a:gd name="T3" fmla="*/ 13 h 15"/>
                <a:gd name="T4" fmla="*/ 3 w 39"/>
                <a:gd name="T5" fmla="*/ 12 h 15"/>
                <a:gd name="T6" fmla="*/ 6 w 39"/>
                <a:gd name="T7" fmla="*/ 12 h 15"/>
                <a:gd name="T8" fmla="*/ 16 w 39"/>
                <a:gd name="T9" fmla="*/ 12 h 15"/>
                <a:gd name="T10" fmla="*/ 19 w 39"/>
                <a:gd name="T11" fmla="*/ 15 h 15"/>
                <a:gd name="T12" fmla="*/ 24 w 39"/>
                <a:gd name="T13" fmla="*/ 11 h 15"/>
                <a:gd name="T14" fmla="*/ 26 w 39"/>
                <a:gd name="T15" fmla="*/ 12 h 15"/>
                <a:gd name="T16" fmla="*/ 31 w 39"/>
                <a:gd name="T17" fmla="*/ 9 h 15"/>
                <a:gd name="T18" fmla="*/ 39 w 39"/>
                <a:gd name="T19" fmla="*/ 9 h 15"/>
                <a:gd name="T20" fmla="*/ 33 w 39"/>
                <a:gd name="T21" fmla="*/ 5 h 15"/>
                <a:gd name="T22" fmla="*/ 34 w 39"/>
                <a:gd name="T23" fmla="*/ 6 h 15"/>
                <a:gd name="T24" fmla="*/ 21 w 39"/>
                <a:gd name="T25" fmla="*/ 0 h 15"/>
                <a:gd name="T26" fmla="*/ 14 w 39"/>
                <a:gd name="T27" fmla="*/ 1 h 15"/>
                <a:gd name="T28" fmla="*/ 9 w 39"/>
                <a:gd name="T29" fmla="*/ 0 h 15"/>
                <a:gd name="T30" fmla="*/ 7 w 39"/>
                <a:gd name="T31" fmla="*/ 1 h 15"/>
                <a:gd name="T32" fmla="*/ 10 w 39"/>
                <a:gd name="T33" fmla="*/ 4 h 15"/>
                <a:gd name="T34" fmla="*/ 12 w 39"/>
                <a:gd name="T35" fmla="*/ 9 h 15"/>
                <a:gd name="T36" fmla="*/ 2 w 39"/>
                <a:gd name="T37" fmla="*/ 9 h 15"/>
                <a:gd name="T38" fmla="*/ 0 w 39"/>
                <a:gd name="T3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5">
                  <a:moveTo>
                    <a:pt x="0" y="10"/>
                  </a:moveTo>
                  <a:cubicBezTo>
                    <a:pt x="0" y="11"/>
                    <a:pt x="2" y="13"/>
                    <a:pt x="3" y="13"/>
                  </a:cubicBezTo>
                  <a:cubicBezTo>
                    <a:pt x="3" y="13"/>
                    <a:pt x="3" y="12"/>
                    <a:pt x="3" y="12"/>
                  </a:cubicBezTo>
                  <a:cubicBezTo>
                    <a:pt x="4" y="12"/>
                    <a:pt x="4" y="12"/>
                    <a:pt x="6" y="12"/>
                  </a:cubicBezTo>
                  <a:cubicBezTo>
                    <a:pt x="9" y="12"/>
                    <a:pt x="14" y="11"/>
                    <a:pt x="16" y="12"/>
                  </a:cubicBezTo>
                  <a:cubicBezTo>
                    <a:pt x="17" y="13"/>
                    <a:pt x="17" y="15"/>
                    <a:pt x="19" y="15"/>
                  </a:cubicBezTo>
                  <a:cubicBezTo>
                    <a:pt x="21" y="15"/>
                    <a:pt x="21" y="11"/>
                    <a:pt x="24" y="11"/>
                  </a:cubicBezTo>
                  <a:cubicBezTo>
                    <a:pt x="25" y="11"/>
                    <a:pt x="25" y="12"/>
                    <a:pt x="26" y="12"/>
                  </a:cubicBezTo>
                  <a:cubicBezTo>
                    <a:pt x="28" y="12"/>
                    <a:pt x="29" y="13"/>
                    <a:pt x="31" y="9"/>
                  </a:cubicBezTo>
                  <a:cubicBezTo>
                    <a:pt x="39" y="9"/>
                    <a:pt x="39" y="9"/>
                    <a:pt x="39" y="9"/>
                  </a:cubicBezTo>
                  <a:cubicBezTo>
                    <a:pt x="37" y="9"/>
                    <a:pt x="35" y="7"/>
                    <a:pt x="33" y="5"/>
                  </a:cubicBezTo>
                  <a:cubicBezTo>
                    <a:pt x="34" y="6"/>
                    <a:pt x="34" y="6"/>
                    <a:pt x="34" y="6"/>
                  </a:cubicBezTo>
                  <a:cubicBezTo>
                    <a:pt x="30" y="4"/>
                    <a:pt x="29" y="0"/>
                    <a:pt x="21" y="0"/>
                  </a:cubicBezTo>
                  <a:cubicBezTo>
                    <a:pt x="19" y="0"/>
                    <a:pt x="17" y="1"/>
                    <a:pt x="14" y="1"/>
                  </a:cubicBezTo>
                  <a:cubicBezTo>
                    <a:pt x="12" y="1"/>
                    <a:pt x="11" y="0"/>
                    <a:pt x="9" y="0"/>
                  </a:cubicBezTo>
                  <a:cubicBezTo>
                    <a:pt x="8" y="0"/>
                    <a:pt x="7" y="1"/>
                    <a:pt x="7" y="1"/>
                  </a:cubicBezTo>
                  <a:cubicBezTo>
                    <a:pt x="7" y="3"/>
                    <a:pt x="9" y="4"/>
                    <a:pt x="10" y="4"/>
                  </a:cubicBezTo>
                  <a:cubicBezTo>
                    <a:pt x="10" y="6"/>
                    <a:pt x="10" y="7"/>
                    <a:pt x="12" y="9"/>
                  </a:cubicBezTo>
                  <a:cubicBezTo>
                    <a:pt x="9" y="10"/>
                    <a:pt x="7" y="9"/>
                    <a:pt x="2" y="9"/>
                  </a:cubicBezTo>
                  <a:cubicBezTo>
                    <a:pt x="1" y="9"/>
                    <a:pt x="1" y="10"/>
                    <a:pt x="0" y="1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8" name="Freeform 100">
              <a:extLst>
                <a:ext uri="{FF2B5EF4-FFF2-40B4-BE49-F238E27FC236}">
                  <a16:creationId xmlns:a16="http://schemas.microsoft.com/office/drawing/2014/main" id="{B94CA4C3-E04F-8AC6-8621-906E0C9839C9}"/>
                </a:ext>
              </a:extLst>
            </p:cNvPr>
            <p:cNvSpPr>
              <a:spLocks/>
            </p:cNvSpPr>
            <p:nvPr/>
          </p:nvSpPr>
          <p:spPr bwMode="auto">
            <a:xfrm>
              <a:off x="3058787" y="4033211"/>
              <a:ext cx="16695" cy="16695"/>
            </a:xfrm>
            <a:custGeom>
              <a:avLst/>
              <a:gdLst>
                <a:gd name="T0" fmla="*/ 0 w 5"/>
                <a:gd name="T1" fmla="*/ 4 h 5"/>
                <a:gd name="T2" fmla="*/ 2 w 5"/>
                <a:gd name="T3" fmla="*/ 4 h 5"/>
                <a:gd name="T4" fmla="*/ 5 w 5"/>
                <a:gd name="T5" fmla="*/ 1 h 5"/>
                <a:gd name="T6" fmla="*/ 5 w 5"/>
                <a:gd name="T7" fmla="*/ 0 h 5"/>
                <a:gd name="T8" fmla="*/ 3 w 5"/>
                <a:gd name="T9" fmla="*/ 0 h 5"/>
                <a:gd name="T10" fmla="*/ 0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0" y="4"/>
                  </a:moveTo>
                  <a:cubicBezTo>
                    <a:pt x="0" y="5"/>
                    <a:pt x="2" y="4"/>
                    <a:pt x="2" y="4"/>
                  </a:cubicBezTo>
                  <a:cubicBezTo>
                    <a:pt x="4" y="4"/>
                    <a:pt x="5" y="2"/>
                    <a:pt x="5" y="1"/>
                  </a:cubicBezTo>
                  <a:cubicBezTo>
                    <a:pt x="5" y="0"/>
                    <a:pt x="5" y="0"/>
                    <a:pt x="5" y="0"/>
                  </a:cubicBezTo>
                  <a:cubicBezTo>
                    <a:pt x="4" y="0"/>
                    <a:pt x="4" y="0"/>
                    <a:pt x="3" y="0"/>
                  </a:cubicBezTo>
                  <a:cubicBezTo>
                    <a:pt x="2" y="0"/>
                    <a:pt x="0" y="2"/>
                    <a:pt x="0"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29" name="Freeform 101">
              <a:extLst>
                <a:ext uri="{FF2B5EF4-FFF2-40B4-BE49-F238E27FC236}">
                  <a16:creationId xmlns:a16="http://schemas.microsoft.com/office/drawing/2014/main" id="{AD0F2BCA-D018-C5EE-72CC-DC74C17C7514}"/>
                </a:ext>
              </a:extLst>
            </p:cNvPr>
            <p:cNvSpPr>
              <a:spLocks/>
            </p:cNvSpPr>
            <p:nvPr/>
          </p:nvSpPr>
          <p:spPr bwMode="auto">
            <a:xfrm>
              <a:off x="3292512" y="4253029"/>
              <a:ext cx="48693" cy="43129"/>
            </a:xfrm>
            <a:custGeom>
              <a:avLst/>
              <a:gdLst>
                <a:gd name="T0" fmla="*/ 4 w 15"/>
                <a:gd name="T1" fmla="*/ 0 h 13"/>
                <a:gd name="T2" fmla="*/ 0 w 15"/>
                <a:gd name="T3" fmla="*/ 6 h 13"/>
                <a:gd name="T4" fmla="*/ 9 w 15"/>
                <a:gd name="T5" fmla="*/ 13 h 13"/>
                <a:gd name="T6" fmla="*/ 15 w 15"/>
                <a:gd name="T7" fmla="*/ 6 h 13"/>
                <a:gd name="T8" fmla="*/ 14 w 15"/>
                <a:gd name="T9" fmla="*/ 4 h 13"/>
                <a:gd name="T10" fmla="*/ 10 w 15"/>
                <a:gd name="T11" fmla="*/ 3 h 13"/>
                <a:gd name="T12" fmla="*/ 5 w 15"/>
                <a:gd name="T13" fmla="*/ 0 h 13"/>
                <a:gd name="T14" fmla="*/ 4 w 15"/>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4" y="0"/>
                  </a:moveTo>
                  <a:cubicBezTo>
                    <a:pt x="2" y="0"/>
                    <a:pt x="0" y="3"/>
                    <a:pt x="0" y="6"/>
                  </a:cubicBezTo>
                  <a:cubicBezTo>
                    <a:pt x="0" y="8"/>
                    <a:pt x="6" y="13"/>
                    <a:pt x="9" y="13"/>
                  </a:cubicBezTo>
                  <a:cubicBezTo>
                    <a:pt x="12" y="13"/>
                    <a:pt x="15" y="8"/>
                    <a:pt x="15" y="6"/>
                  </a:cubicBezTo>
                  <a:cubicBezTo>
                    <a:pt x="15" y="5"/>
                    <a:pt x="14" y="4"/>
                    <a:pt x="14" y="4"/>
                  </a:cubicBezTo>
                  <a:cubicBezTo>
                    <a:pt x="12" y="4"/>
                    <a:pt x="10" y="6"/>
                    <a:pt x="10" y="3"/>
                  </a:cubicBezTo>
                  <a:cubicBezTo>
                    <a:pt x="8" y="3"/>
                    <a:pt x="7" y="4"/>
                    <a:pt x="5" y="0"/>
                  </a:cubicBezTo>
                  <a:cubicBezTo>
                    <a:pt x="5" y="0"/>
                    <a:pt x="4" y="0"/>
                    <a:pt x="4"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0" name="Freeform 102">
              <a:extLst>
                <a:ext uri="{FF2B5EF4-FFF2-40B4-BE49-F238E27FC236}">
                  <a16:creationId xmlns:a16="http://schemas.microsoft.com/office/drawing/2014/main" id="{DE6C47F7-C25F-FDFB-E0EB-E6C107733D81}"/>
                </a:ext>
              </a:extLst>
            </p:cNvPr>
            <p:cNvSpPr>
              <a:spLocks/>
            </p:cNvSpPr>
            <p:nvPr/>
          </p:nvSpPr>
          <p:spPr bwMode="auto">
            <a:xfrm>
              <a:off x="2798630" y="5218556"/>
              <a:ext cx="16695" cy="36172"/>
            </a:xfrm>
            <a:custGeom>
              <a:avLst/>
              <a:gdLst>
                <a:gd name="T0" fmla="*/ 4 w 5"/>
                <a:gd name="T1" fmla="*/ 11 h 11"/>
                <a:gd name="T2" fmla="*/ 4 w 5"/>
                <a:gd name="T3" fmla="*/ 6 h 11"/>
                <a:gd name="T4" fmla="*/ 5 w 5"/>
                <a:gd name="T5" fmla="*/ 4 h 11"/>
                <a:gd name="T6" fmla="*/ 2 w 5"/>
                <a:gd name="T7" fmla="*/ 0 h 11"/>
                <a:gd name="T8" fmla="*/ 0 w 5"/>
                <a:gd name="T9" fmla="*/ 7 h 11"/>
                <a:gd name="T10" fmla="*/ 0 w 5"/>
                <a:gd name="T11" fmla="*/ 10 h 11"/>
                <a:gd name="T12" fmla="*/ 1 w 5"/>
                <a:gd name="T13" fmla="*/ 11 h 11"/>
                <a:gd name="T14" fmla="*/ 4 w 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4" y="11"/>
                  </a:moveTo>
                  <a:cubicBezTo>
                    <a:pt x="4" y="6"/>
                    <a:pt x="4" y="6"/>
                    <a:pt x="4" y="6"/>
                  </a:cubicBezTo>
                  <a:cubicBezTo>
                    <a:pt x="4" y="5"/>
                    <a:pt x="5" y="5"/>
                    <a:pt x="5" y="4"/>
                  </a:cubicBezTo>
                  <a:cubicBezTo>
                    <a:pt x="5" y="2"/>
                    <a:pt x="4" y="0"/>
                    <a:pt x="2" y="0"/>
                  </a:cubicBezTo>
                  <a:cubicBezTo>
                    <a:pt x="1" y="0"/>
                    <a:pt x="0" y="7"/>
                    <a:pt x="0" y="7"/>
                  </a:cubicBezTo>
                  <a:cubicBezTo>
                    <a:pt x="0" y="7"/>
                    <a:pt x="0" y="8"/>
                    <a:pt x="0" y="10"/>
                  </a:cubicBezTo>
                  <a:cubicBezTo>
                    <a:pt x="0" y="11"/>
                    <a:pt x="0" y="11"/>
                    <a:pt x="1" y="11"/>
                  </a:cubicBezTo>
                  <a:lnTo>
                    <a:pt x="4" y="11"/>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1" name="Freeform 103">
              <a:extLst>
                <a:ext uri="{FF2B5EF4-FFF2-40B4-BE49-F238E27FC236}">
                  <a16:creationId xmlns:a16="http://schemas.microsoft.com/office/drawing/2014/main" id="{C809382A-E344-C734-4AA6-32252FC7DC2C}"/>
                </a:ext>
              </a:extLst>
            </p:cNvPr>
            <p:cNvSpPr>
              <a:spLocks noEditPoints="1"/>
            </p:cNvSpPr>
            <p:nvPr/>
          </p:nvSpPr>
          <p:spPr bwMode="auto">
            <a:xfrm>
              <a:off x="807798" y="2372060"/>
              <a:ext cx="2826953" cy="3226307"/>
            </a:xfrm>
            <a:custGeom>
              <a:avLst/>
              <a:gdLst>
                <a:gd name="T0" fmla="*/ 776 w 859"/>
                <a:gd name="T1" fmla="*/ 577 h 979"/>
                <a:gd name="T2" fmla="*/ 741 w 859"/>
                <a:gd name="T3" fmla="*/ 539 h 979"/>
                <a:gd name="T4" fmla="*/ 680 w 859"/>
                <a:gd name="T5" fmla="*/ 504 h 979"/>
                <a:gd name="T6" fmla="*/ 622 w 859"/>
                <a:gd name="T7" fmla="*/ 503 h 979"/>
                <a:gd name="T8" fmla="*/ 587 w 859"/>
                <a:gd name="T9" fmla="*/ 516 h 979"/>
                <a:gd name="T10" fmla="*/ 545 w 859"/>
                <a:gd name="T11" fmla="*/ 474 h 979"/>
                <a:gd name="T12" fmla="*/ 511 w 859"/>
                <a:gd name="T13" fmla="*/ 431 h 979"/>
                <a:gd name="T14" fmla="*/ 449 w 859"/>
                <a:gd name="T15" fmla="*/ 413 h 979"/>
                <a:gd name="T16" fmla="*/ 504 w 859"/>
                <a:gd name="T17" fmla="*/ 378 h 979"/>
                <a:gd name="T18" fmla="*/ 564 w 859"/>
                <a:gd name="T19" fmla="*/ 398 h 979"/>
                <a:gd name="T20" fmla="*/ 592 w 859"/>
                <a:gd name="T21" fmla="*/ 329 h 979"/>
                <a:gd name="T22" fmla="*/ 598 w 859"/>
                <a:gd name="T23" fmla="*/ 310 h 979"/>
                <a:gd name="T24" fmla="*/ 625 w 859"/>
                <a:gd name="T25" fmla="*/ 286 h 979"/>
                <a:gd name="T26" fmla="*/ 649 w 859"/>
                <a:gd name="T27" fmla="*/ 259 h 979"/>
                <a:gd name="T28" fmla="*/ 665 w 859"/>
                <a:gd name="T29" fmla="*/ 236 h 979"/>
                <a:gd name="T30" fmla="*/ 717 w 859"/>
                <a:gd name="T31" fmla="*/ 183 h 979"/>
                <a:gd name="T32" fmla="*/ 675 w 859"/>
                <a:gd name="T33" fmla="*/ 140 h 979"/>
                <a:gd name="T34" fmla="*/ 575 w 859"/>
                <a:gd name="T35" fmla="*/ 107 h 979"/>
                <a:gd name="T36" fmla="*/ 530 w 859"/>
                <a:gd name="T37" fmla="*/ 171 h 979"/>
                <a:gd name="T38" fmla="*/ 497 w 859"/>
                <a:gd name="T39" fmla="*/ 92 h 979"/>
                <a:gd name="T40" fmla="*/ 540 w 859"/>
                <a:gd name="T41" fmla="*/ 63 h 979"/>
                <a:gd name="T42" fmla="*/ 521 w 859"/>
                <a:gd name="T43" fmla="*/ 50 h 979"/>
                <a:gd name="T44" fmla="*/ 464 w 859"/>
                <a:gd name="T45" fmla="*/ 5 h 979"/>
                <a:gd name="T46" fmla="*/ 424 w 859"/>
                <a:gd name="T47" fmla="*/ 47 h 979"/>
                <a:gd name="T48" fmla="*/ 335 w 859"/>
                <a:gd name="T49" fmla="*/ 45 h 979"/>
                <a:gd name="T50" fmla="*/ 216 w 859"/>
                <a:gd name="T51" fmla="*/ 29 h 979"/>
                <a:gd name="T52" fmla="*/ 97 w 859"/>
                <a:gd name="T53" fmla="*/ 15 h 979"/>
                <a:gd name="T54" fmla="*/ 19 w 859"/>
                <a:gd name="T55" fmla="*/ 47 h 979"/>
                <a:gd name="T56" fmla="*/ 30 w 859"/>
                <a:gd name="T57" fmla="*/ 85 h 979"/>
                <a:gd name="T58" fmla="*/ 35 w 859"/>
                <a:gd name="T59" fmla="*/ 130 h 979"/>
                <a:gd name="T60" fmla="*/ 76 w 859"/>
                <a:gd name="T61" fmla="*/ 139 h 979"/>
                <a:gd name="T62" fmla="*/ 89 w 859"/>
                <a:gd name="T63" fmla="*/ 138 h 979"/>
                <a:gd name="T64" fmla="*/ 154 w 859"/>
                <a:gd name="T65" fmla="*/ 127 h 979"/>
                <a:gd name="T66" fmla="*/ 214 w 859"/>
                <a:gd name="T67" fmla="*/ 158 h 979"/>
                <a:gd name="T68" fmla="*/ 227 w 859"/>
                <a:gd name="T69" fmla="*/ 171 h 979"/>
                <a:gd name="T70" fmla="*/ 287 w 859"/>
                <a:gd name="T71" fmla="*/ 227 h 979"/>
                <a:gd name="T72" fmla="*/ 300 w 859"/>
                <a:gd name="T73" fmla="*/ 334 h 979"/>
                <a:gd name="T74" fmla="*/ 360 w 859"/>
                <a:gd name="T75" fmla="*/ 412 h 979"/>
                <a:gd name="T76" fmla="*/ 350 w 859"/>
                <a:gd name="T77" fmla="*/ 365 h 979"/>
                <a:gd name="T78" fmla="*/ 404 w 859"/>
                <a:gd name="T79" fmla="*/ 446 h 979"/>
                <a:gd name="T80" fmla="*/ 476 w 859"/>
                <a:gd name="T81" fmla="*/ 471 h 979"/>
                <a:gd name="T82" fmla="*/ 542 w 859"/>
                <a:gd name="T83" fmla="*/ 515 h 979"/>
                <a:gd name="T84" fmla="*/ 579 w 859"/>
                <a:gd name="T85" fmla="*/ 524 h 979"/>
                <a:gd name="T86" fmla="*/ 563 w 859"/>
                <a:gd name="T87" fmla="*/ 591 h 979"/>
                <a:gd name="T88" fmla="*/ 590 w 859"/>
                <a:gd name="T89" fmla="*/ 669 h 979"/>
                <a:gd name="T90" fmla="*/ 621 w 859"/>
                <a:gd name="T91" fmla="*/ 781 h 979"/>
                <a:gd name="T92" fmla="*/ 614 w 859"/>
                <a:gd name="T93" fmla="*/ 862 h 979"/>
                <a:gd name="T94" fmla="*/ 601 w 859"/>
                <a:gd name="T95" fmla="*/ 936 h 979"/>
                <a:gd name="T96" fmla="*/ 645 w 859"/>
                <a:gd name="T97" fmla="*/ 979 h 979"/>
                <a:gd name="T98" fmla="*/ 659 w 859"/>
                <a:gd name="T99" fmla="*/ 910 h 979"/>
                <a:gd name="T100" fmla="*/ 665 w 859"/>
                <a:gd name="T101" fmla="*/ 856 h 979"/>
                <a:gd name="T102" fmla="*/ 706 w 859"/>
                <a:gd name="T103" fmla="*/ 807 h 979"/>
                <a:gd name="T104" fmla="*/ 778 w 859"/>
                <a:gd name="T105" fmla="*/ 736 h 979"/>
                <a:gd name="T106" fmla="*/ 832 w 859"/>
                <a:gd name="T107" fmla="*/ 658 h 979"/>
                <a:gd name="T108" fmla="*/ 566 w 859"/>
                <a:gd name="T109" fmla="*/ 274 h 979"/>
                <a:gd name="T110" fmla="*/ 504 w 859"/>
                <a:gd name="T111" fmla="*/ 234 h 979"/>
                <a:gd name="T112" fmla="*/ 562 w 859"/>
                <a:gd name="T113" fmla="*/ 263 h 979"/>
                <a:gd name="T114" fmla="*/ 514 w 859"/>
                <a:gd name="T115" fmla="*/ 282 h 979"/>
                <a:gd name="T116" fmla="*/ 503 w 859"/>
                <a:gd name="T117" fmla="*/ 245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9" h="979">
                  <a:moveTo>
                    <a:pt x="853" y="606"/>
                  </a:moveTo>
                  <a:cubicBezTo>
                    <a:pt x="850" y="605"/>
                    <a:pt x="848" y="606"/>
                    <a:pt x="844" y="605"/>
                  </a:cubicBezTo>
                  <a:cubicBezTo>
                    <a:pt x="841" y="604"/>
                    <a:pt x="834" y="598"/>
                    <a:pt x="832" y="595"/>
                  </a:cubicBezTo>
                  <a:cubicBezTo>
                    <a:pt x="829" y="593"/>
                    <a:pt x="825" y="592"/>
                    <a:pt x="821" y="591"/>
                  </a:cubicBezTo>
                  <a:cubicBezTo>
                    <a:pt x="813" y="592"/>
                    <a:pt x="813" y="592"/>
                    <a:pt x="813" y="592"/>
                  </a:cubicBezTo>
                  <a:cubicBezTo>
                    <a:pt x="808" y="592"/>
                    <a:pt x="807" y="588"/>
                    <a:pt x="802" y="588"/>
                  </a:cubicBezTo>
                  <a:cubicBezTo>
                    <a:pt x="800" y="588"/>
                    <a:pt x="799" y="591"/>
                    <a:pt x="797" y="591"/>
                  </a:cubicBezTo>
                  <a:cubicBezTo>
                    <a:pt x="796" y="591"/>
                    <a:pt x="796" y="591"/>
                    <a:pt x="796" y="591"/>
                  </a:cubicBezTo>
                  <a:cubicBezTo>
                    <a:pt x="796" y="587"/>
                    <a:pt x="796" y="587"/>
                    <a:pt x="795" y="585"/>
                  </a:cubicBezTo>
                  <a:cubicBezTo>
                    <a:pt x="795" y="583"/>
                    <a:pt x="793" y="584"/>
                    <a:pt x="791" y="583"/>
                  </a:cubicBezTo>
                  <a:cubicBezTo>
                    <a:pt x="788" y="581"/>
                    <a:pt x="780" y="577"/>
                    <a:pt x="776" y="577"/>
                  </a:cubicBezTo>
                  <a:cubicBezTo>
                    <a:pt x="772" y="577"/>
                    <a:pt x="769" y="581"/>
                    <a:pt x="767" y="585"/>
                  </a:cubicBezTo>
                  <a:cubicBezTo>
                    <a:pt x="767" y="586"/>
                    <a:pt x="766" y="589"/>
                    <a:pt x="765" y="589"/>
                  </a:cubicBezTo>
                  <a:cubicBezTo>
                    <a:pt x="764" y="589"/>
                    <a:pt x="764" y="587"/>
                    <a:pt x="764" y="587"/>
                  </a:cubicBezTo>
                  <a:cubicBezTo>
                    <a:pt x="758" y="587"/>
                    <a:pt x="758" y="587"/>
                    <a:pt x="758" y="587"/>
                  </a:cubicBezTo>
                  <a:cubicBezTo>
                    <a:pt x="758" y="583"/>
                    <a:pt x="757" y="582"/>
                    <a:pt x="754" y="581"/>
                  </a:cubicBezTo>
                  <a:cubicBezTo>
                    <a:pt x="753" y="580"/>
                    <a:pt x="751" y="580"/>
                    <a:pt x="751" y="578"/>
                  </a:cubicBezTo>
                  <a:cubicBezTo>
                    <a:pt x="751" y="571"/>
                    <a:pt x="758" y="569"/>
                    <a:pt x="761" y="564"/>
                  </a:cubicBezTo>
                  <a:cubicBezTo>
                    <a:pt x="761" y="562"/>
                    <a:pt x="758" y="562"/>
                    <a:pt x="757" y="560"/>
                  </a:cubicBezTo>
                  <a:cubicBezTo>
                    <a:pt x="756" y="557"/>
                    <a:pt x="753" y="550"/>
                    <a:pt x="753" y="547"/>
                  </a:cubicBezTo>
                  <a:cubicBezTo>
                    <a:pt x="749" y="546"/>
                    <a:pt x="745" y="539"/>
                    <a:pt x="741" y="539"/>
                  </a:cubicBezTo>
                  <a:cubicBezTo>
                    <a:pt x="741" y="539"/>
                    <a:pt x="741" y="539"/>
                    <a:pt x="741" y="539"/>
                  </a:cubicBezTo>
                  <a:cubicBezTo>
                    <a:pt x="741" y="538"/>
                    <a:pt x="741" y="538"/>
                    <a:pt x="741" y="538"/>
                  </a:cubicBezTo>
                  <a:cubicBezTo>
                    <a:pt x="737" y="538"/>
                    <a:pt x="734" y="535"/>
                    <a:pt x="732" y="535"/>
                  </a:cubicBezTo>
                  <a:cubicBezTo>
                    <a:pt x="726" y="535"/>
                    <a:pt x="726" y="535"/>
                    <a:pt x="726" y="535"/>
                  </a:cubicBezTo>
                  <a:cubicBezTo>
                    <a:pt x="720" y="535"/>
                    <a:pt x="711" y="535"/>
                    <a:pt x="709" y="529"/>
                  </a:cubicBezTo>
                  <a:cubicBezTo>
                    <a:pt x="708" y="529"/>
                    <a:pt x="706" y="529"/>
                    <a:pt x="706" y="528"/>
                  </a:cubicBezTo>
                  <a:cubicBezTo>
                    <a:pt x="703" y="522"/>
                    <a:pt x="701" y="523"/>
                    <a:pt x="696" y="519"/>
                  </a:cubicBezTo>
                  <a:cubicBezTo>
                    <a:pt x="690" y="519"/>
                    <a:pt x="690" y="519"/>
                    <a:pt x="690" y="519"/>
                  </a:cubicBezTo>
                  <a:cubicBezTo>
                    <a:pt x="689" y="515"/>
                    <a:pt x="690" y="512"/>
                    <a:pt x="687" y="511"/>
                  </a:cubicBezTo>
                  <a:cubicBezTo>
                    <a:pt x="683" y="510"/>
                    <a:pt x="677" y="509"/>
                    <a:pt x="677" y="506"/>
                  </a:cubicBezTo>
                  <a:cubicBezTo>
                    <a:pt x="677" y="504"/>
                    <a:pt x="677" y="504"/>
                    <a:pt x="677" y="504"/>
                  </a:cubicBezTo>
                  <a:cubicBezTo>
                    <a:pt x="677" y="505"/>
                    <a:pt x="680" y="504"/>
                    <a:pt x="680" y="504"/>
                  </a:cubicBezTo>
                  <a:cubicBezTo>
                    <a:pt x="680" y="504"/>
                    <a:pt x="676" y="503"/>
                    <a:pt x="674" y="503"/>
                  </a:cubicBezTo>
                  <a:cubicBezTo>
                    <a:pt x="674" y="503"/>
                    <a:pt x="669" y="503"/>
                    <a:pt x="669" y="504"/>
                  </a:cubicBezTo>
                  <a:cubicBezTo>
                    <a:pt x="667" y="507"/>
                    <a:pt x="665" y="506"/>
                    <a:pt x="662" y="506"/>
                  </a:cubicBezTo>
                  <a:cubicBezTo>
                    <a:pt x="660" y="506"/>
                    <a:pt x="657" y="507"/>
                    <a:pt x="657" y="503"/>
                  </a:cubicBezTo>
                  <a:cubicBezTo>
                    <a:pt x="655" y="503"/>
                    <a:pt x="648" y="503"/>
                    <a:pt x="645" y="503"/>
                  </a:cubicBezTo>
                  <a:cubicBezTo>
                    <a:pt x="643" y="503"/>
                    <a:pt x="642" y="502"/>
                    <a:pt x="642" y="500"/>
                  </a:cubicBezTo>
                  <a:cubicBezTo>
                    <a:pt x="639" y="499"/>
                    <a:pt x="634" y="499"/>
                    <a:pt x="633" y="495"/>
                  </a:cubicBezTo>
                  <a:cubicBezTo>
                    <a:pt x="629" y="495"/>
                    <a:pt x="629" y="495"/>
                    <a:pt x="629" y="495"/>
                  </a:cubicBezTo>
                  <a:cubicBezTo>
                    <a:pt x="629" y="499"/>
                    <a:pt x="632" y="495"/>
                    <a:pt x="633" y="499"/>
                  </a:cubicBezTo>
                  <a:cubicBezTo>
                    <a:pt x="628" y="499"/>
                    <a:pt x="628" y="499"/>
                    <a:pt x="628" y="499"/>
                  </a:cubicBezTo>
                  <a:cubicBezTo>
                    <a:pt x="626" y="499"/>
                    <a:pt x="622" y="500"/>
                    <a:pt x="622" y="503"/>
                  </a:cubicBezTo>
                  <a:cubicBezTo>
                    <a:pt x="622" y="506"/>
                    <a:pt x="625" y="508"/>
                    <a:pt x="625" y="511"/>
                  </a:cubicBezTo>
                  <a:cubicBezTo>
                    <a:pt x="625" y="512"/>
                    <a:pt x="623" y="514"/>
                    <a:pt x="622" y="514"/>
                  </a:cubicBezTo>
                  <a:cubicBezTo>
                    <a:pt x="620" y="514"/>
                    <a:pt x="619" y="510"/>
                    <a:pt x="619" y="508"/>
                  </a:cubicBezTo>
                  <a:cubicBezTo>
                    <a:pt x="619" y="505"/>
                    <a:pt x="620" y="502"/>
                    <a:pt x="621" y="498"/>
                  </a:cubicBezTo>
                  <a:cubicBezTo>
                    <a:pt x="622" y="498"/>
                    <a:pt x="623" y="497"/>
                    <a:pt x="623" y="496"/>
                  </a:cubicBezTo>
                  <a:cubicBezTo>
                    <a:pt x="623" y="495"/>
                    <a:pt x="622" y="493"/>
                    <a:pt x="621" y="493"/>
                  </a:cubicBezTo>
                  <a:cubicBezTo>
                    <a:pt x="618" y="493"/>
                    <a:pt x="617" y="496"/>
                    <a:pt x="614" y="497"/>
                  </a:cubicBezTo>
                  <a:cubicBezTo>
                    <a:pt x="609" y="499"/>
                    <a:pt x="605" y="500"/>
                    <a:pt x="600" y="502"/>
                  </a:cubicBezTo>
                  <a:cubicBezTo>
                    <a:pt x="597" y="503"/>
                    <a:pt x="595" y="503"/>
                    <a:pt x="594" y="507"/>
                  </a:cubicBezTo>
                  <a:cubicBezTo>
                    <a:pt x="593" y="509"/>
                    <a:pt x="593" y="512"/>
                    <a:pt x="592" y="513"/>
                  </a:cubicBezTo>
                  <a:cubicBezTo>
                    <a:pt x="590" y="513"/>
                    <a:pt x="587" y="514"/>
                    <a:pt x="587" y="516"/>
                  </a:cubicBezTo>
                  <a:cubicBezTo>
                    <a:pt x="587" y="516"/>
                    <a:pt x="585" y="517"/>
                    <a:pt x="585" y="518"/>
                  </a:cubicBezTo>
                  <a:cubicBezTo>
                    <a:pt x="585" y="518"/>
                    <a:pt x="585" y="518"/>
                    <a:pt x="585" y="519"/>
                  </a:cubicBezTo>
                  <a:cubicBezTo>
                    <a:pt x="585" y="519"/>
                    <a:pt x="585" y="519"/>
                    <a:pt x="583" y="519"/>
                  </a:cubicBezTo>
                  <a:cubicBezTo>
                    <a:pt x="583" y="519"/>
                    <a:pt x="583" y="519"/>
                    <a:pt x="583" y="519"/>
                  </a:cubicBezTo>
                  <a:cubicBezTo>
                    <a:pt x="580" y="516"/>
                    <a:pt x="577" y="511"/>
                    <a:pt x="571" y="511"/>
                  </a:cubicBezTo>
                  <a:cubicBezTo>
                    <a:pt x="565" y="511"/>
                    <a:pt x="562" y="516"/>
                    <a:pt x="557" y="516"/>
                  </a:cubicBezTo>
                  <a:cubicBezTo>
                    <a:pt x="553" y="516"/>
                    <a:pt x="552" y="512"/>
                    <a:pt x="550" y="510"/>
                  </a:cubicBezTo>
                  <a:cubicBezTo>
                    <a:pt x="546" y="509"/>
                    <a:pt x="541" y="507"/>
                    <a:pt x="541" y="502"/>
                  </a:cubicBezTo>
                  <a:cubicBezTo>
                    <a:pt x="541" y="498"/>
                    <a:pt x="541" y="493"/>
                    <a:pt x="541" y="488"/>
                  </a:cubicBezTo>
                  <a:cubicBezTo>
                    <a:pt x="545" y="486"/>
                    <a:pt x="545" y="480"/>
                    <a:pt x="545" y="478"/>
                  </a:cubicBezTo>
                  <a:cubicBezTo>
                    <a:pt x="545" y="477"/>
                    <a:pt x="545" y="476"/>
                    <a:pt x="545" y="474"/>
                  </a:cubicBezTo>
                  <a:cubicBezTo>
                    <a:pt x="541" y="474"/>
                    <a:pt x="539" y="470"/>
                    <a:pt x="533" y="470"/>
                  </a:cubicBezTo>
                  <a:cubicBezTo>
                    <a:pt x="525" y="470"/>
                    <a:pt x="519" y="471"/>
                    <a:pt x="512" y="471"/>
                  </a:cubicBezTo>
                  <a:cubicBezTo>
                    <a:pt x="510" y="471"/>
                    <a:pt x="509" y="470"/>
                    <a:pt x="509" y="469"/>
                  </a:cubicBezTo>
                  <a:cubicBezTo>
                    <a:pt x="509" y="468"/>
                    <a:pt x="509" y="468"/>
                    <a:pt x="509" y="467"/>
                  </a:cubicBezTo>
                  <a:cubicBezTo>
                    <a:pt x="509" y="466"/>
                    <a:pt x="513" y="465"/>
                    <a:pt x="513" y="463"/>
                  </a:cubicBezTo>
                  <a:cubicBezTo>
                    <a:pt x="513" y="460"/>
                    <a:pt x="513" y="457"/>
                    <a:pt x="513" y="454"/>
                  </a:cubicBezTo>
                  <a:cubicBezTo>
                    <a:pt x="517" y="451"/>
                    <a:pt x="516" y="450"/>
                    <a:pt x="516" y="446"/>
                  </a:cubicBezTo>
                  <a:cubicBezTo>
                    <a:pt x="516" y="442"/>
                    <a:pt x="521" y="438"/>
                    <a:pt x="521" y="435"/>
                  </a:cubicBezTo>
                  <a:cubicBezTo>
                    <a:pt x="521" y="434"/>
                    <a:pt x="521" y="433"/>
                    <a:pt x="521" y="433"/>
                  </a:cubicBezTo>
                  <a:cubicBezTo>
                    <a:pt x="521" y="433"/>
                    <a:pt x="517" y="432"/>
                    <a:pt x="516" y="432"/>
                  </a:cubicBezTo>
                  <a:cubicBezTo>
                    <a:pt x="515" y="432"/>
                    <a:pt x="513" y="431"/>
                    <a:pt x="511" y="431"/>
                  </a:cubicBezTo>
                  <a:cubicBezTo>
                    <a:pt x="505" y="431"/>
                    <a:pt x="497" y="434"/>
                    <a:pt x="497" y="440"/>
                  </a:cubicBezTo>
                  <a:cubicBezTo>
                    <a:pt x="497" y="444"/>
                    <a:pt x="494" y="447"/>
                    <a:pt x="493" y="449"/>
                  </a:cubicBezTo>
                  <a:cubicBezTo>
                    <a:pt x="492" y="450"/>
                    <a:pt x="491" y="453"/>
                    <a:pt x="490" y="453"/>
                  </a:cubicBezTo>
                  <a:cubicBezTo>
                    <a:pt x="489" y="453"/>
                    <a:pt x="488" y="452"/>
                    <a:pt x="485" y="452"/>
                  </a:cubicBezTo>
                  <a:cubicBezTo>
                    <a:pt x="481" y="452"/>
                    <a:pt x="477" y="455"/>
                    <a:pt x="473" y="455"/>
                  </a:cubicBezTo>
                  <a:cubicBezTo>
                    <a:pt x="471" y="455"/>
                    <a:pt x="471" y="453"/>
                    <a:pt x="469" y="452"/>
                  </a:cubicBezTo>
                  <a:cubicBezTo>
                    <a:pt x="463" y="450"/>
                    <a:pt x="463" y="446"/>
                    <a:pt x="459" y="442"/>
                  </a:cubicBezTo>
                  <a:cubicBezTo>
                    <a:pt x="457" y="441"/>
                    <a:pt x="454" y="437"/>
                    <a:pt x="453" y="436"/>
                  </a:cubicBezTo>
                  <a:cubicBezTo>
                    <a:pt x="453" y="434"/>
                    <a:pt x="453" y="432"/>
                    <a:pt x="452" y="430"/>
                  </a:cubicBezTo>
                  <a:cubicBezTo>
                    <a:pt x="451" y="429"/>
                    <a:pt x="449" y="428"/>
                    <a:pt x="449" y="426"/>
                  </a:cubicBezTo>
                  <a:cubicBezTo>
                    <a:pt x="449" y="413"/>
                    <a:pt x="449" y="413"/>
                    <a:pt x="449" y="413"/>
                  </a:cubicBezTo>
                  <a:cubicBezTo>
                    <a:pt x="453" y="410"/>
                    <a:pt x="452" y="408"/>
                    <a:pt x="452" y="404"/>
                  </a:cubicBezTo>
                  <a:cubicBezTo>
                    <a:pt x="452" y="403"/>
                    <a:pt x="452" y="402"/>
                    <a:pt x="452" y="400"/>
                  </a:cubicBezTo>
                  <a:cubicBezTo>
                    <a:pt x="452" y="400"/>
                    <a:pt x="452" y="400"/>
                    <a:pt x="452" y="400"/>
                  </a:cubicBezTo>
                  <a:cubicBezTo>
                    <a:pt x="452" y="400"/>
                    <a:pt x="452" y="400"/>
                    <a:pt x="453" y="400"/>
                  </a:cubicBezTo>
                  <a:cubicBezTo>
                    <a:pt x="453" y="399"/>
                    <a:pt x="452" y="398"/>
                    <a:pt x="452" y="398"/>
                  </a:cubicBezTo>
                  <a:cubicBezTo>
                    <a:pt x="452" y="391"/>
                    <a:pt x="455" y="385"/>
                    <a:pt x="460" y="383"/>
                  </a:cubicBezTo>
                  <a:cubicBezTo>
                    <a:pt x="462" y="382"/>
                    <a:pt x="464" y="384"/>
                    <a:pt x="466" y="382"/>
                  </a:cubicBezTo>
                  <a:cubicBezTo>
                    <a:pt x="468" y="379"/>
                    <a:pt x="472" y="373"/>
                    <a:pt x="478" y="373"/>
                  </a:cubicBezTo>
                  <a:cubicBezTo>
                    <a:pt x="481" y="373"/>
                    <a:pt x="482" y="376"/>
                    <a:pt x="485" y="376"/>
                  </a:cubicBezTo>
                  <a:cubicBezTo>
                    <a:pt x="486" y="376"/>
                    <a:pt x="487" y="374"/>
                    <a:pt x="488" y="374"/>
                  </a:cubicBezTo>
                  <a:cubicBezTo>
                    <a:pt x="492" y="374"/>
                    <a:pt x="498" y="381"/>
                    <a:pt x="504" y="378"/>
                  </a:cubicBezTo>
                  <a:cubicBezTo>
                    <a:pt x="502" y="377"/>
                    <a:pt x="504" y="374"/>
                    <a:pt x="504" y="371"/>
                  </a:cubicBezTo>
                  <a:cubicBezTo>
                    <a:pt x="502" y="372"/>
                    <a:pt x="503" y="372"/>
                    <a:pt x="501" y="371"/>
                  </a:cubicBezTo>
                  <a:cubicBezTo>
                    <a:pt x="504" y="370"/>
                    <a:pt x="509" y="370"/>
                    <a:pt x="513" y="369"/>
                  </a:cubicBezTo>
                  <a:cubicBezTo>
                    <a:pt x="513" y="370"/>
                    <a:pt x="514" y="371"/>
                    <a:pt x="514" y="371"/>
                  </a:cubicBezTo>
                  <a:cubicBezTo>
                    <a:pt x="516" y="371"/>
                    <a:pt x="517" y="369"/>
                    <a:pt x="520" y="369"/>
                  </a:cubicBezTo>
                  <a:cubicBezTo>
                    <a:pt x="526" y="369"/>
                    <a:pt x="528" y="374"/>
                    <a:pt x="532" y="374"/>
                  </a:cubicBezTo>
                  <a:cubicBezTo>
                    <a:pt x="534" y="374"/>
                    <a:pt x="535" y="372"/>
                    <a:pt x="537" y="372"/>
                  </a:cubicBezTo>
                  <a:cubicBezTo>
                    <a:pt x="547" y="372"/>
                    <a:pt x="544" y="385"/>
                    <a:pt x="548" y="393"/>
                  </a:cubicBezTo>
                  <a:cubicBezTo>
                    <a:pt x="550" y="396"/>
                    <a:pt x="552" y="397"/>
                    <a:pt x="555" y="401"/>
                  </a:cubicBezTo>
                  <a:cubicBezTo>
                    <a:pt x="556" y="403"/>
                    <a:pt x="556" y="407"/>
                    <a:pt x="559" y="407"/>
                  </a:cubicBezTo>
                  <a:cubicBezTo>
                    <a:pt x="563" y="407"/>
                    <a:pt x="564" y="402"/>
                    <a:pt x="564" y="398"/>
                  </a:cubicBezTo>
                  <a:cubicBezTo>
                    <a:pt x="564" y="394"/>
                    <a:pt x="561" y="391"/>
                    <a:pt x="561" y="389"/>
                  </a:cubicBezTo>
                  <a:cubicBezTo>
                    <a:pt x="561" y="387"/>
                    <a:pt x="561" y="387"/>
                    <a:pt x="561" y="387"/>
                  </a:cubicBezTo>
                  <a:cubicBezTo>
                    <a:pt x="561" y="380"/>
                    <a:pt x="555" y="378"/>
                    <a:pt x="555" y="370"/>
                  </a:cubicBezTo>
                  <a:cubicBezTo>
                    <a:pt x="555" y="354"/>
                    <a:pt x="569" y="350"/>
                    <a:pt x="579" y="344"/>
                  </a:cubicBezTo>
                  <a:cubicBezTo>
                    <a:pt x="579" y="343"/>
                    <a:pt x="579" y="343"/>
                    <a:pt x="579" y="343"/>
                  </a:cubicBezTo>
                  <a:cubicBezTo>
                    <a:pt x="580" y="342"/>
                    <a:pt x="580" y="341"/>
                    <a:pt x="583" y="340"/>
                  </a:cubicBezTo>
                  <a:cubicBezTo>
                    <a:pt x="584" y="340"/>
                    <a:pt x="586" y="338"/>
                    <a:pt x="588" y="338"/>
                  </a:cubicBezTo>
                  <a:cubicBezTo>
                    <a:pt x="590" y="337"/>
                    <a:pt x="591" y="336"/>
                    <a:pt x="591" y="335"/>
                  </a:cubicBezTo>
                  <a:cubicBezTo>
                    <a:pt x="589" y="333"/>
                    <a:pt x="589" y="333"/>
                    <a:pt x="589" y="333"/>
                  </a:cubicBezTo>
                  <a:cubicBezTo>
                    <a:pt x="589" y="332"/>
                    <a:pt x="589" y="332"/>
                    <a:pt x="589" y="332"/>
                  </a:cubicBezTo>
                  <a:cubicBezTo>
                    <a:pt x="589" y="332"/>
                    <a:pt x="592" y="332"/>
                    <a:pt x="592" y="329"/>
                  </a:cubicBezTo>
                  <a:cubicBezTo>
                    <a:pt x="591" y="329"/>
                    <a:pt x="590" y="329"/>
                    <a:pt x="590" y="327"/>
                  </a:cubicBezTo>
                  <a:cubicBezTo>
                    <a:pt x="591" y="327"/>
                    <a:pt x="593" y="326"/>
                    <a:pt x="593" y="325"/>
                  </a:cubicBezTo>
                  <a:cubicBezTo>
                    <a:pt x="593" y="324"/>
                    <a:pt x="593" y="323"/>
                    <a:pt x="593" y="323"/>
                  </a:cubicBezTo>
                  <a:cubicBezTo>
                    <a:pt x="593" y="323"/>
                    <a:pt x="591" y="323"/>
                    <a:pt x="590" y="323"/>
                  </a:cubicBezTo>
                  <a:cubicBezTo>
                    <a:pt x="589" y="319"/>
                    <a:pt x="590" y="322"/>
                    <a:pt x="590" y="319"/>
                  </a:cubicBezTo>
                  <a:cubicBezTo>
                    <a:pt x="590" y="317"/>
                    <a:pt x="589" y="313"/>
                    <a:pt x="589" y="311"/>
                  </a:cubicBezTo>
                  <a:cubicBezTo>
                    <a:pt x="589" y="311"/>
                    <a:pt x="589" y="309"/>
                    <a:pt x="590" y="308"/>
                  </a:cubicBezTo>
                  <a:cubicBezTo>
                    <a:pt x="590" y="310"/>
                    <a:pt x="593" y="314"/>
                    <a:pt x="593" y="316"/>
                  </a:cubicBezTo>
                  <a:cubicBezTo>
                    <a:pt x="593" y="316"/>
                    <a:pt x="593" y="317"/>
                    <a:pt x="593" y="318"/>
                  </a:cubicBezTo>
                  <a:cubicBezTo>
                    <a:pt x="593" y="318"/>
                    <a:pt x="593" y="319"/>
                    <a:pt x="593" y="319"/>
                  </a:cubicBezTo>
                  <a:cubicBezTo>
                    <a:pt x="594" y="319"/>
                    <a:pt x="598" y="311"/>
                    <a:pt x="598" y="310"/>
                  </a:cubicBezTo>
                  <a:cubicBezTo>
                    <a:pt x="598" y="308"/>
                    <a:pt x="596" y="308"/>
                    <a:pt x="596" y="306"/>
                  </a:cubicBezTo>
                  <a:cubicBezTo>
                    <a:pt x="597" y="305"/>
                    <a:pt x="597" y="305"/>
                    <a:pt x="597" y="305"/>
                  </a:cubicBezTo>
                  <a:cubicBezTo>
                    <a:pt x="597" y="305"/>
                    <a:pt x="598" y="306"/>
                    <a:pt x="599" y="306"/>
                  </a:cubicBezTo>
                  <a:cubicBezTo>
                    <a:pt x="600" y="306"/>
                    <a:pt x="604" y="299"/>
                    <a:pt x="605" y="297"/>
                  </a:cubicBezTo>
                  <a:cubicBezTo>
                    <a:pt x="605" y="297"/>
                    <a:pt x="603" y="295"/>
                    <a:pt x="603" y="294"/>
                  </a:cubicBezTo>
                  <a:cubicBezTo>
                    <a:pt x="603" y="293"/>
                    <a:pt x="604" y="293"/>
                    <a:pt x="604" y="292"/>
                  </a:cubicBezTo>
                  <a:cubicBezTo>
                    <a:pt x="605" y="292"/>
                    <a:pt x="606" y="293"/>
                    <a:pt x="606" y="293"/>
                  </a:cubicBezTo>
                  <a:cubicBezTo>
                    <a:pt x="609" y="293"/>
                    <a:pt x="612" y="292"/>
                    <a:pt x="615" y="291"/>
                  </a:cubicBezTo>
                  <a:cubicBezTo>
                    <a:pt x="613" y="290"/>
                    <a:pt x="611" y="291"/>
                    <a:pt x="609" y="291"/>
                  </a:cubicBezTo>
                  <a:cubicBezTo>
                    <a:pt x="607" y="291"/>
                    <a:pt x="607" y="291"/>
                    <a:pt x="607" y="291"/>
                  </a:cubicBezTo>
                  <a:cubicBezTo>
                    <a:pt x="611" y="287"/>
                    <a:pt x="620" y="290"/>
                    <a:pt x="625" y="286"/>
                  </a:cubicBezTo>
                  <a:cubicBezTo>
                    <a:pt x="626" y="287"/>
                    <a:pt x="629" y="287"/>
                    <a:pt x="633" y="286"/>
                  </a:cubicBezTo>
                  <a:cubicBezTo>
                    <a:pt x="633" y="284"/>
                    <a:pt x="633" y="284"/>
                    <a:pt x="633" y="284"/>
                  </a:cubicBezTo>
                  <a:cubicBezTo>
                    <a:pt x="633" y="284"/>
                    <a:pt x="630" y="286"/>
                    <a:pt x="630" y="286"/>
                  </a:cubicBezTo>
                  <a:cubicBezTo>
                    <a:pt x="628" y="286"/>
                    <a:pt x="627" y="283"/>
                    <a:pt x="627" y="282"/>
                  </a:cubicBezTo>
                  <a:cubicBezTo>
                    <a:pt x="626" y="282"/>
                    <a:pt x="626" y="280"/>
                    <a:pt x="626" y="280"/>
                  </a:cubicBezTo>
                  <a:cubicBezTo>
                    <a:pt x="626" y="271"/>
                    <a:pt x="633" y="269"/>
                    <a:pt x="637" y="265"/>
                  </a:cubicBezTo>
                  <a:cubicBezTo>
                    <a:pt x="639" y="264"/>
                    <a:pt x="639" y="265"/>
                    <a:pt x="642" y="265"/>
                  </a:cubicBezTo>
                  <a:cubicBezTo>
                    <a:pt x="645" y="265"/>
                    <a:pt x="648" y="264"/>
                    <a:pt x="649" y="261"/>
                  </a:cubicBezTo>
                  <a:cubicBezTo>
                    <a:pt x="649" y="261"/>
                    <a:pt x="649" y="260"/>
                    <a:pt x="649" y="259"/>
                  </a:cubicBezTo>
                  <a:cubicBezTo>
                    <a:pt x="649" y="259"/>
                    <a:pt x="649" y="259"/>
                    <a:pt x="649" y="259"/>
                  </a:cubicBezTo>
                  <a:cubicBezTo>
                    <a:pt x="649" y="259"/>
                    <a:pt x="649" y="259"/>
                    <a:pt x="649" y="259"/>
                  </a:cubicBezTo>
                  <a:cubicBezTo>
                    <a:pt x="649" y="259"/>
                    <a:pt x="650" y="259"/>
                    <a:pt x="651" y="259"/>
                  </a:cubicBezTo>
                  <a:cubicBezTo>
                    <a:pt x="652" y="259"/>
                    <a:pt x="658" y="259"/>
                    <a:pt x="660" y="258"/>
                  </a:cubicBezTo>
                  <a:cubicBezTo>
                    <a:pt x="662" y="257"/>
                    <a:pt x="662" y="254"/>
                    <a:pt x="665" y="253"/>
                  </a:cubicBezTo>
                  <a:cubicBezTo>
                    <a:pt x="665" y="257"/>
                    <a:pt x="665" y="257"/>
                    <a:pt x="668" y="257"/>
                  </a:cubicBezTo>
                  <a:cubicBezTo>
                    <a:pt x="663" y="257"/>
                    <a:pt x="655" y="261"/>
                    <a:pt x="655" y="266"/>
                  </a:cubicBezTo>
                  <a:cubicBezTo>
                    <a:pt x="655" y="268"/>
                    <a:pt x="658" y="271"/>
                    <a:pt x="660" y="271"/>
                  </a:cubicBezTo>
                  <a:cubicBezTo>
                    <a:pt x="661" y="271"/>
                    <a:pt x="666" y="265"/>
                    <a:pt x="670" y="264"/>
                  </a:cubicBezTo>
                  <a:cubicBezTo>
                    <a:pt x="671" y="264"/>
                    <a:pt x="687" y="258"/>
                    <a:pt x="687" y="256"/>
                  </a:cubicBezTo>
                  <a:cubicBezTo>
                    <a:pt x="687" y="253"/>
                    <a:pt x="681" y="253"/>
                    <a:pt x="679" y="253"/>
                  </a:cubicBezTo>
                  <a:cubicBezTo>
                    <a:pt x="673" y="253"/>
                    <a:pt x="662" y="247"/>
                    <a:pt x="662" y="241"/>
                  </a:cubicBezTo>
                  <a:cubicBezTo>
                    <a:pt x="662" y="240"/>
                    <a:pt x="664" y="238"/>
                    <a:pt x="665" y="236"/>
                  </a:cubicBezTo>
                  <a:cubicBezTo>
                    <a:pt x="664" y="236"/>
                    <a:pt x="661" y="235"/>
                    <a:pt x="659" y="235"/>
                  </a:cubicBezTo>
                  <a:cubicBezTo>
                    <a:pt x="660" y="233"/>
                    <a:pt x="669" y="232"/>
                    <a:pt x="669" y="228"/>
                  </a:cubicBezTo>
                  <a:cubicBezTo>
                    <a:pt x="669" y="223"/>
                    <a:pt x="662" y="224"/>
                    <a:pt x="657" y="224"/>
                  </a:cubicBezTo>
                  <a:cubicBezTo>
                    <a:pt x="647" y="224"/>
                    <a:pt x="642" y="231"/>
                    <a:pt x="636" y="232"/>
                  </a:cubicBezTo>
                  <a:cubicBezTo>
                    <a:pt x="638" y="226"/>
                    <a:pt x="643" y="228"/>
                    <a:pt x="648" y="223"/>
                  </a:cubicBezTo>
                  <a:cubicBezTo>
                    <a:pt x="651" y="220"/>
                    <a:pt x="649" y="218"/>
                    <a:pt x="654" y="216"/>
                  </a:cubicBezTo>
                  <a:cubicBezTo>
                    <a:pt x="662" y="214"/>
                    <a:pt x="667" y="215"/>
                    <a:pt x="676" y="215"/>
                  </a:cubicBezTo>
                  <a:cubicBezTo>
                    <a:pt x="687" y="215"/>
                    <a:pt x="694" y="219"/>
                    <a:pt x="700" y="210"/>
                  </a:cubicBezTo>
                  <a:cubicBezTo>
                    <a:pt x="704" y="206"/>
                    <a:pt x="722" y="205"/>
                    <a:pt x="722" y="198"/>
                  </a:cubicBezTo>
                  <a:cubicBezTo>
                    <a:pt x="722" y="192"/>
                    <a:pt x="720" y="190"/>
                    <a:pt x="718" y="187"/>
                  </a:cubicBezTo>
                  <a:cubicBezTo>
                    <a:pt x="717" y="187"/>
                    <a:pt x="717" y="185"/>
                    <a:pt x="717" y="183"/>
                  </a:cubicBezTo>
                  <a:cubicBezTo>
                    <a:pt x="717" y="181"/>
                    <a:pt x="717" y="181"/>
                    <a:pt x="717" y="181"/>
                  </a:cubicBezTo>
                  <a:cubicBezTo>
                    <a:pt x="709" y="184"/>
                    <a:pt x="701" y="187"/>
                    <a:pt x="695" y="187"/>
                  </a:cubicBezTo>
                  <a:cubicBezTo>
                    <a:pt x="694" y="187"/>
                    <a:pt x="693" y="187"/>
                    <a:pt x="693" y="187"/>
                  </a:cubicBezTo>
                  <a:cubicBezTo>
                    <a:pt x="697" y="184"/>
                    <a:pt x="710" y="182"/>
                    <a:pt x="711" y="178"/>
                  </a:cubicBezTo>
                  <a:cubicBezTo>
                    <a:pt x="711" y="177"/>
                    <a:pt x="710" y="177"/>
                    <a:pt x="710" y="175"/>
                  </a:cubicBezTo>
                  <a:cubicBezTo>
                    <a:pt x="704" y="176"/>
                    <a:pt x="693" y="174"/>
                    <a:pt x="693" y="166"/>
                  </a:cubicBezTo>
                  <a:cubicBezTo>
                    <a:pt x="693" y="165"/>
                    <a:pt x="693" y="165"/>
                    <a:pt x="693" y="165"/>
                  </a:cubicBezTo>
                  <a:cubicBezTo>
                    <a:pt x="685" y="165"/>
                    <a:pt x="685" y="162"/>
                    <a:pt x="682" y="160"/>
                  </a:cubicBezTo>
                  <a:cubicBezTo>
                    <a:pt x="683" y="159"/>
                    <a:pt x="685" y="158"/>
                    <a:pt x="685" y="156"/>
                  </a:cubicBezTo>
                  <a:cubicBezTo>
                    <a:pt x="685" y="153"/>
                    <a:pt x="683" y="152"/>
                    <a:pt x="683" y="149"/>
                  </a:cubicBezTo>
                  <a:cubicBezTo>
                    <a:pt x="681" y="149"/>
                    <a:pt x="674" y="144"/>
                    <a:pt x="675" y="140"/>
                  </a:cubicBezTo>
                  <a:cubicBezTo>
                    <a:pt x="678" y="135"/>
                    <a:pt x="668" y="133"/>
                    <a:pt x="667" y="127"/>
                  </a:cubicBezTo>
                  <a:cubicBezTo>
                    <a:pt x="667" y="127"/>
                    <a:pt x="665" y="125"/>
                    <a:pt x="664" y="124"/>
                  </a:cubicBezTo>
                  <a:cubicBezTo>
                    <a:pt x="662" y="126"/>
                    <a:pt x="658" y="128"/>
                    <a:pt x="658" y="131"/>
                  </a:cubicBezTo>
                  <a:cubicBezTo>
                    <a:pt x="658" y="134"/>
                    <a:pt x="651" y="143"/>
                    <a:pt x="645" y="143"/>
                  </a:cubicBezTo>
                  <a:cubicBezTo>
                    <a:pt x="641" y="143"/>
                    <a:pt x="641" y="138"/>
                    <a:pt x="638" y="138"/>
                  </a:cubicBezTo>
                  <a:cubicBezTo>
                    <a:pt x="634" y="138"/>
                    <a:pt x="633" y="126"/>
                    <a:pt x="632" y="122"/>
                  </a:cubicBezTo>
                  <a:cubicBezTo>
                    <a:pt x="631" y="115"/>
                    <a:pt x="619" y="120"/>
                    <a:pt x="619" y="112"/>
                  </a:cubicBezTo>
                  <a:cubicBezTo>
                    <a:pt x="612" y="111"/>
                    <a:pt x="611" y="103"/>
                    <a:pt x="605" y="103"/>
                  </a:cubicBezTo>
                  <a:cubicBezTo>
                    <a:pt x="602" y="103"/>
                    <a:pt x="602" y="105"/>
                    <a:pt x="598" y="105"/>
                  </a:cubicBezTo>
                  <a:cubicBezTo>
                    <a:pt x="592" y="105"/>
                    <a:pt x="588" y="101"/>
                    <a:pt x="581" y="101"/>
                  </a:cubicBezTo>
                  <a:cubicBezTo>
                    <a:pt x="578" y="101"/>
                    <a:pt x="575" y="103"/>
                    <a:pt x="575" y="107"/>
                  </a:cubicBezTo>
                  <a:cubicBezTo>
                    <a:pt x="575" y="109"/>
                    <a:pt x="583" y="113"/>
                    <a:pt x="575" y="117"/>
                  </a:cubicBezTo>
                  <a:cubicBezTo>
                    <a:pt x="572" y="119"/>
                    <a:pt x="579" y="124"/>
                    <a:pt x="580" y="127"/>
                  </a:cubicBezTo>
                  <a:cubicBezTo>
                    <a:pt x="581" y="134"/>
                    <a:pt x="574" y="136"/>
                    <a:pt x="571" y="137"/>
                  </a:cubicBezTo>
                  <a:cubicBezTo>
                    <a:pt x="576" y="146"/>
                    <a:pt x="584" y="149"/>
                    <a:pt x="584" y="164"/>
                  </a:cubicBezTo>
                  <a:cubicBezTo>
                    <a:pt x="584" y="168"/>
                    <a:pt x="571" y="178"/>
                    <a:pt x="566" y="179"/>
                  </a:cubicBezTo>
                  <a:cubicBezTo>
                    <a:pt x="574" y="183"/>
                    <a:pt x="571" y="195"/>
                    <a:pt x="574" y="199"/>
                  </a:cubicBezTo>
                  <a:cubicBezTo>
                    <a:pt x="573" y="200"/>
                    <a:pt x="570" y="202"/>
                    <a:pt x="570" y="204"/>
                  </a:cubicBezTo>
                  <a:cubicBezTo>
                    <a:pt x="567" y="204"/>
                    <a:pt x="565" y="209"/>
                    <a:pt x="563" y="207"/>
                  </a:cubicBezTo>
                  <a:cubicBezTo>
                    <a:pt x="558" y="203"/>
                    <a:pt x="550" y="195"/>
                    <a:pt x="550" y="189"/>
                  </a:cubicBezTo>
                  <a:cubicBezTo>
                    <a:pt x="550" y="181"/>
                    <a:pt x="551" y="175"/>
                    <a:pt x="545" y="171"/>
                  </a:cubicBezTo>
                  <a:cubicBezTo>
                    <a:pt x="530" y="171"/>
                    <a:pt x="530" y="171"/>
                    <a:pt x="530" y="171"/>
                  </a:cubicBezTo>
                  <a:cubicBezTo>
                    <a:pt x="521" y="167"/>
                    <a:pt x="512" y="162"/>
                    <a:pt x="502" y="158"/>
                  </a:cubicBezTo>
                  <a:cubicBezTo>
                    <a:pt x="500" y="157"/>
                    <a:pt x="495" y="154"/>
                    <a:pt x="492" y="154"/>
                  </a:cubicBezTo>
                  <a:cubicBezTo>
                    <a:pt x="488" y="154"/>
                    <a:pt x="487" y="157"/>
                    <a:pt x="483" y="157"/>
                  </a:cubicBezTo>
                  <a:cubicBezTo>
                    <a:pt x="483" y="152"/>
                    <a:pt x="480" y="139"/>
                    <a:pt x="475" y="139"/>
                  </a:cubicBezTo>
                  <a:cubicBezTo>
                    <a:pt x="472" y="139"/>
                    <a:pt x="471" y="141"/>
                    <a:pt x="469" y="141"/>
                  </a:cubicBezTo>
                  <a:cubicBezTo>
                    <a:pt x="470" y="139"/>
                    <a:pt x="469" y="138"/>
                    <a:pt x="469" y="131"/>
                  </a:cubicBezTo>
                  <a:cubicBezTo>
                    <a:pt x="469" y="122"/>
                    <a:pt x="472" y="117"/>
                    <a:pt x="477" y="112"/>
                  </a:cubicBezTo>
                  <a:cubicBezTo>
                    <a:pt x="479" y="110"/>
                    <a:pt x="483" y="101"/>
                    <a:pt x="485" y="100"/>
                  </a:cubicBezTo>
                  <a:cubicBezTo>
                    <a:pt x="488" y="99"/>
                    <a:pt x="495" y="101"/>
                    <a:pt x="495" y="96"/>
                  </a:cubicBezTo>
                  <a:cubicBezTo>
                    <a:pt x="495" y="92"/>
                    <a:pt x="486" y="92"/>
                    <a:pt x="483" y="90"/>
                  </a:cubicBezTo>
                  <a:cubicBezTo>
                    <a:pt x="485" y="91"/>
                    <a:pt x="479" y="86"/>
                    <a:pt x="497" y="92"/>
                  </a:cubicBezTo>
                  <a:cubicBezTo>
                    <a:pt x="502" y="93"/>
                    <a:pt x="499" y="87"/>
                    <a:pt x="502" y="87"/>
                  </a:cubicBezTo>
                  <a:cubicBezTo>
                    <a:pt x="502" y="87"/>
                    <a:pt x="504" y="87"/>
                    <a:pt x="507" y="87"/>
                  </a:cubicBezTo>
                  <a:cubicBezTo>
                    <a:pt x="512" y="87"/>
                    <a:pt x="513" y="81"/>
                    <a:pt x="517" y="79"/>
                  </a:cubicBezTo>
                  <a:cubicBezTo>
                    <a:pt x="517" y="75"/>
                    <a:pt x="517" y="75"/>
                    <a:pt x="517" y="75"/>
                  </a:cubicBezTo>
                  <a:cubicBezTo>
                    <a:pt x="509" y="73"/>
                    <a:pt x="503" y="75"/>
                    <a:pt x="500" y="67"/>
                  </a:cubicBezTo>
                  <a:cubicBezTo>
                    <a:pt x="500" y="67"/>
                    <a:pt x="502" y="67"/>
                    <a:pt x="504" y="67"/>
                  </a:cubicBezTo>
                  <a:cubicBezTo>
                    <a:pt x="507" y="71"/>
                    <a:pt x="510" y="73"/>
                    <a:pt x="514" y="73"/>
                  </a:cubicBezTo>
                  <a:cubicBezTo>
                    <a:pt x="518" y="73"/>
                    <a:pt x="524" y="68"/>
                    <a:pt x="524" y="65"/>
                  </a:cubicBezTo>
                  <a:cubicBezTo>
                    <a:pt x="524" y="64"/>
                    <a:pt x="521" y="60"/>
                    <a:pt x="523" y="60"/>
                  </a:cubicBezTo>
                  <a:cubicBezTo>
                    <a:pt x="528" y="60"/>
                    <a:pt x="529" y="65"/>
                    <a:pt x="533" y="65"/>
                  </a:cubicBezTo>
                  <a:cubicBezTo>
                    <a:pt x="535" y="65"/>
                    <a:pt x="536" y="63"/>
                    <a:pt x="540" y="63"/>
                  </a:cubicBezTo>
                  <a:cubicBezTo>
                    <a:pt x="539" y="62"/>
                    <a:pt x="540" y="58"/>
                    <a:pt x="543" y="62"/>
                  </a:cubicBezTo>
                  <a:cubicBezTo>
                    <a:pt x="544" y="64"/>
                    <a:pt x="556" y="54"/>
                    <a:pt x="556" y="51"/>
                  </a:cubicBezTo>
                  <a:cubicBezTo>
                    <a:pt x="556" y="49"/>
                    <a:pt x="551" y="47"/>
                    <a:pt x="551" y="46"/>
                  </a:cubicBezTo>
                  <a:cubicBezTo>
                    <a:pt x="551" y="44"/>
                    <a:pt x="548" y="41"/>
                    <a:pt x="555" y="37"/>
                  </a:cubicBezTo>
                  <a:cubicBezTo>
                    <a:pt x="556" y="35"/>
                    <a:pt x="555" y="35"/>
                    <a:pt x="555" y="31"/>
                  </a:cubicBezTo>
                  <a:cubicBezTo>
                    <a:pt x="548" y="31"/>
                    <a:pt x="549" y="26"/>
                    <a:pt x="540" y="26"/>
                  </a:cubicBezTo>
                  <a:cubicBezTo>
                    <a:pt x="538" y="26"/>
                    <a:pt x="536" y="24"/>
                    <a:pt x="534" y="24"/>
                  </a:cubicBezTo>
                  <a:cubicBezTo>
                    <a:pt x="532" y="24"/>
                    <a:pt x="529" y="26"/>
                    <a:pt x="529" y="29"/>
                  </a:cubicBezTo>
                  <a:cubicBezTo>
                    <a:pt x="529" y="32"/>
                    <a:pt x="532" y="33"/>
                    <a:pt x="532" y="35"/>
                  </a:cubicBezTo>
                  <a:cubicBezTo>
                    <a:pt x="532" y="37"/>
                    <a:pt x="527" y="37"/>
                    <a:pt x="526" y="39"/>
                  </a:cubicBezTo>
                  <a:cubicBezTo>
                    <a:pt x="524" y="43"/>
                    <a:pt x="525" y="46"/>
                    <a:pt x="521" y="50"/>
                  </a:cubicBezTo>
                  <a:cubicBezTo>
                    <a:pt x="516" y="57"/>
                    <a:pt x="509" y="46"/>
                    <a:pt x="509" y="44"/>
                  </a:cubicBezTo>
                  <a:cubicBezTo>
                    <a:pt x="509" y="41"/>
                    <a:pt x="513" y="42"/>
                    <a:pt x="513" y="38"/>
                  </a:cubicBezTo>
                  <a:cubicBezTo>
                    <a:pt x="513" y="37"/>
                    <a:pt x="507" y="30"/>
                    <a:pt x="505" y="30"/>
                  </a:cubicBezTo>
                  <a:cubicBezTo>
                    <a:pt x="498" y="30"/>
                    <a:pt x="503" y="40"/>
                    <a:pt x="496" y="40"/>
                  </a:cubicBezTo>
                  <a:cubicBezTo>
                    <a:pt x="496" y="36"/>
                    <a:pt x="495" y="34"/>
                    <a:pt x="491" y="31"/>
                  </a:cubicBezTo>
                  <a:cubicBezTo>
                    <a:pt x="491" y="30"/>
                    <a:pt x="492" y="29"/>
                    <a:pt x="493" y="29"/>
                  </a:cubicBezTo>
                  <a:cubicBezTo>
                    <a:pt x="489" y="26"/>
                    <a:pt x="484" y="29"/>
                    <a:pt x="482" y="25"/>
                  </a:cubicBezTo>
                  <a:cubicBezTo>
                    <a:pt x="483" y="24"/>
                    <a:pt x="487" y="23"/>
                    <a:pt x="487" y="20"/>
                  </a:cubicBezTo>
                  <a:cubicBezTo>
                    <a:pt x="487" y="15"/>
                    <a:pt x="481" y="16"/>
                    <a:pt x="480" y="12"/>
                  </a:cubicBezTo>
                  <a:cubicBezTo>
                    <a:pt x="480" y="5"/>
                    <a:pt x="475" y="1"/>
                    <a:pt x="466" y="0"/>
                  </a:cubicBezTo>
                  <a:cubicBezTo>
                    <a:pt x="462" y="0"/>
                    <a:pt x="464" y="3"/>
                    <a:pt x="464" y="5"/>
                  </a:cubicBezTo>
                  <a:cubicBezTo>
                    <a:pt x="461" y="6"/>
                    <a:pt x="458" y="5"/>
                    <a:pt x="458" y="9"/>
                  </a:cubicBezTo>
                  <a:cubicBezTo>
                    <a:pt x="458" y="11"/>
                    <a:pt x="460" y="12"/>
                    <a:pt x="460" y="14"/>
                  </a:cubicBezTo>
                  <a:cubicBezTo>
                    <a:pt x="460" y="17"/>
                    <a:pt x="457" y="17"/>
                    <a:pt x="457" y="20"/>
                  </a:cubicBezTo>
                  <a:cubicBezTo>
                    <a:pt x="457" y="27"/>
                    <a:pt x="472" y="23"/>
                    <a:pt x="472" y="30"/>
                  </a:cubicBezTo>
                  <a:cubicBezTo>
                    <a:pt x="472" y="32"/>
                    <a:pt x="470" y="37"/>
                    <a:pt x="470" y="37"/>
                  </a:cubicBezTo>
                  <a:cubicBezTo>
                    <a:pt x="472" y="36"/>
                    <a:pt x="473" y="36"/>
                    <a:pt x="475" y="35"/>
                  </a:cubicBezTo>
                  <a:cubicBezTo>
                    <a:pt x="478" y="44"/>
                    <a:pt x="463" y="40"/>
                    <a:pt x="463" y="51"/>
                  </a:cubicBezTo>
                  <a:cubicBezTo>
                    <a:pt x="456" y="53"/>
                    <a:pt x="461" y="45"/>
                    <a:pt x="460" y="43"/>
                  </a:cubicBezTo>
                  <a:cubicBezTo>
                    <a:pt x="459" y="42"/>
                    <a:pt x="453" y="40"/>
                    <a:pt x="449" y="40"/>
                  </a:cubicBezTo>
                  <a:cubicBezTo>
                    <a:pt x="445" y="40"/>
                    <a:pt x="444" y="43"/>
                    <a:pt x="444" y="47"/>
                  </a:cubicBezTo>
                  <a:cubicBezTo>
                    <a:pt x="440" y="47"/>
                    <a:pt x="437" y="47"/>
                    <a:pt x="424" y="47"/>
                  </a:cubicBezTo>
                  <a:cubicBezTo>
                    <a:pt x="412" y="47"/>
                    <a:pt x="398" y="43"/>
                    <a:pt x="395" y="34"/>
                  </a:cubicBezTo>
                  <a:cubicBezTo>
                    <a:pt x="391" y="35"/>
                    <a:pt x="377" y="35"/>
                    <a:pt x="377" y="40"/>
                  </a:cubicBezTo>
                  <a:cubicBezTo>
                    <a:pt x="377" y="42"/>
                    <a:pt x="378" y="43"/>
                    <a:pt x="380" y="43"/>
                  </a:cubicBezTo>
                  <a:cubicBezTo>
                    <a:pt x="384" y="43"/>
                    <a:pt x="390" y="41"/>
                    <a:pt x="392" y="39"/>
                  </a:cubicBezTo>
                  <a:cubicBezTo>
                    <a:pt x="393" y="46"/>
                    <a:pt x="382" y="40"/>
                    <a:pt x="382" y="48"/>
                  </a:cubicBezTo>
                  <a:cubicBezTo>
                    <a:pt x="382" y="50"/>
                    <a:pt x="384" y="55"/>
                    <a:pt x="383" y="55"/>
                  </a:cubicBezTo>
                  <a:cubicBezTo>
                    <a:pt x="379" y="55"/>
                    <a:pt x="378" y="50"/>
                    <a:pt x="374" y="48"/>
                  </a:cubicBezTo>
                  <a:cubicBezTo>
                    <a:pt x="370" y="47"/>
                    <a:pt x="370" y="47"/>
                    <a:pt x="370" y="47"/>
                  </a:cubicBezTo>
                  <a:cubicBezTo>
                    <a:pt x="365" y="47"/>
                    <a:pt x="361" y="47"/>
                    <a:pt x="356" y="47"/>
                  </a:cubicBezTo>
                  <a:cubicBezTo>
                    <a:pt x="351" y="47"/>
                    <a:pt x="349" y="48"/>
                    <a:pt x="344" y="48"/>
                  </a:cubicBezTo>
                  <a:cubicBezTo>
                    <a:pt x="335" y="49"/>
                    <a:pt x="335" y="45"/>
                    <a:pt x="335" y="45"/>
                  </a:cubicBezTo>
                  <a:cubicBezTo>
                    <a:pt x="335" y="43"/>
                    <a:pt x="341" y="43"/>
                    <a:pt x="343" y="42"/>
                  </a:cubicBezTo>
                  <a:cubicBezTo>
                    <a:pt x="337" y="33"/>
                    <a:pt x="338" y="34"/>
                    <a:pt x="325" y="35"/>
                  </a:cubicBezTo>
                  <a:cubicBezTo>
                    <a:pt x="311" y="36"/>
                    <a:pt x="304" y="25"/>
                    <a:pt x="290" y="25"/>
                  </a:cubicBezTo>
                  <a:cubicBezTo>
                    <a:pt x="286" y="25"/>
                    <a:pt x="284" y="28"/>
                    <a:pt x="281" y="28"/>
                  </a:cubicBezTo>
                  <a:cubicBezTo>
                    <a:pt x="278" y="28"/>
                    <a:pt x="276" y="24"/>
                    <a:pt x="275" y="22"/>
                  </a:cubicBezTo>
                  <a:cubicBezTo>
                    <a:pt x="271" y="23"/>
                    <a:pt x="271" y="28"/>
                    <a:pt x="266" y="28"/>
                  </a:cubicBezTo>
                  <a:cubicBezTo>
                    <a:pt x="262" y="28"/>
                    <a:pt x="256" y="18"/>
                    <a:pt x="254" y="18"/>
                  </a:cubicBezTo>
                  <a:cubicBezTo>
                    <a:pt x="250" y="18"/>
                    <a:pt x="251" y="24"/>
                    <a:pt x="247" y="24"/>
                  </a:cubicBezTo>
                  <a:cubicBezTo>
                    <a:pt x="245" y="24"/>
                    <a:pt x="243" y="23"/>
                    <a:pt x="243" y="21"/>
                  </a:cubicBezTo>
                  <a:cubicBezTo>
                    <a:pt x="236" y="23"/>
                    <a:pt x="233" y="23"/>
                    <a:pt x="227" y="26"/>
                  </a:cubicBezTo>
                  <a:cubicBezTo>
                    <a:pt x="224" y="26"/>
                    <a:pt x="218" y="30"/>
                    <a:pt x="216" y="29"/>
                  </a:cubicBezTo>
                  <a:cubicBezTo>
                    <a:pt x="210" y="23"/>
                    <a:pt x="211" y="30"/>
                    <a:pt x="209" y="30"/>
                  </a:cubicBezTo>
                  <a:cubicBezTo>
                    <a:pt x="195" y="31"/>
                    <a:pt x="205" y="36"/>
                    <a:pt x="203" y="36"/>
                  </a:cubicBezTo>
                  <a:cubicBezTo>
                    <a:pt x="197" y="36"/>
                    <a:pt x="187" y="35"/>
                    <a:pt x="178" y="29"/>
                  </a:cubicBezTo>
                  <a:cubicBezTo>
                    <a:pt x="177" y="29"/>
                    <a:pt x="175" y="27"/>
                    <a:pt x="175" y="26"/>
                  </a:cubicBezTo>
                  <a:cubicBezTo>
                    <a:pt x="173" y="27"/>
                    <a:pt x="173" y="27"/>
                    <a:pt x="173" y="26"/>
                  </a:cubicBezTo>
                  <a:cubicBezTo>
                    <a:pt x="173" y="27"/>
                    <a:pt x="173" y="27"/>
                    <a:pt x="173" y="27"/>
                  </a:cubicBezTo>
                  <a:cubicBezTo>
                    <a:pt x="165" y="25"/>
                    <a:pt x="165" y="22"/>
                    <a:pt x="158" y="22"/>
                  </a:cubicBezTo>
                  <a:cubicBezTo>
                    <a:pt x="154" y="22"/>
                    <a:pt x="151" y="24"/>
                    <a:pt x="147" y="24"/>
                  </a:cubicBezTo>
                  <a:cubicBezTo>
                    <a:pt x="140" y="24"/>
                    <a:pt x="126" y="23"/>
                    <a:pt x="121" y="19"/>
                  </a:cubicBezTo>
                  <a:cubicBezTo>
                    <a:pt x="104" y="19"/>
                    <a:pt x="104" y="19"/>
                    <a:pt x="104" y="19"/>
                  </a:cubicBezTo>
                  <a:cubicBezTo>
                    <a:pt x="100" y="15"/>
                    <a:pt x="100" y="15"/>
                    <a:pt x="97" y="15"/>
                  </a:cubicBezTo>
                  <a:cubicBezTo>
                    <a:pt x="86" y="15"/>
                    <a:pt x="86" y="15"/>
                    <a:pt x="86" y="15"/>
                  </a:cubicBezTo>
                  <a:cubicBezTo>
                    <a:pt x="84" y="11"/>
                    <a:pt x="83" y="13"/>
                    <a:pt x="80" y="12"/>
                  </a:cubicBezTo>
                  <a:cubicBezTo>
                    <a:pt x="79" y="14"/>
                    <a:pt x="77" y="15"/>
                    <a:pt x="75" y="14"/>
                  </a:cubicBezTo>
                  <a:cubicBezTo>
                    <a:pt x="75" y="13"/>
                    <a:pt x="76" y="13"/>
                    <a:pt x="77" y="11"/>
                  </a:cubicBezTo>
                  <a:cubicBezTo>
                    <a:pt x="74" y="10"/>
                    <a:pt x="73" y="8"/>
                    <a:pt x="70" y="8"/>
                  </a:cubicBezTo>
                  <a:cubicBezTo>
                    <a:pt x="66" y="8"/>
                    <a:pt x="64" y="13"/>
                    <a:pt x="60" y="14"/>
                  </a:cubicBezTo>
                  <a:cubicBezTo>
                    <a:pt x="57" y="15"/>
                    <a:pt x="55" y="13"/>
                    <a:pt x="52" y="14"/>
                  </a:cubicBezTo>
                  <a:cubicBezTo>
                    <a:pt x="40" y="18"/>
                    <a:pt x="29" y="27"/>
                    <a:pt x="23" y="35"/>
                  </a:cubicBezTo>
                  <a:cubicBezTo>
                    <a:pt x="10" y="35"/>
                    <a:pt x="10" y="35"/>
                    <a:pt x="10" y="35"/>
                  </a:cubicBezTo>
                  <a:cubicBezTo>
                    <a:pt x="10" y="35"/>
                    <a:pt x="7" y="42"/>
                    <a:pt x="7" y="42"/>
                  </a:cubicBezTo>
                  <a:cubicBezTo>
                    <a:pt x="7" y="43"/>
                    <a:pt x="16" y="46"/>
                    <a:pt x="19" y="47"/>
                  </a:cubicBezTo>
                  <a:cubicBezTo>
                    <a:pt x="21" y="48"/>
                    <a:pt x="24" y="55"/>
                    <a:pt x="25" y="56"/>
                  </a:cubicBezTo>
                  <a:cubicBezTo>
                    <a:pt x="32" y="59"/>
                    <a:pt x="37" y="60"/>
                    <a:pt x="39" y="67"/>
                  </a:cubicBezTo>
                  <a:cubicBezTo>
                    <a:pt x="36" y="68"/>
                    <a:pt x="36" y="68"/>
                    <a:pt x="33" y="68"/>
                  </a:cubicBezTo>
                  <a:cubicBezTo>
                    <a:pt x="28" y="68"/>
                    <a:pt x="24" y="71"/>
                    <a:pt x="24" y="63"/>
                  </a:cubicBezTo>
                  <a:cubicBezTo>
                    <a:pt x="20" y="63"/>
                    <a:pt x="20" y="63"/>
                    <a:pt x="20" y="63"/>
                  </a:cubicBezTo>
                  <a:cubicBezTo>
                    <a:pt x="15" y="67"/>
                    <a:pt x="6" y="69"/>
                    <a:pt x="0" y="73"/>
                  </a:cubicBezTo>
                  <a:cubicBezTo>
                    <a:pt x="1" y="75"/>
                    <a:pt x="3" y="76"/>
                    <a:pt x="7" y="76"/>
                  </a:cubicBezTo>
                  <a:cubicBezTo>
                    <a:pt x="6" y="77"/>
                    <a:pt x="6" y="77"/>
                    <a:pt x="6" y="77"/>
                  </a:cubicBezTo>
                  <a:cubicBezTo>
                    <a:pt x="6" y="79"/>
                    <a:pt x="9" y="79"/>
                    <a:pt x="9" y="83"/>
                  </a:cubicBezTo>
                  <a:cubicBezTo>
                    <a:pt x="11" y="83"/>
                    <a:pt x="16" y="83"/>
                    <a:pt x="21" y="83"/>
                  </a:cubicBezTo>
                  <a:cubicBezTo>
                    <a:pt x="24" y="83"/>
                    <a:pt x="26" y="85"/>
                    <a:pt x="30" y="85"/>
                  </a:cubicBezTo>
                  <a:cubicBezTo>
                    <a:pt x="35" y="85"/>
                    <a:pt x="37" y="82"/>
                    <a:pt x="41" y="82"/>
                  </a:cubicBezTo>
                  <a:cubicBezTo>
                    <a:pt x="42" y="82"/>
                    <a:pt x="41" y="82"/>
                    <a:pt x="45" y="82"/>
                  </a:cubicBezTo>
                  <a:cubicBezTo>
                    <a:pt x="45" y="85"/>
                    <a:pt x="45" y="85"/>
                    <a:pt x="45" y="85"/>
                  </a:cubicBezTo>
                  <a:cubicBezTo>
                    <a:pt x="41" y="85"/>
                    <a:pt x="43" y="84"/>
                    <a:pt x="41" y="86"/>
                  </a:cubicBezTo>
                  <a:cubicBezTo>
                    <a:pt x="41" y="86"/>
                    <a:pt x="44" y="90"/>
                    <a:pt x="44" y="91"/>
                  </a:cubicBezTo>
                  <a:cubicBezTo>
                    <a:pt x="44" y="94"/>
                    <a:pt x="29" y="100"/>
                    <a:pt x="27" y="100"/>
                  </a:cubicBezTo>
                  <a:cubicBezTo>
                    <a:pt x="22" y="100"/>
                    <a:pt x="10" y="106"/>
                    <a:pt x="10" y="113"/>
                  </a:cubicBezTo>
                  <a:cubicBezTo>
                    <a:pt x="10" y="116"/>
                    <a:pt x="17" y="117"/>
                    <a:pt x="19" y="122"/>
                  </a:cubicBezTo>
                  <a:cubicBezTo>
                    <a:pt x="18" y="122"/>
                    <a:pt x="16" y="123"/>
                    <a:pt x="15" y="123"/>
                  </a:cubicBezTo>
                  <a:cubicBezTo>
                    <a:pt x="17" y="125"/>
                    <a:pt x="28" y="133"/>
                    <a:pt x="30" y="133"/>
                  </a:cubicBezTo>
                  <a:cubicBezTo>
                    <a:pt x="31" y="133"/>
                    <a:pt x="33" y="130"/>
                    <a:pt x="35" y="130"/>
                  </a:cubicBezTo>
                  <a:cubicBezTo>
                    <a:pt x="37" y="130"/>
                    <a:pt x="37" y="132"/>
                    <a:pt x="37" y="133"/>
                  </a:cubicBezTo>
                  <a:cubicBezTo>
                    <a:pt x="37" y="135"/>
                    <a:pt x="37" y="135"/>
                    <a:pt x="37" y="138"/>
                  </a:cubicBezTo>
                  <a:cubicBezTo>
                    <a:pt x="37" y="139"/>
                    <a:pt x="38" y="144"/>
                    <a:pt x="39" y="144"/>
                  </a:cubicBezTo>
                  <a:cubicBezTo>
                    <a:pt x="40" y="144"/>
                    <a:pt x="41" y="143"/>
                    <a:pt x="42" y="143"/>
                  </a:cubicBezTo>
                  <a:cubicBezTo>
                    <a:pt x="44" y="143"/>
                    <a:pt x="43" y="143"/>
                    <a:pt x="45" y="143"/>
                  </a:cubicBezTo>
                  <a:cubicBezTo>
                    <a:pt x="45" y="139"/>
                    <a:pt x="45" y="140"/>
                    <a:pt x="45" y="139"/>
                  </a:cubicBezTo>
                  <a:cubicBezTo>
                    <a:pt x="49" y="142"/>
                    <a:pt x="51" y="143"/>
                    <a:pt x="56" y="145"/>
                  </a:cubicBezTo>
                  <a:cubicBezTo>
                    <a:pt x="57" y="143"/>
                    <a:pt x="57" y="142"/>
                    <a:pt x="58" y="140"/>
                  </a:cubicBezTo>
                  <a:cubicBezTo>
                    <a:pt x="60" y="141"/>
                    <a:pt x="61" y="142"/>
                    <a:pt x="64" y="142"/>
                  </a:cubicBezTo>
                  <a:cubicBezTo>
                    <a:pt x="67" y="142"/>
                    <a:pt x="69" y="139"/>
                    <a:pt x="72" y="139"/>
                  </a:cubicBezTo>
                  <a:cubicBezTo>
                    <a:pt x="76" y="139"/>
                    <a:pt x="76" y="139"/>
                    <a:pt x="76" y="139"/>
                  </a:cubicBezTo>
                  <a:cubicBezTo>
                    <a:pt x="70" y="143"/>
                    <a:pt x="70" y="149"/>
                    <a:pt x="65" y="153"/>
                  </a:cubicBezTo>
                  <a:cubicBezTo>
                    <a:pt x="60" y="156"/>
                    <a:pt x="51" y="160"/>
                    <a:pt x="47" y="165"/>
                  </a:cubicBezTo>
                  <a:cubicBezTo>
                    <a:pt x="44" y="169"/>
                    <a:pt x="40" y="166"/>
                    <a:pt x="36" y="169"/>
                  </a:cubicBezTo>
                  <a:cubicBezTo>
                    <a:pt x="34" y="170"/>
                    <a:pt x="32" y="175"/>
                    <a:pt x="29" y="176"/>
                  </a:cubicBezTo>
                  <a:cubicBezTo>
                    <a:pt x="25" y="178"/>
                    <a:pt x="21" y="177"/>
                    <a:pt x="18" y="181"/>
                  </a:cubicBezTo>
                  <a:cubicBezTo>
                    <a:pt x="28" y="184"/>
                    <a:pt x="32" y="174"/>
                    <a:pt x="40" y="173"/>
                  </a:cubicBezTo>
                  <a:cubicBezTo>
                    <a:pt x="47" y="172"/>
                    <a:pt x="55" y="169"/>
                    <a:pt x="58" y="166"/>
                  </a:cubicBezTo>
                  <a:cubicBezTo>
                    <a:pt x="62" y="162"/>
                    <a:pt x="70" y="160"/>
                    <a:pt x="73" y="156"/>
                  </a:cubicBezTo>
                  <a:cubicBezTo>
                    <a:pt x="75" y="153"/>
                    <a:pt x="76" y="151"/>
                    <a:pt x="79" y="150"/>
                  </a:cubicBezTo>
                  <a:cubicBezTo>
                    <a:pt x="84" y="148"/>
                    <a:pt x="89" y="146"/>
                    <a:pt x="89" y="141"/>
                  </a:cubicBezTo>
                  <a:cubicBezTo>
                    <a:pt x="89" y="140"/>
                    <a:pt x="89" y="139"/>
                    <a:pt x="89" y="138"/>
                  </a:cubicBezTo>
                  <a:cubicBezTo>
                    <a:pt x="89" y="130"/>
                    <a:pt x="104" y="119"/>
                    <a:pt x="109" y="119"/>
                  </a:cubicBezTo>
                  <a:cubicBezTo>
                    <a:pt x="110" y="119"/>
                    <a:pt x="110" y="119"/>
                    <a:pt x="112" y="119"/>
                  </a:cubicBezTo>
                  <a:cubicBezTo>
                    <a:pt x="112" y="119"/>
                    <a:pt x="112" y="120"/>
                    <a:pt x="112" y="121"/>
                  </a:cubicBezTo>
                  <a:cubicBezTo>
                    <a:pt x="105" y="123"/>
                    <a:pt x="102" y="126"/>
                    <a:pt x="102" y="131"/>
                  </a:cubicBezTo>
                  <a:cubicBezTo>
                    <a:pt x="102" y="132"/>
                    <a:pt x="101" y="132"/>
                    <a:pt x="102" y="134"/>
                  </a:cubicBezTo>
                  <a:cubicBezTo>
                    <a:pt x="102" y="134"/>
                    <a:pt x="100" y="134"/>
                    <a:pt x="100" y="135"/>
                  </a:cubicBezTo>
                  <a:cubicBezTo>
                    <a:pt x="100" y="136"/>
                    <a:pt x="102" y="137"/>
                    <a:pt x="103" y="137"/>
                  </a:cubicBezTo>
                  <a:cubicBezTo>
                    <a:pt x="108" y="137"/>
                    <a:pt x="122" y="129"/>
                    <a:pt x="125" y="124"/>
                  </a:cubicBezTo>
                  <a:cubicBezTo>
                    <a:pt x="124" y="123"/>
                    <a:pt x="124" y="123"/>
                    <a:pt x="123" y="121"/>
                  </a:cubicBezTo>
                  <a:cubicBezTo>
                    <a:pt x="125" y="120"/>
                    <a:pt x="130" y="118"/>
                    <a:pt x="132" y="117"/>
                  </a:cubicBezTo>
                  <a:cubicBezTo>
                    <a:pt x="136" y="125"/>
                    <a:pt x="146" y="127"/>
                    <a:pt x="154" y="127"/>
                  </a:cubicBezTo>
                  <a:cubicBezTo>
                    <a:pt x="166" y="127"/>
                    <a:pt x="166" y="127"/>
                    <a:pt x="166" y="127"/>
                  </a:cubicBezTo>
                  <a:cubicBezTo>
                    <a:pt x="173" y="131"/>
                    <a:pt x="181" y="132"/>
                    <a:pt x="186" y="136"/>
                  </a:cubicBezTo>
                  <a:cubicBezTo>
                    <a:pt x="189" y="138"/>
                    <a:pt x="192" y="145"/>
                    <a:pt x="197" y="145"/>
                  </a:cubicBezTo>
                  <a:cubicBezTo>
                    <a:pt x="199" y="145"/>
                    <a:pt x="200" y="143"/>
                    <a:pt x="200" y="141"/>
                  </a:cubicBezTo>
                  <a:cubicBezTo>
                    <a:pt x="202" y="143"/>
                    <a:pt x="204" y="145"/>
                    <a:pt x="207" y="145"/>
                  </a:cubicBezTo>
                  <a:cubicBezTo>
                    <a:pt x="208" y="143"/>
                    <a:pt x="210" y="145"/>
                    <a:pt x="211" y="146"/>
                  </a:cubicBezTo>
                  <a:cubicBezTo>
                    <a:pt x="211" y="147"/>
                    <a:pt x="209" y="148"/>
                    <a:pt x="209" y="151"/>
                  </a:cubicBezTo>
                  <a:cubicBezTo>
                    <a:pt x="209" y="153"/>
                    <a:pt x="211" y="155"/>
                    <a:pt x="212" y="155"/>
                  </a:cubicBezTo>
                  <a:cubicBezTo>
                    <a:pt x="215" y="155"/>
                    <a:pt x="213" y="152"/>
                    <a:pt x="217" y="152"/>
                  </a:cubicBezTo>
                  <a:cubicBezTo>
                    <a:pt x="217" y="152"/>
                    <a:pt x="217" y="153"/>
                    <a:pt x="217" y="155"/>
                  </a:cubicBezTo>
                  <a:cubicBezTo>
                    <a:pt x="217" y="156"/>
                    <a:pt x="214" y="157"/>
                    <a:pt x="214" y="158"/>
                  </a:cubicBezTo>
                  <a:cubicBezTo>
                    <a:pt x="214" y="160"/>
                    <a:pt x="215" y="162"/>
                    <a:pt x="218" y="162"/>
                  </a:cubicBezTo>
                  <a:cubicBezTo>
                    <a:pt x="222" y="162"/>
                    <a:pt x="225" y="162"/>
                    <a:pt x="225" y="165"/>
                  </a:cubicBezTo>
                  <a:cubicBezTo>
                    <a:pt x="225" y="167"/>
                    <a:pt x="225" y="167"/>
                    <a:pt x="225" y="169"/>
                  </a:cubicBezTo>
                  <a:cubicBezTo>
                    <a:pt x="225" y="169"/>
                    <a:pt x="225" y="170"/>
                    <a:pt x="226" y="170"/>
                  </a:cubicBezTo>
                  <a:cubicBezTo>
                    <a:pt x="224" y="169"/>
                    <a:pt x="223" y="167"/>
                    <a:pt x="223" y="164"/>
                  </a:cubicBezTo>
                  <a:cubicBezTo>
                    <a:pt x="218" y="163"/>
                    <a:pt x="217" y="163"/>
                    <a:pt x="217" y="168"/>
                  </a:cubicBezTo>
                  <a:cubicBezTo>
                    <a:pt x="220" y="166"/>
                    <a:pt x="218" y="168"/>
                    <a:pt x="222" y="168"/>
                  </a:cubicBezTo>
                  <a:cubicBezTo>
                    <a:pt x="221" y="169"/>
                    <a:pt x="222" y="171"/>
                    <a:pt x="222" y="173"/>
                  </a:cubicBezTo>
                  <a:cubicBezTo>
                    <a:pt x="222" y="173"/>
                    <a:pt x="225" y="178"/>
                    <a:pt x="227" y="178"/>
                  </a:cubicBezTo>
                  <a:cubicBezTo>
                    <a:pt x="228" y="178"/>
                    <a:pt x="228" y="177"/>
                    <a:pt x="228" y="175"/>
                  </a:cubicBezTo>
                  <a:cubicBezTo>
                    <a:pt x="228" y="174"/>
                    <a:pt x="228" y="172"/>
                    <a:pt x="227" y="171"/>
                  </a:cubicBezTo>
                  <a:cubicBezTo>
                    <a:pt x="229" y="173"/>
                    <a:pt x="232" y="175"/>
                    <a:pt x="235" y="175"/>
                  </a:cubicBezTo>
                  <a:cubicBezTo>
                    <a:pt x="236" y="175"/>
                    <a:pt x="236" y="175"/>
                    <a:pt x="238" y="175"/>
                  </a:cubicBezTo>
                  <a:cubicBezTo>
                    <a:pt x="238" y="176"/>
                    <a:pt x="239" y="177"/>
                    <a:pt x="239" y="178"/>
                  </a:cubicBezTo>
                  <a:cubicBezTo>
                    <a:pt x="239" y="181"/>
                    <a:pt x="238" y="187"/>
                    <a:pt x="241" y="188"/>
                  </a:cubicBezTo>
                  <a:cubicBezTo>
                    <a:pt x="243" y="189"/>
                    <a:pt x="245" y="189"/>
                    <a:pt x="246" y="190"/>
                  </a:cubicBezTo>
                  <a:cubicBezTo>
                    <a:pt x="248" y="192"/>
                    <a:pt x="246" y="195"/>
                    <a:pt x="249" y="197"/>
                  </a:cubicBezTo>
                  <a:cubicBezTo>
                    <a:pt x="249" y="197"/>
                    <a:pt x="255" y="201"/>
                    <a:pt x="255" y="201"/>
                  </a:cubicBezTo>
                  <a:cubicBezTo>
                    <a:pt x="256" y="206"/>
                    <a:pt x="257" y="213"/>
                    <a:pt x="265" y="213"/>
                  </a:cubicBezTo>
                  <a:cubicBezTo>
                    <a:pt x="266" y="217"/>
                    <a:pt x="274" y="214"/>
                    <a:pt x="276" y="220"/>
                  </a:cubicBezTo>
                  <a:cubicBezTo>
                    <a:pt x="276" y="222"/>
                    <a:pt x="282" y="223"/>
                    <a:pt x="284" y="225"/>
                  </a:cubicBezTo>
                  <a:cubicBezTo>
                    <a:pt x="285" y="226"/>
                    <a:pt x="286" y="227"/>
                    <a:pt x="287" y="227"/>
                  </a:cubicBezTo>
                  <a:cubicBezTo>
                    <a:pt x="287" y="227"/>
                    <a:pt x="287" y="227"/>
                    <a:pt x="287" y="227"/>
                  </a:cubicBezTo>
                  <a:cubicBezTo>
                    <a:pt x="288" y="227"/>
                    <a:pt x="290" y="230"/>
                    <a:pt x="290" y="232"/>
                  </a:cubicBezTo>
                  <a:cubicBezTo>
                    <a:pt x="290" y="234"/>
                    <a:pt x="288" y="237"/>
                    <a:pt x="286" y="238"/>
                  </a:cubicBezTo>
                  <a:cubicBezTo>
                    <a:pt x="285" y="236"/>
                    <a:pt x="283" y="234"/>
                    <a:pt x="280" y="234"/>
                  </a:cubicBezTo>
                  <a:cubicBezTo>
                    <a:pt x="279" y="234"/>
                    <a:pt x="276" y="234"/>
                    <a:pt x="276" y="236"/>
                  </a:cubicBezTo>
                  <a:cubicBezTo>
                    <a:pt x="276" y="241"/>
                    <a:pt x="282" y="243"/>
                    <a:pt x="282" y="248"/>
                  </a:cubicBezTo>
                  <a:cubicBezTo>
                    <a:pt x="282" y="255"/>
                    <a:pt x="276" y="267"/>
                    <a:pt x="278" y="273"/>
                  </a:cubicBezTo>
                  <a:cubicBezTo>
                    <a:pt x="280" y="279"/>
                    <a:pt x="278" y="287"/>
                    <a:pt x="281" y="292"/>
                  </a:cubicBezTo>
                  <a:cubicBezTo>
                    <a:pt x="279" y="293"/>
                    <a:pt x="277" y="294"/>
                    <a:pt x="278" y="296"/>
                  </a:cubicBezTo>
                  <a:cubicBezTo>
                    <a:pt x="282" y="303"/>
                    <a:pt x="287" y="313"/>
                    <a:pt x="292" y="314"/>
                  </a:cubicBezTo>
                  <a:cubicBezTo>
                    <a:pt x="291" y="323"/>
                    <a:pt x="297" y="326"/>
                    <a:pt x="300" y="334"/>
                  </a:cubicBezTo>
                  <a:cubicBezTo>
                    <a:pt x="301" y="335"/>
                    <a:pt x="300" y="339"/>
                    <a:pt x="302" y="339"/>
                  </a:cubicBezTo>
                  <a:cubicBezTo>
                    <a:pt x="310" y="343"/>
                    <a:pt x="322" y="347"/>
                    <a:pt x="325" y="355"/>
                  </a:cubicBezTo>
                  <a:cubicBezTo>
                    <a:pt x="325" y="355"/>
                    <a:pt x="325" y="355"/>
                    <a:pt x="325" y="355"/>
                  </a:cubicBezTo>
                  <a:cubicBezTo>
                    <a:pt x="325" y="360"/>
                    <a:pt x="328" y="362"/>
                    <a:pt x="331" y="366"/>
                  </a:cubicBezTo>
                  <a:cubicBezTo>
                    <a:pt x="332" y="368"/>
                    <a:pt x="332" y="375"/>
                    <a:pt x="334" y="376"/>
                  </a:cubicBezTo>
                  <a:cubicBezTo>
                    <a:pt x="338" y="379"/>
                    <a:pt x="342" y="384"/>
                    <a:pt x="345" y="389"/>
                  </a:cubicBezTo>
                  <a:cubicBezTo>
                    <a:pt x="347" y="391"/>
                    <a:pt x="342" y="391"/>
                    <a:pt x="341" y="391"/>
                  </a:cubicBezTo>
                  <a:cubicBezTo>
                    <a:pt x="343" y="394"/>
                    <a:pt x="348" y="393"/>
                    <a:pt x="351" y="396"/>
                  </a:cubicBezTo>
                  <a:cubicBezTo>
                    <a:pt x="353" y="399"/>
                    <a:pt x="357" y="401"/>
                    <a:pt x="357" y="404"/>
                  </a:cubicBezTo>
                  <a:cubicBezTo>
                    <a:pt x="357" y="410"/>
                    <a:pt x="357" y="410"/>
                    <a:pt x="357" y="410"/>
                  </a:cubicBezTo>
                  <a:cubicBezTo>
                    <a:pt x="357" y="411"/>
                    <a:pt x="358" y="411"/>
                    <a:pt x="360" y="412"/>
                  </a:cubicBezTo>
                  <a:cubicBezTo>
                    <a:pt x="362" y="413"/>
                    <a:pt x="365" y="419"/>
                    <a:pt x="369" y="419"/>
                  </a:cubicBezTo>
                  <a:cubicBezTo>
                    <a:pt x="369" y="420"/>
                    <a:pt x="372" y="423"/>
                    <a:pt x="372" y="423"/>
                  </a:cubicBezTo>
                  <a:cubicBezTo>
                    <a:pt x="373" y="423"/>
                    <a:pt x="374" y="421"/>
                    <a:pt x="374" y="420"/>
                  </a:cubicBezTo>
                  <a:cubicBezTo>
                    <a:pt x="374" y="418"/>
                    <a:pt x="371" y="414"/>
                    <a:pt x="370" y="416"/>
                  </a:cubicBezTo>
                  <a:cubicBezTo>
                    <a:pt x="365" y="413"/>
                    <a:pt x="364" y="408"/>
                    <a:pt x="362" y="402"/>
                  </a:cubicBezTo>
                  <a:cubicBezTo>
                    <a:pt x="361" y="397"/>
                    <a:pt x="356" y="395"/>
                    <a:pt x="355" y="390"/>
                  </a:cubicBezTo>
                  <a:cubicBezTo>
                    <a:pt x="353" y="386"/>
                    <a:pt x="353" y="384"/>
                    <a:pt x="350" y="380"/>
                  </a:cubicBezTo>
                  <a:cubicBezTo>
                    <a:pt x="348" y="378"/>
                    <a:pt x="345" y="378"/>
                    <a:pt x="343" y="375"/>
                  </a:cubicBezTo>
                  <a:cubicBezTo>
                    <a:pt x="341" y="371"/>
                    <a:pt x="339" y="368"/>
                    <a:pt x="339" y="363"/>
                  </a:cubicBezTo>
                  <a:cubicBezTo>
                    <a:pt x="339" y="362"/>
                    <a:pt x="339" y="361"/>
                    <a:pt x="339" y="360"/>
                  </a:cubicBezTo>
                  <a:cubicBezTo>
                    <a:pt x="342" y="363"/>
                    <a:pt x="346" y="363"/>
                    <a:pt x="350" y="365"/>
                  </a:cubicBezTo>
                  <a:cubicBezTo>
                    <a:pt x="352" y="366"/>
                    <a:pt x="351" y="371"/>
                    <a:pt x="353" y="373"/>
                  </a:cubicBezTo>
                  <a:cubicBezTo>
                    <a:pt x="355" y="375"/>
                    <a:pt x="355" y="379"/>
                    <a:pt x="357" y="381"/>
                  </a:cubicBezTo>
                  <a:cubicBezTo>
                    <a:pt x="359" y="383"/>
                    <a:pt x="361" y="386"/>
                    <a:pt x="364" y="389"/>
                  </a:cubicBezTo>
                  <a:cubicBezTo>
                    <a:pt x="365" y="388"/>
                    <a:pt x="365" y="388"/>
                    <a:pt x="367" y="389"/>
                  </a:cubicBezTo>
                  <a:cubicBezTo>
                    <a:pt x="367" y="394"/>
                    <a:pt x="374" y="394"/>
                    <a:pt x="376" y="398"/>
                  </a:cubicBezTo>
                  <a:cubicBezTo>
                    <a:pt x="377" y="401"/>
                    <a:pt x="375" y="403"/>
                    <a:pt x="377" y="405"/>
                  </a:cubicBezTo>
                  <a:cubicBezTo>
                    <a:pt x="380" y="407"/>
                    <a:pt x="383" y="408"/>
                    <a:pt x="385" y="411"/>
                  </a:cubicBezTo>
                  <a:cubicBezTo>
                    <a:pt x="390" y="415"/>
                    <a:pt x="398" y="422"/>
                    <a:pt x="401" y="430"/>
                  </a:cubicBezTo>
                  <a:cubicBezTo>
                    <a:pt x="401" y="432"/>
                    <a:pt x="403" y="433"/>
                    <a:pt x="403" y="435"/>
                  </a:cubicBezTo>
                  <a:cubicBezTo>
                    <a:pt x="403" y="438"/>
                    <a:pt x="401" y="439"/>
                    <a:pt x="401" y="442"/>
                  </a:cubicBezTo>
                  <a:cubicBezTo>
                    <a:pt x="401" y="444"/>
                    <a:pt x="402" y="446"/>
                    <a:pt x="404" y="446"/>
                  </a:cubicBezTo>
                  <a:cubicBezTo>
                    <a:pt x="405" y="449"/>
                    <a:pt x="412" y="451"/>
                    <a:pt x="415" y="454"/>
                  </a:cubicBezTo>
                  <a:cubicBezTo>
                    <a:pt x="415" y="454"/>
                    <a:pt x="416" y="454"/>
                    <a:pt x="417" y="455"/>
                  </a:cubicBezTo>
                  <a:cubicBezTo>
                    <a:pt x="420" y="457"/>
                    <a:pt x="422" y="456"/>
                    <a:pt x="425" y="457"/>
                  </a:cubicBezTo>
                  <a:cubicBezTo>
                    <a:pt x="428" y="459"/>
                    <a:pt x="429" y="462"/>
                    <a:pt x="432" y="463"/>
                  </a:cubicBezTo>
                  <a:cubicBezTo>
                    <a:pt x="434" y="463"/>
                    <a:pt x="436" y="462"/>
                    <a:pt x="438" y="463"/>
                  </a:cubicBezTo>
                  <a:cubicBezTo>
                    <a:pt x="441" y="464"/>
                    <a:pt x="448" y="470"/>
                    <a:pt x="451" y="470"/>
                  </a:cubicBezTo>
                  <a:cubicBezTo>
                    <a:pt x="453" y="470"/>
                    <a:pt x="454" y="469"/>
                    <a:pt x="456" y="470"/>
                  </a:cubicBezTo>
                  <a:cubicBezTo>
                    <a:pt x="457" y="471"/>
                    <a:pt x="459" y="472"/>
                    <a:pt x="461" y="472"/>
                  </a:cubicBezTo>
                  <a:cubicBezTo>
                    <a:pt x="465" y="472"/>
                    <a:pt x="465" y="468"/>
                    <a:pt x="469" y="468"/>
                  </a:cubicBezTo>
                  <a:cubicBezTo>
                    <a:pt x="471" y="468"/>
                    <a:pt x="472" y="467"/>
                    <a:pt x="474" y="471"/>
                  </a:cubicBezTo>
                  <a:cubicBezTo>
                    <a:pt x="476" y="471"/>
                    <a:pt x="476" y="471"/>
                    <a:pt x="476" y="471"/>
                  </a:cubicBezTo>
                  <a:cubicBezTo>
                    <a:pt x="482" y="471"/>
                    <a:pt x="483" y="478"/>
                    <a:pt x="490" y="482"/>
                  </a:cubicBezTo>
                  <a:cubicBezTo>
                    <a:pt x="494" y="484"/>
                    <a:pt x="497" y="483"/>
                    <a:pt x="502" y="485"/>
                  </a:cubicBezTo>
                  <a:cubicBezTo>
                    <a:pt x="505" y="486"/>
                    <a:pt x="507" y="488"/>
                    <a:pt x="511" y="488"/>
                  </a:cubicBezTo>
                  <a:cubicBezTo>
                    <a:pt x="513" y="488"/>
                    <a:pt x="514" y="487"/>
                    <a:pt x="516" y="487"/>
                  </a:cubicBezTo>
                  <a:cubicBezTo>
                    <a:pt x="516" y="487"/>
                    <a:pt x="516" y="487"/>
                    <a:pt x="517" y="487"/>
                  </a:cubicBezTo>
                  <a:cubicBezTo>
                    <a:pt x="518" y="491"/>
                    <a:pt x="522" y="494"/>
                    <a:pt x="526" y="498"/>
                  </a:cubicBezTo>
                  <a:cubicBezTo>
                    <a:pt x="527" y="499"/>
                    <a:pt x="528" y="500"/>
                    <a:pt x="529" y="502"/>
                  </a:cubicBezTo>
                  <a:cubicBezTo>
                    <a:pt x="530" y="505"/>
                    <a:pt x="528" y="507"/>
                    <a:pt x="531" y="511"/>
                  </a:cubicBezTo>
                  <a:cubicBezTo>
                    <a:pt x="533" y="511"/>
                    <a:pt x="533" y="511"/>
                    <a:pt x="533" y="511"/>
                  </a:cubicBezTo>
                  <a:cubicBezTo>
                    <a:pt x="533" y="511"/>
                    <a:pt x="533" y="510"/>
                    <a:pt x="533" y="509"/>
                  </a:cubicBezTo>
                  <a:cubicBezTo>
                    <a:pt x="533" y="509"/>
                    <a:pt x="541" y="514"/>
                    <a:pt x="542" y="515"/>
                  </a:cubicBezTo>
                  <a:cubicBezTo>
                    <a:pt x="543" y="517"/>
                    <a:pt x="543" y="519"/>
                    <a:pt x="546" y="520"/>
                  </a:cubicBezTo>
                  <a:cubicBezTo>
                    <a:pt x="546" y="520"/>
                    <a:pt x="547" y="521"/>
                    <a:pt x="547" y="521"/>
                  </a:cubicBezTo>
                  <a:cubicBezTo>
                    <a:pt x="549" y="521"/>
                    <a:pt x="552" y="520"/>
                    <a:pt x="554" y="521"/>
                  </a:cubicBezTo>
                  <a:cubicBezTo>
                    <a:pt x="556" y="523"/>
                    <a:pt x="558" y="527"/>
                    <a:pt x="562" y="527"/>
                  </a:cubicBezTo>
                  <a:cubicBezTo>
                    <a:pt x="563" y="527"/>
                    <a:pt x="565" y="526"/>
                    <a:pt x="565" y="524"/>
                  </a:cubicBezTo>
                  <a:cubicBezTo>
                    <a:pt x="565" y="524"/>
                    <a:pt x="563" y="523"/>
                    <a:pt x="563" y="522"/>
                  </a:cubicBezTo>
                  <a:cubicBezTo>
                    <a:pt x="563" y="520"/>
                    <a:pt x="570" y="516"/>
                    <a:pt x="571" y="516"/>
                  </a:cubicBezTo>
                  <a:cubicBezTo>
                    <a:pt x="574" y="516"/>
                    <a:pt x="574" y="519"/>
                    <a:pt x="577" y="520"/>
                  </a:cubicBezTo>
                  <a:cubicBezTo>
                    <a:pt x="576" y="521"/>
                    <a:pt x="575" y="521"/>
                    <a:pt x="575" y="522"/>
                  </a:cubicBezTo>
                  <a:cubicBezTo>
                    <a:pt x="575" y="523"/>
                    <a:pt x="578" y="524"/>
                    <a:pt x="578" y="524"/>
                  </a:cubicBezTo>
                  <a:cubicBezTo>
                    <a:pt x="578" y="524"/>
                    <a:pt x="578" y="524"/>
                    <a:pt x="579" y="524"/>
                  </a:cubicBezTo>
                  <a:cubicBezTo>
                    <a:pt x="578" y="524"/>
                    <a:pt x="578" y="525"/>
                    <a:pt x="578" y="525"/>
                  </a:cubicBezTo>
                  <a:cubicBezTo>
                    <a:pt x="578" y="529"/>
                    <a:pt x="582" y="529"/>
                    <a:pt x="582" y="533"/>
                  </a:cubicBezTo>
                  <a:cubicBezTo>
                    <a:pt x="582" y="536"/>
                    <a:pt x="580" y="537"/>
                    <a:pt x="580" y="539"/>
                  </a:cubicBezTo>
                  <a:cubicBezTo>
                    <a:pt x="580" y="541"/>
                    <a:pt x="581" y="542"/>
                    <a:pt x="581" y="544"/>
                  </a:cubicBezTo>
                  <a:cubicBezTo>
                    <a:pt x="581" y="545"/>
                    <a:pt x="581" y="545"/>
                    <a:pt x="581" y="545"/>
                  </a:cubicBezTo>
                  <a:cubicBezTo>
                    <a:pt x="581" y="547"/>
                    <a:pt x="581" y="547"/>
                    <a:pt x="581" y="547"/>
                  </a:cubicBezTo>
                  <a:cubicBezTo>
                    <a:pt x="581" y="548"/>
                    <a:pt x="582" y="549"/>
                    <a:pt x="583" y="549"/>
                  </a:cubicBezTo>
                  <a:cubicBezTo>
                    <a:pt x="582" y="556"/>
                    <a:pt x="576" y="554"/>
                    <a:pt x="574" y="559"/>
                  </a:cubicBezTo>
                  <a:cubicBezTo>
                    <a:pt x="572" y="563"/>
                    <a:pt x="571" y="569"/>
                    <a:pt x="564" y="569"/>
                  </a:cubicBezTo>
                  <a:cubicBezTo>
                    <a:pt x="565" y="579"/>
                    <a:pt x="560" y="578"/>
                    <a:pt x="560" y="583"/>
                  </a:cubicBezTo>
                  <a:cubicBezTo>
                    <a:pt x="560" y="586"/>
                    <a:pt x="560" y="591"/>
                    <a:pt x="563" y="591"/>
                  </a:cubicBezTo>
                  <a:cubicBezTo>
                    <a:pt x="565" y="591"/>
                    <a:pt x="565" y="590"/>
                    <a:pt x="567" y="591"/>
                  </a:cubicBezTo>
                  <a:cubicBezTo>
                    <a:pt x="566" y="595"/>
                    <a:pt x="562" y="595"/>
                    <a:pt x="560" y="599"/>
                  </a:cubicBezTo>
                  <a:cubicBezTo>
                    <a:pt x="559" y="600"/>
                    <a:pt x="557" y="603"/>
                    <a:pt x="557" y="606"/>
                  </a:cubicBezTo>
                  <a:cubicBezTo>
                    <a:pt x="557" y="610"/>
                    <a:pt x="560" y="614"/>
                    <a:pt x="563" y="617"/>
                  </a:cubicBezTo>
                  <a:cubicBezTo>
                    <a:pt x="564" y="618"/>
                    <a:pt x="566" y="617"/>
                    <a:pt x="566" y="619"/>
                  </a:cubicBezTo>
                  <a:cubicBezTo>
                    <a:pt x="567" y="620"/>
                    <a:pt x="567" y="623"/>
                    <a:pt x="569" y="625"/>
                  </a:cubicBezTo>
                  <a:cubicBezTo>
                    <a:pt x="570" y="626"/>
                    <a:pt x="571" y="625"/>
                    <a:pt x="572" y="627"/>
                  </a:cubicBezTo>
                  <a:cubicBezTo>
                    <a:pt x="574" y="631"/>
                    <a:pt x="575" y="634"/>
                    <a:pt x="577" y="639"/>
                  </a:cubicBezTo>
                  <a:cubicBezTo>
                    <a:pt x="579" y="644"/>
                    <a:pt x="583" y="648"/>
                    <a:pt x="585" y="654"/>
                  </a:cubicBezTo>
                  <a:cubicBezTo>
                    <a:pt x="586" y="657"/>
                    <a:pt x="589" y="659"/>
                    <a:pt x="589" y="662"/>
                  </a:cubicBezTo>
                  <a:cubicBezTo>
                    <a:pt x="589" y="665"/>
                    <a:pt x="588" y="667"/>
                    <a:pt x="590" y="669"/>
                  </a:cubicBezTo>
                  <a:cubicBezTo>
                    <a:pt x="594" y="673"/>
                    <a:pt x="597" y="676"/>
                    <a:pt x="604" y="678"/>
                  </a:cubicBezTo>
                  <a:cubicBezTo>
                    <a:pt x="607" y="679"/>
                    <a:pt x="608" y="680"/>
                    <a:pt x="611" y="683"/>
                  </a:cubicBezTo>
                  <a:cubicBezTo>
                    <a:pt x="614" y="685"/>
                    <a:pt x="616" y="685"/>
                    <a:pt x="619" y="687"/>
                  </a:cubicBezTo>
                  <a:cubicBezTo>
                    <a:pt x="623" y="689"/>
                    <a:pt x="627" y="692"/>
                    <a:pt x="629" y="698"/>
                  </a:cubicBezTo>
                  <a:cubicBezTo>
                    <a:pt x="630" y="700"/>
                    <a:pt x="631" y="713"/>
                    <a:pt x="631" y="716"/>
                  </a:cubicBezTo>
                  <a:cubicBezTo>
                    <a:pt x="631" y="719"/>
                    <a:pt x="629" y="725"/>
                    <a:pt x="629" y="729"/>
                  </a:cubicBezTo>
                  <a:cubicBezTo>
                    <a:pt x="629" y="731"/>
                    <a:pt x="629" y="731"/>
                    <a:pt x="629" y="739"/>
                  </a:cubicBezTo>
                  <a:cubicBezTo>
                    <a:pt x="629" y="741"/>
                    <a:pt x="629" y="745"/>
                    <a:pt x="629" y="746"/>
                  </a:cubicBezTo>
                  <a:cubicBezTo>
                    <a:pt x="629" y="747"/>
                    <a:pt x="629" y="748"/>
                    <a:pt x="629" y="749"/>
                  </a:cubicBezTo>
                  <a:cubicBezTo>
                    <a:pt x="629" y="756"/>
                    <a:pt x="623" y="762"/>
                    <a:pt x="623" y="771"/>
                  </a:cubicBezTo>
                  <a:cubicBezTo>
                    <a:pt x="623" y="774"/>
                    <a:pt x="620" y="777"/>
                    <a:pt x="621" y="781"/>
                  </a:cubicBezTo>
                  <a:cubicBezTo>
                    <a:pt x="621" y="798"/>
                    <a:pt x="621" y="798"/>
                    <a:pt x="621" y="798"/>
                  </a:cubicBezTo>
                  <a:cubicBezTo>
                    <a:pt x="620" y="804"/>
                    <a:pt x="620" y="808"/>
                    <a:pt x="618" y="813"/>
                  </a:cubicBezTo>
                  <a:cubicBezTo>
                    <a:pt x="618" y="814"/>
                    <a:pt x="617" y="814"/>
                    <a:pt x="616" y="814"/>
                  </a:cubicBezTo>
                  <a:cubicBezTo>
                    <a:pt x="615" y="816"/>
                    <a:pt x="615" y="819"/>
                    <a:pt x="614" y="821"/>
                  </a:cubicBezTo>
                  <a:cubicBezTo>
                    <a:pt x="612" y="824"/>
                    <a:pt x="609" y="829"/>
                    <a:pt x="609" y="834"/>
                  </a:cubicBezTo>
                  <a:cubicBezTo>
                    <a:pt x="609" y="836"/>
                    <a:pt x="609" y="842"/>
                    <a:pt x="610" y="842"/>
                  </a:cubicBezTo>
                  <a:cubicBezTo>
                    <a:pt x="610" y="842"/>
                    <a:pt x="611" y="843"/>
                    <a:pt x="611" y="845"/>
                  </a:cubicBezTo>
                  <a:cubicBezTo>
                    <a:pt x="611" y="846"/>
                    <a:pt x="610" y="846"/>
                    <a:pt x="609" y="846"/>
                  </a:cubicBezTo>
                  <a:cubicBezTo>
                    <a:pt x="608" y="850"/>
                    <a:pt x="606" y="852"/>
                    <a:pt x="606" y="856"/>
                  </a:cubicBezTo>
                  <a:cubicBezTo>
                    <a:pt x="606" y="859"/>
                    <a:pt x="608" y="864"/>
                    <a:pt x="610" y="864"/>
                  </a:cubicBezTo>
                  <a:cubicBezTo>
                    <a:pt x="611" y="864"/>
                    <a:pt x="612" y="862"/>
                    <a:pt x="614" y="862"/>
                  </a:cubicBezTo>
                  <a:cubicBezTo>
                    <a:pt x="615" y="861"/>
                    <a:pt x="613" y="862"/>
                    <a:pt x="617" y="862"/>
                  </a:cubicBezTo>
                  <a:cubicBezTo>
                    <a:pt x="617" y="865"/>
                    <a:pt x="617" y="865"/>
                    <a:pt x="617" y="865"/>
                  </a:cubicBezTo>
                  <a:cubicBezTo>
                    <a:pt x="609" y="899"/>
                    <a:pt x="609" y="899"/>
                    <a:pt x="609" y="899"/>
                  </a:cubicBezTo>
                  <a:cubicBezTo>
                    <a:pt x="605" y="899"/>
                    <a:pt x="606" y="893"/>
                    <a:pt x="602" y="893"/>
                  </a:cubicBezTo>
                  <a:cubicBezTo>
                    <a:pt x="601" y="893"/>
                    <a:pt x="600" y="895"/>
                    <a:pt x="600" y="895"/>
                  </a:cubicBezTo>
                  <a:cubicBezTo>
                    <a:pt x="601" y="895"/>
                    <a:pt x="601" y="895"/>
                    <a:pt x="601" y="895"/>
                  </a:cubicBezTo>
                  <a:cubicBezTo>
                    <a:pt x="601" y="899"/>
                    <a:pt x="601" y="899"/>
                    <a:pt x="601" y="899"/>
                  </a:cubicBezTo>
                  <a:cubicBezTo>
                    <a:pt x="601" y="902"/>
                    <a:pt x="603" y="905"/>
                    <a:pt x="603" y="907"/>
                  </a:cubicBezTo>
                  <a:cubicBezTo>
                    <a:pt x="603" y="911"/>
                    <a:pt x="598" y="912"/>
                    <a:pt x="598" y="916"/>
                  </a:cubicBezTo>
                  <a:cubicBezTo>
                    <a:pt x="598" y="920"/>
                    <a:pt x="601" y="928"/>
                    <a:pt x="601" y="933"/>
                  </a:cubicBezTo>
                  <a:cubicBezTo>
                    <a:pt x="601" y="934"/>
                    <a:pt x="601" y="935"/>
                    <a:pt x="601" y="936"/>
                  </a:cubicBezTo>
                  <a:cubicBezTo>
                    <a:pt x="601" y="941"/>
                    <a:pt x="607" y="940"/>
                    <a:pt x="607" y="946"/>
                  </a:cubicBezTo>
                  <a:cubicBezTo>
                    <a:pt x="607" y="947"/>
                    <a:pt x="606" y="948"/>
                    <a:pt x="605" y="950"/>
                  </a:cubicBezTo>
                  <a:cubicBezTo>
                    <a:pt x="606" y="950"/>
                    <a:pt x="606" y="950"/>
                    <a:pt x="607" y="951"/>
                  </a:cubicBezTo>
                  <a:cubicBezTo>
                    <a:pt x="607" y="953"/>
                    <a:pt x="603" y="953"/>
                    <a:pt x="603" y="955"/>
                  </a:cubicBezTo>
                  <a:cubicBezTo>
                    <a:pt x="603" y="955"/>
                    <a:pt x="604" y="956"/>
                    <a:pt x="605" y="957"/>
                  </a:cubicBezTo>
                  <a:cubicBezTo>
                    <a:pt x="608" y="960"/>
                    <a:pt x="610" y="964"/>
                    <a:pt x="616" y="964"/>
                  </a:cubicBezTo>
                  <a:cubicBezTo>
                    <a:pt x="616" y="965"/>
                    <a:pt x="617" y="967"/>
                    <a:pt x="618" y="967"/>
                  </a:cubicBezTo>
                  <a:cubicBezTo>
                    <a:pt x="620" y="967"/>
                    <a:pt x="621" y="967"/>
                    <a:pt x="623" y="967"/>
                  </a:cubicBezTo>
                  <a:cubicBezTo>
                    <a:pt x="623" y="971"/>
                    <a:pt x="628" y="971"/>
                    <a:pt x="631" y="972"/>
                  </a:cubicBezTo>
                  <a:cubicBezTo>
                    <a:pt x="635" y="973"/>
                    <a:pt x="633" y="979"/>
                    <a:pt x="638" y="979"/>
                  </a:cubicBezTo>
                  <a:cubicBezTo>
                    <a:pt x="640" y="979"/>
                    <a:pt x="642" y="979"/>
                    <a:pt x="645" y="979"/>
                  </a:cubicBezTo>
                  <a:cubicBezTo>
                    <a:pt x="645" y="979"/>
                    <a:pt x="646" y="979"/>
                    <a:pt x="647" y="979"/>
                  </a:cubicBezTo>
                  <a:cubicBezTo>
                    <a:pt x="648" y="979"/>
                    <a:pt x="648" y="979"/>
                    <a:pt x="649" y="979"/>
                  </a:cubicBezTo>
                  <a:cubicBezTo>
                    <a:pt x="651" y="979"/>
                    <a:pt x="657" y="974"/>
                    <a:pt x="660" y="974"/>
                  </a:cubicBezTo>
                  <a:cubicBezTo>
                    <a:pt x="662" y="974"/>
                    <a:pt x="663" y="974"/>
                    <a:pt x="664" y="973"/>
                  </a:cubicBezTo>
                  <a:cubicBezTo>
                    <a:pt x="658" y="970"/>
                    <a:pt x="652" y="968"/>
                    <a:pt x="647" y="963"/>
                  </a:cubicBezTo>
                  <a:cubicBezTo>
                    <a:pt x="644" y="960"/>
                    <a:pt x="644" y="949"/>
                    <a:pt x="640" y="947"/>
                  </a:cubicBezTo>
                  <a:cubicBezTo>
                    <a:pt x="639" y="947"/>
                    <a:pt x="637" y="944"/>
                    <a:pt x="637" y="942"/>
                  </a:cubicBezTo>
                  <a:cubicBezTo>
                    <a:pt x="637" y="937"/>
                    <a:pt x="638" y="934"/>
                    <a:pt x="640" y="931"/>
                  </a:cubicBezTo>
                  <a:cubicBezTo>
                    <a:pt x="643" y="929"/>
                    <a:pt x="646" y="931"/>
                    <a:pt x="648" y="928"/>
                  </a:cubicBezTo>
                  <a:cubicBezTo>
                    <a:pt x="649" y="925"/>
                    <a:pt x="648" y="922"/>
                    <a:pt x="650" y="920"/>
                  </a:cubicBezTo>
                  <a:cubicBezTo>
                    <a:pt x="653" y="917"/>
                    <a:pt x="659" y="916"/>
                    <a:pt x="659" y="910"/>
                  </a:cubicBezTo>
                  <a:cubicBezTo>
                    <a:pt x="659" y="903"/>
                    <a:pt x="649" y="906"/>
                    <a:pt x="649" y="897"/>
                  </a:cubicBezTo>
                  <a:cubicBezTo>
                    <a:pt x="649" y="893"/>
                    <a:pt x="652" y="890"/>
                    <a:pt x="656" y="889"/>
                  </a:cubicBezTo>
                  <a:cubicBezTo>
                    <a:pt x="657" y="889"/>
                    <a:pt x="661" y="889"/>
                    <a:pt x="662" y="886"/>
                  </a:cubicBezTo>
                  <a:cubicBezTo>
                    <a:pt x="663" y="880"/>
                    <a:pt x="663" y="876"/>
                    <a:pt x="667" y="872"/>
                  </a:cubicBezTo>
                  <a:cubicBezTo>
                    <a:pt x="666" y="872"/>
                    <a:pt x="665" y="871"/>
                    <a:pt x="665" y="869"/>
                  </a:cubicBezTo>
                  <a:cubicBezTo>
                    <a:pt x="667" y="869"/>
                    <a:pt x="668" y="871"/>
                    <a:pt x="671" y="871"/>
                  </a:cubicBezTo>
                  <a:cubicBezTo>
                    <a:pt x="671" y="871"/>
                    <a:pt x="673" y="869"/>
                    <a:pt x="673" y="868"/>
                  </a:cubicBezTo>
                  <a:cubicBezTo>
                    <a:pt x="673" y="867"/>
                    <a:pt x="672" y="867"/>
                    <a:pt x="671" y="866"/>
                  </a:cubicBezTo>
                  <a:cubicBezTo>
                    <a:pt x="670" y="866"/>
                    <a:pt x="669" y="867"/>
                    <a:pt x="668" y="867"/>
                  </a:cubicBezTo>
                  <a:cubicBezTo>
                    <a:pt x="666" y="867"/>
                    <a:pt x="663" y="861"/>
                    <a:pt x="663" y="858"/>
                  </a:cubicBezTo>
                  <a:cubicBezTo>
                    <a:pt x="663" y="857"/>
                    <a:pt x="664" y="856"/>
                    <a:pt x="665" y="856"/>
                  </a:cubicBezTo>
                  <a:cubicBezTo>
                    <a:pt x="670" y="856"/>
                    <a:pt x="671" y="859"/>
                    <a:pt x="676" y="859"/>
                  </a:cubicBezTo>
                  <a:cubicBezTo>
                    <a:pt x="677" y="859"/>
                    <a:pt x="681" y="857"/>
                    <a:pt x="681" y="856"/>
                  </a:cubicBezTo>
                  <a:cubicBezTo>
                    <a:pt x="681" y="855"/>
                    <a:pt x="681" y="854"/>
                    <a:pt x="681" y="854"/>
                  </a:cubicBezTo>
                  <a:cubicBezTo>
                    <a:pt x="681" y="851"/>
                    <a:pt x="680" y="844"/>
                    <a:pt x="683" y="841"/>
                  </a:cubicBezTo>
                  <a:cubicBezTo>
                    <a:pt x="685" y="839"/>
                    <a:pt x="692" y="841"/>
                    <a:pt x="696" y="840"/>
                  </a:cubicBezTo>
                  <a:cubicBezTo>
                    <a:pt x="702" y="838"/>
                    <a:pt x="706" y="839"/>
                    <a:pt x="710" y="836"/>
                  </a:cubicBezTo>
                  <a:cubicBezTo>
                    <a:pt x="712" y="833"/>
                    <a:pt x="714" y="832"/>
                    <a:pt x="716" y="829"/>
                  </a:cubicBezTo>
                  <a:cubicBezTo>
                    <a:pt x="717" y="827"/>
                    <a:pt x="717" y="825"/>
                    <a:pt x="717" y="823"/>
                  </a:cubicBezTo>
                  <a:cubicBezTo>
                    <a:pt x="717" y="820"/>
                    <a:pt x="713" y="820"/>
                    <a:pt x="713" y="818"/>
                  </a:cubicBezTo>
                  <a:cubicBezTo>
                    <a:pt x="712" y="815"/>
                    <a:pt x="712" y="812"/>
                    <a:pt x="710" y="811"/>
                  </a:cubicBezTo>
                  <a:cubicBezTo>
                    <a:pt x="709" y="810"/>
                    <a:pt x="706" y="809"/>
                    <a:pt x="706" y="807"/>
                  </a:cubicBezTo>
                  <a:cubicBezTo>
                    <a:pt x="706" y="806"/>
                    <a:pt x="707" y="806"/>
                    <a:pt x="708" y="806"/>
                  </a:cubicBezTo>
                  <a:cubicBezTo>
                    <a:pt x="711" y="806"/>
                    <a:pt x="714" y="808"/>
                    <a:pt x="717" y="808"/>
                  </a:cubicBezTo>
                  <a:cubicBezTo>
                    <a:pt x="719" y="808"/>
                    <a:pt x="724" y="811"/>
                    <a:pt x="728" y="811"/>
                  </a:cubicBezTo>
                  <a:cubicBezTo>
                    <a:pt x="738" y="811"/>
                    <a:pt x="740" y="800"/>
                    <a:pt x="744" y="793"/>
                  </a:cubicBezTo>
                  <a:cubicBezTo>
                    <a:pt x="748" y="787"/>
                    <a:pt x="753" y="786"/>
                    <a:pt x="757" y="780"/>
                  </a:cubicBezTo>
                  <a:cubicBezTo>
                    <a:pt x="759" y="777"/>
                    <a:pt x="757" y="775"/>
                    <a:pt x="761" y="773"/>
                  </a:cubicBezTo>
                  <a:cubicBezTo>
                    <a:pt x="761" y="773"/>
                    <a:pt x="761" y="773"/>
                    <a:pt x="761" y="773"/>
                  </a:cubicBezTo>
                  <a:cubicBezTo>
                    <a:pt x="761" y="768"/>
                    <a:pt x="765" y="764"/>
                    <a:pt x="769" y="762"/>
                  </a:cubicBezTo>
                  <a:cubicBezTo>
                    <a:pt x="769" y="751"/>
                    <a:pt x="769" y="751"/>
                    <a:pt x="769" y="751"/>
                  </a:cubicBezTo>
                  <a:cubicBezTo>
                    <a:pt x="769" y="747"/>
                    <a:pt x="769" y="744"/>
                    <a:pt x="772" y="741"/>
                  </a:cubicBezTo>
                  <a:cubicBezTo>
                    <a:pt x="773" y="739"/>
                    <a:pt x="776" y="739"/>
                    <a:pt x="778" y="736"/>
                  </a:cubicBezTo>
                  <a:cubicBezTo>
                    <a:pt x="782" y="730"/>
                    <a:pt x="788" y="733"/>
                    <a:pt x="793" y="727"/>
                  </a:cubicBezTo>
                  <a:cubicBezTo>
                    <a:pt x="794" y="727"/>
                    <a:pt x="794" y="726"/>
                    <a:pt x="796" y="725"/>
                  </a:cubicBezTo>
                  <a:cubicBezTo>
                    <a:pt x="799" y="723"/>
                    <a:pt x="802" y="724"/>
                    <a:pt x="807" y="724"/>
                  </a:cubicBezTo>
                  <a:cubicBezTo>
                    <a:pt x="810" y="724"/>
                    <a:pt x="815" y="720"/>
                    <a:pt x="817" y="718"/>
                  </a:cubicBezTo>
                  <a:cubicBezTo>
                    <a:pt x="817" y="717"/>
                    <a:pt x="817" y="714"/>
                    <a:pt x="818" y="713"/>
                  </a:cubicBezTo>
                  <a:cubicBezTo>
                    <a:pt x="821" y="708"/>
                    <a:pt x="822" y="706"/>
                    <a:pt x="826" y="701"/>
                  </a:cubicBezTo>
                  <a:cubicBezTo>
                    <a:pt x="826" y="700"/>
                    <a:pt x="827" y="695"/>
                    <a:pt x="827" y="693"/>
                  </a:cubicBezTo>
                  <a:cubicBezTo>
                    <a:pt x="827" y="691"/>
                    <a:pt x="829" y="689"/>
                    <a:pt x="830" y="688"/>
                  </a:cubicBezTo>
                  <a:cubicBezTo>
                    <a:pt x="830" y="687"/>
                    <a:pt x="831" y="686"/>
                    <a:pt x="831" y="685"/>
                  </a:cubicBezTo>
                  <a:cubicBezTo>
                    <a:pt x="831" y="682"/>
                    <a:pt x="832" y="678"/>
                    <a:pt x="832" y="674"/>
                  </a:cubicBezTo>
                  <a:cubicBezTo>
                    <a:pt x="832" y="669"/>
                    <a:pt x="829" y="661"/>
                    <a:pt x="832" y="658"/>
                  </a:cubicBezTo>
                  <a:cubicBezTo>
                    <a:pt x="835" y="656"/>
                    <a:pt x="837" y="655"/>
                    <a:pt x="840" y="652"/>
                  </a:cubicBezTo>
                  <a:cubicBezTo>
                    <a:pt x="841" y="650"/>
                    <a:pt x="842" y="649"/>
                    <a:pt x="843" y="647"/>
                  </a:cubicBezTo>
                  <a:cubicBezTo>
                    <a:pt x="849" y="638"/>
                    <a:pt x="859" y="634"/>
                    <a:pt x="859" y="617"/>
                  </a:cubicBezTo>
                  <a:cubicBezTo>
                    <a:pt x="859" y="612"/>
                    <a:pt x="857" y="607"/>
                    <a:pt x="853" y="606"/>
                  </a:cubicBezTo>
                  <a:close/>
                  <a:moveTo>
                    <a:pt x="566" y="281"/>
                  </a:moveTo>
                  <a:cubicBezTo>
                    <a:pt x="567" y="280"/>
                    <a:pt x="568" y="280"/>
                    <a:pt x="568" y="279"/>
                  </a:cubicBezTo>
                  <a:cubicBezTo>
                    <a:pt x="568" y="280"/>
                    <a:pt x="567" y="280"/>
                    <a:pt x="566" y="281"/>
                  </a:cubicBezTo>
                  <a:close/>
                  <a:moveTo>
                    <a:pt x="569" y="272"/>
                  </a:moveTo>
                  <a:cubicBezTo>
                    <a:pt x="574" y="270"/>
                    <a:pt x="584" y="267"/>
                    <a:pt x="590" y="267"/>
                  </a:cubicBezTo>
                  <a:cubicBezTo>
                    <a:pt x="590" y="276"/>
                    <a:pt x="575" y="274"/>
                    <a:pt x="569" y="274"/>
                  </a:cubicBezTo>
                  <a:cubicBezTo>
                    <a:pt x="568" y="274"/>
                    <a:pt x="568" y="274"/>
                    <a:pt x="566" y="274"/>
                  </a:cubicBezTo>
                  <a:cubicBezTo>
                    <a:pt x="566" y="274"/>
                    <a:pt x="567" y="275"/>
                    <a:pt x="567" y="275"/>
                  </a:cubicBezTo>
                  <a:cubicBezTo>
                    <a:pt x="567" y="275"/>
                    <a:pt x="566" y="274"/>
                    <a:pt x="566" y="273"/>
                  </a:cubicBezTo>
                  <a:cubicBezTo>
                    <a:pt x="566" y="272"/>
                    <a:pt x="568" y="272"/>
                    <a:pt x="569" y="272"/>
                  </a:cubicBezTo>
                  <a:close/>
                  <a:moveTo>
                    <a:pt x="565" y="281"/>
                  </a:moveTo>
                  <a:cubicBezTo>
                    <a:pt x="560" y="284"/>
                    <a:pt x="552" y="287"/>
                    <a:pt x="547" y="287"/>
                  </a:cubicBezTo>
                  <a:cubicBezTo>
                    <a:pt x="545" y="287"/>
                    <a:pt x="544" y="284"/>
                    <a:pt x="544" y="282"/>
                  </a:cubicBezTo>
                  <a:cubicBezTo>
                    <a:pt x="545" y="283"/>
                    <a:pt x="546" y="284"/>
                    <a:pt x="548" y="284"/>
                  </a:cubicBezTo>
                  <a:cubicBezTo>
                    <a:pt x="550" y="284"/>
                    <a:pt x="550" y="283"/>
                    <a:pt x="551" y="282"/>
                  </a:cubicBezTo>
                  <a:cubicBezTo>
                    <a:pt x="553" y="280"/>
                    <a:pt x="556" y="280"/>
                    <a:pt x="559" y="280"/>
                  </a:cubicBezTo>
                  <a:cubicBezTo>
                    <a:pt x="562" y="280"/>
                    <a:pt x="564" y="282"/>
                    <a:pt x="565" y="281"/>
                  </a:cubicBezTo>
                  <a:close/>
                  <a:moveTo>
                    <a:pt x="504" y="234"/>
                  </a:moveTo>
                  <a:cubicBezTo>
                    <a:pt x="507" y="233"/>
                    <a:pt x="507" y="234"/>
                    <a:pt x="510" y="233"/>
                  </a:cubicBezTo>
                  <a:cubicBezTo>
                    <a:pt x="512" y="232"/>
                    <a:pt x="511" y="228"/>
                    <a:pt x="513" y="228"/>
                  </a:cubicBezTo>
                  <a:cubicBezTo>
                    <a:pt x="516" y="228"/>
                    <a:pt x="518" y="233"/>
                    <a:pt x="519" y="234"/>
                  </a:cubicBezTo>
                  <a:cubicBezTo>
                    <a:pt x="519" y="233"/>
                    <a:pt x="519" y="231"/>
                    <a:pt x="519" y="231"/>
                  </a:cubicBezTo>
                  <a:cubicBezTo>
                    <a:pt x="520" y="231"/>
                    <a:pt x="520" y="231"/>
                    <a:pt x="521" y="231"/>
                  </a:cubicBezTo>
                  <a:cubicBezTo>
                    <a:pt x="522" y="231"/>
                    <a:pt x="532" y="238"/>
                    <a:pt x="532" y="239"/>
                  </a:cubicBezTo>
                  <a:cubicBezTo>
                    <a:pt x="533" y="242"/>
                    <a:pt x="532" y="243"/>
                    <a:pt x="534" y="245"/>
                  </a:cubicBezTo>
                  <a:cubicBezTo>
                    <a:pt x="539" y="250"/>
                    <a:pt x="546" y="251"/>
                    <a:pt x="552" y="251"/>
                  </a:cubicBezTo>
                  <a:cubicBezTo>
                    <a:pt x="558" y="251"/>
                    <a:pt x="558" y="251"/>
                    <a:pt x="558" y="251"/>
                  </a:cubicBezTo>
                  <a:cubicBezTo>
                    <a:pt x="560" y="255"/>
                    <a:pt x="564" y="256"/>
                    <a:pt x="564" y="259"/>
                  </a:cubicBezTo>
                  <a:cubicBezTo>
                    <a:pt x="564" y="261"/>
                    <a:pt x="563" y="263"/>
                    <a:pt x="562" y="263"/>
                  </a:cubicBezTo>
                  <a:cubicBezTo>
                    <a:pt x="559" y="263"/>
                    <a:pt x="556" y="260"/>
                    <a:pt x="555" y="259"/>
                  </a:cubicBezTo>
                  <a:cubicBezTo>
                    <a:pt x="554" y="263"/>
                    <a:pt x="552" y="274"/>
                    <a:pt x="549" y="274"/>
                  </a:cubicBezTo>
                  <a:cubicBezTo>
                    <a:pt x="547" y="272"/>
                    <a:pt x="547" y="270"/>
                    <a:pt x="546" y="267"/>
                  </a:cubicBezTo>
                  <a:cubicBezTo>
                    <a:pt x="544" y="267"/>
                    <a:pt x="544" y="268"/>
                    <a:pt x="541" y="268"/>
                  </a:cubicBezTo>
                  <a:cubicBezTo>
                    <a:pt x="542" y="265"/>
                    <a:pt x="544" y="263"/>
                    <a:pt x="544" y="260"/>
                  </a:cubicBezTo>
                  <a:cubicBezTo>
                    <a:pt x="544" y="257"/>
                    <a:pt x="536" y="253"/>
                    <a:pt x="534" y="253"/>
                  </a:cubicBezTo>
                  <a:cubicBezTo>
                    <a:pt x="530" y="253"/>
                    <a:pt x="535" y="259"/>
                    <a:pt x="526" y="259"/>
                  </a:cubicBezTo>
                  <a:cubicBezTo>
                    <a:pt x="524" y="259"/>
                    <a:pt x="525" y="266"/>
                    <a:pt x="525" y="269"/>
                  </a:cubicBezTo>
                  <a:cubicBezTo>
                    <a:pt x="525" y="269"/>
                    <a:pt x="525" y="274"/>
                    <a:pt x="525" y="276"/>
                  </a:cubicBezTo>
                  <a:cubicBezTo>
                    <a:pt x="525" y="279"/>
                    <a:pt x="523" y="286"/>
                    <a:pt x="519" y="286"/>
                  </a:cubicBezTo>
                  <a:cubicBezTo>
                    <a:pt x="517" y="286"/>
                    <a:pt x="514" y="284"/>
                    <a:pt x="514" y="282"/>
                  </a:cubicBezTo>
                  <a:cubicBezTo>
                    <a:pt x="514" y="276"/>
                    <a:pt x="515" y="264"/>
                    <a:pt x="519" y="259"/>
                  </a:cubicBezTo>
                  <a:cubicBezTo>
                    <a:pt x="517" y="259"/>
                    <a:pt x="516" y="261"/>
                    <a:pt x="514" y="262"/>
                  </a:cubicBezTo>
                  <a:cubicBezTo>
                    <a:pt x="514" y="258"/>
                    <a:pt x="522" y="251"/>
                    <a:pt x="527" y="251"/>
                  </a:cubicBezTo>
                  <a:cubicBezTo>
                    <a:pt x="529" y="251"/>
                    <a:pt x="533" y="253"/>
                    <a:pt x="537" y="251"/>
                  </a:cubicBezTo>
                  <a:cubicBezTo>
                    <a:pt x="537" y="249"/>
                    <a:pt x="537" y="249"/>
                    <a:pt x="537" y="249"/>
                  </a:cubicBezTo>
                  <a:cubicBezTo>
                    <a:pt x="533" y="249"/>
                    <a:pt x="530" y="246"/>
                    <a:pt x="525" y="246"/>
                  </a:cubicBezTo>
                  <a:cubicBezTo>
                    <a:pt x="522" y="246"/>
                    <a:pt x="522" y="249"/>
                    <a:pt x="519" y="249"/>
                  </a:cubicBezTo>
                  <a:cubicBezTo>
                    <a:pt x="517" y="249"/>
                    <a:pt x="515" y="247"/>
                    <a:pt x="515" y="247"/>
                  </a:cubicBezTo>
                  <a:cubicBezTo>
                    <a:pt x="511" y="247"/>
                    <a:pt x="511" y="247"/>
                    <a:pt x="511" y="247"/>
                  </a:cubicBezTo>
                  <a:cubicBezTo>
                    <a:pt x="512" y="243"/>
                    <a:pt x="513" y="244"/>
                    <a:pt x="513" y="240"/>
                  </a:cubicBezTo>
                  <a:cubicBezTo>
                    <a:pt x="510" y="241"/>
                    <a:pt x="506" y="245"/>
                    <a:pt x="503" y="245"/>
                  </a:cubicBezTo>
                  <a:cubicBezTo>
                    <a:pt x="501" y="245"/>
                    <a:pt x="501" y="248"/>
                    <a:pt x="497" y="248"/>
                  </a:cubicBezTo>
                  <a:cubicBezTo>
                    <a:pt x="495" y="248"/>
                    <a:pt x="494" y="247"/>
                    <a:pt x="494" y="245"/>
                  </a:cubicBezTo>
                  <a:cubicBezTo>
                    <a:pt x="492" y="246"/>
                    <a:pt x="491" y="247"/>
                    <a:pt x="490" y="247"/>
                  </a:cubicBezTo>
                  <a:cubicBezTo>
                    <a:pt x="486" y="247"/>
                    <a:pt x="486" y="247"/>
                    <a:pt x="486" y="247"/>
                  </a:cubicBezTo>
                  <a:cubicBezTo>
                    <a:pt x="491" y="239"/>
                    <a:pt x="498" y="238"/>
                    <a:pt x="504" y="234"/>
                  </a:cubicBezTo>
                  <a:close/>
                  <a:moveTo>
                    <a:pt x="582" y="520"/>
                  </a:moveTo>
                  <a:cubicBezTo>
                    <a:pt x="582" y="520"/>
                    <a:pt x="582" y="520"/>
                    <a:pt x="583" y="520"/>
                  </a:cubicBezTo>
                  <a:cubicBezTo>
                    <a:pt x="582" y="520"/>
                    <a:pt x="582" y="520"/>
                    <a:pt x="582" y="52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2" name="Freeform 104">
              <a:extLst>
                <a:ext uri="{FF2B5EF4-FFF2-40B4-BE49-F238E27FC236}">
                  <a16:creationId xmlns:a16="http://schemas.microsoft.com/office/drawing/2014/main" id="{A3721A4F-4E33-B016-BAA3-7ED063881600}"/>
                </a:ext>
              </a:extLst>
            </p:cNvPr>
            <p:cNvSpPr>
              <a:spLocks/>
            </p:cNvSpPr>
            <p:nvPr/>
          </p:nvSpPr>
          <p:spPr bwMode="auto">
            <a:xfrm>
              <a:off x="1877644" y="35421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3" name="Freeform 105">
              <a:extLst>
                <a:ext uri="{FF2B5EF4-FFF2-40B4-BE49-F238E27FC236}">
                  <a16:creationId xmlns:a16="http://schemas.microsoft.com/office/drawing/2014/main" id="{F4AD43EF-D47D-BF33-FCF2-326A45E25DF7}"/>
                </a:ext>
              </a:extLst>
            </p:cNvPr>
            <p:cNvSpPr>
              <a:spLocks/>
            </p:cNvSpPr>
            <p:nvPr/>
          </p:nvSpPr>
          <p:spPr bwMode="auto">
            <a:xfrm>
              <a:off x="2704027" y="3716007"/>
              <a:ext cx="9739" cy="13912"/>
            </a:xfrm>
            <a:custGeom>
              <a:avLst/>
              <a:gdLst>
                <a:gd name="T0" fmla="*/ 0 w 3"/>
                <a:gd name="T1" fmla="*/ 0 h 4"/>
                <a:gd name="T2" fmla="*/ 2 w 3"/>
                <a:gd name="T3" fmla="*/ 4 h 4"/>
                <a:gd name="T4" fmla="*/ 3 w 3"/>
                <a:gd name="T5" fmla="*/ 3 h 4"/>
                <a:gd name="T6" fmla="*/ 1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0" y="2"/>
                    <a:pt x="0" y="4"/>
                    <a:pt x="2" y="4"/>
                  </a:cubicBezTo>
                  <a:cubicBezTo>
                    <a:pt x="2" y="4"/>
                    <a:pt x="3" y="3"/>
                    <a:pt x="3" y="3"/>
                  </a:cubicBezTo>
                  <a:cubicBezTo>
                    <a:pt x="3" y="1"/>
                    <a:pt x="2" y="0"/>
                    <a:pt x="1" y="0"/>
                  </a:cubicBezTo>
                  <a:cubicBezTo>
                    <a:pt x="0" y="0"/>
                    <a:pt x="0" y="0"/>
                    <a:pt x="0"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4" name="Freeform 106">
              <a:extLst>
                <a:ext uri="{FF2B5EF4-FFF2-40B4-BE49-F238E27FC236}">
                  <a16:creationId xmlns:a16="http://schemas.microsoft.com/office/drawing/2014/main" id="{B8A10332-A5E2-FA43-A989-AF36A57AFC91}"/>
                </a:ext>
              </a:extLst>
            </p:cNvPr>
            <p:cNvSpPr>
              <a:spLocks/>
            </p:cNvSpPr>
            <p:nvPr/>
          </p:nvSpPr>
          <p:spPr bwMode="auto">
            <a:xfrm>
              <a:off x="2690115" y="3674269"/>
              <a:ext cx="19477" cy="5565"/>
            </a:xfrm>
            <a:custGeom>
              <a:avLst/>
              <a:gdLst>
                <a:gd name="T0" fmla="*/ 3 w 6"/>
                <a:gd name="T1" fmla="*/ 0 h 2"/>
                <a:gd name="T2" fmla="*/ 0 w 6"/>
                <a:gd name="T3" fmla="*/ 2 h 2"/>
                <a:gd name="T4" fmla="*/ 6 w 6"/>
                <a:gd name="T5" fmla="*/ 2 h 2"/>
                <a:gd name="T6" fmla="*/ 3 w 6"/>
                <a:gd name="T7" fmla="*/ 0 h 2"/>
              </a:gdLst>
              <a:ahLst/>
              <a:cxnLst>
                <a:cxn ang="0">
                  <a:pos x="T0" y="T1"/>
                </a:cxn>
                <a:cxn ang="0">
                  <a:pos x="T2" y="T3"/>
                </a:cxn>
                <a:cxn ang="0">
                  <a:pos x="T4" y="T5"/>
                </a:cxn>
                <a:cxn ang="0">
                  <a:pos x="T6" y="T7"/>
                </a:cxn>
              </a:cxnLst>
              <a:rect l="0" t="0" r="r" b="b"/>
              <a:pathLst>
                <a:path w="6" h="2">
                  <a:moveTo>
                    <a:pt x="3" y="0"/>
                  </a:moveTo>
                  <a:cubicBezTo>
                    <a:pt x="2" y="0"/>
                    <a:pt x="1" y="1"/>
                    <a:pt x="0" y="2"/>
                  </a:cubicBezTo>
                  <a:cubicBezTo>
                    <a:pt x="2" y="2"/>
                    <a:pt x="4" y="2"/>
                    <a:pt x="6" y="2"/>
                  </a:cubicBezTo>
                  <a:cubicBezTo>
                    <a:pt x="6" y="1"/>
                    <a:pt x="5" y="0"/>
                    <a:pt x="3"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5" name="Freeform 107">
              <a:extLst>
                <a:ext uri="{FF2B5EF4-FFF2-40B4-BE49-F238E27FC236}">
                  <a16:creationId xmlns:a16="http://schemas.microsoft.com/office/drawing/2014/main" id="{FC87A6F8-10EB-1754-B830-37A0967AB735}"/>
                </a:ext>
              </a:extLst>
            </p:cNvPr>
            <p:cNvSpPr>
              <a:spLocks/>
            </p:cNvSpPr>
            <p:nvPr/>
          </p:nvSpPr>
          <p:spPr bwMode="auto">
            <a:xfrm>
              <a:off x="2723504" y="3684008"/>
              <a:ext cx="5565" cy="5565"/>
            </a:xfrm>
            <a:custGeom>
              <a:avLst/>
              <a:gdLst>
                <a:gd name="T0" fmla="*/ 0 w 2"/>
                <a:gd name="T1" fmla="*/ 0 h 2"/>
                <a:gd name="T2" fmla="*/ 2 w 2"/>
                <a:gd name="T3" fmla="*/ 1 h 2"/>
                <a:gd name="T4" fmla="*/ 0 w 2"/>
                <a:gd name="T5" fmla="*/ 0 h 2"/>
              </a:gdLst>
              <a:ahLst/>
              <a:cxnLst>
                <a:cxn ang="0">
                  <a:pos x="T0" y="T1"/>
                </a:cxn>
                <a:cxn ang="0">
                  <a:pos x="T2" y="T3"/>
                </a:cxn>
                <a:cxn ang="0">
                  <a:pos x="T4" y="T5"/>
                </a:cxn>
              </a:cxnLst>
              <a:rect l="0" t="0" r="r" b="b"/>
              <a:pathLst>
                <a:path w="2" h="2">
                  <a:moveTo>
                    <a:pt x="0" y="0"/>
                  </a:moveTo>
                  <a:cubicBezTo>
                    <a:pt x="0" y="0"/>
                    <a:pt x="1" y="2"/>
                    <a:pt x="2" y="1"/>
                  </a:cubicBezTo>
                  <a:lnTo>
                    <a:pt x="0" y="0"/>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6" name="Freeform 108">
              <a:extLst>
                <a:ext uri="{FF2B5EF4-FFF2-40B4-BE49-F238E27FC236}">
                  <a16:creationId xmlns:a16="http://schemas.microsoft.com/office/drawing/2014/main" id="{1AD5E1F1-05C0-4411-5F9E-14ED54EBF0F9}"/>
                </a:ext>
              </a:extLst>
            </p:cNvPr>
            <p:cNvSpPr>
              <a:spLocks/>
            </p:cNvSpPr>
            <p:nvPr/>
          </p:nvSpPr>
          <p:spPr bwMode="auto">
            <a:xfrm>
              <a:off x="2798630" y="3795308"/>
              <a:ext cx="16695" cy="9739"/>
            </a:xfrm>
            <a:custGeom>
              <a:avLst/>
              <a:gdLst>
                <a:gd name="T0" fmla="*/ 5 w 5"/>
                <a:gd name="T1" fmla="*/ 2 h 3"/>
                <a:gd name="T2" fmla="*/ 5 w 5"/>
                <a:gd name="T3" fmla="*/ 0 h 3"/>
                <a:gd name="T4" fmla="*/ 0 w 5"/>
                <a:gd name="T5" fmla="*/ 2 h 3"/>
                <a:gd name="T6" fmla="*/ 0 w 5"/>
                <a:gd name="T7" fmla="*/ 3 h 3"/>
                <a:gd name="T8" fmla="*/ 1 w 5"/>
                <a:gd name="T9" fmla="*/ 3 h 3"/>
                <a:gd name="T10" fmla="*/ 5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5" y="2"/>
                  </a:moveTo>
                  <a:cubicBezTo>
                    <a:pt x="5" y="0"/>
                    <a:pt x="5" y="0"/>
                    <a:pt x="5" y="0"/>
                  </a:cubicBezTo>
                  <a:cubicBezTo>
                    <a:pt x="4" y="1"/>
                    <a:pt x="2" y="2"/>
                    <a:pt x="0" y="2"/>
                  </a:cubicBezTo>
                  <a:cubicBezTo>
                    <a:pt x="0" y="2"/>
                    <a:pt x="0" y="3"/>
                    <a:pt x="0" y="3"/>
                  </a:cubicBezTo>
                  <a:cubicBezTo>
                    <a:pt x="0" y="3"/>
                    <a:pt x="1" y="3"/>
                    <a:pt x="1" y="3"/>
                  </a:cubicBezTo>
                  <a:cubicBezTo>
                    <a:pt x="2" y="3"/>
                    <a:pt x="4" y="3"/>
                    <a:pt x="5"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7" name="Freeform 109">
              <a:extLst>
                <a:ext uri="{FF2B5EF4-FFF2-40B4-BE49-F238E27FC236}">
                  <a16:creationId xmlns:a16="http://schemas.microsoft.com/office/drawing/2014/main" id="{F62EC887-63E6-F844-3C59-423FB4B16645}"/>
                </a:ext>
              </a:extLst>
            </p:cNvPr>
            <p:cNvSpPr>
              <a:spLocks/>
            </p:cNvSpPr>
            <p:nvPr/>
          </p:nvSpPr>
          <p:spPr bwMode="auto">
            <a:xfrm>
              <a:off x="1465844" y="2853432"/>
              <a:ext cx="40345" cy="59824"/>
            </a:xfrm>
            <a:custGeom>
              <a:avLst/>
              <a:gdLst>
                <a:gd name="T0" fmla="*/ 10 w 12"/>
                <a:gd name="T1" fmla="*/ 9 h 18"/>
                <a:gd name="T2" fmla="*/ 8 w 12"/>
                <a:gd name="T3" fmla="*/ 9 h 18"/>
                <a:gd name="T4" fmla="*/ 8 w 12"/>
                <a:gd name="T5" fmla="*/ 0 h 18"/>
                <a:gd name="T6" fmla="*/ 3 w 12"/>
                <a:gd name="T7" fmla="*/ 0 h 18"/>
                <a:gd name="T8" fmla="*/ 0 w 12"/>
                <a:gd name="T9" fmla="*/ 2 h 18"/>
                <a:gd name="T10" fmla="*/ 6 w 12"/>
                <a:gd name="T11" fmla="*/ 9 h 18"/>
                <a:gd name="T12" fmla="*/ 10 w 12"/>
                <a:gd name="T13" fmla="*/ 18 h 18"/>
                <a:gd name="T14" fmla="*/ 10 w 12"/>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0" y="9"/>
                  </a:moveTo>
                  <a:cubicBezTo>
                    <a:pt x="10" y="9"/>
                    <a:pt x="8" y="10"/>
                    <a:pt x="8" y="9"/>
                  </a:cubicBezTo>
                  <a:cubicBezTo>
                    <a:pt x="7" y="5"/>
                    <a:pt x="8" y="5"/>
                    <a:pt x="8" y="0"/>
                  </a:cubicBezTo>
                  <a:cubicBezTo>
                    <a:pt x="5" y="1"/>
                    <a:pt x="7" y="0"/>
                    <a:pt x="3" y="0"/>
                  </a:cubicBezTo>
                  <a:cubicBezTo>
                    <a:pt x="2" y="0"/>
                    <a:pt x="0" y="0"/>
                    <a:pt x="0" y="2"/>
                  </a:cubicBezTo>
                  <a:cubicBezTo>
                    <a:pt x="0" y="5"/>
                    <a:pt x="3" y="8"/>
                    <a:pt x="6" y="9"/>
                  </a:cubicBezTo>
                  <a:cubicBezTo>
                    <a:pt x="6" y="12"/>
                    <a:pt x="7" y="15"/>
                    <a:pt x="10" y="18"/>
                  </a:cubicBezTo>
                  <a:cubicBezTo>
                    <a:pt x="12" y="15"/>
                    <a:pt x="10" y="12"/>
                    <a:pt x="10" y="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8" name="Freeform 110">
              <a:extLst>
                <a:ext uri="{FF2B5EF4-FFF2-40B4-BE49-F238E27FC236}">
                  <a16:creationId xmlns:a16="http://schemas.microsoft.com/office/drawing/2014/main" id="{0602EC8E-315E-9CD2-5458-669BC26A672D}"/>
                </a:ext>
              </a:extLst>
            </p:cNvPr>
            <p:cNvSpPr>
              <a:spLocks/>
            </p:cNvSpPr>
            <p:nvPr/>
          </p:nvSpPr>
          <p:spPr bwMode="auto">
            <a:xfrm>
              <a:off x="1827560" y="2292759"/>
              <a:ext cx="392323" cy="208687"/>
            </a:xfrm>
            <a:custGeom>
              <a:avLst/>
              <a:gdLst>
                <a:gd name="T0" fmla="*/ 110 w 119"/>
                <a:gd name="T1" fmla="*/ 49 h 63"/>
                <a:gd name="T2" fmla="*/ 119 w 119"/>
                <a:gd name="T3" fmla="*/ 47 h 63"/>
                <a:gd name="T4" fmla="*/ 96 w 119"/>
                <a:gd name="T5" fmla="*/ 31 h 63"/>
                <a:gd name="T6" fmla="*/ 90 w 119"/>
                <a:gd name="T7" fmla="*/ 12 h 63"/>
                <a:gd name="T8" fmla="*/ 94 w 119"/>
                <a:gd name="T9" fmla="*/ 4 h 63"/>
                <a:gd name="T10" fmla="*/ 87 w 119"/>
                <a:gd name="T11" fmla="*/ 0 h 63"/>
                <a:gd name="T12" fmla="*/ 80 w 119"/>
                <a:gd name="T13" fmla="*/ 3 h 63"/>
                <a:gd name="T14" fmla="*/ 80 w 119"/>
                <a:gd name="T15" fmla="*/ 6 h 63"/>
                <a:gd name="T16" fmla="*/ 74 w 119"/>
                <a:gd name="T17" fmla="*/ 6 h 63"/>
                <a:gd name="T18" fmla="*/ 70 w 119"/>
                <a:gd name="T19" fmla="*/ 9 h 63"/>
                <a:gd name="T20" fmla="*/ 75 w 119"/>
                <a:gd name="T21" fmla="*/ 24 h 63"/>
                <a:gd name="T22" fmla="*/ 72 w 119"/>
                <a:gd name="T23" fmla="*/ 26 h 63"/>
                <a:gd name="T24" fmla="*/ 68 w 119"/>
                <a:gd name="T25" fmla="*/ 17 h 63"/>
                <a:gd name="T26" fmla="*/ 60 w 119"/>
                <a:gd name="T27" fmla="*/ 11 h 63"/>
                <a:gd name="T28" fmla="*/ 56 w 119"/>
                <a:gd name="T29" fmla="*/ 11 h 63"/>
                <a:gd name="T30" fmla="*/ 57 w 119"/>
                <a:gd name="T31" fmla="*/ 15 h 63"/>
                <a:gd name="T32" fmla="*/ 50 w 119"/>
                <a:gd name="T33" fmla="*/ 17 h 63"/>
                <a:gd name="T34" fmla="*/ 40 w 119"/>
                <a:gd name="T35" fmla="*/ 10 h 63"/>
                <a:gd name="T36" fmla="*/ 33 w 119"/>
                <a:gd name="T37" fmla="*/ 14 h 63"/>
                <a:gd name="T38" fmla="*/ 29 w 119"/>
                <a:gd name="T39" fmla="*/ 6 h 63"/>
                <a:gd name="T40" fmla="*/ 0 w 119"/>
                <a:gd name="T41" fmla="*/ 26 h 63"/>
                <a:gd name="T42" fmla="*/ 7 w 119"/>
                <a:gd name="T43" fmla="*/ 30 h 63"/>
                <a:gd name="T44" fmla="*/ 15 w 119"/>
                <a:gd name="T45" fmla="*/ 30 h 63"/>
                <a:gd name="T46" fmla="*/ 6 w 119"/>
                <a:gd name="T47" fmla="*/ 35 h 63"/>
                <a:gd name="T48" fmla="*/ 23 w 119"/>
                <a:gd name="T49" fmla="*/ 39 h 63"/>
                <a:gd name="T50" fmla="*/ 35 w 119"/>
                <a:gd name="T51" fmla="*/ 39 h 63"/>
                <a:gd name="T52" fmla="*/ 41 w 119"/>
                <a:gd name="T53" fmla="*/ 41 h 63"/>
                <a:gd name="T54" fmla="*/ 33 w 119"/>
                <a:gd name="T55" fmla="*/ 42 h 63"/>
                <a:gd name="T56" fmla="*/ 11 w 119"/>
                <a:gd name="T57" fmla="*/ 47 h 63"/>
                <a:gd name="T58" fmla="*/ 22 w 119"/>
                <a:gd name="T59" fmla="*/ 55 h 63"/>
                <a:gd name="T60" fmla="*/ 34 w 119"/>
                <a:gd name="T61" fmla="*/ 57 h 63"/>
                <a:gd name="T62" fmla="*/ 39 w 119"/>
                <a:gd name="T63" fmla="*/ 63 h 63"/>
                <a:gd name="T64" fmla="*/ 59 w 119"/>
                <a:gd name="T65" fmla="*/ 63 h 63"/>
                <a:gd name="T66" fmla="*/ 75 w 119"/>
                <a:gd name="T67" fmla="*/ 58 h 63"/>
                <a:gd name="T68" fmla="*/ 81 w 119"/>
                <a:gd name="T69" fmla="*/ 54 h 63"/>
                <a:gd name="T70" fmla="*/ 100 w 119"/>
                <a:gd name="T71" fmla="*/ 60 h 63"/>
                <a:gd name="T72" fmla="*/ 113 w 119"/>
                <a:gd name="T73" fmla="*/ 56 h 63"/>
                <a:gd name="T74" fmla="*/ 110 w 119"/>
                <a:gd name="T75" fmla="*/ 53 h 63"/>
                <a:gd name="T76" fmla="*/ 107 w 119"/>
                <a:gd name="T77" fmla="*/ 51 h 63"/>
                <a:gd name="T78" fmla="*/ 110 w 119"/>
                <a:gd name="T79"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63">
                  <a:moveTo>
                    <a:pt x="110" y="49"/>
                  </a:moveTo>
                  <a:cubicBezTo>
                    <a:pt x="114" y="49"/>
                    <a:pt x="115" y="50"/>
                    <a:pt x="119" y="47"/>
                  </a:cubicBezTo>
                  <a:cubicBezTo>
                    <a:pt x="115" y="43"/>
                    <a:pt x="96" y="38"/>
                    <a:pt x="96" y="31"/>
                  </a:cubicBezTo>
                  <a:cubicBezTo>
                    <a:pt x="96" y="25"/>
                    <a:pt x="90" y="20"/>
                    <a:pt x="90" y="12"/>
                  </a:cubicBezTo>
                  <a:cubicBezTo>
                    <a:pt x="90" y="10"/>
                    <a:pt x="94" y="8"/>
                    <a:pt x="94" y="4"/>
                  </a:cubicBezTo>
                  <a:cubicBezTo>
                    <a:pt x="94" y="1"/>
                    <a:pt x="91" y="0"/>
                    <a:pt x="87" y="0"/>
                  </a:cubicBezTo>
                  <a:cubicBezTo>
                    <a:pt x="83" y="0"/>
                    <a:pt x="80" y="1"/>
                    <a:pt x="80" y="3"/>
                  </a:cubicBezTo>
                  <a:cubicBezTo>
                    <a:pt x="80" y="4"/>
                    <a:pt x="80" y="5"/>
                    <a:pt x="80" y="6"/>
                  </a:cubicBezTo>
                  <a:cubicBezTo>
                    <a:pt x="76" y="7"/>
                    <a:pt x="78" y="6"/>
                    <a:pt x="74" y="6"/>
                  </a:cubicBezTo>
                  <a:cubicBezTo>
                    <a:pt x="72" y="6"/>
                    <a:pt x="70" y="7"/>
                    <a:pt x="70" y="9"/>
                  </a:cubicBezTo>
                  <a:cubicBezTo>
                    <a:pt x="70" y="11"/>
                    <a:pt x="73" y="21"/>
                    <a:pt x="75" y="24"/>
                  </a:cubicBezTo>
                  <a:cubicBezTo>
                    <a:pt x="74" y="25"/>
                    <a:pt x="74" y="26"/>
                    <a:pt x="72" y="26"/>
                  </a:cubicBezTo>
                  <a:cubicBezTo>
                    <a:pt x="68" y="26"/>
                    <a:pt x="69" y="20"/>
                    <a:pt x="68" y="17"/>
                  </a:cubicBezTo>
                  <a:cubicBezTo>
                    <a:pt x="67" y="15"/>
                    <a:pt x="64" y="11"/>
                    <a:pt x="60" y="11"/>
                  </a:cubicBezTo>
                  <a:cubicBezTo>
                    <a:pt x="56" y="11"/>
                    <a:pt x="56" y="11"/>
                    <a:pt x="56" y="11"/>
                  </a:cubicBezTo>
                  <a:cubicBezTo>
                    <a:pt x="56" y="11"/>
                    <a:pt x="56" y="13"/>
                    <a:pt x="57" y="15"/>
                  </a:cubicBezTo>
                  <a:cubicBezTo>
                    <a:pt x="54" y="16"/>
                    <a:pt x="52" y="16"/>
                    <a:pt x="50" y="17"/>
                  </a:cubicBezTo>
                  <a:cubicBezTo>
                    <a:pt x="48" y="13"/>
                    <a:pt x="46" y="10"/>
                    <a:pt x="40" y="10"/>
                  </a:cubicBezTo>
                  <a:cubicBezTo>
                    <a:pt x="36" y="10"/>
                    <a:pt x="34" y="13"/>
                    <a:pt x="33" y="14"/>
                  </a:cubicBezTo>
                  <a:cubicBezTo>
                    <a:pt x="32" y="13"/>
                    <a:pt x="32" y="6"/>
                    <a:pt x="29" y="6"/>
                  </a:cubicBezTo>
                  <a:cubicBezTo>
                    <a:pt x="21" y="6"/>
                    <a:pt x="0" y="14"/>
                    <a:pt x="0" y="26"/>
                  </a:cubicBezTo>
                  <a:cubicBezTo>
                    <a:pt x="0" y="27"/>
                    <a:pt x="4" y="30"/>
                    <a:pt x="7" y="30"/>
                  </a:cubicBezTo>
                  <a:cubicBezTo>
                    <a:pt x="10" y="30"/>
                    <a:pt x="11" y="29"/>
                    <a:pt x="15" y="30"/>
                  </a:cubicBezTo>
                  <a:cubicBezTo>
                    <a:pt x="12" y="32"/>
                    <a:pt x="6" y="30"/>
                    <a:pt x="6" y="35"/>
                  </a:cubicBezTo>
                  <a:cubicBezTo>
                    <a:pt x="6" y="41"/>
                    <a:pt x="18" y="39"/>
                    <a:pt x="23" y="39"/>
                  </a:cubicBezTo>
                  <a:cubicBezTo>
                    <a:pt x="25" y="39"/>
                    <a:pt x="31" y="39"/>
                    <a:pt x="35" y="39"/>
                  </a:cubicBezTo>
                  <a:cubicBezTo>
                    <a:pt x="37" y="39"/>
                    <a:pt x="39" y="40"/>
                    <a:pt x="41" y="41"/>
                  </a:cubicBezTo>
                  <a:cubicBezTo>
                    <a:pt x="38" y="42"/>
                    <a:pt x="37" y="42"/>
                    <a:pt x="33" y="42"/>
                  </a:cubicBezTo>
                  <a:cubicBezTo>
                    <a:pt x="24" y="42"/>
                    <a:pt x="17" y="43"/>
                    <a:pt x="11" y="47"/>
                  </a:cubicBezTo>
                  <a:cubicBezTo>
                    <a:pt x="13" y="50"/>
                    <a:pt x="17" y="55"/>
                    <a:pt x="22" y="55"/>
                  </a:cubicBezTo>
                  <a:cubicBezTo>
                    <a:pt x="25" y="55"/>
                    <a:pt x="32" y="55"/>
                    <a:pt x="34" y="57"/>
                  </a:cubicBezTo>
                  <a:cubicBezTo>
                    <a:pt x="37" y="59"/>
                    <a:pt x="35" y="63"/>
                    <a:pt x="39" y="63"/>
                  </a:cubicBezTo>
                  <a:cubicBezTo>
                    <a:pt x="45" y="63"/>
                    <a:pt x="49" y="63"/>
                    <a:pt x="59" y="63"/>
                  </a:cubicBezTo>
                  <a:cubicBezTo>
                    <a:pt x="64" y="59"/>
                    <a:pt x="69" y="61"/>
                    <a:pt x="75" y="58"/>
                  </a:cubicBezTo>
                  <a:cubicBezTo>
                    <a:pt x="79" y="56"/>
                    <a:pt x="77" y="54"/>
                    <a:pt x="81" y="54"/>
                  </a:cubicBezTo>
                  <a:cubicBezTo>
                    <a:pt x="88" y="54"/>
                    <a:pt x="91" y="60"/>
                    <a:pt x="100" y="60"/>
                  </a:cubicBezTo>
                  <a:cubicBezTo>
                    <a:pt x="105" y="60"/>
                    <a:pt x="111" y="60"/>
                    <a:pt x="113" y="56"/>
                  </a:cubicBezTo>
                  <a:cubicBezTo>
                    <a:pt x="112" y="55"/>
                    <a:pt x="111" y="55"/>
                    <a:pt x="110" y="53"/>
                  </a:cubicBezTo>
                  <a:cubicBezTo>
                    <a:pt x="109" y="53"/>
                    <a:pt x="107" y="53"/>
                    <a:pt x="107" y="51"/>
                  </a:cubicBezTo>
                  <a:cubicBezTo>
                    <a:pt x="107" y="49"/>
                    <a:pt x="108" y="49"/>
                    <a:pt x="110" y="4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39" name="Freeform 111">
              <a:extLst>
                <a:ext uri="{FF2B5EF4-FFF2-40B4-BE49-F238E27FC236}">
                  <a16:creationId xmlns:a16="http://schemas.microsoft.com/office/drawing/2014/main" id="{E8EF3C94-0916-AB37-CD5A-3CF60191A261}"/>
                </a:ext>
              </a:extLst>
            </p:cNvPr>
            <p:cNvSpPr>
              <a:spLocks/>
            </p:cNvSpPr>
            <p:nvPr/>
          </p:nvSpPr>
          <p:spPr bwMode="auto">
            <a:xfrm>
              <a:off x="1682874" y="2256586"/>
              <a:ext cx="221204" cy="146081"/>
            </a:xfrm>
            <a:custGeom>
              <a:avLst/>
              <a:gdLst>
                <a:gd name="T0" fmla="*/ 11 w 67"/>
                <a:gd name="T1" fmla="*/ 38 h 44"/>
                <a:gd name="T2" fmla="*/ 15 w 67"/>
                <a:gd name="T3" fmla="*/ 42 h 44"/>
                <a:gd name="T4" fmla="*/ 18 w 67"/>
                <a:gd name="T5" fmla="*/ 44 h 44"/>
                <a:gd name="T6" fmla="*/ 35 w 67"/>
                <a:gd name="T7" fmla="*/ 37 h 44"/>
                <a:gd name="T8" fmla="*/ 52 w 67"/>
                <a:gd name="T9" fmla="*/ 20 h 44"/>
                <a:gd name="T10" fmla="*/ 67 w 67"/>
                <a:gd name="T11" fmla="*/ 15 h 44"/>
                <a:gd name="T12" fmla="*/ 51 w 67"/>
                <a:gd name="T13" fmla="*/ 5 h 44"/>
                <a:gd name="T14" fmla="*/ 43 w 67"/>
                <a:gd name="T15" fmla="*/ 6 h 44"/>
                <a:gd name="T16" fmla="*/ 31 w 67"/>
                <a:gd name="T17" fmla="*/ 1 h 44"/>
                <a:gd name="T18" fmla="*/ 22 w 67"/>
                <a:gd name="T19" fmla="*/ 3 h 44"/>
                <a:gd name="T20" fmla="*/ 8 w 67"/>
                <a:gd name="T21" fmla="*/ 3 h 44"/>
                <a:gd name="T22" fmla="*/ 12 w 67"/>
                <a:gd name="T23" fmla="*/ 11 h 44"/>
                <a:gd name="T24" fmla="*/ 0 w 67"/>
                <a:gd name="T25" fmla="*/ 33 h 44"/>
                <a:gd name="T26" fmla="*/ 11 w 67"/>
                <a:gd name="T27"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44">
                  <a:moveTo>
                    <a:pt x="11" y="38"/>
                  </a:moveTo>
                  <a:cubicBezTo>
                    <a:pt x="12" y="39"/>
                    <a:pt x="13" y="42"/>
                    <a:pt x="15" y="42"/>
                  </a:cubicBezTo>
                  <a:cubicBezTo>
                    <a:pt x="16" y="42"/>
                    <a:pt x="16" y="44"/>
                    <a:pt x="18" y="44"/>
                  </a:cubicBezTo>
                  <a:cubicBezTo>
                    <a:pt x="20" y="44"/>
                    <a:pt x="35" y="39"/>
                    <a:pt x="35" y="37"/>
                  </a:cubicBezTo>
                  <a:cubicBezTo>
                    <a:pt x="35" y="32"/>
                    <a:pt x="45" y="22"/>
                    <a:pt x="52" y="20"/>
                  </a:cubicBezTo>
                  <a:cubicBezTo>
                    <a:pt x="55" y="19"/>
                    <a:pt x="67" y="18"/>
                    <a:pt x="67" y="15"/>
                  </a:cubicBezTo>
                  <a:cubicBezTo>
                    <a:pt x="67" y="10"/>
                    <a:pt x="56" y="5"/>
                    <a:pt x="51" y="5"/>
                  </a:cubicBezTo>
                  <a:cubicBezTo>
                    <a:pt x="48" y="5"/>
                    <a:pt x="45" y="8"/>
                    <a:pt x="43" y="6"/>
                  </a:cubicBezTo>
                  <a:cubicBezTo>
                    <a:pt x="38" y="6"/>
                    <a:pt x="36" y="3"/>
                    <a:pt x="31" y="1"/>
                  </a:cubicBezTo>
                  <a:cubicBezTo>
                    <a:pt x="27" y="0"/>
                    <a:pt x="24" y="3"/>
                    <a:pt x="22" y="3"/>
                  </a:cubicBezTo>
                  <a:cubicBezTo>
                    <a:pt x="16" y="3"/>
                    <a:pt x="14" y="1"/>
                    <a:pt x="8" y="3"/>
                  </a:cubicBezTo>
                  <a:cubicBezTo>
                    <a:pt x="8" y="6"/>
                    <a:pt x="12" y="9"/>
                    <a:pt x="12" y="11"/>
                  </a:cubicBezTo>
                  <a:cubicBezTo>
                    <a:pt x="12" y="19"/>
                    <a:pt x="0" y="25"/>
                    <a:pt x="0" y="33"/>
                  </a:cubicBezTo>
                  <a:cubicBezTo>
                    <a:pt x="0" y="36"/>
                    <a:pt x="9" y="35"/>
                    <a:pt x="11" y="38"/>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0" name="Freeform 112">
              <a:extLst>
                <a:ext uri="{FF2B5EF4-FFF2-40B4-BE49-F238E27FC236}">
                  <a16:creationId xmlns:a16="http://schemas.microsoft.com/office/drawing/2014/main" id="{9813D860-D9EF-0084-D011-AAE40A83E3AA}"/>
                </a:ext>
              </a:extLst>
            </p:cNvPr>
            <p:cNvSpPr>
              <a:spLocks noEditPoints="1"/>
            </p:cNvSpPr>
            <p:nvPr/>
          </p:nvSpPr>
          <p:spPr bwMode="auto">
            <a:xfrm>
              <a:off x="1858167" y="2157807"/>
              <a:ext cx="260158" cy="108517"/>
            </a:xfrm>
            <a:custGeom>
              <a:avLst/>
              <a:gdLst>
                <a:gd name="T0" fmla="*/ 14 w 79"/>
                <a:gd name="T1" fmla="*/ 8 h 33"/>
                <a:gd name="T2" fmla="*/ 13 w 79"/>
                <a:gd name="T3" fmla="*/ 8 h 33"/>
                <a:gd name="T4" fmla="*/ 8 w 79"/>
                <a:gd name="T5" fmla="*/ 11 h 33"/>
                <a:gd name="T6" fmla="*/ 11 w 79"/>
                <a:gd name="T7" fmla="*/ 12 h 33"/>
                <a:gd name="T8" fmla="*/ 10 w 79"/>
                <a:gd name="T9" fmla="*/ 12 h 33"/>
                <a:gd name="T10" fmla="*/ 6 w 79"/>
                <a:gd name="T11" fmla="*/ 12 h 33"/>
                <a:gd name="T12" fmla="*/ 6 w 79"/>
                <a:gd name="T13" fmla="*/ 15 h 33"/>
                <a:gd name="T14" fmla="*/ 8 w 79"/>
                <a:gd name="T15" fmla="*/ 16 h 33"/>
                <a:gd name="T16" fmla="*/ 6 w 79"/>
                <a:gd name="T17" fmla="*/ 16 h 33"/>
                <a:gd name="T18" fmla="*/ 0 w 79"/>
                <a:gd name="T19" fmla="*/ 18 h 33"/>
                <a:gd name="T20" fmla="*/ 0 w 79"/>
                <a:gd name="T21" fmla="*/ 21 h 33"/>
                <a:gd name="T22" fmla="*/ 3 w 79"/>
                <a:gd name="T23" fmla="*/ 25 h 33"/>
                <a:gd name="T24" fmla="*/ 11 w 79"/>
                <a:gd name="T25" fmla="*/ 26 h 33"/>
                <a:gd name="T26" fmla="*/ 21 w 79"/>
                <a:gd name="T27" fmla="*/ 25 h 33"/>
                <a:gd name="T28" fmla="*/ 23 w 79"/>
                <a:gd name="T29" fmla="*/ 22 h 33"/>
                <a:gd name="T30" fmla="*/ 27 w 79"/>
                <a:gd name="T31" fmla="*/ 27 h 33"/>
                <a:gd name="T32" fmla="*/ 21 w 79"/>
                <a:gd name="T33" fmla="*/ 30 h 33"/>
                <a:gd name="T34" fmla="*/ 27 w 79"/>
                <a:gd name="T35" fmla="*/ 33 h 33"/>
                <a:gd name="T36" fmla="*/ 42 w 79"/>
                <a:gd name="T37" fmla="*/ 30 h 33"/>
                <a:gd name="T38" fmla="*/ 57 w 79"/>
                <a:gd name="T39" fmla="*/ 26 h 33"/>
                <a:gd name="T40" fmla="*/ 72 w 79"/>
                <a:gd name="T41" fmla="*/ 26 h 33"/>
                <a:gd name="T42" fmla="*/ 79 w 79"/>
                <a:gd name="T43" fmla="*/ 16 h 33"/>
                <a:gd name="T44" fmla="*/ 74 w 79"/>
                <a:gd name="T45" fmla="*/ 10 h 33"/>
                <a:gd name="T46" fmla="*/ 68 w 79"/>
                <a:gd name="T47" fmla="*/ 13 h 33"/>
                <a:gd name="T48" fmla="*/ 59 w 79"/>
                <a:gd name="T49" fmla="*/ 4 h 33"/>
                <a:gd name="T50" fmla="*/ 59 w 79"/>
                <a:gd name="T51" fmla="*/ 1 h 33"/>
                <a:gd name="T52" fmla="*/ 55 w 79"/>
                <a:gd name="T53" fmla="*/ 0 h 33"/>
                <a:gd name="T54" fmla="*/ 48 w 79"/>
                <a:gd name="T55" fmla="*/ 7 h 33"/>
                <a:gd name="T56" fmla="*/ 54 w 79"/>
                <a:gd name="T57" fmla="*/ 10 h 33"/>
                <a:gd name="T58" fmla="*/ 54 w 79"/>
                <a:gd name="T59" fmla="*/ 13 h 33"/>
                <a:gd name="T60" fmla="*/ 51 w 79"/>
                <a:gd name="T61" fmla="*/ 14 h 33"/>
                <a:gd name="T62" fmla="*/ 55 w 79"/>
                <a:gd name="T63" fmla="*/ 15 h 33"/>
                <a:gd name="T64" fmla="*/ 50 w 79"/>
                <a:gd name="T65" fmla="*/ 17 h 33"/>
                <a:gd name="T66" fmla="*/ 28 w 79"/>
                <a:gd name="T67" fmla="*/ 8 h 33"/>
                <a:gd name="T68" fmla="*/ 23 w 79"/>
                <a:gd name="T69" fmla="*/ 8 h 33"/>
                <a:gd name="T70" fmla="*/ 19 w 79"/>
                <a:gd name="T71" fmla="*/ 5 h 33"/>
                <a:gd name="T72" fmla="*/ 12 w 79"/>
                <a:gd name="T73" fmla="*/ 5 h 33"/>
                <a:gd name="T74" fmla="*/ 14 w 79"/>
                <a:gd name="T75" fmla="*/ 8 h 33"/>
                <a:gd name="T76" fmla="*/ 20 w 79"/>
                <a:gd name="T77" fmla="*/ 13 h 33"/>
                <a:gd name="T78" fmla="*/ 16 w 79"/>
                <a:gd name="T79" fmla="*/ 13 h 33"/>
                <a:gd name="T80" fmla="*/ 20 w 79"/>
                <a:gd name="T81"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33">
                  <a:moveTo>
                    <a:pt x="14" y="8"/>
                  </a:moveTo>
                  <a:cubicBezTo>
                    <a:pt x="13" y="8"/>
                    <a:pt x="13" y="8"/>
                    <a:pt x="13" y="8"/>
                  </a:cubicBezTo>
                  <a:cubicBezTo>
                    <a:pt x="11" y="8"/>
                    <a:pt x="9" y="9"/>
                    <a:pt x="8" y="11"/>
                  </a:cubicBezTo>
                  <a:cubicBezTo>
                    <a:pt x="9" y="11"/>
                    <a:pt x="10" y="12"/>
                    <a:pt x="11" y="12"/>
                  </a:cubicBezTo>
                  <a:cubicBezTo>
                    <a:pt x="10" y="12"/>
                    <a:pt x="10" y="12"/>
                    <a:pt x="10" y="12"/>
                  </a:cubicBezTo>
                  <a:cubicBezTo>
                    <a:pt x="6" y="12"/>
                    <a:pt x="6" y="12"/>
                    <a:pt x="6" y="12"/>
                  </a:cubicBezTo>
                  <a:cubicBezTo>
                    <a:pt x="6" y="15"/>
                    <a:pt x="6" y="15"/>
                    <a:pt x="6" y="15"/>
                  </a:cubicBezTo>
                  <a:cubicBezTo>
                    <a:pt x="6" y="15"/>
                    <a:pt x="7" y="16"/>
                    <a:pt x="8" y="16"/>
                  </a:cubicBezTo>
                  <a:cubicBezTo>
                    <a:pt x="8" y="16"/>
                    <a:pt x="7" y="16"/>
                    <a:pt x="6" y="16"/>
                  </a:cubicBezTo>
                  <a:cubicBezTo>
                    <a:pt x="4" y="16"/>
                    <a:pt x="2" y="17"/>
                    <a:pt x="0" y="18"/>
                  </a:cubicBezTo>
                  <a:cubicBezTo>
                    <a:pt x="1" y="19"/>
                    <a:pt x="0" y="19"/>
                    <a:pt x="0" y="21"/>
                  </a:cubicBezTo>
                  <a:cubicBezTo>
                    <a:pt x="0" y="23"/>
                    <a:pt x="2" y="25"/>
                    <a:pt x="3" y="25"/>
                  </a:cubicBezTo>
                  <a:cubicBezTo>
                    <a:pt x="5" y="25"/>
                    <a:pt x="8" y="26"/>
                    <a:pt x="11" y="26"/>
                  </a:cubicBezTo>
                  <a:cubicBezTo>
                    <a:pt x="14" y="26"/>
                    <a:pt x="17" y="25"/>
                    <a:pt x="21" y="25"/>
                  </a:cubicBezTo>
                  <a:cubicBezTo>
                    <a:pt x="21" y="23"/>
                    <a:pt x="22" y="22"/>
                    <a:pt x="23" y="22"/>
                  </a:cubicBezTo>
                  <a:cubicBezTo>
                    <a:pt x="24" y="24"/>
                    <a:pt x="26" y="25"/>
                    <a:pt x="27" y="27"/>
                  </a:cubicBezTo>
                  <a:cubicBezTo>
                    <a:pt x="24" y="27"/>
                    <a:pt x="21" y="26"/>
                    <a:pt x="21" y="30"/>
                  </a:cubicBezTo>
                  <a:cubicBezTo>
                    <a:pt x="21" y="31"/>
                    <a:pt x="25" y="33"/>
                    <a:pt x="27" y="33"/>
                  </a:cubicBezTo>
                  <a:cubicBezTo>
                    <a:pt x="33" y="33"/>
                    <a:pt x="37" y="31"/>
                    <a:pt x="42" y="30"/>
                  </a:cubicBezTo>
                  <a:cubicBezTo>
                    <a:pt x="43" y="29"/>
                    <a:pt x="57" y="26"/>
                    <a:pt x="57" y="26"/>
                  </a:cubicBezTo>
                  <a:cubicBezTo>
                    <a:pt x="57" y="25"/>
                    <a:pt x="71" y="27"/>
                    <a:pt x="72" y="26"/>
                  </a:cubicBezTo>
                  <a:cubicBezTo>
                    <a:pt x="74" y="26"/>
                    <a:pt x="79" y="19"/>
                    <a:pt x="79" y="16"/>
                  </a:cubicBezTo>
                  <a:cubicBezTo>
                    <a:pt x="79" y="13"/>
                    <a:pt x="77" y="10"/>
                    <a:pt x="74" y="10"/>
                  </a:cubicBezTo>
                  <a:cubicBezTo>
                    <a:pt x="71" y="10"/>
                    <a:pt x="70" y="13"/>
                    <a:pt x="68" y="13"/>
                  </a:cubicBezTo>
                  <a:cubicBezTo>
                    <a:pt x="64" y="13"/>
                    <a:pt x="59" y="8"/>
                    <a:pt x="59" y="4"/>
                  </a:cubicBezTo>
                  <a:cubicBezTo>
                    <a:pt x="59" y="4"/>
                    <a:pt x="59" y="3"/>
                    <a:pt x="59" y="1"/>
                  </a:cubicBezTo>
                  <a:cubicBezTo>
                    <a:pt x="58" y="1"/>
                    <a:pt x="56" y="1"/>
                    <a:pt x="55" y="0"/>
                  </a:cubicBezTo>
                  <a:cubicBezTo>
                    <a:pt x="53" y="1"/>
                    <a:pt x="48" y="3"/>
                    <a:pt x="48" y="7"/>
                  </a:cubicBezTo>
                  <a:cubicBezTo>
                    <a:pt x="48" y="9"/>
                    <a:pt x="50" y="10"/>
                    <a:pt x="54" y="10"/>
                  </a:cubicBezTo>
                  <a:cubicBezTo>
                    <a:pt x="54" y="13"/>
                    <a:pt x="54" y="13"/>
                    <a:pt x="54" y="13"/>
                  </a:cubicBezTo>
                  <a:cubicBezTo>
                    <a:pt x="50" y="13"/>
                    <a:pt x="51" y="14"/>
                    <a:pt x="51" y="14"/>
                  </a:cubicBezTo>
                  <a:cubicBezTo>
                    <a:pt x="52" y="15"/>
                    <a:pt x="53" y="15"/>
                    <a:pt x="55" y="15"/>
                  </a:cubicBezTo>
                  <a:cubicBezTo>
                    <a:pt x="54" y="17"/>
                    <a:pt x="53" y="17"/>
                    <a:pt x="50" y="17"/>
                  </a:cubicBezTo>
                  <a:cubicBezTo>
                    <a:pt x="40" y="17"/>
                    <a:pt x="35" y="8"/>
                    <a:pt x="28" y="8"/>
                  </a:cubicBezTo>
                  <a:cubicBezTo>
                    <a:pt x="28" y="8"/>
                    <a:pt x="26" y="8"/>
                    <a:pt x="23" y="8"/>
                  </a:cubicBezTo>
                  <a:cubicBezTo>
                    <a:pt x="23" y="8"/>
                    <a:pt x="20" y="5"/>
                    <a:pt x="19" y="5"/>
                  </a:cubicBezTo>
                  <a:cubicBezTo>
                    <a:pt x="17" y="5"/>
                    <a:pt x="16" y="5"/>
                    <a:pt x="12" y="5"/>
                  </a:cubicBezTo>
                  <a:cubicBezTo>
                    <a:pt x="12" y="7"/>
                    <a:pt x="13" y="8"/>
                    <a:pt x="14" y="8"/>
                  </a:cubicBezTo>
                  <a:close/>
                  <a:moveTo>
                    <a:pt x="20" y="13"/>
                  </a:moveTo>
                  <a:cubicBezTo>
                    <a:pt x="19" y="13"/>
                    <a:pt x="18" y="13"/>
                    <a:pt x="16" y="13"/>
                  </a:cubicBezTo>
                  <a:cubicBezTo>
                    <a:pt x="17" y="13"/>
                    <a:pt x="19" y="13"/>
                    <a:pt x="20" y="1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1" name="Freeform 113">
              <a:extLst>
                <a:ext uri="{FF2B5EF4-FFF2-40B4-BE49-F238E27FC236}">
                  <a16:creationId xmlns:a16="http://schemas.microsoft.com/office/drawing/2014/main" id="{601F4FC1-FB88-C2F0-0BB5-37C6D8F1F147}"/>
                </a:ext>
              </a:extLst>
            </p:cNvPr>
            <p:cNvSpPr>
              <a:spLocks/>
            </p:cNvSpPr>
            <p:nvPr/>
          </p:nvSpPr>
          <p:spPr bwMode="auto">
            <a:xfrm>
              <a:off x="1821995" y="2193980"/>
              <a:ext cx="31998" cy="26434"/>
            </a:xfrm>
            <a:custGeom>
              <a:avLst/>
              <a:gdLst>
                <a:gd name="T0" fmla="*/ 0 w 10"/>
                <a:gd name="T1" fmla="*/ 6 h 8"/>
                <a:gd name="T2" fmla="*/ 4 w 10"/>
                <a:gd name="T3" fmla="*/ 8 h 8"/>
                <a:gd name="T4" fmla="*/ 10 w 10"/>
                <a:gd name="T5" fmla="*/ 0 h 8"/>
                <a:gd name="T6" fmla="*/ 0 w 10"/>
                <a:gd name="T7" fmla="*/ 6 h 8"/>
              </a:gdLst>
              <a:ahLst/>
              <a:cxnLst>
                <a:cxn ang="0">
                  <a:pos x="T0" y="T1"/>
                </a:cxn>
                <a:cxn ang="0">
                  <a:pos x="T2" y="T3"/>
                </a:cxn>
                <a:cxn ang="0">
                  <a:pos x="T4" y="T5"/>
                </a:cxn>
                <a:cxn ang="0">
                  <a:pos x="T6" y="T7"/>
                </a:cxn>
              </a:cxnLst>
              <a:rect l="0" t="0" r="r" b="b"/>
              <a:pathLst>
                <a:path w="10" h="8">
                  <a:moveTo>
                    <a:pt x="0" y="6"/>
                  </a:moveTo>
                  <a:cubicBezTo>
                    <a:pt x="0" y="7"/>
                    <a:pt x="2" y="8"/>
                    <a:pt x="4" y="8"/>
                  </a:cubicBezTo>
                  <a:cubicBezTo>
                    <a:pt x="7" y="8"/>
                    <a:pt x="10" y="4"/>
                    <a:pt x="10" y="0"/>
                  </a:cubicBezTo>
                  <a:cubicBezTo>
                    <a:pt x="8" y="0"/>
                    <a:pt x="0" y="2"/>
                    <a:pt x="0" y="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2" name="Freeform 114">
              <a:extLst>
                <a:ext uri="{FF2B5EF4-FFF2-40B4-BE49-F238E27FC236}">
                  <a16:creationId xmlns:a16="http://schemas.microsoft.com/office/drawing/2014/main" id="{8D15C070-8D1B-5C4E-77B8-FB9C8DB44E9C}"/>
                </a:ext>
              </a:extLst>
            </p:cNvPr>
            <p:cNvSpPr>
              <a:spLocks/>
            </p:cNvSpPr>
            <p:nvPr/>
          </p:nvSpPr>
          <p:spPr bwMode="auto">
            <a:xfrm>
              <a:off x="1913816" y="2157807"/>
              <a:ext cx="26433" cy="9739"/>
            </a:xfrm>
            <a:custGeom>
              <a:avLst/>
              <a:gdLst>
                <a:gd name="T0" fmla="*/ 3 w 8"/>
                <a:gd name="T1" fmla="*/ 3 h 3"/>
                <a:gd name="T2" fmla="*/ 8 w 8"/>
                <a:gd name="T3" fmla="*/ 3 h 3"/>
                <a:gd name="T4" fmla="*/ 8 w 8"/>
                <a:gd name="T5" fmla="*/ 0 h 3"/>
                <a:gd name="T6" fmla="*/ 0 w 8"/>
                <a:gd name="T7" fmla="*/ 0 h 3"/>
                <a:gd name="T8" fmla="*/ 3 w 8"/>
                <a:gd name="T9" fmla="*/ 3 h 3"/>
              </a:gdLst>
              <a:ahLst/>
              <a:cxnLst>
                <a:cxn ang="0">
                  <a:pos x="T0" y="T1"/>
                </a:cxn>
                <a:cxn ang="0">
                  <a:pos x="T2" y="T3"/>
                </a:cxn>
                <a:cxn ang="0">
                  <a:pos x="T4" y="T5"/>
                </a:cxn>
                <a:cxn ang="0">
                  <a:pos x="T6" y="T7"/>
                </a:cxn>
                <a:cxn ang="0">
                  <a:pos x="T8" y="T9"/>
                </a:cxn>
              </a:cxnLst>
              <a:rect l="0" t="0" r="r" b="b"/>
              <a:pathLst>
                <a:path w="8" h="3">
                  <a:moveTo>
                    <a:pt x="3" y="3"/>
                  </a:moveTo>
                  <a:cubicBezTo>
                    <a:pt x="3" y="3"/>
                    <a:pt x="8" y="3"/>
                    <a:pt x="8" y="3"/>
                  </a:cubicBezTo>
                  <a:cubicBezTo>
                    <a:pt x="8" y="0"/>
                    <a:pt x="8" y="0"/>
                    <a:pt x="8" y="0"/>
                  </a:cubicBezTo>
                  <a:cubicBezTo>
                    <a:pt x="0" y="0"/>
                    <a:pt x="0" y="0"/>
                    <a:pt x="0" y="0"/>
                  </a:cubicBezTo>
                  <a:cubicBezTo>
                    <a:pt x="0" y="2"/>
                    <a:pt x="2" y="3"/>
                    <a:pt x="3"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3" name="Freeform 115">
              <a:extLst>
                <a:ext uri="{FF2B5EF4-FFF2-40B4-BE49-F238E27FC236}">
                  <a16:creationId xmlns:a16="http://schemas.microsoft.com/office/drawing/2014/main" id="{ECD6A778-9060-9866-0515-F983E4071A70}"/>
                </a:ext>
              </a:extLst>
            </p:cNvPr>
            <p:cNvSpPr>
              <a:spLocks/>
            </p:cNvSpPr>
            <p:nvPr/>
          </p:nvSpPr>
          <p:spPr bwMode="auto">
            <a:xfrm>
              <a:off x="1745478" y="2125809"/>
              <a:ext cx="148860" cy="82084"/>
            </a:xfrm>
            <a:custGeom>
              <a:avLst/>
              <a:gdLst>
                <a:gd name="T0" fmla="*/ 6 w 45"/>
                <a:gd name="T1" fmla="*/ 21 h 25"/>
                <a:gd name="T2" fmla="*/ 13 w 45"/>
                <a:gd name="T3" fmla="*/ 21 h 25"/>
                <a:gd name="T4" fmla="*/ 16 w 45"/>
                <a:gd name="T5" fmla="*/ 25 h 25"/>
                <a:gd name="T6" fmla="*/ 21 w 45"/>
                <a:gd name="T7" fmla="*/ 20 h 25"/>
                <a:gd name="T8" fmla="*/ 29 w 45"/>
                <a:gd name="T9" fmla="*/ 13 h 25"/>
                <a:gd name="T10" fmla="*/ 34 w 45"/>
                <a:gd name="T11" fmla="*/ 19 h 25"/>
                <a:gd name="T12" fmla="*/ 44 w 45"/>
                <a:gd name="T13" fmla="*/ 12 h 25"/>
                <a:gd name="T14" fmla="*/ 42 w 45"/>
                <a:gd name="T15" fmla="*/ 7 h 25"/>
                <a:gd name="T16" fmla="*/ 45 w 45"/>
                <a:gd name="T17" fmla="*/ 4 h 25"/>
                <a:gd name="T18" fmla="*/ 32 w 45"/>
                <a:gd name="T19" fmla="*/ 3 h 25"/>
                <a:gd name="T20" fmla="*/ 28 w 45"/>
                <a:gd name="T21" fmla="*/ 3 h 25"/>
                <a:gd name="T22" fmla="*/ 16 w 45"/>
                <a:gd name="T23" fmla="*/ 11 h 25"/>
                <a:gd name="T24" fmla="*/ 5 w 45"/>
                <a:gd name="T25" fmla="*/ 16 h 25"/>
                <a:gd name="T26" fmla="*/ 0 w 45"/>
                <a:gd name="T27" fmla="*/ 20 h 25"/>
                <a:gd name="T28" fmla="*/ 2 w 45"/>
                <a:gd name="T29" fmla="*/ 23 h 25"/>
                <a:gd name="T30" fmla="*/ 6 w 45"/>
                <a:gd name="T3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5">
                  <a:moveTo>
                    <a:pt x="6" y="21"/>
                  </a:moveTo>
                  <a:cubicBezTo>
                    <a:pt x="8" y="21"/>
                    <a:pt x="10" y="23"/>
                    <a:pt x="13" y="21"/>
                  </a:cubicBezTo>
                  <a:cubicBezTo>
                    <a:pt x="13" y="22"/>
                    <a:pt x="15" y="25"/>
                    <a:pt x="16" y="25"/>
                  </a:cubicBezTo>
                  <a:cubicBezTo>
                    <a:pt x="19" y="25"/>
                    <a:pt x="21" y="22"/>
                    <a:pt x="21" y="20"/>
                  </a:cubicBezTo>
                  <a:cubicBezTo>
                    <a:pt x="25" y="20"/>
                    <a:pt x="28" y="17"/>
                    <a:pt x="29" y="13"/>
                  </a:cubicBezTo>
                  <a:cubicBezTo>
                    <a:pt x="31" y="14"/>
                    <a:pt x="31" y="19"/>
                    <a:pt x="34" y="19"/>
                  </a:cubicBezTo>
                  <a:cubicBezTo>
                    <a:pt x="44" y="12"/>
                    <a:pt x="44" y="12"/>
                    <a:pt x="44" y="12"/>
                  </a:cubicBezTo>
                  <a:cubicBezTo>
                    <a:pt x="44" y="10"/>
                    <a:pt x="43" y="10"/>
                    <a:pt x="42" y="7"/>
                  </a:cubicBezTo>
                  <a:cubicBezTo>
                    <a:pt x="44" y="7"/>
                    <a:pt x="45" y="5"/>
                    <a:pt x="45" y="4"/>
                  </a:cubicBezTo>
                  <a:cubicBezTo>
                    <a:pt x="45" y="0"/>
                    <a:pt x="32" y="3"/>
                    <a:pt x="32" y="3"/>
                  </a:cubicBezTo>
                  <a:cubicBezTo>
                    <a:pt x="30" y="3"/>
                    <a:pt x="30" y="3"/>
                    <a:pt x="28" y="3"/>
                  </a:cubicBezTo>
                  <a:cubicBezTo>
                    <a:pt x="21" y="3"/>
                    <a:pt x="20" y="9"/>
                    <a:pt x="16" y="11"/>
                  </a:cubicBezTo>
                  <a:cubicBezTo>
                    <a:pt x="12" y="14"/>
                    <a:pt x="9" y="14"/>
                    <a:pt x="5" y="16"/>
                  </a:cubicBezTo>
                  <a:cubicBezTo>
                    <a:pt x="4" y="16"/>
                    <a:pt x="0" y="19"/>
                    <a:pt x="0" y="20"/>
                  </a:cubicBezTo>
                  <a:cubicBezTo>
                    <a:pt x="0" y="21"/>
                    <a:pt x="2" y="22"/>
                    <a:pt x="2" y="23"/>
                  </a:cubicBezTo>
                  <a:cubicBezTo>
                    <a:pt x="4" y="23"/>
                    <a:pt x="5" y="21"/>
                    <a:pt x="6" y="2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4" name="Freeform 116">
              <a:extLst>
                <a:ext uri="{FF2B5EF4-FFF2-40B4-BE49-F238E27FC236}">
                  <a16:creationId xmlns:a16="http://schemas.microsoft.com/office/drawing/2014/main" id="{6373C235-681F-B827-B0F7-2C7F17C84325}"/>
                </a:ext>
              </a:extLst>
            </p:cNvPr>
            <p:cNvSpPr>
              <a:spLocks/>
            </p:cNvSpPr>
            <p:nvPr/>
          </p:nvSpPr>
          <p:spPr bwMode="auto">
            <a:xfrm>
              <a:off x="1947205" y="2068767"/>
              <a:ext cx="84864" cy="26434"/>
            </a:xfrm>
            <a:custGeom>
              <a:avLst/>
              <a:gdLst>
                <a:gd name="T0" fmla="*/ 10 w 26"/>
                <a:gd name="T1" fmla="*/ 7 h 8"/>
                <a:gd name="T2" fmla="*/ 20 w 26"/>
                <a:gd name="T3" fmla="*/ 7 h 8"/>
                <a:gd name="T4" fmla="*/ 26 w 26"/>
                <a:gd name="T5" fmla="*/ 6 h 8"/>
                <a:gd name="T6" fmla="*/ 16 w 26"/>
                <a:gd name="T7" fmla="*/ 0 h 8"/>
                <a:gd name="T8" fmla="*/ 0 w 26"/>
                <a:gd name="T9" fmla="*/ 8 h 8"/>
                <a:gd name="T10" fmla="*/ 4 w 26"/>
                <a:gd name="T11" fmla="*/ 6 h 8"/>
                <a:gd name="T12" fmla="*/ 10 w 26"/>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10" y="7"/>
                  </a:moveTo>
                  <a:cubicBezTo>
                    <a:pt x="15" y="7"/>
                    <a:pt x="13" y="7"/>
                    <a:pt x="20" y="7"/>
                  </a:cubicBezTo>
                  <a:cubicBezTo>
                    <a:pt x="22" y="7"/>
                    <a:pt x="24" y="6"/>
                    <a:pt x="26" y="6"/>
                  </a:cubicBezTo>
                  <a:cubicBezTo>
                    <a:pt x="25" y="3"/>
                    <a:pt x="21" y="0"/>
                    <a:pt x="16" y="0"/>
                  </a:cubicBezTo>
                  <a:cubicBezTo>
                    <a:pt x="13" y="0"/>
                    <a:pt x="0" y="5"/>
                    <a:pt x="0" y="8"/>
                  </a:cubicBezTo>
                  <a:cubicBezTo>
                    <a:pt x="1" y="8"/>
                    <a:pt x="2" y="6"/>
                    <a:pt x="4" y="6"/>
                  </a:cubicBezTo>
                  <a:cubicBezTo>
                    <a:pt x="6" y="6"/>
                    <a:pt x="7" y="7"/>
                    <a:pt x="10"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5" name="Freeform 117">
              <a:extLst>
                <a:ext uri="{FF2B5EF4-FFF2-40B4-BE49-F238E27FC236}">
                  <a16:creationId xmlns:a16="http://schemas.microsoft.com/office/drawing/2014/main" id="{AF15DB1F-8E33-9D08-BDB7-004E6380E56B}"/>
                </a:ext>
              </a:extLst>
            </p:cNvPr>
            <p:cNvSpPr>
              <a:spLocks/>
            </p:cNvSpPr>
            <p:nvPr/>
          </p:nvSpPr>
          <p:spPr bwMode="auto">
            <a:xfrm>
              <a:off x="1947205" y="2102157"/>
              <a:ext cx="75126" cy="38955"/>
            </a:xfrm>
            <a:custGeom>
              <a:avLst/>
              <a:gdLst>
                <a:gd name="T0" fmla="*/ 19 w 23"/>
                <a:gd name="T1" fmla="*/ 0 h 12"/>
                <a:gd name="T2" fmla="*/ 0 w 23"/>
                <a:gd name="T3" fmla="*/ 5 h 12"/>
                <a:gd name="T4" fmla="*/ 7 w 23"/>
                <a:gd name="T5" fmla="*/ 12 h 12"/>
                <a:gd name="T6" fmla="*/ 20 w 23"/>
                <a:gd name="T7" fmla="*/ 5 h 12"/>
                <a:gd name="T8" fmla="*/ 13 w 23"/>
                <a:gd name="T9" fmla="*/ 5 h 12"/>
                <a:gd name="T10" fmla="*/ 23 w 23"/>
                <a:gd name="T11" fmla="*/ 2 h 12"/>
                <a:gd name="T12" fmla="*/ 19 w 2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3" h="12">
                  <a:moveTo>
                    <a:pt x="19" y="0"/>
                  </a:moveTo>
                  <a:cubicBezTo>
                    <a:pt x="14" y="0"/>
                    <a:pt x="0" y="0"/>
                    <a:pt x="0" y="5"/>
                  </a:cubicBezTo>
                  <a:cubicBezTo>
                    <a:pt x="0" y="7"/>
                    <a:pt x="4" y="12"/>
                    <a:pt x="7" y="12"/>
                  </a:cubicBezTo>
                  <a:cubicBezTo>
                    <a:pt x="12" y="12"/>
                    <a:pt x="20" y="9"/>
                    <a:pt x="20" y="5"/>
                  </a:cubicBezTo>
                  <a:cubicBezTo>
                    <a:pt x="13" y="5"/>
                    <a:pt x="13" y="5"/>
                    <a:pt x="13" y="5"/>
                  </a:cubicBezTo>
                  <a:cubicBezTo>
                    <a:pt x="17" y="5"/>
                    <a:pt x="20" y="4"/>
                    <a:pt x="23" y="2"/>
                  </a:cubicBezTo>
                  <a:cubicBezTo>
                    <a:pt x="22" y="1"/>
                    <a:pt x="21" y="0"/>
                    <a:pt x="19"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6" name="Freeform 118">
              <a:extLst>
                <a:ext uri="{FF2B5EF4-FFF2-40B4-BE49-F238E27FC236}">
                  <a16:creationId xmlns:a16="http://schemas.microsoft.com/office/drawing/2014/main" id="{52D7CB98-6980-CFD5-92AC-27204F522203}"/>
                </a:ext>
              </a:extLst>
            </p:cNvPr>
            <p:cNvSpPr>
              <a:spLocks/>
            </p:cNvSpPr>
            <p:nvPr/>
          </p:nvSpPr>
          <p:spPr bwMode="auto">
            <a:xfrm>
              <a:off x="1909642" y="2095201"/>
              <a:ext cx="26433" cy="30607"/>
            </a:xfrm>
            <a:custGeom>
              <a:avLst/>
              <a:gdLst>
                <a:gd name="T0" fmla="*/ 5 w 8"/>
                <a:gd name="T1" fmla="*/ 9 h 9"/>
                <a:gd name="T2" fmla="*/ 8 w 8"/>
                <a:gd name="T3" fmla="*/ 6 h 9"/>
                <a:gd name="T4" fmla="*/ 0 w 8"/>
                <a:gd name="T5" fmla="*/ 6 h 9"/>
                <a:gd name="T6" fmla="*/ 5 w 8"/>
                <a:gd name="T7" fmla="*/ 9 h 9"/>
              </a:gdLst>
              <a:ahLst/>
              <a:cxnLst>
                <a:cxn ang="0">
                  <a:pos x="T0" y="T1"/>
                </a:cxn>
                <a:cxn ang="0">
                  <a:pos x="T2" y="T3"/>
                </a:cxn>
                <a:cxn ang="0">
                  <a:pos x="T4" y="T5"/>
                </a:cxn>
                <a:cxn ang="0">
                  <a:pos x="T6" y="T7"/>
                </a:cxn>
              </a:cxnLst>
              <a:rect l="0" t="0" r="r" b="b"/>
              <a:pathLst>
                <a:path w="8" h="9">
                  <a:moveTo>
                    <a:pt x="5" y="9"/>
                  </a:moveTo>
                  <a:cubicBezTo>
                    <a:pt x="6" y="9"/>
                    <a:pt x="7" y="8"/>
                    <a:pt x="8" y="6"/>
                  </a:cubicBezTo>
                  <a:cubicBezTo>
                    <a:pt x="7" y="6"/>
                    <a:pt x="0" y="0"/>
                    <a:pt x="0" y="6"/>
                  </a:cubicBezTo>
                  <a:cubicBezTo>
                    <a:pt x="0" y="7"/>
                    <a:pt x="3" y="9"/>
                    <a:pt x="5" y="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7" name="Freeform 119">
              <a:extLst>
                <a:ext uri="{FF2B5EF4-FFF2-40B4-BE49-F238E27FC236}">
                  <a16:creationId xmlns:a16="http://schemas.microsoft.com/office/drawing/2014/main" id="{10B41E49-DECF-CF50-D737-639359C4EB91}"/>
                </a:ext>
              </a:extLst>
            </p:cNvPr>
            <p:cNvSpPr>
              <a:spLocks/>
            </p:cNvSpPr>
            <p:nvPr/>
          </p:nvSpPr>
          <p:spPr bwMode="auto">
            <a:xfrm>
              <a:off x="2193450" y="2289976"/>
              <a:ext cx="121036" cy="105735"/>
            </a:xfrm>
            <a:custGeom>
              <a:avLst/>
              <a:gdLst>
                <a:gd name="T0" fmla="*/ 32 w 37"/>
                <a:gd name="T1" fmla="*/ 15 h 32"/>
                <a:gd name="T2" fmla="*/ 32 w 37"/>
                <a:gd name="T3" fmla="*/ 12 h 32"/>
                <a:gd name="T4" fmla="*/ 24 w 37"/>
                <a:gd name="T5" fmla="*/ 12 h 32"/>
                <a:gd name="T6" fmla="*/ 31 w 37"/>
                <a:gd name="T7" fmla="*/ 3 h 32"/>
                <a:gd name="T8" fmla="*/ 29 w 37"/>
                <a:gd name="T9" fmla="*/ 0 h 32"/>
                <a:gd name="T10" fmla="*/ 20 w 37"/>
                <a:gd name="T11" fmla="*/ 0 h 32"/>
                <a:gd name="T12" fmla="*/ 6 w 37"/>
                <a:gd name="T13" fmla="*/ 3 h 32"/>
                <a:gd name="T14" fmla="*/ 5 w 37"/>
                <a:gd name="T15" fmla="*/ 5 h 32"/>
                <a:gd name="T16" fmla="*/ 12 w 37"/>
                <a:gd name="T17" fmla="*/ 8 h 32"/>
                <a:gd name="T18" fmla="*/ 12 w 37"/>
                <a:gd name="T19" fmla="*/ 16 h 32"/>
                <a:gd name="T20" fmla="*/ 8 w 37"/>
                <a:gd name="T21" fmla="*/ 16 h 32"/>
                <a:gd name="T22" fmla="*/ 0 w 37"/>
                <a:gd name="T23" fmla="*/ 12 h 32"/>
                <a:gd name="T24" fmla="*/ 0 w 37"/>
                <a:gd name="T25" fmla="*/ 16 h 32"/>
                <a:gd name="T26" fmla="*/ 19 w 37"/>
                <a:gd name="T27" fmla="*/ 28 h 32"/>
                <a:gd name="T28" fmla="*/ 24 w 37"/>
                <a:gd name="T29" fmla="*/ 32 h 32"/>
                <a:gd name="T30" fmla="*/ 28 w 37"/>
                <a:gd name="T31" fmla="*/ 28 h 32"/>
                <a:gd name="T32" fmla="*/ 37 w 37"/>
                <a:gd name="T33" fmla="*/ 16 h 32"/>
                <a:gd name="T34" fmla="*/ 32 w 37"/>
                <a:gd name="T35"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2">
                  <a:moveTo>
                    <a:pt x="32" y="15"/>
                  </a:moveTo>
                  <a:cubicBezTo>
                    <a:pt x="32" y="13"/>
                    <a:pt x="32" y="15"/>
                    <a:pt x="32" y="12"/>
                  </a:cubicBezTo>
                  <a:cubicBezTo>
                    <a:pt x="32" y="9"/>
                    <a:pt x="26" y="11"/>
                    <a:pt x="24" y="12"/>
                  </a:cubicBezTo>
                  <a:cubicBezTo>
                    <a:pt x="25" y="10"/>
                    <a:pt x="31" y="7"/>
                    <a:pt x="31" y="3"/>
                  </a:cubicBezTo>
                  <a:cubicBezTo>
                    <a:pt x="31" y="2"/>
                    <a:pt x="30" y="0"/>
                    <a:pt x="29" y="0"/>
                  </a:cubicBezTo>
                  <a:cubicBezTo>
                    <a:pt x="29" y="0"/>
                    <a:pt x="24" y="0"/>
                    <a:pt x="20" y="0"/>
                  </a:cubicBezTo>
                  <a:cubicBezTo>
                    <a:pt x="15" y="0"/>
                    <a:pt x="10" y="0"/>
                    <a:pt x="6" y="3"/>
                  </a:cubicBezTo>
                  <a:cubicBezTo>
                    <a:pt x="6" y="4"/>
                    <a:pt x="5" y="5"/>
                    <a:pt x="5" y="5"/>
                  </a:cubicBezTo>
                  <a:cubicBezTo>
                    <a:pt x="5" y="8"/>
                    <a:pt x="8" y="8"/>
                    <a:pt x="12" y="8"/>
                  </a:cubicBezTo>
                  <a:cubicBezTo>
                    <a:pt x="12" y="16"/>
                    <a:pt x="12" y="16"/>
                    <a:pt x="12" y="16"/>
                  </a:cubicBezTo>
                  <a:cubicBezTo>
                    <a:pt x="12" y="16"/>
                    <a:pt x="11" y="16"/>
                    <a:pt x="8" y="16"/>
                  </a:cubicBezTo>
                  <a:cubicBezTo>
                    <a:pt x="5" y="16"/>
                    <a:pt x="0" y="12"/>
                    <a:pt x="0" y="12"/>
                  </a:cubicBezTo>
                  <a:cubicBezTo>
                    <a:pt x="0" y="16"/>
                    <a:pt x="0" y="16"/>
                    <a:pt x="0" y="16"/>
                  </a:cubicBezTo>
                  <a:cubicBezTo>
                    <a:pt x="4" y="22"/>
                    <a:pt x="13" y="21"/>
                    <a:pt x="19" y="28"/>
                  </a:cubicBezTo>
                  <a:cubicBezTo>
                    <a:pt x="20" y="29"/>
                    <a:pt x="20" y="32"/>
                    <a:pt x="24" y="32"/>
                  </a:cubicBezTo>
                  <a:cubicBezTo>
                    <a:pt x="26" y="32"/>
                    <a:pt x="26" y="29"/>
                    <a:pt x="28" y="28"/>
                  </a:cubicBezTo>
                  <a:cubicBezTo>
                    <a:pt x="35" y="25"/>
                    <a:pt x="36" y="29"/>
                    <a:pt x="37" y="16"/>
                  </a:cubicBezTo>
                  <a:cubicBezTo>
                    <a:pt x="36" y="16"/>
                    <a:pt x="32" y="15"/>
                    <a:pt x="32" y="1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8" name="Freeform 120">
              <a:extLst>
                <a:ext uri="{FF2B5EF4-FFF2-40B4-BE49-F238E27FC236}">
                  <a16:creationId xmlns:a16="http://schemas.microsoft.com/office/drawing/2014/main" id="{18F11046-CD90-1B9D-1790-25F8B9A2D5F5}"/>
                </a:ext>
              </a:extLst>
            </p:cNvPr>
            <p:cNvSpPr>
              <a:spLocks/>
            </p:cNvSpPr>
            <p:nvPr/>
          </p:nvSpPr>
          <p:spPr bwMode="auto">
            <a:xfrm>
              <a:off x="2140584" y="2167546"/>
              <a:ext cx="141904" cy="76519"/>
            </a:xfrm>
            <a:custGeom>
              <a:avLst/>
              <a:gdLst>
                <a:gd name="T0" fmla="*/ 0 w 43"/>
                <a:gd name="T1" fmla="*/ 7 h 23"/>
                <a:gd name="T2" fmla="*/ 6 w 43"/>
                <a:gd name="T3" fmla="*/ 10 h 23"/>
                <a:gd name="T4" fmla="*/ 7 w 43"/>
                <a:gd name="T5" fmla="*/ 13 h 23"/>
                <a:gd name="T6" fmla="*/ 10 w 43"/>
                <a:gd name="T7" fmla="*/ 13 h 23"/>
                <a:gd name="T8" fmla="*/ 13 w 43"/>
                <a:gd name="T9" fmla="*/ 15 h 23"/>
                <a:gd name="T10" fmla="*/ 30 w 43"/>
                <a:gd name="T11" fmla="*/ 12 h 23"/>
                <a:gd name="T12" fmla="*/ 32 w 43"/>
                <a:gd name="T13" fmla="*/ 13 h 23"/>
                <a:gd name="T14" fmla="*/ 27 w 43"/>
                <a:gd name="T15" fmla="*/ 16 h 23"/>
                <a:gd name="T16" fmla="*/ 27 w 43"/>
                <a:gd name="T17" fmla="*/ 18 h 23"/>
                <a:gd name="T18" fmla="*/ 25 w 43"/>
                <a:gd name="T19" fmla="*/ 21 h 23"/>
                <a:gd name="T20" fmla="*/ 32 w 43"/>
                <a:gd name="T21" fmla="*/ 22 h 23"/>
                <a:gd name="T22" fmla="*/ 41 w 43"/>
                <a:gd name="T23" fmla="*/ 20 h 23"/>
                <a:gd name="T24" fmla="*/ 43 w 43"/>
                <a:gd name="T25" fmla="*/ 6 h 23"/>
                <a:gd name="T26" fmla="*/ 39 w 43"/>
                <a:gd name="T27" fmla="*/ 1 h 23"/>
                <a:gd name="T28" fmla="*/ 34 w 43"/>
                <a:gd name="T29" fmla="*/ 2 h 23"/>
                <a:gd name="T30" fmla="*/ 24 w 43"/>
                <a:gd name="T31" fmla="*/ 0 h 23"/>
                <a:gd name="T32" fmla="*/ 20 w 43"/>
                <a:gd name="T33" fmla="*/ 0 h 23"/>
                <a:gd name="T34" fmla="*/ 28 w 43"/>
                <a:gd name="T35" fmla="*/ 3 h 23"/>
                <a:gd name="T36" fmla="*/ 28 w 43"/>
                <a:gd name="T37" fmla="*/ 8 h 23"/>
                <a:gd name="T38" fmla="*/ 16 w 43"/>
                <a:gd name="T39" fmla="*/ 3 h 23"/>
                <a:gd name="T40" fmla="*/ 16 w 43"/>
                <a:gd name="T41" fmla="*/ 6 h 23"/>
                <a:gd name="T42" fmla="*/ 20 w 43"/>
                <a:gd name="T43" fmla="*/ 10 h 23"/>
                <a:gd name="T44" fmla="*/ 3 w 43"/>
                <a:gd name="T45" fmla="*/ 1 h 23"/>
                <a:gd name="T46" fmla="*/ 0 w 43"/>
                <a:gd name="T47" fmla="*/ 1 h 23"/>
                <a:gd name="T48" fmla="*/ 1 w 43"/>
                <a:gd name="T49" fmla="*/ 4 h 23"/>
                <a:gd name="T50" fmla="*/ 0 w 43"/>
                <a:gd name="T51" fmla="*/ 3 h 23"/>
                <a:gd name="T52" fmla="*/ 0 w 43"/>
                <a:gd name="T5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23">
                  <a:moveTo>
                    <a:pt x="0" y="7"/>
                  </a:moveTo>
                  <a:cubicBezTo>
                    <a:pt x="4" y="8"/>
                    <a:pt x="4" y="11"/>
                    <a:pt x="6" y="10"/>
                  </a:cubicBezTo>
                  <a:cubicBezTo>
                    <a:pt x="7" y="13"/>
                    <a:pt x="7" y="13"/>
                    <a:pt x="7" y="13"/>
                  </a:cubicBezTo>
                  <a:cubicBezTo>
                    <a:pt x="10" y="13"/>
                    <a:pt x="10" y="13"/>
                    <a:pt x="10" y="13"/>
                  </a:cubicBezTo>
                  <a:cubicBezTo>
                    <a:pt x="10" y="13"/>
                    <a:pt x="12" y="15"/>
                    <a:pt x="13" y="15"/>
                  </a:cubicBezTo>
                  <a:cubicBezTo>
                    <a:pt x="18" y="15"/>
                    <a:pt x="26" y="12"/>
                    <a:pt x="30" y="12"/>
                  </a:cubicBezTo>
                  <a:cubicBezTo>
                    <a:pt x="31" y="12"/>
                    <a:pt x="32" y="12"/>
                    <a:pt x="32" y="13"/>
                  </a:cubicBezTo>
                  <a:cubicBezTo>
                    <a:pt x="31" y="14"/>
                    <a:pt x="27" y="14"/>
                    <a:pt x="27" y="16"/>
                  </a:cubicBezTo>
                  <a:cubicBezTo>
                    <a:pt x="26" y="17"/>
                    <a:pt x="26" y="18"/>
                    <a:pt x="27" y="18"/>
                  </a:cubicBezTo>
                  <a:cubicBezTo>
                    <a:pt x="26" y="19"/>
                    <a:pt x="25" y="20"/>
                    <a:pt x="25" y="21"/>
                  </a:cubicBezTo>
                  <a:cubicBezTo>
                    <a:pt x="25" y="23"/>
                    <a:pt x="31" y="22"/>
                    <a:pt x="32" y="22"/>
                  </a:cubicBezTo>
                  <a:cubicBezTo>
                    <a:pt x="33" y="22"/>
                    <a:pt x="38" y="22"/>
                    <a:pt x="41" y="20"/>
                  </a:cubicBezTo>
                  <a:cubicBezTo>
                    <a:pt x="41" y="14"/>
                    <a:pt x="43" y="11"/>
                    <a:pt x="43" y="6"/>
                  </a:cubicBezTo>
                  <a:cubicBezTo>
                    <a:pt x="43" y="3"/>
                    <a:pt x="43" y="1"/>
                    <a:pt x="39" y="1"/>
                  </a:cubicBezTo>
                  <a:cubicBezTo>
                    <a:pt x="37" y="1"/>
                    <a:pt x="36" y="2"/>
                    <a:pt x="34" y="2"/>
                  </a:cubicBezTo>
                  <a:cubicBezTo>
                    <a:pt x="30" y="2"/>
                    <a:pt x="28" y="0"/>
                    <a:pt x="24" y="0"/>
                  </a:cubicBezTo>
                  <a:cubicBezTo>
                    <a:pt x="22" y="0"/>
                    <a:pt x="22" y="0"/>
                    <a:pt x="20" y="0"/>
                  </a:cubicBezTo>
                  <a:cubicBezTo>
                    <a:pt x="21" y="3"/>
                    <a:pt x="24" y="3"/>
                    <a:pt x="28" y="3"/>
                  </a:cubicBezTo>
                  <a:cubicBezTo>
                    <a:pt x="28" y="8"/>
                    <a:pt x="28" y="8"/>
                    <a:pt x="28" y="8"/>
                  </a:cubicBezTo>
                  <a:cubicBezTo>
                    <a:pt x="24" y="8"/>
                    <a:pt x="20" y="3"/>
                    <a:pt x="16" y="3"/>
                  </a:cubicBezTo>
                  <a:cubicBezTo>
                    <a:pt x="16" y="6"/>
                    <a:pt x="16" y="6"/>
                    <a:pt x="16" y="6"/>
                  </a:cubicBezTo>
                  <a:cubicBezTo>
                    <a:pt x="16" y="7"/>
                    <a:pt x="18" y="9"/>
                    <a:pt x="20" y="10"/>
                  </a:cubicBezTo>
                  <a:cubicBezTo>
                    <a:pt x="13" y="12"/>
                    <a:pt x="9" y="1"/>
                    <a:pt x="3" y="1"/>
                  </a:cubicBezTo>
                  <a:cubicBezTo>
                    <a:pt x="2" y="1"/>
                    <a:pt x="1" y="1"/>
                    <a:pt x="0" y="1"/>
                  </a:cubicBezTo>
                  <a:cubicBezTo>
                    <a:pt x="0" y="1"/>
                    <a:pt x="0" y="3"/>
                    <a:pt x="1" y="4"/>
                  </a:cubicBezTo>
                  <a:cubicBezTo>
                    <a:pt x="0" y="3"/>
                    <a:pt x="0" y="3"/>
                    <a:pt x="0" y="3"/>
                  </a:cubicBezTo>
                  <a:lnTo>
                    <a:pt x="0" y="7"/>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49" name="Freeform 121">
              <a:extLst>
                <a:ext uri="{FF2B5EF4-FFF2-40B4-BE49-F238E27FC236}">
                  <a16:creationId xmlns:a16="http://schemas.microsoft.com/office/drawing/2014/main" id="{3122D532-E985-E368-B195-A8E217AA0840}"/>
                </a:ext>
              </a:extLst>
            </p:cNvPr>
            <p:cNvSpPr>
              <a:spLocks/>
            </p:cNvSpPr>
            <p:nvPr/>
          </p:nvSpPr>
          <p:spPr bwMode="auto">
            <a:xfrm>
              <a:off x="2249099" y="2451361"/>
              <a:ext cx="82082" cy="50085"/>
            </a:xfrm>
            <a:custGeom>
              <a:avLst/>
              <a:gdLst>
                <a:gd name="T0" fmla="*/ 5 w 25"/>
                <a:gd name="T1" fmla="*/ 7 h 15"/>
                <a:gd name="T2" fmla="*/ 0 w 25"/>
                <a:gd name="T3" fmla="*/ 9 h 15"/>
                <a:gd name="T4" fmla="*/ 20 w 25"/>
                <a:gd name="T5" fmla="*/ 15 h 15"/>
                <a:gd name="T6" fmla="*/ 25 w 25"/>
                <a:gd name="T7" fmla="*/ 12 h 15"/>
                <a:gd name="T8" fmla="*/ 11 w 25"/>
                <a:gd name="T9" fmla="*/ 0 h 15"/>
                <a:gd name="T10" fmla="*/ 5 w 25"/>
                <a:gd name="T11" fmla="*/ 7 h 15"/>
              </a:gdLst>
              <a:ahLst/>
              <a:cxnLst>
                <a:cxn ang="0">
                  <a:pos x="T0" y="T1"/>
                </a:cxn>
                <a:cxn ang="0">
                  <a:pos x="T2" y="T3"/>
                </a:cxn>
                <a:cxn ang="0">
                  <a:pos x="T4" y="T5"/>
                </a:cxn>
                <a:cxn ang="0">
                  <a:pos x="T6" y="T7"/>
                </a:cxn>
                <a:cxn ang="0">
                  <a:pos x="T8" y="T9"/>
                </a:cxn>
                <a:cxn ang="0">
                  <a:pos x="T10" y="T11"/>
                </a:cxn>
              </a:cxnLst>
              <a:rect l="0" t="0" r="r" b="b"/>
              <a:pathLst>
                <a:path w="25" h="15">
                  <a:moveTo>
                    <a:pt x="5" y="7"/>
                  </a:moveTo>
                  <a:cubicBezTo>
                    <a:pt x="4" y="8"/>
                    <a:pt x="0" y="7"/>
                    <a:pt x="0" y="9"/>
                  </a:cubicBezTo>
                  <a:cubicBezTo>
                    <a:pt x="0" y="9"/>
                    <a:pt x="17" y="15"/>
                    <a:pt x="20" y="15"/>
                  </a:cubicBezTo>
                  <a:cubicBezTo>
                    <a:pt x="22" y="15"/>
                    <a:pt x="23" y="13"/>
                    <a:pt x="25" y="12"/>
                  </a:cubicBezTo>
                  <a:cubicBezTo>
                    <a:pt x="24" y="9"/>
                    <a:pt x="15" y="0"/>
                    <a:pt x="11" y="0"/>
                  </a:cubicBezTo>
                  <a:cubicBezTo>
                    <a:pt x="7" y="0"/>
                    <a:pt x="8" y="7"/>
                    <a:pt x="5"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0" name="Freeform 122">
              <a:extLst>
                <a:ext uri="{FF2B5EF4-FFF2-40B4-BE49-F238E27FC236}">
                  <a16:creationId xmlns:a16="http://schemas.microsoft.com/office/drawing/2014/main" id="{17D6B4E2-7F1F-1CE4-3850-C0394AF7A12F}"/>
                </a:ext>
              </a:extLst>
            </p:cNvPr>
            <p:cNvSpPr>
              <a:spLocks/>
            </p:cNvSpPr>
            <p:nvPr/>
          </p:nvSpPr>
          <p:spPr bwMode="auto">
            <a:xfrm>
              <a:off x="2325616" y="2277455"/>
              <a:ext cx="114080" cy="91822"/>
            </a:xfrm>
            <a:custGeom>
              <a:avLst/>
              <a:gdLst>
                <a:gd name="T0" fmla="*/ 18 w 35"/>
                <a:gd name="T1" fmla="*/ 18 h 28"/>
                <a:gd name="T2" fmla="*/ 31 w 35"/>
                <a:gd name="T3" fmla="*/ 9 h 28"/>
                <a:gd name="T4" fmla="*/ 35 w 35"/>
                <a:gd name="T5" fmla="*/ 6 h 28"/>
                <a:gd name="T6" fmla="*/ 35 w 35"/>
                <a:gd name="T7" fmla="*/ 3 h 28"/>
                <a:gd name="T8" fmla="*/ 13 w 35"/>
                <a:gd name="T9" fmla="*/ 0 h 28"/>
                <a:gd name="T10" fmla="*/ 8 w 35"/>
                <a:gd name="T11" fmla="*/ 3 h 28"/>
                <a:gd name="T12" fmla="*/ 8 w 35"/>
                <a:gd name="T13" fmla="*/ 4 h 28"/>
                <a:gd name="T14" fmla="*/ 0 w 35"/>
                <a:gd name="T15" fmla="*/ 4 h 28"/>
                <a:gd name="T16" fmla="*/ 0 w 35"/>
                <a:gd name="T17" fmla="*/ 9 h 28"/>
                <a:gd name="T18" fmla="*/ 4 w 35"/>
                <a:gd name="T19" fmla="*/ 21 h 28"/>
                <a:gd name="T20" fmla="*/ 5 w 35"/>
                <a:gd name="T21" fmla="*/ 28 h 28"/>
                <a:gd name="T22" fmla="*/ 9 w 35"/>
                <a:gd name="T23" fmla="*/ 28 h 28"/>
                <a:gd name="T24" fmla="*/ 14 w 35"/>
                <a:gd name="T25" fmla="*/ 20 h 28"/>
                <a:gd name="T26" fmla="*/ 11 w 35"/>
                <a:gd name="T27" fmla="*/ 20 h 28"/>
                <a:gd name="T28" fmla="*/ 18 w 35"/>
                <a:gd name="T29"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8">
                  <a:moveTo>
                    <a:pt x="18" y="18"/>
                  </a:moveTo>
                  <a:cubicBezTo>
                    <a:pt x="25" y="18"/>
                    <a:pt x="28" y="13"/>
                    <a:pt x="31" y="9"/>
                  </a:cubicBezTo>
                  <a:cubicBezTo>
                    <a:pt x="31" y="9"/>
                    <a:pt x="35" y="6"/>
                    <a:pt x="35" y="6"/>
                  </a:cubicBezTo>
                  <a:cubicBezTo>
                    <a:pt x="35" y="5"/>
                    <a:pt x="35" y="4"/>
                    <a:pt x="35" y="3"/>
                  </a:cubicBezTo>
                  <a:cubicBezTo>
                    <a:pt x="27" y="3"/>
                    <a:pt x="21" y="0"/>
                    <a:pt x="13" y="0"/>
                  </a:cubicBezTo>
                  <a:cubicBezTo>
                    <a:pt x="9" y="0"/>
                    <a:pt x="8" y="2"/>
                    <a:pt x="8" y="3"/>
                  </a:cubicBezTo>
                  <a:cubicBezTo>
                    <a:pt x="8" y="3"/>
                    <a:pt x="8" y="4"/>
                    <a:pt x="8" y="4"/>
                  </a:cubicBezTo>
                  <a:cubicBezTo>
                    <a:pt x="4" y="4"/>
                    <a:pt x="4" y="4"/>
                    <a:pt x="0" y="4"/>
                  </a:cubicBezTo>
                  <a:cubicBezTo>
                    <a:pt x="0" y="9"/>
                    <a:pt x="0" y="9"/>
                    <a:pt x="0" y="9"/>
                  </a:cubicBezTo>
                  <a:cubicBezTo>
                    <a:pt x="4" y="14"/>
                    <a:pt x="1" y="17"/>
                    <a:pt x="4" y="21"/>
                  </a:cubicBezTo>
                  <a:cubicBezTo>
                    <a:pt x="4" y="22"/>
                    <a:pt x="5" y="24"/>
                    <a:pt x="5" y="28"/>
                  </a:cubicBezTo>
                  <a:cubicBezTo>
                    <a:pt x="9" y="28"/>
                    <a:pt x="9" y="28"/>
                    <a:pt x="9" y="28"/>
                  </a:cubicBezTo>
                  <a:cubicBezTo>
                    <a:pt x="12" y="24"/>
                    <a:pt x="14" y="24"/>
                    <a:pt x="14" y="20"/>
                  </a:cubicBezTo>
                  <a:cubicBezTo>
                    <a:pt x="11" y="20"/>
                    <a:pt x="11" y="20"/>
                    <a:pt x="11" y="20"/>
                  </a:cubicBezTo>
                  <a:cubicBezTo>
                    <a:pt x="13" y="16"/>
                    <a:pt x="13" y="18"/>
                    <a:pt x="18" y="18"/>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1" name="Freeform 123">
              <a:extLst>
                <a:ext uri="{FF2B5EF4-FFF2-40B4-BE49-F238E27FC236}">
                  <a16:creationId xmlns:a16="http://schemas.microsoft.com/office/drawing/2014/main" id="{5C330291-B8FD-ECDB-1986-AAE68580372B}"/>
                </a:ext>
              </a:extLst>
            </p:cNvPr>
            <p:cNvSpPr>
              <a:spLocks/>
            </p:cNvSpPr>
            <p:nvPr/>
          </p:nvSpPr>
          <p:spPr bwMode="auto">
            <a:xfrm>
              <a:off x="2104412" y="2118852"/>
              <a:ext cx="36172" cy="29216"/>
            </a:xfrm>
            <a:custGeom>
              <a:avLst/>
              <a:gdLst>
                <a:gd name="T0" fmla="*/ 8 w 11"/>
                <a:gd name="T1" fmla="*/ 9 h 9"/>
                <a:gd name="T2" fmla="*/ 11 w 11"/>
                <a:gd name="T3" fmla="*/ 6 h 9"/>
                <a:gd name="T4" fmla="*/ 0 w 11"/>
                <a:gd name="T5" fmla="*/ 0 h 9"/>
                <a:gd name="T6" fmla="*/ 8 w 11"/>
                <a:gd name="T7" fmla="*/ 9 h 9"/>
              </a:gdLst>
              <a:ahLst/>
              <a:cxnLst>
                <a:cxn ang="0">
                  <a:pos x="T0" y="T1"/>
                </a:cxn>
                <a:cxn ang="0">
                  <a:pos x="T2" y="T3"/>
                </a:cxn>
                <a:cxn ang="0">
                  <a:pos x="T4" y="T5"/>
                </a:cxn>
                <a:cxn ang="0">
                  <a:pos x="T6" y="T7"/>
                </a:cxn>
              </a:cxnLst>
              <a:rect l="0" t="0" r="r" b="b"/>
              <a:pathLst>
                <a:path w="11" h="9">
                  <a:moveTo>
                    <a:pt x="8" y="9"/>
                  </a:moveTo>
                  <a:cubicBezTo>
                    <a:pt x="10" y="9"/>
                    <a:pt x="11" y="8"/>
                    <a:pt x="11" y="6"/>
                  </a:cubicBezTo>
                  <a:cubicBezTo>
                    <a:pt x="7" y="4"/>
                    <a:pt x="6" y="0"/>
                    <a:pt x="0" y="0"/>
                  </a:cubicBezTo>
                  <a:cubicBezTo>
                    <a:pt x="0" y="3"/>
                    <a:pt x="6" y="9"/>
                    <a:pt x="8" y="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2" name="Freeform 124">
              <a:extLst>
                <a:ext uri="{FF2B5EF4-FFF2-40B4-BE49-F238E27FC236}">
                  <a16:creationId xmlns:a16="http://schemas.microsoft.com/office/drawing/2014/main" id="{C05E257C-A263-58AB-52D4-116E704A5A79}"/>
                </a:ext>
              </a:extLst>
            </p:cNvPr>
            <p:cNvSpPr>
              <a:spLocks/>
            </p:cNvSpPr>
            <p:nvPr/>
          </p:nvSpPr>
          <p:spPr bwMode="auto">
            <a:xfrm>
              <a:off x="2128063" y="2217631"/>
              <a:ext cx="26433" cy="23651"/>
            </a:xfrm>
            <a:custGeom>
              <a:avLst/>
              <a:gdLst>
                <a:gd name="T0" fmla="*/ 0 w 8"/>
                <a:gd name="T1" fmla="*/ 6 h 7"/>
                <a:gd name="T2" fmla="*/ 5 w 8"/>
                <a:gd name="T3" fmla="*/ 7 h 7"/>
                <a:gd name="T4" fmla="*/ 8 w 8"/>
                <a:gd name="T5" fmla="*/ 4 h 7"/>
                <a:gd name="T6" fmla="*/ 6 w 8"/>
                <a:gd name="T7" fmla="*/ 0 h 7"/>
                <a:gd name="T8" fmla="*/ 0 w 8"/>
                <a:gd name="T9" fmla="*/ 6 h 7"/>
              </a:gdLst>
              <a:ahLst/>
              <a:cxnLst>
                <a:cxn ang="0">
                  <a:pos x="T0" y="T1"/>
                </a:cxn>
                <a:cxn ang="0">
                  <a:pos x="T2" y="T3"/>
                </a:cxn>
                <a:cxn ang="0">
                  <a:pos x="T4" y="T5"/>
                </a:cxn>
                <a:cxn ang="0">
                  <a:pos x="T6" y="T7"/>
                </a:cxn>
                <a:cxn ang="0">
                  <a:pos x="T8" y="T9"/>
                </a:cxn>
              </a:cxnLst>
              <a:rect l="0" t="0" r="r" b="b"/>
              <a:pathLst>
                <a:path w="8" h="7">
                  <a:moveTo>
                    <a:pt x="0" y="6"/>
                  </a:moveTo>
                  <a:cubicBezTo>
                    <a:pt x="2" y="6"/>
                    <a:pt x="2" y="7"/>
                    <a:pt x="5" y="7"/>
                  </a:cubicBezTo>
                  <a:cubicBezTo>
                    <a:pt x="6" y="7"/>
                    <a:pt x="8" y="6"/>
                    <a:pt x="8" y="4"/>
                  </a:cubicBezTo>
                  <a:cubicBezTo>
                    <a:pt x="8" y="2"/>
                    <a:pt x="7" y="1"/>
                    <a:pt x="6" y="0"/>
                  </a:cubicBezTo>
                  <a:cubicBezTo>
                    <a:pt x="3" y="1"/>
                    <a:pt x="1" y="3"/>
                    <a:pt x="0" y="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3" name="Freeform 125">
              <a:extLst>
                <a:ext uri="{FF2B5EF4-FFF2-40B4-BE49-F238E27FC236}">
                  <a16:creationId xmlns:a16="http://schemas.microsoft.com/office/drawing/2014/main" id="{4679C0A2-207F-7655-67C5-E31E99A79724}"/>
                </a:ext>
              </a:extLst>
            </p:cNvPr>
            <p:cNvSpPr>
              <a:spLocks/>
            </p:cNvSpPr>
            <p:nvPr/>
          </p:nvSpPr>
          <p:spPr bwMode="auto">
            <a:xfrm>
              <a:off x="2114151" y="2042334"/>
              <a:ext cx="137730" cy="73736"/>
            </a:xfrm>
            <a:custGeom>
              <a:avLst/>
              <a:gdLst>
                <a:gd name="T0" fmla="*/ 4 w 42"/>
                <a:gd name="T1" fmla="*/ 5 h 22"/>
                <a:gd name="T2" fmla="*/ 3 w 42"/>
                <a:gd name="T3" fmla="*/ 7 h 22"/>
                <a:gd name="T4" fmla="*/ 10 w 42"/>
                <a:gd name="T5" fmla="*/ 7 h 22"/>
                <a:gd name="T6" fmla="*/ 10 w 42"/>
                <a:gd name="T7" fmla="*/ 10 h 22"/>
                <a:gd name="T8" fmla="*/ 4 w 42"/>
                <a:gd name="T9" fmla="*/ 13 h 22"/>
                <a:gd name="T10" fmla="*/ 10 w 42"/>
                <a:gd name="T11" fmla="*/ 15 h 22"/>
                <a:gd name="T12" fmla="*/ 17 w 42"/>
                <a:gd name="T13" fmla="*/ 16 h 22"/>
                <a:gd name="T14" fmla="*/ 28 w 42"/>
                <a:gd name="T15" fmla="*/ 17 h 22"/>
                <a:gd name="T16" fmla="*/ 38 w 42"/>
                <a:gd name="T17" fmla="*/ 22 h 22"/>
                <a:gd name="T18" fmla="*/ 42 w 42"/>
                <a:gd name="T19" fmla="*/ 19 h 22"/>
                <a:gd name="T20" fmla="*/ 36 w 42"/>
                <a:gd name="T21" fmla="*/ 13 h 22"/>
                <a:gd name="T22" fmla="*/ 38 w 42"/>
                <a:gd name="T23" fmla="*/ 11 h 22"/>
                <a:gd name="T24" fmla="*/ 31 w 42"/>
                <a:gd name="T25" fmla="*/ 6 h 22"/>
                <a:gd name="T26" fmla="*/ 27 w 42"/>
                <a:gd name="T27" fmla="*/ 7 h 22"/>
                <a:gd name="T28" fmla="*/ 21 w 42"/>
                <a:gd name="T29" fmla="*/ 2 h 22"/>
                <a:gd name="T30" fmla="*/ 16 w 42"/>
                <a:gd name="T31" fmla="*/ 4 h 22"/>
                <a:gd name="T32" fmla="*/ 7 w 42"/>
                <a:gd name="T33" fmla="*/ 0 h 22"/>
                <a:gd name="T34" fmla="*/ 0 w 42"/>
                <a:gd name="T35" fmla="*/ 2 h 22"/>
                <a:gd name="T36" fmla="*/ 4 w 42"/>
                <a:gd name="T3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2">
                  <a:moveTo>
                    <a:pt x="4" y="5"/>
                  </a:moveTo>
                  <a:cubicBezTo>
                    <a:pt x="4" y="6"/>
                    <a:pt x="3" y="7"/>
                    <a:pt x="3" y="7"/>
                  </a:cubicBezTo>
                  <a:cubicBezTo>
                    <a:pt x="4" y="9"/>
                    <a:pt x="5" y="7"/>
                    <a:pt x="10" y="7"/>
                  </a:cubicBezTo>
                  <a:cubicBezTo>
                    <a:pt x="10" y="8"/>
                    <a:pt x="10" y="10"/>
                    <a:pt x="10" y="10"/>
                  </a:cubicBezTo>
                  <a:cubicBezTo>
                    <a:pt x="8" y="11"/>
                    <a:pt x="6" y="11"/>
                    <a:pt x="4" y="13"/>
                  </a:cubicBezTo>
                  <a:cubicBezTo>
                    <a:pt x="6" y="15"/>
                    <a:pt x="7" y="15"/>
                    <a:pt x="10" y="15"/>
                  </a:cubicBezTo>
                  <a:cubicBezTo>
                    <a:pt x="13" y="15"/>
                    <a:pt x="16" y="14"/>
                    <a:pt x="17" y="16"/>
                  </a:cubicBezTo>
                  <a:cubicBezTo>
                    <a:pt x="21" y="15"/>
                    <a:pt x="24" y="17"/>
                    <a:pt x="28" y="17"/>
                  </a:cubicBezTo>
                  <a:cubicBezTo>
                    <a:pt x="33" y="17"/>
                    <a:pt x="33" y="22"/>
                    <a:pt x="38" y="22"/>
                  </a:cubicBezTo>
                  <a:cubicBezTo>
                    <a:pt x="40" y="22"/>
                    <a:pt x="42" y="22"/>
                    <a:pt x="42" y="19"/>
                  </a:cubicBezTo>
                  <a:cubicBezTo>
                    <a:pt x="42" y="17"/>
                    <a:pt x="38" y="15"/>
                    <a:pt x="36" y="13"/>
                  </a:cubicBezTo>
                  <a:cubicBezTo>
                    <a:pt x="36" y="12"/>
                    <a:pt x="37" y="12"/>
                    <a:pt x="38" y="11"/>
                  </a:cubicBezTo>
                  <a:cubicBezTo>
                    <a:pt x="37" y="10"/>
                    <a:pt x="34" y="6"/>
                    <a:pt x="31" y="6"/>
                  </a:cubicBezTo>
                  <a:cubicBezTo>
                    <a:pt x="29" y="6"/>
                    <a:pt x="29" y="7"/>
                    <a:pt x="27" y="7"/>
                  </a:cubicBezTo>
                  <a:cubicBezTo>
                    <a:pt x="25" y="7"/>
                    <a:pt x="25" y="2"/>
                    <a:pt x="21" y="2"/>
                  </a:cubicBezTo>
                  <a:cubicBezTo>
                    <a:pt x="19" y="2"/>
                    <a:pt x="18" y="4"/>
                    <a:pt x="16" y="4"/>
                  </a:cubicBezTo>
                  <a:cubicBezTo>
                    <a:pt x="13" y="4"/>
                    <a:pt x="12" y="0"/>
                    <a:pt x="7" y="0"/>
                  </a:cubicBezTo>
                  <a:cubicBezTo>
                    <a:pt x="5" y="0"/>
                    <a:pt x="3" y="1"/>
                    <a:pt x="0" y="2"/>
                  </a:cubicBezTo>
                  <a:cubicBezTo>
                    <a:pt x="0" y="5"/>
                    <a:pt x="1" y="5"/>
                    <a:pt x="4" y="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4" name="Freeform 126">
              <a:extLst>
                <a:ext uri="{FF2B5EF4-FFF2-40B4-BE49-F238E27FC236}">
                  <a16:creationId xmlns:a16="http://schemas.microsoft.com/office/drawing/2014/main" id="{AE525A16-220E-BA19-4A9E-1E6AF85B9F21}"/>
                </a:ext>
              </a:extLst>
            </p:cNvPr>
            <p:cNvSpPr>
              <a:spLocks/>
            </p:cNvSpPr>
            <p:nvPr/>
          </p:nvSpPr>
          <p:spPr bwMode="auto">
            <a:xfrm>
              <a:off x="2169799" y="2104940"/>
              <a:ext cx="36172" cy="13912"/>
            </a:xfrm>
            <a:custGeom>
              <a:avLst/>
              <a:gdLst>
                <a:gd name="T0" fmla="*/ 6 w 11"/>
                <a:gd name="T1" fmla="*/ 0 h 4"/>
                <a:gd name="T2" fmla="*/ 4 w 11"/>
                <a:gd name="T3" fmla="*/ 4 h 4"/>
                <a:gd name="T4" fmla="*/ 11 w 11"/>
                <a:gd name="T5" fmla="*/ 2 h 4"/>
                <a:gd name="T6" fmla="*/ 6 w 11"/>
                <a:gd name="T7" fmla="*/ 0 h 4"/>
              </a:gdLst>
              <a:ahLst/>
              <a:cxnLst>
                <a:cxn ang="0">
                  <a:pos x="T0" y="T1"/>
                </a:cxn>
                <a:cxn ang="0">
                  <a:pos x="T2" y="T3"/>
                </a:cxn>
                <a:cxn ang="0">
                  <a:pos x="T4" y="T5"/>
                </a:cxn>
                <a:cxn ang="0">
                  <a:pos x="T6" y="T7"/>
                </a:cxn>
              </a:cxnLst>
              <a:rect l="0" t="0" r="r" b="b"/>
              <a:pathLst>
                <a:path w="11" h="4">
                  <a:moveTo>
                    <a:pt x="6" y="0"/>
                  </a:moveTo>
                  <a:cubicBezTo>
                    <a:pt x="5" y="0"/>
                    <a:pt x="0" y="4"/>
                    <a:pt x="4" y="4"/>
                  </a:cubicBezTo>
                  <a:cubicBezTo>
                    <a:pt x="7" y="4"/>
                    <a:pt x="10" y="4"/>
                    <a:pt x="11" y="2"/>
                  </a:cubicBezTo>
                  <a:cubicBezTo>
                    <a:pt x="9" y="1"/>
                    <a:pt x="8" y="0"/>
                    <a:pt x="6"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5" name="Freeform 127">
              <a:extLst>
                <a:ext uri="{FF2B5EF4-FFF2-40B4-BE49-F238E27FC236}">
                  <a16:creationId xmlns:a16="http://schemas.microsoft.com/office/drawing/2014/main" id="{3FF22786-4FC9-E4FE-0F65-422671C6D2D6}"/>
                </a:ext>
              </a:extLst>
            </p:cNvPr>
            <p:cNvSpPr>
              <a:spLocks/>
            </p:cNvSpPr>
            <p:nvPr/>
          </p:nvSpPr>
          <p:spPr bwMode="auto">
            <a:xfrm>
              <a:off x="2304748" y="2148069"/>
              <a:ext cx="365890" cy="115474"/>
            </a:xfrm>
            <a:custGeom>
              <a:avLst/>
              <a:gdLst>
                <a:gd name="T0" fmla="*/ 50 w 111"/>
                <a:gd name="T1" fmla="*/ 31 h 35"/>
                <a:gd name="T2" fmla="*/ 53 w 111"/>
                <a:gd name="T3" fmla="*/ 31 h 35"/>
                <a:gd name="T4" fmla="*/ 64 w 111"/>
                <a:gd name="T5" fmla="*/ 35 h 35"/>
                <a:gd name="T6" fmla="*/ 82 w 111"/>
                <a:gd name="T7" fmla="*/ 35 h 35"/>
                <a:gd name="T8" fmla="*/ 88 w 111"/>
                <a:gd name="T9" fmla="*/ 32 h 35"/>
                <a:gd name="T10" fmla="*/ 92 w 111"/>
                <a:gd name="T11" fmla="*/ 35 h 35"/>
                <a:gd name="T12" fmla="*/ 111 w 111"/>
                <a:gd name="T13" fmla="*/ 27 h 35"/>
                <a:gd name="T14" fmla="*/ 108 w 111"/>
                <a:gd name="T15" fmla="*/ 27 h 35"/>
                <a:gd name="T16" fmla="*/ 109 w 111"/>
                <a:gd name="T17" fmla="*/ 25 h 35"/>
                <a:gd name="T18" fmla="*/ 111 w 111"/>
                <a:gd name="T19" fmla="*/ 24 h 35"/>
                <a:gd name="T20" fmla="*/ 93 w 111"/>
                <a:gd name="T21" fmla="*/ 18 h 35"/>
                <a:gd name="T22" fmla="*/ 65 w 111"/>
                <a:gd name="T23" fmla="*/ 24 h 35"/>
                <a:gd name="T24" fmla="*/ 49 w 111"/>
                <a:gd name="T25" fmla="*/ 21 h 35"/>
                <a:gd name="T26" fmla="*/ 45 w 111"/>
                <a:gd name="T27" fmla="*/ 20 h 35"/>
                <a:gd name="T28" fmla="*/ 47 w 111"/>
                <a:gd name="T29" fmla="*/ 19 h 35"/>
                <a:gd name="T30" fmla="*/ 37 w 111"/>
                <a:gd name="T31" fmla="*/ 15 h 35"/>
                <a:gd name="T32" fmla="*/ 46 w 111"/>
                <a:gd name="T33" fmla="*/ 15 h 35"/>
                <a:gd name="T34" fmla="*/ 35 w 111"/>
                <a:gd name="T35" fmla="*/ 7 h 35"/>
                <a:gd name="T36" fmla="*/ 31 w 111"/>
                <a:gd name="T37" fmla="*/ 7 h 35"/>
                <a:gd name="T38" fmla="*/ 27 w 111"/>
                <a:gd name="T39" fmla="*/ 9 h 35"/>
                <a:gd name="T40" fmla="*/ 7 w 111"/>
                <a:gd name="T41" fmla="*/ 1 h 35"/>
                <a:gd name="T42" fmla="*/ 0 w 111"/>
                <a:gd name="T43" fmla="*/ 4 h 35"/>
                <a:gd name="T44" fmla="*/ 16 w 111"/>
                <a:gd name="T45" fmla="*/ 12 h 35"/>
                <a:gd name="T46" fmla="*/ 21 w 111"/>
                <a:gd name="T47" fmla="*/ 10 h 35"/>
                <a:gd name="T48" fmla="*/ 30 w 111"/>
                <a:gd name="T49" fmla="*/ 21 h 35"/>
                <a:gd name="T50" fmla="*/ 27 w 111"/>
                <a:gd name="T51" fmla="*/ 25 h 35"/>
                <a:gd name="T52" fmla="*/ 44 w 111"/>
                <a:gd name="T53" fmla="*/ 35 h 35"/>
                <a:gd name="T54" fmla="*/ 50 w 111"/>
                <a:gd name="T5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35">
                  <a:moveTo>
                    <a:pt x="50" y="31"/>
                  </a:moveTo>
                  <a:cubicBezTo>
                    <a:pt x="53" y="31"/>
                    <a:pt x="53" y="31"/>
                    <a:pt x="53" y="31"/>
                  </a:cubicBezTo>
                  <a:cubicBezTo>
                    <a:pt x="52" y="35"/>
                    <a:pt x="59" y="35"/>
                    <a:pt x="64" y="35"/>
                  </a:cubicBezTo>
                  <a:cubicBezTo>
                    <a:pt x="82" y="35"/>
                    <a:pt x="82" y="35"/>
                    <a:pt x="82" y="35"/>
                  </a:cubicBezTo>
                  <a:cubicBezTo>
                    <a:pt x="84" y="35"/>
                    <a:pt x="85" y="32"/>
                    <a:pt x="88" y="32"/>
                  </a:cubicBezTo>
                  <a:cubicBezTo>
                    <a:pt x="88" y="33"/>
                    <a:pt x="89" y="35"/>
                    <a:pt x="92" y="35"/>
                  </a:cubicBezTo>
                  <a:cubicBezTo>
                    <a:pt x="100" y="35"/>
                    <a:pt x="110" y="35"/>
                    <a:pt x="111" y="27"/>
                  </a:cubicBezTo>
                  <a:cubicBezTo>
                    <a:pt x="111" y="27"/>
                    <a:pt x="110" y="27"/>
                    <a:pt x="108" y="27"/>
                  </a:cubicBezTo>
                  <a:cubicBezTo>
                    <a:pt x="108" y="26"/>
                    <a:pt x="109" y="25"/>
                    <a:pt x="109" y="25"/>
                  </a:cubicBezTo>
                  <a:cubicBezTo>
                    <a:pt x="110" y="25"/>
                    <a:pt x="111" y="24"/>
                    <a:pt x="111" y="24"/>
                  </a:cubicBezTo>
                  <a:cubicBezTo>
                    <a:pt x="108" y="18"/>
                    <a:pt x="102" y="18"/>
                    <a:pt x="93" y="18"/>
                  </a:cubicBezTo>
                  <a:cubicBezTo>
                    <a:pt x="81" y="18"/>
                    <a:pt x="77" y="24"/>
                    <a:pt x="65" y="24"/>
                  </a:cubicBezTo>
                  <a:cubicBezTo>
                    <a:pt x="59" y="24"/>
                    <a:pt x="54" y="22"/>
                    <a:pt x="49" y="21"/>
                  </a:cubicBezTo>
                  <a:cubicBezTo>
                    <a:pt x="48" y="22"/>
                    <a:pt x="45" y="23"/>
                    <a:pt x="45" y="20"/>
                  </a:cubicBezTo>
                  <a:cubicBezTo>
                    <a:pt x="45" y="19"/>
                    <a:pt x="47" y="20"/>
                    <a:pt x="47" y="19"/>
                  </a:cubicBezTo>
                  <a:cubicBezTo>
                    <a:pt x="44" y="17"/>
                    <a:pt x="38" y="19"/>
                    <a:pt x="37" y="15"/>
                  </a:cubicBezTo>
                  <a:cubicBezTo>
                    <a:pt x="46" y="15"/>
                    <a:pt x="46" y="15"/>
                    <a:pt x="46" y="15"/>
                  </a:cubicBezTo>
                  <a:cubicBezTo>
                    <a:pt x="44" y="11"/>
                    <a:pt x="33" y="11"/>
                    <a:pt x="35" y="7"/>
                  </a:cubicBezTo>
                  <a:cubicBezTo>
                    <a:pt x="35" y="7"/>
                    <a:pt x="33" y="7"/>
                    <a:pt x="31" y="7"/>
                  </a:cubicBezTo>
                  <a:cubicBezTo>
                    <a:pt x="30" y="7"/>
                    <a:pt x="29" y="9"/>
                    <a:pt x="27" y="9"/>
                  </a:cubicBezTo>
                  <a:cubicBezTo>
                    <a:pt x="19" y="9"/>
                    <a:pt x="17" y="1"/>
                    <a:pt x="7" y="1"/>
                  </a:cubicBezTo>
                  <a:cubicBezTo>
                    <a:pt x="4" y="1"/>
                    <a:pt x="0" y="0"/>
                    <a:pt x="0" y="4"/>
                  </a:cubicBezTo>
                  <a:cubicBezTo>
                    <a:pt x="0" y="6"/>
                    <a:pt x="14" y="12"/>
                    <a:pt x="16" y="12"/>
                  </a:cubicBezTo>
                  <a:cubicBezTo>
                    <a:pt x="18" y="12"/>
                    <a:pt x="20" y="11"/>
                    <a:pt x="21" y="10"/>
                  </a:cubicBezTo>
                  <a:cubicBezTo>
                    <a:pt x="25" y="13"/>
                    <a:pt x="26" y="17"/>
                    <a:pt x="30" y="21"/>
                  </a:cubicBezTo>
                  <a:cubicBezTo>
                    <a:pt x="29" y="22"/>
                    <a:pt x="27" y="23"/>
                    <a:pt x="27" y="25"/>
                  </a:cubicBezTo>
                  <a:cubicBezTo>
                    <a:pt x="27" y="29"/>
                    <a:pt x="39" y="35"/>
                    <a:pt x="44" y="35"/>
                  </a:cubicBezTo>
                  <a:cubicBezTo>
                    <a:pt x="46" y="35"/>
                    <a:pt x="49" y="31"/>
                    <a:pt x="50" y="3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6" name="Freeform 128">
              <a:extLst>
                <a:ext uri="{FF2B5EF4-FFF2-40B4-BE49-F238E27FC236}">
                  <a16:creationId xmlns:a16="http://schemas.microsoft.com/office/drawing/2014/main" id="{72AC3259-A57F-B78C-8728-7DC45E8090E2}"/>
                </a:ext>
              </a:extLst>
            </p:cNvPr>
            <p:cNvSpPr>
              <a:spLocks/>
            </p:cNvSpPr>
            <p:nvPr/>
          </p:nvSpPr>
          <p:spPr bwMode="auto">
            <a:xfrm>
              <a:off x="2311704" y="2210675"/>
              <a:ext cx="62605" cy="50085"/>
            </a:xfrm>
            <a:custGeom>
              <a:avLst/>
              <a:gdLst>
                <a:gd name="T0" fmla="*/ 19 w 19"/>
                <a:gd name="T1" fmla="*/ 7 h 15"/>
                <a:gd name="T2" fmla="*/ 9 w 19"/>
                <a:gd name="T3" fmla="*/ 0 h 15"/>
                <a:gd name="T4" fmla="*/ 3 w 19"/>
                <a:gd name="T5" fmla="*/ 5 h 15"/>
                <a:gd name="T6" fmla="*/ 0 w 19"/>
                <a:gd name="T7" fmla="*/ 9 h 15"/>
                <a:gd name="T8" fmla="*/ 14 w 19"/>
                <a:gd name="T9" fmla="*/ 15 h 15"/>
                <a:gd name="T10" fmla="*/ 19 w 19"/>
                <a:gd name="T11" fmla="*/ 7 h 15"/>
              </a:gdLst>
              <a:ahLst/>
              <a:cxnLst>
                <a:cxn ang="0">
                  <a:pos x="T0" y="T1"/>
                </a:cxn>
                <a:cxn ang="0">
                  <a:pos x="T2" y="T3"/>
                </a:cxn>
                <a:cxn ang="0">
                  <a:pos x="T4" y="T5"/>
                </a:cxn>
                <a:cxn ang="0">
                  <a:pos x="T6" y="T7"/>
                </a:cxn>
                <a:cxn ang="0">
                  <a:pos x="T8" y="T9"/>
                </a:cxn>
                <a:cxn ang="0">
                  <a:pos x="T10" y="T11"/>
                </a:cxn>
              </a:cxnLst>
              <a:rect l="0" t="0" r="r" b="b"/>
              <a:pathLst>
                <a:path w="19" h="15">
                  <a:moveTo>
                    <a:pt x="19" y="7"/>
                  </a:moveTo>
                  <a:cubicBezTo>
                    <a:pt x="19" y="5"/>
                    <a:pt x="13" y="0"/>
                    <a:pt x="9" y="0"/>
                  </a:cubicBezTo>
                  <a:cubicBezTo>
                    <a:pt x="4" y="0"/>
                    <a:pt x="5" y="5"/>
                    <a:pt x="3" y="5"/>
                  </a:cubicBezTo>
                  <a:cubicBezTo>
                    <a:pt x="2" y="5"/>
                    <a:pt x="0" y="6"/>
                    <a:pt x="0" y="9"/>
                  </a:cubicBezTo>
                  <a:cubicBezTo>
                    <a:pt x="0" y="9"/>
                    <a:pt x="13" y="15"/>
                    <a:pt x="14" y="15"/>
                  </a:cubicBezTo>
                  <a:cubicBezTo>
                    <a:pt x="18" y="15"/>
                    <a:pt x="19" y="11"/>
                    <a:pt x="19"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7" name="Freeform 129">
              <a:extLst>
                <a:ext uri="{FF2B5EF4-FFF2-40B4-BE49-F238E27FC236}">
                  <a16:creationId xmlns:a16="http://schemas.microsoft.com/office/drawing/2014/main" id="{49424944-F04E-58A4-0184-F42CB4A85386}"/>
                </a:ext>
              </a:extLst>
            </p:cNvPr>
            <p:cNvSpPr>
              <a:spLocks/>
            </p:cNvSpPr>
            <p:nvPr/>
          </p:nvSpPr>
          <p:spPr bwMode="auto">
            <a:xfrm>
              <a:off x="2318660" y="2118852"/>
              <a:ext cx="58431" cy="16695"/>
            </a:xfrm>
            <a:custGeom>
              <a:avLst/>
              <a:gdLst>
                <a:gd name="T0" fmla="*/ 15 w 18"/>
                <a:gd name="T1" fmla="*/ 0 h 5"/>
                <a:gd name="T2" fmla="*/ 0 w 18"/>
                <a:gd name="T3" fmla="*/ 2 h 5"/>
                <a:gd name="T4" fmla="*/ 14 w 18"/>
                <a:gd name="T5" fmla="*/ 5 h 5"/>
                <a:gd name="T6" fmla="*/ 18 w 18"/>
                <a:gd name="T7" fmla="*/ 3 h 5"/>
                <a:gd name="T8" fmla="*/ 18 w 18"/>
                <a:gd name="T9" fmla="*/ 0 h 5"/>
                <a:gd name="T10" fmla="*/ 15 w 18"/>
                <a:gd name="T11" fmla="*/ 0 h 5"/>
              </a:gdLst>
              <a:ahLst/>
              <a:cxnLst>
                <a:cxn ang="0">
                  <a:pos x="T0" y="T1"/>
                </a:cxn>
                <a:cxn ang="0">
                  <a:pos x="T2" y="T3"/>
                </a:cxn>
                <a:cxn ang="0">
                  <a:pos x="T4" y="T5"/>
                </a:cxn>
                <a:cxn ang="0">
                  <a:pos x="T6" y="T7"/>
                </a:cxn>
                <a:cxn ang="0">
                  <a:pos x="T8" y="T9"/>
                </a:cxn>
                <a:cxn ang="0">
                  <a:pos x="T10" y="T11"/>
                </a:cxn>
              </a:cxnLst>
              <a:rect l="0" t="0" r="r" b="b"/>
              <a:pathLst>
                <a:path w="18" h="5">
                  <a:moveTo>
                    <a:pt x="15" y="0"/>
                  </a:moveTo>
                  <a:cubicBezTo>
                    <a:pt x="11" y="0"/>
                    <a:pt x="2" y="0"/>
                    <a:pt x="0" y="2"/>
                  </a:cubicBezTo>
                  <a:cubicBezTo>
                    <a:pt x="0" y="2"/>
                    <a:pt x="13" y="5"/>
                    <a:pt x="14" y="5"/>
                  </a:cubicBezTo>
                  <a:cubicBezTo>
                    <a:pt x="16" y="5"/>
                    <a:pt x="18" y="4"/>
                    <a:pt x="18" y="3"/>
                  </a:cubicBezTo>
                  <a:cubicBezTo>
                    <a:pt x="18" y="2"/>
                    <a:pt x="18" y="1"/>
                    <a:pt x="18" y="0"/>
                  </a:cubicBezTo>
                  <a:cubicBezTo>
                    <a:pt x="14" y="0"/>
                    <a:pt x="17" y="0"/>
                    <a:pt x="15"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8" name="Freeform 130">
              <a:extLst>
                <a:ext uri="{FF2B5EF4-FFF2-40B4-BE49-F238E27FC236}">
                  <a16:creationId xmlns:a16="http://schemas.microsoft.com/office/drawing/2014/main" id="{AE5CA571-A295-9C99-7C63-1458861E6A9C}"/>
                </a:ext>
              </a:extLst>
            </p:cNvPr>
            <p:cNvSpPr>
              <a:spLocks/>
            </p:cNvSpPr>
            <p:nvPr/>
          </p:nvSpPr>
          <p:spPr bwMode="auto">
            <a:xfrm>
              <a:off x="2272750" y="2063202"/>
              <a:ext cx="68170" cy="55650"/>
            </a:xfrm>
            <a:custGeom>
              <a:avLst/>
              <a:gdLst>
                <a:gd name="T0" fmla="*/ 8 w 21"/>
                <a:gd name="T1" fmla="*/ 12 h 17"/>
                <a:gd name="T2" fmla="*/ 6 w 21"/>
                <a:gd name="T3" fmla="*/ 14 h 17"/>
                <a:gd name="T4" fmla="*/ 21 w 21"/>
                <a:gd name="T5" fmla="*/ 14 h 17"/>
                <a:gd name="T6" fmla="*/ 21 w 21"/>
                <a:gd name="T7" fmla="*/ 8 h 17"/>
                <a:gd name="T8" fmla="*/ 13 w 21"/>
                <a:gd name="T9" fmla="*/ 3 h 17"/>
                <a:gd name="T10" fmla="*/ 6 w 21"/>
                <a:gd name="T11" fmla="*/ 0 h 17"/>
                <a:gd name="T12" fmla="*/ 0 w 21"/>
                <a:gd name="T13" fmla="*/ 3 h 17"/>
                <a:gd name="T14" fmla="*/ 8 w 21"/>
                <a:gd name="T15" fmla="*/ 12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7">
                  <a:moveTo>
                    <a:pt x="8" y="12"/>
                  </a:moveTo>
                  <a:cubicBezTo>
                    <a:pt x="7" y="12"/>
                    <a:pt x="6" y="13"/>
                    <a:pt x="6" y="14"/>
                  </a:cubicBezTo>
                  <a:cubicBezTo>
                    <a:pt x="6" y="17"/>
                    <a:pt x="13" y="16"/>
                    <a:pt x="21" y="14"/>
                  </a:cubicBezTo>
                  <a:cubicBezTo>
                    <a:pt x="21" y="11"/>
                    <a:pt x="21" y="10"/>
                    <a:pt x="21" y="8"/>
                  </a:cubicBezTo>
                  <a:cubicBezTo>
                    <a:pt x="21" y="4"/>
                    <a:pt x="13" y="9"/>
                    <a:pt x="13" y="3"/>
                  </a:cubicBezTo>
                  <a:cubicBezTo>
                    <a:pt x="11" y="3"/>
                    <a:pt x="6" y="1"/>
                    <a:pt x="6" y="0"/>
                  </a:cubicBezTo>
                  <a:cubicBezTo>
                    <a:pt x="3" y="0"/>
                    <a:pt x="0" y="1"/>
                    <a:pt x="0" y="3"/>
                  </a:cubicBezTo>
                  <a:cubicBezTo>
                    <a:pt x="0" y="8"/>
                    <a:pt x="5" y="9"/>
                    <a:pt x="8" y="1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59" name="Freeform 131">
              <a:extLst>
                <a:ext uri="{FF2B5EF4-FFF2-40B4-BE49-F238E27FC236}">
                  <a16:creationId xmlns:a16="http://schemas.microsoft.com/office/drawing/2014/main" id="{643E1048-218F-E1F8-2958-431C72A36F93}"/>
                </a:ext>
              </a:extLst>
            </p:cNvPr>
            <p:cNvSpPr>
              <a:spLocks/>
            </p:cNvSpPr>
            <p:nvPr/>
          </p:nvSpPr>
          <p:spPr bwMode="auto">
            <a:xfrm>
              <a:off x="2246316" y="2010335"/>
              <a:ext cx="26433" cy="16695"/>
            </a:xfrm>
            <a:custGeom>
              <a:avLst/>
              <a:gdLst>
                <a:gd name="T0" fmla="*/ 4 w 8"/>
                <a:gd name="T1" fmla="*/ 5 h 5"/>
                <a:gd name="T2" fmla="*/ 8 w 8"/>
                <a:gd name="T3" fmla="*/ 5 h 5"/>
                <a:gd name="T4" fmla="*/ 8 w 8"/>
                <a:gd name="T5" fmla="*/ 0 h 5"/>
                <a:gd name="T6" fmla="*/ 0 w 8"/>
                <a:gd name="T7" fmla="*/ 0 h 5"/>
                <a:gd name="T8" fmla="*/ 4 w 8"/>
                <a:gd name="T9" fmla="*/ 5 h 5"/>
              </a:gdLst>
              <a:ahLst/>
              <a:cxnLst>
                <a:cxn ang="0">
                  <a:pos x="T0" y="T1"/>
                </a:cxn>
                <a:cxn ang="0">
                  <a:pos x="T2" y="T3"/>
                </a:cxn>
                <a:cxn ang="0">
                  <a:pos x="T4" y="T5"/>
                </a:cxn>
                <a:cxn ang="0">
                  <a:pos x="T6" y="T7"/>
                </a:cxn>
                <a:cxn ang="0">
                  <a:pos x="T8" y="T9"/>
                </a:cxn>
              </a:cxnLst>
              <a:rect l="0" t="0" r="r" b="b"/>
              <a:pathLst>
                <a:path w="8" h="5">
                  <a:moveTo>
                    <a:pt x="4" y="5"/>
                  </a:moveTo>
                  <a:cubicBezTo>
                    <a:pt x="8" y="5"/>
                    <a:pt x="8" y="5"/>
                    <a:pt x="8" y="5"/>
                  </a:cubicBezTo>
                  <a:cubicBezTo>
                    <a:pt x="8" y="0"/>
                    <a:pt x="8" y="0"/>
                    <a:pt x="8" y="0"/>
                  </a:cubicBezTo>
                  <a:cubicBezTo>
                    <a:pt x="7" y="0"/>
                    <a:pt x="3" y="0"/>
                    <a:pt x="0" y="0"/>
                  </a:cubicBezTo>
                  <a:cubicBezTo>
                    <a:pt x="0" y="3"/>
                    <a:pt x="3" y="4"/>
                    <a:pt x="4" y="5"/>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0" name="Freeform 132">
              <a:extLst>
                <a:ext uri="{FF2B5EF4-FFF2-40B4-BE49-F238E27FC236}">
                  <a16:creationId xmlns:a16="http://schemas.microsoft.com/office/drawing/2014/main" id="{4E785C8C-4C8D-F926-13CB-7B1EF33ECC38}"/>
                </a:ext>
              </a:extLst>
            </p:cNvPr>
            <p:cNvSpPr>
              <a:spLocks/>
            </p:cNvSpPr>
            <p:nvPr/>
          </p:nvSpPr>
          <p:spPr bwMode="auto">
            <a:xfrm>
              <a:off x="2321442" y="1943555"/>
              <a:ext cx="233724" cy="158602"/>
            </a:xfrm>
            <a:custGeom>
              <a:avLst/>
              <a:gdLst>
                <a:gd name="T0" fmla="*/ 10 w 71"/>
                <a:gd name="T1" fmla="*/ 20 h 48"/>
                <a:gd name="T2" fmla="*/ 3 w 71"/>
                <a:gd name="T3" fmla="*/ 17 h 48"/>
                <a:gd name="T4" fmla="*/ 0 w 71"/>
                <a:gd name="T5" fmla="*/ 17 h 48"/>
                <a:gd name="T6" fmla="*/ 13 w 71"/>
                <a:gd name="T7" fmla="*/ 25 h 48"/>
                <a:gd name="T8" fmla="*/ 8 w 71"/>
                <a:gd name="T9" fmla="*/ 28 h 48"/>
                <a:gd name="T10" fmla="*/ 10 w 71"/>
                <a:gd name="T11" fmla="*/ 31 h 48"/>
                <a:gd name="T12" fmla="*/ 15 w 71"/>
                <a:gd name="T13" fmla="*/ 29 h 48"/>
                <a:gd name="T14" fmla="*/ 18 w 71"/>
                <a:gd name="T15" fmla="*/ 32 h 48"/>
                <a:gd name="T16" fmla="*/ 25 w 71"/>
                <a:gd name="T17" fmla="*/ 30 h 48"/>
                <a:gd name="T18" fmla="*/ 34 w 71"/>
                <a:gd name="T19" fmla="*/ 32 h 48"/>
                <a:gd name="T20" fmla="*/ 17 w 71"/>
                <a:gd name="T21" fmla="*/ 36 h 48"/>
                <a:gd name="T22" fmla="*/ 27 w 71"/>
                <a:gd name="T23" fmla="*/ 42 h 48"/>
                <a:gd name="T24" fmla="*/ 24 w 71"/>
                <a:gd name="T25" fmla="*/ 44 h 48"/>
                <a:gd name="T26" fmla="*/ 33 w 71"/>
                <a:gd name="T27" fmla="*/ 48 h 48"/>
                <a:gd name="T28" fmla="*/ 38 w 71"/>
                <a:gd name="T29" fmla="*/ 42 h 48"/>
                <a:gd name="T30" fmla="*/ 45 w 71"/>
                <a:gd name="T31" fmla="*/ 47 h 48"/>
                <a:gd name="T32" fmla="*/ 45 w 71"/>
                <a:gd name="T33" fmla="*/ 45 h 48"/>
                <a:gd name="T34" fmla="*/ 51 w 71"/>
                <a:gd name="T35" fmla="*/ 45 h 48"/>
                <a:gd name="T36" fmla="*/ 48 w 71"/>
                <a:gd name="T37" fmla="*/ 40 h 48"/>
                <a:gd name="T38" fmla="*/ 50 w 71"/>
                <a:gd name="T39" fmla="*/ 36 h 48"/>
                <a:gd name="T40" fmla="*/ 54 w 71"/>
                <a:gd name="T41" fmla="*/ 40 h 48"/>
                <a:gd name="T42" fmla="*/ 65 w 71"/>
                <a:gd name="T43" fmla="*/ 33 h 48"/>
                <a:gd name="T44" fmla="*/ 70 w 71"/>
                <a:gd name="T45" fmla="*/ 32 h 48"/>
                <a:gd name="T46" fmla="*/ 70 w 71"/>
                <a:gd name="T47" fmla="*/ 28 h 48"/>
                <a:gd name="T48" fmla="*/ 59 w 71"/>
                <a:gd name="T49" fmla="*/ 25 h 48"/>
                <a:gd name="T50" fmla="*/ 55 w 71"/>
                <a:gd name="T51" fmla="*/ 25 h 48"/>
                <a:gd name="T52" fmla="*/ 57 w 71"/>
                <a:gd name="T53" fmla="*/ 22 h 48"/>
                <a:gd name="T54" fmla="*/ 54 w 71"/>
                <a:gd name="T55" fmla="*/ 18 h 48"/>
                <a:gd name="T56" fmla="*/ 51 w 71"/>
                <a:gd name="T57" fmla="*/ 13 h 48"/>
                <a:gd name="T58" fmla="*/ 49 w 71"/>
                <a:gd name="T59" fmla="*/ 13 h 48"/>
                <a:gd name="T60" fmla="*/ 49 w 71"/>
                <a:gd name="T61" fmla="*/ 16 h 48"/>
                <a:gd name="T62" fmla="*/ 49 w 71"/>
                <a:gd name="T63" fmla="*/ 21 h 48"/>
                <a:gd name="T64" fmla="*/ 47 w 71"/>
                <a:gd name="T65" fmla="*/ 21 h 48"/>
                <a:gd name="T66" fmla="*/ 43 w 71"/>
                <a:gd name="T67" fmla="*/ 14 h 48"/>
                <a:gd name="T68" fmla="*/ 34 w 71"/>
                <a:gd name="T69" fmla="*/ 13 h 48"/>
                <a:gd name="T70" fmla="*/ 27 w 71"/>
                <a:gd name="T71" fmla="*/ 3 h 48"/>
                <a:gd name="T72" fmla="*/ 12 w 71"/>
                <a:gd name="T73" fmla="*/ 0 h 48"/>
                <a:gd name="T74" fmla="*/ 19 w 71"/>
                <a:gd name="T75" fmla="*/ 5 h 48"/>
                <a:gd name="T76" fmla="*/ 15 w 71"/>
                <a:gd name="T77" fmla="*/ 5 h 48"/>
                <a:gd name="T78" fmla="*/ 7 w 71"/>
                <a:gd name="T79" fmla="*/ 7 h 48"/>
                <a:gd name="T80" fmla="*/ 10 w 71"/>
                <a:gd name="T81" fmla="*/ 11 h 48"/>
                <a:gd name="T82" fmla="*/ 16 w 71"/>
                <a:gd name="T83" fmla="*/ 11 h 48"/>
                <a:gd name="T84" fmla="*/ 14 w 71"/>
                <a:gd name="T85" fmla="*/ 13 h 48"/>
                <a:gd name="T86" fmla="*/ 8 w 71"/>
                <a:gd name="T87" fmla="*/ 11 h 48"/>
                <a:gd name="T88" fmla="*/ 2 w 71"/>
                <a:gd name="T89" fmla="*/ 14 h 48"/>
                <a:gd name="T90" fmla="*/ 12 w 71"/>
                <a:gd name="T91" fmla="*/ 18 h 48"/>
                <a:gd name="T92" fmla="*/ 10 w 71"/>
                <a:gd name="T93"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48">
                  <a:moveTo>
                    <a:pt x="10" y="20"/>
                  </a:moveTo>
                  <a:cubicBezTo>
                    <a:pt x="8" y="20"/>
                    <a:pt x="5" y="21"/>
                    <a:pt x="3" y="17"/>
                  </a:cubicBezTo>
                  <a:cubicBezTo>
                    <a:pt x="0" y="17"/>
                    <a:pt x="0" y="17"/>
                    <a:pt x="0" y="17"/>
                  </a:cubicBezTo>
                  <a:cubicBezTo>
                    <a:pt x="1" y="25"/>
                    <a:pt x="5" y="25"/>
                    <a:pt x="13" y="25"/>
                  </a:cubicBezTo>
                  <a:cubicBezTo>
                    <a:pt x="12" y="27"/>
                    <a:pt x="10" y="27"/>
                    <a:pt x="8" y="28"/>
                  </a:cubicBezTo>
                  <a:cubicBezTo>
                    <a:pt x="8" y="29"/>
                    <a:pt x="8" y="31"/>
                    <a:pt x="10" y="31"/>
                  </a:cubicBezTo>
                  <a:cubicBezTo>
                    <a:pt x="12" y="31"/>
                    <a:pt x="12" y="30"/>
                    <a:pt x="15" y="29"/>
                  </a:cubicBezTo>
                  <a:cubicBezTo>
                    <a:pt x="15" y="30"/>
                    <a:pt x="15" y="32"/>
                    <a:pt x="18" y="32"/>
                  </a:cubicBezTo>
                  <a:cubicBezTo>
                    <a:pt x="20" y="32"/>
                    <a:pt x="21" y="30"/>
                    <a:pt x="25" y="30"/>
                  </a:cubicBezTo>
                  <a:cubicBezTo>
                    <a:pt x="28" y="30"/>
                    <a:pt x="30" y="31"/>
                    <a:pt x="34" y="32"/>
                  </a:cubicBezTo>
                  <a:cubicBezTo>
                    <a:pt x="31" y="32"/>
                    <a:pt x="17" y="32"/>
                    <a:pt x="17" y="36"/>
                  </a:cubicBezTo>
                  <a:cubicBezTo>
                    <a:pt x="17" y="40"/>
                    <a:pt x="23" y="42"/>
                    <a:pt x="27" y="42"/>
                  </a:cubicBezTo>
                  <a:cubicBezTo>
                    <a:pt x="26" y="43"/>
                    <a:pt x="25" y="43"/>
                    <a:pt x="24" y="44"/>
                  </a:cubicBezTo>
                  <a:cubicBezTo>
                    <a:pt x="24" y="47"/>
                    <a:pt x="29" y="48"/>
                    <a:pt x="33" y="48"/>
                  </a:cubicBezTo>
                  <a:cubicBezTo>
                    <a:pt x="36" y="48"/>
                    <a:pt x="38" y="47"/>
                    <a:pt x="38" y="42"/>
                  </a:cubicBezTo>
                  <a:cubicBezTo>
                    <a:pt x="40" y="44"/>
                    <a:pt x="45" y="47"/>
                    <a:pt x="45" y="47"/>
                  </a:cubicBezTo>
                  <a:cubicBezTo>
                    <a:pt x="45" y="45"/>
                    <a:pt x="45" y="45"/>
                    <a:pt x="45" y="45"/>
                  </a:cubicBezTo>
                  <a:cubicBezTo>
                    <a:pt x="51" y="45"/>
                    <a:pt x="51" y="45"/>
                    <a:pt x="51" y="45"/>
                  </a:cubicBezTo>
                  <a:cubicBezTo>
                    <a:pt x="50" y="41"/>
                    <a:pt x="49" y="42"/>
                    <a:pt x="48" y="40"/>
                  </a:cubicBezTo>
                  <a:cubicBezTo>
                    <a:pt x="49" y="39"/>
                    <a:pt x="49" y="37"/>
                    <a:pt x="50" y="36"/>
                  </a:cubicBezTo>
                  <a:cubicBezTo>
                    <a:pt x="51" y="39"/>
                    <a:pt x="51" y="40"/>
                    <a:pt x="54" y="40"/>
                  </a:cubicBezTo>
                  <a:cubicBezTo>
                    <a:pt x="57" y="40"/>
                    <a:pt x="60" y="33"/>
                    <a:pt x="65" y="33"/>
                  </a:cubicBezTo>
                  <a:cubicBezTo>
                    <a:pt x="66" y="33"/>
                    <a:pt x="69" y="33"/>
                    <a:pt x="70" y="32"/>
                  </a:cubicBezTo>
                  <a:cubicBezTo>
                    <a:pt x="71" y="31"/>
                    <a:pt x="70" y="30"/>
                    <a:pt x="70" y="28"/>
                  </a:cubicBezTo>
                  <a:cubicBezTo>
                    <a:pt x="67" y="28"/>
                    <a:pt x="61" y="25"/>
                    <a:pt x="59" y="25"/>
                  </a:cubicBezTo>
                  <a:cubicBezTo>
                    <a:pt x="59" y="25"/>
                    <a:pt x="55" y="29"/>
                    <a:pt x="55" y="25"/>
                  </a:cubicBezTo>
                  <a:cubicBezTo>
                    <a:pt x="55" y="25"/>
                    <a:pt x="57" y="23"/>
                    <a:pt x="57" y="22"/>
                  </a:cubicBezTo>
                  <a:cubicBezTo>
                    <a:pt x="57" y="20"/>
                    <a:pt x="54" y="19"/>
                    <a:pt x="54" y="18"/>
                  </a:cubicBezTo>
                  <a:cubicBezTo>
                    <a:pt x="54" y="15"/>
                    <a:pt x="54" y="13"/>
                    <a:pt x="51" y="13"/>
                  </a:cubicBezTo>
                  <a:cubicBezTo>
                    <a:pt x="50" y="13"/>
                    <a:pt x="49" y="13"/>
                    <a:pt x="49" y="13"/>
                  </a:cubicBezTo>
                  <a:cubicBezTo>
                    <a:pt x="49" y="16"/>
                    <a:pt x="49" y="16"/>
                    <a:pt x="49" y="16"/>
                  </a:cubicBezTo>
                  <a:cubicBezTo>
                    <a:pt x="49" y="21"/>
                    <a:pt x="49" y="21"/>
                    <a:pt x="49" y="21"/>
                  </a:cubicBezTo>
                  <a:cubicBezTo>
                    <a:pt x="47" y="21"/>
                    <a:pt x="47" y="21"/>
                    <a:pt x="47" y="21"/>
                  </a:cubicBezTo>
                  <a:cubicBezTo>
                    <a:pt x="45" y="17"/>
                    <a:pt x="47" y="15"/>
                    <a:pt x="43" y="14"/>
                  </a:cubicBezTo>
                  <a:cubicBezTo>
                    <a:pt x="40" y="12"/>
                    <a:pt x="37" y="14"/>
                    <a:pt x="34" y="13"/>
                  </a:cubicBezTo>
                  <a:cubicBezTo>
                    <a:pt x="30" y="12"/>
                    <a:pt x="31" y="5"/>
                    <a:pt x="27" y="3"/>
                  </a:cubicBezTo>
                  <a:cubicBezTo>
                    <a:pt x="23" y="1"/>
                    <a:pt x="18" y="1"/>
                    <a:pt x="12" y="0"/>
                  </a:cubicBezTo>
                  <a:cubicBezTo>
                    <a:pt x="13" y="4"/>
                    <a:pt x="17" y="5"/>
                    <a:pt x="19" y="5"/>
                  </a:cubicBezTo>
                  <a:cubicBezTo>
                    <a:pt x="15" y="5"/>
                    <a:pt x="15" y="5"/>
                    <a:pt x="15" y="5"/>
                  </a:cubicBezTo>
                  <a:cubicBezTo>
                    <a:pt x="11" y="5"/>
                    <a:pt x="10" y="5"/>
                    <a:pt x="7" y="7"/>
                  </a:cubicBezTo>
                  <a:cubicBezTo>
                    <a:pt x="7" y="7"/>
                    <a:pt x="9" y="11"/>
                    <a:pt x="10" y="11"/>
                  </a:cubicBezTo>
                  <a:cubicBezTo>
                    <a:pt x="11" y="11"/>
                    <a:pt x="14" y="9"/>
                    <a:pt x="16" y="11"/>
                  </a:cubicBezTo>
                  <a:cubicBezTo>
                    <a:pt x="15" y="11"/>
                    <a:pt x="15" y="13"/>
                    <a:pt x="14" y="13"/>
                  </a:cubicBezTo>
                  <a:cubicBezTo>
                    <a:pt x="12" y="13"/>
                    <a:pt x="11" y="11"/>
                    <a:pt x="8" y="11"/>
                  </a:cubicBezTo>
                  <a:cubicBezTo>
                    <a:pt x="5" y="11"/>
                    <a:pt x="2" y="11"/>
                    <a:pt x="2" y="14"/>
                  </a:cubicBezTo>
                  <a:cubicBezTo>
                    <a:pt x="2" y="16"/>
                    <a:pt x="9" y="17"/>
                    <a:pt x="12" y="18"/>
                  </a:cubicBezTo>
                  <a:cubicBezTo>
                    <a:pt x="12" y="18"/>
                    <a:pt x="11" y="20"/>
                    <a:pt x="10" y="2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1" name="Freeform 133">
              <a:extLst>
                <a:ext uri="{FF2B5EF4-FFF2-40B4-BE49-F238E27FC236}">
                  <a16:creationId xmlns:a16="http://schemas.microsoft.com/office/drawing/2014/main" id="{B4BC370A-A1CE-5A27-6B5C-DEBF1A3C6429}"/>
                </a:ext>
              </a:extLst>
            </p:cNvPr>
            <p:cNvSpPr>
              <a:spLocks/>
            </p:cNvSpPr>
            <p:nvPr/>
          </p:nvSpPr>
          <p:spPr bwMode="auto">
            <a:xfrm>
              <a:off x="2506474" y="2596051"/>
              <a:ext cx="154425" cy="95996"/>
            </a:xfrm>
            <a:custGeom>
              <a:avLst/>
              <a:gdLst>
                <a:gd name="T0" fmla="*/ 37 w 47"/>
                <a:gd name="T1" fmla="*/ 17 h 29"/>
                <a:gd name="T2" fmla="*/ 35 w 47"/>
                <a:gd name="T3" fmla="*/ 13 h 29"/>
                <a:gd name="T4" fmla="*/ 19 w 47"/>
                <a:gd name="T5" fmla="*/ 4 h 29"/>
                <a:gd name="T6" fmla="*/ 17 w 47"/>
                <a:gd name="T7" fmla="*/ 6 h 29"/>
                <a:gd name="T8" fmla="*/ 13 w 47"/>
                <a:gd name="T9" fmla="*/ 0 h 29"/>
                <a:gd name="T10" fmla="*/ 5 w 47"/>
                <a:gd name="T11" fmla="*/ 13 h 29"/>
                <a:gd name="T12" fmla="*/ 5 w 47"/>
                <a:gd name="T13" fmla="*/ 17 h 29"/>
                <a:gd name="T14" fmla="*/ 3 w 47"/>
                <a:gd name="T15" fmla="*/ 20 h 29"/>
                <a:gd name="T16" fmla="*/ 0 w 47"/>
                <a:gd name="T17" fmla="*/ 24 h 29"/>
                <a:gd name="T18" fmla="*/ 10 w 47"/>
                <a:gd name="T19" fmla="*/ 24 h 29"/>
                <a:gd name="T20" fmla="*/ 12 w 47"/>
                <a:gd name="T21" fmla="*/ 29 h 29"/>
                <a:gd name="T22" fmla="*/ 14 w 47"/>
                <a:gd name="T23" fmla="*/ 27 h 29"/>
                <a:gd name="T24" fmla="*/ 24 w 47"/>
                <a:gd name="T25" fmla="*/ 18 h 29"/>
                <a:gd name="T26" fmla="*/ 33 w 47"/>
                <a:gd name="T27" fmla="*/ 23 h 29"/>
                <a:gd name="T28" fmla="*/ 39 w 47"/>
                <a:gd name="T29" fmla="*/ 23 h 29"/>
                <a:gd name="T30" fmla="*/ 47 w 47"/>
                <a:gd name="T31" fmla="*/ 21 h 29"/>
                <a:gd name="T32" fmla="*/ 37 w 47"/>
                <a:gd name="T33"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29">
                  <a:moveTo>
                    <a:pt x="37" y="17"/>
                  </a:moveTo>
                  <a:cubicBezTo>
                    <a:pt x="36" y="17"/>
                    <a:pt x="37" y="15"/>
                    <a:pt x="35" y="13"/>
                  </a:cubicBezTo>
                  <a:cubicBezTo>
                    <a:pt x="31" y="8"/>
                    <a:pt x="24" y="10"/>
                    <a:pt x="19" y="4"/>
                  </a:cubicBezTo>
                  <a:cubicBezTo>
                    <a:pt x="19" y="5"/>
                    <a:pt x="18" y="5"/>
                    <a:pt x="17" y="6"/>
                  </a:cubicBezTo>
                  <a:cubicBezTo>
                    <a:pt x="16" y="4"/>
                    <a:pt x="14" y="3"/>
                    <a:pt x="13" y="0"/>
                  </a:cubicBezTo>
                  <a:cubicBezTo>
                    <a:pt x="7" y="0"/>
                    <a:pt x="5" y="9"/>
                    <a:pt x="5" y="13"/>
                  </a:cubicBezTo>
                  <a:cubicBezTo>
                    <a:pt x="5" y="15"/>
                    <a:pt x="5" y="15"/>
                    <a:pt x="5" y="17"/>
                  </a:cubicBezTo>
                  <a:cubicBezTo>
                    <a:pt x="5" y="18"/>
                    <a:pt x="5" y="19"/>
                    <a:pt x="3" y="20"/>
                  </a:cubicBezTo>
                  <a:cubicBezTo>
                    <a:pt x="3" y="21"/>
                    <a:pt x="1" y="20"/>
                    <a:pt x="0" y="24"/>
                  </a:cubicBezTo>
                  <a:cubicBezTo>
                    <a:pt x="2" y="24"/>
                    <a:pt x="7" y="23"/>
                    <a:pt x="10" y="24"/>
                  </a:cubicBezTo>
                  <a:cubicBezTo>
                    <a:pt x="10" y="27"/>
                    <a:pt x="9" y="29"/>
                    <a:pt x="12" y="29"/>
                  </a:cubicBezTo>
                  <a:cubicBezTo>
                    <a:pt x="13" y="29"/>
                    <a:pt x="13" y="28"/>
                    <a:pt x="14" y="27"/>
                  </a:cubicBezTo>
                  <a:cubicBezTo>
                    <a:pt x="17" y="28"/>
                    <a:pt x="24" y="23"/>
                    <a:pt x="24" y="18"/>
                  </a:cubicBezTo>
                  <a:cubicBezTo>
                    <a:pt x="26" y="18"/>
                    <a:pt x="33" y="23"/>
                    <a:pt x="33" y="23"/>
                  </a:cubicBezTo>
                  <a:cubicBezTo>
                    <a:pt x="35" y="23"/>
                    <a:pt x="37" y="23"/>
                    <a:pt x="39" y="23"/>
                  </a:cubicBezTo>
                  <a:cubicBezTo>
                    <a:pt x="42" y="23"/>
                    <a:pt x="44" y="23"/>
                    <a:pt x="47" y="21"/>
                  </a:cubicBezTo>
                  <a:cubicBezTo>
                    <a:pt x="45" y="18"/>
                    <a:pt x="41" y="20"/>
                    <a:pt x="37" y="1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2" name="Freeform 134">
              <a:extLst>
                <a:ext uri="{FF2B5EF4-FFF2-40B4-BE49-F238E27FC236}">
                  <a16:creationId xmlns:a16="http://schemas.microsoft.com/office/drawing/2014/main" id="{319AEF94-FB72-0A12-0EC8-130CE0C209DD}"/>
                </a:ext>
              </a:extLst>
            </p:cNvPr>
            <p:cNvSpPr>
              <a:spLocks/>
            </p:cNvSpPr>
            <p:nvPr/>
          </p:nvSpPr>
          <p:spPr bwMode="auto">
            <a:xfrm>
              <a:off x="2723504" y="2501446"/>
              <a:ext cx="45910" cy="41737"/>
            </a:xfrm>
            <a:custGeom>
              <a:avLst/>
              <a:gdLst>
                <a:gd name="T0" fmla="*/ 14 w 14"/>
                <a:gd name="T1" fmla="*/ 8 h 13"/>
                <a:gd name="T2" fmla="*/ 0 w 14"/>
                <a:gd name="T3" fmla="*/ 8 h 13"/>
                <a:gd name="T4" fmla="*/ 6 w 14"/>
                <a:gd name="T5" fmla="*/ 13 h 13"/>
                <a:gd name="T6" fmla="*/ 14 w 14"/>
                <a:gd name="T7" fmla="*/ 8 h 13"/>
              </a:gdLst>
              <a:ahLst/>
              <a:cxnLst>
                <a:cxn ang="0">
                  <a:pos x="T0" y="T1"/>
                </a:cxn>
                <a:cxn ang="0">
                  <a:pos x="T2" y="T3"/>
                </a:cxn>
                <a:cxn ang="0">
                  <a:pos x="T4" y="T5"/>
                </a:cxn>
                <a:cxn ang="0">
                  <a:pos x="T6" y="T7"/>
                </a:cxn>
              </a:cxnLst>
              <a:rect l="0" t="0" r="r" b="b"/>
              <a:pathLst>
                <a:path w="14" h="13">
                  <a:moveTo>
                    <a:pt x="14" y="8"/>
                  </a:moveTo>
                  <a:cubicBezTo>
                    <a:pt x="14" y="0"/>
                    <a:pt x="0" y="0"/>
                    <a:pt x="0" y="8"/>
                  </a:cubicBezTo>
                  <a:cubicBezTo>
                    <a:pt x="0" y="12"/>
                    <a:pt x="2" y="13"/>
                    <a:pt x="6" y="13"/>
                  </a:cubicBezTo>
                  <a:cubicBezTo>
                    <a:pt x="8" y="13"/>
                    <a:pt x="14" y="12"/>
                    <a:pt x="14" y="8"/>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3" name="Freeform 135">
              <a:extLst>
                <a:ext uri="{FF2B5EF4-FFF2-40B4-BE49-F238E27FC236}">
                  <a16:creationId xmlns:a16="http://schemas.microsoft.com/office/drawing/2014/main" id="{3B0A3EB2-A7AD-84E6-7BE2-36C44E317CA9}"/>
                </a:ext>
              </a:extLst>
            </p:cNvPr>
            <p:cNvSpPr>
              <a:spLocks/>
            </p:cNvSpPr>
            <p:nvPr/>
          </p:nvSpPr>
          <p:spPr bwMode="auto">
            <a:xfrm>
              <a:off x="2588556" y="2694830"/>
              <a:ext cx="36172" cy="30607"/>
            </a:xfrm>
            <a:custGeom>
              <a:avLst/>
              <a:gdLst>
                <a:gd name="T0" fmla="*/ 5 w 11"/>
                <a:gd name="T1" fmla="*/ 0 h 9"/>
                <a:gd name="T2" fmla="*/ 0 w 11"/>
                <a:gd name="T3" fmla="*/ 6 h 9"/>
                <a:gd name="T4" fmla="*/ 0 w 11"/>
                <a:gd name="T5" fmla="*/ 9 h 9"/>
                <a:gd name="T6" fmla="*/ 11 w 11"/>
                <a:gd name="T7" fmla="*/ 1 h 9"/>
                <a:gd name="T8" fmla="*/ 5 w 11"/>
                <a:gd name="T9" fmla="*/ 0 h 9"/>
              </a:gdLst>
              <a:ahLst/>
              <a:cxnLst>
                <a:cxn ang="0">
                  <a:pos x="T0" y="T1"/>
                </a:cxn>
                <a:cxn ang="0">
                  <a:pos x="T2" y="T3"/>
                </a:cxn>
                <a:cxn ang="0">
                  <a:pos x="T4" y="T5"/>
                </a:cxn>
                <a:cxn ang="0">
                  <a:pos x="T6" y="T7"/>
                </a:cxn>
                <a:cxn ang="0">
                  <a:pos x="T8" y="T9"/>
                </a:cxn>
              </a:cxnLst>
              <a:rect l="0" t="0" r="r" b="b"/>
              <a:pathLst>
                <a:path w="11" h="9">
                  <a:moveTo>
                    <a:pt x="5" y="0"/>
                  </a:moveTo>
                  <a:cubicBezTo>
                    <a:pt x="4" y="2"/>
                    <a:pt x="0" y="4"/>
                    <a:pt x="0" y="6"/>
                  </a:cubicBezTo>
                  <a:cubicBezTo>
                    <a:pt x="0" y="9"/>
                    <a:pt x="0" y="9"/>
                    <a:pt x="0" y="9"/>
                  </a:cubicBezTo>
                  <a:cubicBezTo>
                    <a:pt x="4" y="9"/>
                    <a:pt x="9" y="4"/>
                    <a:pt x="11" y="1"/>
                  </a:cubicBezTo>
                  <a:cubicBezTo>
                    <a:pt x="8" y="0"/>
                    <a:pt x="9" y="0"/>
                    <a:pt x="5"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4" name="Freeform 136">
              <a:extLst>
                <a:ext uri="{FF2B5EF4-FFF2-40B4-BE49-F238E27FC236}">
                  <a16:creationId xmlns:a16="http://schemas.microsoft.com/office/drawing/2014/main" id="{A1F59A66-DE06-836C-D7F9-172E9DEC53B8}"/>
                </a:ext>
              </a:extLst>
            </p:cNvPr>
            <p:cNvSpPr>
              <a:spLocks/>
            </p:cNvSpPr>
            <p:nvPr/>
          </p:nvSpPr>
          <p:spPr bwMode="auto">
            <a:xfrm>
              <a:off x="2644205" y="2292759"/>
              <a:ext cx="101559" cy="43129"/>
            </a:xfrm>
            <a:custGeom>
              <a:avLst/>
              <a:gdLst>
                <a:gd name="T0" fmla="*/ 12 w 31"/>
                <a:gd name="T1" fmla="*/ 13 h 13"/>
                <a:gd name="T2" fmla="*/ 20 w 31"/>
                <a:gd name="T3" fmla="*/ 11 h 13"/>
                <a:gd name="T4" fmla="*/ 27 w 31"/>
                <a:gd name="T5" fmla="*/ 12 h 13"/>
                <a:gd name="T6" fmla="*/ 31 w 31"/>
                <a:gd name="T7" fmla="*/ 9 h 13"/>
                <a:gd name="T8" fmla="*/ 15 w 31"/>
                <a:gd name="T9" fmla="*/ 2 h 13"/>
                <a:gd name="T10" fmla="*/ 4 w 31"/>
                <a:gd name="T11" fmla="*/ 0 h 13"/>
                <a:gd name="T12" fmla="*/ 0 w 31"/>
                <a:gd name="T13" fmla="*/ 3 h 13"/>
                <a:gd name="T14" fmla="*/ 5 w 31"/>
                <a:gd name="T15" fmla="*/ 8 h 13"/>
                <a:gd name="T16" fmla="*/ 12 w 3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
                  <a:moveTo>
                    <a:pt x="12" y="13"/>
                  </a:moveTo>
                  <a:cubicBezTo>
                    <a:pt x="15" y="13"/>
                    <a:pt x="17" y="11"/>
                    <a:pt x="20" y="11"/>
                  </a:cubicBezTo>
                  <a:cubicBezTo>
                    <a:pt x="22" y="11"/>
                    <a:pt x="24" y="12"/>
                    <a:pt x="27" y="12"/>
                  </a:cubicBezTo>
                  <a:cubicBezTo>
                    <a:pt x="29" y="12"/>
                    <a:pt x="30" y="11"/>
                    <a:pt x="31" y="9"/>
                  </a:cubicBezTo>
                  <a:cubicBezTo>
                    <a:pt x="27" y="7"/>
                    <a:pt x="22" y="2"/>
                    <a:pt x="15" y="2"/>
                  </a:cubicBezTo>
                  <a:cubicBezTo>
                    <a:pt x="11" y="2"/>
                    <a:pt x="9" y="0"/>
                    <a:pt x="4" y="0"/>
                  </a:cubicBezTo>
                  <a:cubicBezTo>
                    <a:pt x="2" y="0"/>
                    <a:pt x="0" y="1"/>
                    <a:pt x="0" y="3"/>
                  </a:cubicBezTo>
                  <a:cubicBezTo>
                    <a:pt x="0" y="6"/>
                    <a:pt x="3" y="7"/>
                    <a:pt x="5" y="8"/>
                  </a:cubicBezTo>
                  <a:cubicBezTo>
                    <a:pt x="3" y="12"/>
                    <a:pt x="7" y="13"/>
                    <a:pt x="12" y="1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5" name="Freeform 137">
              <a:extLst>
                <a:ext uri="{FF2B5EF4-FFF2-40B4-BE49-F238E27FC236}">
                  <a16:creationId xmlns:a16="http://schemas.microsoft.com/office/drawing/2014/main" id="{1297BC62-8B87-208F-DAD7-C196B12009BB}"/>
                </a:ext>
              </a:extLst>
            </p:cNvPr>
            <p:cNvSpPr>
              <a:spLocks/>
            </p:cNvSpPr>
            <p:nvPr/>
          </p:nvSpPr>
          <p:spPr bwMode="auto">
            <a:xfrm>
              <a:off x="2653943" y="2715698"/>
              <a:ext cx="23651" cy="25042"/>
            </a:xfrm>
            <a:custGeom>
              <a:avLst/>
              <a:gdLst>
                <a:gd name="T0" fmla="*/ 3 w 7"/>
                <a:gd name="T1" fmla="*/ 8 h 8"/>
                <a:gd name="T2" fmla="*/ 7 w 7"/>
                <a:gd name="T3" fmla="*/ 3 h 8"/>
                <a:gd name="T4" fmla="*/ 0 w 7"/>
                <a:gd name="T5" fmla="*/ 4 h 8"/>
                <a:gd name="T6" fmla="*/ 3 w 7"/>
                <a:gd name="T7" fmla="*/ 8 h 8"/>
              </a:gdLst>
              <a:ahLst/>
              <a:cxnLst>
                <a:cxn ang="0">
                  <a:pos x="T0" y="T1"/>
                </a:cxn>
                <a:cxn ang="0">
                  <a:pos x="T2" y="T3"/>
                </a:cxn>
                <a:cxn ang="0">
                  <a:pos x="T4" y="T5"/>
                </a:cxn>
                <a:cxn ang="0">
                  <a:pos x="T6" y="T7"/>
                </a:cxn>
              </a:cxnLst>
              <a:rect l="0" t="0" r="r" b="b"/>
              <a:pathLst>
                <a:path w="7" h="8">
                  <a:moveTo>
                    <a:pt x="3" y="8"/>
                  </a:moveTo>
                  <a:cubicBezTo>
                    <a:pt x="6" y="8"/>
                    <a:pt x="6" y="4"/>
                    <a:pt x="7" y="3"/>
                  </a:cubicBezTo>
                  <a:cubicBezTo>
                    <a:pt x="5" y="0"/>
                    <a:pt x="0" y="0"/>
                    <a:pt x="0" y="4"/>
                  </a:cubicBezTo>
                  <a:cubicBezTo>
                    <a:pt x="0" y="4"/>
                    <a:pt x="3" y="8"/>
                    <a:pt x="3" y="8"/>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6" name="Freeform 138">
              <a:extLst>
                <a:ext uri="{FF2B5EF4-FFF2-40B4-BE49-F238E27FC236}">
                  <a16:creationId xmlns:a16="http://schemas.microsoft.com/office/drawing/2014/main" id="{7DDDA748-F717-DE4B-18BC-CD57441B4792}"/>
                </a:ext>
              </a:extLst>
            </p:cNvPr>
            <p:cNvSpPr>
              <a:spLocks/>
            </p:cNvSpPr>
            <p:nvPr/>
          </p:nvSpPr>
          <p:spPr bwMode="auto">
            <a:xfrm>
              <a:off x="2776370" y="2513967"/>
              <a:ext cx="25042" cy="13912"/>
            </a:xfrm>
            <a:custGeom>
              <a:avLst/>
              <a:gdLst>
                <a:gd name="T0" fmla="*/ 8 w 8"/>
                <a:gd name="T1" fmla="*/ 3 h 4"/>
                <a:gd name="T2" fmla="*/ 3 w 8"/>
                <a:gd name="T3" fmla="*/ 0 h 4"/>
                <a:gd name="T4" fmla="*/ 0 w 8"/>
                <a:gd name="T5" fmla="*/ 2 h 4"/>
                <a:gd name="T6" fmla="*/ 3 w 8"/>
                <a:gd name="T7" fmla="*/ 4 h 4"/>
                <a:gd name="T8" fmla="*/ 8 w 8"/>
                <a:gd name="T9" fmla="*/ 3 h 4"/>
              </a:gdLst>
              <a:ahLst/>
              <a:cxnLst>
                <a:cxn ang="0">
                  <a:pos x="T0" y="T1"/>
                </a:cxn>
                <a:cxn ang="0">
                  <a:pos x="T2" y="T3"/>
                </a:cxn>
                <a:cxn ang="0">
                  <a:pos x="T4" y="T5"/>
                </a:cxn>
                <a:cxn ang="0">
                  <a:pos x="T6" y="T7"/>
                </a:cxn>
                <a:cxn ang="0">
                  <a:pos x="T8" y="T9"/>
                </a:cxn>
              </a:cxnLst>
              <a:rect l="0" t="0" r="r" b="b"/>
              <a:pathLst>
                <a:path w="8" h="4">
                  <a:moveTo>
                    <a:pt x="8" y="3"/>
                  </a:moveTo>
                  <a:cubicBezTo>
                    <a:pt x="7" y="3"/>
                    <a:pt x="5" y="0"/>
                    <a:pt x="3" y="0"/>
                  </a:cubicBezTo>
                  <a:cubicBezTo>
                    <a:pt x="3" y="0"/>
                    <a:pt x="0" y="1"/>
                    <a:pt x="0" y="2"/>
                  </a:cubicBezTo>
                  <a:cubicBezTo>
                    <a:pt x="0" y="3"/>
                    <a:pt x="2" y="4"/>
                    <a:pt x="3" y="4"/>
                  </a:cubicBezTo>
                  <a:cubicBezTo>
                    <a:pt x="6" y="4"/>
                    <a:pt x="5" y="4"/>
                    <a:pt x="8"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7" name="Freeform 139">
              <a:extLst>
                <a:ext uri="{FF2B5EF4-FFF2-40B4-BE49-F238E27FC236}">
                  <a16:creationId xmlns:a16="http://schemas.microsoft.com/office/drawing/2014/main" id="{1BF9D559-5CCD-E069-9AC5-0D99532E5DC9}"/>
                </a:ext>
              </a:extLst>
            </p:cNvPr>
            <p:cNvSpPr>
              <a:spLocks/>
            </p:cNvSpPr>
            <p:nvPr/>
          </p:nvSpPr>
          <p:spPr bwMode="auto">
            <a:xfrm>
              <a:off x="2670638" y="2470838"/>
              <a:ext cx="26433" cy="16695"/>
            </a:xfrm>
            <a:custGeom>
              <a:avLst/>
              <a:gdLst>
                <a:gd name="T0" fmla="*/ 8 w 8"/>
                <a:gd name="T1" fmla="*/ 0 h 5"/>
                <a:gd name="T2" fmla="*/ 3 w 8"/>
                <a:gd name="T3" fmla="*/ 5 h 5"/>
                <a:gd name="T4" fmla="*/ 8 w 8"/>
                <a:gd name="T5" fmla="*/ 0 h 5"/>
              </a:gdLst>
              <a:ahLst/>
              <a:cxnLst>
                <a:cxn ang="0">
                  <a:pos x="T0" y="T1"/>
                </a:cxn>
                <a:cxn ang="0">
                  <a:pos x="T2" y="T3"/>
                </a:cxn>
                <a:cxn ang="0">
                  <a:pos x="T4" y="T5"/>
                </a:cxn>
              </a:cxnLst>
              <a:rect l="0" t="0" r="r" b="b"/>
              <a:pathLst>
                <a:path w="8" h="5">
                  <a:moveTo>
                    <a:pt x="8" y="0"/>
                  </a:moveTo>
                  <a:cubicBezTo>
                    <a:pt x="5" y="0"/>
                    <a:pt x="0" y="5"/>
                    <a:pt x="3" y="5"/>
                  </a:cubicBezTo>
                  <a:cubicBezTo>
                    <a:pt x="6" y="5"/>
                    <a:pt x="7" y="2"/>
                    <a:pt x="8"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8" name="Freeform 140">
              <a:extLst>
                <a:ext uri="{FF2B5EF4-FFF2-40B4-BE49-F238E27FC236}">
                  <a16:creationId xmlns:a16="http://schemas.microsoft.com/office/drawing/2014/main" id="{3D3A92CC-5566-9BFA-3DC5-96531155231F}"/>
                </a:ext>
              </a:extLst>
            </p:cNvPr>
            <p:cNvSpPr>
              <a:spLocks/>
            </p:cNvSpPr>
            <p:nvPr/>
          </p:nvSpPr>
          <p:spPr bwMode="auto">
            <a:xfrm>
              <a:off x="2446652" y="2292759"/>
              <a:ext cx="612136" cy="442417"/>
            </a:xfrm>
            <a:custGeom>
              <a:avLst/>
              <a:gdLst>
                <a:gd name="T0" fmla="*/ 112 w 186"/>
                <a:gd name="T1" fmla="*/ 27 h 134"/>
                <a:gd name="T2" fmla="*/ 81 w 186"/>
                <a:gd name="T3" fmla="*/ 13 h 134"/>
                <a:gd name="T4" fmla="*/ 67 w 186"/>
                <a:gd name="T5" fmla="*/ 17 h 134"/>
                <a:gd name="T6" fmla="*/ 63 w 186"/>
                <a:gd name="T7" fmla="*/ 15 h 134"/>
                <a:gd name="T8" fmla="*/ 29 w 186"/>
                <a:gd name="T9" fmla="*/ 13 h 134"/>
                <a:gd name="T10" fmla="*/ 26 w 186"/>
                <a:gd name="T11" fmla="*/ 24 h 134"/>
                <a:gd name="T12" fmla="*/ 24 w 186"/>
                <a:gd name="T13" fmla="*/ 16 h 134"/>
                <a:gd name="T14" fmla="*/ 32 w 186"/>
                <a:gd name="T15" fmla="*/ 2 h 134"/>
                <a:gd name="T16" fmla="*/ 6 w 186"/>
                <a:gd name="T17" fmla="*/ 8 h 134"/>
                <a:gd name="T18" fmla="*/ 0 w 186"/>
                <a:gd name="T19" fmla="*/ 24 h 134"/>
                <a:gd name="T20" fmla="*/ 15 w 186"/>
                <a:gd name="T21" fmla="*/ 33 h 134"/>
                <a:gd name="T22" fmla="*/ 5 w 186"/>
                <a:gd name="T23" fmla="*/ 36 h 134"/>
                <a:gd name="T24" fmla="*/ 22 w 186"/>
                <a:gd name="T25" fmla="*/ 43 h 134"/>
                <a:gd name="T26" fmla="*/ 63 w 186"/>
                <a:gd name="T27" fmla="*/ 47 h 134"/>
                <a:gd name="T28" fmla="*/ 75 w 186"/>
                <a:gd name="T29" fmla="*/ 43 h 134"/>
                <a:gd name="T30" fmla="*/ 87 w 186"/>
                <a:gd name="T31" fmla="*/ 58 h 134"/>
                <a:gd name="T32" fmla="*/ 96 w 186"/>
                <a:gd name="T33" fmla="*/ 58 h 134"/>
                <a:gd name="T34" fmla="*/ 108 w 186"/>
                <a:gd name="T35" fmla="*/ 86 h 134"/>
                <a:gd name="T36" fmla="*/ 107 w 186"/>
                <a:gd name="T37" fmla="*/ 93 h 134"/>
                <a:gd name="T38" fmla="*/ 87 w 186"/>
                <a:gd name="T39" fmla="*/ 95 h 134"/>
                <a:gd name="T40" fmla="*/ 87 w 186"/>
                <a:gd name="T41" fmla="*/ 109 h 134"/>
                <a:gd name="T42" fmla="*/ 98 w 186"/>
                <a:gd name="T43" fmla="*/ 108 h 134"/>
                <a:gd name="T44" fmla="*/ 120 w 186"/>
                <a:gd name="T45" fmla="*/ 116 h 134"/>
                <a:gd name="T46" fmla="*/ 152 w 186"/>
                <a:gd name="T47" fmla="*/ 131 h 134"/>
                <a:gd name="T48" fmla="*/ 157 w 186"/>
                <a:gd name="T49" fmla="*/ 131 h 134"/>
                <a:gd name="T50" fmla="*/ 143 w 186"/>
                <a:gd name="T51" fmla="*/ 115 h 134"/>
                <a:gd name="T52" fmla="*/ 168 w 186"/>
                <a:gd name="T53" fmla="*/ 115 h 134"/>
                <a:gd name="T54" fmla="*/ 164 w 186"/>
                <a:gd name="T55" fmla="*/ 107 h 134"/>
                <a:gd name="T56" fmla="*/ 154 w 186"/>
                <a:gd name="T57" fmla="*/ 104 h 134"/>
                <a:gd name="T58" fmla="*/ 147 w 186"/>
                <a:gd name="T59" fmla="*/ 95 h 134"/>
                <a:gd name="T60" fmla="*/ 151 w 186"/>
                <a:gd name="T61" fmla="*/ 91 h 134"/>
                <a:gd name="T62" fmla="*/ 146 w 186"/>
                <a:gd name="T63" fmla="*/ 87 h 134"/>
                <a:gd name="T64" fmla="*/ 172 w 186"/>
                <a:gd name="T65" fmla="*/ 100 h 134"/>
                <a:gd name="T66" fmla="*/ 180 w 186"/>
                <a:gd name="T67" fmla="*/ 91 h 134"/>
                <a:gd name="T68" fmla="*/ 186 w 186"/>
                <a:gd name="T69" fmla="*/ 85 h 134"/>
                <a:gd name="T70" fmla="*/ 176 w 186"/>
                <a:gd name="T71" fmla="*/ 78 h 134"/>
                <a:gd name="T72" fmla="*/ 163 w 186"/>
                <a:gd name="T73" fmla="*/ 69 h 134"/>
                <a:gd name="T74" fmla="*/ 146 w 186"/>
                <a:gd name="T75" fmla="*/ 59 h 134"/>
                <a:gd name="T76" fmla="*/ 150 w 186"/>
                <a:gd name="T77" fmla="*/ 52 h 134"/>
                <a:gd name="T78" fmla="*/ 151 w 186"/>
                <a:gd name="T79" fmla="*/ 48 h 134"/>
                <a:gd name="T80" fmla="*/ 139 w 186"/>
                <a:gd name="T81" fmla="*/ 43 h 134"/>
                <a:gd name="T82" fmla="*/ 124 w 186"/>
                <a:gd name="T83" fmla="*/ 3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 h="134">
                  <a:moveTo>
                    <a:pt x="117" y="27"/>
                  </a:moveTo>
                  <a:cubicBezTo>
                    <a:pt x="116" y="27"/>
                    <a:pt x="115" y="27"/>
                    <a:pt x="112" y="27"/>
                  </a:cubicBezTo>
                  <a:cubicBezTo>
                    <a:pt x="104" y="27"/>
                    <a:pt x="103" y="20"/>
                    <a:pt x="98" y="16"/>
                  </a:cubicBezTo>
                  <a:cubicBezTo>
                    <a:pt x="95" y="14"/>
                    <a:pt x="85" y="13"/>
                    <a:pt x="81" y="13"/>
                  </a:cubicBezTo>
                  <a:cubicBezTo>
                    <a:pt x="77" y="13"/>
                    <a:pt x="75" y="19"/>
                    <a:pt x="72" y="19"/>
                  </a:cubicBezTo>
                  <a:cubicBezTo>
                    <a:pt x="69" y="19"/>
                    <a:pt x="69" y="17"/>
                    <a:pt x="67" y="17"/>
                  </a:cubicBezTo>
                  <a:cubicBezTo>
                    <a:pt x="65" y="17"/>
                    <a:pt x="63" y="19"/>
                    <a:pt x="63" y="19"/>
                  </a:cubicBezTo>
                  <a:cubicBezTo>
                    <a:pt x="59" y="19"/>
                    <a:pt x="63" y="16"/>
                    <a:pt x="63" y="15"/>
                  </a:cubicBezTo>
                  <a:cubicBezTo>
                    <a:pt x="63" y="10"/>
                    <a:pt x="59" y="2"/>
                    <a:pt x="53" y="2"/>
                  </a:cubicBezTo>
                  <a:cubicBezTo>
                    <a:pt x="44" y="2"/>
                    <a:pt x="29" y="4"/>
                    <a:pt x="29" y="13"/>
                  </a:cubicBezTo>
                  <a:cubicBezTo>
                    <a:pt x="29" y="15"/>
                    <a:pt x="31" y="17"/>
                    <a:pt x="31" y="19"/>
                  </a:cubicBezTo>
                  <a:cubicBezTo>
                    <a:pt x="31" y="21"/>
                    <a:pt x="28" y="24"/>
                    <a:pt x="26" y="24"/>
                  </a:cubicBezTo>
                  <a:cubicBezTo>
                    <a:pt x="24" y="24"/>
                    <a:pt x="24" y="22"/>
                    <a:pt x="24" y="20"/>
                  </a:cubicBezTo>
                  <a:cubicBezTo>
                    <a:pt x="24" y="20"/>
                    <a:pt x="23" y="17"/>
                    <a:pt x="24" y="16"/>
                  </a:cubicBezTo>
                  <a:cubicBezTo>
                    <a:pt x="23" y="16"/>
                    <a:pt x="22" y="15"/>
                    <a:pt x="22" y="14"/>
                  </a:cubicBezTo>
                  <a:cubicBezTo>
                    <a:pt x="22" y="7"/>
                    <a:pt x="30" y="7"/>
                    <a:pt x="32" y="2"/>
                  </a:cubicBezTo>
                  <a:cubicBezTo>
                    <a:pt x="32" y="2"/>
                    <a:pt x="24" y="0"/>
                    <a:pt x="24" y="0"/>
                  </a:cubicBezTo>
                  <a:cubicBezTo>
                    <a:pt x="17" y="0"/>
                    <a:pt x="11" y="3"/>
                    <a:pt x="6" y="8"/>
                  </a:cubicBezTo>
                  <a:cubicBezTo>
                    <a:pt x="5" y="9"/>
                    <a:pt x="6" y="13"/>
                    <a:pt x="5" y="14"/>
                  </a:cubicBezTo>
                  <a:cubicBezTo>
                    <a:pt x="1" y="17"/>
                    <a:pt x="0" y="18"/>
                    <a:pt x="0" y="24"/>
                  </a:cubicBezTo>
                  <a:cubicBezTo>
                    <a:pt x="0" y="26"/>
                    <a:pt x="3" y="31"/>
                    <a:pt x="3" y="31"/>
                  </a:cubicBezTo>
                  <a:cubicBezTo>
                    <a:pt x="3" y="31"/>
                    <a:pt x="15" y="31"/>
                    <a:pt x="15" y="33"/>
                  </a:cubicBezTo>
                  <a:cubicBezTo>
                    <a:pt x="15" y="36"/>
                    <a:pt x="15" y="36"/>
                    <a:pt x="15" y="36"/>
                  </a:cubicBezTo>
                  <a:cubicBezTo>
                    <a:pt x="11" y="35"/>
                    <a:pt x="8" y="34"/>
                    <a:pt x="5" y="36"/>
                  </a:cubicBezTo>
                  <a:cubicBezTo>
                    <a:pt x="6" y="39"/>
                    <a:pt x="10" y="39"/>
                    <a:pt x="11" y="43"/>
                  </a:cubicBezTo>
                  <a:cubicBezTo>
                    <a:pt x="22" y="43"/>
                    <a:pt x="22" y="43"/>
                    <a:pt x="22" y="43"/>
                  </a:cubicBezTo>
                  <a:cubicBezTo>
                    <a:pt x="23" y="43"/>
                    <a:pt x="27" y="47"/>
                    <a:pt x="28" y="47"/>
                  </a:cubicBezTo>
                  <a:cubicBezTo>
                    <a:pt x="39" y="47"/>
                    <a:pt x="56" y="46"/>
                    <a:pt x="63" y="47"/>
                  </a:cubicBezTo>
                  <a:cubicBezTo>
                    <a:pt x="63" y="48"/>
                    <a:pt x="62" y="52"/>
                    <a:pt x="65" y="52"/>
                  </a:cubicBezTo>
                  <a:cubicBezTo>
                    <a:pt x="69" y="52"/>
                    <a:pt x="72" y="43"/>
                    <a:pt x="75" y="43"/>
                  </a:cubicBezTo>
                  <a:cubicBezTo>
                    <a:pt x="78" y="43"/>
                    <a:pt x="90" y="53"/>
                    <a:pt x="92" y="56"/>
                  </a:cubicBezTo>
                  <a:cubicBezTo>
                    <a:pt x="91" y="56"/>
                    <a:pt x="87" y="56"/>
                    <a:pt x="87" y="58"/>
                  </a:cubicBezTo>
                  <a:cubicBezTo>
                    <a:pt x="87" y="59"/>
                    <a:pt x="88" y="61"/>
                    <a:pt x="89" y="61"/>
                  </a:cubicBezTo>
                  <a:cubicBezTo>
                    <a:pt x="91" y="61"/>
                    <a:pt x="93" y="58"/>
                    <a:pt x="96" y="58"/>
                  </a:cubicBezTo>
                  <a:cubicBezTo>
                    <a:pt x="101" y="58"/>
                    <a:pt x="115" y="70"/>
                    <a:pt x="115" y="75"/>
                  </a:cubicBezTo>
                  <a:cubicBezTo>
                    <a:pt x="115" y="79"/>
                    <a:pt x="110" y="84"/>
                    <a:pt x="108" y="86"/>
                  </a:cubicBezTo>
                  <a:cubicBezTo>
                    <a:pt x="107" y="87"/>
                    <a:pt x="103" y="85"/>
                    <a:pt x="103" y="89"/>
                  </a:cubicBezTo>
                  <a:cubicBezTo>
                    <a:pt x="103" y="91"/>
                    <a:pt x="106" y="92"/>
                    <a:pt x="107" y="93"/>
                  </a:cubicBezTo>
                  <a:cubicBezTo>
                    <a:pt x="104" y="95"/>
                    <a:pt x="98" y="95"/>
                    <a:pt x="96" y="95"/>
                  </a:cubicBezTo>
                  <a:cubicBezTo>
                    <a:pt x="94" y="95"/>
                    <a:pt x="91" y="95"/>
                    <a:pt x="87" y="95"/>
                  </a:cubicBezTo>
                  <a:cubicBezTo>
                    <a:pt x="84" y="95"/>
                    <a:pt x="78" y="100"/>
                    <a:pt x="78" y="102"/>
                  </a:cubicBezTo>
                  <a:cubicBezTo>
                    <a:pt x="78" y="105"/>
                    <a:pt x="85" y="109"/>
                    <a:pt x="87" y="109"/>
                  </a:cubicBezTo>
                  <a:cubicBezTo>
                    <a:pt x="90" y="109"/>
                    <a:pt x="91" y="106"/>
                    <a:pt x="94" y="106"/>
                  </a:cubicBezTo>
                  <a:cubicBezTo>
                    <a:pt x="96" y="106"/>
                    <a:pt x="96" y="108"/>
                    <a:pt x="98" y="108"/>
                  </a:cubicBezTo>
                  <a:cubicBezTo>
                    <a:pt x="100" y="108"/>
                    <a:pt x="101" y="106"/>
                    <a:pt x="103" y="104"/>
                  </a:cubicBezTo>
                  <a:cubicBezTo>
                    <a:pt x="109" y="108"/>
                    <a:pt x="113" y="112"/>
                    <a:pt x="120" y="116"/>
                  </a:cubicBezTo>
                  <a:cubicBezTo>
                    <a:pt x="116" y="123"/>
                    <a:pt x="130" y="123"/>
                    <a:pt x="135" y="126"/>
                  </a:cubicBezTo>
                  <a:cubicBezTo>
                    <a:pt x="141" y="129"/>
                    <a:pt x="145" y="128"/>
                    <a:pt x="152" y="131"/>
                  </a:cubicBezTo>
                  <a:cubicBezTo>
                    <a:pt x="153" y="131"/>
                    <a:pt x="153" y="134"/>
                    <a:pt x="154" y="134"/>
                  </a:cubicBezTo>
                  <a:cubicBezTo>
                    <a:pt x="155" y="134"/>
                    <a:pt x="157" y="133"/>
                    <a:pt x="157" y="131"/>
                  </a:cubicBezTo>
                  <a:cubicBezTo>
                    <a:pt x="157" y="125"/>
                    <a:pt x="144" y="119"/>
                    <a:pt x="140" y="115"/>
                  </a:cubicBezTo>
                  <a:cubicBezTo>
                    <a:pt x="143" y="115"/>
                    <a:pt x="143" y="115"/>
                    <a:pt x="143" y="115"/>
                  </a:cubicBezTo>
                  <a:cubicBezTo>
                    <a:pt x="146" y="119"/>
                    <a:pt x="160" y="124"/>
                    <a:pt x="164" y="124"/>
                  </a:cubicBezTo>
                  <a:cubicBezTo>
                    <a:pt x="165" y="122"/>
                    <a:pt x="168" y="117"/>
                    <a:pt x="168" y="115"/>
                  </a:cubicBezTo>
                  <a:cubicBezTo>
                    <a:pt x="168" y="113"/>
                    <a:pt x="164" y="112"/>
                    <a:pt x="164" y="111"/>
                  </a:cubicBezTo>
                  <a:cubicBezTo>
                    <a:pt x="164" y="110"/>
                    <a:pt x="164" y="107"/>
                    <a:pt x="164" y="107"/>
                  </a:cubicBezTo>
                  <a:cubicBezTo>
                    <a:pt x="162" y="107"/>
                    <a:pt x="162" y="107"/>
                    <a:pt x="160" y="107"/>
                  </a:cubicBezTo>
                  <a:cubicBezTo>
                    <a:pt x="159" y="103"/>
                    <a:pt x="158" y="106"/>
                    <a:pt x="154" y="104"/>
                  </a:cubicBezTo>
                  <a:cubicBezTo>
                    <a:pt x="152" y="103"/>
                    <a:pt x="149" y="95"/>
                    <a:pt x="149" y="95"/>
                  </a:cubicBezTo>
                  <a:cubicBezTo>
                    <a:pt x="147" y="95"/>
                    <a:pt x="147" y="95"/>
                    <a:pt x="147" y="95"/>
                  </a:cubicBezTo>
                  <a:cubicBezTo>
                    <a:pt x="147" y="91"/>
                    <a:pt x="147" y="91"/>
                    <a:pt x="147" y="91"/>
                  </a:cubicBezTo>
                  <a:cubicBezTo>
                    <a:pt x="147" y="91"/>
                    <a:pt x="147" y="91"/>
                    <a:pt x="151" y="91"/>
                  </a:cubicBezTo>
                  <a:cubicBezTo>
                    <a:pt x="151" y="88"/>
                    <a:pt x="151" y="88"/>
                    <a:pt x="151" y="88"/>
                  </a:cubicBezTo>
                  <a:cubicBezTo>
                    <a:pt x="147" y="88"/>
                    <a:pt x="148" y="89"/>
                    <a:pt x="146" y="87"/>
                  </a:cubicBezTo>
                  <a:cubicBezTo>
                    <a:pt x="146" y="87"/>
                    <a:pt x="148" y="85"/>
                    <a:pt x="150" y="85"/>
                  </a:cubicBezTo>
                  <a:cubicBezTo>
                    <a:pt x="160" y="85"/>
                    <a:pt x="161" y="100"/>
                    <a:pt x="172" y="100"/>
                  </a:cubicBezTo>
                  <a:cubicBezTo>
                    <a:pt x="174" y="100"/>
                    <a:pt x="175" y="97"/>
                    <a:pt x="175" y="94"/>
                  </a:cubicBezTo>
                  <a:cubicBezTo>
                    <a:pt x="179" y="94"/>
                    <a:pt x="180" y="92"/>
                    <a:pt x="180" y="91"/>
                  </a:cubicBezTo>
                  <a:cubicBezTo>
                    <a:pt x="180" y="90"/>
                    <a:pt x="180" y="91"/>
                    <a:pt x="180" y="88"/>
                  </a:cubicBezTo>
                  <a:cubicBezTo>
                    <a:pt x="183" y="88"/>
                    <a:pt x="186" y="87"/>
                    <a:pt x="186" y="85"/>
                  </a:cubicBezTo>
                  <a:cubicBezTo>
                    <a:pt x="186" y="81"/>
                    <a:pt x="185" y="79"/>
                    <a:pt x="180" y="79"/>
                  </a:cubicBezTo>
                  <a:cubicBezTo>
                    <a:pt x="179" y="79"/>
                    <a:pt x="177" y="79"/>
                    <a:pt x="176" y="78"/>
                  </a:cubicBezTo>
                  <a:cubicBezTo>
                    <a:pt x="174" y="74"/>
                    <a:pt x="173" y="77"/>
                    <a:pt x="168" y="77"/>
                  </a:cubicBezTo>
                  <a:cubicBezTo>
                    <a:pt x="165" y="77"/>
                    <a:pt x="164" y="73"/>
                    <a:pt x="163" y="69"/>
                  </a:cubicBezTo>
                  <a:cubicBezTo>
                    <a:pt x="159" y="69"/>
                    <a:pt x="152" y="66"/>
                    <a:pt x="152" y="61"/>
                  </a:cubicBezTo>
                  <a:cubicBezTo>
                    <a:pt x="149" y="61"/>
                    <a:pt x="148" y="60"/>
                    <a:pt x="146" y="59"/>
                  </a:cubicBezTo>
                  <a:cubicBezTo>
                    <a:pt x="148" y="56"/>
                    <a:pt x="150" y="56"/>
                    <a:pt x="153" y="54"/>
                  </a:cubicBezTo>
                  <a:cubicBezTo>
                    <a:pt x="152" y="53"/>
                    <a:pt x="151" y="52"/>
                    <a:pt x="150" y="52"/>
                  </a:cubicBezTo>
                  <a:cubicBezTo>
                    <a:pt x="148" y="52"/>
                    <a:pt x="147" y="52"/>
                    <a:pt x="143" y="52"/>
                  </a:cubicBezTo>
                  <a:cubicBezTo>
                    <a:pt x="145" y="49"/>
                    <a:pt x="148" y="49"/>
                    <a:pt x="151" y="48"/>
                  </a:cubicBezTo>
                  <a:cubicBezTo>
                    <a:pt x="150" y="45"/>
                    <a:pt x="148" y="43"/>
                    <a:pt x="145" y="43"/>
                  </a:cubicBezTo>
                  <a:cubicBezTo>
                    <a:pt x="145" y="43"/>
                    <a:pt x="143" y="43"/>
                    <a:pt x="139" y="43"/>
                  </a:cubicBezTo>
                  <a:cubicBezTo>
                    <a:pt x="139" y="39"/>
                    <a:pt x="139" y="39"/>
                    <a:pt x="139" y="39"/>
                  </a:cubicBezTo>
                  <a:cubicBezTo>
                    <a:pt x="135" y="38"/>
                    <a:pt x="130" y="34"/>
                    <a:pt x="124" y="32"/>
                  </a:cubicBezTo>
                  <a:cubicBezTo>
                    <a:pt x="125" y="28"/>
                    <a:pt x="120" y="27"/>
                    <a:pt x="117" y="2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69" name="Freeform 141">
              <a:extLst>
                <a:ext uri="{FF2B5EF4-FFF2-40B4-BE49-F238E27FC236}">
                  <a16:creationId xmlns:a16="http://schemas.microsoft.com/office/drawing/2014/main" id="{AC939029-4A6F-4FD0-C1FC-547F8F155F1E}"/>
                </a:ext>
              </a:extLst>
            </p:cNvPr>
            <p:cNvSpPr>
              <a:spLocks/>
            </p:cNvSpPr>
            <p:nvPr/>
          </p:nvSpPr>
          <p:spPr bwMode="auto">
            <a:xfrm>
              <a:off x="2699853" y="2672570"/>
              <a:ext cx="16695" cy="16695"/>
            </a:xfrm>
            <a:custGeom>
              <a:avLst/>
              <a:gdLst>
                <a:gd name="T0" fmla="*/ 0 w 5"/>
                <a:gd name="T1" fmla="*/ 3 h 5"/>
                <a:gd name="T2" fmla="*/ 5 w 5"/>
                <a:gd name="T3" fmla="*/ 3 h 5"/>
                <a:gd name="T4" fmla="*/ 0 w 5"/>
                <a:gd name="T5" fmla="*/ 3 h 5"/>
              </a:gdLst>
              <a:ahLst/>
              <a:cxnLst>
                <a:cxn ang="0">
                  <a:pos x="T0" y="T1"/>
                </a:cxn>
                <a:cxn ang="0">
                  <a:pos x="T2" y="T3"/>
                </a:cxn>
                <a:cxn ang="0">
                  <a:pos x="T4" y="T5"/>
                </a:cxn>
              </a:cxnLst>
              <a:rect l="0" t="0" r="r" b="b"/>
              <a:pathLst>
                <a:path w="5" h="5">
                  <a:moveTo>
                    <a:pt x="0" y="3"/>
                  </a:moveTo>
                  <a:cubicBezTo>
                    <a:pt x="2" y="5"/>
                    <a:pt x="2" y="5"/>
                    <a:pt x="5" y="3"/>
                  </a:cubicBezTo>
                  <a:cubicBezTo>
                    <a:pt x="2" y="2"/>
                    <a:pt x="2" y="0"/>
                    <a:pt x="0"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0" name="Freeform 142">
              <a:extLst>
                <a:ext uri="{FF2B5EF4-FFF2-40B4-BE49-F238E27FC236}">
                  <a16:creationId xmlns:a16="http://schemas.microsoft.com/office/drawing/2014/main" id="{667DAF01-2049-1028-7A1A-F79F7936B8E4}"/>
                </a:ext>
              </a:extLst>
            </p:cNvPr>
            <p:cNvSpPr>
              <a:spLocks/>
            </p:cNvSpPr>
            <p:nvPr/>
          </p:nvSpPr>
          <p:spPr bwMode="auto">
            <a:xfrm>
              <a:off x="2571861" y="2586312"/>
              <a:ext cx="16695" cy="16695"/>
            </a:xfrm>
            <a:custGeom>
              <a:avLst/>
              <a:gdLst>
                <a:gd name="T0" fmla="*/ 1 w 5"/>
                <a:gd name="T1" fmla="*/ 2 h 5"/>
                <a:gd name="T2" fmla="*/ 5 w 5"/>
                <a:gd name="T3" fmla="*/ 5 h 5"/>
                <a:gd name="T4" fmla="*/ 1 w 5"/>
                <a:gd name="T5" fmla="*/ 2 h 5"/>
              </a:gdLst>
              <a:ahLst/>
              <a:cxnLst>
                <a:cxn ang="0">
                  <a:pos x="T0" y="T1"/>
                </a:cxn>
                <a:cxn ang="0">
                  <a:pos x="T2" y="T3"/>
                </a:cxn>
                <a:cxn ang="0">
                  <a:pos x="T4" y="T5"/>
                </a:cxn>
              </a:cxnLst>
              <a:rect l="0" t="0" r="r" b="b"/>
              <a:pathLst>
                <a:path w="5" h="5">
                  <a:moveTo>
                    <a:pt x="1" y="2"/>
                  </a:moveTo>
                  <a:cubicBezTo>
                    <a:pt x="0" y="3"/>
                    <a:pt x="2" y="5"/>
                    <a:pt x="5" y="5"/>
                  </a:cubicBezTo>
                  <a:cubicBezTo>
                    <a:pt x="4" y="3"/>
                    <a:pt x="4" y="0"/>
                    <a:pt x="1"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1" name="Freeform 143">
              <a:extLst>
                <a:ext uri="{FF2B5EF4-FFF2-40B4-BE49-F238E27FC236}">
                  <a16:creationId xmlns:a16="http://schemas.microsoft.com/office/drawing/2014/main" id="{F264C573-EDCF-1215-6B5A-22A4E361E823}"/>
                </a:ext>
              </a:extLst>
            </p:cNvPr>
            <p:cNvSpPr>
              <a:spLocks noEditPoints="1"/>
            </p:cNvSpPr>
            <p:nvPr/>
          </p:nvSpPr>
          <p:spPr bwMode="auto">
            <a:xfrm>
              <a:off x="2410480" y="1848950"/>
              <a:ext cx="655263" cy="345030"/>
            </a:xfrm>
            <a:custGeom>
              <a:avLst/>
              <a:gdLst>
                <a:gd name="T0" fmla="*/ 15 w 199"/>
                <a:gd name="T1" fmla="*/ 26 h 105"/>
                <a:gd name="T2" fmla="*/ 13 w 199"/>
                <a:gd name="T3" fmla="*/ 31 h 105"/>
                <a:gd name="T4" fmla="*/ 26 w 199"/>
                <a:gd name="T5" fmla="*/ 27 h 105"/>
                <a:gd name="T6" fmla="*/ 23 w 199"/>
                <a:gd name="T7" fmla="*/ 34 h 105"/>
                <a:gd name="T8" fmla="*/ 29 w 199"/>
                <a:gd name="T9" fmla="*/ 41 h 105"/>
                <a:gd name="T10" fmla="*/ 37 w 199"/>
                <a:gd name="T11" fmla="*/ 38 h 105"/>
                <a:gd name="T12" fmla="*/ 51 w 199"/>
                <a:gd name="T13" fmla="*/ 41 h 105"/>
                <a:gd name="T14" fmla="*/ 55 w 199"/>
                <a:gd name="T15" fmla="*/ 45 h 105"/>
                <a:gd name="T16" fmla="*/ 50 w 199"/>
                <a:gd name="T17" fmla="*/ 45 h 105"/>
                <a:gd name="T18" fmla="*/ 34 w 199"/>
                <a:gd name="T19" fmla="*/ 45 h 105"/>
                <a:gd name="T20" fmla="*/ 32 w 199"/>
                <a:gd name="T21" fmla="*/ 49 h 105"/>
                <a:gd name="T22" fmla="*/ 36 w 199"/>
                <a:gd name="T23" fmla="*/ 67 h 105"/>
                <a:gd name="T24" fmla="*/ 30 w 199"/>
                <a:gd name="T25" fmla="*/ 78 h 105"/>
                <a:gd name="T26" fmla="*/ 34 w 199"/>
                <a:gd name="T27" fmla="*/ 74 h 105"/>
                <a:gd name="T28" fmla="*/ 47 w 199"/>
                <a:gd name="T29" fmla="*/ 86 h 105"/>
                <a:gd name="T30" fmla="*/ 29 w 199"/>
                <a:gd name="T31" fmla="*/ 80 h 105"/>
                <a:gd name="T32" fmla="*/ 31 w 199"/>
                <a:gd name="T33" fmla="*/ 90 h 105"/>
                <a:gd name="T34" fmla="*/ 17 w 199"/>
                <a:gd name="T35" fmla="*/ 100 h 105"/>
                <a:gd name="T36" fmla="*/ 41 w 199"/>
                <a:gd name="T37" fmla="*/ 104 h 105"/>
                <a:gd name="T38" fmla="*/ 65 w 199"/>
                <a:gd name="T39" fmla="*/ 102 h 105"/>
                <a:gd name="T40" fmla="*/ 90 w 199"/>
                <a:gd name="T41" fmla="*/ 96 h 105"/>
                <a:gd name="T42" fmla="*/ 81 w 199"/>
                <a:gd name="T43" fmla="*/ 94 h 105"/>
                <a:gd name="T44" fmla="*/ 89 w 199"/>
                <a:gd name="T45" fmla="*/ 82 h 105"/>
                <a:gd name="T46" fmla="*/ 111 w 199"/>
                <a:gd name="T47" fmla="*/ 71 h 105"/>
                <a:gd name="T48" fmla="*/ 111 w 199"/>
                <a:gd name="T49" fmla="*/ 62 h 105"/>
                <a:gd name="T50" fmla="*/ 119 w 199"/>
                <a:gd name="T51" fmla="*/ 56 h 105"/>
                <a:gd name="T52" fmla="*/ 152 w 199"/>
                <a:gd name="T53" fmla="*/ 38 h 105"/>
                <a:gd name="T54" fmla="*/ 161 w 199"/>
                <a:gd name="T55" fmla="*/ 26 h 105"/>
                <a:gd name="T56" fmla="*/ 199 w 199"/>
                <a:gd name="T57" fmla="*/ 14 h 105"/>
                <a:gd name="T58" fmla="*/ 180 w 199"/>
                <a:gd name="T59" fmla="*/ 4 h 105"/>
                <a:gd name="T60" fmla="*/ 160 w 199"/>
                <a:gd name="T61" fmla="*/ 7 h 105"/>
                <a:gd name="T62" fmla="*/ 132 w 199"/>
                <a:gd name="T63" fmla="*/ 2 h 105"/>
                <a:gd name="T64" fmla="*/ 119 w 199"/>
                <a:gd name="T65" fmla="*/ 0 h 105"/>
                <a:gd name="T66" fmla="*/ 103 w 199"/>
                <a:gd name="T67" fmla="*/ 1 h 105"/>
                <a:gd name="T68" fmla="*/ 75 w 199"/>
                <a:gd name="T69" fmla="*/ 2 h 105"/>
                <a:gd name="T70" fmla="*/ 65 w 199"/>
                <a:gd name="T71" fmla="*/ 6 h 105"/>
                <a:gd name="T72" fmla="*/ 38 w 199"/>
                <a:gd name="T73" fmla="*/ 11 h 105"/>
                <a:gd name="T74" fmla="*/ 27 w 199"/>
                <a:gd name="T75" fmla="*/ 18 h 105"/>
                <a:gd name="T76" fmla="*/ 0 w 199"/>
                <a:gd name="T77" fmla="*/ 26 h 105"/>
                <a:gd name="T78" fmla="*/ 8 w 199"/>
                <a:gd name="T79" fmla="*/ 26 h 105"/>
                <a:gd name="T80" fmla="*/ 79 w 199"/>
                <a:gd name="T81" fmla="*/ 38 h 105"/>
                <a:gd name="T82" fmla="*/ 68 w 199"/>
                <a:gd name="T83"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05">
                  <a:moveTo>
                    <a:pt x="8" y="26"/>
                  </a:moveTo>
                  <a:cubicBezTo>
                    <a:pt x="15" y="26"/>
                    <a:pt x="15" y="26"/>
                    <a:pt x="15" y="26"/>
                  </a:cubicBezTo>
                  <a:cubicBezTo>
                    <a:pt x="12" y="26"/>
                    <a:pt x="11" y="27"/>
                    <a:pt x="9" y="29"/>
                  </a:cubicBezTo>
                  <a:cubicBezTo>
                    <a:pt x="9" y="29"/>
                    <a:pt x="12" y="31"/>
                    <a:pt x="13" y="31"/>
                  </a:cubicBezTo>
                  <a:cubicBezTo>
                    <a:pt x="17" y="31"/>
                    <a:pt x="17" y="26"/>
                    <a:pt x="22" y="26"/>
                  </a:cubicBezTo>
                  <a:cubicBezTo>
                    <a:pt x="24" y="26"/>
                    <a:pt x="24" y="26"/>
                    <a:pt x="26" y="27"/>
                  </a:cubicBezTo>
                  <a:cubicBezTo>
                    <a:pt x="20" y="28"/>
                    <a:pt x="15" y="28"/>
                    <a:pt x="12" y="34"/>
                  </a:cubicBezTo>
                  <a:cubicBezTo>
                    <a:pt x="14" y="33"/>
                    <a:pt x="19" y="34"/>
                    <a:pt x="23" y="34"/>
                  </a:cubicBezTo>
                  <a:cubicBezTo>
                    <a:pt x="20" y="34"/>
                    <a:pt x="18" y="35"/>
                    <a:pt x="17" y="36"/>
                  </a:cubicBezTo>
                  <a:cubicBezTo>
                    <a:pt x="18" y="38"/>
                    <a:pt x="25" y="41"/>
                    <a:pt x="29" y="41"/>
                  </a:cubicBezTo>
                  <a:cubicBezTo>
                    <a:pt x="31" y="41"/>
                    <a:pt x="33" y="38"/>
                    <a:pt x="34" y="38"/>
                  </a:cubicBezTo>
                  <a:cubicBezTo>
                    <a:pt x="37" y="38"/>
                    <a:pt x="37" y="38"/>
                    <a:pt x="37" y="38"/>
                  </a:cubicBezTo>
                  <a:cubicBezTo>
                    <a:pt x="36" y="42"/>
                    <a:pt x="42" y="43"/>
                    <a:pt x="46" y="43"/>
                  </a:cubicBezTo>
                  <a:cubicBezTo>
                    <a:pt x="48" y="43"/>
                    <a:pt x="49" y="41"/>
                    <a:pt x="51" y="41"/>
                  </a:cubicBezTo>
                  <a:cubicBezTo>
                    <a:pt x="53" y="41"/>
                    <a:pt x="54" y="42"/>
                    <a:pt x="57" y="43"/>
                  </a:cubicBezTo>
                  <a:cubicBezTo>
                    <a:pt x="56" y="46"/>
                    <a:pt x="55" y="44"/>
                    <a:pt x="55" y="45"/>
                  </a:cubicBezTo>
                  <a:cubicBezTo>
                    <a:pt x="55" y="47"/>
                    <a:pt x="63" y="52"/>
                    <a:pt x="64" y="53"/>
                  </a:cubicBezTo>
                  <a:cubicBezTo>
                    <a:pt x="57" y="53"/>
                    <a:pt x="55" y="47"/>
                    <a:pt x="50" y="45"/>
                  </a:cubicBezTo>
                  <a:cubicBezTo>
                    <a:pt x="45" y="44"/>
                    <a:pt x="40" y="45"/>
                    <a:pt x="38" y="45"/>
                  </a:cubicBezTo>
                  <a:cubicBezTo>
                    <a:pt x="37" y="45"/>
                    <a:pt x="35" y="44"/>
                    <a:pt x="34" y="45"/>
                  </a:cubicBezTo>
                  <a:cubicBezTo>
                    <a:pt x="35" y="47"/>
                    <a:pt x="35" y="48"/>
                    <a:pt x="38" y="48"/>
                  </a:cubicBezTo>
                  <a:cubicBezTo>
                    <a:pt x="35" y="48"/>
                    <a:pt x="32" y="47"/>
                    <a:pt x="32" y="49"/>
                  </a:cubicBezTo>
                  <a:cubicBezTo>
                    <a:pt x="32" y="54"/>
                    <a:pt x="47" y="54"/>
                    <a:pt x="47" y="61"/>
                  </a:cubicBezTo>
                  <a:cubicBezTo>
                    <a:pt x="47" y="67"/>
                    <a:pt x="42" y="65"/>
                    <a:pt x="36" y="67"/>
                  </a:cubicBezTo>
                  <a:cubicBezTo>
                    <a:pt x="32" y="68"/>
                    <a:pt x="30" y="71"/>
                    <a:pt x="30" y="74"/>
                  </a:cubicBezTo>
                  <a:cubicBezTo>
                    <a:pt x="30" y="78"/>
                    <a:pt x="30" y="78"/>
                    <a:pt x="30" y="78"/>
                  </a:cubicBezTo>
                  <a:cubicBezTo>
                    <a:pt x="32" y="78"/>
                    <a:pt x="32" y="78"/>
                    <a:pt x="32" y="78"/>
                  </a:cubicBezTo>
                  <a:cubicBezTo>
                    <a:pt x="32" y="78"/>
                    <a:pt x="32" y="78"/>
                    <a:pt x="34" y="74"/>
                  </a:cubicBezTo>
                  <a:cubicBezTo>
                    <a:pt x="37" y="74"/>
                    <a:pt x="37" y="74"/>
                    <a:pt x="37" y="74"/>
                  </a:cubicBezTo>
                  <a:cubicBezTo>
                    <a:pt x="37" y="82"/>
                    <a:pt x="44" y="82"/>
                    <a:pt x="47" y="86"/>
                  </a:cubicBezTo>
                  <a:cubicBezTo>
                    <a:pt x="43" y="86"/>
                    <a:pt x="43" y="86"/>
                    <a:pt x="43" y="86"/>
                  </a:cubicBezTo>
                  <a:cubicBezTo>
                    <a:pt x="39" y="86"/>
                    <a:pt x="37" y="80"/>
                    <a:pt x="29" y="80"/>
                  </a:cubicBezTo>
                  <a:cubicBezTo>
                    <a:pt x="27" y="80"/>
                    <a:pt x="24" y="79"/>
                    <a:pt x="24" y="83"/>
                  </a:cubicBezTo>
                  <a:cubicBezTo>
                    <a:pt x="24" y="87"/>
                    <a:pt x="28" y="87"/>
                    <a:pt x="31" y="90"/>
                  </a:cubicBezTo>
                  <a:cubicBezTo>
                    <a:pt x="26" y="93"/>
                    <a:pt x="15" y="90"/>
                    <a:pt x="15" y="99"/>
                  </a:cubicBezTo>
                  <a:cubicBezTo>
                    <a:pt x="15" y="99"/>
                    <a:pt x="15" y="100"/>
                    <a:pt x="17" y="100"/>
                  </a:cubicBezTo>
                  <a:cubicBezTo>
                    <a:pt x="18" y="100"/>
                    <a:pt x="19" y="99"/>
                    <a:pt x="20" y="98"/>
                  </a:cubicBezTo>
                  <a:cubicBezTo>
                    <a:pt x="27" y="101"/>
                    <a:pt x="34" y="104"/>
                    <a:pt x="41" y="104"/>
                  </a:cubicBezTo>
                  <a:cubicBezTo>
                    <a:pt x="44" y="104"/>
                    <a:pt x="46" y="102"/>
                    <a:pt x="48" y="102"/>
                  </a:cubicBezTo>
                  <a:cubicBezTo>
                    <a:pt x="54" y="102"/>
                    <a:pt x="58" y="102"/>
                    <a:pt x="65" y="102"/>
                  </a:cubicBezTo>
                  <a:cubicBezTo>
                    <a:pt x="69" y="102"/>
                    <a:pt x="67" y="105"/>
                    <a:pt x="72" y="105"/>
                  </a:cubicBezTo>
                  <a:cubicBezTo>
                    <a:pt x="78" y="105"/>
                    <a:pt x="90" y="100"/>
                    <a:pt x="90" y="96"/>
                  </a:cubicBezTo>
                  <a:cubicBezTo>
                    <a:pt x="90" y="94"/>
                    <a:pt x="88" y="94"/>
                    <a:pt x="87" y="94"/>
                  </a:cubicBezTo>
                  <a:cubicBezTo>
                    <a:pt x="85" y="94"/>
                    <a:pt x="85" y="94"/>
                    <a:pt x="81" y="94"/>
                  </a:cubicBezTo>
                  <a:cubicBezTo>
                    <a:pt x="81" y="86"/>
                    <a:pt x="91" y="92"/>
                    <a:pt x="91" y="84"/>
                  </a:cubicBezTo>
                  <a:cubicBezTo>
                    <a:pt x="91" y="83"/>
                    <a:pt x="90" y="82"/>
                    <a:pt x="89" y="82"/>
                  </a:cubicBezTo>
                  <a:cubicBezTo>
                    <a:pt x="91" y="82"/>
                    <a:pt x="91" y="82"/>
                    <a:pt x="101" y="82"/>
                  </a:cubicBezTo>
                  <a:cubicBezTo>
                    <a:pt x="105" y="78"/>
                    <a:pt x="106" y="73"/>
                    <a:pt x="111" y="71"/>
                  </a:cubicBezTo>
                  <a:cubicBezTo>
                    <a:pt x="109" y="67"/>
                    <a:pt x="107" y="67"/>
                    <a:pt x="104" y="66"/>
                  </a:cubicBezTo>
                  <a:cubicBezTo>
                    <a:pt x="109" y="66"/>
                    <a:pt x="111" y="66"/>
                    <a:pt x="111" y="62"/>
                  </a:cubicBezTo>
                  <a:cubicBezTo>
                    <a:pt x="105" y="62"/>
                    <a:pt x="105" y="62"/>
                    <a:pt x="105" y="62"/>
                  </a:cubicBezTo>
                  <a:cubicBezTo>
                    <a:pt x="108" y="58"/>
                    <a:pt x="114" y="58"/>
                    <a:pt x="119" y="56"/>
                  </a:cubicBezTo>
                  <a:cubicBezTo>
                    <a:pt x="122" y="55"/>
                    <a:pt x="127" y="57"/>
                    <a:pt x="131" y="55"/>
                  </a:cubicBezTo>
                  <a:cubicBezTo>
                    <a:pt x="137" y="50"/>
                    <a:pt x="143" y="41"/>
                    <a:pt x="152" y="38"/>
                  </a:cubicBezTo>
                  <a:cubicBezTo>
                    <a:pt x="160" y="35"/>
                    <a:pt x="173" y="32"/>
                    <a:pt x="178" y="26"/>
                  </a:cubicBezTo>
                  <a:cubicBezTo>
                    <a:pt x="172" y="26"/>
                    <a:pt x="163" y="28"/>
                    <a:pt x="161" y="26"/>
                  </a:cubicBezTo>
                  <a:cubicBezTo>
                    <a:pt x="173" y="20"/>
                    <a:pt x="184" y="24"/>
                    <a:pt x="193" y="17"/>
                  </a:cubicBezTo>
                  <a:cubicBezTo>
                    <a:pt x="195" y="16"/>
                    <a:pt x="199" y="17"/>
                    <a:pt x="199" y="14"/>
                  </a:cubicBezTo>
                  <a:cubicBezTo>
                    <a:pt x="199" y="10"/>
                    <a:pt x="187" y="11"/>
                    <a:pt x="184" y="8"/>
                  </a:cubicBezTo>
                  <a:cubicBezTo>
                    <a:pt x="183" y="7"/>
                    <a:pt x="183" y="5"/>
                    <a:pt x="180" y="4"/>
                  </a:cubicBezTo>
                  <a:cubicBezTo>
                    <a:pt x="178" y="4"/>
                    <a:pt x="178" y="3"/>
                    <a:pt x="176" y="2"/>
                  </a:cubicBezTo>
                  <a:cubicBezTo>
                    <a:pt x="160" y="7"/>
                    <a:pt x="160" y="7"/>
                    <a:pt x="160" y="7"/>
                  </a:cubicBezTo>
                  <a:cubicBezTo>
                    <a:pt x="160" y="7"/>
                    <a:pt x="161" y="6"/>
                    <a:pt x="162" y="5"/>
                  </a:cubicBezTo>
                  <a:cubicBezTo>
                    <a:pt x="157" y="1"/>
                    <a:pt x="138" y="2"/>
                    <a:pt x="132" y="2"/>
                  </a:cubicBezTo>
                  <a:cubicBezTo>
                    <a:pt x="130" y="2"/>
                    <a:pt x="129" y="2"/>
                    <a:pt x="126" y="2"/>
                  </a:cubicBezTo>
                  <a:cubicBezTo>
                    <a:pt x="124" y="2"/>
                    <a:pt x="123" y="0"/>
                    <a:pt x="119" y="0"/>
                  </a:cubicBezTo>
                  <a:cubicBezTo>
                    <a:pt x="116" y="0"/>
                    <a:pt x="115" y="4"/>
                    <a:pt x="112" y="4"/>
                  </a:cubicBezTo>
                  <a:cubicBezTo>
                    <a:pt x="109" y="4"/>
                    <a:pt x="107" y="1"/>
                    <a:pt x="103" y="1"/>
                  </a:cubicBezTo>
                  <a:cubicBezTo>
                    <a:pt x="102" y="1"/>
                    <a:pt x="101" y="2"/>
                    <a:pt x="101" y="2"/>
                  </a:cubicBezTo>
                  <a:cubicBezTo>
                    <a:pt x="89" y="2"/>
                    <a:pt x="86" y="2"/>
                    <a:pt x="75" y="2"/>
                  </a:cubicBezTo>
                  <a:cubicBezTo>
                    <a:pt x="72" y="2"/>
                    <a:pt x="71" y="3"/>
                    <a:pt x="69" y="5"/>
                  </a:cubicBezTo>
                  <a:cubicBezTo>
                    <a:pt x="66" y="8"/>
                    <a:pt x="69" y="6"/>
                    <a:pt x="65" y="6"/>
                  </a:cubicBezTo>
                  <a:cubicBezTo>
                    <a:pt x="58" y="6"/>
                    <a:pt x="56" y="10"/>
                    <a:pt x="54" y="16"/>
                  </a:cubicBezTo>
                  <a:cubicBezTo>
                    <a:pt x="51" y="15"/>
                    <a:pt x="43" y="11"/>
                    <a:pt x="38" y="11"/>
                  </a:cubicBezTo>
                  <a:cubicBezTo>
                    <a:pt x="34" y="11"/>
                    <a:pt x="37" y="16"/>
                    <a:pt x="29" y="16"/>
                  </a:cubicBezTo>
                  <a:cubicBezTo>
                    <a:pt x="29" y="17"/>
                    <a:pt x="28" y="18"/>
                    <a:pt x="27" y="18"/>
                  </a:cubicBezTo>
                  <a:cubicBezTo>
                    <a:pt x="27" y="18"/>
                    <a:pt x="25" y="18"/>
                    <a:pt x="22" y="18"/>
                  </a:cubicBezTo>
                  <a:cubicBezTo>
                    <a:pt x="16" y="18"/>
                    <a:pt x="1" y="22"/>
                    <a:pt x="0" y="26"/>
                  </a:cubicBezTo>
                  <a:cubicBezTo>
                    <a:pt x="1" y="26"/>
                    <a:pt x="4" y="26"/>
                    <a:pt x="5" y="26"/>
                  </a:cubicBezTo>
                  <a:cubicBezTo>
                    <a:pt x="5" y="26"/>
                    <a:pt x="7" y="26"/>
                    <a:pt x="8" y="26"/>
                  </a:cubicBezTo>
                  <a:close/>
                  <a:moveTo>
                    <a:pt x="76" y="38"/>
                  </a:moveTo>
                  <a:cubicBezTo>
                    <a:pt x="79" y="38"/>
                    <a:pt x="79" y="38"/>
                    <a:pt x="79" y="38"/>
                  </a:cubicBezTo>
                  <a:cubicBezTo>
                    <a:pt x="76" y="42"/>
                    <a:pt x="73" y="42"/>
                    <a:pt x="68" y="42"/>
                  </a:cubicBezTo>
                  <a:cubicBezTo>
                    <a:pt x="68" y="42"/>
                    <a:pt x="68" y="42"/>
                    <a:pt x="68" y="42"/>
                  </a:cubicBezTo>
                  <a:cubicBezTo>
                    <a:pt x="71" y="41"/>
                    <a:pt x="73" y="40"/>
                    <a:pt x="76" y="38"/>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2" name="Freeform 144">
              <a:extLst>
                <a:ext uri="{FF2B5EF4-FFF2-40B4-BE49-F238E27FC236}">
                  <a16:creationId xmlns:a16="http://schemas.microsoft.com/office/drawing/2014/main" id="{06DD8DD2-6F39-47B6-0435-6FBBB191C876}"/>
                </a:ext>
              </a:extLst>
            </p:cNvPr>
            <p:cNvSpPr>
              <a:spLocks noEditPoints="1"/>
            </p:cNvSpPr>
            <p:nvPr/>
          </p:nvSpPr>
          <p:spPr bwMode="auto">
            <a:xfrm>
              <a:off x="2818107" y="1815560"/>
              <a:ext cx="1279920" cy="972483"/>
            </a:xfrm>
            <a:custGeom>
              <a:avLst/>
              <a:gdLst>
                <a:gd name="T0" fmla="*/ 307 w 389"/>
                <a:gd name="T1" fmla="*/ 178 h 295"/>
                <a:gd name="T2" fmla="*/ 326 w 389"/>
                <a:gd name="T3" fmla="*/ 183 h 295"/>
                <a:gd name="T4" fmla="*/ 310 w 389"/>
                <a:gd name="T5" fmla="*/ 152 h 295"/>
                <a:gd name="T6" fmla="*/ 328 w 389"/>
                <a:gd name="T7" fmla="*/ 157 h 295"/>
                <a:gd name="T8" fmla="*/ 326 w 389"/>
                <a:gd name="T9" fmla="*/ 152 h 295"/>
                <a:gd name="T10" fmla="*/ 346 w 389"/>
                <a:gd name="T11" fmla="*/ 133 h 295"/>
                <a:gd name="T12" fmla="*/ 344 w 389"/>
                <a:gd name="T13" fmla="*/ 121 h 295"/>
                <a:gd name="T14" fmla="*/ 338 w 389"/>
                <a:gd name="T15" fmla="*/ 104 h 295"/>
                <a:gd name="T16" fmla="*/ 348 w 389"/>
                <a:gd name="T17" fmla="*/ 91 h 295"/>
                <a:gd name="T18" fmla="*/ 336 w 389"/>
                <a:gd name="T19" fmla="*/ 77 h 295"/>
                <a:gd name="T20" fmla="*/ 356 w 389"/>
                <a:gd name="T21" fmla="*/ 58 h 295"/>
                <a:gd name="T22" fmla="*/ 361 w 389"/>
                <a:gd name="T23" fmla="*/ 48 h 295"/>
                <a:gd name="T24" fmla="*/ 376 w 389"/>
                <a:gd name="T25" fmla="*/ 25 h 295"/>
                <a:gd name="T26" fmla="*/ 352 w 389"/>
                <a:gd name="T27" fmla="*/ 33 h 295"/>
                <a:gd name="T28" fmla="*/ 310 w 389"/>
                <a:gd name="T29" fmla="*/ 52 h 295"/>
                <a:gd name="T30" fmla="*/ 293 w 389"/>
                <a:gd name="T31" fmla="*/ 38 h 295"/>
                <a:gd name="T32" fmla="*/ 306 w 389"/>
                <a:gd name="T33" fmla="*/ 24 h 295"/>
                <a:gd name="T34" fmla="*/ 275 w 389"/>
                <a:gd name="T35" fmla="*/ 0 h 295"/>
                <a:gd name="T36" fmla="*/ 202 w 389"/>
                <a:gd name="T37" fmla="*/ 6 h 295"/>
                <a:gd name="T38" fmla="*/ 183 w 389"/>
                <a:gd name="T39" fmla="*/ 7 h 295"/>
                <a:gd name="T40" fmla="*/ 159 w 389"/>
                <a:gd name="T41" fmla="*/ 18 h 295"/>
                <a:gd name="T42" fmla="*/ 141 w 389"/>
                <a:gd name="T43" fmla="*/ 20 h 295"/>
                <a:gd name="T44" fmla="*/ 134 w 389"/>
                <a:gd name="T45" fmla="*/ 28 h 295"/>
                <a:gd name="T46" fmla="*/ 122 w 389"/>
                <a:gd name="T47" fmla="*/ 28 h 295"/>
                <a:gd name="T48" fmla="*/ 75 w 389"/>
                <a:gd name="T49" fmla="*/ 30 h 295"/>
                <a:gd name="T50" fmla="*/ 37 w 389"/>
                <a:gd name="T51" fmla="*/ 52 h 295"/>
                <a:gd name="T52" fmla="*/ 44 w 389"/>
                <a:gd name="T53" fmla="*/ 72 h 295"/>
                <a:gd name="T54" fmla="*/ 0 w 389"/>
                <a:gd name="T55" fmla="*/ 86 h 295"/>
                <a:gd name="T56" fmla="*/ 22 w 389"/>
                <a:gd name="T57" fmla="*/ 100 h 295"/>
                <a:gd name="T58" fmla="*/ 18 w 389"/>
                <a:gd name="T59" fmla="*/ 104 h 295"/>
                <a:gd name="T60" fmla="*/ 37 w 389"/>
                <a:gd name="T61" fmla="*/ 117 h 295"/>
                <a:gd name="T62" fmla="*/ 42 w 389"/>
                <a:gd name="T63" fmla="*/ 113 h 295"/>
                <a:gd name="T64" fmla="*/ 63 w 389"/>
                <a:gd name="T65" fmla="*/ 112 h 295"/>
                <a:gd name="T66" fmla="*/ 116 w 389"/>
                <a:gd name="T67" fmla="*/ 159 h 295"/>
                <a:gd name="T68" fmla="*/ 123 w 389"/>
                <a:gd name="T69" fmla="*/ 168 h 295"/>
                <a:gd name="T70" fmla="*/ 124 w 389"/>
                <a:gd name="T71" fmla="*/ 181 h 295"/>
                <a:gd name="T72" fmla="*/ 137 w 389"/>
                <a:gd name="T73" fmla="*/ 206 h 295"/>
                <a:gd name="T74" fmla="*/ 122 w 389"/>
                <a:gd name="T75" fmla="*/ 220 h 295"/>
                <a:gd name="T76" fmla="*/ 124 w 389"/>
                <a:gd name="T77" fmla="*/ 231 h 295"/>
                <a:gd name="T78" fmla="*/ 143 w 389"/>
                <a:gd name="T79" fmla="*/ 252 h 295"/>
                <a:gd name="T80" fmla="*/ 154 w 389"/>
                <a:gd name="T81" fmla="*/ 281 h 295"/>
                <a:gd name="T82" fmla="*/ 182 w 389"/>
                <a:gd name="T83" fmla="*/ 295 h 295"/>
                <a:gd name="T84" fmla="*/ 198 w 389"/>
                <a:gd name="T85" fmla="*/ 281 h 295"/>
                <a:gd name="T86" fmla="*/ 206 w 389"/>
                <a:gd name="T87" fmla="*/ 251 h 295"/>
                <a:gd name="T88" fmla="*/ 225 w 389"/>
                <a:gd name="T89" fmla="*/ 236 h 295"/>
                <a:gd name="T90" fmla="*/ 232 w 389"/>
                <a:gd name="T91" fmla="*/ 236 h 295"/>
                <a:gd name="T92" fmla="*/ 262 w 389"/>
                <a:gd name="T93" fmla="*/ 212 h 295"/>
                <a:gd name="T94" fmla="*/ 301 w 389"/>
                <a:gd name="T95" fmla="*/ 203 h 295"/>
                <a:gd name="T96" fmla="*/ 39 w 389"/>
                <a:gd name="T97" fmla="*/ 96 h 295"/>
                <a:gd name="T98" fmla="*/ 42 w 389"/>
                <a:gd name="T99" fmla="*/ 9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9" h="295">
                  <a:moveTo>
                    <a:pt x="327" y="188"/>
                  </a:moveTo>
                  <a:cubicBezTo>
                    <a:pt x="322" y="187"/>
                    <a:pt x="302" y="188"/>
                    <a:pt x="302" y="181"/>
                  </a:cubicBezTo>
                  <a:cubicBezTo>
                    <a:pt x="303" y="181"/>
                    <a:pt x="307" y="180"/>
                    <a:pt x="307" y="178"/>
                  </a:cubicBezTo>
                  <a:cubicBezTo>
                    <a:pt x="307" y="176"/>
                    <a:pt x="305" y="175"/>
                    <a:pt x="305" y="172"/>
                  </a:cubicBezTo>
                  <a:cubicBezTo>
                    <a:pt x="306" y="173"/>
                    <a:pt x="307" y="172"/>
                    <a:pt x="308" y="172"/>
                  </a:cubicBezTo>
                  <a:cubicBezTo>
                    <a:pt x="317" y="172"/>
                    <a:pt x="315" y="183"/>
                    <a:pt x="326" y="183"/>
                  </a:cubicBezTo>
                  <a:cubicBezTo>
                    <a:pt x="328" y="183"/>
                    <a:pt x="332" y="183"/>
                    <a:pt x="332" y="181"/>
                  </a:cubicBezTo>
                  <a:cubicBezTo>
                    <a:pt x="332" y="168"/>
                    <a:pt x="318" y="164"/>
                    <a:pt x="310" y="156"/>
                  </a:cubicBezTo>
                  <a:cubicBezTo>
                    <a:pt x="310" y="152"/>
                    <a:pt x="310" y="152"/>
                    <a:pt x="310" y="152"/>
                  </a:cubicBezTo>
                  <a:cubicBezTo>
                    <a:pt x="310" y="152"/>
                    <a:pt x="311" y="153"/>
                    <a:pt x="313" y="152"/>
                  </a:cubicBezTo>
                  <a:cubicBezTo>
                    <a:pt x="314" y="157"/>
                    <a:pt x="321" y="163"/>
                    <a:pt x="325" y="163"/>
                  </a:cubicBezTo>
                  <a:cubicBezTo>
                    <a:pt x="328" y="163"/>
                    <a:pt x="328" y="160"/>
                    <a:pt x="328" y="157"/>
                  </a:cubicBezTo>
                  <a:cubicBezTo>
                    <a:pt x="328" y="151"/>
                    <a:pt x="318" y="152"/>
                    <a:pt x="316" y="148"/>
                  </a:cubicBezTo>
                  <a:cubicBezTo>
                    <a:pt x="319" y="148"/>
                    <a:pt x="319" y="148"/>
                    <a:pt x="319" y="148"/>
                  </a:cubicBezTo>
                  <a:cubicBezTo>
                    <a:pt x="321" y="148"/>
                    <a:pt x="323" y="151"/>
                    <a:pt x="326" y="152"/>
                  </a:cubicBezTo>
                  <a:cubicBezTo>
                    <a:pt x="328" y="147"/>
                    <a:pt x="337" y="150"/>
                    <a:pt x="338" y="143"/>
                  </a:cubicBezTo>
                  <a:cubicBezTo>
                    <a:pt x="337" y="143"/>
                    <a:pt x="336" y="141"/>
                    <a:pt x="336" y="140"/>
                  </a:cubicBezTo>
                  <a:cubicBezTo>
                    <a:pt x="340" y="139"/>
                    <a:pt x="345" y="137"/>
                    <a:pt x="346" y="133"/>
                  </a:cubicBezTo>
                  <a:cubicBezTo>
                    <a:pt x="343" y="132"/>
                    <a:pt x="337" y="133"/>
                    <a:pt x="337" y="129"/>
                  </a:cubicBezTo>
                  <a:cubicBezTo>
                    <a:pt x="337" y="126"/>
                    <a:pt x="341" y="126"/>
                    <a:pt x="344" y="126"/>
                  </a:cubicBezTo>
                  <a:cubicBezTo>
                    <a:pt x="343" y="124"/>
                    <a:pt x="344" y="123"/>
                    <a:pt x="344" y="121"/>
                  </a:cubicBezTo>
                  <a:cubicBezTo>
                    <a:pt x="344" y="117"/>
                    <a:pt x="341" y="116"/>
                    <a:pt x="341" y="111"/>
                  </a:cubicBezTo>
                  <a:cubicBezTo>
                    <a:pt x="338" y="111"/>
                    <a:pt x="334" y="111"/>
                    <a:pt x="334" y="107"/>
                  </a:cubicBezTo>
                  <a:cubicBezTo>
                    <a:pt x="334" y="106"/>
                    <a:pt x="336" y="104"/>
                    <a:pt x="338" y="104"/>
                  </a:cubicBezTo>
                  <a:cubicBezTo>
                    <a:pt x="342" y="104"/>
                    <a:pt x="354" y="106"/>
                    <a:pt x="354" y="100"/>
                  </a:cubicBezTo>
                  <a:cubicBezTo>
                    <a:pt x="354" y="95"/>
                    <a:pt x="345" y="96"/>
                    <a:pt x="344" y="92"/>
                  </a:cubicBezTo>
                  <a:cubicBezTo>
                    <a:pt x="346" y="92"/>
                    <a:pt x="347" y="92"/>
                    <a:pt x="348" y="91"/>
                  </a:cubicBezTo>
                  <a:cubicBezTo>
                    <a:pt x="346" y="89"/>
                    <a:pt x="343" y="87"/>
                    <a:pt x="339" y="87"/>
                  </a:cubicBezTo>
                  <a:cubicBezTo>
                    <a:pt x="337" y="87"/>
                    <a:pt x="335" y="88"/>
                    <a:pt x="333" y="87"/>
                  </a:cubicBezTo>
                  <a:cubicBezTo>
                    <a:pt x="334" y="84"/>
                    <a:pt x="334" y="79"/>
                    <a:pt x="336" y="77"/>
                  </a:cubicBezTo>
                  <a:cubicBezTo>
                    <a:pt x="341" y="74"/>
                    <a:pt x="345" y="72"/>
                    <a:pt x="345" y="67"/>
                  </a:cubicBezTo>
                  <a:cubicBezTo>
                    <a:pt x="345" y="67"/>
                    <a:pt x="346" y="67"/>
                    <a:pt x="345" y="64"/>
                  </a:cubicBezTo>
                  <a:cubicBezTo>
                    <a:pt x="350" y="63"/>
                    <a:pt x="356" y="62"/>
                    <a:pt x="356" y="58"/>
                  </a:cubicBezTo>
                  <a:cubicBezTo>
                    <a:pt x="356" y="56"/>
                    <a:pt x="357" y="59"/>
                    <a:pt x="356" y="55"/>
                  </a:cubicBezTo>
                  <a:cubicBezTo>
                    <a:pt x="360" y="54"/>
                    <a:pt x="366" y="54"/>
                    <a:pt x="366" y="48"/>
                  </a:cubicBezTo>
                  <a:cubicBezTo>
                    <a:pt x="364" y="50"/>
                    <a:pt x="364" y="50"/>
                    <a:pt x="361" y="48"/>
                  </a:cubicBezTo>
                  <a:cubicBezTo>
                    <a:pt x="371" y="48"/>
                    <a:pt x="376" y="42"/>
                    <a:pt x="384" y="39"/>
                  </a:cubicBezTo>
                  <a:cubicBezTo>
                    <a:pt x="385" y="39"/>
                    <a:pt x="389" y="37"/>
                    <a:pt x="389" y="34"/>
                  </a:cubicBezTo>
                  <a:cubicBezTo>
                    <a:pt x="389" y="31"/>
                    <a:pt x="379" y="25"/>
                    <a:pt x="376" y="25"/>
                  </a:cubicBezTo>
                  <a:cubicBezTo>
                    <a:pt x="373" y="25"/>
                    <a:pt x="372" y="28"/>
                    <a:pt x="371" y="28"/>
                  </a:cubicBezTo>
                  <a:cubicBezTo>
                    <a:pt x="360" y="28"/>
                    <a:pt x="360" y="28"/>
                    <a:pt x="360" y="28"/>
                  </a:cubicBezTo>
                  <a:cubicBezTo>
                    <a:pt x="357" y="32"/>
                    <a:pt x="356" y="31"/>
                    <a:pt x="352" y="33"/>
                  </a:cubicBezTo>
                  <a:cubicBezTo>
                    <a:pt x="351" y="33"/>
                    <a:pt x="347" y="32"/>
                    <a:pt x="347" y="32"/>
                  </a:cubicBezTo>
                  <a:cubicBezTo>
                    <a:pt x="347" y="32"/>
                    <a:pt x="337" y="32"/>
                    <a:pt x="331" y="32"/>
                  </a:cubicBezTo>
                  <a:cubicBezTo>
                    <a:pt x="328" y="36"/>
                    <a:pt x="316" y="50"/>
                    <a:pt x="310" y="52"/>
                  </a:cubicBezTo>
                  <a:cubicBezTo>
                    <a:pt x="311" y="49"/>
                    <a:pt x="326" y="34"/>
                    <a:pt x="326" y="32"/>
                  </a:cubicBezTo>
                  <a:cubicBezTo>
                    <a:pt x="326" y="29"/>
                    <a:pt x="324" y="25"/>
                    <a:pt x="320" y="25"/>
                  </a:cubicBezTo>
                  <a:cubicBezTo>
                    <a:pt x="313" y="25"/>
                    <a:pt x="299" y="38"/>
                    <a:pt x="293" y="38"/>
                  </a:cubicBezTo>
                  <a:cubicBezTo>
                    <a:pt x="292" y="38"/>
                    <a:pt x="302" y="29"/>
                    <a:pt x="302" y="27"/>
                  </a:cubicBezTo>
                  <a:cubicBezTo>
                    <a:pt x="298" y="25"/>
                    <a:pt x="260" y="30"/>
                    <a:pt x="256" y="27"/>
                  </a:cubicBezTo>
                  <a:cubicBezTo>
                    <a:pt x="306" y="24"/>
                    <a:pt x="306" y="24"/>
                    <a:pt x="306" y="24"/>
                  </a:cubicBezTo>
                  <a:cubicBezTo>
                    <a:pt x="312" y="22"/>
                    <a:pt x="327" y="23"/>
                    <a:pt x="328" y="15"/>
                  </a:cubicBezTo>
                  <a:cubicBezTo>
                    <a:pt x="323" y="14"/>
                    <a:pt x="315" y="16"/>
                    <a:pt x="309" y="13"/>
                  </a:cubicBezTo>
                  <a:cubicBezTo>
                    <a:pt x="298" y="9"/>
                    <a:pt x="288" y="0"/>
                    <a:pt x="275" y="0"/>
                  </a:cubicBezTo>
                  <a:cubicBezTo>
                    <a:pt x="263" y="0"/>
                    <a:pt x="255" y="0"/>
                    <a:pt x="242" y="0"/>
                  </a:cubicBezTo>
                  <a:cubicBezTo>
                    <a:pt x="230" y="0"/>
                    <a:pt x="222" y="6"/>
                    <a:pt x="211" y="6"/>
                  </a:cubicBezTo>
                  <a:cubicBezTo>
                    <a:pt x="207" y="6"/>
                    <a:pt x="206" y="6"/>
                    <a:pt x="202" y="6"/>
                  </a:cubicBezTo>
                  <a:cubicBezTo>
                    <a:pt x="202" y="8"/>
                    <a:pt x="202" y="8"/>
                    <a:pt x="202" y="8"/>
                  </a:cubicBezTo>
                  <a:cubicBezTo>
                    <a:pt x="197" y="8"/>
                    <a:pt x="197" y="8"/>
                    <a:pt x="197" y="8"/>
                  </a:cubicBezTo>
                  <a:cubicBezTo>
                    <a:pt x="192" y="8"/>
                    <a:pt x="188" y="7"/>
                    <a:pt x="183" y="7"/>
                  </a:cubicBezTo>
                  <a:cubicBezTo>
                    <a:pt x="175" y="7"/>
                    <a:pt x="170" y="9"/>
                    <a:pt x="164" y="12"/>
                  </a:cubicBezTo>
                  <a:cubicBezTo>
                    <a:pt x="165" y="13"/>
                    <a:pt x="167" y="14"/>
                    <a:pt x="168" y="15"/>
                  </a:cubicBezTo>
                  <a:cubicBezTo>
                    <a:pt x="166" y="16"/>
                    <a:pt x="159" y="15"/>
                    <a:pt x="159" y="18"/>
                  </a:cubicBezTo>
                  <a:cubicBezTo>
                    <a:pt x="159" y="23"/>
                    <a:pt x="168" y="24"/>
                    <a:pt x="172" y="28"/>
                  </a:cubicBezTo>
                  <a:cubicBezTo>
                    <a:pt x="162" y="28"/>
                    <a:pt x="162" y="28"/>
                    <a:pt x="162" y="28"/>
                  </a:cubicBezTo>
                  <a:cubicBezTo>
                    <a:pt x="156" y="24"/>
                    <a:pt x="151" y="20"/>
                    <a:pt x="141" y="20"/>
                  </a:cubicBezTo>
                  <a:cubicBezTo>
                    <a:pt x="139" y="20"/>
                    <a:pt x="136" y="20"/>
                    <a:pt x="136" y="23"/>
                  </a:cubicBezTo>
                  <a:cubicBezTo>
                    <a:pt x="136" y="25"/>
                    <a:pt x="137" y="24"/>
                    <a:pt x="138" y="28"/>
                  </a:cubicBezTo>
                  <a:cubicBezTo>
                    <a:pt x="138" y="28"/>
                    <a:pt x="135" y="28"/>
                    <a:pt x="134" y="28"/>
                  </a:cubicBezTo>
                  <a:cubicBezTo>
                    <a:pt x="130" y="24"/>
                    <a:pt x="126" y="26"/>
                    <a:pt x="123" y="22"/>
                  </a:cubicBezTo>
                  <a:cubicBezTo>
                    <a:pt x="121" y="24"/>
                    <a:pt x="121" y="24"/>
                    <a:pt x="121" y="24"/>
                  </a:cubicBezTo>
                  <a:cubicBezTo>
                    <a:pt x="121" y="25"/>
                    <a:pt x="122" y="27"/>
                    <a:pt x="122" y="28"/>
                  </a:cubicBezTo>
                  <a:cubicBezTo>
                    <a:pt x="118" y="28"/>
                    <a:pt x="117" y="21"/>
                    <a:pt x="113" y="21"/>
                  </a:cubicBezTo>
                  <a:cubicBezTo>
                    <a:pt x="107" y="21"/>
                    <a:pt x="102" y="25"/>
                    <a:pt x="96" y="27"/>
                  </a:cubicBezTo>
                  <a:cubicBezTo>
                    <a:pt x="87" y="27"/>
                    <a:pt x="84" y="29"/>
                    <a:pt x="75" y="30"/>
                  </a:cubicBezTo>
                  <a:cubicBezTo>
                    <a:pt x="67" y="31"/>
                    <a:pt x="73" y="41"/>
                    <a:pt x="66" y="41"/>
                  </a:cubicBezTo>
                  <a:cubicBezTo>
                    <a:pt x="63" y="41"/>
                    <a:pt x="61" y="41"/>
                    <a:pt x="60" y="40"/>
                  </a:cubicBezTo>
                  <a:cubicBezTo>
                    <a:pt x="55" y="44"/>
                    <a:pt x="45" y="50"/>
                    <a:pt x="37" y="52"/>
                  </a:cubicBezTo>
                  <a:cubicBezTo>
                    <a:pt x="36" y="52"/>
                    <a:pt x="33" y="53"/>
                    <a:pt x="33" y="55"/>
                  </a:cubicBezTo>
                  <a:cubicBezTo>
                    <a:pt x="33" y="60"/>
                    <a:pt x="46" y="59"/>
                    <a:pt x="50" y="60"/>
                  </a:cubicBezTo>
                  <a:cubicBezTo>
                    <a:pt x="50" y="66"/>
                    <a:pt x="47" y="70"/>
                    <a:pt x="44" y="72"/>
                  </a:cubicBezTo>
                  <a:cubicBezTo>
                    <a:pt x="39" y="75"/>
                    <a:pt x="30" y="71"/>
                    <a:pt x="24" y="74"/>
                  </a:cubicBezTo>
                  <a:cubicBezTo>
                    <a:pt x="20" y="75"/>
                    <a:pt x="17" y="77"/>
                    <a:pt x="13" y="79"/>
                  </a:cubicBezTo>
                  <a:cubicBezTo>
                    <a:pt x="8" y="80"/>
                    <a:pt x="0" y="79"/>
                    <a:pt x="0" y="86"/>
                  </a:cubicBezTo>
                  <a:cubicBezTo>
                    <a:pt x="0" y="89"/>
                    <a:pt x="22" y="96"/>
                    <a:pt x="23" y="96"/>
                  </a:cubicBezTo>
                  <a:cubicBezTo>
                    <a:pt x="24" y="96"/>
                    <a:pt x="25" y="96"/>
                    <a:pt x="27" y="96"/>
                  </a:cubicBezTo>
                  <a:cubicBezTo>
                    <a:pt x="25" y="100"/>
                    <a:pt x="25" y="100"/>
                    <a:pt x="22" y="100"/>
                  </a:cubicBezTo>
                  <a:cubicBezTo>
                    <a:pt x="21" y="100"/>
                    <a:pt x="19" y="100"/>
                    <a:pt x="17" y="100"/>
                  </a:cubicBezTo>
                  <a:cubicBezTo>
                    <a:pt x="15" y="100"/>
                    <a:pt x="10" y="101"/>
                    <a:pt x="10" y="104"/>
                  </a:cubicBezTo>
                  <a:cubicBezTo>
                    <a:pt x="14" y="106"/>
                    <a:pt x="13" y="104"/>
                    <a:pt x="18" y="104"/>
                  </a:cubicBezTo>
                  <a:cubicBezTo>
                    <a:pt x="21" y="104"/>
                    <a:pt x="23" y="106"/>
                    <a:pt x="27" y="108"/>
                  </a:cubicBezTo>
                  <a:cubicBezTo>
                    <a:pt x="26" y="110"/>
                    <a:pt x="25" y="110"/>
                    <a:pt x="22" y="111"/>
                  </a:cubicBezTo>
                  <a:cubicBezTo>
                    <a:pt x="25" y="115"/>
                    <a:pt x="32" y="117"/>
                    <a:pt x="37" y="117"/>
                  </a:cubicBezTo>
                  <a:cubicBezTo>
                    <a:pt x="39" y="117"/>
                    <a:pt x="39" y="117"/>
                    <a:pt x="40" y="116"/>
                  </a:cubicBezTo>
                  <a:cubicBezTo>
                    <a:pt x="39" y="116"/>
                    <a:pt x="39" y="115"/>
                    <a:pt x="38" y="114"/>
                  </a:cubicBezTo>
                  <a:cubicBezTo>
                    <a:pt x="39" y="114"/>
                    <a:pt x="40" y="113"/>
                    <a:pt x="42" y="113"/>
                  </a:cubicBezTo>
                  <a:cubicBezTo>
                    <a:pt x="45" y="113"/>
                    <a:pt x="47" y="115"/>
                    <a:pt x="49" y="115"/>
                  </a:cubicBezTo>
                  <a:cubicBezTo>
                    <a:pt x="52" y="115"/>
                    <a:pt x="54" y="112"/>
                    <a:pt x="56" y="112"/>
                  </a:cubicBezTo>
                  <a:cubicBezTo>
                    <a:pt x="59" y="112"/>
                    <a:pt x="59" y="112"/>
                    <a:pt x="63" y="112"/>
                  </a:cubicBezTo>
                  <a:cubicBezTo>
                    <a:pt x="89" y="112"/>
                    <a:pt x="106" y="132"/>
                    <a:pt x="110" y="151"/>
                  </a:cubicBezTo>
                  <a:cubicBezTo>
                    <a:pt x="110" y="155"/>
                    <a:pt x="110" y="155"/>
                    <a:pt x="110" y="155"/>
                  </a:cubicBezTo>
                  <a:cubicBezTo>
                    <a:pt x="114" y="155"/>
                    <a:pt x="116" y="155"/>
                    <a:pt x="116" y="159"/>
                  </a:cubicBezTo>
                  <a:cubicBezTo>
                    <a:pt x="116" y="164"/>
                    <a:pt x="111" y="163"/>
                    <a:pt x="111" y="168"/>
                  </a:cubicBezTo>
                  <a:cubicBezTo>
                    <a:pt x="111" y="172"/>
                    <a:pt x="113" y="172"/>
                    <a:pt x="118" y="172"/>
                  </a:cubicBezTo>
                  <a:cubicBezTo>
                    <a:pt x="121" y="172"/>
                    <a:pt x="121" y="168"/>
                    <a:pt x="123" y="168"/>
                  </a:cubicBezTo>
                  <a:cubicBezTo>
                    <a:pt x="131" y="168"/>
                    <a:pt x="133" y="179"/>
                    <a:pt x="140" y="181"/>
                  </a:cubicBezTo>
                  <a:cubicBezTo>
                    <a:pt x="140" y="183"/>
                    <a:pt x="140" y="185"/>
                    <a:pt x="138" y="185"/>
                  </a:cubicBezTo>
                  <a:cubicBezTo>
                    <a:pt x="132" y="185"/>
                    <a:pt x="129" y="181"/>
                    <a:pt x="124" y="181"/>
                  </a:cubicBezTo>
                  <a:cubicBezTo>
                    <a:pt x="122" y="181"/>
                    <a:pt x="122" y="180"/>
                    <a:pt x="120" y="181"/>
                  </a:cubicBezTo>
                  <a:cubicBezTo>
                    <a:pt x="121" y="188"/>
                    <a:pt x="137" y="189"/>
                    <a:pt x="144" y="191"/>
                  </a:cubicBezTo>
                  <a:cubicBezTo>
                    <a:pt x="142" y="197"/>
                    <a:pt x="138" y="200"/>
                    <a:pt x="137" y="206"/>
                  </a:cubicBezTo>
                  <a:cubicBezTo>
                    <a:pt x="134" y="205"/>
                    <a:pt x="134" y="205"/>
                    <a:pt x="130" y="207"/>
                  </a:cubicBezTo>
                  <a:cubicBezTo>
                    <a:pt x="130" y="207"/>
                    <a:pt x="130" y="207"/>
                    <a:pt x="130" y="207"/>
                  </a:cubicBezTo>
                  <a:cubicBezTo>
                    <a:pt x="126" y="211"/>
                    <a:pt x="126" y="215"/>
                    <a:pt x="122" y="220"/>
                  </a:cubicBezTo>
                  <a:cubicBezTo>
                    <a:pt x="122" y="225"/>
                    <a:pt x="122" y="225"/>
                    <a:pt x="122" y="225"/>
                  </a:cubicBezTo>
                  <a:cubicBezTo>
                    <a:pt x="122" y="224"/>
                    <a:pt x="125" y="224"/>
                    <a:pt x="127" y="225"/>
                  </a:cubicBezTo>
                  <a:cubicBezTo>
                    <a:pt x="126" y="227"/>
                    <a:pt x="124" y="228"/>
                    <a:pt x="124" y="231"/>
                  </a:cubicBezTo>
                  <a:cubicBezTo>
                    <a:pt x="124" y="237"/>
                    <a:pt x="131" y="239"/>
                    <a:pt x="132" y="244"/>
                  </a:cubicBezTo>
                  <a:cubicBezTo>
                    <a:pt x="133" y="246"/>
                    <a:pt x="133" y="250"/>
                    <a:pt x="134" y="251"/>
                  </a:cubicBezTo>
                  <a:cubicBezTo>
                    <a:pt x="138" y="253"/>
                    <a:pt x="139" y="247"/>
                    <a:pt x="143" y="252"/>
                  </a:cubicBezTo>
                  <a:cubicBezTo>
                    <a:pt x="141" y="253"/>
                    <a:pt x="139" y="253"/>
                    <a:pt x="139" y="256"/>
                  </a:cubicBezTo>
                  <a:cubicBezTo>
                    <a:pt x="139" y="263"/>
                    <a:pt x="148" y="273"/>
                    <a:pt x="152" y="276"/>
                  </a:cubicBezTo>
                  <a:cubicBezTo>
                    <a:pt x="153" y="277"/>
                    <a:pt x="153" y="280"/>
                    <a:pt x="154" y="281"/>
                  </a:cubicBezTo>
                  <a:cubicBezTo>
                    <a:pt x="158" y="284"/>
                    <a:pt x="160" y="282"/>
                    <a:pt x="161" y="287"/>
                  </a:cubicBezTo>
                  <a:cubicBezTo>
                    <a:pt x="164" y="287"/>
                    <a:pt x="168" y="284"/>
                    <a:pt x="171" y="284"/>
                  </a:cubicBezTo>
                  <a:cubicBezTo>
                    <a:pt x="177" y="284"/>
                    <a:pt x="176" y="295"/>
                    <a:pt x="182" y="295"/>
                  </a:cubicBezTo>
                  <a:cubicBezTo>
                    <a:pt x="183" y="295"/>
                    <a:pt x="184" y="293"/>
                    <a:pt x="186" y="293"/>
                  </a:cubicBezTo>
                  <a:cubicBezTo>
                    <a:pt x="187" y="294"/>
                    <a:pt x="187" y="295"/>
                    <a:pt x="189" y="295"/>
                  </a:cubicBezTo>
                  <a:cubicBezTo>
                    <a:pt x="195" y="295"/>
                    <a:pt x="192" y="283"/>
                    <a:pt x="198" y="281"/>
                  </a:cubicBezTo>
                  <a:cubicBezTo>
                    <a:pt x="197" y="278"/>
                    <a:pt x="198" y="273"/>
                    <a:pt x="198" y="268"/>
                  </a:cubicBezTo>
                  <a:cubicBezTo>
                    <a:pt x="198" y="262"/>
                    <a:pt x="208" y="264"/>
                    <a:pt x="208" y="257"/>
                  </a:cubicBezTo>
                  <a:cubicBezTo>
                    <a:pt x="208" y="254"/>
                    <a:pt x="206" y="253"/>
                    <a:pt x="206" y="251"/>
                  </a:cubicBezTo>
                  <a:cubicBezTo>
                    <a:pt x="206" y="250"/>
                    <a:pt x="207" y="250"/>
                    <a:pt x="207" y="249"/>
                  </a:cubicBezTo>
                  <a:cubicBezTo>
                    <a:pt x="207" y="248"/>
                    <a:pt x="207" y="247"/>
                    <a:pt x="207" y="246"/>
                  </a:cubicBezTo>
                  <a:cubicBezTo>
                    <a:pt x="207" y="239"/>
                    <a:pt x="220" y="241"/>
                    <a:pt x="225" y="236"/>
                  </a:cubicBezTo>
                  <a:cubicBezTo>
                    <a:pt x="227" y="234"/>
                    <a:pt x="226" y="232"/>
                    <a:pt x="230" y="231"/>
                  </a:cubicBezTo>
                  <a:cubicBezTo>
                    <a:pt x="230" y="236"/>
                    <a:pt x="230" y="236"/>
                    <a:pt x="230" y="236"/>
                  </a:cubicBezTo>
                  <a:cubicBezTo>
                    <a:pt x="232" y="236"/>
                    <a:pt x="232" y="236"/>
                    <a:pt x="232" y="236"/>
                  </a:cubicBezTo>
                  <a:cubicBezTo>
                    <a:pt x="236" y="232"/>
                    <a:pt x="244" y="233"/>
                    <a:pt x="249" y="229"/>
                  </a:cubicBezTo>
                  <a:cubicBezTo>
                    <a:pt x="252" y="225"/>
                    <a:pt x="252" y="221"/>
                    <a:pt x="257" y="217"/>
                  </a:cubicBezTo>
                  <a:cubicBezTo>
                    <a:pt x="262" y="212"/>
                    <a:pt x="262" y="212"/>
                    <a:pt x="262" y="212"/>
                  </a:cubicBezTo>
                  <a:cubicBezTo>
                    <a:pt x="262" y="211"/>
                    <a:pt x="265" y="212"/>
                    <a:pt x="267" y="208"/>
                  </a:cubicBezTo>
                  <a:cubicBezTo>
                    <a:pt x="277" y="208"/>
                    <a:pt x="277" y="208"/>
                    <a:pt x="277" y="208"/>
                  </a:cubicBezTo>
                  <a:cubicBezTo>
                    <a:pt x="286" y="204"/>
                    <a:pt x="293" y="206"/>
                    <a:pt x="301" y="203"/>
                  </a:cubicBezTo>
                  <a:cubicBezTo>
                    <a:pt x="307" y="201"/>
                    <a:pt x="310" y="195"/>
                    <a:pt x="317" y="192"/>
                  </a:cubicBezTo>
                  <a:cubicBezTo>
                    <a:pt x="321" y="191"/>
                    <a:pt x="324" y="191"/>
                    <a:pt x="327" y="188"/>
                  </a:cubicBezTo>
                  <a:close/>
                  <a:moveTo>
                    <a:pt x="39" y="96"/>
                  </a:moveTo>
                  <a:cubicBezTo>
                    <a:pt x="31" y="96"/>
                    <a:pt x="31" y="96"/>
                    <a:pt x="31" y="96"/>
                  </a:cubicBezTo>
                  <a:cubicBezTo>
                    <a:pt x="32" y="96"/>
                    <a:pt x="33" y="92"/>
                    <a:pt x="33" y="92"/>
                  </a:cubicBezTo>
                  <a:cubicBezTo>
                    <a:pt x="42" y="92"/>
                    <a:pt x="42" y="92"/>
                    <a:pt x="42" y="92"/>
                  </a:cubicBezTo>
                  <a:cubicBezTo>
                    <a:pt x="42" y="96"/>
                    <a:pt x="42" y="96"/>
                    <a:pt x="39" y="96"/>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3" name="Freeform 145">
              <a:extLst>
                <a:ext uri="{FF2B5EF4-FFF2-40B4-BE49-F238E27FC236}">
                  <a16:creationId xmlns:a16="http://schemas.microsoft.com/office/drawing/2014/main" id="{E3BE83A4-271B-B66F-2520-B11C6D9556A8}"/>
                </a:ext>
              </a:extLst>
            </p:cNvPr>
            <p:cNvSpPr>
              <a:spLocks/>
            </p:cNvSpPr>
            <p:nvPr/>
          </p:nvSpPr>
          <p:spPr bwMode="auto">
            <a:xfrm>
              <a:off x="3200691" y="2427710"/>
              <a:ext cx="62605" cy="47302"/>
            </a:xfrm>
            <a:custGeom>
              <a:avLst/>
              <a:gdLst>
                <a:gd name="T0" fmla="*/ 5 w 19"/>
                <a:gd name="T1" fmla="*/ 14 h 14"/>
                <a:gd name="T2" fmla="*/ 10 w 19"/>
                <a:gd name="T3" fmla="*/ 14 h 14"/>
                <a:gd name="T4" fmla="*/ 19 w 19"/>
                <a:gd name="T5" fmla="*/ 9 h 14"/>
                <a:gd name="T6" fmla="*/ 5 w 19"/>
                <a:gd name="T7" fmla="*/ 0 h 14"/>
                <a:gd name="T8" fmla="*/ 0 w 19"/>
                <a:gd name="T9" fmla="*/ 5 h 14"/>
                <a:gd name="T10" fmla="*/ 5 w 19"/>
                <a:gd name="T11" fmla="*/ 14 h 14"/>
              </a:gdLst>
              <a:ahLst/>
              <a:cxnLst>
                <a:cxn ang="0">
                  <a:pos x="T0" y="T1"/>
                </a:cxn>
                <a:cxn ang="0">
                  <a:pos x="T2" y="T3"/>
                </a:cxn>
                <a:cxn ang="0">
                  <a:pos x="T4" y="T5"/>
                </a:cxn>
                <a:cxn ang="0">
                  <a:pos x="T6" y="T7"/>
                </a:cxn>
                <a:cxn ang="0">
                  <a:pos x="T8" y="T9"/>
                </a:cxn>
                <a:cxn ang="0">
                  <a:pos x="T10" y="T11"/>
                </a:cxn>
              </a:cxnLst>
              <a:rect l="0" t="0" r="r" b="b"/>
              <a:pathLst>
                <a:path w="19" h="14">
                  <a:moveTo>
                    <a:pt x="5" y="14"/>
                  </a:moveTo>
                  <a:cubicBezTo>
                    <a:pt x="10" y="14"/>
                    <a:pt x="10" y="14"/>
                    <a:pt x="10" y="14"/>
                  </a:cubicBezTo>
                  <a:cubicBezTo>
                    <a:pt x="13" y="14"/>
                    <a:pt x="18" y="12"/>
                    <a:pt x="19" y="9"/>
                  </a:cubicBezTo>
                  <a:cubicBezTo>
                    <a:pt x="13" y="7"/>
                    <a:pt x="11" y="0"/>
                    <a:pt x="5" y="0"/>
                  </a:cubicBezTo>
                  <a:cubicBezTo>
                    <a:pt x="3" y="0"/>
                    <a:pt x="0" y="2"/>
                    <a:pt x="0" y="5"/>
                  </a:cubicBezTo>
                  <a:cubicBezTo>
                    <a:pt x="0" y="8"/>
                    <a:pt x="3" y="14"/>
                    <a:pt x="5" y="1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4" name="Freeform 146">
              <a:extLst>
                <a:ext uri="{FF2B5EF4-FFF2-40B4-BE49-F238E27FC236}">
                  <a16:creationId xmlns:a16="http://schemas.microsoft.com/office/drawing/2014/main" id="{2A2F281D-6448-7C20-BAB3-CB787F9DF958}"/>
                </a:ext>
              </a:extLst>
            </p:cNvPr>
            <p:cNvSpPr>
              <a:spLocks/>
            </p:cNvSpPr>
            <p:nvPr/>
          </p:nvSpPr>
          <p:spPr bwMode="auto">
            <a:xfrm>
              <a:off x="3963078" y="2224587"/>
              <a:ext cx="33389" cy="12521"/>
            </a:xfrm>
            <a:custGeom>
              <a:avLst/>
              <a:gdLst>
                <a:gd name="T0" fmla="*/ 2 w 10"/>
                <a:gd name="T1" fmla="*/ 0 h 4"/>
                <a:gd name="T2" fmla="*/ 0 w 10"/>
                <a:gd name="T3" fmla="*/ 2 h 4"/>
                <a:gd name="T4" fmla="*/ 3 w 10"/>
                <a:gd name="T5" fmla="*/ 4 h 4"/>
                <a:gd name="T6" fmla="*/ 10 w 10"/>
                <a:gd name="T7" fmla="*/ 0 h 4"/>
                <a:gd name="T8" fmla="*/ 6 w 10"/>
                <a:gd name="T9" fmla="*/ 0 h 4"/>
                <a:gd name="T10" fmla="*/ 2 w 10"/>
                <a:gd name="T11" fmla="*/ 0 h 4"/>
              </a:gdLst>
              <a:ahLst/>
              <a:cxnLst>
                <a:cxn ang="0">
                  <a:pos x="T0" y="T1"/>
                </a:cxn>
                <a:cxn ang="0">
                  <a:pos x="T2" y="T3"/>
                </a:cxn>
                <a:cxn ang="0">
                  <a:pos x="T4" y="T5"/>
                </a:cxn>
                <a:cxn ang="0">
                  <a:pos x="T6" y="T7"/>
                </a:cxn>
                <a:cxn ang="0">
                  <a:pos x="T8" y="T9"/>
                </a:cxn>
                <a:cxn ang="0">
                  <a:pos x="T10" y="T11"/>
                </a:cxn>
              </a:cxnLst>
              <a:rect l="0" t="0" r="r" b="b"/>
              <a:pathLst>
                <a:path w="10" h="4">
                  <a:moveTo>
                    <a:pt x="2" y="0"/>
                  </a:moveTo>
                  <a:cubicBezTo>
                    <a:pt x="1" y="0"/>
                    <a:pt x="0" y="1"/>
                    <a:pt x="0" y="2"/>
                  </a:cubicBezTo>
                  <a:cubicBezTo>
                    <a:pt x="0" y="3"/>
                    <a:pt x="1" y="4"/>
                    <a:pt x="3" y="4"/>
                  </a:cubicBezTo>
                  <a:cubicBezTo>
                    <a:pt x="5" y="4"/>
                    <a:pt x="9" y="0"/>
                    <a:pt x="10" y="0"/>
                  </a:cubicBezTo>
                  <a:cubicBezTo>
                    <a:pt x="6" y="0"/>
                    <a:pt x="6" y="0"/>
                    <a:pt x="6" y="0"/>
                  </a:cubicBezTo>
                  <a:lnTo>
                    <a:pt x="2" y="0"/>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5" name="Freeform 147">
              <a:extLst>
                <a:ext uri="{FF2B5EF4-FFF2-40B4-BE49-F238E27FC236}">
                  <a16:creationId xmlns:a16="http://schemas.microsoft.com/office/drawing/2014/main" id="{3E20EF41-92B9-AB05-1B8B-0689C86E1D96}"/>
                </a:ext>
              </a:extLst>
            </p:cNvPr>
            <p:cNvSpPr>
              <a:spLocks/>
            </p:cNvSpPr>
            <p:nvPr/>
          </p:nvSpPr>
          <p:spPr bwMode="auto">
            <a:xfrm>
              <a:off x="3111653" y="3044033"/>
              <a:ext cx="134948" cy="139125"/>
            </a:xfrm>
            <a:custGeom>
              <a:avLst/>
              <a:gdLst>
                <a:gd name="T0" fmla="*/ 23 w 41"/>
                <a:gd name="T1" fmla="*/ 2 h 42"/>
                <a:gd name="T2" fmla="*/ 21 w 41"/>
                <a:gd name="T3" fmla="*/ 0 h 42"/>
                <a:gd name="T4" fmla="*/ 14 w 41"/>
                <a:gd name="T5" fmla="*/ 7 h 42"/>
                <a:gd name="T6" fmla="*/ 2 w 41"/>
                <a:gd name="T7" fmla="*/ 26 h 42"/>
                <a:gd name="T8" fmla="*/ 5 w 41"/>
                <a:gd name="T9" fmla="*/ 27 h 42"/>
                <a:gd name="T10" fmla="*/ 5 w 41"/>
                <a:gd name="T11" fmla="*/ 28 h 42"/>
                <a:gd name="T12" fmla="*/ 0 w 41"/>
                <a:gd name="T13" fmla="*/ 32 h 42"/>
                <a:gd name="T14" fmla="*/ 2 w 41"/>
                <a:gd name="T15" fmla="*/ 35 h 42"/>
                <a:gd name="T16" fmla="*/ 9 w 41"/>
                <a:gd name="T17" fmla="*/ 33 h 42"/>
                <a:gd name="T18" fmla="*/ 15 w 41"/>
                <a:gd name="T19" fmla="*/ 35 h 42"/>
                <a:gd name="T20" fmla="*/ 20 w 41"/>
                <a:gd name="T21" fmla="*/ 34 h 42"/>
                <a:gd name="T22" fmla="*/ 26 w 41"/>
                <a:gd name="T23" fmla="*/ 35 h 42"/>
                <a:gd name="T24" fmla="*/ 24 w 41"/>
                <a:gd name="T25" fmla="*/ 39 h 42"/>
                <a:gd name="T26" fmla="*/ 25 w 41"/>
                <a:gd name="T27" fmla="*/ 39 h 42"/>
                <a:gd name="T28" fmla="*/ 32 w 41"/>
                <a:gd name="T29" fmla="*/ 33 h 42"/>
                <a:gd name="T30" fmla="*/ 34 w 41"/>
                <a:gd name="T31" fmla="*/ 38 h 42"/>
                <a:gd name="T32" fmla="*/ 36 w 41"/>
                <a:gd name="T33" fmla="*/ 39 h 42"/>
                <a:gd name="T34" fmla="*/ 38 w 41"/>
                <a:gd name="T35" fmla="*/ 42 h 42"/>
                <a:gd name="T36" fmla="*/ 41 w 41"/>
                <a:gd name="T37" fmla="*/ 36 h 42"/>
                <a:gd name="T38" fmla="*/ 40 w 41"/>
                <a:gd name="T39" fmla="*/ 31 h 42"/>
                <a:gd name="T40" fmla="*/ 37 w 41"/>
                <a:gd name="T41" fmla="*/ 33 h 42"/>
                <a:gd name="T42" fmla="*/ 35 w 41"/>
                <a:gd name="T43" fmla="*/ 29 h 42"/>
                <a:gd name="T44" fmla="*/ 38 w 41"/>
                <a:gd name="T45" fmla="*/ 26 h 42"/>
                <a:gd name="T46" fmla="*/ 35 w 41"/>
                <a:gd name="T47" fmla="*/ 26 h 42"/>
                <a:gd name="T48" fmla="*/ 35 w 41"/>
                <a:gd name="T49" fmla="*/ 19 h 42"/>
                <a:gd name="T50" fmla="*/ 28 w 41"/>
                <a:gd name="T51" fmla="*/ 19 h 42"/>
                <a:gd name="T52" fmla="*/ 25 w 41"/>
                <a:gd name="T53" fmla="*/ 20 h 42"/>
                <a:gd name="T54" fmla="*/ 25 w 41"/>
                <a:gd name="T55" fmla="*/ 19 h 42"/>
                <a:gd name="T56" fmla="*/ 21 w 41"/>
                <a:gd name="T57" fmla="*/ 19 h 42"/>
                <a:gd name="T58" fmla="*/ 21 w 41"/>
                <a:gd name="T59" fmla="*/ 17 h 42"/>
                <a:gd name="T60" fmla="*/ 23 w 41"/>
                <a:gd name="T61" fmla="*/ 15 h 42"/>
                <a:gd name="T62" fmla="*/ 20 w 41"/>
                <a:gd name="T63" fmla="*/ 14 h 42"/>
                <a:gd name="T64" fmla="*/ 17 w 41"/>
                <a:gd name="T65" fmla="*/ 16 h 42"/>
                <a:gd name="T66" fmla="*/ 17 w 41"/>
                <a:gd name="T67" fmla="*/ 14 h 42"/>
                <a:gd name="T68" fmla="*/ 23 w 41"/>
                <a:gd name="T69"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42">
                  <a:moveTo>
                    <a:pt x="23" y="2"/>
                  </a:moveTo>
                  <a:cubicBezTo>
                    <a:pt x="23" y="2"/>
                    <a:pt x="22" y="0"/>
                    <a:pt x="21" y="0"/>
                  </a:cubicBezTo>
                  <a:cubicBezTo>
                    <a:pt x="17" y="0"/>
                    <a:pt x="16" y="4"/>
                    <a:pt x="14" y="7"/>
                  </a:cubicBezTo>
                  <a:cubicBezTo>
                    <a:pt x="10" y="12"/>
                    <a:pt x="9" y="22"/>
                    <a:pt x="2" y="26"/>
                  </a:cubicBezTo>
                  <a:cubicBezTo>
                    <a:pt x="3" y="26"/>
                    <a:pt x="1" y="27"/>
                    <a:pt x="5" y="27"/>
                  </a:cubicBezTo>
                  <a:cubicBezTo>
                    <a:pt x="5" y="28"/>
                    <a:pt x="5" y="28"/>
                    <a:pt x="5" y="28"/>
                  </a:cubicBezTo>
                  <a:cubicBezTo>
                    <a:pt x="5" y="28"/>
                    <a:pt x="0" y="32"/>
                    <a:pt x="0" y="32"/>
                  </a:cubicBezTo>
                  <a:cubicBezTo>
                    <a:pt x="0" y="33"/>
                    <a:pt x="1" y="35"/>
                    <a:pt x="2" y="35"/>
                  </a:cubicBezTo>
                  <a:cubicBezTo>
                    <a:pt x="5" y="35"/>
                    <a:pt x="5" y="33"/>
                    <a:pt x="9" y="33"/>
                  </a:cubicBezTo>
                  <a:cubicBezTo>
                    <a:pt x="11" y="33"/>
                    <a:pt x="12" y="35"/>
                    <a:pt x="15" y="35"/>
                  </a:cubicBezTo>
                  <a:cubicBezTo>
                    <a:pt x="17" y="35"/>
                    <a:pt x="18" y="34"/>
                    <a:pt x="20" y="34"/>
                  </a:cubicBezTo>
                  <a:cubicBezTo>
                    <a:pt x="21" y="36"/>
                    <a:pt x="24" y="35"/>
                    <a:pt x="26" y="35"/>
                  </a:cubicBezTo>
                  <a:cubicBezTo>
                    <a:pt x="26" y="36"/>
                    <a:pt x="24" y="35"/>
                    <a:pt x="24" y="39"/>
                  </a:cubicBezTo>
                  <a:cubicBezTo>
                    <a:pt x="24" y="39"/>
                    <a:pt x="25" y="39"/>
                    <a:pt x="25" y="39"/>
                  </a:cubicBezTo>
                  <a:cubicBezTo>
                    <a:pt x="28" y="39"/>
                    <a:pt x="30" y="35"/>
                    <a:pt x="32" y="33"/>
                  </a:cubicBezTo>
                  <a:cubicBezTo>
                    <a:pt x="33" y="34"/>
                    <a:pt x="32" y="38"/>
                    <a:pt x="34" y="38"/>
                  </a:cubicBezTo>
                  <a:cubicBezTo>
                    <a:pt x="35" y="38"/>
                    <a:pt x="35" y="39"/>
                    <a:pt x="36" y="39"/>
                  </a:cubicBezTo>
                  <a:cubicBezTo>
                    <a:pt x="36" y="40"/>
                    <a:pt x="36" y="42"/>
                    <a:pt x="38" y="42"/>
                  </a:cubicBezTo>
                  <a:cubicBezTo>
                    <a:pt x="40" y="42"/>
                    <a:pt x="41" y="39"/>
                    <a:pt x="41" y="36"/>
                  </a:cubicBezTo>
                  <a:cubicBezTo>
                    <a:pt x="41" y="34"/>
                    <a:pt x="40" y="34"/>
                    <a:pt x="40" y="31"/>
                  </a:cubicBezTo>
                  <a:cubicBezTo>
                    <a:pt x="38" y="32"/>
                    <a:pt x="39" y="33"/>
                    <a:pt x="37" y="33"/>
                  </a:cubicBezTo>
                  <a:cubicBezTo>
                    <a:pt x="37" y="31"/>
                    <a:pt x="35" y="30"/>
                    <a:pt x="35" y="29"/>
                  </a:cubicBezTo>
                  <a:cubicBezTo>
                    <a:pt x="35" y="28"/>
                    <a:pt x="37" y="28"/>
                    <a:pt x="38" y="26"/>
                  </a:cubicBezTo>
                  <a:cubicBezTo>
                    <a:pt x="37" y="26"/>
                    <a:pt x="35" y="26"/>
                    <a:pt x="35" y="26"/>
                  </a:cubicBezTo>
                  <a:cubicBezTo>
                    <a:pt x="35" y="23"/>
                    <a:pt x="35" y="21"/>
                    <a:pt x="35" y="19"/>
                  </a:cubicBezTo>
                  <a:cubicBezTo>
                    <a:pt x="34" y="19"/>
                    <a:pt x="31" y="19"/>
                    <a:pt x="28" y="19"/>
                  </a:cubicBezTo>
                  <a:cubicBezTo>
                    <a:pt x="25" y="20"/>
                    <a:pt x="25" y="20"/>
                    <a:pt x="25" y="20"/>
                  </a:cubicBezTo>
                  <a:cubicBezTo>
                    <a:pt x="25" y="19"/>
                    <a:pt x="25" y="19"/>
                    <a:pt x="25" y="19"/>
                  </a:cubicBezTo>
                  <a:cubicBezTo>
                    <a:pt x="21" y="19"/>
                    <a:pt x="21" y="19"/>
                    <a:pt x="21" y="19"/>
                  </a:cubicBezTo>
                  <a:cubicBezTo>
                    <a:pt x="21" y="17"/>
                    <a:pt x="21" y="17"/>
                    <a:pt x="21" y="17"/>
                  </a:cubicBezTo>
                  <a:cubicBezTo>
                    <a:pt x="23" y="15"/>
                    <a:pt x="23" y="15"/>
                    <a:pt x="23" y="15"/>
                  </a:cubicBezTo>
                  <a:cubicBezTo>
                    <a:pt x="22" y="14"/>
                    <a:pt x="21" y="14"/>
                    <a:pt x="20" y="14"/>
                  </a:cubicBezTo>
                  <a:cubicBezTo>
                    <a:pt x="18" y="14"/>
                    <a:pt x="17" y="16"/>
                    <a:pt x="17" y="16"/>
                  </a:cubicBezTo>
                  <a:cubicBezTo>
                    <a:pt x="17" y="14"/>
                    <a:pt x="17" y="14"/>
                    <a:pt x="17" y="14"/>
                  </a:cubicBezTo>
                  <a:cubicBezTo>
                    <a:pt x="17" y="10"/>
                    <a:pt x="23" y="7"/>
                    <a:pt x="23"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6" name="Freeform 148">
              <a:extLst>
                <a:ext uri="{FF2B5EF4-FFF2-40B4-BE49-F238E27FC236}">
                  <a16:creationId xmlns:a16="http://schemas.microsoft.com/office/drawing/2014/main" id="{C19FCA68-BBF9-98BF-2E25-DCF442E98043}"/>
                </a:ext>
              </a:extLst>
            </p:cNvPr>
            <p:cNvSpPr>
              <a:spLocks/>
            </p:cNvSpPr>
            <p:nvPr/>
          </p:nvSpPr>
          <p:spPr bwMode="auto">
            <a:xfrm>
              <a:off x="7274175" y="2174502"/>
              <a:ext cx="164164" cy="66780"/>
            </a:xfrm>
            <a:custGeom>
              <a:avLst/>
              <a:gdLst>
                <a:gd name="T0" fmla="*/ 11 w 50"/>
                <a:gd name="T1" fmla="*/ 20 h 20"/>
                <a:gd name="T2" fmla="*/ 16 w 50"/>
                <a:gd name="T3" fmla="*/ 16 h 20"/>
                <a:gd name="T4" fmla="*/ 20 w 50"/>
                <a:gd name="T5" fmla="*/ 18 h 20"/>
                <a:gd name="T6" fmla="*/ 25 w 50"/>
                <a:gd name="T7" fmla="*/ 17 h 20"/>
                <a:gd name="T8" fmla="*/ 30 w 50"/>
                <a:gd name="T9" fmla="*/ 15 h 20"/>
                <a:gd name="T10" fmla="*/ 34 w 50"/>
                <a:gd name="T11" fmla="*/ 17 h 20"/>
                <a:gd name="T12" fmla="*/ 39 w 50"/>
                <a:gd name="T13" fmla="*/ 15 h 20"/>
                <a:gd name="T14" fmla="*/ 46 w 50"/>
                <a:gd name="T15" fmla="*/ 15 h 20"/>
                <a:gd name="T16" fmla="*/ 50 w 50"/>
                <a:gd name="T17" fmla="*/ 8 h 20"/>
                <a:gd name="T18" fmla="*/ 27 w 50"/>
                <a:gd name="T19" fmla="*/ 1 h 20"/>
                <a:gd name="T20" fmla="*/ 24 w 50"/>
                <a:gd name="T21" fmla="*/ 8 h 20"/>
                <a:gd name="T22" fmla="*/ 10 w 50"/>
                <a:gd name="T23" fmla="*/ 0 h 20"/>
                <a:gd name="T24" fmla="*/ 0 w 50"/>
                <a:gd name="T25" fmla="*/ 9 h 20"/>
                <a:gd name="T26" fmla="*/ 11 w 50"/>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20">
                  <a:moveTo>
                    <a:pt x="11" y="20"/>
                  </a:moveTo>
                  <a:cubicBezTo>
                    <a:pt x="13" y="20"/>
                    <a:pt x="15" y="18"/>
                    <a:pt x="16" y="16"/>
                  </a:cubicBezTo>
                  <a:cubicBezTo>
                    <a:pt x="17" y="18"/>
                    <a:pt x="18" y="18"/>
                    <a:pt x="20" y="18"/>
                  </a:cubicBezTo>
                  <a:cubicBezTo>
                    <a:pt x="22" y="18"/>
                    <a:pt x="24" y="17"/>
                    <a:pt x="25" y="17"/>
                  </a:cubicBezTo>
                  <a:cubicBezTo>
                    <a:pt x="27" y="17"/>
                    <a:pt x="28" y="15"/>
                    <a:pt x="30" y="15"/>
                  </a:cubicBezTo>
                  <a:cubicBezTo>
                    <a:pt x="31" y="15"/>
                    <a:pt x="32" y="17"/>
                    <a:pt x="34" y="17"/>
                  </a:cubicBezTo>
                  <a:cubicBezTo>
                    <a:pt x="37" y="17"/>
                    <a:pt x="38" y="15"/>
                    <a:pt x="39" y="15"/>
                  </a:cubicBezTo>
                  <a:cubicBezTo>
                    <a:pt x="46" y="15"/>
                    <a:pt x="46" y="15"/>
                    <a:pt x="46" y="15"/>
                  </a:cubicBezTo>
                  <a:cubicBezTo>
                    <a:pt x="46" y="15"/>
                    <a:pt x="49" y="11"/>
                    <a:pt x="50" y="8"/>
                  </a:cubicBezTo>
                  <a:cubicBezTo>
                    <a:pt x="45" y="6"/>
                    <a:pt x="32" y="1"/>
                    <a:pt x="27" y="1"/>
                  </a:cubicBezTo>
                  <a:cubicBezTo>
                    <a:pt x="25" y="1"/>
                    <a:pt x="24" y="4"/>
                    <a:pt x="24" y="8"/>
                  </a:cubicBezTo>
                  <a:cubicBezTo>
                    <a:pt x="17" y="8"/>
                    <a:pt x="17" y="0"/>
                    <a:pt x="10" y="0"/>
                  </a:cubicBezTo>
                  <a:cubicBezTo>
                    <a:pt x="5" y="0"/>
                    <a:pt x="0" y="4"/>
                    <a:pt x="0" y="9"/>
                  </a:cubicBezTo>
                  <a:cubicBezTo>
                    <a:pt x="0" y="15"/>
                    <a:pt x="5" y="20"/>
                    <a:pt x="11" y="2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7" name="Freeform 149">
              <a:extLst>
                <a:ext uri="{FF2B5EF4-FFF2-40B4-BE49-F238E27FC236}">
                  <a16:creationId xmlns:a16="http://schemas.microsoft.com/office/drawing/2014/main" id="{3EFB8011-A4CF-1540-879F-24F85A3965F2}"/>
                </a:ext>
              </a:extLst>
            </p:cNvPr>
            <p:cNvSpPr>
              <a:spLocks/>
            </p:cNvSpPr>
            <p:nvPr/>
          </p:nvSpPr>
          <p:spPr bwMode="auto">
            <a:xfrm>
              <a:off x="2624727" y="3002296"/>
              <a:ext cx="26433" cy="12521"/>
            </a:xfrm>
            <a:custGeom>
              <a:avLst/>
              <a:gdLst>
                <a:gd name="T0" fmla="*/ 7 w 8"/>
                <a:gd name="T1" fmla="*/ 4 h 4"/>
                <a:gd name="T2" fmla="*/ 8 w 8"/>
                <a:gd name="T3" fmla="*/ 4 h 4"/>
                <a:gd name="T4" fmla="*/ 0 w 8"/>
                <a:gd name="T5" fmla="*/ 0 h 4"/>
                <a:gd name="T6" fmla="*/ 0 w 8"/>
                <a:gd name="T7" fmla="*/ 2 h 4"/>
                <a:gd name="T8" fmla="*/ 7 w 8"/>
                <a:gd name="T9" fmla="*/ 4 h 4"/>
              </a:gdLst>
              <a:ahLst/>
              <a:cxnLst>
                <a:cxn ang="0">
                  <a:pos x="T0" y="T1"/>
                </a:cxn>
                <a:cxn ang="0">
                  <a:pos x="T2" y="T3"/>
                </a:cxn>
                <a:cxn ang="0">
                  <a:pos x="T4" y="T5"/>
                </a:cxn>
                <a:cxn ang="0">
                  <a:pos x="T6" y="T7"/>
                </a:cxn>
                <a:cxn ang="0">
                  <a:pos x="T8" y="T9"/>
                </a:cxn>
              </a:cxnLst>
              <a:rect l="0" t="0" r="r" b="b"/>
              <a:pathLst>
                <a:path w="8" h="4">
                  <a:moveTo>
                    <a:pt x="7" y="4"/>
                  </a:moveTo>
                  <a:cubicBezTo>
                    <a:pt x="7" y="4"/>
                    <a:pt x="8" y="4"/>
                    <a:pt x="8" y="4"/>
                  </a:cubicBezTo>
                  <a:cubicBezTo>
                    <a:pt x="8" y="1"/>
                    <a:pt x="4" y="0"/>
                    <a:pt x="0" y="0"/>
                  </a:cubicBezTo>
                  <a:cubicBezTo>
                    <a:pt x="0" y="1"/>
                    <a:pt x="0" y="1"/>
                    <a:pt x="0" y="2"/>
                  </a:cubicBezTo>
                  <a:cubicBezTo>
                    <a:pt x="1" y="3"/>
                    <a:pt x="5" y="4"/>
                    <a:pt x="7"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8" name="Freeform 150">
              <a:extLst>
                <a:ext uri="{FF2B5EF4-FFF2-40B4-BE49-F238E27FC236}">
                  <a16:creationId xmlns:a16="http://schemas.microsoft.com/office/drawing/2014/main" id="{64DA51A1-8508-8016-5137-EC1227904718}"/>
                </a:ext>
              </a:extLst>
            </p:cNvPr>
            <p:cNvSpPr>
              <a:spLocks/>
            </p:cNvSpPr>
            <p:nvPr/>
          </p:nvSpPr>
          <p:spPr bwMode="auto">
            <a:xfrm>
              <a:off x="1641137" y="3074641"/>
              <a:ext cx="91820" cy="58432"/>
            </a:xfrm>
            <a:custGeom>
              <a:avLst/>
              <a:gdLst>
                <a:gd name="T0" fmla="*/ 11 w 28"/>
                <a:gd name="T1" fmla="*/ 10 h 18"/>
                <a:gd name="T2" fmla="*/ 28 w 28"/>
                <a:gd name="T3" fmla="*/ 18 h 18"/>
                <a:gd name="T4" fmla="*/ 28 w 28"/>
                <a:gd name="T5" fmla="*/ 18 h 18"/>
                <a:gd name="T6" fmla="*/ 28 w 28"/>
                <a:gd name="T7" fmla="*/ 18 h 18"/>
                <a:gd name="T8" fmla="*/ 8 w 28"/>
                <a:gd name="T9" fmla="*/ 3 h 18"/>
                <a:gd name="T10" fmla="*/ 2 w 28"/>
                <a:gd name="T11" fmla="*/ 0 h 18"/>
                <a:gd name="T12" fmla="*/ 0 w 28"/>
                <a:gd name="T13" fmla="*/ 2 h 18"/>
                <a:gd name="T14" fmla="*/ 1 w 28"/>
                <a:gd name="T15" fmla="*/ 2 h 18"/>
                <a:gd name="T16" fmla="*/ 4 w 28"/>
                <a:gd name="T17" fmla="*/ 2 h 18"/>
                <a:gd name="T18" fmla="*/ 2 w 28"/>
                <a:gd name="T19" fmla="*/ 4 h 18"/>
                <a:gd name="T20" fmla="*/ 13 w 28"/>
                <a:gd name="T21" fmla="*/ 9 h 18"/>
                <a:gd name="T22" fmla="*/ 11 w 28"/>
                <a:gd name="T2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8">
                  <a:moveTo>
                    <a:pt x="11" y="10"/>
                  </a:moveTo>
                  <a:cubicBezTo>
                    <a:pt x="15" y="13"/>
                    <a:pt x="23" y="18"/>
                    <a:pt x="28" y="18"/>
                  </a:cubicBezTo>
                  <a:cubicBezTo>
                    <a:pt x="28" y="18"/>
                    <a:pt x="28" y="18"/>
                    <a:pt x="28" y="18"/>
                  </a:cubicBezTo>
                  <a:cubicBezTo>
                    <a:pt x="28" y="18"/>
                    <a:pt x="28" y="18"/>
                    <a:pt x="28" y="18"/>
                  </a:cubicBezTo>
                  <a:cubicBezTo>
                    <a:pt x="24" y="12"/>
                    <a:pt x="18" y="6"/>
                    <a:pt x="8" y="3"/>
                  </a:cubicBezTo>
                  <a:cubicBezTo>
                    <a:pt x="6" y="3"/>
                    <a:pt x="5" y="0"/>
                    <a:pt x="2" y="0"/>
                  </a:cubicBezTo>
                  <a:cubicBezTo>
                    <a:pt x="1" y="0"/>
                    <a:pt x="1" y="2"/>
                    <a:pt x="0" y="2"/>
                  </a:cubicBezTo>
                  <a:cubicBezTo>
                    <a:pt x="1" y="2"/>
                    <a:pt x="1" y="2"/>
                    <a:pt x="1" y="2"/>
                  </a:cubicBezTo>
                  <a:cubicBezTo>
                    <a:pt x="1" y="2"/>
                    <a:pt x="3" y="2"/>
                    <a:pt x="4" y="2"/>
                  </a:cubicBezTo>
                  <a:cubicBezTo>
                    <a:pt x="4" y="3"/>
                    <a:pt x="3" y="4"/>
                    <a:pt x="2" y="4"/>
                  </a:cubicBezTo>
                  <a:cubicBezTo>
                    <a:pt x="3" y="7"/>
                    <a:pt x="9" y="9"/>
                    <a:pt x="13" y="9"/>
                  </a:cubicBezTo>
                  <a:cubicBezTo>
                    <a:pt x="13" y="9"/>
                    <a:pt x="12" y="9"/>
                    <a:pt x="11" y="1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79" name="Freeform 151">
              <a:extLst>
                <a:ext uri="{FF2B5EF4-FFF2-40B4-BE49-F238E27FC236}">
                  <a16:creationId xmlns:a16="http://schemas.microsoft.com/office/drawing/2014/main" id="{110078F5-D384-FB98-FFCB-19DE299CDA0F}"/>
                </a:ext>
              </a:extLst>
            </p:cNvPr>
            <p:cNvSpPr>
              <a:spLocks/>
            </p:cNvSpPr>
            <p:nvPr/>
          </p:nvSpPr>
          <p:spPr bwMode="auto">
            <a:xfrm>
              <a:off x="1535405" y="2978644"/>
              <a:ext cx="38954" cy="52867"/>
            </a:xfrm>
            <a:custGeom>
              <a:avLst/>
              <a:gdLst>
                <a:gd name="T0" fmla="*/ 9 w 12"/>
                <a:gd name="T1" fmla="*/ 9 h 16"/>
                <a:gd name="T2" fmla="*/ 8 w 12"/>
                <a:gd name="T3" fmla="*/ 7 h 16"/>
                <a:gd name="T4" fmla="*/ 8 w 12"/>
                <a:gd name="T5" fmla="*/ 2 h 16"/>
                <a:gd name="T6" fmla="*/ 5 w 12"/>
                <a:gd name="T7" fmla="*/ 5 h 16"/>
                <a:gd name="T8" fmla="*/ 6 w 12"/>
                <a:gd name="T9" fmla="*/ 2 h 16"/>
                <a:gd name="T10" fmla="*/ 0 w 12"/>
                <a:gd name="T11" fmla="*/ 0 h 16"/>
                <a:gd name="T12" fmla="*/ 0 w 12"/>
                <a:gd name="T13" fmla="*/ 2 h 16"/>
                <a:gd name="T14" fmla="*/ 3 w 12"/>
                <a:gd name="T15" fmla="*/ 6 h 16"/>
                <a:gd name="T16" fmla="*/ 7 w 12"/>
                <a:gd name="T17" fmla="*/ 9 h 16"/>
                <a:gd name="T18" fmla="*/ 7 w 12"/>
                <a:gd name="T19" fmla="*/ 12 h 16"/>
                <a:gd name="T20" fmla="*/ 10 w 12"/>
                <a:gd name="T21" fmla="*/ 16 h 16"/>
                <a:gd name="T22" fmla="*/ 8 w 12"/>
                <a:gd name="T23" fmla="*/ 12 h 16"/>
                <a:gd name="T24" fmla="*/ 9 w 12"/>
                <a:gd name="T2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6">
                  <a:moveTo>
                    <a:pt x="9" y="9"/>
                  </a:moveTo>
                  <a:cubicBezTo>
                    <a:pt x="9" y="8"/>
                    <a:pt x="8" y="8"/>
                    <a:pt x="8" y="7"/>
                  </a:cubicBezTo>
                  <a:cubicBezTo>
                    <a:pt x="8" y="4"/>
                    <a:pt x="8" y="3"/>
                    <a:pt x="8" y="2"/>
                  </a:cubicBezTo>
                  <a:cubicBezTo>
                    <a:pt x="8" y="3"/>
                    <a:pt x="7" y="5"/>
                    <a:pt x="5" y="5"/>
                  </a:cubicBezTo>
                  <a:cubicBezTo>
                    <a:pt x="4" y="5"/>
                    <a:pt x="6" y="2"/>
                    <a:pt x="6" y="2"/>
                  </a:cubicBezTo>
                  <a:cubicBezTo>
                    <a:pt x="4" y="2"/>
                    <a:pt x="4" y="0"/>
                    <a:pt x="0" y="0"/>
                  </a:cubicBezTo>
                  <a:cubicBezTo>
                    <a:pt x="0" y="2"/>
                    <a:pt x="0" y="2"/>
                    <a:pt x="0" y="2"/>
                  </a:cubicBezTo>
                  <a:cubicBezTo>
                    <a:pt x="4" y="3"/>
                    <a:pt x="2" y="6"/>
                    <a:pt x="3" y="6"/>
                  </a:cubicBezTo>
                  <a:cubicBezTo>
                    <a:pt x="5" y="6"/>
                    <a:pt x="5" y="9"/>
                    <a:pt x="7" y="9"/>
                  </a:cubicBezTo>
                  <a:cubicBezTo>
                    <a:pt x="7" y="10"/>
                    <a:pt x="7" y="10"/>
                    <a:pt x="7" y="12"/>
                  </a:cubicBezTo>
                  <a:cubicBezTo>
                    <a:pt x="7" y="13"/>
                    <a:pt x="8" y="16"/>
                    <a:pt x="10" y="16"/>
                  </a:cubicBezTo>
                  <a:cubicBezTo>
                    <a:pt x="12" y="16"/>
                    <a:pt x="8" y="13"/>
                    <a:pt x="8" y="12"/>
                  </a:cubicBezTo>
                  <a:cubicBezTo>
                    <a:pt x="8" y="11"/>
                    <a:pt x="9" y="10"/>
                    <a:pt x="9" y="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0" name="Freeform 152">
              <a:extLst>
                <a:ext uri="{FF2B5EF4-FFF2-40B4-BE49-F238E27FC236}">
                  <a16:creationId xmlns:a16="http://schemas.microsoft.com/office/drawing/2014/main" id="{35E4ED09-5CF1-9EAE-5925-0B1A5B03CCB7}"/>
                </a:ext>
              </a:extLst>
            </p:cNvPr>
            <p:cNvSpPr>
              <a:spLocks/>
            </p:cNvSpPr>
            <p:nvPr/>
          </p:nvSpPr>
          <p:spPr bwMode="auto">
            <a:xfrm>
              <a:off x="1087433" y="2870127"/>
              <a:ext cx="40345" cy="26434"/>
            </a:xfrm>
            <a:custGeom>
              <a:avLst/>
              <a:gdLst>
                <a:gd name="T0" fmla="*/ 0 w 12"/>
                <a:gd name="T1" fmla="*/ 2 h 8"/>
                <a:gd name="T2" fmla="*/ 0 w 12"/>
                <a:gd name="T3" fmla="*/ 5 h 8"/>
                <a:gd name="T4" fmla="*/ 4 w 12"/>
                <a:gd name="T5" fmla="*/ 8 h 8"/>
                <a:gd name="T6" fmla="*/ 12 w 12"/>
                <a:gd name="T7" fmla="*/ 2 h 8"/>
                <a:gd name="T8" fmla="*/ 12 w 12"/>
                <a:gd name="T9" fmla="*/ 0 h 8"/>
                <a:gd name="T10" fmla="*/ 10 w 12"/>
                <a:gd name="T11" fmla="*/ 0 h 8"/>
                <a:gd name="T12" fmla="*/ 0 w 12"/>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0" y="2"/>
                  </a:moveTo>
                  <a:cubicBezTo>
                    <a:pt x="0" y="5"/>
                    <a:pt x="0" y="5"/>
                    <a:pt x="0" y="5"/>
                  </a:cubicBezTo>
                  <a:cubicBezTo>
                    <a:pt x="0" y="6"/>
                    <a:pt x="2" y="7"/>
                    <a:pt x="4" y="8"/>
                  </a:cubicBezTo>
                  <a:cubicBezTo>
                    <a:pt x="7" y="5"/>
                    <a:pt x="8" y="4"/>
                    <a:pt x="12" y="2"/>
                  </a:cubicBezTo>
                  <a:cubicBezTo>
                    <a:pt x="12" y="0"/>
                    <a:pt x="12" y="0"/>
                    <a:pt x="12" y="0"/>
                  </a:cubicBezTo>
                  <a:cubicBezTo>
                    <a:pt x="12" y="0"/>
                    <a:pt x="11" y="0"/>
                    <a:pt x="10" y="0"/>
                  </a:cubicBezTo>
                  <a:cubicBezTo>
                    <a:pt x="6" y="0"/>
                    <a:pt x="4" y="1"/>
                    <a:pt x="0"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1" name="Freeform 153">
              <a:extLst>
                <a:ext uri="{FF2B5EF4-FFF2-40B4-BE49-F238E27FC236}">
                  <a16:creationId xmlns:a16="http://schemas.microsoft.com/office/drawing/2014/main" id="{5685C9D8-A2F9-3DA3-3B1E-F7B457C0AAC4}"/>
                </a:ext>
              </a:extLst>
            </p:cNvPr>
            <p:cNvSpPr>
              <a:spLocks/>
            </p:cNvSpPr>
            <p:nvPr/>
          </p:nvSpPr>
          <p:spPr bwMode="auto">
            <a:xfrm>
              <a:off x="4628080" y="3393237"/>
              <a:ext cx="55649" cy="40346"/>
            </a:xfrm>
            <a:custGeom>
              <a:avLst/>
              <a:gdLst>
                <a:gd name="T0" fmla="*/ 17 w 17"/>
                <a:gd name="T1" fmla="*/ 2 h 12"/>
                <a:gd name="T2" fmla="*/ 10 w 17"/>
                <a:gd name="T3" fmla="*/ 3 h 12"/>
                <a:gd name="T4" fmla="*/ 0 w 17"/>
                <a:gd name="T5" fmla="*/ 3 h 12"/>
                <a:gd name="T6" fmla="*/ 0 w 17"/>
                <a:gd name="T7" fmla="*/ 4 h 12"/>
                <a:gd name="T8" fmla="*/ 3 w 17"/>
                <a:gd name="T9" fmla="*/ 5 h 12"/>
                <a:gd name="T10" fmla="*/ 13 w 17"/>
                <a:gd name="T11" fmla="*/ 11 h 12"/>
                <a:gd name="T12" fmla="*/ 15 w 17"/>
                <a:gd name="T13" fmla="*/ 12 h 12"/>
                <a:gd name="T14" fmla="*/ 16 w 17"/>
                <a:gd name="T15" fmla="*/ 11 h 12"/>
                <a:gd name="T16" fmla="*/ 15 w 17"/>
                <a:gd name="T17" fmla="*/ 7 h 12"/>
                <a:gd name="T18" fmla="*/ 16 w 17"/>
                <a:gd name="T19" fmla="*/ 4 h 12"/>
                <a:gd name="T20" fmla="*/ 17 w 17"/>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2">
                  <a:moveTo>
                    <a:pt x="17" y="2"/>
                  </a:moveTo>
                  <a:cubicBezTo>
                    <a:pt x="14" y="1"/>
                    <a:pt x="13" y="3"/>
                    <a:pt x="10" y="3"/>
                  </a:cubicBezTo>
                  <a:cubicBezTo>
                    <a:pt x="7" y="3"/>
                    <a:pt x="4" y="0"/>
                    <a:pt x="0" y="3"/>
                  </a:cubicBezTo>
                  <a:cubicBezTo>
                    <a:pt x="0" y="4"/>
                    <a:pt x="0" y="4"/>
                    <a:pt x="0" y="4"/>
                  </a:cubicBezTo>
                  <a:cubicBezTo>
                    <a:pt x="0" y="5"/>
                    <a:pt x="2" y="5"/>
                    <a:pt x="3" y="5"/>
                  </a:cubicBezTo>
                  <a:cubicBezTo>
                    <a:pt x="7" y="6"/>
                    <a:pt x="9" y="10"/>
                    <a:pt x="13" y="11"/>
                  </a:cubicBezTo>
                  <a:cubicBezTo>
                    <a:pt x="13" y="12"/>
                    <a:pt x="14" y="12"/>
                    <a:pt x="15" y="12"/>
                  </a:cubicBezTo>
                  <a:cubicBezTo>
                    <a:pt x="16" y="12"/>
                    <a:pt x="16" y="11"/>
                    <a:pt x="16" y="11"/>
                  </a:cubicBezTo>
                  <a:cubicBezTo>
                    <a:pt x="16" y="9"/>
                    <a:pt x="15" y="8"/>
                    <a:pt x="15" y="7"/>
                  </a:cubicBezTo>
                  <a:cubicBezTo>
                    <a:pt x="15" y="6"/>
                    <a:pt x="16" y="4"/>
                    <a:pt x="16" y="4"/>
                  </a:cubicBezTo>
                  <a:lnTo>
                    <a:pt x="17" y="2"/>
                  </a:ln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2" name="Freeform 154">
              <a:extLst>
                <a:ext uri="{FF2B5EF4-FFF2-40B4-BE49-F238E27FC236}">
                  <a16:creationId xmlns:a16="http://schemas.microsoft.com/office/drawing/2014/main" id="{1A215847-58DD-25BA-EA30-734B4CC336A2}"/>
                </a:ext>
              </a:extLst>
            </p:cNvPr>
            <p:cNvSpPr>
              <a:spLocks/>
            </p:cNvSpPr>
            <p:nvPr/>
          </p:nvSpPr>
          <p:spPr bwMode="auto">
            <a:xfrm>
              <a:off x="4545998" y="3277763"/>
              <a:ext cx="19477" cy="40346"/>
            </a:xfrm>
            <a:custGeom>
              <a:avLst/>
              <a:gdLst>
                <a:gd name="T0" fmla="*/ 4 w 6"/>
                <a:gd name="T1" fmla="*/ 12 h 12"/>
                <a:gd name="T2" fmla="*/ 6 w 6"/>
                <a:gd name="T3" fmla="*/ 2 h 12"/>
                <a:gd name="T4" fmla="*/ 5 w 6"/>
                <a:gd name="T5" fmla="*/ 0 h 12"/>
                <a:gd name="T6" fmla="*/ 1 w 6"/>
                <a:gd name="T7" fmla="*/ 2 h 12"/>
                <a:gd name="T8" fmla="*/ 0 w 6"/>
                <a:gd name="T9" fmla="*/ 3 h 12"/>
                <a:gd name="T10" fmla="*/ 4 w 6"/>
                <a:gd name="T11" fmla="*/ 12 h 12"/>
              </a:gdLst>
              <a:ahLst/>
              <a:cxnLst>
                <a:cxn ang="0">
                  <a:pos x="T0" y="T1"/>
                </a:cxn>
                <a:cxn ang="0">
                  <a:pos x="T2" y="T3"/>
                </a:cxn>
                <a:cxn ang="0">
                  <a:pos x="T4" y="T5"/>
                </a:cxn>
                <a:cxn ang="0">
                  <a:pos x="T6" y="T7"/>
                </a:cxn>
                <a:cxn ang="0">
                  <a:pos x="T8" y="T9"/>
                </a:cxn>
                <a:cxn ang="0">
                  <a:pos x="T10" y="T11"/>
                </a:cxn>
              </a:cxnLst>
              <a:rect l="0" t="0" r="r" b="b"/>
              <a:pathLst>
                <a:path w="6" h="12">
                  <a:moveTo>
                    <a:pt x="4" y="12"/>
                  </a:moveTo>
                  <a:cubicBezTo>
                    <a:pt x="5" y="10"/>
                    <a:pt x="5" y="5"/>
                    <a:pt x="6" y="2"/>
                  </a:cubicBezTo>
                  <a:cubicBezTo>
                    <a:pt x="5" y="2"/>
                    <a:pt x="5" y="1"/>
                    <a:pt x="5" y="0"/>
                  </a:cubicBezTo>
                  <a:cubicBezTo>
                    <a:pt x="4" y="0"/>
                    <a:pt x="3" y="2"/>
                    <a:pt x="1" y="2"/>
                  </a:cubicBezTo>
                  <a:cubicBezTo>
                    <a:pt x="1" y="2"/>
                    <a:pt x="0" y="3"/>
                    <a:pt x="0" y="3"/>
                  </a:cubicBezTo>
                  <a:cubicBezTo>
                    <a:pt x="1" y="4"/>
                    <a:pt x="2" y="11"/>
                    <a:pt x="4" y="1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3" name="Freeform 155">
              <a:extLst>
                <a:ext uri="{FF2B5EF4-FFF2-40B4-BE49-F238E27FC236}">
                  <a16:creationId xmlns:a16="http://schemas.microsoft.com/office/drawing/2014/main" id="{04E158A2-6BB7-7B73-2E55-F51416CF4747}"/>
                </a:ext>
              </a:extLst>
            </p:cNvPr>
            <p:cNvSpPr>
              <a:spLocks/>
            </p:cNvSpPr>
            <p:nvPr/>
          </p:nvSpPr>
          <p:spPr bwMode="auto">
            <a:xfrm>
              <a:off x="4539042" y="3320892"/>
              <a:ext cx="33389" cy="57041"/>
            </a:xfrm>
            <a:custGeom>
              <a:avLst/>
              <a:gdLst>
                <a:gd name="T0" fmla="*/ 2 w 10"/>
                <a:gd name="T1" fmla="*/ 8 h 17"/>
                <a:gd name="T2" fmla="*/ 1 w 10"/>
                <a:gd name="T3" fmla="*/ 12 h 17"/>
                <a:gd name="T4" fmla="*/ 3 w 10"/>
                <a:gd name="T5" fmla="*/ 17 h 17"/>
                <a:gd name="T6" fmla="*/ 9 w 10"/>
                <a:gd name="T7" fmla="*/ 11 h 17"/>
                <a:gd name="T8" fmla="*/ 8 w 10"/>
                <a:gd name="T9" fmla="*/ 1 h 17"/>
                <a:gd name="T10" fmla="*/ 5 w 10"/>
                <a:gd name="T11" fmla="*/ 0 h 17"/>
                <a:gd name="T12" fmla="*/ 0 w 10"/>
                <a:gd name="T13" fmla="*/ 3 h 17"/>
                <a:gd name="T14" fmla="*/ 2 w 10"/>
                <a:gd name="T15" fmla="*/ 8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2" y="8"/>
                  </a:moveTo>
                  <a:cubicBezTo>
                    <a:pt x="2" y="9"/>
                    <a:pt x="1" y="11"/>
                    <a:pt x="1" y="12"/>
                  </a:cubicBezTo>
                  <a:cubicBezTo>
                    <a:pt x="1" y="14"/>
                    <a:pt x="1" y="17"/>
                    <a:pt x="3" y="17"/>
                  </a:cubicBezTo>
                  <a:cubicBezTo>
                    <a:pt x="5" y="17"/>
                    <a:pt x="9" y="14"/>
                    <a:pt x="9" y="11"/>
                  </a:cubicBezTo>
                  <a:cubicBezTo>
                    <a:pt x="9" y="7"/>
                    <a:pt x="10" y="5"/>
                    <a:pt x="8" y="1"/>
                  </a:cubicBezTo>
                  <a:cubicBezTo>
                    <a:pt x="7" y="1"/>
                    <a:pt x="7" y="0"/>
                    <a:pt x="5" y="0"/>
                  </a:cubicBezTo>
                  <a:cubicBezTo>
                    <a:pt x="3" y="0"/>
                    <a:pt x="3" y="2"/>
                    <a:pt x="0" y="3"/>
                  </a:cubicBezTo>
                  <a:cubicBezTo>
                    <a:pt x="0" y="5"/>
                    <a:pt x="2" y="6"/>
                    <a:pt x="2" y="8"/>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4" name="Freeform 156">
              <a:extLst>
                <a:ext uri="{FF2B5EF4-FFF2-40B4-BE49-F238E27FC236}">
                  <a16:creationId xmlns:a16="http://schemas.microsoft.com/office/drawing/2014/main" id="{800FD8F4-C06F-5C2E-3C49-3F9E403D19AE}"/>
                </a:ext>
              </a:extLst>
            </p:cNvPr>
            <p:cNvSpPr>
              <a:spLocks/>
            </p:cNvSpPr>
            <p:nvPr/>
          </p:nvSpPr>
          <p:spPr bwMode="auto">
            <a:xfrm>
              <a:off x="4420789" y="3354282"/>
              <a:ext cx="13912" cy="12521"/>
            </a:xfrm>
            <a:custGeom>
              <a:avLst/>
              <a:gdLst>
                <a:gd name="T0" fmla="*/ 4 w 4"/>
                <a:gd name="T1" fmla="*/ 3 h 4"/>
                <a:gd name="T2" fmla="*/ 3 w 4"/>
                <a:gd name="T3" fmla="*/ 0 h 4"/>
                <a:gd name="T4" fmla="*/ 0 w 4"/>
                <a:gd name="T5" fmla="*/ 2 h 4"/>
                <a:gd name="T6" fmla="*/ 3 w 4"/>
                <a:gd name="T7" fmla="*/ 4 h 4"/>
                <a:gd name="T8" fmla="*/ 4 w 4"/>
                <a:gd name="T9" fmla="*/ 3 h 4"/>
              </a:gdLst>
              <a:ahLst/>
              <a:cxnLst>
                <a:cxn ang="0">
                  <a:pos x="T0" y="T1"/>
                </a:cxn>
                <a:cxn ang="0">
                  <a:pos x="T2" y="T3"/>
                </a:cxn>
                <a:cxn ang="0">
                  <a:pos x="T4" y="T5"/>
                </a:cxn>
                <a:cxn ang="0">
                  <a:pos x="T6" y="T7"/>
                </a:cxn>
                <a:cxn ang="0">
                  <a:pos x="T8" y="T9"/>
                </a:cxn>
              </a:cxnLst>
              <a:rect l="0" t="0" r="r" b="b"/>
              <a:pathLst>
                <a:path w="4" h="4">
                  <a:moveTo>
                    <a:pt x="4" y="3"/>
                  </a:moveTo>
                  <a:cubicBezTo>
                    <a:pt x="4" y="2"/>
                    <a:pt x="3" y="1"/>
                    <a:pt x="3" y="0"/>
                  </a:cubicBezTo>
                  <a:cubicBezTo>
                    <a:pt x="2" y="1"/>
                    <a:pt x="1" y="1"/>
                    <a:pt x="0" y="2"/>
                  </a:cubicBezTo>
                  <a:cubicBezTo>
                    <a:pt x="0" y="2"/>
                    <a:pt x="2" y="4"/>
                    <a:pt x="3" y="4"/>
                  </a:cubicBezTo>
                  <a:cubicBezTo>
                    <a:pt x="3" y="4"/>
                    <a:pt x="4" y="3"/>
                    <a:pt x="4"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5" name="Freeform 157">
              <a:extLst>
                <a:ext uri="{FF2B5EF4-FFF2-40B4-BE49-F238E27FC236}">
                  <a16:creationId xmlns:a16="http://schemas.microsoft.com/office/drawing/2014/main" id="{5EC527D6-CC5E-1109-68B4-DD59C5D36622}"/>
                </a:ext>
              </a:extLst>
            </p:cNvPr>
            <p:cNvSpPr>
              <a:spLocks/>
            </p:cNvSpPr>
            <p:nvPr/>
          </p:nvSpPr>
          <p:spPr bwMode="auto">
            <a:xfrm>
              <a:off x="4575214" y="2925777"/>
              <a:ext cx="20868" cy="23651"/>
            </a:xfrm>
            <a:custGeom>
              <a:avLst/>
              <a:gdLst>
                <a:gd name="T0" fmla="*/ 6 w 6"/>
                <a:gd name="T1" fmla="*/ 4 h 7"/>
                <a:gd name="T2" fmla="*/ 4 w 6"/>
                <a:gd name="T3" fmla="*/ 0 h 7"/>
                <a:gd name="T4" fmla="*/ 0 w 6"/>
                <a:gd name="T5" fmla="*/ 0 h 7"/>
                <a:gd name="T6" fmla="*/ 0 w 6"/>
                <a:gd name="T7" fmla="*/ 2 h 7"/>
                <a:gd name="T8" fmla="*/ 5 w 6"/>
                <a:gd name="T9" fmla="*/ 5 h 7"/>
                <a:gd name="T10" fmla="*/ 5 w 6"/>
                <a:gd name="T11" fmla="*/ 7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6" y="2"/>
                    <a:pt x="4" y="3"/>
                    <a:pt x="4" y="0"/>
                  </a:cubicBezTo>
                  <a:cubicBezTo>
                    <a:pt x="0" y="0"/>
                    <a:pt x="0" y="0"/>
                    <a:pt x="0" y="0"/>
                  </a:cubicBezTo>
                  <a:cubicBezTo>
                    <a:pt x="0" y="1"/>
                    <a:pt x="0" y="2"/>
                    <a:pt x="0" y="2"/>
                  </a:cubicBezTo>
                  <a:cubicBezTo>
                    <a:pt x="0" y="4"/>
                    <a:pt x="2" y="5"/>
                    <a:pt x="5" y="5"/>
                  </a:cubicBezTo>
                  <a:cubicBezTo>
                    <a:pt x="5" y="6"/>
                    <a:pt x="5" y="6"/>
                    <a:pt x="5" y="7"/>
                  </a:cubicBezTo>
                  <a:cubicBezTo>
                    <a:pt x="5" y="6"/>
                    <a:pt x="6" y="6"/>
                    <a:pt x="6"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6" name="Freeform 158">
              <a:extLst>
                <a:ext uri="{FF2B5EF4-FFF2-40B4-BE49-F238E27FC236}">
                  <a16:creationId xmlns:a16="http://schemas.microsoft.com/office/drawing/2014/main" id="{69AA1B8E-0241-DD0D-5A3A-F7E02CE5650E}"/>
                </a:ext>
              </a:extLst>
            </p:cNvPr>
            <p:cNvSpPr>
              <a:spLocks/>
            </p:cNvSpPr>
            <p:nvPr/>
          </p:nvSpPr>
          <p:spPr bwMode="auto">
            <a:xfrm>
              <a:off x="4598864" y="2902126"/>
              <a:ext cx="33389" cy="50085"/>
            </a:xfrm>
            <a:custGeom>
              <a:avLst/>
              <a:gdLst>
                <a:gd name="T0" fmla="*/ 1 w 10"/>
                <a:gd name="T1" fmla="*/ 14 h 15"/>
                <a:gd name="T2" fmla="*/ 1 w 10"/>
                <a:gd name="T3" fmla="*/ 13 h 15"/>
                <a:gd name="T4" fmla="*/ 0 w 10"/>
                <a:gd name="T5" fmla="*/ 14 h 15"/>
                <a:gd name="T6" fmla="*/ 3 w 10"/>
                <a:gd name="T7" fmla="*/ 15 h 15"/>
                <a:gd name="T8" fmla="*/ 10 w 10"/>
                <a:gd name="T9" fmla="*/ 6 h 15"/>
                <a:gd name="T10" fmla="*/ 4 w 10"/>
                <a:gd name="T11" fmla="*/ 0 h 15"/>
                <a:gd name="T12" fmla="*/ 0 w 10"/>
                <a:gd name="T13" fmla="*/ 7 h 15"/>
                <a:gd name="T14" fmla="*/ 4 w 10"/>
                <a:gd name="T15" fmla="*/ 11 h 15"/>
                <a:gd name="T16" fmla="*/ 1 w 10"/>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5">
                  <a:moveTo>
                    <a:pt x="1" y="14"/>
                  </a:moveTo>
                  <a:cubicBezTo>
                    <a:pt x="1" y="13"/>
                    <a:pt x="1" y="13"/>
                    <a:pt x="1" y="13"/>
                  </a:cubicBezTo>
                  <a:cubicBezTo>
                    <a:pt x="1" y="13"/>
                    <a:pt x="0" y="14"/>
                    <a:pt x="0" y="14"/>
                  </a:cubicBezTo>
                  <a:cubicBezTo>
                    <a:pt x="0" y="14"/>
                    <a:pt x="1" y="15"/>
                    <a:pt x="3" y="15"/>
                  </a:cubicBezTo>
                  <a:cubicBezTo>
                    <a:pt x="8" y="15"/>
                    <a:pt x="6" y="7"/>
                    <a:pt x="10" y="6"/>
                  </a:cubicBezTo>
                  <a:cubicBezTo>
                    <a:pt x="9" y="2"/>
                    <a:pt x="9" y="0"/>
                    <a:pt x="4" y="0"/>
                  </a:cubicBezTo>
                  <a:cubicBezTo>
                    <a:pt x="2" y="0"/>
                    <a:pt x="0" y="6"/>
                    <a:pt x="0" y="7"/>
                  </a:cubicBezTo>
                  <a:cubicBezTo>
                    <a:pt x="0" y="9"/>
                    <a:pt x="2" y="10"/>
                    <a:pt x="4" y="11"/>
                  </a:cubicBezTo>
                  <a:cubicBezTo>
                    <a:pt x="4" y="12"/>
                    <a:pt x="3" y="14"/>
                    <a:pt x="1" y="1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7" name="Freeform 159">
              <a:extLst>
                <a:ext uri="{FF2B5EF4-FFF2-40B4-BE49-F238E27FC236}">
                  <a16:creationId xmlns:a16="http://schemas.microsoft.com/office/drawing/2014/main" id="{3D87341B-6704-40B8-AC8F-15FC23C06116}"/>
                </a:ext>
              </a:extLst>
            </p:cNvPr>
            <p:cNvSpPr>
              <a:spLocks/>
            </p:cNvSpPr>
            <p:nvPr/>
          </p:nvSpPr>
          <p:spPr bwMode="auto">
            <a:xfrm>
              <a:off x="4743551" y="2850650"/>
              <a:ext cx="19477" cy="26434"/>
            </a:xfrm>
            <a:custGeom>
              <a:avLst/>
              <a:gdLst>
                <a:gd name="T0" fmla="*/ 6 w 6"/>
                <a:gd name="T1" fmla="*/ 0 h 8"/>
                <a:gd name="T2" fmla="*/ 1 w 6"/>
                <a:gd name="T3" fmla="*/ 5 h 8"/>
                <a:gd name="T4" fmla="*/ 1 w 6"/>
                <a:gd name="T5" fmla="*/ 8 h 8"/>
                <a:gd name="T6" fmla="*/ 4 w 6"/>
                <a:gd name="T7" fmla="*/ 3 h 8"/>
                <a:gd name="T8" fmla="*/ 6 w 6"/>
                <a:gd name="T9" fmla="*/ 0 h 8"/>
              </a:gdLst>
              <a:ahLst/>
              <a:cxnLst>
                <a:cxn ang="0">
                  <a:pos x="T0" y="T1"/>
                </a:cxn>
                <a:cxn ang="0">
                  <a:pos x="T2" y="T3"/>
                </a:cxn>
                <a:cxn ang="0">
                  <a:pos x="T4" y="T5"/>
                </a:cxn>
                <a:cxn ang="0">
                  <a:pos x="T6" y="T7"/>
                </a:cxn>
                <a:cxn ang="0">
                  <a:pos x="T8" y="T9"/>
                </a:cxn>
              </a:cxnLst>
              <a:rect l="0" t="0" r="r" b="b"/>
              <a:pathLst>
                <a:path w="6" h="8">
                  <a:moveTo>
                    <a:pt x="6" y="0"/>
                  </a:moveTo>
                  <a:cubicBezTo>
                    <a:pt x="2" y="0"/>
                    <a:pt x="1" y="4"/>
                    <a:pt x="1" y="5"/>
                  </a:cubicBezTo>
                  <a:cubicBezTo>
                    <a:pt x="1" y="7"/>
                    <a:pt x="0" y="8"/>
                    <a:pt x="1" y="8"/>
                  </a:cubicBezTo>
                  <a:cubicBezTo>
                    <a:pt x="2" y="6"/>
                    <a:pt x="4" y="5"/>
                    <a:pt x="4" y="3"/>
                  </a:cubicBezTo>
                  <a:cubicBezTo>
                    <a:pt x="4" y="2"/>
                    <a:pt x="6" y="1"/>
                    <a:pt x="6"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8" name="Freeform 160">
              <a:extLst>
                <a:ext uri="{FF2B5EF4-FFF2-40B4-BE49-F238E27FC236}">
                  <a16:creationId xmlns:a16="http://schemas.microsoft.com/office/drawing/2014/main" id="{BD214544-7D63-4D5E-44C0-422DF67C813E}"/>
                </a:ext>
              </a:extLst>
            </p:cNvPr>
            <p:cNvSpPr>
              <a:spLocks/>
            </p:cNvSpPr>
            <p:nvPr/>
          </p:nvSpPr>
          <p:spPr bwMode="auto">
            <a:xfrm>
              <a:off x="4822850" y="2810303"/>
              <a:ext cx="22259" cy="36172"/>
            </a:xfrm>
            <a:custGeom>
              <a:avLst/>
              <a:gdLst>
                <a:gd name="T0" fmla="*/ 2 w 7"/>
                <a:gd name="T1" fmla="*/ 11 h 11"/>
                <a:gd name="T2" fmla="*/ 5 w 7"/>
                <a:gd name="T3" fmla="*/ 8 h 11"/>
                <a:gd name="T4" fmla="*/ 5 w 7"/>
                <a:gd name="T5" fmla="*/ 6 h 11"/>
                <a:gd name="T6" fmla="*/ 7 w 7"/>
                <a:gd name="T7" fmla="*/ 3 h 11"/>
                <a:gd name="T8" fmla="*/ 5 w 7"/>
                <a:gd name="T9" fmla="*/ 0 h 11"/>
                <a:gd name="T10" fmla="*/ 3 w 7"/>
                <a:gd name="T11" fmla="*/ 3 h 11"/>
                <a:gd name="T12" fmla="*/ 5 w 7"/>
                <a:gd name="T13" fmla="*/ 5 h 11"/>
                <a:gd name="T14" fmla="*/ 0 w 7"/>
                <a:gd name="T15" fmla="*/ 7 h 11"/>
                <a:gd name="T16" fmla="*/ 2 w 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2" y="11"/>
                  </a:moveTo>
                  <a:cubicBezTo>
                    <a:pt x="3" y="11"/>
                    <a:pt x="5" y="9"/>
                    <a:pt x="5" y="8"/>
                  </a:cubicBezTo>
                  <a:cubicBezTo>
                    <a:pt x="5" y="8"/>
                    <a:pt x="5" y="7"/>
                    <a:pt x="5" y="6"/>
                  </a:cubicBezTo>
                  <a:cubicBezTo>
                    <a:pt x="5" y="5"/>
                    <a:pt x="7" y="4"/>
                    <a:pt x="7" y="3"/>
                  </a:cubicBezTo>
                  <a:cubicBezTo>
                    <a:pt x="7" y="2"/>
                    <a:pt x="6" y="2"/>
                    <a:pt x="5" y="0"/>
                  </a:cubicBezTo>
                  <a:cubicBezTo>
                    <a:pt x="5" y="0"/>
                    <a:pt x="3" y="2"/>
                    <a:pt x="3" y="3"/>
                  </a:cubicBezTo>
                  <a:cubicBezTo>
                    <a:pt x="3" y="4"/>
                    <a:pt x="4" y="5"/>
                    <a:pt x="5" y="5"/>
                  </a:cubicBezTo>
                  <a:cubicBezTo>
                    <a:pt x="3" y="6"/>
                    <a:pt x="2" y="7"/>
                    <a:pt x="0" y="7"/>
                  </a:cubicBezTo>
                  <a:cubicBezTo>
                    <a:pt x="0" y="9"/>
                    <a:pt x="0" y="11"/>
                    <a:pt x="2" y="11"/>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89" name="Freeform 161">
              <a:extLst>
                <a:ext uri="{FF2B5EF4-FFF2-40B4-BE49-F238E27FC236}">
                  <a16:creationId xmlns:a16="http://schemas.microsoft.com/office/drawing/2014/main" id="{415567F3-19A9-CE51-BD24-CD55AFAA9506}"/>
                </a:ext>
              </a:extLst>
            </p:cNvPr>
            <p:cNvSpPr>
              <a:spLocks/>
            </p:cNvSpPr>
            <p:nvPr/>
          </p:nvSpPr>
          <p:spPr bwMode="auto">
            <a:xfrm>
              <a:off x="4868761" y="3462799"/>
              <a:ext cx="45910" cy="13912"/>
            </a:xfrm>
            <a:custGeom>
              <a:avLst/>
              <a:gdLst>
                <a:gd name="T0" fmla="*/ 14 w 14"/>
                <a:gd name="T1" fmla="*/ 3 h 4"/>
                <a:gd name="T2" fmla="*/ 0 w 14"/>
                <a:gd name="T3" fmla="*/ 1 h 4"/>
                <a:gd name="T4" fmla="*/ 9 w 14"/>
                <a:gd name="T5" fmla="*/ 3 h 4"/>
                <a:gd name="T6" fmla="*/ 14 w 14"/>
                <a:gd name="T7" fmla="*/ 3 h 4"/>
              </a:gdLst>
              <a:ahLst/>
              <a:cxnLst>
                <a:cxn ang="0">
                  <a:pos x="T0" y="T1"/>
                </a:cxn>
                <a:cxn ang="0">
                  <a:pos x="T2" y="T3"/>
                </a:cxn>
                <a:cxn ang="0">
                  <a:pos x="T4" y="T5"/>
                </a:cxn>
                <a:cxn ang="0">
                  <a:pos x="T6" y="T7"/>
                </a:cxn>
              </a:cxnLst>
              <a:rect l="0" t="0" r="r" b="b"/>
              <a:pathLst>
                <a:path w="14" h="4">
                  <a:moveTo>
                    <a:pt x="14" y="3"/>
                  </a:moveTo>
                  <a:cubicBezTo>
                    <a:pt x="11" y="2"/>
                    <a:pt x="5" y="0"/>
                    <a:pt x="0" y="1"/>
                  </a:cubicBezTo>
                  <a:cubicBezTo>
                    <a:pt x="3" y="3"/>
                    <a:pt x="7" y="3"/>
                    <a:pt x="9" y="3"/>
                  </a:cubicBezTo>
                  <a:cubicBezTo>
                    <a:pt x="10" y="3"/>
                    <a:pt x="12" y="4"/>
                    <a:pt x="14"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0" name="Freeform 162">
              <a:extLst>
                <a:ext uri="{FF2B5EF4-FFF2-40B4-BE49-F238E27FC236}">
                  <a16:creationId xmlns:a16="http://schemas.microsoft.com/office/drawing/2014/main" id="{4C45ADD1-96E4-B1DF-5EB0-9DBF5B32CBD8}"/>
                </a:ext>
              </a:extLst>
            </p:cNvPr>
            <p:cNvSpPr>
              <a:spLocks/>
            </p:cNvSpPr>
            <p:nvPr/>
          </p:nvSpPr>
          <p:spPr bwMode="auto">
            <a:xfrm>
              <a:off x="5049619" y="3460017"/>
              <a:ext cx="43128" cy="19477"/>
            </a:xfrm>
            <a:custGeom>
              <a:avLst/>
              <a:gdLst>
                <a:gd name="T0" fmla="*/ 13 w 13"/>
                <a:gd name="T1" fmla="*/ 0 h 6"/>
                <a:gd name="T2" fmla="*/ 0 w 13"/>
                <a:gd name="T3" fmla="*/ 4 h 6"/>
                <a:gd name="T4" fmla="*/ 1 w 13"/>
                <a:gd name="T5" fmla="*/ 5 h 6"/>
                <a:gd name="T6" fmla="*/ 3 w 13"/>
                <a:gd name="T7" fmla="*/ 6 h 6"/>
                <a:gd name="T8" fmla="*/ 10 w 13"/>
                <a:gd name="T9" fmla="*/ 4 h 6"/>
                <a:gd name="T10" fmla="*/ 10 w 13"/>
                <a:gd name="T11" fmla="*/ 2 h 6"/>
                <a:gd name="T12" fmla="*/ 13 w 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3" h="6">
                  <a:moveTo>
                    <a:pt x="13" y="0"/>
                  </a:moveTo>
                  <a:cubicBezTo>
                    <a:pt x="9" y="0"/>
                    <a:pt x="3" y="3"/>
                    <a:pt x="0" y="4"/>
                  </a:cubicBezTo>
                  <a:cubicBezTo>
                    <a:pt x="0" y="5"/>
                    <a:pt x="0" y="5"/>
                    <a:pt x="1" y="5"/>
                  </a:cubicBezTo>
                  <a:cubicBezTo>
                    <a:pt x="1" y="6"/>
                    <a:pt x="2" y="6"/>
                    <a:pt x="3" y="6"/>
                  </a:cubicBezTo>
                  <a:cubicBezTo>
                    <a:pt x="5" y="6"/>
                    <a:pt x="9" y="5"/>
                    <a:pt x="10" y="4"/>
                  </a:cubicBezTo>
                  <a:cubicBezTo>
                    <a:pt x="10" y="3"/>
                    <a:pt x="9" y="2"/>
                    <a:pt x="10" y="2"/>
                  </a:cubicBezTo>
                  <a:cubicBezTo>
                    <a:pt x="11" y="1"/>
                    <a:pt x="13" y="2"/>
                    <a:pt x="13"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1" name="Freeform 163">
              <a:extLst>
                <a:ext uri="{FF2B5EF4-FFF2-40B4-BE49-F238E27FC236}">
                  <a16:creationId xmlns:a16="http://schemas.microsoft.com/office/drawing/2014/main" id="{B97FD6B8-8A76-A28A-8A4C-51227CB3F607}"/>
                </a:ext>
              </a:extLst>
            </p:cNvPr>
            <p:cNvSpPr>
              <a:spLocks/>
            </p:cNvSpPr>
            <p:nvPr/>
          </p:nvSpPr>
          <p:spPr bwMode="auto">
            <a:xfrm>
              <a:off x="5490635" y="3983126"/>
              <a:ext cx="23651" cy="9739"/>
            </a:xfrm>
            <a:custGeom>
              <a:avLst/>
              <a:gdLst>
                <a:gd name="T0" fmla="*/ 3 w 7"/>
                <a:gd name="T1" fmla="*/ 3 h 3"/>
                <a:gd name="T2" fmla="*/ 7 w 7"/>
                <a:gd name="T3" fmla="*/ 0 h 3"/>
                <a:gd name="T4" fmla="*/ 0 w 7"/>
                <a:gd name="T5" fmla="*/ 2 h 3"/>
                <a:gd name="T6" fmla="*/ 3 w 7"/>
                <a:gd name="T7" fmla="*/ 3 h 3"/>
              </a:gdLst>
              <a:ahLst/>
              <a:cxnLst>
                <a:cxn ang="0">
                  <a:pos x="T0" y="T1"/>
                </a:cxn>
                <a:cxn ang="0">
                  <a:pos x="T2" y="T3"/>
                </a:cxn>
                <a:cxn ang="0">
                  <a:pos x="T4" y="T5"/>
                </a:cxn>
                <a:cxn ang="0">
                  <a:pos x="T6" y="T7"/>
                </a:cxn>
              </a:cxnLst>
              <a:rect l="0" t="0" r="r" b="b"/>
              <a:pathLst>
                <a:path w="7" h="3">
                  <a:moveTo>
                    <a:pt x="3" y="3"/>
                  </a:moveTo>
                  <a:cubicBezTo>
                    <a:pt x="5" y="3"/>
                    <a:pt x="6" y="1"/>
                    <a:pt x="7" y="0"/>
                  </a:cubicBezTo>
                  <a:cubicBezTo>
                    <a:pt x="4" y="0"/>
                    <a:pt x="2" y="1"/>
                    <a:pt x="0" y="2"/>
                  </a:cubicBezTo>
                  <a:cubicBezTo>
                    <a:pt x="0" y="3"/>
                    <a:pt x="2" y="3"/>
                    <a:pt x="3" y="3"/>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2" name="Freeform 164">
              <a:extLst>
                <a:ext uri="{FF2B5EF4-FFF2-40B4-BE49-F238E27FC236}">
                  <a16:creationId xmlns:a16="http://schemas.microsoft.com/office/drawing/2014/main" id="{657D1E2A-2150-655F-81F8-9D2D7C6CB3D4}"/>
                </a:ext>
              </a:extLst>
            </p:cNvPr>
            <p:cNvSpPr>
              <a:spLocks/>
            </p:cNvSpPr>
            <p:nvPr/>
          </p:nvSpPr>
          <p:spPr bwMode="auto">
            <a:xfrm>
              <a:off x="5375164" y="2454143"/>
              <a:ext cx="43128" cy="33390"/>
            </a:xfrm>
            <a:custGeom>
              <a:avLst/>
              <a:gdLst>
                <a:gd name="T0" fmla="*/ 3 w 13"/>
                <a:gd name="T1" fmla="*/ 2 h 10"/>
                <a:gd name="T2" fmla="*/ 0 w 13"/>
                <a:gd name="T3" fmla="*/ 7 h 10"/>
                <a:gd name="T4" fmla="*/ 4 w 13"/>
                <a:gd name="T5" fmla="*/ 10 h 10"/>
                <a:gd name="T6" fmla="*/ 13 w 13"/>
                <a:gd name="T7" fmla="*/ 6 h 10"/>
                <a:gd name="T8" fmla="*/ 13 w 13"/>
                <a:gd name="T9" fmla="*/ 3 h 10"/>
                <a:gd name="T10" fmla="*/ 6 w 13"/>
                <a:gd name="T11" fmla="*/ 0 h 10"/>
                <a:gd name="T12" fmla="*/ 3 w 1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3" y="2"/>
                  </a:moveTo>
                  <a:cubicBezTo>
                    <a:pt x="3" y="2"/>
                    <a:pt x="0" y="6"/>
                    <a:pt x="0" y="7"/>
                  </a:cubicBezTo>
                  <a:cubicBezTo>
                    <a:pt x="0" y="9"/>
                    <a:pt x="1" y="10"/>
                    <a:pt x="4" y="10"/>
                  </a:cubicBezTo>
                  <a:cubicBezTo>
                    <a:pt x="8" y="10"/>
                    <a:pt x="9" y="8"/>
                    <a:pt x="13" y="6"/>
                  </a:cubicBezTo>
                  <a:cubicBezTo>
                    <a:pt x="13" y="3"/>
                    <a:pt x="13" y="3"/>
                    <a:pt x="13" y="3"/>
                  </a:cubicBezTo>
                  <a:cubicBezTo>
                    <a:pt x="9" y="3"/>
                    <a:pt x="9" y="0"/>
                    <a:pt x="6" y="0"/>
                  </a:cubicBezTo>
                  <a:cubicBezTo>
                    <a:pt x="4" y="0"/>
                    <a:pt x="4" y="2"/>
                    <a:pt x="3" y="2"/>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3" name="Freeform 165">
              <a:extLst>
                <a:ext uri="{FF2B5EF4-FFF2-40B4-BE49-F238E27FC236}">
                  <a16:creationId xmlns:a16="http://schemas.microsoft.com/office/drawing/2014/main" id="{CD000F0B-D2B0-B30E-A835-E1D8F98A8F73}"/>
                </a:ext>
              </a:extLst>
            </p:cNvPr>
            <p:cNvSpPr>
              <a:spLocks/>
            </p:cNvSpPr>
            <p:nvPr/>
          </p:nvSpPr>
          <p:spPr bwMode="auto">
            <a:xfrm>
              <a:off x="5599150" y="2415188"/>
              <a:ext cx="36172" cy="36172"/>
            </a:xfrm>
            <a:custGeom>
              <a:avLst/>
              <a:gdLst>
                <a:gd name="T0" fmla="*/ 0 w 11"/>
                <a:gd name="T1" fmla="*/ 4 h 11"/>
                <a:gd name="T2" fmla="*/ 8 w 11"/>
                <a:gd name="T3" fmla="*/ 10 h 11"/>
                <a:gd name="T4" fmla="*/ 11 w 11"/>
                <a:gd name="T5" fmla="*/ 9 h 11"/>
                <a:gd name="T6" fmla="*/ 0 w 11"/>
                <a:gd name="T7" fmla="*/ 4 h 11"/>
              </a:gdLst>
              <a:ahLst/>
              <a:cxnLst>
                <a:cxn ang="0">
                  <a:pos x="T0" y="T1"/>
                </a:cxn>
                <a:cxn ang="0">
                  <a:pos x="T2" y="T3"/>
                </a:cxn>
                <a:cxn ang="0">
                  <a:pos x="T4" y="T5"/>
                </a:cxn>
                <a:cxn ang="0">
                  <a:pos x="T6" y="T7"/>
                </a:cxn>
              </a:cxnLst>
              <a:rect l="0" t="0" r="r" b="b"/>
              <a:pathLst>
                <a:path w="11" h="11">
                  <a:moveTo>
                    <a:pt x="0" y="4"/>
                  </a:moveTo>
                  <a:cubicBezTo>
                    <a:pt x="0" y="7"/>
                    <a:pt x="5" y="10"/>
                    <a:pt x="8" y="10"/>
                  </a:cubicBezTo>
                  <a:cubicBezTo>
                    <a:pt x="8" y="10"/>
                    <a:pt x="11" y="11"/>
                    <a:pt x="11" y="9"/>
                  </a:cubicBezTo>
                  <a:cubicBezTo>
                    <a:pt x="11" y="4"/>
                    <a:pt x="0" y="0"/>
                    <a:pt x="0"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4" name="Freeform 166">
              <a:extLst>
                <a:ext uri="{FF2B5EF4-FFF2-40B4-BE49-F238E27FC236}">
                  <a16:creationId xmlns:a16="http://schemas.microsoft.com/office/drawing/2014/main" id="{C9F9B537-43C2-5E61-BBE4-6E94A8678E16}"/>
                </a:ext>
              </a:extLst>
            </p:cNvPr>
            <p:cNvSpPr>
              <a:spLocks/>
            </p:cNvSpPr>
            <p:nvPr/>
          </p:nvSpPr>
          <p:spPr bwMode="auto">
            <a:xfrm>
              <a:off x="5839830" y="2296932"/>
              <a:ext cx="31998" cy="19477"/>
            </a:xfrm>
            <a:custGeom>
              <a:avLst/>
              <a:gdLst>
                <a:gd name="T0" fmla="*/ 4 w 10"/>
                <a:gd name="T1" fmla="*/ 0 h 6"/>
                <a:gd name="T2" fmla="*/ 0 w 10"/>
                <a:gd name="T3" fmla="*/ 4 h 6"/>
                <a:gd name="T4" fmla="*/ 0 w 10"/>
                <a:gd name="T5" fmla="*/ 6 h 6"/>
                <a:gd name="T6" fmla="*/ 10 w 10"/>
                <a:gd name="T7" fmla="*/ 4 h 6"/>
                <a:gd name="T8" fmla="*/ 4 w 10"/>
                <a:gd name="T9" fmla="*/ 0 h 6"/>
              </a:gdLst>
              <a:ahLst/>
              <a:cxnLst>
                <a:cxn ang="0">
                  <a:pos x="T0" y="T1"/>
                </a:cxn>
                <a:cxn ang="0">
                  <a:pos x="T2" y="T3"/>
                </a:cxn>
                <a:cxn ang="0">
                  <a:pos x="T4" y="T5"/>
                </a:cxn>
                <a:cxn ang="0">
                  <a:pos x="T6" y="T7"/>
                </a:cxn>
                <a:cxn ang="0">
                  <a:pos x="T8" y="T9"/>
                </a:cxn>
              </a:cxnLst>
              <a:rect l="0" t="0" r="r" b="b"/>
              <a:pathLst>
                <a:path w="10" h="6">
                  <a:moveTo>
                    <a:pt x="4" y="0"/>
                  </a:moveTo>
                  <a:cubicBezTo>
                    <a:pt x="2" y="0"/>
                    <a:pt x="0" y="2"/>
                    <a:pt x="0" y="4"/>
                  </a:cubicBezTo>
                  <a:cubicBezTo>
                    <a:pt x="0" y="5"/>
                    <a:pt x="0" y="6"/>
                    <a:pt x="0" y="6"/>
                  </a:cubicBezTo>
                  <a:cubicBezTo>
                    <a:pt x="4" y="6"/>
                    <a:pt x="9" y="5"/>
                    <a:pt x="10" y="4"/>
                  </a:cubicBezTo>
                  <a:cubicBezTo>
                    <a:pt x="8" y="2"/>
                    <a:pt x="7" y="0"/>
                    <a:pt x="4"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5" name="Freeform 167">
              <a:extLst>
                <a:ext uri="{FF2B5EF4-FFF2-40B4-BE49-F238E27FC236}">
                  <a16:creationId xmlns:a16="http://schemas.microsoft.com/office/drawing/2014/main" id="{D84DFA71-5966-AD49-F1A7-4A72BE85405C}"/>
                </a:ext>
              </a:extLst>
            </p:cNvPr>
            <p:cNvSpPr>
              <a:spLocks/>
            </p:cNvSpPr>
            <p:nvPr/>
          </p:nvSpPr>
          <p:spPr bwMode="auto">
            <a:xfrm>
              <a:off x="7339562" y="2273281"/>
              <a:ext cx="69561" cy="30607"/>
            </a:xfrm>
            <a:custGeom>
              <a:avLst/>
              <a:gdLst>
                <a:gd name="T0" fmla="*/ 14 w 21"/>
                <a:gd name="T1" fmla="*/ 9 h 9"/>
                <a:gd name="T2" fmla="*/ 21 w 21"/>
                <a:gd name="T3" fmla="*/ 9 h 9"/>
                <a:gd name="T4" fmla="*/ 10 w 21"/>
                <a:gd name="T5" fmla="*/ 0 h 9"/>
                <a:gd name="T6" fmla="*/ 0 w 21"/>
                <a:gd name="T7" fmla="*/ 7 h 9"/>
                <a:gd name="T8" fmla="*/ 1 w 21"/>
                <a:gd name="T9" fmla="*/ 6 h 9"/>
                <a:gd name="T10" fmla="*/ 14 w 21"/>
                <a:gd name="T11" fmla="*/ 9 h 9"/>
              </a:gdLst>
              <a:ahLst/>
              <a:cxnLst>
                <a:cxn ang="0">
                  <a:pos x="T0" y="T1"/>
                </a:cxn>
                <a:cxn ang="0">
                  <a:pos x="T2" y="T3"/>
                </a:cxn>
                <a:cxn ang="0">
                  <a:pos x="T4" y="T5"/>
                </a:cxn>
                <a:cxn ang="0">
                  <a:pos x="T6" y="T7"/>
                </a:cxn>
                <a:cxn ang="0">
                  <a:pos x="T8" y="T9"/>
                </a:cxn>
                <a:cxn ang="0">
                  <a:pos x="T10" y="T11"/>
                </a:cxn>
              </a:cxnLst>
              <a:rect l="0" t="0" r="r" b="b"/>
              <a:pathLst>
                <a:path w="21" h="9">
                  <a:moveTo>
                    <a:pt x="14" y="9"/>
                  </a:moveTo>
                  <a:cubicBezTo>
                    <a:pt x="21" y="9"/>
                    <a:pt x="21" y="9"/>
                    <a:pt x="21" y="9"/>
                  </a:cubicBezTo>
                  <a:cubicBezTo>
                    <a:pt x="21" y="5"/>
                    <a:pt x="16" y="0"/>
                    <a:pt x="10" y="0"/>
                  </a:cubicBezTo>
                  <a:cubicBezTo>
                    <a:pt x="5" y="0"/>
                    <a:pt x="2" y="3"/>
                    <a:pt x="0" y="7"/>
                  </a:cubicBezTo>
                  <a:cubicBezTo>
                    <a:pt x="1" y="6"/>
                    <a:pt x="1" y="6"/>
                    <a:pt x="1" y="6"/>
                  </a:cubicBezTo>
                  <a:cubicBezTo>
                    <a:pt x="5" y="7"/>
                    <a:pt x="10" y="5"/>
                    <a:pt x="14" y="9"/>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6" name="Freeform 168">
              <a:extLst>
                <a:ext uri="{FF2B5EF4-FFF2-40B4-BE49-F238E27FC236}">
                  <a16:creationId xmlns:a16="http://schemas.microsoft.com/office/drawing/2014/main" id="{7FAFF7DC-AEA5-4EAF-9AEE-5B21D2444150}"/>
                </a:ext>
              </a:extLst>
            </p:cNvPr>
            <p:cNvSpPr>
              <a:spLocks/>
            </p:cNvSpPr>
            <p:nvPr/>
          </p:nvSpPr>
          <p:spPr bwMode="auto">
            <a:xfrm>
              <a:off x="7471728" y="2203719"/>
              <a:ext cx="94603" cy="33390"/>
            </a:xfrm>
            <a:custGeom>
              <a:avLst/>
              <a:gdLst>
                <a:gd name="T0" fmla="*/ 19 w 29"/>
                <a:gd name="T1" fmla="*/ 10 h 10"/>
                <a:gd name="T2" fmla="*/ 29 w 29"/>
                <a:gd name="T3" fmla="*/ 7 h 10"/>
                <a:gd name="T4" fmla="*/ 27 w 29"/>
                <a:gd name="T5" fmla="*/ 4 h 10"/>
                <a:gd name="T6" fmla="*/ 0 w 29"/>
                <a:gd name="T7" fmla="*/ 0 h 10"/>
                <a:gd name="T8" fmla="*/ 3 w 29"/>
                <a:gd name="T9" fmla="*/ 2 h 10"/>
                <a:gd name="T10" fmla="*/ 19 w 29"/>
                <a:gd name="T11" fmla="*/ 10 h 10"/>
              </a:gdLst>
              <a:ahLst/>
              <a:cxnLst>
                <a:cxn ang="0">
                  <a:pos x="T0" y="T1"/>
                </a:cxn>
                <a:cxn ang="0">
                  <a:pos x="T2" y="T3"/>
                </a:cxn>
                <a:cxn ang="0">
                  <a:pos x="T4" y="T5"/>
                </a:cxn>
                <a:cxn ang="0">
                  <a:pos x="T6" y="T7"/>
                </a:cxn>
                <a:cxn ang="0">
                  <a:pos x="T8" y="T9"/>
                </a:cxn>
                <a:cxn ang="0">
                  <a:pos x="T10" y="T11"/>
                </a:cxn>
              </a:cxnLst>
              <a:rect l="0" t="0" r="r" b="b"/>
              <a:pathLst>
                <a:path w="29" h="10">
                  <a:moveTo>
                    <a:pt x="19" y="10"/>
                  </a:moveTo>
                  <a:cubicBezTo>
                    <a:pt x="23" y="10"/>
                    <a:pt x="29" y="9"/>
                    <a:pt x="29" y="7"/>
                  </a:cubicBezTo>
                  <a:cubicBezTo>
                    <a:pt x="29" y="5"/>
                    <a:pt x="28" y="4"/>
                    <a:pt x="27" y="4"/>
                  </a:cubicBezTo>
                  <a:cubicBezTo>
                    <a:pt x="26" y="4"/>
                    <a:pt x="2" y="1"/>
                    <a:pt x="0" y="0"/>
                  </a:cubicBezTo>
                  <a:cubicBezTo>
                    <a:pt x="3" y="2"/>
                    <a:pt x="3" y="2"/>
                    <a:pt x="3" y="2"/>
                  </a:cubicBezTo>
                  <a:cubicBezTo>
                    <a:pt x="3" y="7"/>
                    <a:pt x="13" y="10"/>
                    <a:pt x="19" y="1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7" name="Freeform 169">
              <a:extLst>
                <a:ext uri="{FF2B5EF4-FFF2-40B4-BE49-F238E27FC236}">
                  <a16:creationId xmlns:a16="http://schemas.microsoft.com/office/drawing/2014/main" id="{09051CF1-702B-5B21-932C-BF5842B920BA}"/>
                </a:ext>
              </a:extLst>
            </p:cNvPr>
            <p:cNvSpPr>
              <a:spLocks/>
            </p:cNvSpPr>
            <p:nvPr/>
          </p:nvSpPr>
          <p:spPr bwMode="auto">
            <a:xfrm>
              <a:off x="7336780" y="2251021"/>
              <a:ext cx="19477" cy="22260"/>
            </a:xfrm>
            <a:custGeom>
              <a:avLst/>
              <a:gdLst>
                <a:gd name="T0" fmla="*/ 6 w 6"/>
                <a:gd name="T1" fmla="*/ 4 h 7"/>
                <a:gd name="T2" fmla="*/ 0 w 6"/>
                <a:gd name="T3" fmla="*/ 4 h 7"/>
                <a:gd name="T4" fmla="*/ 3 w 6"/>
                <a:gd name="T5" fmla="*/ 7 h 7"/>
                <a:gd name="T6" fmla="*/ 6 w 6"/>
                <a:gd name="T7" fmla="*/ 4 h 7"/>
              </a:gdLst>
              <a:ahLst/>
              <a:cxnLst>
                <a:cxn ang="0">
                  <a:pos x="T0" y="T1"/>
                </a:cxn>
                <a:cxn ang="0">
                  <a:pos x="T2" y="T3"/>
                </a:cxn>
                <a:cxn ang="0">
                  <a:pos x="T4" y="T5"/>
                </a:cxn>
                <a:cxn ang="0">
                  <a:pos x="T6" y="T7"/>
                </a:cxn>
              </a:cxnLst>
              <a:rect l="0" t="0" r="r" b="b"/>
              <a:pathLst>
                <a:path w="6" h="7">
                  <a:moveTo>
                    <a:pt x="6" y="4"/>
                  </a:moveTo>
                  <a:cubicBezTo>
                    <a:pt x="6" y="1"/>
                    <a:pt x="0" y="0"/>
                    <a:pt x="0" y="4"/>
                  </a:cubicBezTo>
                  <a:cubicBezTo>
                    <a:pt x="0" y="6"/>
                    <a:pt x="0" y="7"/>
                    <a:pt x="3" y="7"/>
                  </a:cubicBezTo>
                  <a:cubicBezTo>
                    <a:pt x="4" y="7"/>
                    <a:pt x="6" y="6"/>
                    <a:pt x="6" y="4"/>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8" name="Freeform 170">
              <a:extLst>
                <a:ext uri="{FF2B5EF4-FFF2-40B4-BE49-F238E27FC236}">
                  <a16:creationId xmlns:a16="http://schemas.microsoft.com/office/drawing/2014/main" id="{BF4444EB-6C3F-36F7-6338-3F9B1EE63AEB}"/>
                </a:ext>
              </a:extLst>
            </p:cNvPr>
            <p:cNvSpPr>
              <a:spLocks/>
            </p:cNvSpPr>
            <p:nvPr/>
          </p:nvSpPr>
          <p:spPr bwMode="auto">
            <a:xfrm>
              <a:off x="2998965" y="3089944"/>
              <a:ext cx="52866" cy="26434"/>
            </a:xfrm>
            <a:custGeom>
              <a:avLst/>
              <a:gdLst>
                <a:gd name="T0" fmla="*/ 16 w 16"/>
                <a:gd name="T1" fmla="*/ 7 h 8"/>
                <a:gd name="T2" fmla="*/ 0 w 16"/>
                <a:gd name="T3" fmla="*/ 1 h 8"/>
                <a:gd name="T4" fmla="*/ 13 w 16"/>
                <a:gd name="T5" fmla="*/ 8 h 8"/>
                <a:gd name="T6" fmla="*/ 16 w 16"/>
                <a:gd name="T7" fmla="*/ 7 h 8"/>
              </a:gdLst>
              <a:ahLst/>
              <a:cxnLst>
                <a:cxn ang="0">
                  <a:pos x="T0" y="T1"/>
                </a:cxn>
                <a:cxn ang="0">
                  <a:pos x="T2" y="T3"/>
                </a:cxn>
                <a:cxn ang="0">
                  <a:pos x="T4" y="T5"/>
                </a:cxn>
                <a:cxn ang="0">
                  <a:pos x="T6" y="T7"/>
                </a:cxn>
              </a:cxnLst>
              <a:rect l="0" t="0" r="r" b="b"/>
              <a:pathLst>
                <a:path w="16" h="8">
                  <a:moveTo>
                    <a:pt x="16" y="7"/>
                  </a:moveTo>
                  <a:cubicBezTo>
                    <a:pt x="11" y="4"/>
                    <a:pt x="7" y="0"/>
                    <a:pt x="0" y="1"/>
                  </a:cubicBezTo>
                  <a:cubicBezTo>
                    <a:pt x="3" y="3"/>
                    <a:pt x="9" y="8"/>
                    <a:pt x="13" y="8"/>
                  </a:cubicBezTo>
                  <a:cubicBezTo>
                    <a:pt x="15" y="8"/>
                    <a:pt x="16" y="8"/>
                    <a:pt x="16"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199" name="Freeform 171">
              <a:extLst>
                <a:ext uri="{FF2B5EF4-FFF2-40B4-BE49-F238E27FC236}">
                  <a16:creationId xmlns:a16="http://schemas.microsoft.com/office/drawing/2014/main" id="{EB56AB46-EA2E-3088-53DE-DC604DF31858}"/>
                </a:ext>
              </a:extLst>
            </p:cNvPr>
            <p:cNvSpPr>
              <a:spLocks/>
            </p:cNvSpPr>
            <p:nvPr/>
          </p:nvSpPr>
          <p:spPr bwMode="auto">
            <a:xfrm>
              <a:off x="3003139" y="3176202"/>
              <a:ext cx="45910" cy="23651"/>
            </a:xfrm>
            <a:custGeom>
              <a:avLst/>
              <a:gdLst>
                <a:gd name="T0" fmla="*/ 1 w 14"/>
                <a:gd name="T1" fmla="*/ 0 h 7"/>
                <a:gd name="T2" fmla="*/ 0 w 14"/>
                <a:gd name="T3" fmla="*/ 1 h 7"/>
                <a:gd name="T4" fmla="*/ 11 w 14"/>
                <a:gd name="T5" fmla="*/ 7 h 7"/>
                <a:gd name="T6" fmla="*/ 14 w 14"/>
                <a:gd name="T7" fmla="*/ 5 h 7"/>
                <a:gd name="T8" fmla="*/ 14 w 14"/>
                <a:gd name="T9" fmla="*/ 3 h 7"/>
                <a:gd name="T10" fmla="*/ 6 w 14"/>
                <a:gd name="T11" fmla="*/ 3 h 7"/>
                <a:gd name="T12" fmla="*/ 1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 y="0"/>
                  </a:moveTo>
                  <a:cubicBezTo>
                    <a:pt x="1" y="0"/>
                    <a:pt x="0" y="1"/>
                    <a:pt x="0" y="1"/>
                  </a:cubicBezTo>
                  <a:cubicBezTo>
                    <a:pt x="0" y="3"/>
                    <a:pt x="9" y="7"/>
                    <a:pt x="11" y="7"/>
                  </a:cubicBezTo>
                  <a:cubicBezTo>
                    <a:pt x="11" y="7"/>
                    <a:pt x="14" y="6"/>
                    <a:pt x="14" y="5"/>
                  </a:cubicBezTo>
                  <a:cubicBezTo>
                    <a:pt x="14" y="4"/>
                    <a:pt x="14" y="3"/>
                    <a:pt x="14" y="3"/>
                  </a:cubicBezTo>
                  <a:cubicBezTo>
                    <a:pt x="6" y="3"/>
                    <a:pt x="6" y="3"/>
                    <a:pt x="6" y="3"/>
                  </a:cubicBezTo>
                  <a:cubicBezTo>
                    <a:pt x="4" y="3"/>
                    <a:pt x="2" y="2"/>
                    <a:pt x="1"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200" name="Freeform 172">
              <a:extLst>
                <a:ext uri="{FF2B5EF4-FFF2-40B4-BE49-F238E27FC236}">
                  <a16:creationId xmlns:a16="http://schemas.microsoft.com/office/drawing/2014/main" id="{65CD8181-96DB-0643-4F67-75EB2A56A54D}"/>
                </a:ext>
              </a:extLst>
            </p:cNvPr>
            <p:cNvSpPr>
              <a:spLocks/>
            </p:cNvSpPr>
            <p:nvPr/>
          </p:nvSpPr>
          <p:spPr bwMode="auto">
            <a:xfrm>
              <a:off x="3061570" y="3176202"/>
              <a:ext cx="26433" cy="33390"/>
            </a:xfrm>
            <a:custGeom>
              <a:avLst/>
              <a:gdLst>
                <a:gd name="T0" fmla="*/ 8 w 8"/>
                <a:gd name="T1" fmla="*/ 7 h 10"/>
                <a:gd name="T2" fmla="*/ 8 w 8"/>
                <a:gd name="T3" fmla="*/ 6 h 10"/>
                <a:gd name="T4" fmla="*/ 7 w 8"/>
                <a:gd name="T5" fmla="*/ 2 h 10"/>
                <a:gd name="T6" fmla="*/ 6 w 8"/>
                <a:gd name="T7" fmla="*/ 0 h 10"/>
                <a:gd name="T8" fmla="*/ 0 w 8"/>
                <a:gd name="T9" fmla="*/ 8 h 10"/>
                <a:gd name="T10" fmla="*/ 4 w 8"/>
                <a:gd name="T11" fmla="*/ 10 h 10"/>
                <a:gd name="T12" fmla="*/ 8 w 8"/>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7"/>
                  </a:moveTo>
                  <a:cubicBezTo>
                    <a:pt x="8" y="7"/>
                    <a:pt x="8" y="6"/>
                    <a:pt x="8" y="6"/>
                  </a:cubicBezTo>
                  <a:cubicBezTo>
                    <a:pt x="4" y="6"/>
                    <a:pt x="7" y="4"/>
                    <a:pt x="7" y="2"/>
                  </a:cubicBezTo>
                  <a:cubicBezTo>
                    <a:pt x="7" y="1"/>
                    <a:pt x="6" y="1"/>
                    <a:pt x="6" y="0"/>
                  </a:cubicBezTo>
                  <a:cubicBezTo>
                    <a:pt x="3" y="1"/>
                    <a:pt x="0" y="6"/>
                    <a:pt x="0" y="8"/>
                  </a:cubicBezTo>
                  <a:cubicBezTo>
                    <a:pt x="0" y="9"/>
                    <a:pt x="1" y="10"/>
                    <a:pt x="4" y="10"/>
                  </a:cubicBezTo>
                  <a:cubicBezTo>
                    <a:pt x="6" y="10"/>
                    <a:pt x="8" y="9"/>
                    <a:pt x="8" y="7"/>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sp>
          <p:nvSpPr>
            <p:cNvPr id="201" name="Freeform 173">
              <a:extLst>
                <a:ext uri="{FF2B5EF4-FFF2-40B4-BE49-F238E27FC236}">
                  <a16:creationId xmlns:a16="http://schemas.microsoft.com/office/drawing/2014/main" id="{C694B5DF-4516-E839-A1CB-65150116348F}"/>
                </a:ext>
              </a:extLst>
            </p:cNvPr>
            <p:cNvSpPr>
              <a:spLocks/>
            </p:cNvSpPr>
            <p:nvPr/>
          </p:nvSpPr>
          <p:spPr bwMode="auto">
            <a:xfrm>
              <a:off x="817537" y="2788043"/>
              <a:ext cx="33389" cy="15304"/>
            </a:xfrm>
            <a:custGeom>
              <a:avLst/>
              <a:gdLst>
                <a:gd name="T0" fmla="*/ 7 w 10"/>
                <a:gd name="T1" fmla="*/ 0 h 5"/>
                <a:gd name="T2" fmla="*/ 3 w 10"/>
                <a:gd name="T3" fmla="*/ 1 h 5"/>
                <a:gd name="T4" fmla="*/ 0 w 10"/>
                <a:gd name="T5" fmla="*/ 1 h 5"/>
                <a:gd name="T6" fmla="*/ 3 w 10"/>
                <a:gd name="T7" fmla="*/ 5 h 5"/>
                <a:gd name="T8" fmla="*/ 10 w 10"/>
                <a:gd name="T9" fmla="*/ 5 h 5"/>
                <a:gd name="T10" fmla="*/ 7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7" y="0"/>
                  </a:moveTo>
                  <a:cubicBezTo>
                    <a:pt x="5" y="0"/>
                    <a:pt x="4" y="1"/>
                    <a:pt x="3" y="1"/>
                  </a:cubicBezTo>
                  <a:cubicBezTo>
                    <a:pt x="0" y="1"/>
                    <a:pt x="0" y="1"/>
                    <a:pt x="0" y="1"/>
                  </a:cubicBezTo>
                  <a:cubicBezTo>
                    <a:pt x="0" y="1"/>
                    <a:pt x="2" y="5"/>
                    <a:pt x="3" y="5"/>
                  </a:cubicBezTo>
                  <a:cubicBezTo>
                    <a:pt x="10" y="5"/>
                    <a:pt x="10" y="5"/>
                    <a:pt x="10" y="5"/>
                  </a:cubicBezTo>
                  <a:cubicBezTo>
                    <a:pt x="10" y="1"/>
                    <a:pt x="9" y="0"/>
                    <a:pt x="7" y="0"/>
                  </a:cubicBezTo>
                  <a:close/>
                </a:path>
              </a:pathLst>
            </a:custGeom>
            <a:grpFill/>
            <a:ln>
              <a:noFill/>
            </a:ln>
          </p:spPr>
          <p:txBody>
            <a:bodyPr/>
            <a:lstStyle/>
            <a:p>
              <a:pPr defTabSz="609585">
                <a:defRPr/>
              </a:pPr>
              <a:endParaRPr lang="bg-BG" sz="2400">
                <a:solidFill>
                  <a:srgbClr val="012036"/>
                </a:solidFill>
                <a:latin typeface="Calibri" panose="020F0502020204030204"/>
              </a:endParaRPr>
            </a:p>
          </p:txBody>
        </p:sp>
      </p:grpSp>
      <p:grpSp>
        <p:nvGrpSpPr>
          <p:cNvPr id="3" name="Group 2">
            <a:extLst>
              <a:ext uri="{FF2B5EF4-FFF2-40B4-BE49-F238E27FC236}">
                <a16:creationId xmlns:a16="http://schemas.microsoft.com/office/drawing/2014/main" id="{0B607784-E39B-42B9-AF82-FF3AEBF55A78}"/>
              </a:ext>
            </a:extLst>
          </p:cNvPr>
          <p:cNvGrpSpPr/>
          <p:nvPr/>
        </p:nvGrpSpPr>
        <p:grpSpPr>
          <a:xfrm>
            <a:off x="3434972" y="2330441"/>
            <a:ext cx="6418925" cy="1558047"/>
            <a:chOff x="2576229" y="1747830"/>
            <a:chExt cx="4814194" cy="1168535"/>
          </a:xfrm>
        </p:grpSpPr>
        <p:sp>
          <p:nvSpPr>
            <p:cNvPr id="4" name="5-Point Star 3"/>
            <p:cNvSpPr/>
            <p:nvPr/>
          </p:nvSpPr>
          <p:spPr>
            <a:xfrm>
              <a:off x="2576229" y="2355707"/>
              <a:ext cx="180025" cy="180025"/>
            </a:xfrm>
            <a:prstGeom prst="star5">
              <a:avLst/>
            </a:prstGeom>
            <a:solidFill>
              <a:srgbClr val="002060"/>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en-US" sz="2400">
                <a:solidFill>
                  <a:srgbClr val="FFFF00"/>
                </a:solidFill>
                <a:latin typeface="Calibri Light"/>
              </a:endParaRPr>
            </a:p>
          </p:txBody>
        </p:sp>
        <p:sp>
          <p:nvSpPr>
            <p:cNvPr id="21" name="5-Point Star 20"/>
            <p:cNvSpPr/>
            <p:nvPr/>
          </p:nvSpPr>
          <p:spPr>
            <a:xfrm>
              <a:off x="4457381" y="1781594"/>
              <a:ext cx="180025" cy="180025"/>
            </a:xfrm>
            <a:prstGeom prst="star5">
              <a:avLst/>
            </a:prstGeom>
            <a:solidFill>
              <a:srgbClr val="002060"/>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en-US" sz="2400">
                <a:solidFill>
                  <a:srgbClr val="FFFF00"/>
                </a:solidFill>
                <a:latin typeface="Calibri Light"/>
              </a:endParaRPr>
            </a:p>
          </p:txBody>
        </p:sp>
        <p:sp>
          <p:nvSpPr>
            <p:cNvPr id="22" name="5-Point Star 21"/>
            <p:cNvSpPr/>
            <p:nvPr/>
          </p:nvSpPr>
          <p:spPr>
            <a:xfrm>
              <a:off x="4173467" y="1747830"/>
              <a:ext cx="180025" cy="180025"/>
            </a:xfrm>
            <a:prstGeom prst="star5">
              <a:avLst/>
            </a:prstGeom>
            <a:solidFill>
              <a:srgbClr val="002060"/>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en-US" sz="2400">
                <a:solidFill>
                  <a:srgbClr val="FFFF00"/>
                </a:solidFill>
                <a:latin typeface="Calibri Light"/>
              </a:endParaRPr>
            </a:p>
          </p:txBody>
        </p:sp>
        <p:sp>
          <p:nvSpPr>
            <p:cNvPr id="23" name="5-Point Star 22"/>
            <p:cNvSpPr/>
            <p:nvPr/>
          </p:nvSpPr>
          <p:spPr>
            <a:xfrm>
              <a:off x="5853910" y="2736340"/>
              <a:ext cx="180025" cy="180025"/>
            </a:xfrm>
            <a:prstGeom prst="star5">
              <a:avLst/>
            </a:prstGeom>
            <a:solidFill>
              <a:srgbClr val="002060"/>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r>
                <a:rPr lang="en-US" sz="2400">
                  <a:solidFill>
                    <a:srgbClr val="FFFF00"/>
                  </a:solidFill>
                  <a:latin typeface="Calibri Light"/>
                </a:rPr>
                <a:t> </a:t>
              </a:r>
            </a:p>
          </p:txBody>
        </p:sp>
        <p:sp>
          <p:nvSpPr>
            <p:cNvPr id="24" name="5-Point Star 23"/>
            <p:cNvSpPr/>
            <p:nvPr/>
          </p:nvSpPr>
          <p:spPr>
            <a:xfrm>
              <a:off x="6627757" y="2114694"/>
              <a:ext cx="180025" cy="180025"/>
            </a:xfrm>
            <a:prstGeom prst="star5">
              <a:avLst/>
            </a:prstGeom>
            <a:solidFill>
              <a:srgbClr val="002060"/>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en-US" sz="2400">
                <a:solidFill>
                  <a:srgbClr val="FFFF00"/>
                </a:solidFill>
                <a:latin typeface="Calibri Light"/>
              </a:endParaRPr>
            </a:p>
          </p:txBody>
        </p:sp>
        <p:sp>
          <p:nvSpPr>
            <p:cNvPr id="25" name="5-Point Star 24"/>
            <p:cNvSpPr/>
            <p:nvPr/>
          </p:nvSpPr>
          <p:spPr>
            <a:xfrm>
              <a:off x="7210398" y="2347465"/>
              <a:ext cx="180025" cy="180025"/>
            </a:xfrm>
            <a:prstGeom prst="star5">
              <a:avLst/>
            </a:prstGeom>
            <a:solidFill>
              <a:srgbClr val="002060"/>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en-US" sz="2400">
                <a:solidFill>
                  <a:srgbClr val="FFFF00"/>
                </a:solidFill>
                <a:latin typeface="Calibri Light"/>
              </a:endParaRPr>
            </a:p>
          </p:txBody>
        </p:sp>
        <p:sp>
          <p:nvSpPr>
            <p:cNvPr id="33" name="5-Point Star 23">
              <a:extLst>
                <a:ext uri="{FF2B5EF4-FFF2-40B4-BE49-F238E27FC236}">
                  <a16:creationId xmlns:a16="http://schemas.microsoft.com/office/drawing/2014/main" id="{923A7C8A-27C9-4EAE-8688-4532A8E0CB59}"/>
                </a:ext>
              </a:extLst>
            </p:cNvPr>
            <p:cNvSpPr/>
            <p:nvPr/>
          </p:nvSpPr>
          <p:spPr>
            <a:xfrm>
              <a:off x="7012604" y="2265206"/>
              <a:ext cx="180025" cy="180025"/>
            </a:xfrm>
            <a:prstGeom prst="star5">
              <a:avLst/>
            </a:prstGeom>
            <a:solidFill>
              <a:srgbClr val="002060"/>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en-US" sz="2400">
                <a:solidFill>
                  <a:srgbClr val="FFFF00"/>
                </a:solidFill>
                <a:latin typeface="Calibri Light"/>
              </a:endParaRPr>
            </a:p>
          </p:txBody>
        </p:sp>
      </p:grpSp>
      <p:sp>
        <p:nvSpPr>
          <p:cNvPr id="203" name="Title 2">
            <a:extLst>
              <a:ext uri="{FF2B5EF4-FFF2-40B4-BE49-F238E27FC236}">
                <a16:creationId xmlns:a16="http://schemas.microsoft.com/office/drawing/2014/main" id="{BFA6BA3A-BAF5-C74F-9D53-EB07A528F7E5}"/>
              </a:ext>
            </a:extLst>
          </p:cNvPr>
          <p:cNvSpPr txBox="1">
            <a:spLocks/>
          </p:cNvSpPr>
          <p:nvPr/>
        </p:nvSpPr>
        <p:spPr>
          <a:xfrm>
            <a:off x="1975994" y="524633"/>
            <a:ext cx="8240013" cy="1219200"/>
          </a:xfrm>
          <a:prstGeom prst="rect">
            <a:avLst/>
          </a:prstGeom>
        </p:spPr>
        <p:txBody>
          <a:bodyPr>
            <a:normAutofit fontScale="97500"/>
          </a:bodyPr>
          <a:lstStyle>
            <a:lvl1pPr algn="ctr" defTabSz="685800" rtl="0" eaLnBrk="1" latinLnBrk="0" hangingPunct="1">
              <a:lnSpc>
                <a:spcPct val="90000"/>
              </a:lnSpc>
              <a:spcBef>
                <a:spcPct val="0"/>
              </a:spcBef>
              <a:buNone/>
              <a:defRPr sz="2800" kern="1200">
                <a:solidFill>
                  <a:schemeClr val="bg1"/>
                </a:solidFill>
                <a:latin typeface="+mn-lt"/>
                <a:ea typeface="+mj-ea"/>
                <a:cs typeface="+mj-cs"/>
              </a:defRPr>
            </a:lvl1pPr>
          </a:lstStyle>
          <a:p>
            <a:pPr defTabSz="914377"/>
            <a:r>
              <a:rPr lang="en-US" sz="3733">
                <a:solidFill>
                  <a:srgbClr val="0766D1"/>
                </a:solidFill>
                <a:latin typeface="Calibri" panose="020F0502020204030204"/>
              </a:rPr>
              <a:t>WE MEET YOU WHERE YOU ARE</a:t>
            </a:r>
          </a:p>
        </p:txBody>
      </p:sp>
      <p:sp>
        <p:nvSpPr>
          <p:cNvPr id="226" name="5-Point Star 225">
            <a:extLst>
              <a:ext uri="{FF2B5EF4-FFF2-40B4-BE49-F238E27FC236}">
                <a16:creationId xmlns:a16="http://schemas.microsoft.com/office/drawing/2014/main" id="{CDAC2B7A-E78B-21AF-AA19-DC1F537B7A24}"/>
              </a:ext>
            </a:extLst>
          </p:cNvPr>
          <p:cNvSpPr/>
          <p:nvPr/>
        </p:nvSpPr>
        <p:spPr>
          <a:xfrm>
            <a:off x="8970362" y="5438835"/>
            <a:ext cx="163196" cy="163196"/>
          </a:xfrm>
          <a:prstGeom prst="star5">
            <a:avLst/>
          </a:prstGeom>
          <a:solidFill>
            <a:srgbClr val="002060"/>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defRPr/>
            </a:pPr>
            <a:endParaRPr lang="en-US" sz="2400">
              <a:solidFill>
                <a:srgbClr val="FFFF00"/>
              </a:solidFill>
              <a:latin typeface="Calibri Light"/>
            </a:endParaRPr>
          </a:p>
        </p:txBody>
      </p:sp>
      <p:grpSp>
        <p:nvGrpSpPr>
          <p:cNvPr id="5" name="Group 4">
            <a:extLst>
              <a:ext uri="{FF2B5EF4-FFF2-40B4-BE49-F238E27FC236}">
                <a16:creationId xmlns:a16="http://schemas.microsoft.com/office/drawing/2014/main" id="{BE846F81-EBF0-43DB-824F-286588B3BDE6}"/>
              </a:ext>
            </a:extLst>
          </p:cNvPr>
          <p:cNvGrpSpPr/>
          <p:nvPr/>
        </p:nvGrpSpPr>
        <p:grpSpPr>
          <a:xfrm>
            <a:off x="474560" y="4674338"/>
            <a:ext cx="11501393" cy="1462493"/>
            <a:chOff x="355919" y="3505753"/>
            <a:chExt cx="8626045" cy="1096870"/>
          </a:xfrm>
        </p:grpSpPr>
        <p:sp>
          <p:nvSpPr>
            <p:cNvPr id="210" name="TextBox 209">
              <a:extLst>
                <a:ext uri="{FF2B5EF4-FFF2-40B4-BE49-F238E27FC236}">
                  <a16:creationId xmlns:a16="http://schemas.microsoft.com/office/drawing/2014/main" id="{9C1C53C8-F882-72CF-0BA7-72810D05D519}"/>
                </a:ext>
              </a:extLst>
            </p:cNvPr>
            <p:cNvSpPr txBox="1"/>
            <p:nvPr/>
          </p:nvSpPr>
          <p:spPr>
            <a:xfrm>
              <a:off x="670782" y="3550409"/>
              <a:ext cx="2001264" cy="623248"/>
            </a:xfrm>
            <a:prstGeom prst="rect">
              <a:avLst/>
            </a:prstGeom>
            <a:noFill/>
          </p:spPr>
          <p:txBody>
            <a:bodyPr wrap="square">
              <a:spAutoFit/>
            </a:bodyPr>
            <a:lstStyle/>
            <a:p>
              <a:pPr defTabSz="1219170">
                <a:defRPr/>
              </a:pPr>
              <a:r>
                <a:rPr lang="en-US" sz="4800" dirty="0">
                  <a:solidFill>
                    <a:srgbClr val="0766D1"/>
                  </a:solidFill>
                  <a:latin typeface="Calibri Light"/>
                </a:rPr>
                <a:t>12,000+</a:t>
              </a:r>
            </a:p>
          </p:txBody>
        </p:sp>
        <p:sp>
          <p:nvSpPr>
            <p:cNvPr id="211" name="TextBox 210">
              <a:extLst>
                <a:ext uri="{FF2B5EF4-FFF2-40B4-BE49-F238E27FC236}">
                  <a16:creationId xmlns:a16="http://schemas.microsoft.com/office/drawing/2014/main" id="{DD77E0EF-A39B-DBB3-5372-7914DA94EA80}"/>
                </a:ext>
              </a:extLst>
            </p:cNvPr>
            <p:cNvSpPr txBox="1"/>
            <p:nvPr/>
          </p:nvSpPr>
          <p:spPr>
            <a:xfrm>
              <a:off x="355919" y="4134337"/>
              <a:ext cx="2045677" cy="271132"/>
            </a:xfrm>
            <a:prstGeom prst="rect">
              <a:avLst/>
            </a:prstGeom>
            <a:noFill/>
          </p:spPr>
          <p:txBody>
            <a:bodyPr wrap="square">
              <a:spAutoFit/>
            </a:bodyPr>
            <a:lstStyle/>
            <a:p>
              <a:pPr algn="ctr" defTabSz="1219170">
                <a:lnSpc>
                  <a:spcPct val="80000"/>
                </a:lnSpc>
                <a:defRPr/>
              </a:pPr>
              <a:r>
                <a:rPr lang="en-US" sz="2133" dirty="0">
                  <a:solidFill>
                    <a:srgbClr val="768396">
                      <a:lumMod val="50000"/>
                    </a:srgbClr>
                  </a:solidFill>
                  <a:latin typeface="Calibri Light"/>
                </a:rPr>
                <a:t>Global Employees</a:t>
              </a:r>
            </a:p>
          </p:txBody>
        </p:sp>
        <p:sp>
          <p:nvSpPr>
            <p:cNvPr id="212" name="TextBox 211">
              <a:extLst>
                <a:ext uri="{FF2B5EF4-FFF2-40B4-BE49-F238E27FC236}">
                  <a16:creationId xmlns:a16="http://schemas.microsoft.com/office/drawing/2014/main" id="{14681053-305B-2035-BC79-4E57A9749BBE}"/>
                </a:ext>
              </a:extLst>
            </p:cNvPr>
            <p:cNvSpPr txBox="1"/>
            <p:nvPr/>
          </p:nvSpPr>
          <p:spPr>
            <a:xfrm>
              <a:off x="2515423" y="3565289"/>
              <a:ext cx="2001264" cy="623248"/>
            </a:xfrm>
            <a:prstGeom prst="rect">
              <a:avLst/>
            </a:prstGeom>
            <a:noFill/>
          </p:spPr>
          <p:txBody>
            <a:bodyPr wrap="square">
              <a:spAutoFit/>
            </a:bodyPr>
            <a:lstStyle/>
            <a:p>
              <a:pPr defTabSz="1219170">
                <a:defRPr/>
              </a:pPr>
              <a:r>
                <a:rPr lang="en-US" sz="4800" dirty="0">
                  <a:solidFill>
                    <a:srgbClr val="0766D1"/>
                  </a:solidFill>
                  <a:latin typeface="Calibri Light"/>
                </a:rPr>
                <a:t>140+</a:t>
              </a:r>
            </a:p>
          </p:txBody>
        </p:sp>
        <p:sp>
          <p:nvSpPr>
            <p:cNvPr id="213" name="TextBox 212">
              <a:extLst>
                <a:ext uri="{FF2B5EF4-FFF2-40B4-BE49-F238E27FC236}">
                  <a16:creationId xmlns:a16="http://schemas.microsoft.com/office/drawing/2014/main" id="{DCFEF5E0-AB8F-371B-ED37-FD51B27FD1CF}"/>
                </a:ext>
              </a:extLst>
            </p:cNvPr>
            <p:cNvSpPr txBox="1"/>
            <p:nvPr/>
          </p:nvSpPr>
          <p:spPr>
            <a:xfrm>
              <a:off x="2208358" y="4134561"/>
              <a:ext cx="1733942" cy="468062"/>
            </a:xfrm>
            <a:prstGeom prst="rect">
              <a:avLst/>
            </a:prstGeom>
            <a:noFill/>
          </p:spPr>
          <p:txBody>
            <a:bodyPr wrap="square">
              <a:spAutoFit/>
            </a:bodyPr>
            <a:lstStyle/>
            <a:p>
              <a:pPr algn="ctr" defTabSz="1219170">
                <a:lnSpc>
                  <a:spcPct val="80000"/>
                </a:lnSpc>
                <a:defRPr/>
              </a:pPr>
              <a:r>
                <a:rPr lang="en-US" sz="2133" dirty="0">
                  <a:solidFill>
                    <a:srgbClr val="768396">
                      <a:lumMod val="50000"/>
                    </a:srgbClr>
                  </a:solidFill>
                  <a:latin typeface="Calibri Light"/>
                </a:rPr>
                <a:t>Countries with Customers</a:t>
              </a:r>
            </a:p>
          </p:txBody>
        </p:sp>
        <p:sp>
          <p:nvSpPr>
            <p:cNvPr id="214" name="TextBox 213">
              <a:extLst>
                <a:ext uri="{FF2B5EF4-FFF2-40B4-BE49-F238E27FC236}">
                  <a16:creationId xmlns:a16="http://schemas.microsoft.com/office/drawing/2014/main" id="{6AEB8B80-B1C2-CFAC-D570-7E6C363CCEFC}"/>
                </a:ext>
              </a:extLst>
            </p:cNvPr>
            <p:cNvSpPr txBox="1"/>
            <p:nvPr/>
          </p:nvSpPr>
          <p:spPr>
            <a:xfrm>
              <a:off x="3892845" y="3550409"/>
              <a:ext cx="2001264" cy="646331"/>
            </a:xfrm>
            <a:prstGeom prst="rect">
              <a:avLst/>
            </a:prstGeom>
            <a:noFill/>
          </p:spPr>
          <p:txBody>
            <a:bodyPr wrap="square" lIns="121920" tIns="60960" rIns="121920" bIns="60960" anchor="t">
              <a:spAutoFit/>
            </a:bodyPr>
            <a:lstStyle/>
            <a:p>
              <a:pPr defTabSz="1219170">
                <a:defRPr/>
              </a:pPr>
              <a:r>
                <a:rPr lang="en-US" sz="4800" dirty="0">
                  <a:solidFill>
                    <a:srgbClr val="0766D1"/>
                  </a:solidFill>
                  <a:latin typeface="Calibri Light"/>
                </a:rPr>
                <a:t>70,000+</a:t>
              </a:r>
            </a:p>
          </p:txBody>
        </p:sp>
        <p:sp>
          <p:nvSpPr>
            <p:cNvPr id="215" name="TextBox 214">
              <a:extLst>
                <a:ext uri="{FF2B5EF4-FFF2-40B4-BE49-F238E27FC236}">
                  <a16:creationId xmlns:a16="http://schemas.microsoft.com/office/drawing/2014/main" id="{CD30FCF7-E5F5-7660-D42D-424C156AD719}"/>
                </a:ext>
              </a:extLst>
            </p:cNvPr>
            <p:cNvSpPr txBox="1"/>
            <p:nvPr/>
          </p:nvSpPr>
          <p:spPr>
            <a:xfrm>
              <a:off x="3577982" y="4134337"/>
              <a:ext cx="2045677" cy="294215"/>
            </a:xfrm>
            <a:prstGeom prst="rect">
              <a:avLst/>
            </a:prstGeom>
            <a:noFill/>
          </p:spPr>
          <p:txBody>
            <a:bodyPr wrap="square" lIns="121920" tIns="60960" rIns="121920" bIns="60960" anchor="t">
              <a:spAutoFit/>
            </a:bodyPr>
            <a:lstStyle/>
            <a:p>
              <a:pPr algn="ctr" defTabSz="1219170">
                <a:lnSpc>
                  <a:spcPct val="80000"/>
                </a:lnSpc>
                <a:defRPr/>
              </a:pPr>
              <a:r>
                <a:rPr lang="en-US" sz="2133">
                  <a:solidFill>
                    <a:srgbClr val="768396">
                      <a:lumMod val="50000"/>
                    </a:srgbClr>
                  </a:solidFill>
                  <a:latin typeface="Calibri Light"/>
                </a:rPr>
                <a:t>Customer Sites</a:t>
              </a:r>
            </a:p>
          </p:txBody>
        </p:sp>
        <p:sp>
          <p:nvSpPr>
            <p:cNvPr id="216" name="TextBox 215">
              <a:extLst>
                <a:ext uri="{FF2B5EF4-FFF2-40B4-BE49-F238E27FC236}">
                  <a16:creationId xmlns:a16="http://schemas.microsoft.com/office/drawing/2014/main" id="{0308E928-1AA4-54C8-4BD4-558885CB07D8}"/>
                </a:ext>
              </a:extLst>
            </p:cNvPr>
            <p:cNvSpPr txBox="1"/>
            <p:nvPr/>
          </p:nvSpPr>
          <p:spPr>
            <a:xfrm>
              <a:off x="6005314" y="3586631"/>
              <a:ext cx="408839" cy="623248"/>
            </a:xfrm>
            <a:prstGeom prst="rect">
              <a:avLst/>
            </a:prstGeom>
            <a:noFill/>
          </p:spPr>
          <p:txBody>
            <a:bodyPr wrap="square">
              <a:spAutoFit/>
            </a:bodyPr>
            <a:lstStyle/>
            <a:p>
              <a:pPr defTabSz="1219170">
                <a:defRPr/>
              </a:pPr>
              <a:r>
                <a:rPr lang="en-US" sz="4800">
                  <a:solidFill>
                    <a:srgbClr val="0766D1"/>
                  </a:solidFill>
                  <a:latin typeface="Calibri Light"/>
                </a:rPr>
                <a:t>7</a:t>
              </a:r>
            </a:p>
          </p:txBody>
        </p:sp>
        <p:sp>
          <p:nvSpPr>
            <p:cNvPr id="217" name="TextBox 216">
              <a:extLst>
                <a:ext uri="{FF2B5EF4-FFF2-40B4-BE49-F238E27FC236}">
                  <a16:creationId xmlns:a16="http://schemas.microsoft.com/office/drawing/2014/main" id="{4E66F239-3350-3FA6-5D29-627BBD894AF3}"/>
                </a:ext>
              </a:extLst>
            </p:cNvPr>
            <p:cNvSpPr txBox="1"/>
            <p:nvPr/>
          </p:nvSpPr>
          <p:spPr>
            <a:xfrm>
              <a:off x="5226900" y="4134337"/>
              <a:ext cx="2045677" cy="271132"/>
            </a:xfrm>
            <a:prstGeom prst="rect">
              <a:avLst/>
            </a:prstGeom>
            <a:noFill/>
          </p:spPr>
          <p:txBody>
            <a:bodyPr wrap="square">
              <a:spAutoFit/>
            </a:bodyPr>
            <a:lstStyle/>
            <a:p>
              <a:pPr algn="ctr" defTabSz="1219170">
                <a:lnSpc>
                  <a:spcPct val="80000"/>
                </a:lnSpc>
                <a:defRPr/>
              </a:pPr>
              <a:r>
                <a:rPr lang="en-US" sz="2133">
                  <a:solidFill>
                    <a:srgbClr val="768396">
                      <a:lumMod val="50000"/>
                    </a:srgbClr>
                  </a:solidFill>
                  <a:latin typeface="Calibri Light"/>
                </a:rPr>
                <a:t>R&amp;D Centers</a:t>
              </a:r>
            </a:p>
          </p:txBody>
        </p:sp>
        <p:sp>
          <p:nvSpPr>
            <p:cNvPr id="218" name="TextBox 217">
              <a:extLst>
                <a:ext uri="{FF2B5EF4-FFF2-40B4-BE49-F238E27FC236}">
                  <a16:creationId xmlns:a16="http://schemas.microsoft.com/office/drawing/2014/main" id="{504BC048-B348-FBAA-9442-6045192D5372}"/>
                </a:ext>
              </a:extLst>
            </p:cNvPr>
            <p:cNvSpPr txBox="1"/>
            <p:nvPr/>
          </p:nvSpPr>
          <p:spPr>
            <a:xfrm>
              <a:off x="7212236" y="3550409"/>
              <a:ext cx="1769728" cy="623248"/>
            </a:xfrm>
            <a:prstGeom prst="rect">
              <a:avLst/>
            </a:prstGeom>
            <a:noFill/>
          </p:spPr>
          <p:txBody>
            <a:bodyPr wrap="square">
              <a:spAutoFit/>
            </a:bodyPr>
            <a:lstStyle/>
            <a:p>
              <a:pPr defTabSz="1219170">
                <a:defRPr/>
              </a:pPr>
              <a:r>
                <a:rPr lang="en-US" sz="4800" dirty="0">
                  <a:solidFill>
                    <a:srgbClr val="0766D1"/>
                  </a:solidFill>
                  <a:latin typeface="Calibri Light"/>
                </a:rPr>
                <a:t>2,000+</a:t>
              </a:r>
            </a:p>
          </p:txBody>
        </p:sp>
        <p:sp>
          <p:nvSpPr>
            <p:cNvPr id="219" name="TextBox 218">
              <a:extLst>
                <a:ext uri="{FF2B5EF4-FFF2-40B4-BE49-F238E27FC236}">
                  <a16:creationId xmlns:a16="http://schemas.microsoft.com/office/drawing/2014/main" id="{FEF099C9-737B-650F-614D-950DAB3C8D66}"/>
                </a:ext>
              </a:extLst>
            </p:cNvPr>
            <p:cNvSpPr txBox="1"/>
            <p:nvPr/>
          </p:nvSpPr>
          <p:spPr>
            <a:xfrm>
              <a:off x="6802610" y="4134337"/>
              <a:ext cx="2045677" cy="271132"/>
            </a:xfrm>
            <a:prstGeom prst="rect">
              <a:avLst/>
            </a:prstGeom>
            <a:noFill/>
          </p:spPr>
          <p:txBody>
            <a:bodyPr wrap="square">
              <a:spAutoFit/>
            </a:bodyPr>
            <a:lstStyle/>
            <a:p>
              <a:pPr algn="ctr" defTabSz="1219170">
                <a:lnSpc>
                  <a:spcPct val="80000"/>
                </a:lnSpc>
                <a:defRPr/>
              </a:pPr>
              <a:r>
                <a:rPr lang="en-US" sz="2133">
                  <a:solidFill>
                    <a:srgbClr val="768396">
                      <a:lumMod val="50000"/>
                    </a:srgbClr>
                  </a:solidFill>
                  <a:latin typeface="Calibri Light"/>
                </a:rPr>
                <a:t>Global Alliances</a:t>
              </a:r>
            </a:p>
          </p:txBody>
        </p:sp>
        <p:cxnSp>
          <p:nvCxnSpPr>
            <p:cNvPr id="220" name="Straight Connector 219">
              <a:extLst>
                <a:ext uri="{FF2B5EF4-FFF2-40B4-BE49-F238E27FC236}">
                  <a16:creationId xmlns:a16="http://schemas.microsoft.com/office/drawing/2014/main" id="{22D6D2BF-FE4B-DA8B-ACAA-615AB53DB843}"/>
                </a:ext>
              </a:extLst>
            </p:cNvPr>
            <p:cNvCxnSpPr>
              <a:cxnSpLocks/>
            </p:cNvCxnSpPr>
            <p:nvPr/>
          </p:nvCxnSpPr>
          <p:spPr>
            <a:xfrm>
              <a:off x="2401596" y="3505753"/>
              <a:ext cx="0" cy="957763"/>
            </a:xfrm>
            <a:prstGeom prst="line">
              <a:avLst/>
            </a:prstGeom>
            <a:ln>
              <a:solidFill>
                <a:schemeClr val="bg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D0B5611B-2537-0316-E144-2B792FB36657}"/>
                </a:ext>
              </a:extLst>
            </p:cNvPr>
            <p:cNvCxnSpPr>
              <a:cxnSpLocks/>
            </p:cNvCxnSpPr>
            <p:nvPr/>
          </p:nvCxnSpPr>
          <p:spPr>
            <a:xfrm>
              <a:off x="3750711" y="3505753"/>
              <a:ext cx="0" cy="957763"/>
            </a:xfrm>
            <a:prstGeom prst="line">
              <a:avLst/>
            </a:prstGeom>
            <a:ln>
              <a:solidFill>
                <a:schemeClr val="bg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3998851-A139-DE70-369C-8295943A31FB}"/>
                </a:ext>
              </a:extLst>
            </p:cNvPr>
            <p:cNvCxnSpPr>
              <a:cxnSpLocks/>
            </p:cNvCxnSpPr>
            <p:nvPr/>
          </p:nvCxnSpPr>
          <p:spPr>
            <a:xfrm>
              <a:off x="5579510" y="3505753"/>
              <a:ext cx="0" cy="957763"/>
            </a:xfrm>
            <a:prstGeom prst="line">
              <a:avLst/>
            </a:prstGeom>
            <a:ln>
              <a:solidFill>
                <a:schemeClr val="bg2">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41303002-0BCE-2E66-F620-1A854167B128}"/>
                </a:ext>
              </a:extLst>
            </p:cNvPr>
            <p:cNvCxnSpPr>
              <a:cxnSpLocks/>
            </p:cNvCxnSpPr>
            <p:nvPr/>
          </p:nvCxnSpPr>
          <p:spPr>
            <a:xfrm>
              <a:off x="6958606" y="3505753"/>
              <a:ext cx="0" cy="957763"/>
            </a:xfrm>
            <a:prstGeom prst="line">
              <a:avLst/>
            </a:prstGeom>
            <a:ln>
              <a:solidFill>
                <a:schemeClr val="bg2">
                  <a:lumMod val="75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204" name="TextBox 3">
            <a:extLst>
              <a:ext uri="{FF2B5EF4-FFF2-40B4-BE49-F238E27FC236}">
                <a16:creationId xmlns:a16="http://schemas.microsoft.com/office/drawing/2014/main" id="{E3EC5AA5-D8E4-49D3-8265-D53F49FB3EC2}"/>
              </a:ext>
            </a:extLst>
          </p:cNvPr>
          <p:cNvSpPr txBox="1">
            <a:spLocks noChangeAspect="1"/>
          </p:cNvSpPr>
          <p:nvPr/>
        </p:nvSpPr>
        <p:spPr>
          <a:xfrm>
            <a:off x="4413504" y="6619449"/>
            <a:ext cx="3352800" cy="194990"/>
          </a:xfrm>
          <a:prstGeom prst="rect">
            <a:avLst/>
          </a:prstGeom>
          <a:noFill/>
        </p:spPr>
        <p:txBody>
          <a:bodyPr wrap="square" anchor="b" anchorCtr="0">
            <a:spAutoFit/>
          </a:bodyPr>
          <a:lstStyle/>
          <a:p>
            <a:pPr algn="ctr" defTabSz="365742" eaLnBrk="0" hangingPunct="0">
              <a:defRPr/>
            </a:pPr>
            <a:r>
              <a:rPr lang="en-US" sz="667" kern="300" spc="67">
                <a:solidFill>
                  <a:srgbClr val="768396">
                    <a:lumMod val="40000"/>
                    <a:lumOff val="60000"/>
                  </a:srgbClr>
                </a:solidFill>
                <a:latin typeface="Calibri" panose="020F0502020204030204"/>
                <a:ea typeface="Calibri" charset="0"/>
                <a:cs typeface="Arial" panose="020B0604020202020204" pitchFamily="34" charset="0"/>
              </a:rPr>
              <a:t>Copyright © SAS Institute Inc. All rights reserved.</a:t>
            </a:r>
          </a:p>
        </p:txBody>
      </p:sp>
      <p:grpSp>
        <p:nvGrpSpPr>
          <p:cNvPr id="229" name="Group 228">
            <a:extLst>
              <a:ext uri="{FF2B5EF4-FFF2-40B4-BE49-F238E27FC236}">
                <a16:creationId xmlns:a16="http://schemas.microsoft.com/office/drawing/2014/main" id="{C8926592-102E-AF2B-909C-DF1F822B4C0E}"/>
              </a:ext>
            </a:extLst>
          </p:cNvPr>
          <p:cNvGrpSpPr/>
          <p:nvPr/>
        </p:nvGrpSpPr>
        <p:grpSpPr>
          <a:xfrm>
            <a:off x="-57512" y="667589"/>
            <a:ext cx="12247813" cy="3036080"/>
            <a:chOff x="-1" y="495300"/>
            <a:chExt cx="9185860" cy="2277060"/>
          </a:xfrm>
        </p:grpSpPr>
        <p:sp>
          <p:nvSpPr>
            <p:cNvPr id="231" name="Rectangle 230">
              <a:extLst>
                <a:ext uri="{FF2B5EF4-FFF2-40B4-BE49-F238E27FC236}">
                  <a16:creationId xmlns:a16="http://schemas.microsoft.com/office/drawing/2014/main" id="{CFA95887-0EB5-9CA1-10F2-CB42077BAFE5}"/>
                </a:ext>
              </a:extLst>
            </p:cNvPr>
            <p:cNvSpPr/>
            <p:nvPr/>
          </p:nvSpPr>
          <p:spPr>
            <a:xfrm>
              <a:off x="-1" y="495300"/>
              <a:ext cx="551145" cy="293840"/>
            </a:xfrm>
            <a:prstGeom prst="rect">
              <a:avLst/>
            </a:prstGeom>
            <a:solidFill>
              <a:srgbClr val="076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sp>
          <p:nvSpPr>
            <p:cNvPr id="232" name="Rectangle 231">
              <a:extLst>
                <a:ext uri="{FF2B5EF4-FFF2-40B4-BE49-F238E27FC236}">
                  <a16:creationId xmlns:a16="http://schemas.microsoft.com/office/drawing/2014/main" id="{3C4B6B8F-9B70-BFFF-FD28-749E671D5B1C}"/>
                </a:ext>
              </a:extLst>
            </p:cNvPr>
            <p:cNvSpPr/>
            <p:nvPr/>
          </p:nvSpPr>
          <p:spPr>
            <a:xfrm>
              <a:off x="8784638" y="2371139"/>
              <a:ext cx="401221" cy="4012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pic>
        <p:nvPicPr>
          <p:cNvPr id="208" name="Picture 207">
            <a:extLst>
              <a:ext uri="{FF2B5EF4-FFF2-40B4-BE49-F238E27FC236}">
                <a16:creationId xmlns:a16="http://schemas.microsoft.com/office/drawing/2014/main" id="{CAB87F2C-6897-436B-98C3-F64B211882CB}"/>
              </a:ext>
            </a:extLst>
          </p:cNvPr>
          <p:cNvPicPr>
            <a:picLocks noChangeAspect="1"/>
          </p:cNvPicPr>
          <p:nvPr/>
        </p:nvPicPr>
        <p:blipFill>
          <a:blip r:embed="rId3"/>
          <a:stretch>
            <a:fillRect/>
          </a:stretch>
        </p:blipFill>
        <p:spPr>
          <a:xfrm>
            <a:off x="11222593" y="6344252"/>
            <a:ext cx="738303" cy="307432"/>
          </a:xfrm>
          <a:prstGeom prst="rect">
            <a:avLst/>
          </a:prstGeom>
        </p:spPr>
      </p:pic>
    </p:spTree>
    <p:extLst>
      <p:ext uri="{BB962C8B-B14F-4D97-AF65-F5344CB8AC3E}">
        <p14:creationId xmlns:p14="http://schemas.microsoft.com/office/powerpoint/2010/main" val="48457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3"/>
                                        </p:tgtEl>
                                        <p:attrNameLst>
                                          <p:attrName>style.visibility</p:attrName>
                                        </p:attrNameLst>
                                      </p:cBhvr>
                                      <p:to>
                                        <p:strVal val="visible"/>
                                      </p:to>
                                    </p:set>
                                    <p:animEffect transition="in" filter="fade">
                                      <p:cBhvr>
                                        <p:cTn id="11" dur="1000"/>
                                        <p:tgtEl>
                                          <p:spTgt spid="2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26"/>
                                        </p:tgtEl>
                                        <p:attrNameLst>
                                          <p:attrName>style.visibility</p:attrName>
                                        </p:attrNameLst>
                                      </p:cBhvr>
                                      <p:to>
                                        <p:strVal val="visible"/>
                                      </p:to>
                                    </p:set>
                                    <p:animEffect transition="in" filter="fade">
                                      <p:cBhvr>
                                        <p:cTn id="19" dur="1000"/>
                                        <p:tgtEl>
                                          <p:spTgt spid="22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P spid="2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2020-Template-External">
  <a:themeElements>
    <a:clrScheme name="SAS 2020">
      <a:dk1>
        <a:srgbClr val="012036"/>
      </a:dk1>
      <a:lt1>
        <a:srgbClr val="FFFFFF"/>
      </a:lt1>
      <a:dk2>
        <a:srgbClr val="012036"/>
      </a:dk2>
      <a:lt2>
        <a:srgbClr val="768396"/>
      </a:lt2>
      <a:accent1>
        <a:srgbClr val="33A3FF"/>
      </a:accent1>
      <a:accent2>
        <a:srgbClr val="29D6CD"/>
      </a:accent2>
      <a:accent3>
        <a:srgbClr val="15B57B"/>
      </a:accent3>
      <a:accent4>
        <a:srgbClr val="6D69FF"/>
      </a:accent4>
      <a:accent5>
        <a:srgbClr val="86134F"/>
      </a:accent5>
      <a:accent6>
        <a:srgbClr val="FFCC32"/>
      </a:accent6>
      <a:hlink>
        <a:srgbClr val="6D69FF"/>
      </a:hlink>
      <a:folHlink>
        <a:srgbClr val="FFCC3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solidFill>
              <a:schemeClr val="bg1"/>
            </a:solidFill>
            <a:latin typeface="+mj-lt"/>
          </a:defRPr>
        </a:defPPr>
      </a:lstStyle>
    </a:txDef>
  </a:objectDefaults>
  <a:extraClrSchemeLst/>
  <a:extLst>
    <a:ext uri="{05A4C25C-085E-4340-85A3-A5531E510DB2}">
      <thm15:themeFamily xmlns:thm15="http://schemas.microsoft.com/office/thememl/2012/main" name="Presentation1" id="{B073ED02-2935-B44A-A6CB-DDD09AF28534}" vid="{3D556F1D-43AC-9A44-A933-3CB7A027B220}"/>
    </a:ext>
  </a:extLst>
</a:theme>
</file>

<file path=ppt/theme/theme2.xml><?xml version="1.0" encoding="utf-8"?>
<a:theme xmlns:a="http://schemas.openxmlformats.org/drawingml/2006/main" name="2020-Template-External">
  <a:themeElements>
    <a:clrScheme name="SAS 2020">
      <a:dk1>
        <a:srgbClr val="012036"/>
      </a:dk1>
      <a:lt1>
        <a:srgbClr val="FFFFFF"/>
      </a:lt1>
      <a:dk2>
        <a:srgbClr val="012036"/>
      </a:dk2>
      <a:lt2>
        <a:srgbClr val="768396"/>
      </a:lt2>
      <a:accent1>
        <a:srgbClr val="33A3FF"/>
      </a:accent1>
      <a:accent2>
        <a:srgbClr val="29D6CD"/>
      </a:accent2>
      <a:accent3>
        <a:srgbClr val="15B57B"/>
      </a:accent3>
      <a:accent4>
        <a:srgbClr val="6D69FF"/>
      </a:accent4>
      <a:accent5>
        <a:srgbClr val="86134F"/>
      </a:accent5>
      <a:accent6>
        <a:srgbClr val="FFCC32"/>
      </a:accent6>
      <a:hlink>
        <a:srgbClr val="6D69FF"/>
      </a:hlink>
      <a:folHlink>
        <a:srgbClr val="FFCC3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solidFill>
              <a:schemeClr val="bg1"/>
            </a:solidFill>
            <a:latin typeface="+mj-lt"/>
          </a:defRPr>
        </a:defPPr>
      </a:lstStyle>
    </a:txDef>
  </a:objectDefaults>
  <a:extraClrSchemeLst/>
  <a:extLst>
    <a:ext uri="{05A4C25C-085E-4340-85A3-A5531E510DB2}">
      <thm15:themeFamily xmlns:thm15="http://schemas.microsoft.com/office/thememl/2012/main" name="2020-Template-External" id="{1ECC19F8-A501-46B6-9DEF-14CB4F68F948}" vid="{2DC25F2B-5663-4B3C-BBF9-3D7B1A8CE7DD}"/>
    </a:ext>
  </a:extLst>
</a:theme>
</file>

<file path=ppt/theme/theme3.xml><?xml version="1.0" encoding="utf-8"?>
<a:theme xmlns:a="http://schemas.openxmlformats.org/drawingml/2006/main" name="3_2020-Template-External">
  <a:themeElements>
    <a:clrScheme name="SAS 2020">
      <a:dk1>
        <a:srgbClr val="012036"/>
      </a:dk1>
      <a:lt1>
        <a:srgbClr val="FFFFFF"/>
      </a:lt1>
      <a:dk2>
        <a:srgbClr val="012036"/>
      </a:dk2>
      <a:lt2>
        <a:srgbClr val="768396"/>
      </a:lt2>
      <a:accent1>
        <a:srgbClr val="33A3FF"/>
      </a:accent1>
      <a:accent2>
        <a:srgbClr val="29D6CD"/>
      </a:accent2>
      <a:accent3>
        <a:srgbClr val="15B57B"/>
      </a:accent3>
      <a:accent4>
        <a:srgbClr val="9471FF"/>
      </a:accent4>
      <a:accent5>
        <a:srgbClr val="86134F"/>
      </a:accent5>
      <a:accent6>
        <a:srgbClr val="FFCC32"/>
      </a:accent6>
      <a:hlink>
        <a:srgbClr val="8AA4FF"/>
      </a:hlink>
      <a:folHlink>
        <a:srgbClr val="FFCC32"/>
      </a:folHlink>
    </a:clrScheme>
    <a:fontScheme name="SAS-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solidFill>
              <a:schemeClr val="bg1"/>
            </a:solidFill>
            <a:latin typeface="+mj-lt"/>
          </a:defRPr>
        </a:defPPr>
      </a:lstStyle>
    </a:txDef>
  </a:objectDefaults>
  <a:extraClrSchemeLst/>
  <a:extLst>
    <a:ext uri="{05A4C25C-085E-4340-85A3-A5531E510DB2}">
      <thm15:themeFamily xmlns:thm15="http://schemas.microsoft.com/office/thememl/2012/main" name="Presentation1" id="{B88A0738-A26D-4A4B-8605-F71FEC8650D5}" vid="{9C5F0D48-CA78-4743-9811-15FB2D1150CD}"/>
    </a:ext>
  </a:extLst>
</a:theme>
</file>

<file path=ppt/theme/theme4.xml><?xml version="1.0" encoding="utf-8"?>
<a:theme xmlns:a="http://schemas.openxmlformats.org/drawingml/2006/main" name="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8D5D780F-F6C2-4AA7-ADBC-7D18D4BB8D98}" vid="{D74D52CF-A3AE-4765-B701-6370D6276051}"/>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2020-Template-External">
  <a:themeElements>
    <a:clrScheme name="SAS 2020">
      <a:dk1>
        <a:srgbClr val="012036"/>
      </a:dk1>
      <a:lt1>
        <a:srgbClr val="FFFFFF"/>
      </a:lt1>
      <a:dk2>
        <a:srgbClr val="012036"/>
      </a:dk2>
      <a:lt2>
        <a:srgbClr val="768396"/>
      </a:lt2>
      <a:accent1>
        <a:srgbClr val="33A3FF"/>
      </a:accent1>
      <a:accent2>
        <a:srgbClr val="29D6CD"/>
      </a:accent2>
      <a:accent3>
        <a:srgbClr val="15B57B"/>
      </a:accent3>
      <a:accent4>
        <a:srgbClr val="6D69FF"/>
      </a:accent4>
      <a:accent5>
        <a:srgbClr val="86134F"/>
      </a:accent5>
      <a:accent6>
        <a:srgbClr val="FFCC32"/>
      </a:accent6>
      <a:hlink>
        <a:srgbClr val="6D69FF"/>
      </a:hlink>
      <a:folHlink>
        <a:srgbClr val="FFCC3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solidFill>
              <a:schemeClr val="bg1"/>
            </a:solidFill>
            <a:latin typeface="+mj-lt"/>
          </a:defRPr>
        </a:defPPr>
      </a:lstStyle>
    </a:txDef>
  </a:objectDefaults>
  <a:extraClrSchemeLst/>
  <a:extLst>
    <a:ext uri="{05A4C25C-085E-4340-85A3-A5531E510DB2}">
      <thm15:themeFamily xmlns:thm15="http://schemas.microsoft.com/office/thememl/2012/main" name="Presentation7" id="{F7817443-70B9-1543-B3AC-0BBD6DD3E2C1}" vid="{C5D75EF0-784F-7A40-9918-498EEAE15291}"/>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2575</TotalTime>
  <Words>3073</Words>
  <Application>Microsoft Office PowerPoint</Application>
  <PresentationFormat>Widescreen</PresentationFormat>
  <Paragraphs>265</Paragraphs>
  <Slides>12</Slides>
  <Notes>12</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12</vt:i4>
      </vt:variant>
    </vt:vector>
  </HeadingPairs>
  <TitlesOfParts>
    <vt:vector size="30" baseType="lpstr">
      <vt:lpstr>Anova Bold</vt:lpstr>
      <vt:lpstr>Anova Light</vt:lpstr>
      <vt:lpstr>Arial</vt:lpstr>
      <vt:lpstr>Avenir Next W1G Medium</vt:lpstr>
      <vt:lpstr>avenir-light</vt:lpstr>
      <vt:lpstr>Calibri</vt:lpstr>
      <vt:lpstr>Calibri Light</vt:lpstr>
      <vt:lpstr>Courier New</vt:lpstr>
      <vt:lpstr>Symbol</vt:lpstr>
      <vt:lpstr>Times New Roman</vt:lpstr>
      <vt:lpstr>var(--font-family-body)</vt:lpstr>
      <vt:lpstr>2_2020-Template-External</vt:lpstr>
      <vt:lpstr>2020-Template-External</vt:lpstr>
      <vt:lpstr>3_2020-Template-External</vt:lpstr>
      <vt:lpstr>SAS - EXTERNAL</vt:lpstr>
      <vt:lpstr>1_Office Theme</vt:lpstr>
      <vt:lpstr>4_2020-Template-External</vt:lpstr>
      <vt:lpstr>2_Office Theme</vt:lpstr>
      <vt:lpstr>PowerPoint Presentation</vt:lpstr>
      <vt:lpstr>PowerPoint Presentation</vt:lpstr>
      <vt:lpstr>PowerPoint Presentation</vt:lpstr>
      <vt:lpstr>THE STATE OF ANALYTICS TODAY</vt:lpstr>
      <vt:lpstr>PowerPoint Presentation</vt:lpstr>
      <vt:lpstr>PowerPoint Presentation</vt:lpstr>
      <vt:lpstr>SAS INDUSTRY SOLUTIONS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Florin Raducu</dc:creator>
  <cp:lastModifiedBy>Florin Raducu</cp:lastModifiedBy>
  <cp:revision>1</cp:revision>
  <dcterms:created xsi:type="dcterms:W3CDTF">2023-10-23T11:27:57Z</dcterms:created>
  <dcterms:modified xsi:type="dcterms:W3CDTF">2023-10-25T06:23:33Z</dcterms:modified>
</cp:coreProperties>
</file>